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4"/>
  </p:notesMasterIdLst>
  <p:handoutMasterIdLst>
    <p:handoutMasterId r:id="rId45"/>
  </p:handoutMasterIdLst>
  <p:sldIdLst>
    <p:sldId id="256" r:id="rId3"/>
    <p:sldId id="257" r:id="rId4"/>
    <p:sldId id="259" r:id="rId5"/>
    <p:sldId id="261" r:id="rId6"/>
    <p:sldId id="264" r:id="rId7"/>
    <p:sldId id="294" r:id="rId8"/>
    <p:sldId id="293" r:id="rId9"/>
    <p:sldId id="266" r:id="rId10"/>
    <p:sldId id="292" r:id="rId11"/>
    <p:sldId id="260" r:id="rId12"/>
    <p:sldId id="268" r:id="rId13"/>
    <p:sldId id="289" r:id="rId14"/>
    <p:sldId id="270" r:id="rId15"/>
    <p:sldId id="271" r:id="rId16"/>
    <p:sldId id="272" r:id="rId17"/>
    <p:sldId id="273" r:id="rId18"/>
    <p:sldId id="263" r:id="rId19"/>
    <p:sldId id="290" r:id="rId20"/>
    <p:sldId id="287" r:id="rId21"/>
    <p:sldId id="269" r:id="rId22"/>
    <p:sldId id="291" r:id="rId23"/>
    <p:sldId id="265" r:id="rId24"/>
    <p:sldId id="274" r:id="rId25"/>
    <p:sldId id="275" r:id="rId26"/>
    <p:sldId id="280" r:id="rId27"/>
    <p:sldId id="288" r:id="rId28"/>
    <p:sldId id="276" r:id="rId29"/>
    <p:sldId id="278" r:id="rId30"/>
    <p:sldId id="282" r:id="rId31"/>
    <p:sldId id="279" r:id="rId32"/>
    <p:sldId id="284" r:id="rId33"/>
    <p:sldId id="285" r:id="rId34"/>
    <p:sldId id="286" r:id="rId35"/>
    <p:sldId id="295" r:id="rId36"/>
    <p:sldId id="296" r:id="rId37"/>
    <p:sldId id="297" r:id="rId38"/>
    <p:sldId id="298" r:id="rId39"/>
    <p:sldId id="300" r:id="rId40"/>
    <p:sldId id="299" r:id="rId41"/>
    <p:sldId id="301" r:id="rId42"/>
    <p:sldId id="283" r:id="rId43"/>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FF99"/>
    <a:srgbClr val="CCFF99"/>
    <a:srgbClr val="FFCC00"/>
    <a:srgbClr val="FFFFCC"/>
    <a:srgbClr val="CCFFCC"/>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3" autoAdjust="0"/>
    <p:restoredTop sz="94660"/>
  </p:normalViewPr>
  <p:slideViewPr>
    <p:cSldViewPr snapToGrid="0" snapToObjects="1" showGuides="1">
      <p:cViewPr varScale="1">
        <p:scale>
          <a:sx n="110" d="100"/>
          <a:sy n="110" d="100"/>
        </p:scale>
        <p:origin x="-16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44218-3DBE-48E3-B264-0162BE18C223}" type="doc">
      <dgm:prSet loTypeId="urn:microsoft.com/office/officeart/2005/8/layout/vList3#1" loCatId="picture" qsTypeId="urn:microsoft.com/office/officeart/2005/8/quickstyle/simple1" qsCatId="simple" csTypeId="urn:microsoft.com/office/officeart/2005/8/colors/accent1_2" csCatId="accent1" phldr="1"/>
      <dgm:spPr/>
    </dgm:pt>
    <dgm:pt modelId="{EA3D5264-2185-4909-856A-90164F945EF5}">
      <dgm:prSet phldrT="[Text]" custT="1"/>
      <dgm:spPr>
        <a:solidFill>
          <a:srgbClr val="FFCC66"/>
        </a:solidFill>
        <a:ln>
          <a:solidFill>
            <a:srgbClr val="FFCC00"/>
          </a:solidFill>
        </a:ln>
        <a:scene3d>
          <a:camera prst="orthographicFront"/>
          <a:lightRig rig="threePt" dir="t"/>
        </a:scene3d>
        <a:sp3d>
          <a:bevelT/>
        </a:sp3d>
      </dgm:spPr>
      <dgm:t>
        <a:bodyPr/>
        <a:lstStyle/>
        <a:p>
          <a:pPr algn="ctr"/>
          <a:r>
            <a:rPr lang="en-ZA" sz="2400" b="1" dirty="0" smtClean="0">
              <a:solidFill>
                <a:schemeClr val="tx1">
                  <a:lumMod val="75000"/>
                  <a:lumOff val="25000"/>
                </a:schemeClr>
              </a:solidFill>
              <a:latin typeface="Cambria" pitchFamily="18" charset="0"/>
            </a:rPr>
            <a:t>SABC AT A GLANCE</a:t>
          </a:r>
          <a:endParaRPr lang="en-ZA" sz="2400" b="1" dirty="0">
            <a:solidFill>
              <a:schemeClr val="tx1">
                <a:lumMod val="75000"/>
                <a:lumOff val="25000"/>
              </a:schemeClr>
            </a:solidFill>
            <a:latin typeface="Cambria" pitchFamily="18" charset="0"/>
          </a:endParaRPr>
        </a:p>
      </dgm:t>
    </dgm:pt>
    <dgm:pt modelId="{AA17D7CC-C708-4B14-B10A-194B7B45B136}" type="parTrans" cxnId="{06B45813-9BAE-47E6-A3DA-E8539EE5802A}">
      <dgm:prSet/>
      <dgm:spPr/>
      <dgm:t>
        <a:bodyPr/>
        <a:lstStyle/>
        <a:p>
          <a:endParaRPr lang="en-ZA"/>
        </a:p>
      </dgm:t>
    </dgm:pt>
    <dgm:pt modelId="{9BF567D7-9442-4B13-83DD-40E2FCAAE420}" type="sibTrans" cxnId="{06B45813-9BAE-47E6-A3DA-E8539EE5802A}">
      <dgm:prSet/>
      <dgm:spPr/>
      <dgm:t>
        <a:bodyPr/>
        <a:lstStyle/>
        <a:p>
          <a:endParaRPr lang="en-ZA"/>
        </a:p>
      </dgm:t>
    </dgm:pt>
    <dgm:pt modelId="{1D76EFAC-CA0F-45C6-A1DD-8AD1786DE2D6}" type="pres">
      <dgm:prSet presAssocID="{91244218-3DBE-48E3-B264-0162BE18C223}" presName="linearFlow" presStyleCnt="0">
        <dgm:presLayoutVars>
          <dgm:dir/>
          <dgm:resizeHandles val="exact"/>
        </dgm:presLayoutVars>
      </dgm:prSet>
      <dgm:spPr/>
    </dgm:pt>
    <dgm:pt modelId="{265DC441-EF9A-45FE-ACC3-E111A013C715}" type="pres">
      <dgm:prSet presAssocID="{EA3D5264-2185-4909-856A-90164F945EF5}" presName="composite" presStyleCnt="0"/>
      <dgm:spPr/>
    </dgm:pt>
    <dgm:pt modelId="{8373051B-877C-4CDF-A0B1-65593DBB877C}" type="pres">
      <dgm:prSet presAssocID="{EA3D5264-2185-4909-856A-90164F945EF5}" presName="imgShp" presStyleLbl="fgImgPlace1" presStyleIdx="0" presStyleCnt="1" custLinFactX="-100000" custLinFactNeighborX="-100830" custLinFactNeighborY="3222"/>
      <dgm:spPr>
        <a:blipFill>
          <a:blip xmlns:r="http://schemas.openxmlformats.org/officeDocument/2006/relationships" r:embed="rId1">
            <a:extLst>
              <a:ext uri="{28A0092B-C50C-407E-A947-70E740481C1C}">
                <a14:useLocalDpi xmlns:a14="http://schemas.microsoft.com/office/drawing/2010/main" xmlns="" val="0"/>
              </a:ext>
            </a:extLst>
          </a:blip>
          <a:srcRect/>
          <a:stretch>
            <a:fillRect t="-20000" b="-20000"/>
          </a:stretch>
        </a:blipFill>
      </dgm:spPr>
    </dgm:pt>
    <dgm:pt modelId="{3688B284-34F5-46D1-841E-61BF97A24927}" type="pres">
      <dgm:prSet presAssocID="{EA3D5264-2185-4909-856A-90164F945EF5}" presName="txShp" presStyleLbl="node1" presStyleIdx="0" presStyleCnt="1" custScaleX="129463" custLinFactNeighborX="-4297" custLinFactNeighborY="3170">
        <dgm:presLayoutVars>
          <dgm:bulletEnabled val="1"/>
        </dgm:presLayoutVars>
      </dgm:prSet>
      <dgm:spPr/>
      <dgm:t>
        <a:bodyPr/>
        <a:lstStyle/>
        <a:p>
          <a:endParaRPr lang="en-ZA"/>
        </a:p>
      </dgm:t>
    </dgm:pt>
  </dgm:ptLst>
  <dgm:cxnLst>
    <dgm:cxn modelId="{2F5DDBDE-89FF-42C4-8187-1A0A091F6685}" type="presOf" srcId="{91244218-3DBE-48E3-B264-0162BE18C223}" destId="{1D76EFAC-CA0F-45C6-A1DD-8AD1786DE2D6}" srcOrd="0" destOrd="0" presId="urn:microsoft.com/office/officeart/2005/8/layout/vList3#1"/>
    <dgm:cxn modelId="{06B45813-9BAE-47E6-A3DA-E8539EE5802A}" srcId="{91244218-3DBE-48E3-B264-0162BE18C223}" destId="{EA3D5264-2185-4909-856A-90164F945EF5}" srcOrd="0" destOrd="0" parTransId="{AA17D7CC-C708-4B14-B10A-194B7B45B136}" sibTransId="{9BF567D7-9442-4B13-83DD-40E2FCAAE420}"/>
    <dgm:cxn modelId="{DB595498-F707-45D3-8F9E-6C47F1F85837}" type="presOf" srcId="{EA3D5264-2185-4909-856A-90164F945EF5}" destId="{3688B284-34F5-46D1-841E-61BF97A24927}" srcOrd="0" destOrd="0" presId="urn:microsoft.com/office/officeart/2005/8/layout/vList3#1"/>
    <dgm:cxn modelId="{852DF31D-7E91-48A8-B88E-431B7D09CDF6}" type="presParOf" srcId="{1D76EFAC-CA0F-45C6-A1DD-8AD1786DE2D6}" destId="{265DC441-EF9A-45FE-ACC3-E111A013C715}" srcOrd="0" destOrd="0" presId="urn:microsoft.com/office/officeart/2005/8/layout/vList3#1"/>
    <dgm:cxn modelId="{CFD0A7D0-E491-4337-A835-941ED14A9880}" type="presParOf" srcId="{265DC441-EF9A-45FE-ACC3-E111A013C715}" destId="{8373051B-877C-4CDF-A0B1-65593DBB877C}" srcOrd="0" destOrd="0" presId="urn:microsoft.com/office/officeart/2005/8/layout/vList3#1"/>
    <dgm:cxn modelId="{0CC508F4-98A7-4025-B6B1-16BFF968F8B4}" type="presParOf" srcId="{265DC441-EF9A-45FE-ACC3-E111A013C715}" destId="{3688B284-34F5-46D1-841E-61BF97A24927}"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244218-3DBE-48E3-B264-0162BE18C223}" type="doc">
      <dgm:prSet loTypeId="urn:microsoft.com/office/officeart/2005/8/layout/vList3#2" loCatId="picture" qsTypeId="urn:microsoft.com/office/officeart/2005/8/quickstyle/simple1" qsCatId="simple" csTypeId="urn:microsoft.com/office/officeart/2005/8/colors/accent1_2" csCatId="accent1" phldr="1"/>
      <dgm:spPr/>
    </dgm:pt>
    <dgm:pt modelId="{EA3D5264-2185-4909-856A-90164F945EF5}">
      <dgm:prSet phldrT="[Text]" custT="1"/>
      <dgm:spPr>
        <a:solidFill>
          <a:srgbClr val="FFCC66"/>
        </a:solidFill>
        <a:ln>
          <a:solidFill>
            <a:srgbClr val="FFCC00"/>
          </a:solidFill>
        </a:ln>
        <a:scene3d>
          <a:camera prst="orthographicFront"/>
          <a:lightRig rig="threePt" dir="t"/>
        </a:scene3d>
        <a:sp3d>
          <a:bevelT/>
        </a:sp3d>
      </dgm:spPr>
      <dgm:t>
        <a:bodyPr/>
        <a:lstStyle/>
        <a:p>
          <a:pPr algn="ctr"/>
          <a:r>
            <a:rPr lang="en-ZA" sz="2400" b="1" dirty="0" smtClean="0">
              <a:solidFill>
                <a:schemeClr val="tx1">
                  <a:lumMod val="75000"/>
                  <a:lumOff val="25000"/>
                </a:schemeClr>
              </a:solidFill>
              <a:latin typeface="Cambria" pitchFamily="18" charset="0"/>
            </a:rPr>
            <a:t>SABC AT A GLANCE</a:t>
          </a:r>
          <a:endParaRPr lang="en-ZA" sz="2400" b="1" dirty="0">
            <a:solidFill>
              <a:schemeClr val="tx1">
                <a:lumMod val="75000"/>
                <a:lumOff val="25000"/>
              </a:schemeClr>
            </a:solidFill>
            <a:latin typeface="Cambria" pitchFamily="18" charset="0"/>
          </a:endParaRPr>
        </a:p>
      </dgm:t>
    </dgm:pt>
    <dgm:pt modelId="{AA17D7CC-C708-4B14-B10A-194B7B45B136}" type="parTrans" cxnId="{06B45813-9BAE-47E6-A3DA-E8539EE5802A}">
      <dgm:prSet/>
      <dgm:spPr/>
      <dgm:t>
        <a:bodyPr/>
        <a:lstStyle/>
        <a:p>
          <a:endParaRPr lang="en-ZA"/>
        </a:p>
      </dgm:t>
    </dgm:pt>
    <dgm:pt modelId="{9BF567D7-9442-4B13-83DD-40E2FCAAE420}" type="sibTrans" cxnId="{06B45813-9BAE-47E6-A3DA-E8539EE5802A}">
      <dgm:prSet/>
      <dgm:spPr/>
      <dgm:t>
        <a:bodyPr/>
        <a:lstStyle/>
        <a:p>
          <a:endParaRPr lang="en-ZA"/>
        </a:p>
      </dgm:t>
    </dgm:pt>
    <dgm:pt modelId="{1D76EFAC-CA0F-45C6-A1DD-8AD1786DE2D6}" type="pres">
      <dgm:prSet presAssocID="{91244218-3DBE-48E3-B264-0162BE18C223}" presName="linearFlow" presStyleCnt="0">
        <dgm:presLayoutVars>
          <dgm:dir/>
          <dgm:resizeHandles val="exact"/>
        </dgm:presLayoutVars>
      </dgm:prSet>
      <dgm:spPr/>
    </dgm:pt>
    <dgm:pt modelId="{265DC441-EF9A-45FE-ACC3-E111A013C715}" type="pres">
      <dgm:prSet presAssocID="{EA3D5264-2185-4909-856A-90164F945EF5}" presName="composite" presStyleCnt="0"/>
      <dgm:spPr/>
    </dgm:pt>
    <dgm:pt modelId="{8373051B-877C-4CDF-A0B1-65593DBB877C}" type="pres">
      <dgm:prSet presAssocID="{EA3D5264-2185-4909-856A-90164F945EF5}" presName="imgShp" presStyleLbl="fgImgPlace1" presStyleIdx="0" presStyleCnt="1" custLinFactX="-100000" custLinFactNeighborX="-100830" custLinFactNeighborY="3222"/>
      <dgm:spPr>
        <a:blipFill>
          <a:blip xmlns:r="http://schemas.openxmlformats.org/officeDocument/2006/relationships" r:embed="rId1">
            <a:extLst>
              <a:ext uri="{28A0092B-C50C-407E-A947-70E740481C1C}">
                <a14:useLocalDpi xmlns:a14="http://schemas.microsoft.com/office/drawing/2010/main" xmlns="" val="0"/>
              </a:ext>
            </a:extLst>
          </a:blip>
          <a:srcRect/>
          <a:stretch>
            <a:fillRect t="-20000" b="-20000"/>
          </a:stretch>
        </a:blipFill>
      </dgm:spPr>
    </dgm:pt>
    <dgm:pt modelId="{3688B284-34F5-46D1-841E-61BF97A24927}" type="pres">
      <dgm:prSet presAssocID="{EA3D5264-2185-4909-856A-90164F945EF5}" presName="txShp" presStyleLbl="node1" presStyleIdx="0" presStyleCnt="1" custScaleX="129463" custLinFactNeighborX="-4297" custLinFactNeighborY="3170">
        <dgm:presLayoutVars>
          <dgm:bulletEnabled val="1"/>
        </dgm:presLayoutVars>
      </dgm:prSet>
      <dgm:spPr/>
      <dgm:t>
        <a:bodyPr/>
        <a:lstStyle/>
        <a:p>
          <a:endParaRPr lang="en-ZA"/>
        </a:p>
      </dgm:t>
    </dgm:pt>
  </dgm:ptLst>
  <dgm:cxnLst>
    <dgm:cxn modelId="{06B45813-9BAE-47E6-A3DA-E8539EE5802A}" srcId="{91244218-3DBE-48E3-B264-0162BE18C223}" destId="{EA3D5264-2185-4909-856A-90164F945EF5}" srcOrd="0" destOrd="0" parTransId="{AA17D7CC-C708-4B14-B10A-194B7B45B136}" sibTransId="{9BF567D7-9442-4B13-83DD-40E2FCAAE420}"/>
    <dgm:cxn modelId="{20BC67CF-50E6-4722-8F78-2DE5E01DF794}" type="presOf" srcId="{91244218-3DBE-48E3-B264-0162BE18C223}" destId="{1D76EFAC-CA0F-45C6-A1DD-8AD1786DE2D6}" srcOrd="0" destOrd="0" presId="urn:microsoft.com/office/officeart/2005/8/layout/vList3#2"/>
    <dgm:cxn modelId="{31E98174-624D-4981-A3DC-B575A65B12BA}" type="presOf" srcId="{EA3D5264-2185-4909-856A-90164F945EF5}" destId="{3688B284-34F5-46D1-841E-61BF97A24927}" srcOrd="0" destOrd="0" presId="urn:microsoft.com/office/officeart/2005/8/layout/vList3#2"/>
    <dgm:cxn modelId="{046F54A1-75F6-423C-85CF-B3E51E0D04B9}" type="presParOf" srcId="{1D76EFAC-CA0F-45C6-A1DD-8AD1786DE2D6}" destId="{265DC441-EF9A-45FE-ACC3-E111A013C715}" srcOrd="0" destOrd="0" presId="urn:microsoft.com/office/officeart/2005/8/layout/vList3#2"/>
    <dgm:cxn modelId="{00471BBC-2AA1-4440-B337-C3638CC3C7D7}" type="presParOf" srcId="{265DC441-EF9A-45FE-ACC3-E111A013C715}" destId="{8373051B-877C-4CDF-A0B1-65593DBB877C}" srcOrd="0" destOrd="0" presId="urn:microsoft.com/office/officeart/2005/8/layout/vList3#2"/>
    <dgm:cxn modelId="{1F5B9BF6-7EC1-441C-9074-DC220DA9C68F}" type="presParOf" srcId="{265DC441-EF9A-45FE-ACC3-E111A013C715}" destId="{3688B284-34F5-46D1-841E-61BF97A24927}" srcOrd="1" destOrd="0" presId="urn:microsoft.com/office/officeart/2005/8/layout/vList3#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44218-3DBE-48E3-B264-0162BE18C223}" type="doc">
      <dgm:prSet loTypeId="urn:microsoft.com/office/officeart/2005/8/layout/vList3#3" loCatId="picture" qsTypeId="urn:microsoft.com/office/officeart/2005/8/quickstyle/simple1" qsCatId="simple" csTypeId="urn:microsoft.com/office/officeart/2005/8/colors/accent1_2" csCatId="accent1" phldr="1"/>
      <dgm:spPr/>
    </dgm:pt>
    <dgm:pt modelId="{EA3D5264-2185-4909-856A-90164F945EF5}">
      <dgm:prSet phldrT="[Text]" custT="1"/>
      <dgm:spPr>
        <a:solidFill>
          <a:srgbClr val="FFCC66"/>
        </a:solidFill>
        <a:ln>
          <a:solidFill>
            <a:srgbClr val="FFCC00"/>
          </a:solidFill>
        </a:ln>
        <a:scene3d>
          <a:camera prst="orthographicFront"/>
          <a:lightRig rig="threePt" dir="t"/>
        </a:scene3d>
        <a:sp3d>
          <a:bevelT/>
        </a:sp3d>
      </dgm:spPr>
      <dgm:t>
        <a:bodyPr/>
        <a:lstStyle/>
        <a:p>
          <a:pPr algn="ctr"/>
          <a:r>
            <a:rPr lang="en-ZA" sz="2400" b="1" dirty="0" smtClean="0">
              <a:solidFill>
                <a:schemeClr val="tx1">
                  <a:lumMod val="75000"/>
                  <a:lumOff val="25000"/>
                </a:schemeClr>
              </a:solidFill>
              <a:latin typeface="Cambria" pitchFamily="18" charset="0"/>
            </a:rPr>
            <a:t>SABC AT A GLANCE</a:t>
          </a:r>
          <a:endParaRPr lang="en-ZA" sz="2400" b="1" dirty="0">
            <a:solidFill>
              <a:schemeClr val="tx1">
                <a:lumMod val="75000"/>
                <a:lumOff val="25000"/>
              </a:schemeClr>
            </a:solidFill>
            <a:latin typeface="Cambria" pitchFamily="18" charset="0"/>
          </a:endParaRPr>
        </a:p>
      </dgm:t>
    </dgm:pt>
    <dgm:pt modelId="{AA17D7CC-C708-4B14-B10A-194B7B45B136}" type="parTrans" cxnId="{06B45813-9BAE-47E6-A3DA-E8539EE5802A}">
      <dgm:prSet/>
      <dgm:spPr/>
      <dgm:t>
        <a:bodyPr/>
        <a:lstStyle/>
        <a:p>
          <a:endParaRPr lang="en-ZA"/>
        </a:p>
      </dgm:t>
    </dgm:pt>
    <dgm:pt modelId="{9BF567D7-9442-4B13-83DD-40E2FCAAE420}" type="sibTrans" cxnId="{06B45813-9BAE-47E6-A3DA-E8539EE5802A}">
      <dgm:prSet/>
      <dgm:spPr/>
      <dgm:t>
        <a:bodyPr/>
        <a:lstStyle/>
        <a:p>
          <a:endParaRPr lang="en-ZA"/>
        </a:p>
      </dgm:t>
    </dgm:pt>
    <dgm:pt modelId="{1D76EFAC-CA0F-45C6-A1DD-8AD1786DE2D6}" type="pres">
      <dgm:prSet presAssocID="{91244218-3DBE-48E3-B264-0162BE18C223}" presName="linearFlow" presStyleCnt="0">
        <dgm:presLayoutVars>
          <dgm:dir/>
          <dgm:resizeHandles val="exact"/>
        </dgm:presLayoutVars>
      </dgm:prSet>
      <dgm:spPr/>
    </dgm:pt>
    <dgm:pt modelId="{265DC441-EF9A-45FE-ACC3-E111A013C715}" type="pres">
      <dgm:prSet presAssocID="{EA3D5264-2185-4909-856A-90164F945EF5}" presName="composite" presStyleCnt="0"/>
      <dgm:spPr/>
    </dgm:pt>
    <dgm:pt modelId="{8373051B-877C-4CDF-A0B1-65593DBB877C}" type="pres">
      <dgm:prSet presAssocID="{EA3D5264-2185-4909-856A-90164F945EF5}" presName="imgShp" presStyleLbl="fgImgPlace1" presStyleIdx="0" presStyleCnt="1" custLinFactX="-100000" custLinFactNeighborX="-100830" custLinFactNeighborY="3222"/>
      <dgm:spPr>
        <a:blipFill>
          <a:blip xmlns:r="http://schemas.openxmlformats.org/officeDocument/2006/relationships" r:embed="rId1">
            <a:extLst>
              <a:ext uri="{28A0092B-C50C-407E-A947-70E740481C1C}">
                <a14:useLocalDpi xmlns:a14="http://schemas.microsoft.com/office/drawing/2010/main" xmlns="" val="0"/>
              </a:ext>
            </a:extLst>
          </a:blip>
          <a:srcRect/>
          <a:stretch>
            <a:fillRect t="-20000" b="-20000"/>
          </a:stretch>
        </a:blipFill>
      </dgm:spPr>
    </dgm:pt>
    <dgm:pt modelId="{3688B284-34F5-46D1-841E-61BF97A24927}" type="pres">
      <dgm:prSet presAssocID="{EA3D5264-2185-4909-856A-90164F945EF5}" presName="txShp" presStyleLbl="node1" presStyleIdx="0" presStyleCnt="1" custScaleX="129463" custLinFactNeighborX="-4297" custLinFactNeighborY="3170">
        <dgm:presLayoutVars>
          <dgm:bulletEnabled val="1"/>
        </dgm:presLayoutVars>
      </dgm:prSet>
      <dgm:spPr/>
      <dgm:t>
        <a:bodyPr/>
        <a:lstStyle/>
        <a:p>
          <a:endParaRPr lang="en-ZA"/>
        </a:p>
      </dgm:t>
    </dgm:pt>
  </dgm:ptLst>
  <dgm:cxnLst>
    <dgm:cxn modelId="{8A82F635-6DA1-4499-A1F9-1B0720893DC5}" type="presOf" srcId="{EA3D5264-2185-4909-856A-90164F945EF5}" destId="{3688B284-34F5-46D1-841E-61BF97A24927}" srcOrd="0" destOrd="0" presId="urn:microsoft.com/office/officeart/2005/8/layout/vList3#3"/>
    <dgm:cxn modelId="{06B45813-9BAE-47E6-A3DA-E8539EE5802A}" srcId="{91244218-3DBE-48E3-B264-0162BE18C223}" destId="{EA3D5264-2185-4909-856A-90164F945EF5}" srcOrd="0" destOrd="0" parTransId="{AA17D7CC-C708-4B14-B10A-194B7B45B136}" sibTransId="{9BF567D7-9442-4B13-83DD-40E2FCAAE420}"/>
    <dgm:cxn modelId="{C593FC50-EBEA-4E10-B9A5-E147C93DF586}" type="presOf" srcId="{91244218-3DBE-48E3-B264-0162BE18C223}" destId="{1D76EFAC-CA0F-45C6-A1DD-8AD1786DE2D6}" srcOrd="0" destOrd="0" presId="urn:microsoft.com/office/officeart/2005/8/layout/vList3#3"/>
    <dgm:cxn modelId="{1ECC95E4-D420-483A-B87F-D11E3D518B16}" type="presParOf" srcId="{1D76EFAC-CA0F-45C6-A1DD-8AD1786DE2D6}" destId="{265DC441-EF9A-45FE-ACC3-E111A013C715}" srcOrd="0" destOrd="0" presId="urn:microsoft.com/office/officeart/2005/8/layout/vList3#3"/>
    <dgm:cxn modelId="{DC2B3272-91D2-4809-834F-842C60EA17BD}" type="presParOf" srcId="{265DC441-EF9A-45FE-ACC3-E111A013C715}" destId="{8373051B-877C-4CDF-A0B1-65593DBB877C}" srcOrd="0" destOrd="0" presId="urn:microsoft.com/office/officeart/2005/8/layout/vList3#3"/>
    <dgm:cxn modelId="{190802AF-CE49-4831-86B9-EC18E1C65E94}" type="presParOf" srcId="{265DC441-EF9A-45FE-ACC3-E111A013C715}" destId="{3688B284-34F5-46D1-841E-61BF97A24927}" srcOrd="1" destOrd="0" presId="urn:microsoft.com/office/officeart/2005/8/layout/vList3#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ECDA2E-A023-4487-AF9A-2312D35BE735}"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en-ZA"/>
        </a:p>
      </dgm:t>
    </dgm:pt>
    <dgm:pt modelId="{24C216CC-EA92-4B14-9812-1802E381BC09}">
      <dgm:prSet phldrT="[Text]"/>
      <dgm:spPr/>
      <dgm:t>
        <a:bodyPr/>
        <a:lstStyle/>
        <a:p>
          <a:r>
            <a:rPr lang="en-ZA" b="1" dirty="0" smtClean="0">
              <a:latin typeface="Cambria" pitchFamily="18" charset="0"/>
            </a:rPr>
            <a:t>Radio</a:t>
          </a:r>
        </a:p>
        <a:p>
          <a:r>
            <a:rPr lang="en-ZA" b="1" dirty="0" smtClean="0">
              <a:latin typeface="Cambria" pitchFamily="18" charset="0"/>
            </a:rPr>
            <a:t>70%</a:t>
          </a:r>
          <a:endParaRPr lang="en-ZA" b="1" dirty="0">
            <a:latin typeface="Cambria" pitchFamily="18" charset="0"/>
          </a:endParaRPr>
        </a:p>
      </dgm:t>
    </dgm:pt>
    <dgm:pt modelId="{73481F34-E762-4BD7-B172-13258398BE2C}" type="parTrans" cxnId="{CAEA2763-9A96-4478-9000-DD4B3277E9A1}">
      <dgm:prSet/>
      <dgm:spPr/>
      <dgm:t>
        <a:bodyPr/>
        <a:lstStyle/>
        <a:p>
          <a:endParaRPr lang="en-ZA">
            <a:latin typeface="Cambria" pitchFamily="18" charset="0"/>
          </a:endParaRPr>
        </a:p>
      </dgm:t>
    </dgm:pt>
    <dgm:pt modelId="{D8FA4C44-48E0-46A7-99F2-E119F3D58438}" type="sibTrans" cxnId="{CAEA2763-9A96-4478-9000-DD4B3277E9A1}">
      <dgm:prSet/>
      <dgm:spPr/>
      <dgm:t>
        <a:bodyPr/>
        <a:lstStyle/>
        <a:p>
          <a:endParaRPr lang="en-ZA">
            <a:latin typeface="Cambria" pitchFamily="18" charset="0"/>
          </a:endParaRPr>
        </a:p>
      </dgm:t>
    </dgm:pt>
    <dgm:pt modelId="{0A5E10CA-6BAF-47AF-B4F9-2816111FA17D}">
      <dgm:prSet phldrT="[Text]" custT="1"/>
      <dgm:spPr/>
      <dgm:t>
        <a:bodyPr/>
        <a:lstStyle/>
        <a:p>
          <a:pPr algn="l"/>
          <a:r>
            <a:rPr lang="en-ZA" sz="1800" dirty="0" smtClean="0">
              <a:latin typeface="Cambria" pitchFamily="18" charset="0"/>
            </a:rPr>
            <a:t> </a:t>
          </a:r>
          <a:r>
            <a:rPr lang="en-ZA" sz="1800" dirty="0" err="1" smtClean="0">
              <a:latin typeface="Cambria" pitchFamily="18" charset="0"/>
            </a:rPr>
            <a:t>PBS</a:t>
          </a:r>
          <a:r>
            <a:rPr lang="en-ZA" sz="1800" dirty="0" smtClean="0">
              <a:latin typeface="Cambria" pitchFamily="18" charset="0"/>
            </a:rPr>
            <a:t> 59%</a:t>
          </a:r>
          <a:endParaRPr lang="en-ZA" sz="1800" dirty="0">
            <a:latin typeface="Cambria" pitchFamily="18" charset="0"/>
          </a:endParaRPr>
        </a:p>
      </dgm:t>
    </dgm:pt>
    <dgm:pt modelId="{2D59888F-0560-44A1-AAF3-D83AD1925C6A}" type="parTrans" cxnId="{95E2628A-4FCA-4D80-9086-A05E7E954177}">
      <dgm:prSet/>
      <dgm:spPr/>
      <dgm:t>
        <a:bodyPr/>
        <a:lstStyle/>
        <a:p>
          <a:endParaRPr lang="en-ZA">
            <a:latin typeface="Cambria" pitchFamily="18" charset="0"/>
          </a:endParaRPr>
        </a:p>
      </dgm:t>
    </dgm:pt>
    <dgm:pt modelId="{57B11270-6C51-48F3-B1C2-F755E1A7F726}" type="sibTrans" cxnId="{95E2628A-4FCA-4D80-9086-A05E7E954177}">
      <dgm:prSet/>
      <dgm:spPr/>
      <dgm:t>
        <a:bodyPr/>
        <a:lstStyle/>
        <a:p>
          <a:endParaRPr lang="en-ZA">
            <a:latin typeface="Cambria" pitchFamily="18" charset="0"/>
          </a:endParaRPr>
        </a:p>
      </dgm:t>
    </dgm:pt>
    <dgm:pt modelId="{456F8763-1EF9-4D87-8FF2-E1EE1B0DFC73}">
      <dgm:prSet phldrT="[Text]" custT="1"/>
      <dgm:spPr/>
      <dgm:t>
        <a:bodyPr/>
        <a:lstStyle/>
        <a:p>
          <a:pPr algn="l"/>
          <a:r>
            <a:rPr lang="en-ZA" sz="1800" dirty="0" smtClean="0">
              <a:latin typeface="Cambria" pitchFamily="18" charset="0"/>
            </a:rPr>
            <a:t> PCS 11%</a:t>
          </a:r>
          <a:endParaRPr lang="en-ZA" sz="1800" dirty="0">
            <a:latin typeface="Cambria" pitchFamily="18" charset="0"/>
          </a:endParaRPr>
        </a:p>
      </dgm:t>
    </dgm:pt>
    <dgm:pt modelId="{D94EB84A-D3A3-4A9D-91FA-3AEFFF4A7C80}" type="parTrans" cxnId="{85C8CB3B-9060-4657-AC47-21573BDCD950}">
      <dgm:prSet/>
      <dgm:spPr/>
      <dgm:t>
        <a:bodyPr/>
        <a:lstStyle/>
        <a:p>
          <a:endParaRPr lang="en-ZA">
            <a:latin typeface="Cambria" pitchFamily="18" charset="0"/>
          </a:endParaRPr>
        </a:p>
      </dgm:t>
    </dgm:pt>
    <dgm:pt modelId="{31216F3C-3E72-4443-A5E7-6D2A207A093C}" type="sibTrans" cxnId="{85C8CB3B-9060-4657-AC47-21573BDCD950}">
      <dgm:prSet/>
      <dgm:spPr/>
      <dgm:t>
        <a:bodyPr/>
        <a:lstStyle/>
        <a:p>
          <a:endParaRPr lang="en-ZA">
            <a:latin typeface="Cambria" pitchFamily="18" charset="0"/>
          </a:endParaRPr>
        </a:p>
      </dgm:t>
    </dgm:pt>
    <dgm:pt modelId="{ECB18E76-6443-4A74-BAC7-AD55EED0CAC9}">
      <dgm:prSet phldrT="[Text]"/>
      <dgm:spPr/>
      <dgm:t>
        <a:bodyPr/>
        <a:lstStyle/>
        <a:p>
          <a:r>
            <a:rPr lang="en-ZA" b="1" dirty="0" smtClean="0">
              <a:latin typeface="Cambria" pitchFamily="18" charset="0"/>
            </a:rPr>
            <a:t>TV</a:t>
          </a:r>
        </a:p>
        <a:p>
          <a:r>
            <a:rPr lang="en-ZA" b="1" dirty="0" smtClean="0">
              <a:latin typeface="Cambria" pitchFamily="18" charset="0"/>
            </a:rPr>
            <a:t>49%</a:t>
          </a:r>
          <a:endParaRPr lang="en-ZA" b="1" dirty="0">
            <a:latin typeface="Cambria" pitchFamily="18" charset="0"/>
          </a:endParaRPr>
        </a:p>
      </dgm:t>
    </dgm:pt>
    <dgm:pt modelId="{099E0124-DB8D-4D67-A39F-5BD7310E5176}" type="parTrans" cxnId="{195B9058-65C2-46D4-9ABD-067F1582A907}">
      <dgm:prSet/>
      <dgm:spPr/>
      <dgm:t>
        <a:bodyPr/>
        <a:lstStyle/>
        <a:p>
          <a:endParaRPr lang="en-ZA">
            <a:latin typeface="Cambria" pitchFamily="18" charset="0"/>
          </a:endParaRPr>
        </a:p>
      </dgm:t>
    </dgm:pt>
    <dgm:pt modelId="{63DE5F69-333D-4CB2-B0FE-7430537195BE}" type="sibTrans" cxnId="{195B9058-65C2-46D4-9ABD-067F1582A907}">
      <dgm:prSet/>
      <dgm:spPr/>
      <dgm:t>
        <a:bodyPr/>
        <a:lstStyle/>
        <a:p>
          <a:endParaRPr lang="en-ZA">
            <a:latin typeface="Cambria" pitchFamily="18" charset="0"/>
          </a:endParaRPr>
        </a:p>
      </dgm:t>
    </dgm:pt>
    <dgm:pt modelId="{7AD7D960-1D72-4B90-862F-5D00CC058570}">
      <dgm:prSet phldrT="[Text]" custT="1"/>
      <dgm:spPr/>
      <dgm:t>
        <a:bodyPr/>
        <a:lstStyle/>
        <a:p>
          <a:pPr algn="l"/>
          <a:r>
            <a:rPr lang="en-ZA" sz="1800" dirty="0" smtClean="0">
              <a:latin typeface="Cambria" pitchFamily="18" charset="0"/>
            </a:rPr>
            <a:t>Primetime 55%</a:t>
          </a:r>
          <a:endParaRPr lang="en-ZA" sz="1800" dirty="0">
            <a:latin typeface="Cambria" pitchFamily="18" charset="0"/>
          </a:endParaRPr>
        </a:p>
      </dgm:t>
    </dgm:pt>
    <dgm:pt modelId="{1CB8053E-F3C5-4856-8DD1-0B11C22308DE}" type="parTrans" cxnId="{F2BCA96E-E30C-4965-A28C-91395088208B}">
      <dgm:prSet/>
      <dgm:spPr/>
      <dgm:t>
        <a:bodyPr/>
        <a:lstStyle/>
        <a:p>
          <a:endParaRPr lang="en-ZA">
            <a:latin typeface="Cambria" pitchFamily="18" charset="0"/>
          </a:endParaRPr>
        </a:p>
      </dgm:t>
    </dgm:pt>
    <dgm:pt modelId="{2D1CCF8D-B1BC-46C8-ADF6-1A674A154B32}" type="sibTrans" cxnId="{F2BCA96E-E30C-4965-A28C-91395088208B}">
      <dgm:prSet/>
      <dgm:spPr/>
      <dgm:t>
        <a:bodyPr/>
        <a:lstStyle/>
        <a:p>
          <a:endParaRPr lang="en-ZA">
            <a:latin typeface="Cambria" pitchFamily="18" charset="0"/>
          </a:endParaRPr>
        </a:p>
      </dgm:t>
    </dgm:pt>
    <dgm:pt modelId="{25B643E5-892D-48B4-9ADB-750EC2165C07}" type="pres">
      <dgm:prSet presAssocID="{4FECDA2E-A023-4487-AF9A-2312D35BE735}" presName="Name0" presStyleCnt="0">
        <dgm:presLayoutVars>
          <dgm:dir/>
          <dgm:animLvl val="lvl"/>
          <dgm:resizeHandles/>
        </dgm:presLayoutVars>
      </dgm:prSet>
      <dgm:spPr/>
      <dgm:t>
        <a:bodyPr/>
        <a:lstStyle/>
        <a:p>
          <a:endParaRPr lang="en-ZA"/>
        </a:p>
      </dgm:t>
    </dgm:pt>
    <dgm:pt modelId="{28D4FFF4-450C-42BA-86EE-F8BA7BCCA52F}" type="pres">
      <dgm:prSet presAssocID="{24C216CC-EA92-4B14-9812-1802E381BC09}" presName="linNode" presStyleCnt="0"/>
      <dgm:spPr/>
    </dgm:pt>
    <dgm:pt modelId="{CB309D52-B22C-45C6-8368-BDD36081D0C4}" type="pres">
      <dgm:prSet presAssocID="{24C216CC-EA92-4B14-9812-1802E381BC09}" presName="parentShp" presStyleLbl="node1" presStyleIdx="0" presStyleCnt="2">
        <dgm:presLayoutVars>
          <dgm:bulletEnabled val="1"/>
        </dgm:presLayoutVars>
      </dgm:prSet>
      <dgm:spPr/>
      <dgm:t>
        <a:bodyPr/>
        <a:lstStyle/>
        <a:p>
          <a:endParaRPr lang="en-ZA"/>
        </a:p>
      </dgm:t>
    </dgm:pt>
    <dgm:pt modelId="{5DD85F0B-2937-4CA8-9499-C445872EBF69}" type="pres">
      <dgm:prSet presAssocID="{24C216CC-EA92-4B14-9812-1802E381BC09}" presName="childShp" presStyleLbl="bgAccFollowNode1" presStyleIdx="0" presStyleCnt="2">
        <dgm:presLayoutVars>
          <dgm:bulletEnabled val="1"/>
        </dgm:presLayoutVars>
      </dgm:prSet>
      <dgm:spPr/>
      <dgm:t>
        <a:bodyPr/>
        <a:lstStyle/>
        <a:p>
          <a:endParaRPr lang="en-ZA"/>
        </a:p>
      </dgm:t>
    </dgm:pt>
    <dgm:pt modelId="{073754A3-736B-4588-8E27-D8218A426CB3}" type="pres">
      <dgm:prSet presAssocID="{D8FA4C44-48E0-46A7-99F2-E119F3D58438}" presName="spacing" presStyleCnt="0"/>
      <dgm:spPr/>
    </dgm:pt>
    <dgm:pt modelId="{5DE68214-7AB4-410E-9513-F06943C7C227}" type="pres">
      <dgm:prSet presAssocID="{ECB18E76-6443-4A74-BAC7-AD55EED0CAC9}" presName="linNode" presStyleCnt="0"/>
      <dgm:spPr/>
    </dgm:pt>
    <dgm:pt modelId="{5A4C8763-BEBB-41FC-9ECE-F747831FB8CB}" type="pres">
      <dgm:prSet presAssocID="{ECB18E76-6443-4A74-BAC7-AD55EED0CAC9}" presName="parentShp" presStyleLbl="node1" presStyleIdx="1" presStyleCnt="2">
        <dgm:presLayoutVars>
          <dgm:bulletEnabled val="1"/>
        </dgm:presLayoutVars>
      </dgm:prSet>
      <dgm:spPr/>
      <dgm:t>
        <a:bodyPr/>
        <a:lstStyle/>
        <a:p>
          <a:endParaRPr lang="en-ZA"/>
        </a:p>
      </dgm:t>
    </dgm:pt>
    <dgm:pt modelId="{74587E4D-5D00-4DED-97E5-96ECC92215BD}" type="pres">
      <dgm:prSet presAssocID="{ECB18E76-6443-4A74-BAC7-AD55EED0CAC9}" presName="childShp" presStyleLbl="bgAccFollowNode1" presStyleIdx="1" presStyleCnt="2">
        <dgm:presLayoutVars>
          <dgm:bulletEnabled val="1"/>
        </dgm:presLayoutVars>
      </dgm:prSet>
      <dgm:spPr/>
      <dgm:t>
        <a:bodyPr/>
        <a:lstStyle/>
        <a:p>
          <a:endParaRPr lang="en-ZA"/>
        </a:p>
      </dgm:t>
    </dgm:pt>
  </dgm:ptLst>
  <dgm:cxnLst>
    <dgm:cxn modelId="{A581667F-F9CD-45D5-85F6-8F9B43E4CD28}" type="presOf" srcId="{0A5E10CA-6BAF-47AF-B4F9-2816111FA17D}" destId="{5DD85F0B-2937-4CA8-9499-C445872EBF69}" srcOrd="0" destOrd="0" presId="urn:microsoft.com/office/officeart/2005/8/layout/vList6"/>
    <dgm:cxn modelId="{068861D1-3DBA-4DEB-96A7-7251F39783C4}" type="presOf" srcId="{24C216CC-EA92-4B14-9812-1802E381BC09}" destId="{CB309D52-B22C-45C6-8368-BDD36081D0C4}" srcOrd="0" destOrd="0" presId="urn:microsoft.com/office/officeart/2005/8/layout/vList6"/>
    <dgm:cxn modelId="{CAEA2763-9A96-4478-9000-DD4B3277E9A1}" srcId="{4FECDA2E-A023-4487-AF9A-2312D35BE735}" destId="{24C216CC-EA92-4B14-9812-1802E381BC09}" srcOrd="0" destOrd="0" parTransId="{73481F34-E762-4BD7-B172-13258398BE2C}" sibTransId="{D8FA4C44-48E0-46A7-99F2-E119F3D58438}"/>
    <dgm:cxn modelId="{CA87D8FC-C896-46E5-8EA2-F900AF27E26F}" type="presOf" srcId="{4FECDA2E-A023-4487-AF9A-2312D35BE735}" destId="{25B643E5-892D-48B4-9ADB-750EC2165C07}" srcOrd="0" destOrd="0" presId="urn:microsoft.com/office/officeart/2005/8/layout/vList6"/>
    <dgm:cxn modelId="{E47797A6-4CF9-4689-89DB-359FB3EFE790}" type="presOf" srcId="{456F8763-1EF9-4D87-8FF2-E1EE1B0DFC73}" destId="{5DD85F0B-2937-4CA8-9499-C445872EBF69}" srcOrd="0" destOrd="1" presId="urn:microsoft.com/office/officeart/2005/8/layout/vList6"/>
    <dgm:cxn modelId="{95E2628A-4FCA-4D80-9086-A05E7E954177}" srcId="{24C216CC-EA92-4B14-9812-1802E381BC09}" destId="{0A5E10CA-6BAF-47AF-B4F9-2816111FA17D}" srcOrd="0" destOrd="0" parTransId="{2D59888F-0560-44A1-AAF3-D83AD1925C6A}" sibTransId="{57B11270-6C51-48F3-B1C2-F755E1A7F726}"/>
    <dgm:cxn modelId="{85C8CB3B-9060-4657-AC47-21573BDCD950}" srcId="{24C216CC-EA92-4B14-9812-1802E381BC09}" destId="{456F8763-1EF9-4D87-8FF2-E1EE1B0DFC73}" srcOrd="1" destOrd="0" parTransId="{D94EB84A-D3A3-4A9D-91FA-3AEFFF4A7C80}" sibTransId="{31216F3C-3E72-4443-A5E7-6D2A207A093C}"/>
    <dgm:cxn modelId="{F2BCA96E-E30C-4965-A28C-91395088208B}" srcId="{ECB18E76-6443-4A74-BAC7-AD55EED0CAC9}" destId="{7AD7D960-1D72-4B90-862F-5D00CC058570}" srcOrd="0" destOrd="0" parTransId="{1CB8053E-F3C5-4856-8DD1-0B11C22308DE}" sibTransId="{2D1CCF8D-B1BC-46C8-ADF6-1A674A154B32}"/>
    <dgm:cxn modelId="{195B9058-65C2-46D4-9ABD-067F1582A907}" srcId="{4FECDA2E-A023-4487-AF9A-2312D35BE735}" destId="{ECB18E76-6443-4A74-BAC7-AD55EED0CAC9}" srcOrd="1" destOrd="0" parTransId="{099E0124-DB8D-4D67-A39F-5BD7310E5176}" sibTransId="{63DE5F69-333D-4CB2-B0FE-7430537195BE}"/>
    <dgm:cxn modelId="{57906293-6605-42CB-906C-82061F544624}" type="presOf" srcId="{ECB18E76-6443-4A74-BAC7-AD55EED0CAC9}" destId="{5A4C8763-BEBB-41FC-9ECE-F747831FB8CB}" srcOrd="0" destOrd="0" presId="urn:microsoft.com/office/officeart/2005/8/layout/vList6"/>
    <dgm:cxn modelId="{2C195DBF-F2A9-40E7-9311-C61661AA8C14}" type="presOf" srcId="{7AD7D960-1D72-4B90-862F-5D00CC058570}" destId="{74587E4D-5D00-4DED-97E5-96ECC92215BD}" srcOrd="0" destOrd="0" presId="urn:microsoft.com/office/officeart/2005/8/layout/vList6"/>
    <dgm:cxn modelId="{559FE85A-2027-4442-9F38-2A1D450EEFB0}" type="presParOf" srcId="{25B643E5-892D-48B4-9ADB-750EC2165C07}" destId="{28D4FFF4-450C-42BA-86EE-F8BA7BCCA52F}" srcOrd="0" destOrd="0" presId="urn:microsoft.com/office/officeart/2005/8/layout/vList6"/>
    <dgm:cxn modelId="{2FB117E1-0558-4FFB-B734-11E4B6E9E3B9}" type="presParOf" srcId="{28D4FFF4-450C-42BA-86EE-F8BA7BCCA52F}" destId="{CB309D52-B22C-45C6-8368-BDD36081D0C4}" srcOrd="0" destOrd="0" presId="urn:microsoft.com/office/officeart/2005/8/layout/vList6"/>
    <dgm:cxn modelId="{91FAB232-C37B-4E3E-B608-BA90811459E6}" type="presParOf" srcId="{28D4FFF4-450C-42BA-86EE-F8BA7BCCA52F}" destId="{5DD85F0B-2937-4CA8-9499-C445872EBF69}" srcOrd="1" destOrd="0" presId="urn:microsoft.com/office/officeart/2005/8/layout/vList6"/>
    <dgm:cxn modelId="{C53F4747-5AEE-4FD8-AEAA-6DE4B6B3659B}" type="presParOf" srcId="{25B643E5-892D-48B4-9ADB-750EC2165C07}" destId="{073754A3-736B-4588-8E27-D8218A426CB3}" srcOrd="1" destOrd="0" presId="urn:microsoft.com/office/officeart/2005/8/layout/vList6"/>
    <dgm:cxn modelId="{8711C7F1-2F14-409E-A5DF-26BCE35BF74B}" type="presParOf" srcId="{25B643E5-892D-48B4-9ADB-750EC2165C07}" destId="{5DE68214-7AB4-410E-9513-F06943C7C227}" srcOrd="2" destOrd="0" presId="urn:microsoft.com/office/officeart/2005/8/layout/vList6"/>
    <dgm:cxn modelId="{BDD9CA92-C7D8-4899-9251-8E88F69B7852}" type="presParOf" srcId="{5DE68214-7AB4-410E-9513-F06943C7C227}" destId="{5A4C8763-BEBB-41FC-9ECE-F747831FB8CB}" srcOrd="0" destOrd="0" presId="urn:microsoft.com/office/officeart/2005/8/layout/vList6"/>
    <dgm:cxn modelId="{D9BD4734-2814-463A-9F90-9DA3BAC88BF6}" type="presParOf" srcId="{5DE68214-7AB4-410E-9513-F06943C7C227}" destId="{74587E4D-5D00-4DED-97E5-96ECC92215BD}"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0A9137-0AE5-407E-8CCF-69942E8BC0B1}" type="doc">
      <dgm:prSet loTypeId="urn:microsoft.com/office/officeart/2005/8/layout/hProcess9" loCatId="process" qsTypeId="urn:microsoft.com/office/officeart/2005/8/quickstyle/simple1" qsCatId="simple" csTypeId="urn:microsoft.com/office/officeart/2005/8/colors/colorful1#1" csCatId="colorful" phldr="1"/>
      <dgm:spPr/>
    </dgm:pt>
    <dgm:pt modelId="{E636B2A7-EA1C-4195-8FDB-CEB146B834D4}">
      <dgm:prSet phldrT="[Text]" custT="1"/>
      <dgm:spPr/>
      <dgm:t>
        <a:bodyPr/>
        <a:lstStyle/>
        <a:p>
          <a:r>
            <a:rPr lang="en-US" sz="1400" dirty="0" smtClean="0">
              <a:solidFill>
                <a:schemeClr val="bg1"/>
              </a:solidFill>
              <a:latin typeface="Cambria" pitchFamily="18" charset="0"/>
            </a:rPr>
            <a:t>The SABC embedded a risk management culture into the day-to-day business operations. Annual Risk Assessments were conducted against the Corporate Plan as well as divisional and provincial strategies to determine strategic and operational risks the SABC was exposed to. </a:t>
          </a:r>
          <a:endParaRPr lang="en-ZA" sz="1400" dirty="0">
            <a:solidFill>
              <a:schemeClr val="bg1"/>
            </a:solidFill>
            <a:latin typeface="Cambria" pitchFamily="18" charset="0"/>
          </a:endParaRPr>
        </a:p>
      </dgm:t>
    </dgm:pt>
    <dgm:pt modelId="{43D0AABA-43DB-42B2-8823-13F54EF38C4B}" type="parTrans" cxnId="{824255D4-DCCF-4636-ABAD-F3C731F2F451}">
      <dgm:prSet/>
      <dgm:spPr/>
      <dgm:t>
        <a:bodyPr/>
        <a:lstStyle/>
        <a:p>
          <a:endParaRPr lang="en-ZA"/>
        </a:p>
      </dgm:t>
    </dgm:pt>
    <dgm:pt modelId="{08F910FB-E3B5-4819-803A-AB9F58A5D2CC}" type="sibTrans" cxnId="{824255D4-DCCF-4636-ABAD-F3C731F2F451}">
      <dgm:prSet/>
      <dgm:spPr/>
      <dgm:t>
        <a:bodyPr/>
        <a:lstStyle/>
        <a:p>
          <a:endParaRPr lang="en-ZA"/>
        </a:p>
      </dgm:t>
    </dgm:pt>
    <dgm:pt modelId="{6C587880-E28F-4611-AD87-6743A088C806}">
      <dgm:prSet phldrT="[Text]" custT="1"/>
      <dgm:spPr/>
      <dgm:t>
        <a:bodyPr/>
        <a:lstStyle/>
        <a:p>
          <a:r>
            <a:rPr lang="en-GB" sz="1400" dirty="0" smtClean="0">
              <a:solidFill>
                <a:schemeClr val="tx1"/>
              </a:solidFill>
              <a:latin typeface="Cambria" pitchFamily="18" charset="0"/>
            </a:rPr>
            <a:t>The </a:t>
          </a:r>
          <a:r>
            <a:rPr lang="en-GB" sz="1400" dirty="0" err="1" smtClean="0">
              <a:solidFill>
                <a:schemeClr val="tx1"/>
              </a:solidFill>
              <a:latin typeface="Cambria" pitchFamily="18" charset="0"/>
            </a:rPr>
            <a:t>SABC’s</a:t>
          </a:r>
          <a:r>
            <a:rPr lang="en-GB" sz="1400" dirty="0" smtClean="0">
              <a:solidFill>
                <a:schemeClr val="tx1"/>
              </a:solidFill>
              <a:latin typeface="Cambria" pitchFamily="18" charset="0"/>
            </a:rPr>
            <a:t> Fraud and Corruption Prevention Strategy seeks to support the </a:t>
          </a:r>
          <a:r>
            <a:rPr lang="en-GB" sz="1400" dirty="0" err="1" smtClean="0">
              <a:solidFill>
                <a:schemeClr val="tx1"/>
              </a:solidFill>
              <a:latin typeface="Cambria" pitchFamily="18" charset="0"/>
            </a:rPr>
            <a:t>SABC’s</a:t>
          </a:r>
          <a:r>
            <a:rPr lang="en-GB" sz="1400" dirty="0" smtClean="0">
              <a:solidFill>
                <a:schemeClr val="tx1"/>
              </a:solidFill>
              <a:latin typeface="Cambria" pitchFamily="18" charset="0"/>
            </a:rPr>
            <a:t> business and operational strategies and was developed to clearly indicate the </a:t>
          </a:r>
          <a:r>
            <a:rPr lang="en-GB" sz="1400" dirty="0" err="1" smtClean="0">
              <a:solidFill>
                <a:schemeClr val="tx1"/>
              </a:solidFill>
              <a:latin typeface="Cambria" pitchFamily="18" charset="0"/>
            </a:rPr>
            <a:t>SABC’s</a:t>
          </a:r>
          <a:r>
            <a:rPr lang="en-GB" sz="1400" dirty="0" smtClean="0">
              <a:solidFill>
                <a:schemeClr val="tx1"/>
              </a:solidFill>
              <a:latin typeface="Cambria" pitchFamily="18" charset="0"/>
            </a:rPr>
            <a:t> stance on fraud and corruption, theft and maladministration. </a:t>
          </a:r>
          <a:endParaRPr lang="en-ZA" sz="1400" dirty="0">
            <a:solidFill>
              <a:schemeClr val="tx1"/>
            </a:solidFill>
            <a:latin typeface="Cambria" pitchFamily="18" charset="0"/>
          </a:endParaRPr>
        </a:p>
      </dgm:t>
    </dgm:pt>
    <dgm:pt modelId="{F81A8E4C-657A-4B76-865A-0EA3EA08832F}" type="parTrans" cxnId="{6808C5C1-9362-44F2-BB85-970F6AB51EED}">
      <dgm:prSet/>
      <dgm:spPr/>
      <dgm:t>
        <a:bodyPr/>
        <a:lstStyle/>
        <a:p>
          <a:endParaRPr lang="en-ZA"/>
        </a:p>
      </dgm:t>
    </dgm:pt>
    <dgm:pt modelId="{32237F56-A708-425E-B404-1E888A8A0792}" type="sibTrans" cxnId="{6808C5C1-9362-44F2-BB85-970F6AB51EED}">
      <dgm:prSet/>
      <dgm:spPr/>
      <dgm:t>
        <a:bodyPr/>
        <a:lstStyle/>
        <a:p>
          <a:endParaRPr lang="en-ZA"/>
        </a:p>
      </dgm:t>
    </dgm:pt>
    <dgm:pt modelId="{DDB5357F-4342-4213-8D79-18E562531A36}">
      <dgm:prSet phldrT="[Text]" custT="1"/>
      <dgm:spPr/>
      <dgm:t>
        <a:bodyPr/>
        <a:lstStyle/>
        <a:p>
          <a:r>
            <a:rPr lang="en-US" sz="1400" dirty="0" smtClean="0">
              <a:solidFill>
                <a:schemeClr val="bg1"/>
              </a:solidFill>
              <a:latin typeface="Cambria" pitchFamily="18" charset="0"/>
            </a:rPr>
            <a:t>The SABC also embarked on and invested in the Internal Control transformation process to ensure that the control environment is sound and effective for protecting the assets of the </a:t>
          </a:r>
          <a:r>
            <a:rPr lang="en-US" sz="1400" dirty="0" err="1" smtClean="0">
              <a:solidFill>
                <a:schemeClr val="bg1"/>
              </a:solidFill>
              <a:latin typeface="Cambria" pitchFamily="18" charset="0"/>
            </a:rPr>
            <a:t>organisation</a:t>
          </a:r>
          <a:r>
            <a:rPr lang="en-US" sz="1400" dirty="0" smtClean="0">
              <a:solidFill>
                <a:schemeClr val="bg1"/>
              </a:solidFill>
              <a:latin typeface="Cambria" pitchFamily="18" charset="0"/>
            </a:rPr>
            <a:t> as well as ensuring quality public service delivery.</a:t>
          </a:r>
          <a:endParaRPr lang="en-ZA" sz="1400" dirty="0">
            <a:solidFill>
              <a:schemeClr val="bg1"/>
            </a:solidFill>
            <a:latin typeface="Cambria" pitchFamily="18" charset="0"/>
          </a:endParaRPr>
        </a:p>
      </dgm:t>
    </dgm:pt>
    <dgm:pt modelId="{16FBE426-E0BA-42EE-AE18-FBE08418CE3D}" type="parTrans" cxnId="{C4EBD463-69D4-43B8-85BF-5CD5D5370851}">
      <dgm:prSet/>
      <dgm:spPr/>
      <dgm:t>
        <a:bodyPr/>
        <a:lstStyle/>
        <a:p>
          <a:endParaRPr lang="en-ZA"/>
        </a:p>
      </dgm:t>
    </dgm:pt>
    <dgm:pt modelId="{E4BD366C-8919-44E5-943D-3D254309FB93}" type="sibTrans" cxnId="{C4EBD463-69D4-43B8-85BF-5CD5D5370851}">
      <dgm:prSet/>
      <dgm:spPr/>
      <dgm:t>
        <a:bodyPr/>
        <a:lstStyle/>
        <a:p>
          <a:endParaRPr lang="en-ZA"/>
        </a:p>
      </dgm:t>
    </dgm:pt>
    <dgm:pt modelId="{32B983DF-A956-4AAF-BF43-5D9FFE18826C}" type="pres">
      <dgm:prSet presAssocID="{CE0A9137-0AE5-407E-8CCF-69942E8BC0B1}" presName="CompostProcess" presStyleCnt="0">
        <dgm:presLayoutVars>
          <dgm:dir/>
          <dgm:resizeHandles val="exact"/>
        </dgm:presLayoutVars>
      </dgm:prSet>
      <dgm:spPr/>
    </dgm:pt>
    <dgm:pt modelId="{7859B855-0E38-49AF-ACD1-8BAF37C2BC0A}" type="pres">
      <dgm:prSet presAssocID="{CE0A9137-0AE5-407E-8CCF-69942E8BC0B1}" presName="arrow" presStyleLbl="bgShp" presStyleIdx="0" presStyleCnt="1"/>
      <dgm:spPr/>
    </dgm:pt>
    <dgm:pt modelId="{479EBB95-E34C-41B5-BC66-B4ADB4545B14}" type="pres">
      <dgm:prSet presAssocID="{CE0A9137-0AE5-407E-8CCF-69942E8BC0B1}" presName="linearProcess" presStyleCnt="0"/>
      <dgm:spPr/>
    </dgm:pt>
    <dgm:pt modelId="{9E64A57B-18B9-4D80-AEB7-3044FD7F9921}" type="pres">
      <dgm:prSet presAssocID="{E636B2A7-EA1C-4195-8FDB-CEB146B834D4}" presName="textNode" presStyleLbl="node1" presStyleIdx="0" presStyleCnt="3">
        <dgm:presLayoutVars>
          <dgm:bulletEnabled val="1"/>
        </dgm:presLayoutVars>
      </dgm:prSet>
      <dgm:spPr/>
      <dgm:t>
        <a:bodyPr/>
        <a:lstStyle/>
        <a:p>
          <a:endParaRPr lang="en-ZA"/>
        </a:p>
      </dgm:t>
    </dgm:pt>
    <dgm:pt modelId="{EF5ADA0E-AF36-4EE5-961F-8A48F9454A03}" type="pres">
      <dgm:prSet presAssocID="{08F910FB-E3B5-4819-803A-AB9F58A5D2CC}" presName="sibTrans" presStyleCnt="0"/>
      <dgm:spPr/>
    </dgm:pt>
    <dgm:pt modelId="{B50435C8-51EB-4E60-B9B5-52A234D00DD3}" type="pres">
      <dgm:prSet presAssocID="{6C587880-E28F-4611-AD87-6743A088C806}" presName="textNode" presStyleLbl="node1" presStyleIdx="1" presStyleCnt="3">
        <dgm:presLayoutVars>
          <dgm:bulletEnabled val="1"/>
        </dgm:presLayoutVars>
      </dgm:prSet>
      <dgm:spPr/>
      <dgm:t>
        <a:bodyPr/>
        <a:lstStyle/>
        <a:p>
          <a:endParaRPr lang="en-ZA"/>
        </a:p>
      </dgm:t>
    </dgm:pt>
    <dgm:pt modelId="{B003D78B-54BE-4AE8-9D76-AB74990377DB}" type="pres">
      <dgm:prSet presAssocID="{32237F56-A708-425E-B404-1E888A8A0792}" presName="sibTrans" presStyleCnt="0"/>
      <dgm:spPr/>
    </dgm:pt>
    <dgm:pt modelId="{5C393EA1-C8D1-4E27-8486-30A54EC8671A}" type="pres">
      <dgm:prSet presAssocID="{DDB5357F-4342-4213-8D79-18E562531A36}" presName="textNode" presStyleLbl="node1" presStyleIdx="2" presStyleCnt="3">
        <dgm:presLayoutVars>
          <dgm:bulletEnabled val="1"/>
        </dgm:presLayoutVars>
      </dgm:prSet>
      <dgm:spPr/>
      <dgm:t>
        <a:bodyPr/>
        <a:lstStyle/>
        <a:p>
          <a:endParaRPr lang="en-ZA"/>
        </a:p>
      </dgm:t>
    </dgm:pt>
  </dgm:ptLst>
  <dgm:cxnLst>
    <dgm:cxn modelId="{C4EBD463-69D4-43B8-85BF-5CD5D5370851}" srcId="{CE0A9137-0AE5-407E-8CCF-69942E8BC0B1}" destId="{DDB5357F-4342-4213-8D79-18E562531A36}" srcOrd="2" destOrd="0" parTransId="{16FBE426-E0BA-42EE-AE18-FBE08418CE3D}" sibTransId="{E4BD366C-8919-44E5-943D-3D254309FB93}"/>
    <dgm:cxn modelId="{F83B16E6-0E66-4F51-8D0C-8C12C7D1974C}" type="presOf" srcId="{DDB5357F-4342-4213-8D79-18E562531A36}" destId="{5C393EA1-C8D1-4E27-8486-30A54EC8671A}" srcOrd="0" destOrd="0" presId="urn:microsoft.com/office/officeart/2005/8/layout/hProcess9"/>
    <dgm:cxn modelId="{2671DA2C-2455-4178-9344-37C2F4357DE7}" type="presOf" srcId="{CE0A9137-0AE5-407E-8CCF-69942E8BC0B1}" destId="{32B983DF-A956-4AAF-BF43-5D9FFE18826C}" srcOrd="0" destOrd="0" presId="urn:microsoft.com/office/officeart/2005/8/layout/hProcess9"/>
    <dgm:cxn modelId="{6808C5C1-9362-44F2-BB85-970F6AB51EED}" srcId="{CE0A9137-0AE5-407E-8CCF-69942E8BC0B1}" destId="{6C587880-E28F-4611-AD87-6743A088C806}" srcOrd="1" destOrd="0" parTransId="{F81A8E4C-657A-4B76-865A-0EA3EA08832F}" sibTransId="{32237F56-A708-425E-B404-1E888A8A0792}"/>
    <dgm:cxn modelId="{A03B5AF8-1BC6-45AC-9F5D-D7E0054877F2}" type="presOf" srcId="{6C587880-E28F-4611-AD87-6743A088C806}" destId="{B50435C8-51EB-4E60-B9B5-52A234D00DD3}" srcOrd="0" destOrd="0" presId="urn:microsoft.com/office/officeart/2005/8/layout/hProcess9"/>
    <dgm:cxn modelId="{5D935050-D7F2-40C6-8958-9FB6759C25E5}" type="presOf" srcId="{E636B2A7-EA1C-4195-8FDB-CEB146B834D4}" destId="{9E64A57B-18B9-4D80-AEB7-3044FD7F9921}" srcOrd="0" destOrd="0" presId="urn:microsoft.com/office/officeart/2005/8/layout/hProcess9"/>
    <dgm:cxn modelId="{824255D4-DCCF-4636-ABAD-F3C731F2F451}" srcId="{CE0A9137-0AE5-407E-8CCF-69942E8BC0B1}" destId="{E636B2A7-EA1C-4195-8FDB-CEB146B834D4}" srcOrd="0" destOrd="0" parTransId="{43D0AABA-43DB-42B2-8823-13F54EF38C4B}" sibTransId="{08F910FB-E3B5-4819-803A-AB9F58A5D2CC}"/>
    <dgm:cxn modelId="{D77BA314-4631-4ECC-9778-1E6411FA87A4}" type="presParOf" srcId="{32B983DF-A956-4AAF-BF43-5D9FFE18826C}" destId="{7859B855-0E38-49AF-ACD1-8BAF37C2BC0A}" srcOrd="0" destOrd="0" presId="urn:microsoft.com/office/officeart/2005/8/layout/hProcess9"/>
    <dgm:cxn modelId="{B6C75B4A-CA3A-4AD5-A558-35CE08590202}" type="presParOf" srcId="{32B983DF-A956-4AAF-BF43-5D9FFE18826C}" destId="{479EBB95-E34C-41B5-BC66-B4ADB4545B14}" srcOrd="1" destOrd="0" presId="urn:microsoft.com/office/officeart/2005/8/layout/hProcess9"/>
    <dgm:cxn modelId="{47DF0410-1ABD-4BAB-AE92-0415DA12EFBC}" type="presParOf" srcId="{479EBB95-E34C-41B5-BC66-B4ADB4545B14}" destId="{9E64A57B-18B9-4D80-AEB7-3044FD7F9921}" srcOrd="0" destOrd="0" presId="urn:microsoft.com/office/officeart/2005/8/layout/hProcess9"/>
    <dgm:cxn modelId="{87DF6A3E-9B92-47EE-9B10-16A2BB167DAD}" type="presParOf" srcId="{479EBB95-E34C-41B5-BC66-B4ADB4545B14}" destId="{EF5ADA0E-AF36-4EE5-961F-8A48F9454A03}" srcOrd="1" destOrd="0" presId="urn:microsoft.com/office/officeart/2005/8/layout/hProcess9"/>
    <dgm:cxn modelId="{85C87FA5-8970-4D83-A557-0A878A9F2E9F}" type="presParOf" srcId="{479EBB95-E34C-41B5-BC66-B4ADB4545B14}" destId="{B50435C8-51EB-4E60-B9B5-52A234D00DD3}" srcOrd="2" destOrd="0" presId="urn:microsoft.com/office/officeart/2005/8/layout/hProcess9"/>
    <dgm:cxn modelId="{7F49A31F-7FA6-461B-85D6-537D4CB737FE}" type="presParOf" srcId="{479EBB95-E34C-41B5-BC66-B4ADB4545B14}" destId="{B003D78B-54BE-4AE8-9D76-AB74990377DB}" srcOrd="3" destOrd="0" presId="urn:microsoft.com/office/officeart/2005/8/layout/hProcess9"/>
    <dgm:cxn modelId="{61E6DDEE-5BC1-4CBE-A58A-1487C5A9E51A}" type="presParOf" srcId="{479EBB95-E34C-41B5-BC66-B4ADB4545B14}" destId="{5C393EA1-C8D1-4E27-8486-30A54EC8671A}"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6F6E50-1A7F-4477-8921-56AB15327CBF}" type="doc">
      <dgm:prSet loTypeId="urn:microsoft.com/office/officeart/2005/8/layout/hProcess7#1" loCatId="list" qsTypeId="urn:microsoft.com/office/officeart/2005/8/quickstyle/simple1" qsCatId="simple" csTypeId="urn:microsoft.com/office/officeart/2005/8/colors/colorful5" csCatId="colorful" phldr="1"/>
      <dgm:spPr/>
      <dgm:t>
        <a:bodyPr/>
        <a:lstStyle/>
        <a:p>
          <a:endParaRPr lang="en-ZA"/>
        </a:p>
      </dgm:t>
    </dgm:pt>
    <dgm:pt modelId="{E0322AA9-72F8-4730-ACF8-BC9F82F166B3}">
      <dgm:prSet phldrT="[Text]"/>
      <dgm:spPr/>
      <dgm:t>
        <a:bodyPr/>
        <a:lstStyle/>
        <a:p>
          <a:r>
            <a:rPr lang="en-ZA" b="1" dirty="0" smtClean="0">
              <a:latin typeface="Cambria" pitchFamily="18" charset="0"/>
            </a:rPr>
            <a:t>RADIO</a:t>
          </a:r>
          <a:endParaRPr lang="en-ZA" b="1" dirty="0">
            <a:latin typeface="Cambria" pitchFamily="18" charset="0"/>
          </a:endParaRPr>
        </a:p>
      </dgm:t>
    </dgm:pt>
    <dgm:pt modelId="{511BD9F8-A38C-466C-91A2-8354DDEC49BB}" type="parTrans" cxnId="{BC4D4ACC-C753-4122-8329-979D496B6E2B}">
      <dgm:prSet/>
      <dgm:spPr/>
      <dgm:t>
        <a:bodyPr/>
        <a:lstStyle/>
        <a:p>
          <a:endParaRPr lang="en-ZA"/>
        </a:p>
      </dgm:t>
    </dgm:pt>
    <dgm:pt modelId="{DB4570F7-E459-453E-B02D-C33CBA811F2A}" type="sibTrans" cxnId="{BC4D4ACC-C753-4122-8329-979D496B6E2B}">
      <dgm:prSet/>
      <dgm:spPr/>
      <dgm:t>
        <a:bodyPr/>
        <a:lstStyle/>
        <a:p>
          <a:endParaRPr lang="en-ZA"/>
        </a:p>
      </dgm:t>
    </dgm:pt>
    <dgm:pt modelId="{FD66053A-DB74-4B4A-B4D7-41F1DE9F74E7}">
      <dgm:prSet phldrT="[Text]" custT="1"/>
      <dgm:spPr/>
      <dgm:t>
        <a:bodyPr/>
        <a:lstStyle/>
        <a:p>
          <a:pPr algn="ctr"/>
          <a:r>
            <a:rPr lang="en-ZA" sz="1800" dirty="0" smtClean="0">
              <a:latin typeface="Cambria" pitchFamily="18" charset="0"/>
            </a:rPr>
            <a:t> </a:t>
          </a:r>
        </a:p>
        <a:p>
          <a:pPr algn="ctr"/>
          <a:r>
            <a:rPr lang="en-ZA" sz="6500" dirty="0" smtClean="0">
              <a:latin typeface="Cambria" pitchFamily="18" charset="0"/>
            </a:rPr>
            <a:t>35</a:t>
          </a:r>
          <a:endParaRPr lang="en-ZA" sz="6500" dirty="0">
            <a:latin typeface="Cambria" pitchFamily="18" charset="0"/>
          </a:endParaRPr>
        </a:p>
      </dgm:t>
    </dgm:pt>
    <dgm:pt modelId="{BB58800C-922F-402F-9948-67E49E100101}" type="parTrans" cxnId="{0444D421-EF4F-4A4D-9F99-BA18FA58BE79}">
      <dgm:prSet/>
      <dgm:spPr/>
      <dgm:t>
        <a:bodyPr/>
        <a:lstStyle/>
        <a:p>
          <a:endParaRPr lang="en-ZA"/>
        </a:p>
      </dgm:t>
    </dgm:pt>
    <dgm:pt modelId="{487E0D28-ACBC-4093-8455-19D07E6DBD4D}" type="sibTrans" cxnId="{0444D421-EF4F-4A4D-9F99-BA18FA58BE79}">
      <dgm:prSet/>
      <dgm:spPr/>
      <dgm:t>
        <a:bodyPr/>
        <a:lstStyle/>
        <a:p>
          <a:endParaRPr lang="en-ZA"/>
        </a:p>
      </dgm:t>
    </dgm:pt>
    <dgm:pt modelId="{C0BF6E34-3BCC-4DBD-98E4-DEE02A54B78D}">
      <dgm:prSet phldrT="[Text]"/>
      <dgm:spPr/>
      <dgm:t>
        <a:bodyPr/>
        <a:lstStyle/>
        <a:p>
          <a:r>
            <a:rPr lang="en-ZA" b="1" dirty="0" smtClean="0">
              <a:latin typeface="Cambria" pitchFamily="18" charset="0"/>
            </a:rPr>
            <a:t>TELEVISION</a:t>
          </a:r>
          <a:endParaRPr lang="en-ZA" b="1" dirty="0">
            <a:latin typeface="Cambria" pitchFamily="18" charset="0"/>
          </a:endParaRPr>
        </a:p>
      </dgm:t>
    </dgm:pt>
    <dgm:pt modelId="{511F7D6A-04F3-41D2-8AC0-BECD92E9F580}" type="parTrans" cxnId="{61E60CF3-B17C-45BD-91CA-034EBB25F727}">
      <dgm:prSet/>
      <dgm:spPr/>
      <dgm:t>
        <a:bodyPr/>
        <a:lstStyle/>
        <a:p>
          <a:endParaRPr lang="en-ZA"/>
        </a:p>
      </dgm:t>
    </dgm:pt>
    <dgm:pt modelId="{BD4B9398-CAC3-4A4D-A994-D8E5A5DCAFAA}" type="sibTrans" cxnId="{61E60CF3-B17C-45BD-91CA-034EBB25F727}">
      <dgm:prSet/>
      <dgm:spPr/>
      <dgm:t>
        <a:bodyPr/>
        <a:lstStyle/>
        <a:p>
          <a:endParaRPr lang="en-ZA"/>
        </a:p>
      </dgm:t>
    </dgm:pt>
    <dgm:pt modelId="{DF333349-7E89-47EC-9EF3-59F1439CA7B8}">
      <dgm:prSet phldrT="[Text]" custT="1"/>
      <dgm:spPr/>
      <dgm:t>
        <a:bodyPr/>
        <a:lstStyle/>
        <a:p>
          <a:pPr algn="ctr"/>
          <a:endParaRPr lang="en-ZA" sz="1800" dirty="0" smtClean="0">
            <a:latin typeface="Cambria" pitchFamily="18" charset="0"/>
          </a:endParaRPr>
        </a:p>
        <a:p>
          <a:pPr algn="ctr"/>
          <a:r>
            <a:rPr lang="en-ZA" sz="6500" dirty="0" smtClean="0">
              <a:latin typeface="Cambria" pitchFamily="18" charset="0"/>
            </a:rPr>
            <a:t>42</a:t>
          </a:r>
          <a:endParaRPr lang="en-ZA" sz="6500" dirty="0">
            <a:latin typeface="Cambria" pitchFamily="18" charset="0"/>
          </a:endParaRPr>
        </a:p>
      </dgm:t>
    </dgm:pt>
    <dgm:pt modelId="{4FEC52E6-642E-4B7A-BE84-428598A5EFFE}" type="parTrans" cxnId="{34CE07C1-2D1D-4F61-9C66-D89E7EE0CB4F}">
      <dgm:prSet/>
      <dgm:spPr/>
      <dgm:t>
        <a:bodyPr/>
        <a:lstStyle/>
        <a:p>
          <a:endParaRPr lang="en-ZA"/>
        </a:p>
      </dgm:t>
    </dgm:pt>
    <dgm:pt modelId="{1CF97FC3-6AC6-4C00-9990-F7B87D090FE0}" type="sibTrans" cxnId="{34CE07C1-2D1D-4F61-9C66-D89E7EE0CB4F}">
      <dgm:prSet/>
      <dgm:spPr/>
      <dgm:t>
        <a:bodyPr/>
        <a:lstStyle/>
        <a:p>
          <a:endParaRPr lang="en-ZA"/>
        </a:p>
      </dgm:t>
    </dgm:pt>
    <dgm:pt modelId="{8C3629DD-B728-4CDA-8063-2DA9A5E1B9BF}">
      <dgm:prSet phldrT="[Text]"/>
      <dgm:spPr/>
      <dgm:t>
        <a:bodyPr/>
        <a:lstStyle/>
        <a:p>
          <a:r>
            <a:rPr lang="en-ZA" b="1" dirty="0" smtClean="0">
              <a:latin typeface="Cambria" pitchFamily="18" charset="0"/>
            </a:rPr>
            <a:t>NEWS</a:t>
          </a:r>
          <a:endParaRPr lang="en-ZA" b="1" dirty="0">
            <a:latin typeface="Cambria" pitchFamily="18" charset="0"/>
          </a:endParaRPr>
        </a:p>
      </dgm:t>
    </dgm:pt>
    <dgm:pt modelId="{DB9E8EC8-E2D1-4BD5-92FC-A42975B8F08A}" type="parTrans" cxnId="{8FD8A79D-EF47-4459-8560-BE6347E60494}">
      <dgm:prSet/>
      <dgm:spPr/>
      <dgm:t>
        <a:bodyPr/>
        <a:lstStyle/>
        <a:p>
          <a:endParaRPr lang="en-ZA"/>
        </a:p>
      </dgm:t>
    </dgm:pt>
    <dgm:pt modelId="{96FE1C37-F7CE-4D47-A1BB-A856E15CD662}" type="sibTrans" cxnId="{8FD8A79D-EF47-4459-8560-BE6347E60494}">
      <dgm:prSet/>
      <dgm:spPr/>
      <dgm:t>
        <a:bodyPr/>
        <a:lstStyle/>
        <a:p>
          <a:endParaRPr lang="en-ZA"/>
        </a:p>
      </dgm:t>
    </dgm:pt>
    <dgm:pt modelId="{205715B0-B373-44C0-AD0A-41976355B1DD}">
      <dgm:prSet phldrT="[Text]" custT="1"/>
      <dgm:spPr/>
      <dgm:t>
        <a:bodyPr/>
        <a:lstStyle/>
        <a:p>
          <a:pPr algn="ctr"/>
          <a:endParaRPr lang="en-ZA" sz="1800" dirty="0" smtClean="0">
            <a:latin typeface="Cambria" pitchFamily="18" charset="0"/>
          </a:endParaRPr>
        </a:p>
        <a:p>
          <a:pPr algn="ctr"/>
          <a:r>
            <a:rPr lang="en-ZA" sz="6500" dirty="0" smtClean="0">
              <a:latin typeface="Cambria" pitchFamily="18" charset="0"/>
            </a:rPr>
            <a:t>4</a:t>
          </a:r>
          <a:endParaRPr lang="en-ZA" sz="6500" dirty="0">
            <a:latin typeface="Cambria" pitchFamily="18" charset="0"/>
          </a:endParaRPr>
        </a:p>
      </dgm:t>
    </dgm:pt>
    <dgm:pt modelId="{5EE3F5EB-733C-42CF-95D4-CB753D110E0B}" type="parTrans" cxnId="{3F291A75-369D-4EAD-B20E-2A07519D1563}">
      <dgm:prSet/>
      <dgm:spPr/>
      <dgm:t>
        <a:bodyPr/>
        <a:lstStyle/>
        <a:p>
          <a:endParaRPr lang="en-ZA"/>
        </a:p>
      </dgm:t>
    </dgm:pt>
    <dgm:pt modelId="{EB39090F-00EF-48A2-A388-0D77544F9EA1}" type="sibTrans" cxnId="{3F291A75-369D-4EAD-B20E-2A07519D1563}">
      <dgm:prSet/>
      <dgm:spPr/>
      <dgm:t>
        <a:bodyPr/>
        <a:lstStyle/>
        <a:p>
          <a:endParaRPr lang="en-ZA"/>
        </a:p>
      </dgm:t>
    </dgm:pt>
    <dgm:pt modelId="{0BEDBBBF-1E63-4037-BE75-8F04766F0D53}">
      <dgm:prSet phldrT="[Text]"/>
      <dgm:spPr/>
      <dgm:t>
        <a:bodyPr/>
        <a:lstStyle/>
        <a:p>
          <a:r>
            <a:rPr lang="en-ZA" b="1" dirty="0" smtClean="0">
              <a:latin typeface="Cambria" pitchFamily="18" charset="0"/>
            </a:rPr>
            <a:t>SPORT</a:t>
          </a:r>
          <a:endParaRPr lang="en-ZA" b="1" dirty="0">
            <a:latin typeface="Cambria" pitchFamily="18" charset="0"/>
          </a:endParaRPr>
        </a:p>
      </dgm:t>
    </dgm:pt>
    <dgm:pt modelId="{F43D214A-A01E-4417-BCFB-15656A775083}" type="parTrans" cxnId="{FC2FA004-F4B2-45AC-A45E-BF02E75C0CA3}">
      <dgm:prSet/>
      <dgm:spPr/>
      <dgm:t>
        <a:bodyPr/>
        <a:lstStyle/>
        <a:p>
          <a:endParaRPr lang="en-ZA"/>
        </a:p>
      </dgm:t>
    </dgm:pt>
    <dgm:pt modelId="{6FD557DA-ED36-4F80-A802-A7AC7F2D75A8}" type="sibTrans" cxnId="{FC2FA004-F4B2-45AC-A45E-BF02E75C0CA3}">
      <dgm:prSet/>
      <dgm:spPr/>
      <dgm:t>
        <a:bodyPr/>
        <a:lstStyle/>
        <a:p>
          <a:endParaRPr lang="en-ZA"/>
        </a:p>
      </dgm:t>
    </dgm:pt>
    <dgm:pt modelId="{BBC55B3B-4712-42C3-B94E-914D9DE2D1BE}">
      <dgm:prSet phldrT="[Text]" custT="1"/>
      <dgm:spPr/>
      <dgm:t>
        <a:bodyPr/>
        <a:lstStyle/>
        <a:p>
          <a:pPr algn="ctr"/>
          <a:endParaRPr lang="en-ZA" sz="1800" dirty="0" smtClean="0">
            <a:latin typeface="Cambria" pitchFamily="18" charset="0"/>
          </a:endParaRPr>
        </a:p>
        <a:p>
          <a:pPr algn="ctr"/>
          <a:r>
            <a:rPr lang="en-ZA" sz="6500" dirty="0" smtClean="0">
              <a:latin typeface="Cambria" pitchFamily="18" charset="0"/>
            </a:rPr>
            <a:t>7</a:t>
          </a:r>
          <a:endParaRPr lang="en-ZA" sz="6500" dirty="0">
            <a:latin typeface="Cambria" pitchFamily="18" charset="0"/>
          </a:endParaRPr>
        </a:p>
      </dgm:t>
    </dgm:pt>
    <dgm:pt modelId="{4AAA784E-F437-4EAE-880F-464ABC0ACC86}" type="parTrans" cxnId="{A87CAB76-4D68-4274-909C-EB8F9F12A595}">
      <dgm:prSet/>
      <dgm:spPr/>
      <dgm:t>
        <a:bodyPr/>
        <a:lstStyle/>
        <a:p>
          <a:endParaRPr lang="en-ZA"/>
        </a:p>
      </dgm:t>
    </dgm:pt>
    <dgm:pt modelId="{EC906B08-B972-4626-8A0C-3608DBEA2682}" type="sibTrans" cxnId="{A87CAB76-4D68-4274-909C-EB8F9F12A595}">
      <dgm:prSet/>
      <dgm:spPr/>
      <dgm:t>
        <a:bodyPr/>
        <a:lstStyle/>
        <a:p>
          <a:endParaRPr lang="en-ZA"/>
        </a:p>
      </dgm:t>
    </dgm:pt>
    <dgm:pt modelId="{E31C0452-61EA-4509-B17B-9E81A301C7D3}" type="pres">
      <dgm:prSet presAssocID="{146F6E50-1A7F-4477-8921-56AB15327CBF}" presName="Name0" presStyleCnt="0">
        <dgm:presLayoutVars>
          <dgm:dir/>
          <dgm:animLvl val="lvl"/>
          <dgm:resizeHandles val="exact"/>
        </dgm:presLayoutVars>
      </dgm:prSet>
      <dgm:spPr/>
      <dgm:t>
        <a:bodyPr/>
        <a:lstStyle/>
        <a:p>
          <a:endParaRPr lang="en-ZA"/>
        </a:p>
      </dgm:t>
    </dgm:pt>
    <dgm:pt modelId="{373470D2-3E32-4E9C-8A79-D1FB2382F7A2}" type="pres">
      <dgm:prSet presAssocID="{E0322AA9-72F8-4730-ACF8-BC9F82F166B3}" presName="compositeNode" presStyleCnt="0">
        <dgm:presLayoutVars>
          <dgm:bulletEnabled val="1"/>
        </dgm:presLayoutVars>
      </dgm:prSet>
      <dgm:spPr/>
    </dgm:pt>
    <dgm:pt modelId="{8A4C35CA-F1B1-4AAB-BE6E-B27F22A1EB57}" type="pres">
      <dgm:prSet presAssocID="{E0322AA9-72F8-4730-ACF8-BC9F82F166B3}" presName="bgRect" presStyleLbl="node1" presStyleIdx="0" presStyleCnt="4"/>
      <dgm:spPr/>
      <dgm:t>
        <a:bodyPr/>
        <a:lstStyle/>
        <a:p>
          <a:endParaRPr lang="en-ZA"/>
        </a:p>
      </dgm:t>
    </dgm:pt>
    <dgm:pt modelId="{67F7B489-923E-451C-96B8-DE0794D8A483}" type="pres">
      <dgm:prSet presAssocID="{E0322AA9-72F8-4730-ACF8-BC9F82F166B3}" presName="parentNode" presStyleLbl="node1" presStyleIdx="0" presStyleCnt="4">
        <dgm:presLayoutVars>
          <dgm:chMax val="0"/>
          <dgm:bulletEnabled val="1"/>
        </dgm:presLayoutVars>
      </dgm:prSet>
      <dgm:spPr/>
      <dgm:t>
        <a:bodyPr/>
        <a:lstStyle/>
        <a:p>
          <a:endParaRPr lang="en-ZA"/>
        </a:p>
      </dgm:t>
    </dgm:pt>
    <dgm:pt modelId="{5F640BFB-236D-4E82-A02B-1632AD0F1660}" type="pres">
      <dgm:prSet presAssocID="{E0322AA9-72F8-4730-ACF8-BC9F82F166B3}" presName="childNode" presStyleLbl="node1" presStyleIdx="0" presStyleCnt="4">
        <dgm:presLayoutVars>
          <dgm:bulletEnabled val="1"/>
        </dgm:presLayoutVars>
      </dgm:prSet>
      <dgm:spPr/>
      <dgm:t>
        <a:bodyPr/>
        <a:lstStyle/>
        <a:p>
          <a:endParaRPr lang="en-ZA"/>
        </a:p>
      </dgm:t>
    </dgm:pt>
    <dgm:pt modelId="{312D741B-213D-4795-AFDD-A2703C82B973}" type="pres">
      <dgm:prSet presAssocID="{DB4570F7-E459-453E-B02D-C33CBA811F2A}" presName="hSp" presStyleCnt="0"/>
      <dgm:spPr/>
    </dgm:pt>
    <dgm:pt modelId="{318AB6DE-6522-4EC1-A194-81F0643D4F56}" type="pres">
      <dgm:prSet presAssocID="{DB4570F7-E459-453E-B02D-C33CBA811F2A}" presName="vProcSp" presStyleCnt="0"/>
      <dgm:spPr/>
    </dgm:pt>
    <dgm:pt modelId="{7C641092-11D6-467F-997B-F9D2BF8FB520}" type="pres">
      <dgm:prSet presAssocID="{DB4570F7-E459-453E-B02D-C33CBA811F2A}" presName="vSp1" presStyleCnt="0"/>
      <dgm:spPr/>
    </dgm:pt>
    <dgm:pt modelId="{7B7F7E3C-DD5D-449B-8B97-524A3E7B9DE4}" type="pres">
      <dgm:prSet presAssocID="{DB4570F7-E459-453E-B02D-C33CBA811F2A}" presName="simulatedConn" presStyleLbl="solidFgAcc1" presStyleIdx="0" presStyleCnt="3"/>
      <dgm:spPr/>
    </dgm:pt>
    <dgm:pt modelId="{63922536-BEF5-4C39-9A83-9D1AA24C2DC5}" type="pres">
      <dgm:prSet presAssocID="{DB4570F7-E459-453E-B02D-C33CBA811F2A}" presName="vSp2" presStyleCnt="0"/>
      <dgm:spPr/>
    </dgm:pt>
    <dgm:pt modelId="{4D5C3CCC-75FA-4F95-8227-DA42452E314C}" type="pres">
      <dgm:prSet presAssocID="{DB4570F7-E459-453E-B02D-C33CBA811F2A}" presName="sibTrans" presStyleCnt="0"/>
      <dgm:spPr/>
    </dgm:pt>
    <dgm:pt modelId="{98B5E015-F873-4626-B4AE-7D405482B637}" type="pres">
      <dgm:prSet presAssocID="{C0BF6E34-3BCC-4DBD-98E4-DEE02A54B78D}" presName="compositeNode" presStyleCnt="0">
        <dgm:presLayoutVars>
          <dgm:bulletEnabled val="1"/>
        </dgm:presLayoutVars>
      </dgm:prSet>
      <dgm:spPr/>
    </dgm:pt>
    <dgm:pt modelId="{5094361A-43A0-454D-98C0-216FFEEF6DC9}" type="pres">
      <dgm:prSet presAssocID="{C0BF6E34-3BCC-4DBD-98E4-DEE02A54B78D}" presName="bgRect" presStyleLbl="node1" presStyleIdx="1" presStyleCnt="4"/>
      <dgm:spPr/>
      <dgm:t>
        <a:bodyPr/>
        <a:lstStyle/>
        <a:p>
          <a:endParaRPr lang="en-ZA"/>
        </a:p>
      </dgm:t>
    </dgm:pt>
    <dgm:pt modelId="{D7D065C8-77F3-4101-87BA-CE97DE1B076B}" type="pres">
      <dgm:prSet presAssocID="{C0BF6E34-3BCC-4DBD-98E4-DEE02A54B78D}" presName="parentNode" presStyleLbl="node1" presStyleIdx="1" presStyleCnt="4">
        <dgm:presLayoutVars>
          <dgm:chMax val="0"/>
          <dgm:bulletEnabled val="1"/>
        </dgm:presLayoutVars>
      </dgm:prSet>
      <dgm:spPr/>
      <dgm:t>
        <a:bodyPr/>
        <a:lstStyle/>
        <a:p>
          <a:endParaRPr lang="en-ZA"/>
        </a:p>
      </dgm:t>
    </dgm:pt>
    <dgm:pt modelId="{7E619767-11D6-4634-98F5-1B04806D4F88}" type="pres">
      <dgm:prSet presAssocID="{C0BF6E34-3BCC-4DBD-98E4-DEE02A54B78D}" presName="childNode" presStyleLbl="node1" presStyleIdx="1" presStyleCnt="4">
        <dgm:presLayoutVars>
          <dgm:bulletEnabled val="1"/>
        </dgm:presLayoutVars>
      </dgm:prSet>
      <dgm:spPr/>
      <dgm:t>
        <a:bodyPr/>
        <a:lstStyle/>
        <a:p>
          <a:endParaRPr lang="en-ZA"/>
        </a:p>
      </dgm:t>
    </dgm:pt>
    <dgm:pt modelId="{7F0CE062-8055-4C84-B531-2F91C24A6B35}" type="pres">
      <dgm:prSet presAssocID="{BD4B9398-CAC3-4A4D-A994-D8E5A5DCAFAA}" presName="hSp" presStyleCnt="0"/>
      <dgm:spPr/>
    </dgm:pt>
    <dgm:pt modelId="{12337425-16E8-4C36-B8CC-BFBBBF3AA1AA}" type="pres">
      <dgm:prSet presAssocID="{BD4B9398-CAC3-4A4D-A994-D8E5A5DCAFAA}" presName="vProcSp" presStyleCnt="0"/>
      <dgm:spPr/>
    </dgm:pt>
    <dgm:pt modelId="{20DBAE81-2F20-47CD-B041-269BB640AF12}" type="pres">
      <dgm:prSet presAssocID="{BD4B9398-CAC3-4A4D-A994-D8E5A5DCAFAA}" presName="vSp1" presStyleCnt="0"/>
      <dgm:spPr/>
    </dgm:pt>
    <dgm:pt modelId="{C67F9722-D1BF-4C39-9DAF-026C01C1A2F0}" type="pres">
      <dgm:prSet presAssocID="{BD4B9398-CAC3-4A4D-A994-D8E5A5DCAFAA}" presName="simulatedConn" presStyleLbl="solidFgAcc1" presStyleIdx="1" presStyleCnt="3"/>
      <dgm:spPr/>
    </dgm:pt>
    <dgm:pt modelId="{4E6ED8DC-4554-4E77-BF16-8EFB092C99D5}" type="pres">
      <dgm:prSet presAssocID="{BD4B9398-CAC3-4A4D-A994-D8E5A5DCAFAA}" presName="vSp2" presStyleCnt="0"/>
      <dgm:spPr/>
    </dgm:pt>
    <dgm:pt modelId="{FDD62EFD-4F2C-45EF-8E25-9515A7658FE1}" type="pres">
      <dgm:prSet presAssocID="{BD4B9398-CAC3-4A4D-A994-D8E5A5DCAFAA}" presName="sibTrans" presStyleCnt="0"/>
      <dgm:spPr/>
    </dgm:pt>
    <dgm:pt modelId="{871CFA9D-48BF-4D77-8343-A234D8B4EFD5}" type="pres">
      <dgm:prSet presAssocID="{8C3629DD-B728-4CDA-8063-2DA9A5E1B9BF}" presName="compositeNode" presStyleCnt="0">
        <dgm:presLayoutVars>
          <dgm:bulletEnabled val="1"/>
        </dgm:presLayoutVars>
      </dgm:prSet>
      <dgm:spPr/>
    </dgm:pt>
    <dgm:pt modelId="{ECA9DCC2-6467-47B3-9147-659C52252A5E}" type="pres">
      <dgm:prSet presAssocID="{8C3629DD-B728-4CDA-8063-2DA9A5E1B9BF}" presName="bgRect" presStyleLbl="node1" presStyleIdx="2" presStyleCnt="4"/>
      <dgm:spPr/>
      <dgm:t>
        <a:bodyPr/>
        <a:lstStyle/>
        <a:p>
          <a:endParaRPr lang="en-ZA"/>
        </a:p>
      </dgm:t>
    </dgm:pt>
    <dgm:pt modelId="{ABB47F05-A3BB-49B3-9F1B-38C22EB4E1BD}" type="pres">
      <dgm:prSet presAssocID="{8C3629DD-B728-4CDA-8063-2DA9A5E1B9BF}" presName="parentNode" presStyleLbl="node1" presStyleIdx="2" presStyleCnt="4">
        <dgm:presLayoutVars>
          <dgm:chMax val="0"/>
          <dgm:bulletEnabled val="1"/>
        </dgm:presLayoutVars>
      </dgm:prSet>
      <dgm:spPr/>
      <dgm:t>
        <a:bodyPr/>
        <a:lstStyle/>
        <a:p>
          <a:endParaRPr lang="en-ZA"/>
        </a:p>
      </dgm:t>
    </dgm:pt>
    <dgm:pt modelId="{0DFAEC18-7341-4412-92D9-358641D0CC7A}" type="pres">
      <dgm:prSet presAssocID="{8C3629DD-B728-4CDA-8063-2DA9A5E1B9BF}" presName="childNode" presStyleLbl="node1" presStyleIdx="2" presStyleCnt="4">
        <dgm:presLayoutVars>
          <dgm:bulletEnabled val="1"/>
        </dgm:presLayoutVars>
      </dgm:prSet>
      <dgm:spPr/>
      <dgm:t>
        <a:bodyPr/>
        <a:lstStyle/>
        <a:p>
          <a:endParaRPr lang="en-ZA"/>
        </a:p>
      </dgm:t>
    </dgm:pt>
    <dgm:pt modelId="{53AB1AF6-DA6B-48A7-8318-E7BC2252AEB9}" type="pres">
      <dgm:prSet presAssocID="{96FE1C37-F7CE-4D47-A1BB-A856E15CD662}" presName="hSp" presStyleCnt="0"/>
      <dgm:spPr/>
    </dgm:pt>
    <dgm:pt modelId="{C6CE4A6F-213F-48FA-84BD-806FC2845C7C}" type="pres">
      <dgm:prSet presAssocID="{96FE1C37-F7CE-4D47-A1BB-A856E15CD662}" presName="vProcSp" presStyleCnt="0"/>
      <dgm:spPr/>
    </dgm:pt>
    <dgm:pt modelId="{F17907B9-A28B-439A-ACB8-5B5C25399BFC}" type="pres">
      <dgm:prSet presAssocID="{96FE1C37-F7CE-4D47-A1BB-A856E15CD662}" presName="vSp1" presStyleCnt="0"/>
      <dgm:spPr/>
    </dgm:pt>
    <dgm:pt modelId="{FDEA9E6B-83C3-4A8D-A788-E7B5EEA6868B}" type="pres">
      <dgm:prSet presAssocID="{96FE1C37-F7CE-4D47-A1BB-A856E15CD662}" presName="simulatedConn" presStyleLbl="solidFgAcc1" presStyleIdx="2" presStyleCnt="3"/>
      <dgm:spPr/>
    </dgm:pt>
    <dgm:pt modelId="{C4023704-9AD5-4D18-8B56-D836853D5A6A}" type="pres">
      <dgm:prSet presAssocID="{96FE1C37-F7CE-4D47-A1BB-A856E15CD662}" presName="vSp2" presStyleCnt="0"/>
      <dgm:spPr/>
    </dgm:pt>
    <dgm:pt modelId="{74B40520-4264-47A3-A1FF-AE1B6FF2AE4B}" type="pres">
      <dgm:prSet presAssocID="{96FE1C37-F7CE-4D47-A1BB-A856E15CD662}" presName="sibTrans" presStyleCnt="0"/>
      <dgm:spPr/>
    </dgm:pt>
    <dgm:pt modelId="{8F27A69C-7222-44DA-BBF5-BD36B09BB960}" type="pres">
      <dgm:prSet presAssocID="{0BEDBBBF-1E63-4037-BE75-8F04766F0D53}" presName="compositeNode" presStyleCnt="0">
        <dgm:presLayoutVars>
          <dgm:bulletEnabled val="1"/>
        </dgm:presLayoutVars>
      </dgm:prSet>
      <dgm:spPr/>
    </dgm:pt>
    <dgm:pt modelId="{4A064A8D-86FE-45CA-8E45-168E7C56EE35}" type="pres">
      <dgm:prSet presAssocID="{0BEDBBBF-1E63-4037-BE75-8F04766F0D53}" presName="bgRect" presStyleLbl="node1" presStyleIdx="3" presStyleCnt="4"/>
      <dgm:spPr/>
      <dgm:t>
        <a:bodyPr/>
        <a:lstStyle/>
        <a:p>
          <a:endParaRPr lang="en-ZA"/>
        </a:p>
      </dgm:t>
    </dgm:pt>
    <dgm:pt modelId="{6ACAD783-C0B7-40ED-8F12-9CF0F4F5D232}" type="pres">
      <dgm:prSet presAssocID="{0BEDBBBF-1E63-4037-BE75-8F04766F0D53}" presName="parentNode" presStyleLbl="node1" presStyleIdx="3" presStyleCnt="4">
        <dgm:presLayoutVars>
          <dgm:chMax val="0"/>
          <dgm:bulletEnabled val="1"/>
        </dgm:presLayoutVars>
      </dgm:prSet>
      <dgm:spPr/>
      <dgm:t>
        <a:bodyPr/>
        <a:lstStyle/>
        <a:p>
          <a:endParaRPr lang="en-ZA"/>
        </a:p>
      </dgm:t>
    </dgm:pt>
    <dgm:pt modelId="{24067666-FCB3-4F41-A6D8-CA552A88F1CF}" type="pres">
      <dgm:prSet presAssocID="{0BEDBBBF-1E63-4037-BE75-8F04766F0D53}" presName="childNode" presStyleLbl="node1" presStyleIdx="3" presStyleCnt="4">
        <dgm:presLayoutVars>
          <dgm:bulletEnabled val="1"/>
        </dgm:presLayoutVars>
      </dgm:prSet>
      <dgm:spPr/>
      <dgm:t>
        <a:bodyPr/>
        <a:lstStyle/>
        <a:p>
          <a:endParaRPr lang="en-ZA"/>
        </a:p>
      </dgm:t>
    </dgm:pt>
  </dgm:ptLst>
  <dgm:cxnLst>
    <dgm:cxn modelId="{5FDD24F4-D6B8-4DD2-86FF-EF7C24A7A2F8}" type="presOf" srcId="{0BEDBBBF-1E63-4037-BE75-8F04766F0D53}" destId="{4A064A8D-86FE-45CA-8E45-168E7C56EE35}" srcOrd="0" destOrd="0" presId="urn:microsoft.com/office/officeart/2005/8/layout/hProcess7#1"/>
    <dgm:cxn modelId="{920E5529-60AE-4F40-83EA-A09E8C1A7F98}" type="presOf" srcId="{C0BF6E34-3BCC-4DBD-98E4-DEE02A54B78D}" destId="{5094361A-43A0-454D-98C0-216FFEEF6DC9}" srcOrd="0" destOrd="0" presId="urn:microsoft.com/office/officeart/2005/8/layout/hProcess7#1"/>
    <dgm:cxn modelId="{61E60CF3-B17C-45BD-91CA-034EBB25F727}" srcId="{146F6E50-1A7F-4477-8921-56AB15327CBF}" destId="{C0BF6E34-3BCC-4DBD-98E4-DEE02A54B78D}" srcOrd="1" destOrd="0" parTransId="{511F7D6A-04F3-41D2-8AC0-BECD92E9F580}" sibTransId="{BD4B9398-CAC3-4A4D-A994-D8E5A5DCAFAA}"/>
    <dgm:cxn modelId="{34CE07C1-2D1D-4F61-9C66-D89E7EE0CB4F}" srcId="{C0BF6E34-3BCC-4DBD-98E4-DEE02A54B78D}" destId="{DF333349-7E89-47EC-9EF3-59F1439CA7B8}" srcOrd="0" destOrd="0" parTransId="{4FEC52E6-642E-4B7A-BE84-428598A5EFFE}" sibTransId="{1CF97FC3-6AC6-4C00-9990-F7B87D090FE0}"/>
    <dgm:cxn modelId="{BC4D4ACC-C753-4122-8329-979D496B6E2B}" srcId="{146F6E50-1A7F-4477-8921-56AB15327CBF}" destId="{E0322AA9-72F8-4730-ACF8-BC9F82F166B3}" srcOrd="0" destOrd="0" parTransId="{511BD9F8-A38C-466C-91A2-8354DDEC49BB}" sibTransId="{DB4570F7-E459-453E-B02D-C33CBA811F2A}"/>
    <dgm:cxn modelId="{DD989C9B-E504-4A8F-9032-29BB6895F870}" type="presOf" srcId="{BBC55B3B-4712-42C3-B94E-914D9DE2D1BE}" destId="{24067666-FCB3-4F41-A6D8-CA552A88F1CF}" srcOrd="0" destOrd="0" presId="urn:microsoft.com/office/officeart/2005/8/layout/hProcess7#1"/>
    <dgm:cxn modelId="{3F291A75-369D-4EAD-B20E-2A07519D1563}" srcId="{8C3629DD-B728-4CDA-8063-2DA9A5E1B9BF}" destId="{205715B0-B373-44C0-AD0A-41976355B1DD}" srcOrd="0" destOrd="0" parTransId="{5EE3F5EB-733C-42CF-95D4-CB753D110E0B}" sibTransId="{EB39090F-00EF-48A2-A388-0D77544F9EA1}"/>
    <dgm:cxn modelId="{283110E0-62FE-4F68-92D6-07916F08B891}" type="presOf" srcId="{8C3629DD-B728-4CDA-8063-2DA9A5E1B9BF}" destId="{ABB47F05-A3BB-49B3-9F1B-38C22EB4E1BD}" srcOrd="1" destOrd="0" presId="urn:microsoft.com/office/officeart/2005/8/layout/hProcess7#1"/>
    <dgm:cxn modelId="{A87CAB76-4D68-4274-909C-EB8F9F12A595}" srcId="{0BEDBBBF-1E63-4037-BE75-8F04766F0D53}" destId="{BBC55B3B-4712-42C3-B94E-914D9DE2D1BE}" srcOrd="0" destOrd="0" parTransId="{4AAA784E-F437-4EAE-880F-464ABC0ACC86}" sibTransId="{EC906B08-B972-4626-8A0C-3608DBEA2682}"/>
    <dgm:cxn modelId="{2FA68A0E-FBAA-4016-A290-D65E552FF779}" type="presOf" srcId="{0BEDBBBF-1E63-4037-BE75-8F04766F0D53}" destId="{6ACAD783-C0B7-40ED-8F12-9CF0F4F5D232}" srcOrd="1" destOrd="0" presId="urn:microsoft.com/office/officeart/2005/8/layout/hProcess7#1"/>
    <dgm:cxn modelId="{FC2FA004-F4B2-45AC-A45E-BF02E75C0CA3}" srcId="{146F6E50-1A7F-4477-8921-56AB15327CBF}" destId="{0BEDBBBF-1E63-4037-BE75-8F04766F0D53}" srcOrd="3" destOrd="0" parTransId="{F43D214A-A01E-4417-BCFB-15656A775083}" sibTransId="{6FD557DA-ED36-4F80-A802-A7AC7F2D75A8}"/>
    <dgm:cxn modelId="{7095CE76-782B-4E3C-BED3-EBF1CF65BB7F}" type="presOf" srcId="{C0BF6E34-3BCC-4DBD-98E4-DEE02A54B78D}" destId="{D7D065C8-77F3-4101-87BA-CE97DE1B076B}" srcOrd="1" destOrd="0" presId="urn:microsoft.com/office/officeart/2005/8/layout/hProcess7#1"/>
    <dgm:cxn modelId="{809DCB88-E135-4146-834B-D139CC760969}" type="presOf" srcId="{8C3629DD-B728-4CDA-8063-2DA9A5E1B9BF}" destId="{ECA9DCC2-6467-47B3-9147-659C52252A5E}" srcOrd="0" destOrd="0" presId="urn:microsoft.com/office/officeart/2005/8/layout/hProcess7#1"/>
    <dgm:cxn modelId="{8FD8A79D-EF47-4459-8560-BE6347E60494}" srcId="{146F6E50-1A7F-4477-8921-56AB15327CBF}" destId="{8C3629DD-B728-4CDA-8063-2DA9A5E1B9BF}" srcOrd="2" destOrd="0" parTransId="{DB9E8EC8-E2D1-4BD5-92FC-A42975B8F08A}" sibTransId="{96FE1C37-F7CE-4D47-A1BB-A856E15CD662}"/>
    <dgm:cxn modelId="{88EDF74E-FE41-4287-8E33-06C6910C3795}" type="presOf" srcId="{FD66053A-DB74-4B4A-B4D7-41F1DE9F74E7}" destId="{5F640BFB-236D-4E82-A02B-1632AD0F1660}" srcOrd="0" destOrd="0" presId="urn:microsoft.com/office/officeart/2005/8/layout/hProcess7#1"/>
    <dgm:cxn modelId="{BD9C97A2-CADD-414E-86EB-F3CF4B61BB33}" type="presOf" srcId="{DF333349-7E89-47EC-9EF3-59F1439CA7B8}" destId="{7E619767-11D6-4634-98F5-1B04806D4F88}" srcOrd="0" destOrd="0" presId="urn:microsoft.com/office/officeart/2005/8/layout/hProcess7#1"/>
    <dgm:cxn modelId="{FDF9D19A-1981-42D3-B2AA-8F5EC3523ADD}" type="presOf" srcId="{E0322AA9-72F8-4730-ACF8-BC9F82F166B3}" destId="{8A4C35CA-F1B1-4AAB-BE6E-B27F22A1EB57}" srcOrd="0" destOrd="0" presId="urn:microsoft.com/office/officeart/2005/8/layout/hProcess7#1"/>
    <dgm:cxn modelId="{0444D421-EF4F-4A4D-9F99-BA18FA58BE79}" srcId="{E0322AA9-72F8-4730-ACF8-BC9F82F166B3}" destId="{FD66053A-DB74-4B4A-B4D7-41F1DE9F74E7}" srcOrd="0" destOrd="0" parTransId="{BB58800C-922F-402F-9948-67E49E100101}" sibTransId="{487E0D28-ACBC-4093-8455-19D07E6DBD4D}"/>
    <dgm:cxn modelId="{799C3F7C-C4F7-4C92-9D1E-231CB0518937}" type="presOf" srcId="{205715B0-B373-44C0-AD0A-41976355B1DD}" destId="{0DFAEC18-7341-4412-92D9-358641D0CC7A}" srcOrd="0" destOrd="0" presId="urn:microsoft.com/office/officeart/2005/8/layout/hProcess7#1"/>
    <dgm:cxn modelId="{463C84A6-2205-4CC6-98C3-9F1779E803E1}" type="presOf" srcId="{E0322AA9-72F8-4730-ACF8-BC9F82F166B3}" destId="{67F7B489-923E-451C-96B8-DE0794D8A483}" srcOrd="1" destOrd="0" presId="urn:microsoft.com/office/officeart/2005/8/layout/hProcess7#1"/>
    <dgm:cxn modelId="{54EFFE25-2F4F-4FE5-AE56-F32768C95831}" type="presOf" srcId="{146F6E50-1A7F-4477-8921-56AB15327CBF}" destId="{E31C0452-61EA-4509-B17B-9E81A301C7D3}" srcOrd="0" destOrd="0" presId="urn:microsoft.com/office/officeart/2005/8/layout/hProcess7#1"/>
    <dgm:cxn modelId="{0565B143-4198-42B6-AC1D-474890CDEC1D}" type="presParOf" srcId="{E31C0452-61EA-4509-B17B-9E81A301C7D3}" destId="{373470D2-3E32-4E9C-8A79-D1FB2382F7A2}" srcOrd="0" destOrd="0" presId="urn:microsoft.com/office/officeart/2005/8/layout/hProcess7#1"/>
    <dgm:cxn modelId="{B9CC0B72-9F9F-4171-AEA3-75F4C0BD2A21}" type="presParOf" srcId="{373470D2-3E32-4E9C-8A79-D1FB2382F7A2}" destId="{8A4C35CA-F1B1-4AAB-BE6E-B27F22A1EB57}" srcOrd="0" destOrd="0" presId="urn:microsoft.com/office/officeart/2005/8/layout/hProcess7#1"/>
    <dgm:cxn modelId="{DFC662E1-9A69-402F-93E0-9E07E2AE9294}" type="presParOf" srcId="{373470D2-3E32-4E9C-8A79-D1FB2382F7A2}" destId="{67F7B489-923E-451C-96B8-DE0794D8A483}" srcOrd="1" destOrd="0" presId="urn:microsoft.com/office/officeart/2005/8/layout/hProcess7#1"/>
    <dgm:cxn modelId="{0A6F93E4-63C4-4BBC-A04B-2FBFCFC77E53}" type="presParOf" srcId="{373470D2-3E32-4E9C-8A79-D1FB2382F7A2}" destId="{5F640BFB-236D-4E82-A02B-1632AD0F1660}" srcOrd="2" destOrd="0" presId="urn:microsoft.com/office/officeart/2005/8/layout/hProcess7#1"/>
    <dgm:cxn modelId="{5010EE08-EA75-4B21-8445-A362FF774FC9}" type="presParOf" srcId="{E31C0452-61EA-4509-B17B-9E81A301C7D3}" destId="{312D741B-213D-4795-AFDD-A2703C82B973}" srcOrd="1" destOrd="0" presId="urn:microsoft.com/office/officeart/2005/8/layout/hProcess7#1"/>
    <dgm:cxn modelId="{A403FE15-6A51-4288-900E-955201547C51}" type="presParOf" srcId="{E31C0452-61EA-4509-B17B-9E81A301C7D3}" destId="{318AB6DE-6522-4EC1-A194-81F0643D4F56}" srcOrd="2" destOrd="0" presId="urn:microsoft.com/office/officeart/2005/8/layout/hProcess7#1"/>
    <dgm:cxn modelId="{CBCCC9BF-79EC-493D-9BF9-9888B18883E3}" type="presParOf" srcId="{318AB6DE-6522-4EC1-A194-81F0643D4F56}" destId="{7C641092-11D6-467F-997B-F9D2BF8FB520}" srcOrd="0" destOrd="0" presId="urn:microsoft.com/office/officeart/2005/8/layout/hProcess7#1"/>
    <dgm:cxn modelId="{914156D5-8E69-4FAE-A472-7A753308BACB}" type="presParOf" srcId="{318AB6DE-6522-4EC1-A194-81F0643D4F56}" destId="{7B7F7E3C-DD5D-449B-8B97-524A3E7B9DE4}" srcOrd="1" destOrd="0" presId="urn:microsoft.com/office/officeart/2005/8/layout/hProcess7#1"/>
    <dgm:cxn modelId="{038FBE76-1E7A-4D25-8F93-F6EC017D27FD}" type="presParOf" srcId="{318AB6DE-6522-4EC1-A194-81F0643D4F56}" destId="{63922536-BEF5-4C39-9A83-9D1AA24C2DC5}" srcOrd="2" destOrd="0" presId="urn:microsoft.com/office/officeart/2005/8/layout/hProcess7#1"/>
    <dgm:cxn modelId="{79757814-8CCE-43FE-9EEB-5CE42B9C6A02}" type="presParOf" srcId="{E31C0452-61EA-4509-B17B-9E81A301C7D3}" destId="{4D5C3CCC-75FA-4F95-8227-DA42452E314C}" srcOrd="3" destOrd="0" presId="urn:microsoft.com/office/officeart/2005/8/layout/hProcess7#1"/>
    <dgm:cxn modelId="{4944EE90-AB23-4A5D-8779-91E88BAA3766}" type="presParOf" srcId="{E31C0452-61EA-4509-B17B-9E81A301C7D3}" destId="{98B5E015-F873-4626-B4AE-7D405482B637}" srcOrd="4" destOrd="0" presId="urn:microsoft.com/office/officeart/2005/8/layout/hProcess7#1"/>
    <dgm:cxn modelId="{A5B0B9A2-78F7-489E-8B97-F4765B9FA543}" type="presParOf" srcId="{98B5E015-F873-4626-B4AE-7D405482B637}" destId="{5094361A-43A0-454D-98C0-216FFEEF6DC9}" srcOrd="0" destOrd="0" presId="urn:microsoft.com/office/officeart/2005/8/layout/hProcess7#1"/>
    <dgm:cxn modelId="{3516699B-EE83-4E49-91C8-E934C108EB2F}" type="presParOf" srcId="{98B5E015-F873-4626-B4AE-7D405482B637}" destId="{D7D065C8-77F3-4101-87BA-CE97DE1B076B}" srcOrd="1" destOrd="0" presId="urn:microsoft.com/office/officeart/2005/8/layout/hProcess7#1"/>
    <dgm:cxn modelId="{052CD559-B2CD-4A48-9254-B38F6D8EF506}" type="presParOf" srcId="{98B5E015-F873-4626-B4AE-7D405482B637}" destId="{7E619767-11D6-4634-98F5-1B04806D4F88}" srcOrd="2" destOrd="0" presId="urn:microsoft.com/office/officeart/2005/8/layout/hProcess7#1"/>
    <dgm:cxn modelId="{F71C2C15-4F88-4FBC-A023-F924530E4929}" type="presParOf" srcId="{E31C0452-61EA-4509-B17B-9E81A301C7D3}" destId="{7F0CE062-8055-4C84-B531-2F91C24A6B35}" srcOrd="5" destOrd="0" presId="urn:microsoft.com/office/officeart/2005/8/layout/hProcess7#1"/>
    <dgm:cxn modelId="{6E567C9F-E48F-4645-B999-9ED87C20DF1A}" type="presParOf" srcId="{E31C0452-61EA-4509-B17B-9E81A301C7D3}" destId="{12337425-16E8-4C36-B8CC-BFBBBF3AA1AA}" srcOrd="6" destOrd="0" presId="urn:microsoft.com/office/officeart/2005/8/layout/hProcess7#1"/>
    <dgm:cxn modelId="{9066C59F-453E-4EB1-BAFF-29EB89681868}" type="presParOf" srcId="{12337425-16E8-4C36-B8CC-BFBBBF3AA1AA}" destId="{20DBAE81-2F20-47CD-B041-269BB640AF12}" srcOrd="0" destOrd="0" presId="urn:microsoft.com/office/officeart/2005/8/layout/hProcess7#1"/>
    <dgm:cxn modelId="{4DBACBCA-76E2-480D-A99A-E68F16783AE8}" type="presParOf" srcId="{12337425-16E8-4C36-B8CC-BFBBBF3AA1AA}" destId="{C67F9722-D1BF-4C39-9DAF-026C01C1A2F0}" srcOrd="1" destOrd="0" presId="urn:microsoft.com/office/officeart/2005/8/layout/hProcess7#1"/>
    <dgm:cxn modelId="{80B387FA-8880-425F-93A3-619CEC04196D}" type="presParOf" srcId="{12337425-16E8-4C36-B8CC-BFBBBF3AA1AA}" destId="{4E6ED8DC-4554-4E77-BF16-8EFB092C99D5}" srcOrd="2" destOrd="0" presId="urn:microsoft.com/office/officeart/2005/8/layout/hProcess7#1"/>
    <dgm:cxn modelId="{64B836BD-99E0-465D-823B-382B64844324}" type="presParOf" srcId="{E31C0452-61EA-4509-B17B-9E81A301C7D3}" destId="{FDD62EFD-4F2C-45EF-8E25-9515A7658FE1}" srcOrd="7" destOrd="0" presId="urn:microsoft.com/office/officeart/2005/8/layout/hProcess7#1"/>
    <dgm:cxn modelId="{7E0A15FB-1678-4CC9-8C6E-EA3B6A4BF38C}" type="presParOf" srcId="{E31C0452-61EA-4509-B17B-9E81A301C7D3}" destId="{871CFA9D-48BF-4D77-8343-A234D8B4EFD5}" srcOrd="8" destOrd="0" presId="urn:microsoft.com/office/officeart/2005/8/layout/hProcess7#1"/>
    <dgm:cxn modelId="{F4068219-75DE-4C38-8AA7-B42A23C7E2F8}" type="presParOf" srcId="{871CFA9D-48BF-4D77-8343-A234D8B4EFD5}" destId="{ECA9DCC2-6467-47B3-9147-659C52252A5E}" srcOrd="0" destOrd="0" presId="urn:microsoft.com/office/officeart/2005/8/layout/hProcess7#1"/>
    <dgm:cxn modelId="{FE86D4A2-67C0-4EAC-B0F1-2202857ED039}" type="presParOf" srcId="{871CFA9D-48BF-4D77-8343-A234D8B4EFD5}" destId="{ABB47F05-A3BB-49B3-9F1B-38C22EB4E1BD}" srcOrd="1" destOrd="0" presId="urn:microsoft.com/office/officeart/2005/8/layout/hProcess7#1"/>
    <dgm:cxn modelId="{2D8BBF5C-252A-4AD7-9038-DF5575C6597A}" type="presParOf" srcId="{871CFA9D-48BF-4D77-8343-A234D8B4EFD5}" destId="{0DFAEC18-7341-4412-92D9-358641D0CC7A}" srcOrd="2" destOrd="0" presId="urn:microsoft.com/office/officeart/2005/8/layout/hProcess7#1"/>
    <dgm:cxn modelId="{921DABC2-39EA-4E72-8002-6CF0288E6EC5}" type="presParOf" srcId="{E31C0452-61EA-4509-B17B-9E81A301C7D3}" destId="{53AB1AF6-DA6B-48A7-8318-E7BC2252AEB9}" srcOrd="9" destOrd="0" presId="urn:microsoft.com/office/officeart/2005/8/layout/hProcess7#1"/>
    <dgm:cxn modelId="{CE3887E3-DC8A-42A2-94DA-BCD9EF04210E}" type="presParOf" srcId="{E31C0452-61EA-4509-B17B-9E81A301C7D3}" destId="{C6CE4A6F-213F-48FA-84BD-806FC2845C7C}" srcOrd="10" destOrd="0" presId="urn:microsoft.com/office/officeart/2005/8/layout/hProcess7#1"/>
    <dgm:cxn modelId="{7AFF1711-E990-46E8-85DE-420D111F3220}" type="presParOf" srcId="{C6CE4A6F-213F-48FA-84BD-806FC2845C7C}" destId="{F17907B9-A28B-439A-ACB8-5B5C25399BFC}" srcOrd="0" destOrd="0" presId="urn:microsoft.com/office/officeart/2005/8/layout/hProcess7#1"/>
    <dgm:cxn modelId="{D2C59777-9A37-46D5-AB4B-96CACF05E3B7}" type="presParOf" srcId="{C6CE4A6F-213F-48FA-84BD-806FC2845C7C}" destId="{FDEA9E6B-83C3-4A8D-A788-E7B5EEA6868B}" srcOrd="1" destOrd="0" presId="urn:microsoft.com/office/officeart/2005/8/layout/hProcess7#1"/>
    <dgm:cxn modelId="{66A86972-7ECF-47D3-B55D-6E951514A2F8}" type="presParOf" srcId="{C6CE4A6F-213F-48FA-84BD-806FC2845C7C}" destId="{C4023704-9AD5-4D18-8B56-D836853D5A6A}" srcOrd="2" destOrd="0" presId="urn:microsoft.com/office/officeart/2005/8/layout/hProcess7#1"/>
    <dgm:cxn modelId="{73F58826-3D4C-4B69-B0D4-87DF7D7FBB8C}" type="presParOf" srcId="{E31C0452-61EA-4509-B17B-9E81A301C7D3}" destId="{74B40520-4264-47A3-A1FF-AE1B6FF2AE4B}" srcOrd="11" destOrd="0" presId="urn:microsoft.com/office/officeart/2005/8/layout/hProcess7#1"/>
    <dgm:cxn modelId="{404EC234-5C0D-4FB1-99E8-C6694B03F249}" type="presParOf" srcId="{E31C0452-61EA-4509-B17B-9E81A301C7D3}" destId="{8F27A69C-7222-44DA-BBF5-BD36B09BB960}" srcOrd="12" destOrd="0" presId="urn:microsoft.com/office/officeart/2005/8/layout/hProcess7#1"/>
    <dgm:cxn modelId="{AD14B250-200E-4054-849F-7469BAC614DA}" type="presParOf" srcId="{8F27A69C-7222-44DA-BBF5-BD36B09BB960}" destId="{4A064A8D-86FE-45CA-8E45-168E7C56EE35}" srcOrd="0" destOrd="0" presId="urn:microsoft.com/office/officeart/2005/8/layout/hProcess7#1"/>
    <dgm:cxn modelId="{08D1E98F-76C4-4006-8A1D-CFD04BE93814}" type="presParOf" srcId="{8F27A69C-7222-44DA-BBF5-BD36B09BB960}" destId="{6ACAD783-C0B7-40ED-8F12-9CF0F4F5D232}" srcOrd="1" destOrd="0" presId="urn:microsoft.com/office/officeart/2005/8/layout/hProcess7#1"/>
    <dgm:cxn modelId="{1055B046-72F9-47AD-8257-9AEE323DD927}" type="presParOf" srcId="{8F27A69C-7222-44DA-BBF5-BD36B09BB960}" destId="{24067666-FCB3-4F41-A6D8-CA552A88F1CF}" srcOrd="2" destOrd="0" presId="urn:microsoft.com/office/officeart/2005/8/layout/hProcess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320CF7-8BF4-456C-8042-ED2D45831276}"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ZA"/>
        </a:p>
      </dgm:t>
    </dgm:pt>
    <dgm:pt modelId="{F409A87E-3743-4572-AF1D-DE56A7AD012C}">
      <dgm:prSet phldrT="[Text]"/>
      <dgm:spPr/>
      <dgm:t>
        <a:bodyPr/>
        <a:lstStyle/>
        <a:p>
          <a:r>
            <a:rPr lang="en-ZA" b="1" dirty="0" smtClean="0">
              <a:latin typeface="Cambria" pitchFamily="18" charset="0"/>
            </a:rPr>
            <a:t>SABC BEAUTY SALON</a:t>
          </a:r>
          <a:endParaRPr lang="en-ZA" b="1" dirty="0">
            <a:latin typeface="Cambria" pitchFamily="18" charset="0"/>
          </a:endParaRPr>
        </a:p>
      </dgm:t>
    </dgm:pt>
    <dgm:pt modelId="{3AFDC7EF-26D5-4A9A-9724-30547D5A258A}" type="parTrans" cxnId="{93F2E745-3F07-4EF6-BDA0-43BC9E765609}">
      <dgm:prSet/>
      <dgm:spPr/>
      <dgm:t>
        <a:bodyPr/>
        <a:lstStyle/>
        <a:p>
          <a:endParaRPr lang="en-ZA" b="1">
            <a:latin typeface="Cambria" pitchFamily="18" charset="0"/>
          </a:endParaRPr>
        </a:p>
      </dgm:t>
    </dgm:pt>
    <dgm:pt modelId="{0AE66C06-872E-46F0-A228-803A9EA8B1DF}" type="sibTrans" cxnId="{93F2E745-3F07-4EF6-BDA0-43BC9E765609}">
      <dgm:prSet/>
      <dgm:spPr/>
      <dgm:t>
        <a:bodyPr/>
        <a:lstStyle/>
        <a:p>
          <a:endParaRPr lang="en-ZA" b="1">
            <a:latin typeface="Cambria" pitchFamily="18" charset="0"/>
          </a:endParaRPr>
        </a:p>
      </dgm:t>
    </dgm:pt>
    <dgm:pt modelId="{AF398DFB-C10E-4204-91B4-DD1E33824E92}">
      <dgm:prSet phldrT="[Text]" custT="1"/>
      <dgm:spPr/>
      <dgm:t>
        <a:bodyPr/>
        <a:lstStyle/>
        <a:p>
          <a:r>
            <a:rPr lang="en-GB" sz="1400" dirty="0" smtClean="0">
              <a:latin typeface="Cambria" pitchFamily="18" charset="0"/>
            </a:rPr>
            <a:t>Atlegang CC is a small company owned by Ms Lebo Mboni operating within the SABC and providing all beauty-related services.  The business has been gradually growing and her clientele now includes both SABC personnel and contracted production companies. This service was identified as an expedient means to develop upcoming black enterprises and has created employment opportunities for the unemployed youth.</a:t>
          </a:r>
          <a:endParaRPr lang="en-ZA" sz="1400" b="1" dirty="0">
            <a:latin typeface="Cambria" pitchFamily="18" charset="0"/>
          </a:endParaRPr>
        </a:p>
      </dgm:t>
    </dgm:pt>
    <dgm:pt modelId="{8653FC0A-0B49-4D82-BDE3-9A6E40651FBF}" type="parTrans" cxnId="{5D5B12DE-393F-4786-BB4F-2E602325FB75}">
      <dgm:prSet/>
      <dgm:spPr/>
      <dgm:t>
        <a:bodyPr/>
        <a:lstStyle/>
        <a:p>
          <a:endParaRPr lang="en-ZA" b="1">
            <a:latin typeface="Cambria" pitchFamily="18" charset="0"/>
          </a:endParaRPr>
        </a:p>
      </dgm:t>
    </dgm:pt>
    <dgm:pt modelId="{2F414A51-66BE-42EF-A138-333214229C6F}" type="sibTrans" cxnId="{5D5B12DE-393F-4786-BB4F-2E602325FB75}">
      <dgm:prSet/>
      <dgm:spPr/>
      <dgm:t>
        <a:bodyPr/>
        <a:lstStyle/>
        <a:p>
          <a:endParaRPr lang="en-ZA" b="1">
            <a:latin typeface="Cambria" pitchFamily="18" charset="0"/>
          </a:endParaRPr>
        </a:p>
      </dgm:t>
    </dgm:pt>
    <dgm:pt modelId="{E8C0143F-6563-4D37-8378-635544D8E05F}">
      <dgm:prSet phldrT="[Text]"/>
      <dgm:spPr/>
      <dgm:t>
        <a:bodyPr/>
        <a:lstStyle/>
        <a:p>
          <a:r>
            <a:rPr lang="en-ZA" b="1" dirty="0" smtClean="0">
              <a:latin typeface="Cambria" pitchFamily="18" charset="0"/>
            </a:rPr>
            <a:t>FRESHLY WATER</a:t>
          </a:r>
          <a:endParaRPr lang="en-ZA" b="1" dirty="0">
            <a:latin typeface="Cambria" pitchFamily="18" charset="0"/>
          </a:endParaRPr>
        </a:p>
      </dgm:t>
    </dgm:pt>
    <dgm:pt modelId="{073DF6D4-2AD7-46DD-8578-323A2DAC316D}" type="parTrans" cxnId="{CABD544B-7BB0-487E-A005-AD6F16C2B61B}">
      <dgm:prSet/>
      <dgm:spPr/>
      <dgm:t>
        <a:bodyPr/>
        <a:lstStyle/>
        <a:p>
          <a:endParaRPr lang="en-ZA" b="1">
            <a:latin typeface="Cambria" pitchFamily="18" charset="0"/>
          </a:endParaRPr>
        </a:p>
      </dgm:t>
    </dgm:pt>
    <dgm:pt modelId="{9247FD2B-24FF-483C-9A64-800DE4B7227E}" type="sibTrans" cxnId="{CABD544B-7BB0-487E-A005-AD6F16C2B61B}">
      <dgm:prSet/>
      <dgm:spPr/>
      <dgm:t>
        <a:bodyPr/>
        <a:lstStyle/>
        <a:p>
          <a:endParaRPr lang="en-ZA" b="1">
            <a:latin typeface="Cambria" pitchFamily="18" charset="0"/>
          </a:endParaRPr>
        </a:p>
      </dgm:t>
    </dgm:pt>
    <dgm:pt modelId="{54160A4E-3FB5-4D33-9B62-114EA22F0B58}">
      <dgm:prSet phldrT="[Text]" custT="1"/>
      <dgm:spPr/>
      <dgm:t>
        <a:bodyPr/>
        <a:lstStyle/>
        <a:p>
          <a:r>
            <a:rPr lang="en-GB" sz="1400" dirty="0" err="1" smtClean="0">
              <a:latin typeface="Cambria" pitchFamily="18" charset="0"/>
            </a:rPr>
            <a:t>Sikho</a:t>
          </a:r>
          <a:r>
            <a:rPr lang="en-GB" sz="1400" dirty="0" smtClean="0">
              <a:latin typeface="Cambria" pitchFamily="18" charset="0"/>
            </a:rPr>
            <a:t> Mobiles CC is a holding company of the </a:t>
          </a:r>
          <a:r>
            <a:rPr lang="en-GB" sz="1400" dirty="0" err="1" smtClean="0">
              <a:latin typeface="Cambria" pitchFamily="18" charset="0"/>
            </a:rPr>
            <a:t>Freshy</a:t>
          </a:r>
          <a:r>
            <a:rPr lang="en-GB" sz="1400" dirty="0" smtClean="0">
              <a:latin typeface="Cambria" pitchFamily="18" charset="0"/>
            </a:rPr>
            <a:t> Water brand which is a 100% black-owned company operating under the approved trademark of </a:t>
          </a:r>
          <a:r>
            <a:rPr lang="en-GB" sz="1400" dirty="0" err="1" smtClean="0">
              <a:latin typeface="Cambria" pitchFamily="18" charset="0"/>
            </a:rPr>
            <a:t>Freshy</a:t>
          </a:r>
          <a:r>
            <a:rPr lang="en-GB" sz="1400" dirty="0" smtClean="0">
              <a:latin typeface="Cambria" pitchFamily="18" charset="0"/>
            </a:rPr>
            <a:t> Water. Their mission is to provide premium-quality drinking water. In 2015, this entity was identified as the enterprise development beneficiary to supply drinking water to the SABC.</a:t>
          </a:r>
          <a:endParaRPr lang="en-ZA" sz="1400" b="1" dirty="0">
            <a:latin typeface="Cambria" pitchFamily="18" charset="0"/>
          </a:endParaRPr>
        </a:p>
      </dgm:t>
    </dgm:pt>
    <dgm:pt modelId="{233D782D-4362-4432-BD87-DFB67D6C9E5F}" type="parTrans" cxnId="{A1A718AD-1020-4481-A26E-7A8178D2624A}">
      <dgm:prSet/>
      <dgm:spPr/>
      <dgm:t>
        <a:bodyPr/>
        <a:lstStyle/>
        <a:p>
          <a:endParaRPr lang="en-ZA" b="1">
            <a:latin typeface="Cambria" pitchFamily="18" charset="0"/>
          </a:endParaRPr>
        </a:p>
      </dgm:t>
    </dgm:pt>
    <dgm:pt modelId="{1D0DC9B0-0440-405A-AA2A-FB7C42AB0B33}" type="sibTrans" cxnId="{A1A718AD-1020-4481-A26E-7A8178D2624A}">
      <dgm:prSet/>
      <dgm:spPr/>
      <dgm:t>
        <a:bodyPr/>
        <a:lstStyle/>
        <a:p>
          <a:endParaRPr lang="en-ZA" b="1">
            <a:latin typeface="Cambria" pitchFamily="18" charset="0"/>
          </a:endParaRPr>
        </a:p>
      </dgm:t>
    </dgm:pt>
    <dgm:pt modelId="{F18D3D5C-CB82-4A81-B3DE-451802DC5D39}">
      <dgm:prSet phldrT="[Text]"/>
      <dgm:spPr/>
      <dgm:t>
        <a:bodyPr/>
        <a:lstStyle/>
        <a:p>
          <a:r>
            <a:rPr lang="en-ZA" b="1" dirty="0" smtClean="0">
              <a:latin typeface="Cambria" pitchFamily="18" charset="0"/>
            </a:rPr>
            <a:t>VICHIL CAR WASH SERVICE</a:t>
          </a:r>
          <a:endParaRPr lang="en-ZA" b="1" dirty="0">
            <a:latin typeface="Cambria" pitchFamily="18" charset="0"/>
          </a:endParaRPr>
        </a:p>
      </dgm:t>
    </dgm:pt>
    <dgm:pt modelId="{B597F96C-76EE-4C04-B018-FCBF18531888}" type="parTrans" cxnId="{23C5E79E-94C7-4DC8-A975-74667175667E}">
      <dgm:prSet/>
      <dgm:spPr/>
      <dgm:t>
        <a:bodyPr/>
        <a:lstStyle/>
        <a:p>
          <a:endParaRPr lang="en-ZA" b="1">
            <a:latin typeface="Cambria" pitchFamily="18" charset="0"/>
          </a:endParaRPr>
        </a:p>
      </dgm:t>
    </dgm:pt>
    <dgm:pt modelId="{D4739C66-7B44-4ED6-8B94-A8E36D6399A1}" type="sibTrans" cxnId="{23C5E79E-94C7-4DC8-A975-74667175667E}">
      <dgm:prSet/>
      <dgm:spPr/>
      <dgm:t>
        <a:bodyPr/>
        <a:lstStyle/>
        <a:p>
          <a:endParaRPr lang="en-ZA" b="1">
            <a:latin typeface="Cambria" pitchFamily="18" charset="0"/>
          </a:endParaRPr>
        </a:p>
      </dgm:t>
    </dgm:pt>
    <dgm:pt modelId="{2E231A01-BE9E-4E9A-9A54-320587A15ACF}">
      <dgm:prSet phldrT="[Text]" custT="1"/>
      <dgm:spPr/>
      <dgm:t>
        <a:bodyPr/>
        <a:lstStyle/>
        <a:p>
          <a:r>
            <a:rPr lang="en-GB" sz="1400" dirty="0" smtClean="0">
              <a:latin typeface="Cambria" pitchFamily="18" charset="0"/>
            </a:rPr>
            <a:t>In 2009, the BEE and Equity Development (ED) Unit assisted two previously disadvantaged individuals who were running the car wash company in the absence of the owner. These individuals were guided and assisted to register their own company, namely, </a:t>
          </a:r>
          <a:r>
            <a:rPr lang="en-GB" sz="1400" dirty="0" err="1" smtClean="0">
              <a:latin typeface="Cambria" pitchFamily="18" charset="0"/>
            </a:rPr>
            <a:t>VICHIL</a:t>
          </a:r>
          <a:r>
            <a:rPr lang="en-GB" sz="1400" dirty="0" smtClean="0">
              <a:latin typeface="Cambria" pitchFamily="18" charset="0"/>
            </a:rPr>
            <a:t> Car Wash Service. It  is thus a 100% black-owned and 50% black woman-owned company fully capable of executing its services. </a:t>
          </a:r>
          <a:endParaRPr lang="en-ZA" sz="1400" b="1" dirty="0">
            <a:latin typeface="Cambria" pitchFamily="18" charset="0"/>
          </a:endParaRPr>
        </a:p>
      </dgm:t>
    </dgm:pt>
    <dgm:pt modelId="{EEAA1513-C1B5-4B79-B7C4-75704FF19D5F}" type="parTrans" cxnId="{81B9EFFA-92DB-4210-91DC-BCC06DC29D73}">
      <dgm:prSet/>
      <dgm:spPr/>
      <dgm:t>
        <a:bodyPr/>
        <a:lstStyle/>
        <a:p>
          <a:endParaRPr lang="en-ZA" b="1">
            <a:latin typeface="Cambria" pitchFamily="18" charset="0"/>
          </a:endParaRPr>
        </a:p>
      </dgm:t>
    </dgm:pt>
    <dgm:pt modelId="{B84378CE-CCEC-4695-A75F-E251CBF58C6B}" type="sibTrans" cxnId="{81B9EFFA-92DB-4210-91DC-BCC06DC29D73}">
      <dgm:prSet/>
      <dgm:spPr/>
      <dgm:t>
        <a:bodyPr/>
        <a:lstStyle/>
        <a:p>
          <a:endParaRPr lang="en-ZA" b="1">
            <a:latin typeface="Cambria" pitchFamily="18" charset="0"/>
          </a:endParaRPr>
        </a:p>
      </dgm:t>
    </dgm:pt>
    <dgm:pt modelId="{DF35451F-6CB3-4F7E-ACE2-838AEF4EE563}" type="pres">
      <dgm:prSet presAssocID="{24320CF7-8BF4-456C-8042-ED2D45831276}" presName="Name0" presStyleCnt="0">
        <dgm:presLayoutVars>
          <dgm:chMax val="5"/>
          <dgm:chPref val="5"/>
          <dgm:dir/>
          <dgm:animLvl val="lvl"/>
        </dgm:presLayoutVars>
      </dgm:prSet>
      <dgm:spPr/>
      <dgm:t>
        <a:bodyPr/>
        <a:lstStyle/>
        <a:p>
          <a:endParaRPr lang="en-ZA"/>
        </a:p>
      </dgm:t>
    </dgm:pt>
    <dgm:pt modelId="{31855617-33FF-4FAE-852C-1E8D96AEA298}" type="pres">
      <dgm:prSet presAssocID="{F409A87E-3743-4572-AF1D-DE56A7AD012C}" presName="parentText1" presStyleLbl="node1" presStyleIdx="0" presStyleCnt="3">
        <dgm:presLayoutVars>
          <dgm:chMax/>
          <dgm:chPref val="3"/>
          <dgm:bulletEnabled val="1"/>
        </dgm:presLayoutVars>
      </dgm:prSet>
      <dgm:spPr/>
      <dgm:t>
        <a:bodyPr/>
        <a:lstStyle/>
        <a:p>
          <a:endParaRPr lang="en-ZA"/>
        </a:p>
      </dgm:t>
    </dgm:pt>
    <dgm:pt modelId="{AB52A414-B38B-48E6-B334-C8A1B06ABC96}" type="pres">
      <dgm:prSet presAssocID="{F409A87E-3743-4572-AF1D-DE56A7AD012C}" presName="childText1" presStyleLbl="solidAlignAcc1" presStyleIdx="0" presStyleCnt="3" custScaleY="122907" custLinFactNeighborX="-942" custLinFactNeighborY="4796">
        <dgm:presLayoutVars>
          <dgm:chMax val="0"/>
          <dgm:chPref val="0"/>
          <dgm:bulletEnabled val="1"/>
        </dgm:presLayoutVars>
      </dgm:prSet>
      <dgm:spPr/>
      <dgm:t>
        <a:bodyPr/>
        <a:lstStyle/>
        <a:p>
          <a:endParaRPr lang="en-ZA"/>
        </a:p>
      </dgm:t>
    </dgm:pt>
    <dgm:pt modelId="{CEA1298B-EC04-40C1-9F6A-F4474D8B41B5}" type="pres">
      <dgm:prSet presAssocID="{E8C0143F-6563-4D37-8378-635544D8E05F}" presName="parentText2" presStyleLbl="node1" presStyleIdx="1" presStyleCnt="3">
        <dgm:presLayoutVars>
          <dgm:chMax/>
          <dgm:chPref val="3"/>
          <dgm:bulletEnabled val="1"/>
        </dgm:presLayoutVars>
      </dgm:prSet>
      <dgm:spPr/>
      <dgm:t>
        <a:bodyPr/>
        <a:lstStyle/>
        <a:p>
          <a:endParaRPr lang="en-ZA"/>
        </a:p>
      </dgm:t>
    </dgm:pt>
    <dgm:pt modelId="{63F69F49-15E8-4F1D-93C7-BDAA38E34DA3}" type="pres">
      <dgm:prSet presAssocID="{E8C0143F-6563-4D37-8378-635544D8E05F}" presName="childText2" presStyleLbl="solidAlignAcc1" presStyleIdx="1" presStyleCnt="3">
        <dgm:presLayoutVars>
          <dgm:chMax val="0"/>
          <dgm:chPref val="0"/>
          <dgm:bulletEnabled val="1"/>
        </dgm:presLayoutVars>
      </dgm:prSet>
      <dgm:spPr/>
      <dgm:t>
        <a:bodyPr/>
        <a:lstStyle/>
        <a:p>
          <a:endParaRPr lang="en-ZA"/>
        </a:p>
      </dgm:t>
    </dgm:pt>
    <dgm:pt modelId="{3B850430-033F-451B-AE94-91A296AFD03A}" type="pres">
      <dgm:prSet presAssocID="{F18D3D5C-CB82-4A81-B3DE-451802DC5D39}" presName="parentText3" presStyleLbl="node1" presStyleIdx="2" presStyleCnt="3">
        <dgm:presLayoutVars>
          <dgm:chMax/>
          <dgm:chPref val="3"/>
          <dgm:bulletEnabled val="1"/>
        </dgm:presLayoutVars>
      </dgm:prSet>
      <dgm:spPr/>
      <dgm:t>
        <a:bodyPr/>
        <a:lstStyle/>
        <a:p>
          <a:endParaRPr lang="en-ZA"/>
        </a:p>
      </dgm:t>
    </dgm:pt>
    <dgm:pt modelId="{6E330B51-726D-4ADA-85CF-FE8E1FAF1C3C}" type="pres">
      <dgm:prSet presAssocID="{F18D3D5C-CB82-4A81-B3DE-451802DC5D39}" presName="childText3" presStyleLbl="solidAlignAcc1" presStyleIdx="2" presStyleCnt="3" custScaleY="107580">
        <dgm:presLayoutVars>
          <dgm:chMax val="0"/>
          <dgm:chPref val="0"/>
          <dgm:bulletEnabled val="1"/>
        </dgm:presLayoutVars>
      </dgm:prSet>
      <dgm:spPr/>
      <dgm:t>
        <a:bodyPr/>
        <a:lstStyle/>
        <a:p>
          <a:endParaRPr lang="en-ZA"/>
        </a:p>
      </dgm:t>
    </dgm:pt>
  </dgm:ptLst>
  <dgm:cxnLst>
    <dgm:cxn modelId="{A1A718AD-1020-4481-A26E-7A8178D2624A}" srcId="{E8C0143F-6563-4D37-8378-635544D8E05F}" destId="{54160A4E-3FB5-4D33-9B62-114EA22F0B58}" srcOrd="0" destOrd="0" parTransId="{233D782D-4362-4432-BD87-DFB67D6C9E5F}" sibTransId="{1D0DC9B0-0440-405A-AA2A-FB7C42AB0B33}"/>
    <dgm:cxn modelId="{15A11A48-2E28-44F1-A5CF-E43C42BF8E86}" type="presOf" srcId="{AF398DFB-C10E-4204-91B4-DD1E33824E92}" destId="{AB52A414-B38B-48E6-B334-C8A1B06ABC96}" srcOrd="0" destOrd="0" presId="urn:microsoft.com/office/officeart/2009/3/layout/IncreasingArrowsProcess"/>
    <dgm:cxn modelId="{23C5E79E-94C7-4DC8-A975-74667175667E}" srcId="{24320CF7-8BF4-456C-8042-ED2D45831276}" destId="{F18D3D5C-CB82-4A81-B3DE-451802DC5D39}" srcOrd="2" destOrd="0" parTransId="{B597F96C-76EE-4C04-B018-FCBF18531888}" sibTransId="{D4739C66-7B44-4ED6-8B94-A8E36D6399A1}"/>
    <dgm:cxn modelId="{70FC1C97-5F5C-496C-94CE-1ADA54A2A017}" type="presOf" srcId="{2E231A01-BE9E-4E9A-9A54-320587A15ACF}" destId="{6E330B51-726D-4ADA-85CF-FE8E1FAF1C3C}" srcOrd="0" destOrd="0" presId="urn:microsoft.com/office/officeart/2009/3/layout/IncreasingArrowsProcess"/>
    <dgm:cxn modelId="{CABD544B-7BB0-487E-A005-AD6F16C2B61B}" srcId="{24320CF7-8BF4-456C-8042-ED2D45831276}" destId="{E8C0143F-6563-4D37-8378-635544D8E05F}" srcOrd="1" destOrd="0" parTransId="{073DF6D4-2AD7-46DD-8578-323A2DAC316D}" sibTransId="{9247FD2B-24FF-483C-9A64-800DE4B7227E}"/>
    <dgm:cxn modelId="{93F2E745-3F07-4EF6-BDA0-43BC9E765609}" srcId="{24320CF7-8BF4-456C-8042-ED2D45831276}" destId="{F409A87E-3743-4572-AF1D-DE56A7AD012C}" srcOrd="0" destOrd="0" parTransId="{3AFDC7EF-26D5-4A9A-9724-30547D5A258A}" sibTransId="{0AE66C06-872E-46F0-A228-803A9EA8B1DF}"/>
    <dgm:cxn modelId="{404222B9-B432-4D64-82D0-63ADC6D764EC}" type="presOf" srcId="{24320CF7-8BF4-456C-8042-ED2D45831276}" destId="{DF35451F-6CB3-4F7E-ACE2-838AEF4EE563}" srcOrd="0" destOrd="0" presId="urn:microsoft.com/office/officeart/2009/3/layout/IncreasingArrowsProcess"/>
    <dgm:cxn modelId="{79F54A18-DB9F-4CFF-81D0-0713B8D3631B}" type="presOf" srcId="{54160A4E-3FB5-4D33-9B62-114EA22F0B58}" destId="{63F69F49-15E8-4F1D-93C7-BDAA38E34DA3}" srcOrd="0" destOrd="0" presId="urn:microsoft.com/office/officeart/2009/3/layout/IncreasingArrowsProcess"/>
    <dgm:cxn modelId="{3BC62435-A052-4876-B8D3-BB7E48902F0E}" type="presOf" srcId="{E8C0143F-6563-4D37-8378-635544D8E05F}" destId="{CEA1298B-EC04-40C1-9F6A-F4474D8B41B5}" srcOrd="0" destOrd="0" presId="urn:microsoft.com/office/officeart/2009/3/layout/IncreasingArrowsProcess"/>
    <dgm:cxn modelId="{5D5B12DE-393F-4786-BB4F-2E602325FB75}" srcId="{F409A87E-3743-4572-AF1D-DE56A7AD012C}" destId="{AF398DFB-C10E-4204-91B4-DD1E33824E92}" srcOrd="0" destOrd="0" parTransId="{8653FC0A-0B49-4D82-BDE3-9A6E40651FBF}" sibTransId="{2F414A51-66BE-42EF-A138-333214229C6F}"/>
    <dgm:cxn modelId="{0D3D6973-A1C5-444C-B427-F5B3B49CBF62}" type="presOf" srcId="{F409A87E-3743-4572-AF1D-DE56A7AD012C}" destId="{31855617-33FF-4FAE-852C-1E8D96AEA298}" srcOrd="0" destOrd="0" presId="urn:microsoft.com/office/officeart/2009/3/layout/IncreasingArrowsProcess"/>
    <dgm:cxn modelId="{B9417A07-4298-4FD2-8DE4-C9B4896CC0DA}" type="presOf" srcId="{F18D3D5C-CB82-4A81-B3DE-451802DC5D39}" destId="{3B850430-033F-451B-AE94-91A296AFD03A}" srcOrd="0" destOrd="0" presId="urn:microsoft.com/office/officeart/2009/3/layout/IncreasingArrowsProcess"/>
    <dgm:cxn modelId="{81B9EFFA-92DB-4210-91DC-BCC06DC29D73}" srcId="{F18D3D5C-CB82-4A81-B3DE-451802DC5D39}" destId="{2E231A01-BE9E-4E9A-9A54-320587A15ACF}" srcOrd="0" destOrd="0" parTransId="{EEAA1513-C1B5-4B79-B7C4-75704FF19D5F}" sibTransId="{B84378CE-CCEC-4695-A75F-E251CBF58C6B}"/>
    <dgm:cxn modelId="{A3C58C37-E92D-4205-906D-990E613B94A8}" type="presParOf" srcId="{DF35451F-6CB3-4F7E-ACE2-838AEF4EE563}" destId="{31855617-33FF-4FAE-852C-1E8D96AEA298}" srcOrd="0" destOrd="0" presId="urn:microsoft.com/office/officeart/2009/3/layout/IncreasingArrowsProcess"/>
    <dgm:cxn modelId="{F8B742C6-0D21-44C2-B4C3-D8763D5CE71F}" type="presParOf" srcId="{DF35451F-6CB3-4F7E-ACE2-838AEF4EE563}" destId="{AB52A414-B38B-48E6-B334-C8A1B06ABC96}" srcOrd="1" destOrd="0" presId="urn:microsoft.com/office/officeart/2009/3/layout/IncreasingArrowsProcess"/>
    <dgm:cxn modelId="{8F2AFE3C-1204-4147-A33B-480C1BE54A3A}" type="presParOf" srcId="{DF35451F-6CB3-4F7E-ACE2-838AEF4EE563}" destId="{CEA1298B-EC04-40C1-9F6A-F4474D8B41B5}" srcOrd="2" destOrd="0" presId="urn:microsoft.com/office/officeart/2009/3/layout/IncreasingArrowsProcess"/>
    <dgm:cxn modelId="{8F4A8B4A-2D4D-45BD-9F7B-FA831E22DA96}" type="presParOf" srcId="{DF35451F-6CB3-4F7E-ACE2-838AEF4EE563}" destId="{63F69F49-15E8-4F1D-93C7-BDAA38E34DA3}" srcOrd="3" destOrd="0" presId="urn:microsoft.com/office/officeart/2009/3/layout/IncreasingArrowsProcess"/>
    <dgm:cxn modelId="{62716CB7-6D23-4648-9956-786B192AD329}" type="presParOf" srcId="{DF35451F-6CB3-4F7E-ACE2-838AEF4EE563}" destId="{3B850430-033F-451B-AE94-91A296AFD03A}" srcOrd="4" destOrd="0" presId="urn:microsoft.com/office/officeart/2009/3/layout/IncreasingArrowsProcess"/>
    <dgm:cxn modelId="{0DB35611-EF26-4DFB-A513-E144AC0639C5}" type="presParOf" srcId="{DF35451F-6CB3-4F7E-ACE2-838AEF4EE563}" destId="{6E330B51-726D-4ADA-85CF-FE8E1FAF1C3C}" srcOrd="5" destOrd="0" presId="urn:microsoft.com/office/officeart/2009/3/layout/IncreasingArrows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80DFBB-6ED0-4644-A6C1-8A2CA6E26D8B}"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ZA"/>
        </a:p>
      </dgm:t>
    </dgm:pt>
    <dgm:pt modelId="{3664EF01-5194-46A7-A192-C4BDA93B2C2B}">
      <dgm:prSet phldrT="[Text]"/>
      <dgm:spPr/>
      <dgm:t>
        <a:bodyPr/>
        <a:lstStyle/>
        <a:p>
          <a:r>
            <a:rPr lang="en-ZA" b="1" dirty="0" smtClean="0">
              <a:latin typeface="Cambria" pitchFamily="18" charset="0"/>
            </a:rPr>
            <a:t>SOCIO-ECONOMIC DEVELOPMENT</a:t>
          </a:r>
          <a:endParaRPr lang="en-ZA" b="1" dirty="0">
            <a:latin typeface="Cambria" pitchFamily="18" charset="0"/>
          </a:endParaRPr>
        </a:p>
      </dgm:t>
    </dgm:pt>
    <dgm:pt modelId="{49AE91F8-DF57-4219-885F-58A1F4442FD5}" type="parTrans" cxnId="{383C9446-1A65-4E2F-8DCA-8F76667D2579}">
      <dgm:prSet/>
      <dgm:spPr/>
      <dgm:t>
        <a:bodyPr/>
        <a:lstStyle/>
        <a:p>
          <a:endParaRPr lang="en-ZA">
            <a:latin typeface="Cambria" pitchFamily="18" charset="0"/>
          </a:endParaRPr>
        </a:p>
      </dgm:t>
    </dgm:pt>
    <dgm:pt modelId="{019D21EB-B8AC-48AC-AD2B-6D974DE772AB}" type="sibTrans" cxnId="{383C9446-1A65-4E2F-8DCA-8F76667D2579}">
      <dgm:prSet/>
      <dgm:spPr/>
      <dgm:t>
        <a:bodyPr/>
        <a:lstStyle/>
        <a:p>
          <a:endParaRPr lang="en-ZA">
            <a:latin typeface="Cambria" pitchFamily="18" charset="0"/>
          </a:endParaRPr>
        </a:p>
      </dgm:t>
    </dgm:pt>
    <dgm:pt modelId="{565A7E87-5857-43CD-9001-801DCC390D3A}">
      <dgm:prSet phldrT="[Text]" custT="1"/>
      <dgm:spPr/>
      <dgm:t>
        <a:bodyPr/>
        <a:lstStyle/>
        <a:p>
          <a:r>
            <a:rPr lang="en-GB" sz="1300" dirty="0" smtClean="0">
              <a:latin typeface="Cambria" pitchFamily="18" charset="0"/>
            </a:rPr>
            <a:t>Support for education programmes, resources and materials at primary, secondary and tertiary education levels, as well as bursaries and scholarships</a:t>
          </a:r>
          <a:endParaRPr lang="en-ZA" sz="1300" dirty="0">
            <a:latin typeface="Cambria" pitchFamily="18" charset="0"/>
          </a:endParaRPr>
        </a:p>
      </dgm:t>
    </dgm:pt>
    <dgm:pt modelId="{4C646313-FD8B-4346-B841-FF965D0543D6}" type="parTrans" cxnId="{9E090E3E-AD2C-4DA9-B2F8-3655B93ECB1E}">
      <dgm:prSet/>
      <dgm:spPr/>
      <dgm:t>
        <a:bodyPr/>
        <a:lstStyle/>
        <a:p>
          <a:endParaRPr lang="en-ZA">
            <a:latin typeface="Cambria" pitchFamily="18" charset="0"/>
          </a:endParaRPr>
        </a:p>
      </dgm:t>
    </dgm:pt>
    <dgm:pt modelId="{C1DCBEA9-E0F3-4468-B77D-EA3779E76C40}" type="sibTrans" cxnId="{9E090E3E-AD2C-4DA9-B2F8-3655B93ECB1E}">
      <dgm:prSet/>
      <dgm:spPr/>
      <dgm:t>
        <a:bodyPr/>
        <a:lstStyle/>
        <a:p>
          <a:endParaRPr lang="en-ZA">
            <a:latin typeface="Cambria" pitchFamily="18" charset="0"/>
          </a:endParaRPr>
        </a:p>
      </dgm:t>
    </dgm:pt>
    <dgm:pt modelId="{9B2B038C-59C6-4EEC-B5AA-B9D8EB76585E}">
      <dgm:prSet phldrT="[Text]" custT="1"/>
      <dgm:spPr/>
      <dgm:t>
        <a:bodyPr/>
        <a:lstStyle/>
        <a:p>
          <a:r>
            <a:rPr lang="en-GB" sz="1300" dirty="0" smtClean="0">
              <a:latin typeface="Cambria" pitchFamily="18" charset="0"/>
            </a:rPr>
            <a:t>Community training, skills development for unemployed people and adult basic education and training</a:t>
          </a:r>
          <a:endParaRPr lang="en-ZA" sz="1300" dirty="0">
            <a:latin typeface="Cambria" pitchFamily="18" charset="0"/>
          </a:endParaRPr>
        </a:p>
      </dgm:t>
    </dgm:pt>
    <dgm:pt modelId="{B7F9C9D6-EB56-47BC-B5CD-A7CE48A51AAC}" type="parTrans" cxnId="{98B6BCE4-BEEA-466D-9A76-3B2E0014248C}">
      <dgm:prSet/>
      <dgm:spPr/>
      <dgm:t>
        <a:bodyPr/>
        <a:lstStyle/>
        <a:p>
          <a:endParaRPr lang="en-ZA">
            <a:latin typeface="Cambria" pitchFamily="18" charset="0"/>
          </a:endParaRPr>
        </a:p>
      </dgm:t>
    </dgm:pt>
    <dgm:pt modelId="{D3F5306B-56C1-41E7-88F0-BA77D7589668}" type="sibTrans" cxnId="{98B6BCE4-BEEA-466D-9A76-3B2E0014248C}">
      <dgm:prSet/>
      <dgm:spPr/>
      <dgm:t>
        <a:bodyPr/>
        <a:lstStyle/>
        <a:p>
          <a:endParaRPr lang="en-ZA">
            <a:latin typeface="Cambria" pitchFamily="18" charset="0"/>
          </a:endParaRPr>
        </a:p>
      </dgm:t>
    </dgm:pt>
    <dgm:pt modelId="{3282D14B-454B-40C0-A3BE-20F55A606370}">
      <dgm:prSet phldrT="[Text]" custT="1"/>
      <dgm:spPr/>
      <dgm:t>
        <a:bodyPr/>
        <a:lstStyle/>
        <a:p>
          <a:r>
            <a:rPr lang="en-GB" sz="1400" dirty="0" smtClean="0">
              <a:latin typeface="Cambria" pitchFamily="18" charset="0"/>
            </a:rPr>
            <a:t>Development programmes for women, youth, people with disabilities and people living in rural areas;</a:t>
          </a:r>
          <a:endParaRPr lang="en-ZA" sz="1400" dirty="0">
            <a:latin typeface="Cambria" pitchFamily="18" charset="0"/>
          </a:endParaRPr>
        </a:p>
      </dgm:t>
    </dgm:pt>
    <dgm:pt modelId="{F9B8CD69-7687-4FF3-8A3F-A1E9CB01A4F9}" type="parTrans" cxnId="{F1BF6D38-C5CD-4D41-A44B-607966061FB7}">
      <dgm:prSet/>
      <dgm:spPr/>
      <dgm:t>
        <a:bodyPr/>
        <a:lstStyle/>
        <a:p>
          <a:endParaRPr lang="en-ZA">
            <a:latin typeface="Cambria" pitchFamily="18" charset="0"/>
          </a:endParaRPr>
        </a:p>
      </dgm:t>
    </dgm:pt>
    <dgm:pt modelId="{DE611662-EBE0-4328-B3BA-E119A789D76D}" type="sibTrans" cxnId="{F1BF6D38-C5CD-4D41-A44B-607966061FB7}">
      <dgm:prSet/>
      <dgm:spPr/>
      <dgm:t>
        <a:bodyPr/>
        <a:lstStyle/>
        <a:p>
          <a:endParaRPr lang="en-ZA">
            <a:latin typeface="Cambria" pitchFamily="18" charset="0"/>
          </a:endParaRPr>
        </a:p>
      </dgm:t>
    </dgm:pt>
    <dgm:pt modelId="{3FF25977-2970-460A-9160-D4C699CF7688}">
      <dgm:prSet custT="1"/>
      <dgm:spPr/>
      <dgm:t>
        <a:bodyPr/>
        <a:lstStyle/>
        <a:p>
          <a:r>
            <a:rPr lang="en-GB" sz="1400" dirty="0" smtClean="0">
              <a:latin typeface="Cambria" pitchFamily="18" charset="0"/>
            </a:rPr>
            <a:t>Support of healthcare and HIV/AIDS programmes</a:t>
          </a:r>
          <a:endParaRPr lang="en-ZA" sz="1400" dirty="0">
            <a:latin typeface="Cambria" pitchFamily="18" charset="0"/>
          </a:endParaRPr>
        </a:p>
      </dgm:t>
    </dgm:pt>
    <dgm:pt modelId="{7D57159D-EEE6-488D-BAE0-3AA5A39F42A4}" type="parTrans" cxnId="{C8C043E5-E86C-4924-B4B3-8D8259CB0F80}">
      <dgm:prSet/>
      <dgm:spPr/>
      <dgm:t>
        <a:bodyPr/>
        <a:lstStyle/>
        <a:p>
          <a:endParaRPr lang="en-ZA">
            <a:latin typeface="Cambria" pitchFamily="18" charset="0"/>
          </a:endParaRPr>
        </a:p>
      </dgm:t>
    </dgm:pt>
    <dgm:pt modelId="{AAD78017-CAFB-4A39-BF96-D7CE80BDCBF2}" type="sibTrans" cxnId="{C8C043E5-E86C-4924-B4B3-8D8259CB0F80}">
      <dgm:prSet/>
      <dgm:spPr/>
      <dgm:t>
        <a:bodyPr/>
        <a:lstStyle/>
        <a:p>
          <a:endParaRPr lang="en-ZA">
            <a:latin typeface="Cambria" pitchFamily="18" charset="0"/>
          </a:endParaRPr>
        </a:p>
      </dgm:t>
    </dgm:pt>
    <dgm:pt modelId="{EF33B545-B4AF-49CE-9847-DC3AF3C694B1}" type="pres">
      <dgm:prSet presAssocID="{0080DFBB-6ED0-4644-A6C1-8A2CA6E26D8B}" presName="Name0" presStyleCnt="0">
        <dgm:presLayoutVars>
          <dgm:chMax val="1"/>
          <dgm:dir/>
          <dgm:animLvl val="ctr"/>
          <dgm:resizeHandles val="exact"/>
        </dgm:presLayoutVars>
      </dgm:prSet>
      <dgm:spPr/>
      <dgm:t>
        <a:bodyPr/>
        <a:lstStyle/>
        <a:p>
          <a:endParaRPr lang="en-ZA"/>
        </a:p>
      </dgm:t>
    </dgm:pt>
    <dgm:pt modelId="{A05A870B-7821-4D05-AA62-EE312D7BE059}" type="pres">
      <dgm:prSet presAssocID="{3664EF01-5194-46A7-A192-C4BDA93B2C2B}" presName="centerShape" presStyleLbl="node0" presStyleIdx="0" presStyleCnt="1" custScaleX="110086" custScaleY="106627"/>
      <dgm:spPr/>
      <dgm:t>
        <a:bodyPr/>
        <a:lstStyle/>
        <a:p>
          <a:endParaRPr lang="en-ZA"/>
        </a:p>
      </dgm:t>
    </dgm:pt>
    <dgm:pt modelId="{6B608B49-C6A5-411C-BC49-248CDA67005D}" type="pres">
      <dgm:prSet presAssocID="{3FF25977-2970-460A-9160-D4C699CF7688}" presName="node" presStyleLbl="node1" presStyleIdx="0" presStyleCnt="4" custScaleX="128368" custScaleY="129465">
        <dgm:presLayoutVars>
          <dgm:bulletEnabled val="1"/>
        </dgm:presLayoutVars>
      </dgm:prSet>
      <dgm:spPr/>
      <dgm:t>
        <a:bodyPr/>
        <a:lstStyle/>
        <a:p>
          <a:endParaRPr lang="en-ZA"/>
        </a:p>
      </dgm:t>
    </dgm:pt>
    <dgm:pt modelId="{3F8E7F77-3207-42E7-B3E5-97A0CBEEA240}" type="pres">
      <dgm:prSet presAssocID="{3FF25977-2970-460A-9160-D4C699CF7688}" presName="dummy" presStyleCnt="0"/>
      <dgm:spPr/>
    </dgm:pt>
    <dgm:pt modelId="{B165A736-AF5D-4FB6-A93A-09402CEBA94A}" type="pres">
      <dgm:prSet presAssocID="{AAD78017-CAFB-4A39-BF96-D7CE80BDCBF2}" presName="sibTrans" presStyleLbl="sibTrans2D1" presStyleIdx="0" presStyleCnt="4"/>
      <dgm:spPr/>
      <dgm:t>
        <a:bodyPr/>
        <a:lstStyle/>
        <a:p>
          <a:endParaRPr lang="en-ZA"/>
        </a:p>
      </dgm:t>
    </dgm:pt>
    <dgm:pt modelId="{A43ACB48-687E-4064-96A3-A2385FF6B1EB}" type="pres">
      <dgm:prSet presAssocID="{565A7E87-5857-43CD-9001-801DCC390D3A}" presName="node" presStyleLbl="node1" presStyleIdx="1" presStyleCnt="4" custScaleX="155121" custScaleY="148889">
        <dgm:presLayoutVars>
          <dgm:bulletEnabled val="1"/>
        </dgm:presLayoutVars>
      </dgm:prSet>
      <dgm:spPr/>
      <dgm:t>
        <a:bodyPr/>
        <a:lstStyle/>
        <a:p>
          <a:endParaRPr lang="en-ZA"/>
        </a:p>
      </dgm:t>
    </dgm:pt>
    <dgm:pt modelId="{6D5F9616-F689-4C16-A178-33FB78108357}" type="pres">
      <dgm:prSet presAssocID="{565A7E87-5857-43CD-9001-801DCC390D3A}" presName="dummy" presStyleCnt="0"/>
      <dgm:spPr/>
    </dgm:pt>
    <dgm:pt modelId="{7150CE55-8C9F-4679-AE04-58C220F1574E}" type="pres">
      <dgm:prSet presAssocID="{C1DCBEA9-E0F3-4468-B77D-EA3779E76C40}" presName="sibTrans" presStyleLbl="sibTrans2D1" presStyleIdx="1" presStyleCnt="4"/>
      <dgm:spPr/>
      <dgm:t>
        <a:bodyPr/>
        <a:lstStyle/>
        <a:p>
          <a:endParaRPr lang="en-ZA"/>
        </a:p>
      </dgm:t>
    </dgm:pt>
    <dgm:pt modelId="{4DD0A106-B46D-4305-A870-C1AC908DF1DF}" type="pres">
      <dgm:prSet presAssocID="{9B2B038C-59C6-4EEC-B5AA-B9D8EB76585E}" presName="node" presStyleLbl="node1" presStyleIdx="2" presStyleCnt="4" custScaleX="129487" custScaleY="130021">
        <dgm:presLayoutVars>
          <dgm:bulletEnabled val="1"/>
        </dgm:presLayoutVars>
      </dgm:prSet>
      <dgm:spPr/>
      <dgm:t>
        <a:bodyPr/>
        <a:lstStyle/>
        <a:p>
          <a:endParaRPr lang="en-ZA"/>
        </a:p>
      </dgm:t>
    </dgm:pt>
    <dgm:pt modelId="{425DBCC8-CBCE-40D7-9522-A40C3C5FC122}" type="pres">
      <dgm:prSet presAssocID="{9B2B038C-59C6-4EEC-B5AA-B9D8EB76585E}" presName="dummy" presStyleCnt="0"/>
      <dgm:spPr/>
    </dgm:pt>
    <dgm:pt modelId="{E599E43F-CCF7-4D14-875E-EFF517F3C6A0}" type="pres">
      <dgm:prSet presAssocID="{D3F5306B-56C1-41E7-88F0-BA77D7589668}" presName="sibTrans" presStyleLbl="sibTrans2D1" presStyleIdx="2" presStyleCnt="4"/>
      <dgm:spPr/>
      <dgm:t>
        <a:bodyPr/>
        <a:lstStyle/>
        <a:p>
          <a:endParaRPr lang="en-ZA"/>
        </a:p>
      </dgm:t>
    </dgm:pt>
    <dgm:pt modelId="{A05F254F-2016-4B05-8DCB-88DEC66C9C8B}" type="pres">
      <dgm:prSet presAssocID="{3282D14B-454B-40C0-A3BE-20F55A606370}" presName="node" presStyleLbl="node1" presStyleIdx="3" presStyleCnt="4" custScaleX="152769" custScaleY="153240">
        <dgm:presLayoutVars>
          <dgm:bulletEnabled val="1"/>
        </dgm:presLayoutVars>
      </dgm:prSet>
      <dgm:spPr/>
      <dgm:t>
        <a:bodyPr/>
        <a:lstStyle/>
        <a:p>
          <a:endParaRPr lang="en-ZA"/>
        </a:p>
      </dgm:t>
    </dgm:pt>
    <dgm:pt modelId="{CEBAA9CC-B84E-4C8D-86C2-F5543030A14B}" type="pres">
      <dgm:prSet presAssocID="{3282D14B-454B-40C0-A3BE-20F55A606370}" presName="dummy" presStyleCnt="0"/>
      <dgm:spPr/>
    </dgm:pt>
    <dgm:pt modelId="{56F5D206-E37C-4191-9860-697E7DCCB5A8}" type="pres">
      <dgm:prSet presAssocID="{DE611662-EBE0-4328-B3BA-E119A789D76D}" presName="sibTrans" presStyleLbl="sibTrans2D1" presStyleIdx="3" presStyleCnt="4"/>
      <dgm:spPr/>
      <dgm:t>
        <a:bodyPr/>
        <a:lstStyle/>
        <a:p>
          <a:endParaRPr lang="en-ZA"/>
        </a:p>
      </dgm:t>
    </dgm:pt>
  </dgm:ptLst>
  <dgm:cxnLst>
    <dgm:cxn modelId="{383C9446-1A65-4E2F-8DCA-8F76667D2579}" srcId="{0080DFBB-6ED0-4644-A6C1-8A2CA6E26D8B}" destId="{3664EF01-5194-46A7-A192-C4BDA93B2C2B}" srcOrd="0" destOrd="0" parTransId="{49AE91F8-DF57-4219-885F-58A1F4442FD5}" sibTransId="{019D21EB-B8AC-48AC-AD2B-6D974DE772AB}"/>
    <dgm:cxn modelId="{C563E07F-1CA6-4105-B91F-23812295350A}" type="presOf" srcId="{3FF25977-2970-460A-9160-D4C699CF7688}" destId="{6B608B49-C6A5-411C-BC49-248CDA67005D}" srcOrd="0" destOrd="0" presId="urn:microsoft.com/office/officeart/2005/8/layout/radial6"/>
    <dgm:cxn modelId="{548DF855-8C3B-4680-A848-DA97935666FB}" type="presOf" srcId="{0080DFBB-6ED0-4644-A6C1-8A2CA6E26D8B}" destId="{EF33B545-B4AF-49CE-9847-DC3AF3C694B1}" srcOrd="0" destOrd="0" presId="urn:microsoft.com/office/officeart/2005/8/layout/radial6"/>
    <dgm:cxn modelId="{79416806-FE87-4401-B9D8-BE212C6A4527}" type="presOf" srcId="{3664EF01-5194-46A7-A192-C4BDA93B2C2B}" destId="{A05A870B-7821-4D05-AA62-EE312D7BE059}" srcOrd="0" destOrd="0" presId="urn:microsoft.com/office/officeart/2005/8/layout/radial6"/>
    <dgm:cxn modelId="{C8C043E5-E86C-4924-B4B3-8D8259CB0F80}" srcId="{3664EF01-5194-46A7-A192-C4BDA93B2C2B}" destId="{3FF25977-2970-460A-9160-D4C699CF7688}" srcOrd="0" destOrd="0" parTransId="{7D57159D-EEE6-488D-BAE0-3AA5A39F42A4}" sibTransId="{AAD78017-CAFB-4A39-BF96-D7CE80BDCBF2}"/>
    <dgm:cxn modelId="{9E090E3E-AD2C-4DA9-B2F8-3655B93ECB1E}" srcId="{3664EF01-5194-46A7-A192-C4BDA93B2C2B}" destId="{565A7E87-5857-43CD-9001-801DCC390D3A}" srcOrd="1" destOrd="0" parTransId="{4C646313-FD8B-4346-B841-FF965D0543D6}" sibTransId="{C1DCBEA9-E0F3-4468-B77D-EA3779E76C40}"/>
    <dgm:cxn modelId="{98B6BCE4-BEEA-466D-9A76-3B2E0014248C}" srcId="{3664EF01-5194-46A7-A192-C4BDA93B2C2B}" destId="{9B2B038C-59C6-4EEC-B5AA-B9D8EB76585E}" srcOrd="2" destOrd="0" parTransId="{B7F9C9D6-EB56-47BC-B5CD-A7CE48A51AAC}" sibTransId="{D3F5306B-56C1-41E7-88F0-BA77D7589668}"/>
    <dgm:cxn modelId="{767237A9-09E1-491C-86C6-BD231F44BFFE}" type="presOf" srcId="{3282D14B-454B-40C0-A3BE-20F55A606370}" destId="{A05F254F-2016-4B05-8DCB-88DEC66C9C8B}" srcOrd="0" destOrd="0" presId="urn:microsoft.com/office/officeart/2005/8/layout/radial6"/>
    <dgm:cxn modelId="{A11967EA-5834-4D88-A9F2-0D1944505C3C}" type="presOf" srcId="{9B2B038C-59C6-4EEC-B5AA-B9D8EB76585E}" destId="{4DD0A106-B46D-4305-A870-C1AC908DF1DF}" srcOrd="0" destOrd="0" presId="urn:microsoft.com/office/officeart/2005/8/layout/radial6"/>
    <dgm:cxn modelId="{C738E0EE-1EC9-49A3-9AAC-D839656D5C8B}" type="presOf" srcId="{C1DCBEA9-E0F3-4468-B77D-EA3779E76C40}" destId="{7150CE55-8C9F-4679-AE04-58C220F1574E}" srcOrd="0" destOrd="0" presId="urn:microsoft.com/office/officeart/2005/8/layout/radial6"/>
    <dgm:cxn modelId="{37DD899B-241F-47D3-8EB9-41DAAD008C8D}" type="presOf" srcId="{D3F5306B-56C1-41E7-88F0-BA77D7589668}" destId="{E599E43F-CCF7-4D14-875E-EFF517F3C6A0}" srcOrd="0" destOrd="0" presId="urn:microsoft.com/office/officeart/2005/8/layout/radial6"/>
    <dgm:cxn modelId="{0363B3E3-4D6C-4B6C-89DF-2FB733BA8D63}" type="presOf" srcId="{AAD78017-CAFB-4A39-BF96-D7CE80BDCBF2}" destId="{B165A736-AF5D-4FB6-A93A-09402CEBA94A}" srcOrd="0" destOrd="0" presId="urn:microsoft.com/office/officeart/2005/8/layout/radial6"/>
    <dgm:cxn modelId="{F1BF6D38-C5CD-4D41-A44B-607966061FB7}" srcId="{3664EF01-5194-46A7-A192-C4BDA93B2C2B}" destId="{3282D14B-454B-40C0-A3BE-20F55A606370}" srcOrd="3" destOrd="0" parTransId="{F9B8CD69-7687-4FF3-8A3F-A1E9CB01A4F9}" sibTransId="{DE611662-EBE0-4328-B3BA-E119A789D76D}"/>
    <dgm:cxn modelId="{72A42B25-3A0C-4B70-8B91-1920F00A85A2}" type="presOf" srcId="{DE611662-EBE0-4328-B3BA-E119A789D76D}" destId="{56F5D206-E37C-4191-9860-697E7DCCB5A8}" srcOrd="0" destOrd="0" presId="urn:microsoft.com/office/officeart/2005/8/layout/radial6"/>
    <dgm:cxn modelId="{8E6D6E21-3653-49A4-9419-F9EEDBCA8627}" type="presOf" srcId="{565A7E87-5857-43CD-9001-801DCC390D3A}" destId="{A43ACB48-687E-4064-96A3-A2385FF6B1EB}" srcOrd="0" destOrd="0" presId="urn:microsoft.com/office/officeart/2005/8/layout/radial6"/>
    <dgm:cxn modelId="{E4EAD7F4-9423-4A27-AC2A-AE34AEB37641}" type="presParOf" srcId="{EF33B545-B4AF-49CE-9847-DC3AF3C694B1}" destId="{A05A870B-7821-4D05-AA62-EE312D7BE059}" srcOrd="0" destOrd="0" presId="urn:microsoft.com/office/officeart/2005/8/layout/radial6"/>
    <dgm:cxn modelId="{AB6DB5FF-A0D6-457C-8061-776F0D9AEF25}" type="presParOf" srcId="{EF33B545-B4AF-49CE-9847-DC3AF3C694B1}" destId="{6B608B49-C6A5-411C-BC49-248CDA67005D}" srcOrd="1" destOrd="0" presId="urn:microsoft.com/office/officeart/2005/8/layout/radial6"/>
    <dgm:cxn modelId="{5853AE64-A923-4681-943A-CC4BB6079EB0}" type="presParOf" srcId="{EF33B545-B4AF-49CE-9847-DC3AF3C694B1}" destId="{3F8E7F77-3207-42E7-B3E5-97A0CBEEA240}" srcOrd="2" destOrd="0" presId="urn:microsoft.com/office/officeart/2005/8/layout/radial6"/>
    <dgm:cxn modelId="{E856CDCE-5EDD-45EF-AC6C-26329D8E3046}" type="presParOf" srcId="{EF33B545-B4AF-49CE-9847-DC3AF3C694B1}" destId="{B165A736-AF5D-4FB6-A93A-09402CEBA94A}" srcOrd="3" destOrd="0" presId="urn:microsoft.com/office/officeart/2005/8/layout/radial6"/>
    <dgm:cxn modelId="{A3FAAD14-3FF7-444E-8100-6FE2072EB163}" type="presParOf" srcId="{EF33B545-B4AF-49CE-9847-DC3AF3C694B1}" destId="{A43ACB48-687E-4064-96A3-A2385FF6B1EB}" srcOrd="4" destOrd="0" presId="urn:microsoft.com/office/officeart/2005/8/layout/radial6"/>
    <dgm:cxn modelId="{E2292946-6980-41F5-AF90-DC1137184F12}" type="presParOf" srcId="{EF33B545-B4AF-49CE-9847-DC3AF3C694B1}" destId="{6D5F9616-F689-4C16-A178-33FB78108357}" srcOrd="5" destOrd="0" presId="urn:microsoft.com/office/officeart/2005/8/layout/radial6"/>
    <dgm:cxn modelId="{6C0F11BC-23C6-4EEB-A3C6-6902ADE3343B}" type="presParOf" srcId="{EF33B545-B4AF-49CE-9847-DC3AF3C694B1}" destId="{7150CE55-8C9F-4679-AE04-58C220F1574E}" srcOrd="6" destOrd="0" presId="urn:microsoft.com/office/officeart/2005/8/layout/radial6"/>
    <dgm:cxn modelId="{65889BCC-0690-4A20-A522-D4341AC8D8C7}" type="presParOf" srcId="{EF33B545-B4AF-49CE-9847-DC3AF3C694B1}" destId="{4DD0A106-B46D-4305-A870-C1AC908DF1DF}" srcOrd="7" destOrd="0" presId="urn:microsoft.com/office/officeart/2005/8/layout/radial6"/>
    <dgm:cxn modelId="{D05288E1-FC95-4310-92C2-A129FFA99945}" type="presParOf" srcId="{EF33B545-B4AF-49CE-9847-DC3AF3C694B1}" destId="{425DBCC8-CBCE-40D7-9522-A40C3C5FC122}" srcOrd="8" destOrd="0" presId="urn:microsoft.com/office/officeart/2005/8/layout/radial6"/>
    <dgm:cxn modelId="{1714383D-B1E6-42FB-9B7C-C01BBEA07E76}" type="presParOf" srcId="{EF33B545-B4AF-49CE-9847-DC3AF3C694B1}" destId="{E599E43F-CCF7-4D14-875E-EFF517F3C6A0}" srcOrd="9" destOrd="0" presId="urn:microsoft.com/office/officeart/2005/8/layout/radial6"/>
    <dgm:cxn modelId="{100C6705-CA9B-4909-9AD2-42C4576F233E}" type="presParOf" srcId="{EF33B545-B4AF-49CE-9847-DC3AF3C694B1}" destId="{A05F254F-2016-4B05-8DCB-88DEC66C9C8B}" srcOrd="10" destOrd="0" presId="urn:microsoft.com/office/officeart/2005/8/layout/radial6"/>
    <dgm:cxn modelId="{A071B3DA-A819-4F42-BB25-631E505B6AB3}" type="presParOf" srcId="{EF33B545-B4AF-49CE-9847-DC3AF3C694B1}" destId="{CEBAA9CC-B84E-4C8D-86C2-F5543030A14B}" srcOrd="11" destOrd="0" presId="urn:microsoft.com/office/officeart/2005/8/layout/radial6"/>
    <dgm:cxn modelId="{828F687D-2F7D-46F4-B8CB-EA600284F8AC}" type="presParOf" srcId="{EF33B545-B4AF-49CE-9847-DC3AF3C694B1}" destId="{56F5D206-E37C-4191-9860-697E7DCCB5A8}" srcOrd="12"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DED5ED-28CC-4805-B910-FB7584D216A6}" type="doc">
      <dgm:prSet loTypeId="urn:microsoft.com/office/officeart/2005/8/layout/lProcess1" loCatId="process" qsTypeId="urn:microsoft.com/office/officeart/2005/8/quickstyle/simple1" qsCatId="simple" csTypeId="urn:microsoft.com/office/officeart/2005/8/colors/accent3_1" csCatId="accent3" phldr="1"/>
      <dgm:spPr/>
      <dgm:t>
        <a:bodyPr/>
        <a:lstStyle/>
        <a:p>
          <a:endParaRPr lang="en-ZA"/>
        </a:p>
      </dgm:t>
    </dgm:pt>
    <dgm:pt modelId="{87CE8AE8-3F3C-4362-8809-355FE5B423E7}">
      <dgm:prSet phldrT="[Text]" custT="1"/>
      <dgm:spPr/>
      <dgm:t>
        <a:bodyPr/>
        <a:lstStyle/>
        <a:p>
          <a:r>
            <a:rPr lang="en-ZA" sz="1800" b="1" dirty="0" smtClean="0">
              <a:solidFill>
                <a:srgbClr val="0070C0"/>
              </a:solidFill>
              <a:latin typeface="Cambria" pitchFamily="18" charset="0"/>
            </a:rPr>
            <a:t>Education</a:t>
          </a:r>
          <a:endParaRPr lang="en-ZA" sz="1800" b="1" dirty="0">
            <a:solidFill>
              <a:srgbClr val="0070C0"/>
            </a:solidFill>
            <a:latin typeface="Cambria" pitchFamily="18" charset="0"/>
          </a:endParaRPr>
        </a:p>
      </dgm:t>
    </dgm:pt>
    <dgm:pt modelId="{CA835D53-D0AA-4D2A-8A0C-125A9291B144}" type="parTrans" cxnId="{56DD2A58-86E7-4C2E-A548-597B273E6BF0}">
      <dgm:prSet/>
      <dgm:spPr/>
      <dgm:t>
        <a:bodyPr/>
        <a:lstStyle/>
        <a:p>
          <a:endParaRPr lang="en-ZA" sz="1800" b="1">
            <a:solidFill>
              <a:srgbClr val="0070C0"/>
            </a:solidFill>
            <a:latin typeface="Cambria" pitchFamily="18" charset="0"/>
          </a:endParaRPr>
        </a:p>
      </dgm:t>
    </dgm:pt>
    <dgm:pt modelId="{6D53235C-7308-4546-9900-1B5E4F611D69}" type="sibTrans" cxnId="{56DD2A58-86E7-4C2E-A548-597B273E6BF0}">
      <dgm:prSet/>
      <dgm:spPr/>
      <dgm:t>
        <a:bodyPr/>
        <a:lstStyle/>
        <a:p>
          <a:endParaRPr lang="en-ZA" sz="1800" b="1">
            <a:solidFill>
              <a:srgbClr val="0070C0"/>
            </a:solidFill>
            <a:latin typeface="Cambria" pitchFamily="18" charset="0"/>
          </a:endParaRPr>
        </a:p>
      </dgm:t>
    </dgm:pt>
    <dgm:pt modelId="{19C576D1-DB3D-43AA-A6E2-8335821BF898}">
      <dgm:prSet phldrT="[Text]" custT="1"/>
      <dgm:spPr/>
      <dgm:t>
        <a:bodyPr/>
        <a:lstStyle/>
        <a:p>
          <a:r>
            <a:rPr lang="en-ZA" sz="1800" b="1" dirty="0" smtClean="0">
              <a:solidFill>
                <a:srgbClr val="0070C0"/>
              </a:solidFill>
              <a:latin typeface="Cambria" pitchFamily="18" charset="0"/>
            </a:rPr>
            <a:t>Disability</a:t>
          </a:r>
          <a:endParaRPr lang="en-ZA" sz="1800" b="1" dirty="0">
            <a:solidFill>
              <a:srgbClr val="0070C0"/>
            </a:solidFill>
            <a:latin typeface="Cambria" pitchFamily="18" charset="0"/>
          </a:endParaRPr>
        </a:p>
      </dgm:t>
    </dgm:pt>
    <dgm:pt modelId="{31AAAEE2-1DFA-4EA1-8873-A98B61614A9B}" type="parTrans" cxnId="{D0650E42-5A01-4C9F-AF03-951F7C29FF22}">
      <dgm:prSet/>
      <dgm:spPr/>
      <dgm:t>
        <a:bodyPr/>
        <a:lstStyle/>
        <a:p>
          <a:endParaRPr lang="en-ZA" sz="1800" b="1">
            <a:solidFill>
              <a:srgbClr val="0070C0"/>
            </a:solidFill>
            <a:latin typeface="Cambria" pitchFamily="18" charset="0"/>
          </a:endParaRPr>
        </a:p>
      </dgm:t>
    </dgm:pt>
    <dgm:pt modelId="{7A50041C-5896-48EC-9D34-931D6B120029}" type="sibTrans" cxnId="{D0650E42-5A01-4C9F-AF03-951F7C29FF22}">
      <dgm:prSet/>
      <dgm:spPr/>
      <dgm:t>
        <a:bodyPr/>
        <a:lstStyle/>
        <a:p>
          <a:endParaRPr lang="en-ZA" sz="1800" b="1">
            <a:solidFill>
              <a:srgbClr val="0070C0"/>
            </a:solidFill>
            <a:latin typeface="Cambria" pitchFamily="18" charset="0"/>
          </a:endParaRPr>
        </a:p>
      </dgm:t>
    </dgm:pt>
    <dgm:pt modelId="{26B1FBED-EB6D-4930-B4F2-194AAAE2C6F3}">
      <dgm:prSet phldrT="[Text]" custT="1"/>
      <dgm:spPr/>
      <dgm:t>
        <a:bodyPr/>
        <a:lstStyle/>
        <a:p>
          <a:r>
            <a:rPr lang="en-GB" sz="1800" b="1" dirty="0" smtClean="0">
              <a:solidFill>
                <a:srgbClr val="0070C0"/>
              </a:solidFill>
              <a:latin typeface="Cambria" pitchFamily="18" charset="0"/>
            </a:rPr>
            <a:t>Nelson Mandela Day</a:t>
          </a:r>
          <a:endParaRPr lang="en-ZA" sz="1800" b="1" dirty="0">
            <a:solidFill>
              <a:srgbClr val="0070C0"/>
            </a:solidFill>
            <a:latin typeface="Cambria" pitchFamily="18" charset="0"/>
          </a:endParaRPr>
        </a:p>
      </dgm:t>
    </dgm:pt>
    <dgm:pt modelId="{D9222FB4-1F4E-44C1-B89D-DFCE810D6C84}" type="parTrans" cxnId="{498B06B7-24AF-42D5-B0AF-0CE0F244D5CA}">
      <dgm:prSet/>
      <dgm:spPr/>
      <dgm:t>
        <a:bodyPr/>
        <a:lstStyle/>
        <a:p>
          <a:endParaRPr lang="en-ZA" sz="1800" b="1">
            <a:solidFill>
              <a:srgbClr val="0070C0"/>
            </a:solidFill>
            <a:latin typeface="Cambria" pitchFamily="18" charset="0"/>
          </a:endParaRPr>
        </a:p>
      </dgm:t>
    </dgm:pt>
    <dgm:pt modelId="{9309D320-907D-43CA-994B-F476C7D02F99}" type="sibTrans" cxnId="{498B06B7-24AF-42D5-B0AF-0CE0F244D5CA}">
      <dgm:prSet/>
      <dgm:spPr/>
      <dgm:t>
        <a:bodyPr/>
        <a:lstStyle/>
        <a:p>
          <a:endParaRPr lang="en-ZA" sz="1800" b="1">
            <a:solidFill>
              <a:srgbClr val="0070C0"/>
            </a:solidFill>
            <a:latin typeface="Cambria" pitchFamily="18" charset="0"/>
          </a:endParaRPr>
        </a:p>
      </dgm:t>
    </dgm:pt>
    <dgm:pt modelId="{297430DD-E33C-4681-8114-CEF041467C97}">
      <dgm:prSet phldrT="[Text]" custT="1"/>
      <dgm:spPr/>
      <dgm:t>
        <a:bodyPr/>
        <a:lstStyle/>
        <a:p>
          <a:r>
            <a:rPr lang="en-ZA" sz="1800" b="1" dirty="0" smtClean="0">
              <a:solidFill>
                <a:srgbClr val="0070C0"/>
              </a:solidFill>
              <a:latin typeface="Cambria" pitchFamily="18" charset="0"/>
            </a:rPr>
            <a:t>Healthcare &amp; HIV AIDS</a:t>
          </a:r>
          <a:endParaRPr lang="en-ZA" sz="1800" b="1" dirty="0">
            <a:solidFill>
              <a:srgbClr val="0070C0"/>
            </a:solidFill>
            <a:latin typeface="Cambria" pitchFamily="18" charset="0"/>
          </a:endParaRPr>
        </a:p>
      </dgm:t>
    </dgm:pt>
    <dgm:pt modelId="{2C691E38-A14A-44FF-8188-D17B7FA38C16}" type="parTrans" cxnId="{1DA46C0A-EA35-4B0D-AC03-EFD5E39BB18E}">
      <dgm:prSet/>
      <dgm:spPr/>
      <dgm:t>
        <a:bodyPr/>
        <a:lstStyle/>
        <a:p>
          <a:endParaRPr lang="en-ZA" sz="1800" b="1">
            <a:solidFill>
              <a:srgbClr val="0070C0"/>
            </a:solidFill>
            <a:latin typeface="Cambria" pitchFamily="18" charset="0"/>
          </a:endParaRPr>
        </a:p>
      </dgm:t>
    </dgm:pt>
    <dgm:pt modelId="{30C9A9D7-6982-4969-87CB-D7FB6C611784}" type="sibTrans" cxnId="{1DA46C0A-EA35-4B0D-AC03-EFD5E39BB18E}">
      <dgm:prSet/>
      <dgm:spPr/>
      <dgm:t>
        <a:bodyPr/>
        <a:lstStyle/>
        <a:p>
          <a:endParaRPr lang="en-ZA" sz="1800" b="1">
            <a:solidFill>
              <a:srgbClr val="0070C0"/>
            </a:solidFill>
            <a:latin typeface="Cambria" pitchFamily="18" charset="0"/>
          </a:endParaRPr>
        </a:p>
      </dgm:t>
    </dgm:pt>
    <dgm:pt modelId="{F1F6E6B1-7EE4-47DF-843D-70A6DC2ED194}">
      <dgm:prSet phldrT="[Text]" custT="1"/>
      <dgm:spPr/>
      <dgm:t>
        <a:bodyPr/>
        <a:lstStyle/>
        <a:p>
          <a:r>
            <a:rPr lang="en-ZA" sz="1800" b="1" dirty="0" smtClean="0">
              <a:solidFill>
                <a:srgbClr val="0070C0"/>
              </a:solidFill>
              <a:latin typeface="Cambria" pitchFamily="18" charset="0"/>
            </a:rPr>
            <a:t>Development</a:t>
          </a:r>
          <a:endParaRPr lang="en-ZA" sz="1800" b="1" dirty="0">
            <a:solidFill>
              <a:srgbClr val="0070C0"/>
            </a:solidFill>
            <a:latin typeface="Cambria" pitchFamily="18" charset="0"/>
          </a:endParaRPr>
        </a:p>
      </dgm:t>
    </dgm:pt>
    <dgm:pt modelId="{5C074D56-B389-4219-9C0A-B182B43E0723}" type="parTrans" cxnId="{15BDBC57-12D5-4793-A70F-E582BBE83774}">
      <dgm:prSet/>
      <dgm:spPr/>
      <dgm:t>
        <a:bodyPr/>
        <a:lstStyle/>
        <a:p>
          <a:endParaRPr lang="en-ZA" sz="1800" b="1">
            <a:solidFill>
              <a:srgbClr val="0070C0"/>
            </a:solidFill>
            <a:latin typeface="Cambria" pitchFamily="18" charset="0"/>
          </a:endParaRPr>
        </a:p>
      </dgm:t>
    </dgm:pt>
    <dgm:pt modelId="{3C69960A-8297-4ACE-8BF5-9B0CE4925D2E}" type="sibTrans" cxnId="{15BDBC57-12D5-4793-A70F-E582BBE83774}">
      <dgm:prSet/>
      <dgm:spPr/>
      <dgm:t>
        <a:bodyPr/>
        <a:lstStyle/>
        <a:p>
          <a:endParaRPr lang="en-ZA" sz="1800" b="1">
            <a:solidFill>
              <a:srgbClr val="0070C0"/>
            </a:solidFill>
            <a:latin typeface="Cambria" pitchFamily="18" charset="0"/>
          </a:endParaRPr>
        </a:p>
      </dgm:t>
    </dgm:pt>
    <dgm:pt modelId="{5C846D35-8E5F-4EAB-A032-2BFDFE72EC08}">
      <dgm:prSet phldrT="[Text]" custT="1"/>
      <dgm:spPr/>
      <dgm:t>
        <a:bodyPr/>
        <a:lstStyle/>
        <a:p>
          <a:r>
            <a:rPr lang="en-GB" sz="1800" b="1" dirty="0" smtClean="0">
              <a:solidFill>
                <a:srgbClr val="0070C0"/>
              </a:solidFill>
              <a:latin typeface="Cambria" pitchFamily="18" charset="0"/>
            </a:rPr>
            <a:t>Women’s Month: Strong Girl Campaign</a:t>
          </a:r>
          <a:endParaRPr lang="en-ZA" sz="1800" b="1" dirty="0">
            <a:solidFill>
              <a:srgbClr val="0070C0"/>
            </a:solidFill>
            <a:latin typeface="Cambria" pitchFamily="18" charset="0"/>
          </a:endParaRPr>
        </a:p>
      </dgm:t>
    </dgm:pt>
    <dgm:pt modelId="{E7AB5184-B0B9-4FB7-B62F-9BCD61803540}" type="parTrans" cxnId="{F6A48909-D997-4F08-B2B7-61D4D21C8788}">
      <dgm:prSet/>
      <dgm:spPr/>
      <dgm:t>
        <a:bodyPr/>
        <a:lstStyle/>
        <a:p>
          <a:endParaRPr lang="en-ZA" sz="1800" b="1">
            <a:solidFill>
              <a:srgbClr val="0070C0"/>
            </a:solidFill>
            <a:latin typeface="Cambria" pitchFamily="18" charset="0"/>
          </a:endParaRPr>
        </a:p>
      </dgm:t>
    </dgm:pt>
    <dgm:pt modelId="{CFA73D27-F45B-43A6-BAD2-6BB66DB33EFC}" type="sibTrans" cxnId="{F6A48909-D997-4F08-B2B7-61D4D21C8788}">
      <dgm:prSet/>
      <dgm:spPr/>
      <dgm:t>
        <a:bodyPr/>
        <a:lstStyle/>
        <a:p>
          <a:endParaRPr lang="en-ZA" sz="1800" b="1">
            <a:solidFill>
              <a:srgbClr val="0070C0"/>
            </a:solidFill>
            <a:latin typeface="Cambria" pitchFamily="18" charset="0"/>
          </a:endParaRPr>
        </a:p>
      </dgm:t>
    </dgm:pt>
    <dgm:pt modelId="{2A52FB32-67C9-42DF-A1C2-80E0613CD824}">
      <dgm:prSet phldrT="[Text]" custT="1"/>
      <dgm:spPr/>
      <dgm:t>
        <a:bodyPr/>
        <a:lstStyle/>
        <a:p>
          <a:r>
            <a:rPr lang="en-ZA" sz="1800" b="1" dirty="0" smtClean="0">
              <a:solidFill>
                <a:srgbClr val="0070C0"/>
              </a:solidFill>
              <a:latin typeface="Cambria" pitchFamily="18" charset="0"/>
            </a:rPr>
            <a:t>Public Service Announcements</a:t>
          </a:r>
          <a:endParaRPr lang="en-ZA" sz="1800" b="1" dirty="0">
            <a:solidFill>
              <a:srgbClr val="0070C0"/>
            </a:solidFill>
            <a:latin typeface="Cambria" pitchFamily="18" charset="0"/>
          </a:endParaRPr>
        </a:p>
      </dgm:t>
    </dgm:pt>
    <dgm:pt modelId="{8501245F-0D18-4280-B997-F01AFB81C71C}" type="parTrans" cxnId="{4CF0CB2A-5959-4C35-B8EC-1B7AA189E14F}">
      <dgm:prSet/>
      <dgm:spPr/>
      <dgm:t>
        <a:bodyPr/>
        <a:lstStyle/>
        <a:p>
          <a:endParaRPr lang="en-ZA" b="1">
            <a:solidFill>
              <a:srgbClr val="0070C0"/>
            </a:solidFill>
            <a:latin typeface="Cambria" pitchFamily="18" charset="0"/>
          </a:endParaRPr>
        </a:p>
      </dgm:t>
    </dgm:pt>
    <dgm:pt modelId="{0B498E6F-FEB3-4D51-8E7A-0ABDBF163A4A}" type="sibTrans" cxnId="{4CF0CB2A-5959-4C35-B8EC-1B7AA189E14F}">
      <dgm:prSet/>
      <dgm:spPr/>
      <dgm:t>
        <a:bodyPr/>
        <a:lstStyle/>
        <a:p>
          <a:endParaRPr lang="en-ZA" b="1">
            <a:solidFill>
              <a:srgbClr val="0070C0"/>
            </a:solidFill>
            <a:latin typeface="Cambria" pitchFamily="18" charset="0"/>
          </a:endParaRPr>
        </a:p>
      </dgm:t>
    </dgm:pt>
    <dgm:pt modelId="{378BD9E1-6D4C-462D-9B32-A4EDA9ADA55D}">
      <dgm:prSet phldrT="[Text]" custT="1"/>
      <dgm:spPr/>
      <dgm:t>
        <a:bodyPr/>
        <a:lstStyle/>
        <a:p>
          <a:r>
            <a:rPr lang="en-ZA" sz="1800" b="1" dirty="0" smtClean="0">
              <a:solidFill>
                <a:srgbClr val="0070C0"/>
              </a:solidFill>
              <a:latin typeface="Cambria" pitchFamily="18" charset="0"/>
            </a:rPr>
            <a:t>Child-headed Households</a:t>
          </a:r>
          <a:endParaRPr lang="en-ZA" sz="1800" b="1" dirty="0">
            <a:solidFill>
              <a:srgbClr val="0070C0"/>
            </a:solidFill>
            <a:latin typeface="Cambria" pitchFamily="18" charset="0"/>
          </a:endParaRPr>
        </a:p>
      </dgm:t>
    </dgm:pt>
    <dgm:pt modelId="{179C5CFF-D756-412A-BD6B-F701907E95C2}" type="parTrans" cxnId="{3E68F502-3500-4483-BB91-69207CDEBE04}">
      <dgm:prSet/>
      <dgm:spPr/>
      <dgm:t>
        <a:bodyPr/>
        <a:lstStyle/>
        <a:p>
          <a:endParaRPr lang="en-ZA" b="1">
            <a:solidFill>
              <a:srgbClr val="0070C0"/>
            </a:solidFill>
            <a:latin typeface="Cambria" pitchFamily="18" charset="0"/>
          </a:endParaRPr>
        </a:p>
      </dgm:t>
    </dgm:pt>
    <dgm:pt modelId="{3431FEA6-4FED-45CE-8D13-8C9AB928C873}" type="sibTrans" cxnId="{3E68F502-3500-4483-BB91-69207CDEBE04}">
      <dgm:prSet/>
      <dgm:spPr/>
      <dgm:t>
        <a:bodyPr/>
        <a:lstStyle/>
        <a:p>
          <a:endParaRPr lang="en-ZA" b="1">
            <a:solidFill>
              <a:srgbClr val="0070C0"/>
            </a:solidFill>
            <a:latin typeface="Cambria" pitchFamily="18" charset="0"/>
          </a:endParaRPr>
        </a:p>
      </dgm:t>
    </dgm:pt>
    <dgm:pt modelId="{A82F12F9-6907-452D-95D7-89BC5FDBEAC5}">
      <dgm:prSet phldrT="[Text]" custT="1"/>
      <dgm:spPr/>
      <dgm:t>
        <a:bodyPr/>
        <a:lstStyle/>
        <a:p>
          <a:r>
            <a:rPr lang="en-ZA" sz="1800" b="1" dirty="0" smtClean="0">
              <a:solidFill>
                <a:srgbClr val="0070C0"/>
              </a:solidFill>
              <a:latin typeface="Cambria" pitchFamily="18" charset="0"/>
            </a:rPr>
            <a:t>Supporting the Elderly</a:t>
          </a:r>
          <a:endParaRPr lang="en-ZA" sz="1800" b="1" dirty="0">
            <a:solidFill>
              <a:srgbClr val="0070C0"/>
            </a:solidFill>
            <a:latin typeface="Cambria" pitchFamily="18" charset="0"/>
          </a:endParaRPr>
        </a:p>
      </dgm:t>
    </dgm:pt>
    <dgm:pt modelId="{A0675B42-3174-4ED1-9529-9D0CE9F06D8D}" type="parTrans" cxnId="{23CA4C0A-EA1D-4950-89B6-9DB79C8682A8}">
      <dgm:prSet/>
      <dgm:spPr/>
      <dgm:t>
        <a:bodyPr/>
        <a:lstStyle/>
        <a:p>
          <a:endParaRPr lang="en-ZA" b="1">
            <a:solidFill>
              <a:srgbClr val="0070C0"/>
            </a:solidFill>
            <a:latin typeface="Cambria" pitchFamily="18" charset="0"/>
          </a:endParaRPr>
        </a:p>
      </dgm:t>
    </dgm:pt>
    <dgm:pt modelId="{E2FE2F04-E6BC-43FB-810C-FEAD0CC89132}" type="sibTrans" cxnId="{23CA4C0A-EA1D-4950-89B6-9DB79C8682A8}">
      <dgm:prSet/>
      <dgm:spPr/>
      <dgm:t>
        <a:bodyPr/>
        <a:lstStyle/>
        <a:p>
          <a:endParaRPr lang="en-ZA" b="1">
            <a:solidFill>
              <a:srgbClr val="0070C0"/>
            </a:solidFill>
            <a:latin typeface="Cambria" pitchFamily="18" charset="0"/>
          </a:endParaRPr>
        </a:p>
      </dgm:t>
    </dgm:pt>
    <dgm:pt modelId="{0D0332FC-D39B-4869-976C-1D68D203C2BC}" type="pres">
      <dgm:prSet presAssocID="{08DED5ED-28CC-4805-B910-FB7584D216A6}" presName="Name0" presStyleCnt="0">
        <dgm:presLayoutVars>
          <dgm:dir/>
          <dgm:animLvl val="lvl"/>
          <dgm:resizeHandles val="exact"/>
        </dgm:presLayoutVars>
      </dgm:prSet>
      <dgm:spPr/>
      <dgm:t>
        <a:bodyPr/>
        <a:lstStyle/>
        <a:p>
          <a:endParaRPr lang="en-ZA"/>
        </a:p>
      </dgm:t>
    </dgm:pt>
    <dgm:pt modelId="{783ECFB6-A5C0-4C62-AF57-0D1D7CF90347}" type="pres">
      <dgm:prSet presAssocID="{87CE8AE8-3F3C-4362-8809-355FE5B423E7}" presName="vertFlow" presStyleCnt="0"/>
      <dgm:spPr/>
    </dgm:pt>
    <dgm:pt modelId="{7668847B-E114-4A2F-90F8-2E211E158C35}" type="pres">
      <dgm:prSet presAssocID="{87CE8AE8-3F3C-4362-8809-355FE5B423E7}" presName="header" presStyleLbl="node1" presStyleIdx="0" presStyleCnt="3"/>
      <dgm:spPr/>
      <dgm:t>
        <a:bodyPr/>
        <a:lstStyle/>
        <a:p>
          <a:endParaRPr lang="en-ZA"/>
        </a:p>
      </dgm:t>
    </dgm:pt>
    <dgm:pt modelId="{85E7D48E-4D58-404F-B1B4-C64EE2AEEFEC}" type="pres">
      <dgm:prSet presAssocID="{31AAAEE2-1DFA-4EA1-8873-A98B61614A9B}" presName="parTrans" presStyleLbl="sibTrans2D1" presStyleIdx="0" presStyleCnt="6"/>
      <dgm:spPr/>
      <dgm:t>
        <a:bodyPr/>
        <a:lstStyle/>
        <a:p>
          <a:endParaRPr lang="en-ZA"/>
        </a:p>
      </dgm:t>
    </dgm:pt>
    <dgm:pt modelId="{301E7926-F88E-4889-B2EA-11606486B1E1}" type="pres">
      <dgm:prSet presAssocID="{19C576D1-DB3D-43AA-A6E2-8335821BF898}" presName="child" presStyleLbl="alignAccFollowNode1" presStyleIdx="0" presStyleCnt="6">
        <dgm:presLayoutVars>
          <dgm:chMax val="0"/>
          <dgm:bulletEnabled val="1"/>
        </dgm:presLayoutVars>
      </dgm:prSet>
      <dgm:spPr/>
      <dgm:t>
        <a:bodyPr/>
        <a:lstStyle/>
        <a:p>
          <a:endParaRPr lang="en-ZA"/>
        </a:p>
      </dgm:t>
    </dgm:pt>
    <dgm:pt modelId="{219FC771-27D3-4418-8AB2-4C333F6D5CC0}" type="pres">
      <dgm:prSet presAssocID="{7A50041C-5896-48EC-9D34-931D6B120029}" presName="sibTrans" presStyleLbl="sibTrans2D1" presStyleIdx="1" presStyleCnt="6"/>
      <dgm:spPr/>
      <dgm:t>
        <a:bodyPr/>
        <a:lstStyle/>
        <a:p>
          <a:endParaRPr lang="en-ZA"/>
        </a:p>
      </dgm:t>
    </dgm:pt>
    <dgm:pt modelId="{401AEFBB-1CAC-4A4F-9172-5C0769EDBC87}" type="pres">
      <dgm:prSet presAssocID="{26B1FBED-EB6D-4930-B4F2-194AAAE2C6F3}" presName="child" presStyleLbl="alignAccFollowNode1" presStyleIdx="1" presStyleCnt="6">
        <dgm:presLayoutVars>
          <dgm:chMax val="0"/>
          <dgm:bulletEnabled val="1"/>
        </dgm:presLayoutVars>
      </dgm:prSet>
      <dgm:spPr/>
      <dgm:t>
        <a:bodyPr/>
        <a:lstStyle/>
        <a:p>
          <a:endParaRPr lang="en-ZA"/>
        </a:p>
      </dgm:t>
    </dgm:pt>
    <dgm:pt modelId="{C764798C-A720-4A8A-9C92-16CF702F75D7}" type="pres">
      <dgm:prSet presAssocID="{87CE8AE8-3F3C-4362-8809-355FE5B423E7}" presName="hSp" presStyleCnt="0"/>
      <dgm:spPr/>
    </dgm:pt>
    <dgm:pt modelId="{AB4EBE73-CEED-46C5-8147-6F9DCD1F69E0}" type="pres">
      <dgm:prSet presAssocID="{297430DD-E33C-4681-8114-CEF041467C97}" presName="vertFlow" presStyleCnt="0"/>
      <dgm:spPr/>
    </dgm:pt>
    <dgm:pt modelId="{3D4E8F89-43F7-4E7C-B812-53136129BD21}" type="pres">
      <dgm:prSet presAssocID="{297430DD-E33C-4681-8114-CEF041467C97}" presName="header" presStyleLbl="node1" presStyleIdx="1" presStyleCnt="3"/>
      <dgm:spPr/>
      <dgm:t>
        <a:bodyPr/>
        <a:lstStyle/>
        <a:p>
          <a:endParaRPr lang="en-ZA"/>
        </a:p>
      </dgm:t>
    </dgm:pt>
    <dgm:pt modelId="{DCC5CDD2-E869-4DD7-BDAD-38860164DCE2}" type="pres">
      <dgm:prSet presAssocID="{5C074D56-B389-4219-9C0A-B182B43E0723}" presName="parTrans" presStyleLbl="sibTrans2D1" presStyleIdx="2" presStyleCnt="6"/>
      <dgm:spPr/>
      <dgm:t>
        <a:bodyPr/>
        <a:lstStyle/>
        <a:p>
          <a:endParaRPr lang="en-ZA"/>
        </a:p>
      </dgm:t>
    </dgm:pt>
    <dgm:pt modelId="{7BFD9C88-75FE-4FEE-BF2A-E7DF70175BC5}" type="pres">
      <dgm:prSet presAssocID="{F1F6E6B1-7EE4-47DF-843D-70A6DC2ED194}" presName="child" presStyleLbl="alignAccFollowNode1" presStyleIdx="2" presStyleCnt="6">
        <dgm:presLayoutVars>
          <dgm:chMax val="0"/>
          <dgm:bulletEnabled val="1"/>
        </dgm:presLayoutVars>
      </dgm:prSet>
      <dgm:spPr/>
      <dgm:t>
        <a:bodyPr/>
        <a:lstStyle/>
        <a:p>
          <a:endParaRPr lang="en-ZA"/>
        </a:p>
      </dgm:t>
    </dgm:pt>
    <dgm:pt modelId="{DFC4B83A-A526-494F-B58A-62DB4017E3DD}" type="pres">
      <dgm:prSet presAssocID="{3C69960A-8297-4ACE-8BF5-9B0CE4925D2E}" presName="sibTrans" presStyleLbl="sibTrans2D1" presStyleIdx="3" presStyleCnt="6"/>
      <dgm:spPr/>
      <dgm:t>
        <a:bodyPr/>
        <a:lstStyle/>
        <a:p>
          <a:endParaRPr lang="en-ZA"/>
        </a:p>
      </dgm:t>
    </dgm:pt>
    <dgm:pt modelId="{28BE6892-749D-42F7-946B-15CAE305C950}" type="pres">
      <dgm:prSet presAssocID="{5C846D35-8E5F-4EAB-A032-2BFDFE72EC08}" presName="child" presStyleLbl="alignAccFollowNode1" presStyleIdx="3" presStyleCnt="6">
        <dgm:presLayoutVars>
          <dgm:chMax val="0"/>
          <dgm:bulletEnabled val="1"/>
        </dgm:presLayoutVars>
      </dgm:prSet>
      <dgm:spPr/>
      <dgm:t>
        <a:bodyPr/>
        <a:lstStyle/>
        <a:p>
          <a:endParaRPr lang="en-ZA"/>
        </a:p>
      </dgm:t>
    </dgm:pt>
    <dgm:pt modelId="{6246244F-CF84-477B-99DC-E3176A44CE04}" type="pres">
      <dgm:prSet presAssocID="{297430DD-E33C-4681-8114-CEF041467C97}" presName="hSp" presStyleCnt="0"/>
      <dgm:spPr/>
    </dgm:pt>
    <dgm:pt modelId="{C56CAB29-BCA3-4596-BE73-06DC15EEA5B6}" type="pres">
      <dgm:prSet presAssocID="{378BD9E1-6D4C-462D-9B32-A4EDA9ADA55D}" presName="vertFlow" presStyleCnt="0"/>
      <dgm:spPr/>
    </dgm:pt>
    <dgm:pt modelId="{DC2C8016-FFCE-43A7-8052-F44FC67B5FDE}" type="pres">
      <dgm:prSet presAssocID="{378BD9E1-6D4C-462D-9B32-A4EDA9ADA55D}" presName="header" presStyleLbl="node1" presStyleIdx="2" presStyleCnt="3"/>
      <dgm:spPr/>
      <dgm:t>
        <a:bodyPr/>
        <a:lstStyle/>
        <a:p>
          <a:endParaRPr lang="en-ZA"/>
        </a:p>
      </dgm:t>
    </dgm:pt>
    <dgm:pt modelId="{BDC2688F-727E-4DA1-8815-762B5471A1B8}" type="pres">
      <dgm:prSet presAssocID="{A0675B42-3174-4ED1-9529-9D0CE9F06D8D}" presName="parTrans" presStyleLbl="sibTrans2D1" presStyleIdx="4" presStyleCnt="6"/>
      <dgm:spPr/>
      <dgm:t>
        <a:bodyPr/>
        <a:lstStyle/>
        <a:p>
          <a:endParaRPr lang="en-ZA"/>
        </a:p>
      </dgm:t>
    </dgm:pt>
    <dgm:pt modelId="{09CBAC4A-0525-4689-AD73-874F896F6D1A}" type="pres">
      <dgm:prSet presAssocID="{A82F12F9-6907-452D-95D7-89BC5FDBEAC5}" presName="child" presStyleLbl="alignAccFollowNode1" presStyleIdx="4" presStyleCnt="6">
        <dgm:presLayoutVars>
          <dgm:chMax val="0"/>
          <dgm:bulletEnabled val="1"/>
        </dgm:presLayoutVars>
      </dgm:prSet>
      <dgm:spPr/>
      <dgm:t>
        <a:bodyPr/>
        <a:lstStyle/>
        <a:p>
          <a:endParaRPr lang="en-ZA"/>
        </a:p>
      </dgm:t>
    </dgm:pt>
    <dgm:pt modelId="{2D171017-29D3-4232-952D-CA82EF0CD0E7}" type="pres">
      <dgm:prSet presAssocID="{E2FE2F04-E6BC-43FB-810C-FEAD0CC89132}" presName="sibTrans" presStyleLbl="sibTrans2D1" presStyleIdx="5" presStyleCnt="6"/>
      <dgm:spPr/>
      <dgm:t>
        <a:bodyPr/>
        <a:lstStyle/>
        <a:p>
          <a:endParaRPr lang="en-ZA"/>
        </a:p>
      </dgm:t>
    </dgm:pt>
    <dgm:pt modelId="{FB99BF2D-1077-4BDE-B90C-DE234B4BF898}" type="pres">
      <dgm:prSet presAssocID="{2A52FB32-67C9-42DF-A1C2-80E0613CD824}" presName="child" presStyleLbl="alignAccFollowNode1" presStyleIdx="5" presStyleCnt="6">
        <dgm:presLayoutVars>
          <dgm:chMax val="0"/>
          <dgm:bulletEnabled val="1"/>
        </dgm:presLayoutVars>
      </dgm:prSet>
      <dgm:spPr/>
      <dgm:t>
        <a:bodyPr/>
        <a:lstStyle/>
        <a:p>
          <a:endParaRPr lang="en-ZA"/>
        </a:p>
      </dgm:t>
    </dgm:pt>
  </dgm:ptLst>
  <dgm:cxnLst>
    <dgm:cxn modelId="{D0650E42-5A01-4C9F-AF03-951F7C29FF22}" srcId="{87CE8AE8-3F3C-4362-8809-355FE5B423E7}" destId="{19C576D1-DB3D-43AA-A6E2-8335821BF898}" srcOrd="0" destOrd="0" parTransId="{31AAAEE2-1DFA-4EA1-8873-A98B61614A9B}" sibTransId="{7A50041C-5896-48EC-9D34-931D6B120029}"/>
    <dgm:cxn modelId="{15BDBC57-12D5-4793-A70F-E582BBE83774}" srcId="{297430DD-E33C-4681-8114-CEF041467C97}" destId="{F1F6E6B1-7EE4-47DF-843D-70A6DC2ED194}" srcOrd="0" destOrd="0" parTransId="{5C074D56-B389-4219-9C0A-B182B43E0723}" sibTransId="{3C69960A-8297-4ACE-8BF5-9B0CE4925D2E}"/>
    <dgm:cxn modelId="{56DD2A58-86E7-4C2E-A548-597B273E6BF0}" srcId="{08DED5ED-28CC-4805-B910-FB7584D216A6}" destId="{87CE8AE8-3F3C-4362-8809-355FE5B423E7}" srcOrd="0" destOrd="0" parTransId="{CA835D53-D0AA-4D2A-8A0C-125A9291B144}" sibTransId="{6D53235C-7308-4546-9900-1B5E4F611D69}"/>
    <dgm:cxn modelId="{93302F1F-898E-46B4-AFF8-B75FDB650A21}" type="presOf" srcId="{87CE8AE8-3F3C-4362-8809-355FE5B423E7}" destId="{7668847B-E114-4A2F-90F8-2E211E158C35}" srcOrd="0" destOrd="0" presId="urn:microsoft.com/office/officeart/2005/8/layout/lProcess1"/>
    <dgm:cxn modelId="{F7D30604-36C9-4BF9-BBFE-036BA8123285}" type="presOf" srcId="{E2FE2F04-E6BC-43FB-810C-FEAD0CC89132}" destId="{2D171017-29D3-4232-952D-CA82EF0CD0E7}" srcOrd="0" destOrd="0" presId="urn:microsoft.com/office/officeart/2005/8/layout/lProcess1"/>
    <dgm:cxn modelId="{10C7AF0C-BDC3-422B-835A-4C3057B10D39}" type="presOf" srcId="{19C576D1-DB3D-43AA-A6E2-8335821BF898}" destId="{301E7926-F88E-4889-B2EA-11606486B1E1}" srcOrd="0" destOrd="0" presId="urn:microsoft.com/office/officeart/2005/8/layout/lProcess1"/>
    <dgm:cxn modelId="{23CA4C0A-EA1D-4950-89B6-9DB79C8682A8}" srcId="{378BD9E1-6D4C-462D-9B32-A4EDA9ADA55D}" destId="{A82F12F9-6907-452D-95D7-89BC5FDBEAC5}" srcOrd="0" destOrd="0" parTransId="{A0675B42-3174-4ED1-9529-9D0CE9F06D8D}" sibTransId="{E2FE2F04-E6BC-43FB-810C-FEAD0CC89132}"/>
    <dgm:cxn modelId="{500A7288-98F5-479A-869D-D1D6E31D66C3}" type="presOf" srcId="{F1F6E6B1-7EE4-47DF-843D-70A6DC2ED194}" destId="{7BFD9C88-75FE-4FEE-BF2A-E7DF70175BC5}" srcOrd="0" destOrd="0" presId="urn:microsoft.com/office/officeart/2005/8/layout/lProcess1"/>
    <dgm:cxn modelId="{FF6B11A8-060C-4377-BFD6-BEFA85511788}" type="presOf" srcId="{31AAAEE2-1DFA-4EA1-8873-A98B61614A9B}" destId="{85E7D48E-4D58-404F-B1B4-C64EE2AEEFEC}" srcOrd="0" destOrd="0" presId="urn:microsoft.com/office/officeart/2005/8/layout/lProcess1"/>
    <dgm:cxn modelId="{F6A48909-D997-4F08-B2B7-61D4D21C8788}" srcId="{297430DD-E33C-4681-8114-CEF041467C97}" destId="{5C846D35-8E5F-4EAB-A032-2BFDFE72EC08}" srcOrd="1" destOrd="0" parTransId="{E7AB5184-B0B9-4FB7-B62F-9BCD61803540}" sibTransId="{CFA73D27-F45B-43A6-BAD2-6BB66DB33EFC}"/>
    <dgm:cxn modelId="{681A9F5A-259B-4BD9-8FD1-C7BCE0137965}" type="presOf" srcId="{26B1FBED-EB6D-4930-B4F2-194AAAE2C6F3}" destId="{401AEFBB-1CAC-4A4F-9172-5C0769EDBC87}" srcOrd="0" destOrd="0" presId="urn:microsoft.com/office/officeart/2005/8/layout/lProcess1"/>
    <dgm:cxn modelId="{0507D0CC-D7C2-4EDF-B3BE-BDCC3E4AC9B9}" type="presOf" srcId="{2A52FB32-67C9-42DF-A1C2-80E0613CD824}" destId="{FB99BF2D-1077-4BDE-B90C-DE234B4BF898}" srcOrd="0" destOrd="0" presId="urn:microsoft.com/office/officeart/2005/8/layout/lProcess1"/>
    <dgm:cxn modelId="{C407DAAF-6130-448F-944B-DFE245FD4FCA}" type="presOf" srcId="{5C846D35-8E5F-4EAB-A032-2BFDFE72EC08}" destId="{28BE6892-749D-42F7-946B-15CAE305C950}" srcOrd="0" destOrd="0" presId="urn:microsoft.com/office/officeart/2005/8/layout/lProcess1"/>
    <dgm:cxn modelId="{DF3F8F65-1CB5-44B0-B99B-63EDDAF1C3CD}" type="presOf" srcId="{378BD9E1-6D4C-462D-9B32-A4EDA9ADA55D}" destId="{DC2C8016-FFCE-43A7-8052-F44FC67B5FDE}" srcOrd="0" destOrd="0" presId="urn:microsoft.com/office/officeart/2005/8/layout/lProcess1"/>
    <dgm:cxn modelId="{9FC4DB89-3E21-48A4-9E62-F81F5D83337D}" type="presOf" srcId="{A82F12F9-6907-452D-95D7-89BC5FDBEAC5}" destId="{09CBAC4A-0525-4689-AD73-874F896F6D1A}" srcOrd="0" destOrd="0" presId="urn:microsoft.com/office/officeart/2005/8/layout/lProcess1"/>
    <dgm:cxn modelId="{C3961113-689B-4825-855A-6C959671396D}" type="presOf" srcId="{A0675B42-3174-4ED1-9529-9D0CE9F06D8D}" destId="{BDC2688F-727E-4DA1-8815-762B5471A1B8}" srcOrd="0" destOrd="0" presId="urn:microsoft.com/office/officeart/2005/8/layout/lProcess1"/>
    <dgm:cxn modelId="{4CF0CB2A-5959-4C35-B8EC-1B7AA189E14F}" srcId="{378BD9E1-6D4C-462D-9B32-A4EDA9ADA55D}" destId="{2A52FB32-67C9-42DF-A1C2-80E0613CD824}" srcOrd="1" destOrd="0" parTransId="{8501245F-0D18-4280-B997-F01AFB81C71C}" sibTransId="{0B498E6F-FEB3-4D51-8E7A-0ABDBF163A4A}"/>
    <dgm:cxn modelId="{1F991201-6171-48DC-8341-5D653A71427E}" type="presOf" srcId="{297430DD-E33C-4681-8114-CEF041467C97}" destId="{3D4E8F89-43F7-4E7C-B812-53136129BD21}" srcOrd="0" destOrd="0" presId="urn:microsoft.com/office/officeart/2005/8/layout/lProcess1"/>
    <dgm:cxn modelId="{08E70038-FA97-487E-A82D-D3F97EAFED8A}" type="presOf" srcId="{08DED5ED-28CC-4805-B910-FB7584D216A6}" destId="{0D0332FC-D39B-4869-976C-1D68D203C2BC}" srcOrd="0" destOrd="0" presId="urn:microsoft.com/office/officeart/2005/8/layout/lProcess1"/>
    <dgm:cxn modelId="{498B06B7-24AF-42D5-B0AF-0CE0F244D5CA}" srcId="{87CE8AE8-3F3C-4362-8809-355FE5B423E7}" destId="{26B1FBED-EB6D-4930-B4F2-194AAAE2C6F3}" srcOrd="1" destOrd="0" parTransId="{D9222FB4-1F4E-44C1-B89D-DFCE810D6C84}" sibTransId="{9309D320-907D-43CA-994B-F476C7D02F99}"/>
    <dgm:cxn modelId="{21875A1D-15F8-468D-BA0C-25ECDFA9E06F}" type="presOf" srcId="{3C69960A-8297-4ACE-8BF5-9B0CE4925D2E}" destId="{DFC4B83A-A526-494F-B58A-62DB4017E3DD}" srcOrd="0" destOrd="0" presId="urn:microsoft.com/office/officeart/2005/8/layout/lProcess1"/>
    <dgm:cxn modelId="{1DA46C0A-EA35-4B0D-AC03-EFD5E39BB18E}" srcId="{08DED5ED-28CC-4805-B910-FB7584D216A6}" destId="{297430DD-E33C-4681-8114-CEF041467C97}" srcOrd="1" destOrd="0" parTransId="{2C691E38-A14A-44FF-8188-D17B7FA38C16}" sibTransId="{30C9A9D7-6982-4969-87CB-D7FB6C611784}"/>
    <dgm:cxn modelId="{801413E8-B6A6-44DE-B8A7-0A546C44DE49}" type="presOf" srcId="{5C074D56-B389-4219-9C0A-B182B43E0723}" destId="{DCC5CDD2-E869-4DD7-BDAD-38860164DCE2}" srcOrd="0" destOrd="0" presId="urn:microsoft.com/office/officeart/2005/8/layout/lProcess1"/>
    <dgm:cxn modelId="{3E68F502-3500-4483-BB91-69207CDEBE04}" srcId="{08DED5ED-28CC-4805-B910-FB7584D216A6}" destId="{378BD9E1-6D4C-462D-9B32-A4EDA9ADA55D}" srcOrd="2" destOrd="0" parTransId="{179C5CFF-D756-412A-BD6B-F701907E95C2}" sibTransId="{3431FEA6-4FED-45CE-8D13-8C9AB928C873}"/>
    <dgm:cxn modelId="{9FEC2668-653D-4D1B-9613-4073921026D8}" type="presOf" srcId="{7A50041C-5896-48EC-9D34-931D6B120029}" destId="{219FC771-27D3-4418-8AB2-4C333F6D5CC0}" srcOrd="0" destOrd="0" presId="urn:microsoft.com/office/officeart/2005/8/layout/lProcess1"/>
    <dgm:cxn modelId="{EE110593-08CA-4D62-A82B-718F07FC041F}" type="presParOf" srcId="{0D0332FC-D39B-4869-976C-1D68D203C2BC}" destId="{783ECFB6-A5C0-4C62-AF57-0D1D7CF90347}" srcOrd="0" destOrd="0" presId="urn:microsoft.com/office/officeart/2005/8/layout/lProcess1"/>
    <dgm:cxn modelId="{09311D97-4A8D-463C-B32D-137E8F9D21C6}" type="presParOf" srcId="{783ECFB6-A5C0-4C62-AF57-0D1D7CF90347}" destId="{7668847B-E114-4A2F-90F8-2E211E158C35}" srcOrd="0" destOrd="0" presId="urn:microsoft.com/office/officeart/2005/8/layout/lProcess1"/>
    <dgm:cxn modelId="{25A4D3DC-715B-48AD-995F-6C5D66570F1D}" type="presParOf" srcId="{783ECFB6-A5C0-4C62-AF57-0D1D7CF90347}" destId="{85E7D48E-4D58-404F-B1B4-C64EE2AEEFEC}" srcOrd="1" destOrd="0" presId="urn:microsoft.com/office/officeart/2005/8/layout/lProcess1"/>
    <dgm:cxn modelId="{06C33073-65E5-4500-BC33-4AE8E0922F0B}" type="presParOf" srcId="{783ECFB6-A5C0-4C62-AF57-0D1D7CF90347}" destId="{301E7926-F88E-4889-B2EA-11606486B1E1}" srcOrd="2" destOrd="0" presId="urn:microsoft.com/office/officeart/2005/8/layout/lProcess1"/>
    <dgm:cxn modelId="{635ED130-9DF7-40D5-B98B-328AE26A9BCE}" type="presParOf" srcId="{783ECFB6-A5C0-4C62-AF57-0D1D7CF90347}" destId="{219FC771-27D3-4418-8AB2-4C333F6D5CC0}" srcOrd="3" destOrd="0" presId="urn:microsoft.com/office/officeart/2005/8/layout/lProcess1"/>
    <dgm:cxn modelId="{8920D964-F693-4886-9700-27AF29A5DF05}" type="presParOf" srcId="{783ECFB6-A5C0-4C62-AF57-0D1D7CF90347}" destId="{401AEFBB-1CAC-4A4F-9172-5C0769EDBC87}" srcOrd="4" destOrd="0" presId="urn:microsoft.com/office/officeart/2005/8/layout/lProcess1"/>
    <dgm:cxn modelId="{8A9C0EF3-9B7D-40C8-AE4B-CFDFCA282B10}" type="presParOf" srcId="{0D0332FC-D39B-4869-976C-1D68D203C2BC}" destId="{C764798C-A720-4A8A-9C92-16CF702F75D7}" srcOrd="1" destOrd="0" presId="urn:microsoft.com/office/officeart/2005/8/layout/lProcess1"/>
    <dgm:cxn modelId="{6E5DD38B-075E-4EC4-AE6E-1456A66515D1}" type="presParOf" srcId="{0D0332FC-D39B-4869-976C-1D68D203C2BC}" destId="{AB4EBE73-CEED-46C5-8147-6F9DCD1F69E0}" srcOrd="2" destOrd="0" presId="urn:microsoft.com/office/officeart/2005/8/layout/lProcess1"/>
    <dgm:cxn modelId="{A5BF1CED-9DA0-45D4-A52A-68FD0F95E759}" type="presParOf" srcId="{AB4EBE73-CEED-46C5-8147-6F9DCD1F69E0}" destId="{3D4E8F89-43F7-4E7C-B812-53136129BD21}" srcOrd="0" destOrd="0" presId="urn:microsoft.com/office/officeart/2005/8/layout/lProcess1"/>
    <dgm:cxn modelId="{7FE33236-E562-4327-88FC-AA6BC69E6648}" type="presParOf" srcId="{AB4EBE73-CEED-46C5-8147-6F9DCD1F69E0}" destId="{DCC5CDD2-E869-4DD7-BDAD-38860164DCE2}" srcOrd="1" destOrd="0" presId="urn:microsoft.com/office/officeart/2005/8/layout/lProcess1"/>
    <dgm:cxn modelId="{78722AB1-FD21-4C58-9AAC-66F845B7809B}" type="presParOf" srcId="{AB4EBE73-CEED-46C5-8147-6F9DCD1F69E0}" destId="{7BFD9C88-75FE-4FEE-BF2A-E7DF70175BC5}" srcOrd="2" destOrd="0" presId="urn:microsoft.com/office/officeart/2005/8/layout/lProcess1"/>
    <dgm:cxn modelId="{B4125018-31F9-46B7-9842-40E4B0BAE02B}" type="presParOf" srcId="{AB4EBE73-CEED-46C5-8147-6F9DCD1F69E0}" destId="{DFC4B83A-A526-494F-B58A-62DB4017E3DD}" srcOrd="3" destOrd="0" presId="urn:microsoft.com/office/officeart/2005/8/layout/lProcess1"/>
    <dgm:cxn modelId="{6A8F5F6E-FF07-41A1-BA2E-61043520E5E1}" type="presParOf" srcId="{AB4EBE73-CEED-46C5-8147-6F9DCD1F69E0}" destId="{28BE6892-749D-42F7-946B-15CAE305C950}" srcOrd="4" destOrd="0" presId="urn:microsoft.com/office/officeart/2005/8/layout/lProcess1"/>
    <dgm:cxn modelId="{7D86F3F8-818C-4897-926A-656486F448CB}" type="presParOf" srcId="{0D0332FC-D39B-4869-976C-1D68D203C2BC}" destId="{6246244F-CF84-477B-99DC-E3176A44CE04}" srcOrd="3" destOrd="0" presId="urn:microsoft.com/office/officeart/2005/8/layout/lProcess1"/>
    <dgm:cxn modelId="{D35C718F-16AB-4AF7-B98E-37F08299D4BA}" type="presParOf" srcId="{0D0332FC-D39B-4869-976C-1D68D203C2BC}" destId="{C56CAB29-BCA3-4596-BE73-06DC15EEA5B6}" srcOrd="4" destOrd="0" presId="urn:microsoft.com/office/officeart/2005/8/layout/lProcess1"/>
    <dgm:cxn modelId="{91FCCD90-2603-42B6-93E2-DEC3512070BA}" type="presParOf" srcId="{C56CAB29-BCA3-4596-BE73-06DC15EEA5B6}" destId="{DC2C8016-FFCE-43A7-8052-F44FC67B5FDE}" srcOrd="0" destOrd="0" presId="urn:microsoft.com/office/officeart/2005/8/layout/lProcess1"/>
    <dgm:cxn modelId="{3D9B3ABC-A92E-4485-B184-026F50AAAF07}" type="presParOf" srcId="{C56CAB29-BCA3-4596-BE73-06DC15EEA5B6}" destId="{BDC2688F-727E-4DA1-8815-762B5471A1B8}" srcOrd="1" destOrd="0" presId="urn:microsoft.com/office/officeart/2005/8/layout/lProcess1"/>
    <dgm:cxn modelId="{F9019EF1-4127-4874-9141-FFB787EB2AF8}" type="presParOf" srcId="{C56CAB29-BCA3-4596-BE73-06DC15EEA5B6}" destId="{09CBAC4A-0525-4689-AD73-874F896F6D1A}" srcOrd="2" destOrd="0" presId="urn:microsoft.com/office/officeart/2005/8/layout/lProcess1"/>
    <dgm:cxn modelId="{41DA7FEB-944C-4EEC-BC24-42B39327ADBC}" type="presParOf" srcId="{C56CAB29-BCA3-4596-BE73-06DC15EEA5B6}" destId="{2D171017-29D3-4232-952D-CA82EF0CD0E7}" srcOrd="3" destOrd="0" presId="urn:microsoft.com/office/officeart/2005/8/layout/lProcess1"/>
    <dgm:cxn modelId="{E5C27F76-34B7-4412-92F7-D4544A3AD0CE}" type="presParOf" srcId="{C56CAB29-BCA3-4596-BE73-06DC15EEA5B6}" destId="{FB99BF2D-1077-4BDE-B90C-DE234B4BF898}" srcOrd="4" destOrd="0" presId="urn:microsoft.com/office/officeart/2005/8/layout/l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8B284-34F5-46D1-841E-61BF97A24927}">
      <dsp:nvSpPr>
        <dsp:cNvPr id="0" name=""/>
        <dsp:cNvSpPr/>
      </dsp:nvSpPr>
      <dsp:spPr>
        <a:xfrm rot="10800000">
          <a:off x="369709" y="0"/>
          <a:ext cx="7770755" cy="589935"/>
        </a:xfrm>
        <a:prstGeom prst="homePlate">
          <a:avLst/>
        </a:prstGeom>
        <a:solidFill>
          <a:srgbClr val="FFCC66"/>
        </a:solidFill>
        <a:ln w="25400" cap="flat" cmpd="sng" algn="ctr">
          <a:solidFill>
            <a:srgbClr val="FFCC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SABC AT A GLANCE</a:t>
          </a:r>
          <a:endParaRPr lang="en-ZA" sz="2400" b="1" kern="1200" dirty="0">
            <a:solidFill>
              <a:schemeClr val="tx1">
                <a:lumMod val="75000"/>
                <a:lumOff val="25000"/>
              </a:schemeClr>
            </a:solidFill>
            <a:latin typeface="Cambria" pitchFamily="18" charset="0"/>
          </a:endParaRPr>
        </a:p>
      </dsp:txBody>
      <dsp:txXfrm rot="10800000">
        <a:off x="369709" y="0"/>
        <a:ext cx="7770755" cy="589935"/>
      </dsp:txXfrm>
    </dsp:sp>
    <dsp:sp modelId="{8373051B-877C-4CDF-A0B1-65593DBB877C}">
      <dsp:nvSpPr>
        <dsp:cNvPr id="0" name=""/>
        <dsp:cNvSpPr/>
      </dsp:nvSpPr>
      <dsp:spPr>
        <a:xfrm>
          <a:off x="32123" y="0"/>
          <a:ext cx="589935" cy="589935"/>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8B284-34F5-46D1-841E-61BF97A24927}">
      <dsp:nvSpPr>
        <dsp:cNvPr id="0" name=""/>
        <dsp:cNvSpPr/>
      </dsp:nvSpPr>
      <dsp:spPr>
        <a:xfrm rot="10800000">
          <a:off x="369709" y="0"/>
          <a:ext cx="7770755" cy="589935"/>
        </a:xfrm>
        <a:prstGeom prst="homePlate">
          <a:avLst/>
        </a:prstGeom>
        <a:solidFill>
          <a:srgbClr val="FFCC66"/>
        </a:solidFill>
        <a:ln w="25400" cap="flat" cmpd="sng" algn="ctr">
          <a:solidFill>
            <a:srgbClr val="FFCC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SABC AT A GLANCE</a:t>
          </a:r>
          <a:endParaRPr lang="en-ZA" sz="2400" b="1" kern="1200" dirty="0">
            <a:solidFill>
              <a:schemeClr val="tx1">
                <a:lumMod val="75000"/>
                <a:lumOff val="25000"/>
              </a:schemeClr>
            </a:solidFill>
            <a:latin typeface="Cambria" pitchFamily="18" charset="0"/>
          </a:endParaRPr>
        </a:p>
      </dsp:txBody>
      <dsp:txXfrm rot="10800000">
        <a:off x="369709" y="0"/>
        <a:ext cx="7770755" cy="589935"/>
      </dsp:txXfrm>
    </dsp:sp>
    <dsp:sp modelId="{8373051B-877C-4CDF-A0B1-65593DBB877C}">
      <dsp:nvSpPr>
        <dsp:cNvPr id="0" name=""/>
        <dsp:cNvSpPr/>
      </dsp:nvSpPr>
      <dsp:spPr>
        <a:xfrm>
          <a:off x="32123" y="0"/>
          <a:ext cx="589935" cy="589935"/>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8B284-34F5-46D1-841E-61BF97A24927}">
      <dsp:nvSpPr>
        <dsp:cNvPr id="0" name=""/>
        <dsp:cNvSpPr/>
      </dsp:nvSpPr>
      <dsp:spPr>
        <a:xfrm rot="10800000">
          <a:off x="369709" y="0"/>
          <a:ext cx="7770755" cy="589935"/>
        </a:xfrm>
        <a:prstGeom prst="homePlate">
          <a:avLst/>
        </a:prstGeom>
        <a:solidFill>
          <a:srgbClr val="FFCC66"/>
        </a:solidFill>
        <a:ln w="25400" cap="flat" cmpd="sng" algn="ctr">
          <a:solidFill>
            <a:srgbClr val="FFCC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SABC AT A GLANCE</a:t>
          </a:r>
          <a:endParaRPr lang="en-ZA" sz="2400" b="1" kern="1200" dirty="0">
            <a:solidFill>
              <a:schemeClr val="tx1">
                <a:lumMod val="75000"/>
                <a:lumOff val="25000"/>
              </a:schemeClr>
            </a:solidFill>
            <a:latin typeface="Cambria" pitchFamily="18" charset="0"/>
          </a:endParaRPr>
        </a:p>
      </dsp:txBody>
      <dsp:txXfrm rot="10800000">
        <a:off x="369709" y="0"/>
        <a:ext cx="7770755" cy="589935"/>
      </dsp:txXfrm>
    </dsp:sp>
    <dsp:sp modelId="{8373051B-877C-4CDF-A0B1-65593DBB877C}">
      <dsp:nvSpPr>
        <dsp:cNvPr id="0" name=""/>
        <dsp:cNvSpPr/>
      </dsp:nvSpPr>
      <dsp:spPr>
        <a:xfrm>
          <a:off x="32123" y="0"/>
          <a:ext cx="589935" cy="589935"/>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3A0AF18F-B0A1-4FDF-9E05-85F6349AB533}" type="datetimeFigureOut">
              <a:rPr lang="en-ZA" smtClean="0"/>
              <a:pPr/>
              <a:t>2017/02/28</a:t>
            </a:fld>
            <a:endParaRPr lang="en-ZA"/>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1C013C9D-19DB-43EB-9C84-E846FBD648DD}" type="slidenum">
              <a:rPr lang="en-ZA" smtClean="0"/>
              <a:pPr/>
              <a:t>‹#›</a:t>
            </a:fld>
            <a:endParaRPr lang="en-ZA"/>
          </a:p>
        </p:txBody>
      </p:sp>
    </p:spTree>
    <p:extLst>
      <p:ext uri="{BB962C8B-B14F-4D97-AF65-F5344CB8AC3E}">
        <p14:creationId xmlns:p14="http://schemas.microsoft.com/office/powerpoint/2010/main" xmlns="" val="1799732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1B479052-BBF9-4C53-AC0E-1B269E409F9F}" type="datetimeFigureOut">
              <a:rPr lang="en-ZA" smtClean="0"/>
              <a:pPr/>
              <a:t>2017/02/28</a:t>
            </a:fld>
            <a:endParaRPr lang="en-ZA"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0D4CDE7D-C18D-4434-B405-DD1CB815B298}" type="slidenum">
              <a:rPr lang="en-ZA" smtClean="0"/>
              <a:pPr/>
              <a:t>‹#›</a:t>
            </a:fld>
            <a:endParaRPr lang="en-ZA" dirty="0"/>
          </a:p>
        </p:txBody>
      </p:sp>
    </p:spTree>
    <p:extLst>
      <p:ext uri="{BB962C8B-B14F-4D97-AF65-F5344CB8AC3E}">
        <p14:creationId xmlns:p14="http://schemas.microsoft.com/office/powerpoint/2010/main" xmlns="" val="387374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4CDE7D-C18D-4434-B405-DD1CB815B298}" type="slidenum">
              <a:rPr lang="en-ZA" smtClean="0"/>
              <a:pPr/>
              <a:t>30</a:t>
            </a:fld>
            <a:endParaRPr lang="en-ZA"/>
          </a:p>
        </p:txBody>
      </p:sp>
    </p:spTree>
    <p:extLst>
      <p:ext uri="{BB962C8B-B14F-4D97-AF65-F5344CB8AC3E}">
        <p14:creationId xmlns:p14="http://schemas.microsoft.com/office/powerpoint/2010/main" xmlns="" val="164948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4CDE7D-C18D-4434-B405-DD1CB815B298}" type="slidenum">
              <a:rPr lang="en-ZA" smtClean="0"/>
              <a:pPr/>
              <a:t>40</a:t>
            </a:fld>
            <a:endParaRPr lang="en-ZA" dirty="0"/>
          </a:p>
        </p:txBody>
      </p:sp>
    </p:spTree>
    <p:extLst>
      <p:ext uri="{BB962C8B-B14F-4D97-AF65-F5344CB8AC3E}">
        <p14:creationId xmlns:p14="http://schemas.microsoft.com/office/powerpoint/2010/main" xmlns="" val="16494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4CDE7D-C18D-4434-B405-DD1CB815B298}" type="slidenum">
              <a:rPr lang="en-ZA" smtClean="0"/>
              <a:pPr/>
              <a:t>31</a:t>
            </a:fld>
            <a:endParaRPr lang="en-ZA" dirty="0"/>
          </a:p>
        </p:txBody>
      </p:sp>
    </p:spTree>
    <p:extLst>
      <p:ext uri="{BB962C8B-B14F-4D97-AF65-F5344CB8AC3E}">
        <p14:creationId xmlns:p14="http://schemas.microsoft.com/office/powerpoint/2010/main" xmlns="" val="16494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4CDE7D-C18D-4434-B405-DD1CB815B298}" type="slidenum">
              <a:rPr lang="en-ZA" smtClean="0"/>
              <a:pPr/>
              <a:t>32</a:t>
            </a:fld>
            <a:endParaRPr lang="en-ZA" dirty="0"/>
          </a:p>
        </p:txBody>
      </p:sp>
    </p:spTree>
    <p:extLst>
      <p:ext uri="{BB962C8B-B14F-4D97-AF65-F5344CB8AC3E}">
        <p14:creationId xmlns:p14="http://schemas.microsoft.com/office/powerpoint/2010/main" xmlns="" val="16494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4CDE7D-C18D-4434-B405-DD1CB815B298}" type="slidenum">
              <a:rPr lang="en-ZA" smtClean="0"/>
              <a:pPr/>
              <a:t>33</a:t>
            </a:fld>
            <a:endParaRPr lang="en-ZA" dirty="0"/>
          </a:p>
        </p:txBody>
      </p:sp>
    </p:spTree>
    <p:extLst>
      <p:ext uri="{BB962C8B-B14F-4D97-AF65-F5344CB8AC3E}">
        <p14:creationId xmlns:p14="http://schemas.microsoft.com/office/powerpoint/2010/main" xmlns="" val="16494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4CDE7D-C18D-4434-B405-DD1CB815B298}" type="slidenum">
              <a:rPr lang="en-ZA" smtClean="0"/>
              <a:pPr/>
              <a:t>35</a:t>
            </a:fld>
            <a:endParaRPr lang="en-ZA" dirty="0"/>
          </a:p>
        </p:txBody>
      </p:sp>
    </p:spTree>
    <p:extLst>
      <p:ext uri="{BB962C8B-B14F-4D97-AF65-F5344CB8AC3E}">
        <p14:creationId xmlns:p14="http://schemas.microsoft.com/office/powerpoint/2010/main" xmlns="" val="16494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4CDE7D-C18D-4434-B405-DD1CB815B298}" type="slidenum">
              <a:rPr lang="en-ZA" smtClean="0"/>
              <a:pPr/>
              <a:t>36</a:t>
            </a:fld>
            <a:endParaRPr lang="en-ZA" dirty="0"/>
          </a:p>
        </p:txBody>
      </p:sp>
    </p:spTree>
    <p:extLst>
      <p:ext uri="{BB962C8B-B14F-4D97-AF65-F5344CB8AC3E}">
        <p14:creationId xmlns:p14="http://schemas.microsoft.com/office/powerpoint/2010/main" xmlns="" val="16494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4CDE7D-C18D-4434-B405-DD1CB815B298}" type="slidenum">
              <a:rPr lang="en-ZA" smtClean="0"/>
              <a:pPr/>
              <a:t>37</a:t>
            </a:fld>
            <a:endParaRPr lang="en-ZA" dirty="0"/>
          </a:p>
        </p:txBody>
      </p:sp>
    </p:spTree>
    <p:extLst>
      <p:ext uri="{BB962C8B-B14F-4D97-AF65-F5344CB8AC3E}">
        <p14:creationId xmlns:p14="http://schemas.microsoft.com/office/powerpoint/2010/main" xmlns="" val="16494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4CDE7D-C18D-4434-B405-DD1CB815B298}" type="slidenum">
              <a:rPr lang="en-ZA" smtClean="0"/>
              <a:pPr/>
              <a:t>38</a:t>
            </a:fld>
            <a:endParaRPr lang="en-ZA" dirty="0"/>
          </a:p>
        </p:txBody>
      </p:sp>
    </p:spTree>
    <p:extLst>
      <p:ext uri="{BB962C8B-B14F-4D97-AF65-F5344CB8AC3E}">
        <p14:creationId xmlns:p14="http://schemas.microsoft.com/office/powerpoint/2010/main" xmlns="" val="164948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4CDE7D-C18D-4434-B405-DD1CB815B298}" type="slidenum">
              <a:rPr lang="en-ZA" smtClean="0"/>
              <a:pPr/>
              <a:t>39</a:t>
            </a:fld>
            <a:endParaRPr lang="en-ZA" dirty="0"/>
          </a:p>
        </p:txBody>
      </p:sp>
    </p:spTree>
    <p:extLst>
      <p:ext uri="{BB962C8B-B14F-4D97-AF65-F5344CB8AC3E}">
        <p14:creationId xmlns:p14="http://schemas.microsoft.com/office/powerpoint/2010/main" xmlns="" val="16494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F12B12-036E-4AA3-8D37-6E21A8EBCDF8}" type="datetime1">
              <a:rPr lang="en-US" smtClean="0"/>
              <a:pPr/>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9067DE-E8A5-9944-9393-2192A7739EDA}" type="slidenum">
              <a:rPr lang="en-US" smtClean="0"/>
              <a:pPr/>
              <a:t>‹#›</a:t>
            </a:fld>
            <a:endParaRPr lang="en-US" dirty="0"/>
          </a:p>
        </p:txBody>
      </p:sp>
    </p:spTree>
    <p:extLst>
      <p:ext uri="{BB962C8B-B14F-4D97-AF65-F5344CB8AC3E}">
        <p14:creationId xmlns:p14="http://schemas.microsoft.com/office/powerpoint/2010/main" xmlns="" val="369401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B8314-94BD-4EC4-B5B7-B152F4109431}" type="datetime1">
              <a:rPr lang="en-US" smtClean="0"/>
              <a:pPr/>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9067DE-E8A5-9944-9393-2192A7739EDA}" type="slidenum">
              <a:rPr lang="en-US" smtClean="0"/>
              <a:pPr/>
              <a:t>‹#›</a:t>
            </a:fld>
            <a:endParaRPr lang="en-US" dirty="0"/>
          </a:p>
        </p:txBody>
      </p:sp>
    </p:spTree>
    <p:extLst>
      <p:ext uri="{BB962C8B-B14F-4D97-AF65-F5344CB8AC3E}">
        <p14:creationId xmlns:p14="http://schemas.microsoft.com/office/powerpoint/2010/main" xmlns="" val="230768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5BF97-A2B5-4A72-826F-3D85EC6CA660}" type="datetime1">
              <a:rPr lang="en-US" smtClean="0"/>
              <a:pPr/>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9067DE-E8A5-9944-9393-2192A7739EDA}" type="slidenum">
              <a:rPr lang="en-US" smtClean="0"/>
              <a:pPr/>
              <a:t>‹#›</a:t>
            </a:fld>
            <a:endParaRPr lang="en-US" dirty="0"/>
          </a:p>
        </p:txBody>
      </p:sp>
    </p:spTree>
    <p:extLst>
      <p:ext uri="{BB962C8B-B14F-4D97-AF65-F5344CB8AC3E}">
        <p14:creationId xmlns:p14="http://schemas.microsoft.com/office/powerpoint/2010/main" xmlns="" val="1202917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8BFEE9-6D2E-48E2-BAEE-28793DB7236E}" type="datetime1">
              <a:rPr lang="en-US" smtClean="0">
                <a:solidFill>
                  <a:prstClr val="black">
                    <a:tint val="75000"/>
                  </a:prstClr>
                </a:solidFill>
              </a:rPr>
              <a:pPr/>
              <a:t>2/28/2017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9067DE-E8A5-9944-9393-2192A7739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27248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CACEB-8DCD-4120-B161-9AE7A3F70547}" type="datetime1">
              <a:rPr lang="en-US" smtClean="0">
                <a:solidFill>
                  <a:prstClr val="black">
                    <a:tint val="75000"/>
                  </a:prstClr>
                </a:solidFill>
              </a:rPr>
              <a:pPr/>
              <a:t>2/28/2017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9067DE-E8A5-9944-9393-2192A7739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46016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AC8EA6-9FDF-4EDB-92AB-485DD0B002AD}" type="datetime1">
              <a:rPr lang="en-US" smtClean="0">
                <a:solidFill>
                  <a:prstClr val="black">
                    <a:tint val="75000"/>
                  </a:prstClr>
                </a:solidFill>
              </a:rPr>
              <a:pPr/>
              <a:t>2/28/2017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9067DE-E8A5-9944-9393-2192A7739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37406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64B6F7-8EA4-423F-A09A-65A96ACAB701}" type="datetime1">
              <a:rPr lang="en-US" smtClean="0">
                <a:solidFill>
                  <a:prstClr val="black">
                    <a:tint val="75000"/>
                  </a:prstClr>
                </a:solidFill>
              </a:rPr>
              <a:pPr/>
              <a:t>2/28/2017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9067DE-E8A5-9944-9393-2192A7739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26598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9B0E5A-327F-476E-9C96-D281F50575DF}" type="datetime1">
              <a:rPr lang="en-US" smtClean="0">
                <a:solidFill>
                  <a:prstClr val="black">
                    <a:tint val="75000"/>
                  </a:prstClr>
                </a:solidFill>
              </a:rPr>
              <a:pPr/>
              <a:t>2/28/2017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49067DE-E8A5-9944-9393-2192A7739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54721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CEC8B8-E46B-4037-8A95-1886AB00EEAB}" type="datetime1">
              <a:rPr lang="en-US" smtClean="0">
                <a:solidFill>
                  <a:prstClr val="black">
                    <a:tint val="75000"/>
                  </a:prstClr>
                </a:solidFill>
              </a:rPr>
              <a:pPr/>
              <a:t>2/28/2017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49067DE-E8A5-9944-9393-2192A7739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84849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6AD47-05CC-492F-84E2-801BDC144E6F}" type="datetime1">
              <a:rPr lang="en-US" smtClean="0">
                <a:solidFill>
                  <a:prstClr val="black">
                    <a:tint val="75000"/>
                  </a:prstClr>
                </a:solidFill>
              </a:rPr>
              <a:pPr/>
              <a:t>2/28/2017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49067DE-E8A5-9944-9393-2192A7739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36766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0957E-2A22-4679-8AA1-53F2230F23BB}" type="datetime1">
              <a:rPr lang="en-US" smtClean="0">
                <a:solidFill>
                  <a:prstClr val="black">
                    <a:tint val="75000"/>
                  </a:prstClr>
                </a:solidFill>
              </a:rPr>
              <a:pPr/>
              <a:t>2/28/2017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9067DE-E8A5-9944-9393-2192A7739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9440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9ABEE-BE16-4347-8752-D70C92D744C1}" type="datetime1">
              <a:rPr lang="en-US" smtClean="0"/>
              <a:pPr/>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9067DE-E8A5-9944-9393-2192A7739EDA}" type="slidenum">
              <a:rPr lang="en-US" smtClean="0"/>
              <a:pPr/>
              <a:t>‹#›</a:t>
            </a:fld>
            <a:endParaRPr lang="en-US" dirty="0"/>
          </a:p>
        </p:txBody>
      </p:sp>
    </p:spTree>
    <p:extLst>
      <p:ext uri="{BB962C8B-B14F-4D97-AF65-F5344CB8AC3E}">
        <p14:creationId xmlns:p14="http://schemas.microsoft.com/office/powerpoint/2010/main" xmlns="" val="1139823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5DD4B-7CF4-47F3-A07A-5767C4012569}" type="datetime1">
              <a:rPr lang="en-US" smtClean="0">
                <a:solidFill>
                  <a:prstClr val="black">
                    <a:tint val="75000"/>
                  </a:prstClr>
                </a:solidFill>
              </a:rPr>
              <a:pPr/>
              <a:t>2/28/2017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9067DE-E8A5-9944-9393-2192A7739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36674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B194F-922B-4E1A-9A3B-A7F11FB56603}" type="datetime1">
              <a:rPr lang="en-US" smtClean="0">
                <a:solidFill>
                  <a:prstClr val="black">
                    <a:tint val="75000"/>
                  </a:prstClr>
                </a:solidFill>
              </a:rPr>
              <a:pPr/>
              <a:t>2/28/2017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9067DE-E8A5-9944-9393-2192A7739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86150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FF4C9-9ED7-4410-8A4E-82B9B0CE22B8}" type="datetime1">
              <a:rPr lang="en-US" smtClean="0">
                <a:solidFill>
                  <a:prstClr val="black">
                    <a:tint val="75000"/>
                  </a:prstClr>
                </a:solidFill>
              </a:rPr>
              <a:pPr/>
              <a:t>2/28/2017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9067DE-E8A5-9944-9393-2192A7739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7398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1DA64-9DA0-4C16-9783-CCD6E66D3DC2}" type="datetime1">
              <a:rPr lang="en-US" smtClean="0"/>
              <a:pPr/>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9067DE-E8A5-9944-9393-2192A7739EDA}" type="slidenum">
              <a:rPr lang="en-US" smtClean="0"/>
              <a:pPr/>
              <a:t>‹#›</a:t>
            </a:fld>
            <a:endParaRPr lang="en-US" dirty="0"/>
          </a:p>
        </p:txBody>
      </p:sp>
    </p:spTree>
    <p:extLst>
      <p:ext uri="{BB962C8B-B14F-4D97-AF65-F5344CB8AC3E}">
        <p14:creationId xmlns:p14="http://schemas.microsoft.com/office/powerpoint/2010/main" xmlns="" val="364927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407CF7-BE94-4957-AEF6-459E26DF4C1C}" type="datetime1">
              <a:rPr lang="en-US" smtClean="0"/>
              <a:pPr/>
              <a:t>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9067DE-E8A5-9944-9393-2192A7739EDA}" type="slidenum">
              <a:rPr lang="en-US" smtClean="0"/>
              <a:pPr/>
              <a:t>‹#›</a:t>
            </a:fld>
            <a:endParaRPr lang="en-US" dirty="0"/>
          </a:p>
        </p:txBody>
      </p:sp>
    </p:spTree>
    <p:extLst>
      <p:ext uri="{BB962C8B-B14F-4D97-AF65-F5344CB8AC3E}">
        <p14:creationId xmlns:p14="http://schemas.microsoft.com/office/powerpoint/2010/main" xmlns="" val="34717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2B6A82-D042-450D-B8B8-BCBE415B2EE0}" type="datetime1">
              <a:rPr lang="en-US" smtClean="0"/>
              <a:pPr/>
              <a:t>2/28/2017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9067DE-E8A5-9944-9393-2192A7739EDA}" type="slidenum">
              <a:rPr lang="en-US" smtClean="0"/>
              <a:pPr/>
              <a:t>‹#›</a:t>
            </a:fld>
            <a:endParaRPr lang="en-US" dirty="0"/>
          </a:p>
        </p:txBody>
      </p:sp>
    </p:spTree>
    <p:extLst>
      <p:ext uri="{BB962C8B-B14F-4D97-AF65-F5344CB8AC3E}">
        <p14:creationId xmlns:p14="http://schemas.microsoft.com/office/powerpoint/2010/main" xmlns="" val="119801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EAAE6F-0538-43DC-B965-9B52950BAF7F}" type="datetime1">
              <a:rPr lang="en-US" smtClean="0"/>
              <a:pPr/>
              <a:t>2/28/2017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9067DE-E8A5-9944-9393-2192A7739EDA}" type="slidenum">
              <a:rPr lang="en-US" smtClean="0"/>
              <a:pPr/>
              <a:t>‹#›</a:t>
            </a:fld>
            <a:endParaRPr lang="en-US" dirty="0"/>
          </a:p>
        </p:txBody>
      </p:sp>
    </p:spTree>
    <p:extLst>
      <p:ext uri="{BB962C8B-B14F-4D97-AF65-F5344CB8AC3E}">
        <p14:creationId xmlns:p14="http://schemas.microsoft.com/office/powerpoint/2010/main" xmlns="" val="325010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A5823-3320-4D7E-B522-4DCB275DABCE}" type="datetime1">
              <a:rPr lang="en-US" smtClean="0"/>
              <a:pPr/>
              <a:t>2/28/2017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9067DE-E8A5-9944-9393-2192A7739EDA}" type="slidenum">
              <a:rPr lang="en-US" smtClean="0"/>
              <a:pPr/>
              <a:t>‹#›</a:t>
            </a:fld>
            <a:endParaRPr lang="en-US" dirty="0"/>
          </a:p>
        </p:txBody>
      </p:sp>
    </p:spTree>
    <p:extLst>
      <p:ext uri="{BB962C8B-B14F-4D97-AF65-F5344CB8AC3E}">
        <p14:creationId xmlns:p14="http://schemas.microsoft.com/office/powerpoint/2010/main" xmlns="" val="236132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6D488-AD0F-4861-B476-DC73CF5D561D}" type="datetime1">
              <a:rPr lang="en-US" smtClean="0"/>
              <a:pPr/>
              <a:t>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9067DE-E8A5-9944-9393-2192A7739EDA}" type="slidenum">
              <a:rPr lang="en-US" smtClean="0"/>
              <a:pPr/>
              <a:t>‹#›</a:t>
            </a:fld>
            <a:endParaRPr lang="en-US" dirty="0"/>
          </a:p>
        </p:txBody>
      </p:sp>
    </p:spTree>
    <p:extLst>
      <p:ext uri="{BB962C8B-B14F-4D97-AF65-F5344CB8AC3E}">
        <p14:creationId xmlns:p14="http://schemas.microsoft.com/office/powerpoint/2010/main" xmlns="" val="238187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1953C-181B-4F2B-91AD-28AB3552803B}" type="datetime1">
              <a:rPr lang="en-US" smtClean="0"/>
              <a:pPr/>
              <a:t>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9067DE-E8A5-9944-9393-2192A7739EDA}" type="slidenum">
              <a:rPr lang="en-US" smtClean="0"/>
              <a:pPr/>
              <a:t>‹#›</a:t>
            </a:fld>
            <a:endParaRPr lang="en-US" dirty="0"/>
          </a:p>
        </p:txBody>
      </p:sp>
    </p:spTree>
    <p:extLst>
      <p:ext uri="{BB962C8B-B14F-4D97-AF65-F5344CB8AC3E}">
        <p14:creationId xmlns:p14="http://schemas.microsoft.com/office/powerpoint/2010/main" xmlns="" val="248070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04F1C-478B-4FCC-A14B-1269B2737BD4}" type="datetime1">
              <a:rPr lang="en-US" smtClean="0"/>
              <a:pPr/>
              <a:t>2/28/2017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067DE-E8A5-9944-9393-2192A7739EDA}" type="slidenum">
              <a:rPr lang="en-US" smtClean="0"/>
              <a:pPr/>
              <a:t>‹#›</a:t>
            </a:fld>
            <a:endParaRPr lang="en-US" dirty="0"/>
          </a:p>
        </p:txBody>
      </p:sp>
    </p:spTree>
    <p:extLst>
      <p:ext uri="{BB962C8B-B14F-4D97-AF65-F5344CB8AC3E}">
        <p14:creationId xmlns:p14="http://schemas.microsoft.com/office/powerpoint/2010/main" xmlns="" val="1618717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EEEA4-E122-4864-ACF2-2140FC002E22}" type="datetime1">
              <a:rPr lang="en-US" smtClean="0">
                <a:solidFill>
                  <a:prstClr val="black">
                    <a:tint val="75000"/>
                  </a:prstClr>
                </a:solidFill>
              </a:rPr>
              <a:pPr/>
              <a:t>2/28/2017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067DE-E8A5-9944-9393-2192A7739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44426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jpeg"/><Relationship Id="rId7"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jpeg"/><Relationship Id="rId7" Type="http://schemas.openxmlformats.org/officeDocument/2006/relationships/diagramColors" Target="../diagrams/colors8.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jpeg"/><Relationship Id="rId7"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jpe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diagramLayout" Target="../diagrams/layout3.xml"/><Relationship Id="rId21" Type="http://schemas.openxmlformats.org/officeDocument/2006/relationships/image" Target="../media/image21.gif"/><Relationship Id="rId7" Type="http://schemas.openxmlformats.org/officeDocument/2006/relationships/image" Target="../media/image7.png"/><Relationship Id="rId12" Type="http://schemas.openxmlformats.org/officeDocument/2006/relationships/image" Target="../media/image12.gif"/><Relationship Id="rId17" Type="http://schemas.openxmlformats.org/officeDocument/2006/relationships/image" Target="../media/image17.png"/><Relationship Id="rId25" Type="http://schemas.openxmlformats.org/officeDocument/2006/relationships/image" Target="../media/image25.jpeg"/><Relationship Id="rId2" Type="http://schemas.openxmlformats.org/officeDocument/2006/relationships/diagramData" Target="../diagrams/data3.xml"/><Relationship Id="rId16" Type="http://schemas.openxmlformats.org/officeDocument/2006/relationships/image" Target="../media/image16.gif"/><Relationship Id="rId20" Type="http://schemas.openxmlformats.org/officeDocument/2006/relationships/image" Target="../media/image20.jpeg"/><Relationship Id="rId29" Type="http://schemas.openxmlformats.org/officeDocument/2006/relationships/image" Target="../media/image29.jpeg"/><Relationship Id="rId1" Type="http://schemas.openxmlformats.org/officeDocument/2006/relationships/slideLayout" Target="../slideLayouts/slideLayout1.xml"/><Relationship Id="rId6" Type="http://schemas.microsoft.com/office/2007/relationships/diagramDrawing" Target="../diagrams/drawing3.xml"/><Relationship Id="rId11" Type="http://schemas.openxmlformats.org/officeDocument/2006/relationships/image" Target="../media/image11.gif"/><Relationship Id="rId24" Type="http://schemas.openxmlformats.org/officeDocument/2006/relationships/image" Target="../media/image24.jpeg"/><Relationship Id="rId5" Type="http://schemas.openxmlformats.org/officeDocument/2006/relationships/diagramColors" Target="../diagrams/colors3.xml"/><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diagramQuickStyle" Target="../diagrams/quickStyle3.xml"/><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485" y="2020531"/>
            <a:ext cx="5840360" cy="3139321"/>
          </a:xfrm>
          <a:prstGeom prst="rect">
            <a:avLst/>
          </a:prstGeom>
          <a:noFill/>
        </p:spPr>
        <p:txBody>
          <a:bodyPr wrap="square" rtlCol="0">
            <a:spAutoFit/>
          </a:bodyPr>
          <a:lstStyle/>
          <a:p>
            <a:pPr algn="ctr">
              <a:lnSpc>
                <a:spcPct val="150000"/>
              </a:lnSpc>
            </a:pPr>
            <a:r>
              <a:rPr lang="en-ZA" sz="4400" b="1" dirty="0" smtClean="0">
                <a:solidFill>
                  <a:srgbClr val="C00000"/>
                </a:solidFill>
                <a:latin typeface="Cambria" pitchFamily="18" charset="0"/>
              </a:rPr>
              <a:t>SABC </a:t>
            </a:r>
          </a:p>
          <a:p>
            <a:pPr algn="ctr">
              <a:lnSpc>
                <a:spcPct val="150000"/>
              </a:lnSpc>
            </a:pPr>
            <a:r>
              <a:rPr lang="en-ZA" sz="4400" b="1" dirty="0" smtClean="0">
                <a:solidFill>
                  <a:srgbClr val="C00000"/>
                </a:solidFill>
                <a:latin typeface="Cambria" pitchFamily="18" charset="0"/>
              </a:rPr>
              <a:t>ANNUAL REPORT</a:t>
            </a:r>
          </a:p>
          <a:p>
            <a:pPr algn="ctr">
              <a:lnSpc>
                <a:spcPct val="150000"/>
              </a:lnSpc>
            </a:pPr>
            <a:r>
              <a:rPr lang="en-ZA" sz="4400" b="1" smtClean="0">
                <a:solidFill>
                  <a:srgbClr val="C00000"/>
                </a:solidFill>
                <a:latin typeface="Cambria" pitchFamily="18" charset="0"/>
              </a:rPr>
              <a:t>2015/16</a:t>
            </a:r>
            <a:endParaRPr lang="en-ZA" sz="4400" b="1" dirty="0">
              <a:solidFill>
                <a:srgbClr val="C00000"/>
              </a:solidFill>
              <a:latin typeface="Cambria" pitchFamily="18" charset="0"/>
            </a:endParaRPr>
          </a:p>
        </p:txBody>
      </p:sp>
      <p:sp>
        <p:nvSpPr>
          <p:cNvPr id="2" name="Slide Number Placeholder 1"/>
          <p:cNvSpPr>
            <a:spLocks noGrp="1"/>
          </p:cNvSpPr>
          <p:nvPr>
            <p:ph type="sldNum" sz="quarter" idx="12"/>
          </p:nvPr>
        </p:nvSpPr>
        <p:spPr/>
        <p:txBody>
          <a:bodyPr/>
          <a:lstStyle/>
          <a:p>
            <a:fld id="{C49067DE-E8A5-9944-9393-2192A7739EDA}" type="slidenum">
              <a:rPr lang="en-US" smtClean="0"/>
              <a:pPr/>
              <a:t>1</a:t>
            </a:fld>
            <a:endParaRPr lang="en-US" dirty="0"/>
          </a:p>
        </p:txBody>
      </p:sp>
    </p:spTree>
    <p:extLst>
      <p:ext uri="{BB962C8B-B14F-4D97-AF65-F5344CB8AC3E}">
        <p14:creationId xmlns:p14="http://schemas.microsoft.com/office/powerpoint/2010/main" xmlns="" val="3489505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067DE-E8A5-9944-9393-2192A7739EDA}" type="slidenum">
              <a:rPr lang="en-US" smtClean="0"/>
              <a:pPr/>
              <a:t>10</a:t>
            </a:fld>
            <a:endParaRPr lang="en-US" dirty="0"/>
          </a:p>
        </p:txBody>
      </p:sp>
    </p:spTree>
    <p:extLst>
      <p:ext uri="{BB962C8B-B14F-4D97-AF65-F5344CB8AC3E}">
        <p14:creationId xmlns:p14="http://schemas.microsoft.com/office/powerpoint/2010/main" xmlns="" val="907786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586" y="14748"/>
            <a:ext cx="7770755" cy="589935"/>
            <a:chOff x="369709" y="0"/>
            <a:chExt cx="7770755" cy="589935"/>
          </a:xfrm>
          <a:scene3d>
            <a:camera prst="orthographicFront"/>
            <a:lightRig rig="threePt" dir="t"/>
          </a:scene3d>
        </p:grpSpPr>
        <p:sp>
          <p:nvSpPr>
            <p:cNvPr id="9" name="Pentagon 8"/>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FY2015/16 PERFORMANCE</a:t>
              </a:r>
              <a:endParaRPr lang="en-ZA" sz="2400" b="1" kern="1200" dirty="0">
                <a:solidFill>
                  <a:schemeClr val="tx1">
                    <a:lumMod val="75000"/>
                    <a:lumOff val="25000"/>
                  </a:schemeClr>
                </a:solidFill>
                <a:latin typeface="Cambria" pitchFamily="18" charset="0"/>
              </a:endParaRPr>
            </a:p>
          </p:txBody>
        </p:sp>
      </p:grpSp>
      <p:sp>
        <p:nvSpPr>
          <p:cNvPr id="8" name="Oval 7"/>
          <p:cNvSpPr/>
          <p:nvPr/>
        </p:nvSpPr>
        <p:spPr>
          <a:xfrm>
            <a:off x="0" y="95864"/>
            <a:ext cx="589935" cy="589935"/>
          </a:xfrm>
          <a:prstGeom prst="ellipse">
            <a:avLst/>
          </a:prstGeom>
          <a:blipFill>
            <a:blip r:embed="rId2">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extBox 1"/>
          <p:cNvSpPr txBox="1"/>
          <p:nvPr/>
        </p:nvSpPr>
        <p:spPr>
          <a:xfrm>
            <a:off x="589935" y="730667"/>
            <a:ext cx="7005484" cy="400110"/>
          </a:xfrm>
          <a:prstGeom prst="rect">
            <a:avLst/>
          </a:prstGeom>
          <a:noFill/>
        </p:spPr>
        <p:txBody>
          <a:bodyPr wrap="square" rtlCol="0">
            <a:spAutoFit/>
          </a:bodyPr>
          <a:lstStyle/>
          <a:p>
            <a:r>
              <a:rPr lang="en-ZA" sz="2000" b="1" dirty="0" smtClean="0">
                <a:solidFill>
                  <a:srgbClr val="C00000"/>
                </a:solidFill>
                <a:latin typeface="Cambria" pitchFamily="18" charset="0"/>
              </a:rPr>
              <a:t>FINANCIAL HEALTH</a:t>
            </a:r>
            <a:endParaRPr lang="en-ZA" sz="2000" b="1" dirty="0">
              <a:solidFill>
                <a:srgbClr val="C00000"/>
              </a:solidFill>
              <a:latin typeface="Cambria" pitchFamily="18" charset="0"/>
            </a:endParaRPr>
          </a:p>
        </p:txBody>
      </p:sp>
      <p:sp>
        <p:nvSpPr>
          <p:cNvPr id="3" name="TextBox 2"/>
          <p:cNvSpPr txBox="1"/>
          <p:nvPr/>
        </p:nvSpPr>
        <p:spPr>
          <a:xfrm>
            <a:off x="589934" y="2074674"/>
            <a:ext cx="8037872" cy="369332"/>
          </a:xfrm>
          <a:prstGeom prst="rect">
            <a:avLst/>
          </a:prstGeom>
          <a:solidFill>
            <a:schemeClr val="accent1">
              <a:lumMod val="20000"/>
              <a:lumOff val="80000"/>
            </a:schemeClr>
          </a:solidFill>
        </p:spPr>
        <p:txBody>
          <a:bodyPr wrap="square" rtlCol="0">
            <a:spAutoFit/>
          </a:bodyPr>
          <a:lstStyle/>
          <a:p>
            <a:pPr algn="ctr">
              <a:spcAft>
                <a:spcPts val="1200"/>
              </a:spcAft>
            </a:pPr>
            <a:r>
              <a:rPr lang="en-ZA" b="1" i="1" dirty="0" smtClean="0">
                <a:latin typeface="Cambria" pitchFamily="18" charset="0"/>
              </a:rPr>
              <a:t>To be discussed under Annual Financial Performance </a:t>
            </a:r>
            <a:endParaRPr lang="en-ZA" b="1" i="1" dirty="0">
              <a:latin typeface="Cambria" pitchFamily="18" charset="0"/>
            </a:endParaRPr>
          </a:p>
        </p:txBody>
      </p:sp>
      <p:sp>
        <p:nvSpPr>
          <p:cNvPr id="6" name="Slide Number Placeholder 5"/>
          <p:cNvSpPr>
            <a:spLocks noGrp="1"/>
          </p:cNvSpPr>
          <p:nvPr>
            <p:ph type="sldNum" sz="quarter" idx="12"/>
          </p:nvPr>
        </p:nvSpPr>
        <p:spPr/>
        <p:txBody>
          <a:bodyPr/>
          <a:lstStyle/>
          <a:p>
            <a:fld id="{C49067DE-E8A5-9944-9393-2192A7739EDA}" type="slidenum">
              <a:rPr lang="en-US" smtClean="0"/>
              <a:pPr/>
              <a:t>11</a:t>
            </a:fld>
            <a:endParaRPr lang="en-US" dirty="0"/>
          </a:p>
        </p:txBody>
      </p:sp>
    </p:spTree>
    <p:extLst>
      <p:ext uri="{BB962C8B-B14F-4D97-AF65-F5344CB8AC3E}">
        <p14:creationId xmlns:p14="http://schemas.microsoft.com/office/powerpoint/2010/main" xmlns="" val="602855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586" y="14748"/>
            <a:ext cx="7770755" cy="589935"/>
            <a:chOff x="369709" y="0"/>
            <a:chExt cx="7770755" cy="589935"/>
          </a:xfrm>
          <a:scene3d>
            <a:camera prst="orthographicFront"/>
            <a:lightRig rig="threePt" dir="t"/>
          </a:scene3d>
        </p:grpSpPr>
        <p:sp>
          <p:nvSpPr>
            <p:cNvPr id="9" name="Pentagon 8"/>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FY2015/16 PERFORMANCE</a:t>
              </a:r>
              <a:endParaRPr lang="en-ZA" sz="2400" b="1" kern="1200" dirty="0">
                <a:solidFill>
                  <a:schemeClr val="tx1">
                    <a:lumMod val="75000"/>
                    <a:lumOff val="25000"/>
                  </a:schemeClr>
                </a:solidFill>
                <a:latin typeface="Cambria" pitchFamily="18" charset="0"/>
              </a:endParaRPr>
            </a:p>
          </p:txBody>
        </p:sp>
      </p:grpSp>
      <p:sp>
        <p:nvSpPr>
          <p:cNvPr id="8" name="Oval 7"/>
          <p:cNvSpPr/>
          <p:nvPr/>
        </p:nvSpPr>
        <p:spPr>
          <a:xfrm>
            <a:off x="0" y="95864"/>
            <a:ext cx="589935" cy="589935"/>
          </a:xfrm>
          <a:prstGeom prst="ellipse">
            <a:avLst/>
          </a:prstGeom>
          <a:blipFill>
            <a:blip r:embed="rId2">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extBox 1"/>
          <p:cNvSpPr txBox="1"/>
          <p:nvPr/>
        </p:nvSpPr>
        <p:spPr>
          <a:xfrm>
            <a:off x="589935" y="730667"/>
            <a:ext cx="7005484" cy="400110"/>
          </a:xfrm>
          <a:prstGeom prst="rect">
            <a:avLst/>
          </a:prstGeom>
          <a:noFill/>
        </p:spPr>
        <p:txBody>
          <a:bodyPr wrap="square" rtlCol="0">
            <a:spAutoFit/>
          </a:bodyPr>
          <a:lstStyle/>
          <a:p>
            <a:r>
              <a:rPr lang="en-ZA" sz="2000" b="1" dirty="0" smtClean="0">
                <a:solidFill>
                  <a:srgbClr val="C00000"/>
                </a:solidFill>
                <a:latin typeface="Cambria" pitchFamily="18" charset="0"/>
              </a:rPr>
              <a:t>AUDIENCES</a:t>
            </a:r>
            <a:endParaRPr lang="en-ZA" sz="2000" b="1" dirty="0">
              <a:solidFill>
                <a:srgbClr val="C00000"/>
              </a:solidFill>
              <a:latin typeface="Cambria" pitchFamily="18" charset="0"/>
            </a:endParaRPr>
          </a:p>
        </p:txBody>
      </p:sp>
      <p:graphicFrame>
        <p:nvGraphicFramePr>
          <p:cNvPr id="6" name="Diagram 5"/>
          <p:cNvGraphicFramePr/>
          <p:nvPr>
            <p:extLst>
              <p:ext uri="{D42A27DB-BD31-4B8C-83A1-F6EECF244321}">
                <p14:modId xmlns:p14="http://schemas.microsoft.com/office/powerpoint/2010/main" xmlns="" val="628752669"/>
              </p:ext>
            </p:extLst>
          </p:nvPr>
        </p:nvGraphicFramePr>
        <p:xfrm>
          <a:off x="929156" y="1185674"/>
          <a:ext cx="6735097" cy="1822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589935" y="3303639"/>
            <a:ext cx="7831394" cy="2754600"/>
          </a:xfrm>
          <a:prstGeom prst="rect">
            <a:avLst/>
          </a:prstGeom>
          <a:noFill/>
        </p:spPr>
        <p:txBody>
          <a:bodyPr wrap="square" rtlCol="0">
            <a:spAutoFit/>
          </a:bodyPr>
          <a:lstStyle/>
          <a:p>
            <a:pPr marL="285750" indent="-285750" algn="just" fontAlgn="ctr">
              <a:lnSpc>
                <a:spcPct val="150000"/>
              </a:lnSpc>
              <a:spcAft>
                <a:spcPts val="600"/>
              </a:spcAft>
              <a:buFont typeface="Courier New" pitchFamily="49" charset="0"/>
              <a:buChar char="o"/>
            </a:pPr>
            <a:r>
              <a:rPr lang="en-GB" sz="1600" dirty="0">
                <a:latin typeface="Cambria" pitchFamily="18" charset="0"/>
              </a:rPr>
              <a:t>The SABC remained the dominant TV network in the country with primetime audience share above 55%. Audience share during the performance period was slightly lower than expected, however, it remains stable year-on-year. </a:t>
            </a:r>
            <a:endParaRPr lang="en-ZA" sz="1600" dirty="0">
              <a:latin typeface="Cambria" pitchFamily="18" charset="0"/>
            </a:endParaRPr>
          </a:p>
          <a:p>
            <a:pPr marL="285750" indent="-285750" algn="just" fontAlgn="ctr">
              <a:lnSpc>
                <a:spcPct val="150000"/>
              </a:lnSpc>
              <a:spcAft>
                <a:spcPts val="600"/>
              </a:spcAft>
              <a:buFont typeface="Courier New" pitchFamily="49" charset="0"/>
              <a:buChar char="o"/>
            </a:pPr>
            <a:r>
              <a:rPr lang="en-GB" sz="1600" dirty="0">
                <a:latin typeface="Cambria" pitchFamily="18" charset="0"/>
              </a:rPr>
              <a:t>SABC Radio maintained an excellent average audience share of 70% throughout the year. To many who have limited access to broadcasting services, radio remains a critical source of information, current affairs and entertainment. The </a:t>
            </a:r>
            <a:r>
              <a:rPr lang="en-GB" sz="1600" dirty="0" err="1">
                <a:latin typeface="Cambria" pitchFamily="18" charset="0"/>
              </a:rPr>
              <a:t>SABC’s</a:t>
            </a:r>
            <a:r>
              <a:rPr lang="en-GB" sz="1600" dirty="0">
                <a:latin typeface="Cambria" pitchFamily="18" charset="0"/>
              </a:rPr>
              <a:t> </a:t>
            </a:r>
            <a:r>
              <a:rPr lang="en-GB" sz="1600" dirty="0" err="1">
                <a:latin typeface="Cambria" pitchFamily="18" charset="0"/>
              </a:rPr>
              <a:t>PBS</a:t>
            </a:r>
            <a:r>
              <a:rPr lang="en-GB" sz="1600" dirty="0">
                <a:latin typeface="Cambria" pitchFamily="18" charset="0"/>
              </a:rPr>
              <a:t> radio stations continue to be a key channel for delivering its public service mandate. </a:t>
            </a:r>
            <a:endParaRPr lang="en-ZA" sz="1600" dirty="0">
              <a:latin typeface="Cambria" pitchFamily="18" charset="0"/>
            </a:endParaRPr>
          </a:p>
        </p:txBody>
      </p:sp>
      <p:sp>
        <p:nvSpPr>
          <p:cNvPr id="3" name="Slide Number Placeholder 2"/>
          <p:cNvSpPr>
            <a:spLocks noGrp="1"/>
          </p:cNvSpPr>
          <p:nvPr>
            <p:ph type="sldNum" sz="quarter" idx="12"/>
          </p:nvPr>
        </p:nvSpPr>
        <p:spPr/>
        <p:txBody>
          <a:bodyPr/>
          <a:lstStyle/>
          <a:p>
            <a:fld id="{C49067DE-E8A5-9944-9393-2192A7739EDA}" type="slidenum">
              <a:rPr lang="en-US" smtClean="0"/>
              <a:pPr/>
              <a:t>12</a:t>
            </a:fld>
            <a:endParaRPr lang="en-US" dirty="0"/>
          </a:p>
        </p:txBody>
      </p:sp>
    </p:spTree>
    <p:extLst>
      <p:ext uri="{BB962C8B-B14F-4D97-AF65-F5344CB8AC3E}">
        <p14:creationId xmlns:p14="http://schemas.microsoft.com/office/powerpoint/2010/main" xmlns="" val="3183520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586" y="14748"/>
            <a:ext cx="7770755" cy="589935"/>
            <a:chOff x="369709" y="0"/>
            <a:chExt cx="7770755" cy="589935"/>
          </a:xfrm>
          <a:scene3d>
            <a:camera prst="orthographicFront"/>
            <a:lightRig rig="threePt" dir="t"/>
          </a:scene3d>
        </p:grpSpPr>
        <p:sp>
          <p:nvSpPr>
            <p:cNvPr id="9" name="Pentagon 8"/>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FY2015/16 PERFORMANCE</a:t>
              </a:r>
              <a:endParaRPr lang="en-ZA" sz="2400" b="1" kern="1200" dirty="0">
                <a:solidFill>
                  <a:schemeClr val="tx1">
                    <a:lumMod val="75000"/>
                    <a:lumOff val="25000"/>
                  </a:schemeClr>
                </a:solidFill>
                <a:latin typeface="Cambria" pitchFamily="18" charset="0"/>
              </a:endParaRPr>
            </a:p>
          </p:txBody>
        </p:sp>
      </p:grpSp>
      <p:sp>
        <p:nvSpPr>
          <p:cNvPr id="8" name="Oval 7"/>
          <p:cNvSpPr/>
          <p:nvPr/>
        </p:nvSpPr>
        <p:spPr>
          <a:xfrm>
            <a:off x="0" y="95864"/>
            <a:ext cx="589935" cy="589935"/>
          </a:xfrm>
          <a:prstGeom prst="ellipse">
            <a:avLst/>
          </a:prstGeom>
          <a:blipFill>
            <a:blip r:embed="rId2">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extBox 1"/>
          <p:cNvSpPr txBox="1"/>
          <p:nvPr/>
        </p:nvSpPr>
        <p:spPr>
          <a:xfrm>
            <a:off x="589935" y="730667"/>
            <a:ext cx="7005484" cy="400110"/>
          </a:xfrm>
          <a:prstGeom prst="rect">
            <a:avLst/>
          </a:prstGeom>
          <a:noFill/>
        </p:spPr>
        <p:txBody>
          <a:bodyPr wrap="square" rtlCol="0">
            <a:spAutoFit/>
          </a:bodyPr>
          <a:lstStyle/>
          <a:p>
            <a:r>
              <a:rPr lang="en-ZA" sz="2000" b="1" dirty="0" smtClean="0">
                <a:solidFill>
                  <a:srgbClr val="C00000"/>
                </a:solidFill>
                <a:latin typeface="Cambria" pitchFamily="18" charset="0"/>
              </a:rPr>
              <a:t>CONTENT AND PLATFORMS</a:t>
            </a:r>
            <a:endParaRPr lang="en-ZA" sz="2000" b="1" dirty="0">
              <a:solidFill>
                <a:srgbClr val="C00000"/>
              </a:solidFill>
              <a:latin typeface="Cambria"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015703723"/>
              </p:ext>
            </p:extLst>
          </p:nvPr>
        </p:nvGraphicFramePr>
        <p:xfrm>
          <a:off x="485071" y="1264265"/>
          <a:ext cx="8068994" cy="4998720"/>
        </p:xfrm>
        <a:graphic>
          <a:graphicData uri="http://schemas.openxmlformats.org/drawingml/2006/table">
            <a:tbl>
              <a:tblPr firstRow="1" bandRow="1">
                <a:tableStyleId>{BDBED569-4797-4DF1-A0F4-6AAB3CD982D8}</a:tableStyleId>
              </a:tblPr>
              <a:tblGrid>
                <a:gridCol w="6800632"/>
                <a:gridCol w="1268362"/>
              </a:tblGrid>
              <a:tr h="370840">
                <a:tc>
                  <a:txBody>
                    <a:bodyPr/>
                    <a:lstStyle/>
                    <a:p>
                      <a:pPr algn="just">
                        <a:spcAft>
                          <a:spcPts val="0"/>
                        </a:spcAft>
                      </a:pPr>
                      <a:r>
                        <a:rPr lang="en-ZA" sz="1600" b="0" i="0" u="none" strike="noStrike" kern="1200" baseline="0" dirty="0" smtClean="0">
                          <a:solidFill>
                            <a:schemeClr val="tx1"/>
                          </a:solidFill>
                          <a:latin typeface="Cambria" pitchFamily="18" charset="0"/>
                          <a:ea typeface="+mn-ea"/>
                          <a:cs typeface="+mn-cs"/>
                        </a:rPr>
                        <a:t>The SABC gave special attention to delivering more programmes in sign language, procuring productions from companies owned by people with disabilities as well as procuring provincial productions in different official languages.</a:t>
                      </a:r>
                    </a:p>
                    <a:p>
                      <a:pPr algn="just">
                        <a:spcAft>
                          <a:spcPts val="0"/>
                        </a:spcAft>
                      </a:pPr>
                      <a:endParaRPr lang="en-ZA" sz="1600" dirty="0">
                        <a:latin typeface="Cambria" pitchFamily="18" charset="0"/>
                      </a:endParaRPr>
                    </a:p>
                  </a:txBody>
                  <a:tcPr/>
                </a:tc>
                <a:tc>
                  <a:txBody>
                    <a:bodyPr/>
                    <a:lstStyle/>
                    <a:p>
                      <a:endParaRPr lang="en-ZA"/>
                    </a:p>
                  </a:txBody>
                  <a:tcPr/>
                </a:tc>
              </a:tr>
              <a:tr h="370840">
                <a:tc>
                  <a:txBody>
                    <a:bodyPr/>
                    <a:lstStyle/>
                    <a:p>
                      <a:pPr algn="just">
                        <a:spcAft>
                          <a:spcPts val="0"/>
                        </a:spcAft>
                      </a:pPr>
                      <a:r>
                        <a:rPr lang="en-ZA" sz="1600" b="0" i="0" u="none" strike="noStrike" kern="1200" baseline="0" dirty="0" smtClean="0">
                          <a:solidFill>
                            <a:schemeClr val="tx1"/>
                          </a:solidFill>
                          <a:latin typeface="Cambria" pitchFamily="18" charset="0"/>
                          <a:ea typeface="+mn-ea"/>
                          <a:cs typeface="+mn-cs"/>
                        </a:rPr>
                        <a:t>The SABC showed healthy growth in the performance of its digital media platforms. The Corporation’s TV, News and Radio platforms actively populated content on their respective digital and social media platforms and audience uptake reflected listeners’ and viewers’ desire to engage with the SABC and its content on these alternative platforms.</a:t>
                      </a:r>
                    </a:p>
                    <a:p>
                      <a:pPr algn="just">
                        <a:spcAft>
                          <a:spcPts val="0"/>
                        </a:spcAft>
                      </a:pPr>
                      <a:endParaRPr lang="en-ZA" sz="1600" dirty="0">
                        <a:latin typeface="Cambria" pitchFamily="18" charset="0"/>
                      </a:endParaRPr>
                    </a:p>
                  </a:txBody>
                  <a:tcPr/>
                </a:tc>
                <a:tc>
                  <a:txBody>
                    <a:bodyPr/>
                    <a:lstStyle/>
                    <a:p>
                      <a:endParaRPr lang="en-ZA" dirty="0"/>
                    </a:p>
                  </a:txBody>
                  <a:tcPr/>
                </a:tc>
              </a:tr>
              <a:tr h="370840">
                <a:tc>
                  <a:txBody>
                    <a:bodyPr/>
                    <a:lstStyle/>
                    <a:p>
                      <a:pPr algn="just">
                        <a:spcAft>
                          <a:spcPts val="0"/>
                        </a:spcAft>
                      </a:pPr>
                      <a:r>
                        <a:rPr lang="en-ZA" sz="1600" b="0" i="0" u="none" strike="noStrike" kern="1200" baseline="0" dirty="0" smtClean="0">
                          <a:solidFill>
                            <a:schemeClr val="tx1"/>
                          </a:solidFill>
                          <a:latin typeface="Cambria" pitchFamily="18" charset="0"/>
                          <a:ea typeface="+mn-ea"/>
                          <a:cs typeface="+mn-cs"/>
                        </a:rPr>
                        <a:t>Broadcasting plans for the 2016 Elections progressed well and towards the end of the financial year a number of pre-election programmes were already broadcast.</a:t>
                      </a:r>
                    </a:p>
                    <a:p>
                      <a:pPr algn="just">
                        <a:spcAft>
                          <a:spcPts val="0"/>
                        </a:spcAft>
                      </a:pPr>
                      <a:endParaRPr lang="en-ZA" sz="1600" dirty="0">
                        <a:latin typeface="Cambria" pitchFamily="18" charset="0"/>
                      </a:endParaRPr>
                    </a:p>
                  </a:txBody>
                  <a:tcPr/>
                </a:tc>
                <a:tc>
                  <a:txBody>
                    <a:bodyPr/>
                    <a:lstStyle/>
                    <a:p>
                      <a:endParaRPr lang="en-ZA"/>
                    </a:p>
                  </a:txBody>
                  <a:tcPr/>
                </a:tc>
              </a:tr>
              <a:tr h="370840">
                <a:tc>
                  <a:txBody>
                    <a:bodyPr/>
                    <a:lstStyle/>
                    <a:p>
                      <a:pPr algn="just">
                        <a:spcAft>
                          <a:spcPts val="0"/>
                        </a:spcAft>
                      </a:pPr>
                      <a:r>
                        <a:rPr lang="en-ZA" sz="1600" b="0" i="0" u="none" strike="noStrike" kern="1200" baseline="0" dirty="0" smtClean="0">
                          <a:solidFill>
                            <a:schemeClr val="tx1"/>
                          </a:solidFill>
                          <a:latin typeface="Cambria" pitchFamily="18" charset="0"/>
                          <a:ea typeface="+mn-ea"/>
                          <a:cs typeface="+mn-cs"/>
                        </a:rPr>
                        <a:t>The SABC was able to roll out all of the 31 licensed transmitters in the year under review, thereby extending language reach across various provinces. This is considered to be a major achievement for the Corporation.</a:t>
                      </a:r>
                    </a:p>
                    <a:p>
                      <a:pPr algn="just">
                        <a:spcAft>
                          <a:spcPts val="0"/>
                        </a:spcAft>
                      </a:pPr>
                      <a:endParaRPr lang="en-ZA" sz="1600" dirty="0">
                        <a:latin typeface="Cambria" pitchFamily="18" charset="0"/>
                      </a:endParaRPr>
                    </a:p>
                  </a:txBody>
                  <a:tcPr/>
                </a:tc>
                <a:tc>
                  <a:txBody>
                    <a:bodyPr/>
                    <a:lstStyle/>
                    <a:p>
                      <a:endParaRPr lang="en-ZA" dirty="0"/>
                    </a:p>
                  </a:txBody>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18438" y="1405022"/>
            <a:ext cx="958646" cy="887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55309" y="2899525"/>
            <a:ext cx="958646" cy="887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55309" y="4276041"/>
            <a:ext cx="958646" cy="887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55309" y="5306899"/>
            <a:ext cx="958646" cy="887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49067DE-E8A5-9944-9393-2192A7739EDA}" type="slidenum">
              <a:rPr lang="en-US" smtClean="0"/>
              <a:pPr/>
              <a:t>13</a:t>
            </a:fld>
            <a:endParaRPr lang="en-US" dirty="0"/>
          </a:p>
        </p:txBody>
      </p:sp>
    </p:spTree>
    <p:extLst>
      <p:ext uri="{BB962C8B-B14F-4D97-AF65-F5344CB8AC3E}">
        <p14:creationId xmlns:p14="http://schemas.microsoft.com/office/powerpoint/2010/main" xmlns="" val="64949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586" y="14748"/>
            <a:ext cx="7770755" cy="589935"/>
            <a:chOff x="369709" y="0"/>
            <a:chExt cx="7770755" cy="589935"/>
          </a:xfrm>
          <a:scene3d>
            <a:camera prst="orthographicFront"/>
            <a:lightRig rig="threePt" dir="t"/>
          </a:scene3d>
        </p:grpSpPr>
        <p:sp>
          <p:nvSpPr>
            <p:cNvPr id="9" name="Pentagon 8"/>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FY2015/16 PERFORMANCE</a:t>
              </a:r>
              <a:endParaRPr lang="en-ZA" sz="2400" b="1" kern="1200" dirty="0">
                <a:solidFill>
                  <a:schemeClr val="tx1">
                    <a:lumMod val="75000"/>
                    <a:lumOff val="25000"/>
                  </a:schemeClr>
                </a:solidFill>
                <a:latin typeface="Cambria" pitchFamily="18" charset="0"/>
              </a:endParaRPr>
            </a:p>
          </p:txBody>
        </p:sp>
      </p:grpSp>
      <p:sp>
        <p:nvSpPr>
          <p:cNvPr id="8" name="Oval 7"/>
          <p:cNvSpPr/>
          <p:nvPr/>
        </p:nvSpPr>
        <p:spPr>
          <a:xfrm>
            <a:off x="0" y="95864"/>
            <a:ext cx="589935" cy="589935"/>
          </a:xfrm>
          <a:prstGeom prst="ellipse">
            <a:avLst/>
          </a:prstGeom>
          <a:blipFill>
            <a:blip r:embed="rId2">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extBox 1"/>
          <p:cNvSpPr txBox="1"/>
          <p:nvPr/>
        </p:nvSpPr>
        <p:spPr>
          <a:xfrm>
            <a:off x="589935" y="730667"/>
            <a:ext cx="7005484" cy="400110"/>
          </a:xfrm>
          <a:prstGeom prst="rect">
            <a:avLst/>
          </a:prstGeom>
          <a:noFill/>
        </p:spPr>
        <p:txBody>
          <a:bodyPr wrap="square" rtlCol="0">
            <a:spAutoFit/>
          </a:bodyPr>
          <a:lstStyle/>
          <a:p>
            <a:r>
              <a:rPr lang="en-ZA" sz="2000" b="1" dirty="0" smtClean="0">
                <a:solidFill>
                  <a:srgbClr val="C00000"/>
                </a:solidFill>
                <a:latin typeface="Cambria" pitchFamily="18" charset="0"/>
              </a:rPr>
              <a:t>TECHNOLOGY AND INFRASTRUCTURE</a:t>
            </a:r>
            <a:endParaRPr lang="en-ZA" sz="2000" b="1" dirty="0">
              <a:solidFill>
                <a:srgbClr val="C00000"/>
              </a:solidFill>
              <a:latin typeface="Cambria" pitchFamily="18" charset="0"/>
            </a:endParaRPr>
          </a:p>
        </p:txBody>
      </p:sp>
      <p:sp>
        <p:nvSpPr>
          <p:cNvPr id="4" name="Flowchart: Document 3"/>
          <p:cNvSpPr/>
          <p:nvPr/>
        </p:nvSpPr>
        <p:spPr>
          <a:xfrm>
            <a:off x="720221" y="1430593"/>
            <a:ext cx="7388120" cy="3672349"/>
          </a:xfrm>
          <a:prstGeom prst="flowChartDocumen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ZA" dirty="0">
                <a:solidFill>
                  <a:schemeClr val="tx1"/>
                </a:solidFill>
                <a:latin typeface="Cambria" pitchFamily="18" charset="0"/>
              </a:rPr>
              <a:t>During the year, the SABC continued with various </a:t>
            </a:r>
            <a:r>
              <a:rPr lang="en-ZA" dirty="0" smtClean="0">
                <a:solidFill>
                  <a:schemeClr val="tx1"/>
                </a:solidFill>
                <a:latin typeface="Cambria" pitchFamily="18" charset="0"/>
              </a:rPr>
              <a:t>technology projects </a:t>
            </a:r>
            <a:r>
              <a:rPr lang="en-ZA" dirty="0">
                <a:solidFill>
                  <a:schemeClr val="tx1"/>
                </a:solidFill>
                <a:latin typeface="Cambria" pitchFamily="18" charset="0"/>
              </a:rPr>
              <a:t>to upgrade internal and external </a:t>
            </a:r>
            <a:r>
              <a:rPr lang="en-ZA" dirty="0" smtClean="0">
                <a:solidFill>
                  <a:schemeClr val="tx1"/>
                </a:solidFill>
                <a:latin typeface="Cambria" pitchFamily="18" charset="0"/>
              </a:rPr>
              <a:t>broadcasting and </a:t>
            </a:r>
            <a:r>
              <a:rPr lang="en-ZA" dirty="0">
                <a:solidFill>
                  <a:schemeClr val="tx1"/>
                </a:solidFill>
                <a:latin typeface="Cambria" pitchFamily="18" charset="0"/>
              </a:rPr>
              <a:t>production facilities in order to take advantage of </a:t>
            </a:r>
            <a:r>
              <a:rPr lang="en-ZA" dirty="0" smtClean="0">
                <a:solidFill>
                  <a:schemeClr val="tx1"/>
                </a:solidFill>
                <a:latin typeface="Cambria" pitchFamily="18" charset="0"/>
              </a:rPr>
              <a:t>the opportunities </a:t>
            </a:r>
            <a:r>
              <a:rPr lang="en-ZA" dirty="0">
                <a:solidFill>
                  <a:schemeClr val="tx1"/>
                </a:solidFill>
                <a:latin typeface="Cambria" pitchFamily="18" charset="0"/>
              </a:rPr>
              <a:t>presented by the launch of </a:t>
            </a:r>
            <a:r>
              <a:rPr lang="en-ZA" dirty="0" err="1">
                <a:solidFill>
                  <a:schemeClr val="tx1"/>
                </a:solidFill>
                <a:latin typeface="Cambria" pitchFamily="18" charset="0"/>
              </a:rPr>
              <a:t>DTT</a:t>
            </a:r>
            <a:r>
              <a:rPr lang="en-ZA" dirty="0">
                <a:solidFill>
                  <a:schemeClr val="tx1"/>
                </a:solidFill>
                <a:latin typeface="Cambria" pitchFamily="18" charset="0"/>
              </a:rPr>
              <a:t>, the </a:t>
            </a:r>
            <a:r>
              <a:rPr lang="en-ZA" dirty="0" smtClean="0">
                <a:solidFill>
                  <a:schemeClr val="tx1"/>
                </a:solidFill>
                <a:latin typeface="Cambria" pitchFamily="18" charset="0"/>
              </a:rPr>
              <a:t>rapid rollout </a:t>
            </a:r>
            <a:r>
              <a:rPr lang="en-ZA" dirty="0">
                <a:solidFill>
                  <a:schemeClr val="tx1"/>
                </a:solidFill>
                <a:latin typeface="Cambria" pitchFamily="18" charset="0"/>
              </a:rPr>
              <a:t>of broadband Internet connectivity and the rise </a:t>
            </a:r>
            <a:r>
              <a:rPr lang="en-ZA" dirty="0" smtClean="0">
                <a:solidFill>
                  <a:schemeClr val="tx1"/>
                </a:solidFill>
                <a:latin typeface="Cambria" pitchFamily="18" charset="0"/>
              </a:rPr>
              <a:t>of alternative </a:t>
            </a:r>
            <a:r>
              <a:rPr lang="en-ZA" dirty="0">
                <a:solidFill>
                  <a:schemeClr val="tx1"/>
                </a:solidFill>
                <a:latin typeface="Cambria" pitchFamily="18" charset="0"/>
              </a:rPr>
              <a:t>mobile entertainment options</a:t>
            </a:r>
            <a:r>
              <a:rPr lang="en-ZA" dirty="0" smtClean="0">
                <a:solidFill>
                  <a:schemeClr val="tx1"/>
                </a:solidFill>
                <a:latin typeface="Cambria" pitchFamily="18" charset="0"/>
              </a:rPr>
              <a:t>.</a:t>
            </a:r>
          </a:p>
          <a:p>
            <a:pPr algn="just"/>
            <a:endParaRPr lang="en-ZA" dirty="0">
              <a:solidFill>
                <a:schemeClr val="tx1"/>
              </a:solidFill>
              <a:latin typeface="Cambria" pitchFamily="18" charset="0"/>
            </a:endParaRPr>
          </a:p>
          <a:p>
            <a:pPr algn="just"/>
            <a:r>
              <a:rPr lang="en-ZA" dirty="0">
                <a:solidFill>
                  <a:schemeClr val="tx1"/>
                </a:solidFill>
                <a:latin typeface="Cambria" pitchFamily="18" charset="0"/>
              </a:rPr>
              <a:t>These upgrades are imperative for the SABC to </a:t>
            </a:r>
            <a:r>
              <a:rPr lang="en-ZA" dirty="0" smtClean="0">
                <a:solidFill>
                  <a:schemeClr val="tx1"/>
                </a:solidFill>
                <a:latin typeface="Cambria" pitchFamily="18" charset="0"/>
              </a:rPr>
              <a:t>create a </a:t>
            </a:r>
            <a:r>
              <a:rPr lang="en-ZA" dirty="0">
                <a:solidFill>
                  <a:schemeClr val="tx1"/>
                </a:solidFill>
                <a:latin typeface="Cambria" pitchFamily="18" charset="0"/>
              </a:rPr>
              <a:t>sustainable platform for broadcasting and </a:t>
            </a:r>
            <a:r>
              <a:rPr lang="en-ZA" dirty="0" smtClean="0">
                <a:solidFill>
                  <a:schemeClr val="tx1"/>
                </a:solidFill>
                <a:latin typeface="Cambria" pitchFamily="18" charset="0"/>
              </a:rPr>
              <a:t>content distribution </a:t>
            </a:r>
            <a:r>
              <a:rPr lang="en-ZA" dirty="0">
                <a:solidFill>
                  <a:schemeClr val="tx1"/>
                </a:solidFill>
                <a:latin typeface="Cambria" pitchFamily="18" charset="0"/>
              </a:rPr>
              <a:t>in the digital age.</a:t>
            </a:r>
          </a:p>
        </p:txBody>
      </p:sp>
      <p:sp>
        <p:nvSpPr>
          <p:cNvPr id="3" name="Slide Number Placeholder 2"/>
          <p:cNvSpPr>
            <a:spLocks noGrp="1"/>
          </p:cNvSpPr>
          <p:nvPr>
            <p:ph type="sldNum" sz="quarter" idx="12"/>
          </p:nvPr>
        </p:nvSpPr>
        <p:spPr/>
        <p:txBody>
          <a:bodyPr/>
          <a:lstStyle/>
          <a:p>
            <a:fld id="{C49067DE-E8A5-9944-9393-2192A7739EDA}" type="slidenum">
              <a:rPr lang="en-US" smtClean="0"/>
              <a:pPr/>
              <a:t>14</a:t>
            </a:fld>
            <a:endParaRPr lang="en-US" dirty="0"/>
          </a:p>
        </p:txBody>
      </p:sp>
    </p:spTree>
    <p:extLst>
      <p:ext uri="{BB962C8B-B14F-4D97-AF65-F5344CB8AC3E}">
        <p14:creationId xmlns:p14="http://schemas.microsoft.com/office/powerpoint/2010/main" xmlns="" val="1919306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586" y="14748"/>
            <a:ext cx="7770755" cy="589935"/>
            <a:chOff x="369709" y="0"/>
            <a:chExt cx="7770755" cy="589935"/>
          </a:xfrm>
          <a:scene3d>
            <a:camera prst="orthographicFront"/>
            <a:lightRig rig="threePt" dir="t"/>
          </a:scene3d>
        </p:grpSpPr>
        <p:sp>
          <p:nvSpPr>
            <p:cNvPr id="9" name="Pentagon 8"/>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FY2015/16 PERFORMANCE</a:t>
              </a:r>
              <a:endParaRPr lang="en-ZA" sz="2400" b="1" kern="1200" dirty="0">
                <a:solidFill>
                  <a:schemeClr val="tx1">
                    <a:lumMod val="75000"/>
                    <a:lumOff val="25000"/>
                  </a:schemeClr>
                </a:solidFill>
                <a:latin typeface="Cambria" pitchFamily="18" charset="0"/>
              </a:endParaRPr>
            </a:p>
          </p:txBody>
        </p:sp>
      </p:grpSp>
      <p:sp>
        <p:nvSpPr>
          <p:cNvPr id="8" name="Oval 7"/>
          <p:cNvSpPr/>
          <p:nvPr/>
        </p:nvSpPr>
        <p:spPr>
          <a:xfrm>
            <a:off x="0" y="95864"/>
            <a:ext cx="589935" cy="589935"/>
          </a:xfrm>
          <a:prstGeom prst="ellipse">
            <a:avLst/>
          </a:prstGeom>
          <a:blipFill>
            <a:blip r:embed="rId2">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extBox 1"/>
          <p:cNvSpPr txBox="1"/>
          <p:nvPr/>
        </p:nvSpPr>
        <p:spPr>
          <a:xfrm>
            <a:off x="589935" y="730667"/>
            <a:ext cx="7005484" cy="400110"/>
          </a:xfrm>
          <a:prstGeom prst="rect">
            <a:avLst/>
          </a:prstGeom>
          <a:noFill/>
        </p:spPr>
        <p:txBody>
          <a:bodyPr wrap="square" rtlCol="0">
            <a:spAutoFit/>
          </a:bodyPr>
          <a:lstStyle/>
          <a:p>
            <a:r>
              <a:rPr lang="en-ZA" sz="2000" b="1" dirty="0" smtClean="0">
                <a:solidFill>
                  <a:srgbClr val="C00000"/>
                </a:solidFill>
                <a:latin typeface="Cambria" pitchFamily="18" charset="0"/>
              </a:rPr>
              <a:t>HUMAN RESOURCES</a:t>
            </a:r>
            <a:endParaRPr lang="en-ZA" sz="2000" b="1" dirty="0">
              <a:solidFill>
                <a:srgbClr val="C00000"/>
              </a:solidFill>
              <a:latin typeface="Cambria"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470168651"/>
              </p:ext>
            </p:extLst>
          </p:nvPr>
        </p:nvGraphicFramePr>
        <p:xfrm>
          <a:off x="337587" y="1293761"/>
          <a:ext cx="8526194" cy="4785360"/>
        </p:xfrm>
        <a:graphic>
          <a:graphicData uri="http://schemas.openxmlformats.org/drawingml/2006/table">
            <a:tbl>
              <a:tblPr firstRow="1" bandRow="1">
                <a:tableStyleId>{8799B23B-EC83-4686-B30A-512413B5E67A}</a:tableStyleId>
              </a:tblPr>
              <a:tblGrid>
                <a:gridCol w="2084872"/>
                <a:gridCol w="6441322"/>
              </a:tblGrid>
              <a:tr h="370840">
                <a:tc>
                  <a:txBody>
                    <a:bodyPr/>
                    <a:lstStyle/>
                    <a:p>
                      <a:r>
                        <a:rPr lang="en-ZA" dirty="0" smtClean="0">
                          <a:latin typeface="Cambria" pitchFamily="18" charset="0"/>
                        </a:rPr>
                        <a:t>Talent Attraction and Retention</a:t>
                      </a:r>
                      <a:endParaRPr lang="en-ZA" dirty="0">
                        <a:latin typeface="Cambria" pitchFamily="18" charset="0"/>
                      </a:endParaRPr>
                    </a:p>
                  </a:txBody>
                  <a:tcPr anchor="ct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tx1"/>
                          </a:solidFill>
                          <a:effectLst/>
                          <a:latin typeface="Cambria" pitchFamily="18" charset="0"/>
                          <a:ea typeface="+mn-ea"/>
                          <a:cs typeface="+mn-cs"/>
                        </a:rPr>
                        <a:t>Progress was made in the development of the </a:t>
                      </a:r>
                      <a:r>
                        <a:rPr lang="en-GB" sz="1600" b="0" kern="1200" dirty="0" err="1" smtClean="0">
                          <a:solidFill>
                            <a:schemeClr val="tx1"/>
                          </a:solidFill>
                          <a:effectLst/>
                          <a:latin typeface="Cambria" pitchFamily="18" charset="0"/>
                          <a:ea typeface="+mn-ea"/>
                          <a:cs typeface="+mn-cs"/>
                        </a:rPr>
                        <a:t>SABC’s</a:t>
                      </a:r>
                      <a:r>
                        <a:rPr lang="en-GB" sz="1600" b="0" kern="1200" dirty="0" smtClean="0">
                          <a:solidFill>
                            <a:schemeClr val="tx1"/>
                          </a:solidFill>
                          <a:effectLst/>
                          <a:latin typeface="Cambria" pitchFamily="18" charset="0"/>
                          <a:ea typeface="+mn-ea"/>
                          <a:cs typeface="+mn-cs"/>
                        </a:rPr>
                        <a:t> Employee Value Proposition (</a:t>
                      </a:r>
                      <a:r>
                        <a:rPr lang="en-GB" sz="1600" b="0" kern="1200" dirty="0" err="1" smtClean="0">
                          <a:solidFill>
                            <a:schemeClr val="tx1"/>
                          </a:solidFill>
                          <a:effectLst/>
                          <a:latin typeface="Cambria" pitchFamily="18" charset="0"/>
                          <a:ea typeface="+mn-ea"/>
                          <a:cs typeface="+mn-cs"/>
                        </a:rPr>
                        <a:t>EVP</a:t>
                      </a:r>
                      <a:r>
                        <a:rPr lang="en-GB" sz="1600" b="0" kern="1200" dirty="0" smtClean="0">
                          <a:solidFill>
                            <a:schemeClr val="tx1"/>
                          </a:solidFill>
                          <a:effectLst/>
                          <a:latin typeface="Cambria" pitchFamily="18" charset="0"/>
                          <a:ea typeface="+mn-ea"/>
                          <a:cs typeface="+mn-cs"/>
                        </a:rPr>
                        <a:t>) Model. The critical workforce segments were identified according to business area and the </a:t>
                      </a:r>
                      <a:r>
                        <a:rPr lang="en-GB" sz="1600" b="0" kern="1200" dirty="0" err="1" smtClean="0">
                          <a:solidFill>
                            <a:schemeClr val="tx1"/>
                          </a:solidFill>
                          <a:effectLst/>
                          <a:latin typeface="Cambria" pitchFamily="18" charset="0"/>
                          <a:ea typeface="+mn-ea"/>
                          <a:cs typeface="+mn-cs"/>
                        </a:rPr>
                        <a:t>EVP</a:t>
                      </a:r>
                      <a:r>
                        <a:rPr lang="en-GB" sz="1600" b="0" kern="1200" dirty="0" smtClean="0">
                          <a:solidFill>
                            <a:schemeClr val="tx1"/>
                          </a:solidFill>
                          <a:effectLst/>
                          <a:latin typeface="Cambria" pitchFamily="18" charset="0"/>
                          <a:ea typeface="+mn-ea"/>
                          <a:cs typeface="+mn-cs"/>
                        </a:rPr>
                        <a:t> Implementation Plan will ensure the attraction of new critical and scarce talent for the core business while also retaining existing talent vital for organisational success. </a:t>
                      </a:r>
                      <a:endParaRPr lang="en-ZA" sz="1600" b="0" kern="1200" dirty="0" smtClean="0">
                        <a:solidFill>
                          <a:schemeClr val="tx1"/>
                        </a:solidFill>
                        <a:effectLst/>
                        <a:latin typeface="Cambria" pitchFamily="18" charset="0"/>
                        <a:ea typeface="+mn-ea"/>
                        <a:cs typeface="+mn-cs"/>
                      </a:endParaRPr>
                    </a:p>
                    <a:p>
                      <a:pPr algn="just"/>
                      <a:endParaRPr lang="en-ZA" sz="800" dirty="0">
                        <a:latin typeface="Cambria" pitchFamily="18" charset="0"/>
                      </a:endParaRPr>
                    </a:p>
                  </a:txBody>
                  <a:tcPr/>
                </a:tc>
              </a:tr>
              <a:tr h="370840">
                <a:tc>
                  <a:txBody>
                    <a:bodyPr/>
                    <a:lstStyle/>
                    <a:p>
                      <a:r>
                        <a:rPr lang="en-ZA" b="1" dirty="0" smtClean="0">
                          <a:latin typeface="Cambria" pitchFamily="18" charset="0"/>
                        </a:rPr>
                        <a:t>Performance Management</a:t>
                      </a:r>
                      <a:endParaRPr lang="en-ZA" b="1" dirty="0">
                        <a:latin typeface="Cambria" pitchFamily="18" charset="0"/>
                      </a:endParaRPr>
                    </a:p>
                  </a:txBody>
                  <a:tcPr anchor="ct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Cambria" pitchFamily="18" charset="0"/>
                          <a:ea typeface="+mn-ea"/>
                          <a:cs typeface="+mn-cs"/>
                        </a:rPr>
                        <a:t>The SABC developed a new Performance Management Policy and system for the organisation. In preparation for the rollout of performance management in the new financial year, all staff received training and the necessary information. The system is further linked to the Pay-for-Performance Incentive Programme that will ensure improved morale and motivation among SABC staff.</a:t>
                      </a:r>
                      <a:endParaRPr lang="en-ZA" sz="1600" kern="1200" dirty="0" smtClean="0">
                        <a:solidFill>
                          <a:schemeClr val="tx1"/>
                        </a:solidFill>
                        <a:effectLst/>
                        <a:latin typeface="Cambria" pitchFamily="18" charset="0"/>
                        <a:ea typeface="+mn-ea"/>
                        <a:cs typeface="+mn-cs"/>
                      </a:endParaRPr>
                    </a:p>
                    <a:p>
                      <a:pPr algn="just"/>
                      <a:endParaRPr lang="en-ZA" sz="800" dirty="0">
                        <a:latin typeface="Cambria" pitchFamily="18" charset="0"/>
                      </a:endParaRPr>
                    </a:p>
                  </a:txBody>
                  <a:tcPr/>
                </a:tc>
              </a:tr>
              <a:tr h="370840">
                <a:tc>
                  <a:txBody>
                    <a:bodyPr/>
                    <a:lstStyle/>
                    <a:p>
                      <a:r>
                        <a:rPr lang="en-ZA" b="1" dirty="0" smtClean="0">
                          <a:latin typeface="Cambria" pitchFamily="18" charset="0"/>
                        </a:rPr>
                        <a:t>Skills Training</a:t>
                      </a:r>
                      <a:endParaRPr lang="en-ZA" b="1" dirty="0">
                        <a:latin typeface="Cambria" pitchFamily="18" charset="0"/>
                      </a:endParaRPr>
                    </a:p>
                  </a:txBody>
                  <a:tcPr anchor="ct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Cambria" pitchFamily="18" charset="0"/>
                          <a:ea typeface="+mn-ea"/>
                          <a:cs typeface="+mn-cs"/>
                        </a:rPr>
                        <a:t>The 2015/16 </a:t>
                      </a:r>
                      <a:r>
                        <a:rPr lang="en-GB" sz="1600" kern="1200" dirty="0" err="1" smtClean="0">
                          <a:solidFill>
                            <a:schemeClr val="tx1"/>
                          </a:solidFill>
                          <a:effectLst/>
                          <a:latin typeface="Cambria" pitchFamily="18" charset="0"/>
                          <a:ea typeface="+mn-ea"/>
                          <a:cs typeface="+mn-cs"/>
                        </a:rPr>
                        <a:t>WSP</a:t>
                      </a:r>
                      <a:r>
                        <a:rPr lang="en-GB" sz="1600" kern="1200" dirty="0" smtClean="0">
                          <a:solidFill>
                            <a:schemeClr val="tx1"/>
                          </a:solidFill>
                          <a:effectLst/>
                          <a:latin typeface="Cambria" pitchFamily="18" charset="0"/>
                          <a:ea typeface="+mn-ea"/>
                          <a:cs typeface="+mn-cs"/>
                        </a:rPr>
                        <a:t> continued to focus on addressing the skills gaps that were identified in the Skills Audit as well as the challenges posed by the migration to digital broadcasting. The SABC achieved 82% of its </a:t>
                      </a:r>
                      <a:r>
                        <a:rPr lang="en-GB" sz="1600" kern="1200" dirty="0" err="1" smtClean="0">
                          <a:solidFill>
                            <a:schemeClr val="tx1"/>
                          </a:solidFill>
                          <a:effectLst/>
                          <a:latin typeface="Cambria" pitchFamily="18" charset="0"/>
                          <a:ea typeface="+mn-ea"/>
                          <a:cs typeface="+mn-cs"/>
                        </a:rPr>
                        <a:t>WSP</a:t>
                      </a:r>
                      <a:r>
                        <a:rPr lang="en-GB" sz="1600" kern="1200" dirty="0" smtClean="0">
                          <a:solidFill>
                            <a:schemeClr val="tx1"/>
                          </a:solidFill>
                          <a:effectLst/>
                          <a:latin typeface="Cambria" pitchFamily="18" charset="0"/>
                          <a:ea typeface="+mn-ea"/>
                          <a:cs typeface="+mn-cs"/>
                        </a:rPr>
                        <a:t> objectives against a target of 70% which is a significant accomplishment for the organisation.</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800" kern="1200" dirty="0" smtClean="0">
                        <a:solidFill>
                          <a:schemeClr val="tx1"/>
                        </a:solidFill>
                        <a:effectLst/>
                        <a:latin typeface="Cambria" pitchFamily="18" charset="0"/>
                        <a:ea typeface="+mn-ea"/>
                        <a:cs typeface="+mn-cs"/>
                      </a:endParaRPr>
                    </a:p>
                  </a:txBody>
                  <a:tcPr/>
                </a:tc>
              </a:tr>
            </a:tbl>
          </a:graphicData>
        </a:graphic>
      </p:graphicFrame>
      <p:sp>
        <p:nvSpPr>
          <p:cNvPr id="4" name="Slide Number Placeholder 3"/>
          <p:cNvSpPr>
            <a:spLocks noGrp="1"/>
          </p:cNvSpPr>
          <p:nvPr>
            <p:ph type="sldNum" sz="quarter" idx="12"/>
          </p:nvPr>
        </p:nvSpPr>
        <p:spPr/>
        <p:txBody>
          <a:bodyPr/>
          <a:lstStyle/>
          <a:p>
            <a:fld id="{C49067DE-E8A5-9944-9393-2192A7739EDA}" type="slidenum">
              <a:rPr lang="en-US" smtClean="0"/>
              <a:pPr/>
              <a:t>15</a:t>
            </a:fld>
            <a:endParaRPr lang="en-US" dirty="0"/>
          </a:p>
        </p:txBody>
      </p:sp>
    </p:spTree>
    <p:extLst>
      <p:ext uri="{BB962C8B-B14F-4D97-AF65-F5344CB8AC3E}">
        <p14:creationId xmlns:p14="http://schemas.microsoft.com/office/powerpoint/2010/main" xmlns="" val="4036561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586" y="14748"/>
            <a:ext cx="7770755" cy="589935"/>
            <a:chOff x="369709" y="0"/>
            <a:chExt cx="7770755" cy="589935"/>
          </a:xfrm>
          <a:scene3d>
            <a:camera prst="orthographicFront"/>
            <a:lightRig rig="threePt" dir="t"/>
          </a:scene3d>
        </p:grpSpPr>
        <p:sp>
          <p:nvSpPr>
            <p:cNvPr id="9" name="Pentagon 8"/>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FY2015/16 PERFORMANCE</a:t>
              </a:r>
              <a:endParaRPr lang="en-ZA" sz="2400" b="1" kern="1200" dirty="0">
                <a:solidFill>
                  <a:schemeClr val="tx1">
                    <a:lumMod val="75000"/>
                    <a:lumOff val="25000"/>
                  </a:schemeClr>
                </a:solidFill>
                <a:latin typeface="Cambria" pitchFamily="18" charset="0"/>
              </a:endParaRPr>
            </a:p>
          </p:txBody>
        </p:sp>
      </p:grpSp>
      <p:sp>
        <p:nvSpPr>
          <p:cNvPr id="8" name="Oval 7"/>
          <p:cNvSpPr/>
          <p:nvPr/>
        </p:nvSpPr>
        <p:spPr>
          <a:xfrm>
            <a:off x="0" y="95864"/>
            <a:ext cx="589935" cy="589935"/>
          </a:xfrm>
          <a:prstGeom prst="ellipse">
            <a:avLst/>
          </a:prstGeom>
          <a:blipFill>
            <a:blip r:embed="rId2">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extBox 1"/>
          <p:cNvSpPr txBox="1"/>
          <p:nvPr/>
        </p:nvSpPr>
        <p:spPr>
          <a:xfrm>
            <a:off x="589935" y="730667"/>
            <a:ext cx="7005484" cy="400110"/>
          </a:xfrm>
          <a:prstGeom prst="rect">
            <a:avLst/>
          </a:prstGeom>
          <a:noFill/>
        </p:spPr>
        <p:txBody>
          <a:bodyPr wrap="square" rtlCol="0">
            <a:spAutoFit/>
          </a:bodyPr>
          <a:lstStyle/>
          <a:p>
            <a:r>
              <a:rPr lang="en-ZA" sz="2000" b="1" dirty="0" smtClean="0">
                <a:solidFill>
                  <a:srgbClr val="C00000"/>
                </a:solidFill>
                <a:latin typeface="Cambria" pitchFamily="18" charset="0"/>
              </a:rPr>
              <a:t>GOVERNANCE</a:t>
            </a:r>
            <a:endParaRPr lang="en-ZA" sz="2000" b="1" dirty="0">
              <a:solidFill>
                <a:srgbClr val="C00000"/>
              </a:solidFill>
              <a:latin typeface="Cambria" pitchFamily="18" charset="0"/>
            </a:endParaRPr>
          </a:p>
        </p:txBody>
      </p:sp>
      <p:graphicFrame>
        <p:nvGraphicFramePr>
          <p:cNvPr id="4" name="Diagram 3"/>
          <p:cNvGraphicFramePr/>
          <p:nvPr>
            <p:extLst>
              <p:ext uri="{D42A27DB-BD31-4B8C-83A1-F6EECF244321}">
                <p14:modId xmlns:p14="http://schemas.microsoft.com/office/powerpoint/2010/main" xmlns="" val="2897599217"/>
              </p:ext>
            </p:extLst>
          </p:nvPr>
        </p:nvGraphicFramePr>
        <p:xfrm>
          <a:off x="337586" y="1130777"/>
          <a:ext cx="8526195" cy="5314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C49067DE-E8A5-9944-9393-2192A7739EDA}" type="slidenum">
              <a:rPr lang="en-US" smtClean="0"/>
              <a:pPr/>
              <a:t>16</a:t>
            </a:fld>
            <a:endParaRPr lang="en-US" dirty="0"/>
          </a:p>
        </p:txBody>
      </p:sp>
    </p:spTree>
    <p:extLst>
      <p:ext uri="{BB962C8B-B14F-4D97-AF65-F5344CB8AC3E}">
        <p14:creationId xmlns:p14="http://schemas.microsoft.com/office/powerpoint/2010/main" xmlns="" val="3954109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067DE-E8A5-9944-9393-2192A7739EDA}" type="slidenum">
              <a:rPr lang="en-US" smtClean="0"/>
              <a:pPr/>
              <a:t>17</a:t>
            </a:fld>
            <a:endParaRPr lang="en-US" dirty="0"/>
          </a:p>
        </p:txBody>
      </p:sp>
    </p:spTree>
    <p:extLst>
      <p:ext uri="{BB962C8B-B14F-4D97-AF65-F5344CB8AC3E}">
        <p14:creationId xmlns:p14="http://schemas.microsoft.com/office/powerpoint/2010/main" xmlns="" val="325268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586" y="14748"/>
            <a:ext cx="7770755" cy="589935"/>
            <a:chOff x="369709" y="0"/>
            <a:chExt cx="7770755" cy="589935"/>
          </a:xfrm>
          <a:scene3d>
            <a:camera prst="orthographicFront"/>
            <a:lightRig rig="threePt" dir="t"/>
          </a:scene3d>
        </p:grpSpPr>
        <p:sp>
          <p:nvSpPr>
            <p:cNvPr id="9" name="Pentagon 8"/>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ANNUAL FINANCIAL PERFORMANCE</a:t>
              </a:r>
              <a:endParaRPr lang="en-ZA" sz="2400" b="1" kern="1200" dirty="0">
                <a:solidFill>
                  <a:schemeClr val="tx1">
                    <a:lumMod val="75000"/>
                    <a:lumOff val="25000"/>
                  </a:schemeClr>
                </a:solidFill>
                <a:latin typeface="Cambria" pitchFamily="18" charset="0"/>
              </a:endParaRPr>
            </a:p>
          </p:txBody>
        </p:sp>
      </p:grpSp>
      <p:sp>
        <p:nvSpPr>
          <p:cNvPr id="8" name="Oval 7"/>
          <p:cNvSpPr/>
          <p:nvPr/>
        </p:nvSpPr>
        <p:spPr>
          <a:xfrm>
            <a:off x="0" y="95864"/>
            <a:ext cx="589935" cy="589935"/>
          </a:xfrm>
          <a:prstGeom prst="ellipse">
            <a:avLst/>
          </a:prstGeom>
          <a:blipFill>
            <a:blip r:embed="rId2">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TextBox 2"/>
          <p:cNvSpPr txBox="1"/>
          <p:nvPr/>
        </p:nvSpPr>
        <p:spPr>
          <a:xfrm>
            <a:off x="575186" y="850559"/>
            <a:ext cx="8037872" cy="1231106"/>
          </a:xfrm>
          <a:prstGeom prst="rect">
            <a:avLst/>
          </a:prstGeom>
          <a:solidFill>
            <a:schemeClr val="accent1">
              <a:lumMod val="20000"/>
              <a:lumOff val="80000"/>
            </a:schemeClr>
          </a:solidFill>
        </p:spPr>
        <p:txBody>
          <a:bodyPr wrap="square" rtlCol="0">
            <a:spAutoFit/>
          </a:bodyPr>
          <a:lstStyle/>
          <a:p>
            <a:pPr algn="just">
              <a:spcAft>
                <a:spcPts val="1200"/>
              </a:spcAft>
            </a:pPr>
            <a:r>
              <a:rPr lang="en-ZA" b="1" dirty="0" smtClean="0">
                <a:latin typeface="Cambria" pitchFamily="18" charset="0"/>
              </a:rPr>
              <a:t>Net Asset position = R2.7 billion 			Cash </a:t>
            </a:r>
            <a:r>
              <a:rPr lang="en-ZA" b="1" dirty="0">
                <a:latin typeface="Cambria" pitchFamily="18" charset="0"/>
              </a:rPr>
              <a:t>balance = </a:t>
            </a:r>
            <a:r>
              <a:rPr lang="en-ZA" b="1" dirty="0" smtClean="0">
                <a:latin typeface="Cambria" pitchFamily="18" charset="0"/>
              </a:rPr>
              <a:t>R881m</a:t>
            </a:r>
          </a:p>
          <a:p>
            <a:pPr algn="just">
              <a:spcAft>
                <a:spcPts val="1200"/>
              </a:spcAft>
            </a:pPr>
            <a:r>
              <a:rPr lang="en-ZA" b="1" dirty="0" smtClean="0">
                <a:latin typeface="Cambria" pitchFamily="18" charset="0"/>
              </a:rPr>
              <a:t>Current Ratio = 1.7:1 </a:t>
            </a:r>
            <a:endParaRPr lang="en-ZA" i="1" dirty="0" smtClean="0">
              <a:latin typeface="Cambria" pitchFamily="18" charset="0"/>
            </a:endParaRPr>
          </a:p>
          <a:p>
            <a:pPr algn="just">
              <a:spcAft>
                <a:spcPts val="1200"/>
              </a:spcAft>
            </a:pPr>
            <a:r>
              <a:rPr lang="en-ZA" b="1" dirty="0" smtClean="0">
                <a:latin typeface="Cambria" pitchFamily="18" charset="0"/>
              </a:rPr>
              <a:t>Net loss = R411m</a:t>
            </a:r>
            <a:endParaRPr lang="en-ZA" b="1" dirty="0">
              <a:latin typeface="Cambria" pitchFamily="18" charset="0"/>
            </a:endParaRPr>
          </a:p>
        </p:txBody>
      </p:sp>
      <p:sp>
        <p:nvSpPr>
          <p:cNvPr id="4" name="Oval 3"/>
          <p:cNvSpPr/>
          <p:nvPr/>
        </p:nvSpPr>
        <p:spPr>
          <a:xfrm>
            <a:off x="3362632" y="3303638"/>
            <a:ext cx="2462981" cy="1578078"/>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latin typeface="Cambria" pitchFamily="18" charset="0"/>
              </a:rPr>
              <a:t>R411m </a:t>
            </a:r>
          </a:p>
          <a:p>
            <a:pPr algn="ctr"/>
            <a:r>
              <a:rPr lang="en-ZA" b="1" dirty="0" smtClean="0">
                <a:latin typeface="Cambria" pitchFamily="18" charset="0"/>
              </a:rPr>
              <a:t>Loss for the year</a:t>
            </a:r>
            <a:endParaRPr lang="en-ZA" b="1" dirty="0">
              <a:latin typeface="Cambria" pitchFamily="18" charset="0"/>
            </a:endParaRPr>
          </a:p>
        </p:txBody>
      </p:sp>
      <p:sp>
        <p:nvSpPr>
          <p:cNvPr id="5" name="Rounded Rectangular Callout 4"/>
          <p:cNvSpPr/>
          <p:nvPr/>
        </p:nvSpPr>
        <p:spPr>
          <a:xfrm>
            <a:off x="1076632" y="2238981"/>
            <a:ext cx="2449249" cy="825909"/>
          </a:xfrm>
          <a:prstGeom prst="wedgeRoundRectCallout">
            <a:avLst>
              <a:gd name="adj1" fmla="val 75074"/>
              <a:gd name="adj2" fmla="val 87500"/>
              <a:gd name="adj3" fmla="val 16667"/>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b="1" dirty="0" smtClean="0">
                <a:solidFill>
                  <a:schemeClr val="tx1"/>
                </a:solidFill>
                <a:latin typeface="Cambria" pitchFamily="18" charset="0"/>
              </a:rPr>
              <a:t>Expenditure incurred on unforeseen events of national interest</a:t>
            </a:r>
            <a:endParaRPr lang="en-ZA" sz="1600" b="1" dirty="0">
              <a:solidFill>
                <a:schemeClr val="tx1"/>
              </a:solidFill>
              <a:latin typeface="Cambria" pitchFamily="18" charset="0"/>
            </a:endParaRPr>
          </a:p>
        </p:txBody>
      </p:sp>
      <p:sp>
        <p:nvSpPr>
          <p:cNvPr id="11" name="Rounded Rectangular Callout 10"/>
          <p:cNvSpPr/>
          <p:nvPr/>
        </p:nvSpPr>
        <p:spPr>
          <a:xfrm>
            <a:off x="589935" y="3274141"/>
            <a:ext cx="2449249" cy="1081546"/>
          </a:xfrm>
          <a:prstGeom prst="wedgeRoundRectCallout">
            <a:avLst>
              <a:gd name="adj1" fmla="val 63658"/>
              <a:gd name="adj2" fmla="val 28442"/>
              <a:gd name="adj3" fmla="val 16667"/>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b="1" dirty="0" smtClean="0">
                <a:solidFill>
                  <a:schemeClr val="tx1"/>
                </a:solidFill>
                <a:latin typeface="Cambria" pitchFamily="18" charset="0"/>
              </a:rPr>
              <a:t>Investment in mandated sports and other events yielding negative return</a:t>
            </a:r>
            <a:endParaRPr lang="en-ZA" sz="1600" b="1" dirty="0">
              <a:solidFill>
                <a:schemeClr val="tx1"/>
              </a:solidFill>
              <a:latin typeface="Cambria" pitchFamily="18" charset="0"/>
            </a:endParaRPr>
          </a:p>
        </p:txBody>
      </p:sp>
      <p:sp>
        <p:nvSpPr>
          <p:cNvPr id="12" name="Rounded Rectangular Callout 11"/>
          <p:cNvSpPr/>
          <p:nvPr/>
        </p:nvSpPr>
        <p:spPr>
          <a:xfrm>
            <a:off x="589935" y="4468761"/>
            <a:ext cx="2449249" cy="825909"/>
          </a:xfrm>
          <a:prstGeom prst="wedgeRoundRectCallout">
            <a:avLst>
              <a:gd name="adj1" fmla="val 77293"/>
              <a:gd name="adj2" fmla="val -30356"/>
              <a:gd name="adj3" fmla="val 16667"/>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b="1" dirty="0" smtClean="0">
                <a:solidFill>
                  <a:schemeClr val="tx1"/>
                </a:solidFill>
                <a:latin typeface="Cambria" pitchFamily="18" charset="0"/>
              </a:rPr>
              <a:t>Less than 3% funding from Government</a:t>
            </a:r>
            <a:endParaRPr lang="en-ZA" sz="1600" b="1" dirty="0">
              <a:solidFill>
                <a:schemeClr val="tx1"/>
              </a:solidFill>
              <a:latin typeface="Cambria" pitchFamily="18" charset="0"/>
            </a:endParaRPr>
          </a:p>
        </p:txBody>
      </p:sp>
      <p:sp>
        <p:nvSpPr>
          <p:cNvPr id="14" name="Rounded Rectangular Callout 13"/>
          <p:cNvSpPr/>
          <p:nvPr/>
        </p:nvSpPr>
        <p:spPr>
          <a:xfrm>
            <a:off x="5659091" y="2448232"/>
            <a:ext cx="2449249" cy="825909"/>
          </a:xfrm>
          <a:prstGeom prst="wedgeRoundRectCallout">
            <a:avLst>
              <a:gd name="adj1" fmla="val -77889"/>
              <a:gd name="adj2" fmla="val 58929"/>
              <a:gd name="adj3" fmla="val 16667"/>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b="1" dirty="0" smtClean="0">
                <a:solidFill>
                  <a:schemeClr val="tx1"/>
                </a:solidFill>
                <a:latin typeface="Cambria" pitchFamily="18" charset="0"/>
              </a:rPr>
              <a:t>Growth in post-retirement service costs</a:t>
            </a:r>
            <a:endParaRPr lang="en-ZA" sz="1600" b="1" dirty="0">
              <a:solidFill>
                <a:schemeClr val="tx1"/>
              </a:solidFill>
              <a:latin typeface="Cambria" pitchFamily="18" charset="0"/>
            </a:endParaRPr>
          </a:p>
        </p:txBody>
      </p:sp>
      <p:sp>
        <p:nvSpPr>
          <p:cNvPr id="15" name="Left-Right Arrow 14"/>
          <p:cNvSpPr/>
          <p:nvPr/>
        </p:nvSpPr>
        <p:spPr>
          <a:xfrm>
            <a:off x="337586" y="5453114"/>
            <a:ext cx="8642556" cy="1268361"/>
          </a:xfrm>
          <a:prstGeom prst="leftRightArrow">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latin typeface="Cambria" pitchFamily="18" charset="0"/>
              </a:rPr>
              <a:t>Revenue impacted by global economic slowdown, </a:t>
            </a:r>
            <a:r>
              <a:rPr lang="en-GB" sz="1400" dirty="0">
                <a:solidFill>
                  <a:schemeClr val="tx1"/>
                </a:solidFill>
                <a:latin typeface="Cambria" pitchFamily="18" charset="0"/>
              </a:rPr>
              <a:t>increased competition in the broadcasting industry, television and radio advertising budget cuts, particularly by multinationals, and decreasing public funding.  </a:t>
            </a:r>
            <a:endParaRPr lang="en-ZA" sz="1400" dirty="0">
              <a:solidFill>
                <a:schemeClr val="tx1"/>
              </a:solidFill>
              <a:latin typeface="Cambria" pitchFamily="18" charset="0"/>
            </a:endParaRPr>
          </a:p>
        </p:txBody>
      </p:sp>
      <p:sp>
        <p:nvSpPr>
          <p:cNvPr id="16" name="Rounded Rectangular Callout 15"/>
          <p:cNvSpPr/>
          <p:nvPr/>
        </p:nvSpPr>
        <p:spPr>
          <a:xfrm>
            <a:off x="6317792" y="3551902"/>
            <a:ext cx="2584750" cy="1081549"/>
          </a:xfrm>
          <a:prstGeom prst="wedgeRoundRectCallout">
            <a:avLst>
              <a:gd name="adj1" fmla="val -76814"/>
              <a:gd name="adj2" fmla="val 34708"/>
              <a:gd name="adj3" fmla="val 16667"/>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b="1" dirty="0" smtClean="0">
                <a:solidFill>
                  <a:schemeClr val="tx1"/>
                </a:solidFill>
                <a:latin typeface="Cambria" pitchFamily="18" charset="0"/>
              </a:rPr>
              <a:t>Impact of tax adjustments arising from correction of prior  years’ financials</a:t>
            </a:r>
            <a:endParaRPr lang="en-ZA" sz="1600" b="1" dirty="0">
              <a:solidFill>
                <a:schemeClr val="tx1"/>
              </a:solidFill>
              <a:latin typeface="Cambria" pitchFamily="18" charset="0"/>
            </a:endParaRPr>
          </a:p>
        </p:txBody>
      </p:sp>
      <p:sp>
        <p:nvSpPr>
          <p:cNvPr id="6" name="Slide Number Placeholder 5"/>
          <p:cNvSpPr>
            <a:spLocks noGrp="1"/>
          </p:cNvSpPr>
          <p:nvPr>
            <p:ph type="sldNum" sz="quarter" idx="12"/>
          </p:nvPr>
        </p:nvSpPr>
        <p:spPr/>
        <p:txBody>
          <a:bodyPr/>
          <a:lstStyle/>
          <a:p>
            <a:fld id="{C49067DE-E8A5-9944-9393-2192A7739EDA}" type="slidenum">
              <a:rPr lang="en-US" smtClean="0"/>
              <a:pPr/>
              <a:t>18</a:t>
            </a:fld>
            <a:endParaRPr lang="en-US" dirty="0"/>
          </a:p>
        </p:txBody>
      </p:sp>
    </p:spTree>
    <p:extLst>
      <p:ext uri="{BB962C8B-B14F-4D97-AF65-F5344CB8AC3E}">
        <p14:creationId xmlns:p14="http://schemas.microsoft.com/office/powerpoint/2010/main" xmlns="" val="26583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586" y="14748"/>
            <a:ext cx="7770755" cy="589935"/>
            <a:chOff x="369709" y="0"/>
            <a:chExt cx="7770755" cy="589935"/>
          </a:xfrm>
          <a:scene3d>
            <a:camera prst="orthographicFront"/>
            <a:lightRig rig="threePt" dir="t"/>
          </a:scene3d>
        </p:grpSpPr>
        <p:sp>
          <p:nvSpPr>
            <p:cNvPr id="9" name="Pentagon 8"/>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ANNUAL FINANCIAL PERFORMANCE</a:t>
              </a:r>
              <a:endParaRPr lang="en-ZA" sz="2400" b="1" kern="1200" dirty="0">
                <a:solidFill>
                  <a:schemeClr val="tx1">
                    <a:lumMod val="75000"/>
                    <a:lumOff val="25000"/>
                  </a:schemeClr>
                </a:solidFill>
                <a:latin typeface="Cambria" pitchFamily="18" charset="0"/>
              </a:endParaRPr>
            </a:p>
          </p:txBody>
        </p:sp>
      </p:grpSp>
      <p:sp>
        <p:nvSpPr>
          <p:cNvPr id="8" name="Oval 7"/>
          <p:cNvSpPr/>
          <p:nvPr/>
        </p:nvSpPr>
        <p:spPr>
          <a:xfrm>
            <a:off x="0" y="95864"/>
            <a:ext cx="589935" cy="589935"/>
          </a:xfrm>
          <a:prstGeom prst="ellipse">
            <a:avLst/>
          </a:prstGeom>
          <a:blipFill>
            <a:blip r:embed="rId2">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Slide Number Placeholder 5"/>
          <p:cNvSpPr>
            <a:spLocks noGrp="1"/>
          </p:cNvSpPr>
          <p:nvPr>
            <p:ph type="sldNum" sz="quarter" idx="12"/>
          </p:nvPr>
        </p:nvSpPr>
        <p:spPr/>
        <p:txBody>
          <a:bodyPr/>
          <a:lstStyle/>
          <a:p>
            <a:fld id="{C49067DE-E8A5-9944-9393-2192A7739EDA}" type="slidenum">
              <a:rPr lang="en-US" smtClean="0"/>
              <a:pPr/>
              <a:t>19</a:t>
            </a:fld>
            <a:endParaRPr lang="en-US" dirty="0"/>
          </a:p>
        </p:txBody>
      </p:sp>
      <p:sp>
        <p:nvSpPr>
          <p:cNvPr id="17" name="TextBox 16"/>
          <p:cNvSpPr txBox="1"/>
          <p:nvPr/>
        </p:nvSpPr>
        <p:spPr>
          <a:xfrm>
            <a:off x="589935" y="730667"/>
            <a:ext cx="7005484" cy="400110"/>
          </a:xfrm>
          <a:prstGeom prst="rect">
            <a:avLst/>
          </a:prstGeom>
          <a:noFill/>
        </p:spPr>
        <p:txBody>
          <a:bodyPr wrap="square" rtlCol="0">
            <a:spAutoFit/>
          </a:bodyPr>
          <a:lstStyle/>
          <a:p>
            <a:r>
              <a:rPr lang="en-ZA" sz="2000" b="1" dirty="0" smtClean="0">
                <a:solidFill>
                  <a:srgbClr val="C00000"/>
                </a:solidFill>
                <a:latin typeface="Cambria" pitchFamily="18" charset="0"/>
              </a:rPr>
              <a:t>CASH FLOW</a:t>
            </a:r>
            <a:endParaRPr lang="en-ZA" sz="2000" b="1" dirty="0">
              <a:solidFill>
                <a:srgbClr val="C00000"/>
              </a:solidFill>
              <a:latin typeface="Cambria" pitchFamily="18" charset="0"/>
            </a:endParaRPr>
          </a:p>
        </p:txBody>
      </p:sp>
      <p:grpSp>
        <p:nvGrpSpPr>
          <p:cNvPr id="25" name="Group 24"/>
          <p:cNvGrpSpPr/>
          <p:nvPr/>
        </p:nvGrpSpPr>
        <p:grpSpPr>
          <a:xfrm>
            <a:off x="3185652" y="2698954"/>
            <a:ext cx="2521974" cy="1578077"/>
            <a:chOff x="3185652" y="2698954"/>
            <a:chExt cx="2521974" cy="1578077"/>
          </a:xfrm>
        </p:grpSpPr>
        <p:sp>
          <p:nvSpPr>
            <p:cNvPr id="18" name="Rounded Rectangle 17"/>
            <p:cNvSpPr/>
            <p:nvPr/>
          </p:nvSpPr>
          <p:spPr>
            <a:xfrm>
              <a:off x="3185652" y="2698954"/>
              <a:ext cx="2521974" cy="1578077"/>
            </a:xfrm>
            <a:prstGeom prst="roundRect">
              <a:avLst/>
            </a:prstGeom>
            <a:solidFill>
              <a:srgbClr val="FF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000" b="1" dirty="0" smtClean="0">
                <a:solidFill>
                  <a:schemeClr val="tx1"/>
                </a:solidFill>
                <a:latin typeface="Cambria" pitchFamily="18" charset="0"/>
              </a:endParaRPr>
            </a:p>
            <a:p>
              <a:pPr algn="ctr"/>
              <a:r>
                <a:rPr lang="en-ZA" sz="2000" b="1" dirty="0" smtClean="0">
                  <a:solidFill>
                    <a:schemeClr val="tx1"/>
                  </a:solidFill>
                  <a:latin typeface="Cambria" pitchFamily="18" charset="0"/>
                </a:rPr>
                <a:t>R1, 017 b </a:t>
              </a:r>
              <a:r>
                <a:rPr lang="en-ZA" sz="1600" b="1" dirty="0" smtClean="0">
                  <a:solidFill>
                    <a:schemeClr val="tx1"/>
                  </a:solidFill>
                  <a:latin typeface="Cambria" pitchFamily="18" charset="0"/>
                </a:rPr>
                <a:t>(2015)</a:t>
              </a:r>
            </a:p>
            <a:p>
              <a:pPr algn="ctr"/>
              <a:endParaRPr lang="en-ZA" sz="2000" b="1" dirty="0" smtClean="0">
                <a:solidFill>
                  <a:schemeClr val="tx1"/>
                </a:solidFill>
                <a:latin typeface="Cambria" pitchFamily="18" charset="0"/>
              </a:endParaRPr>
            </a:p>
            <a:p>
              <a:pPr algn="ctr"/>
              <a:endParaRPr lang="en-ZA" sz="2000" b="1" dirty="0">
                <a:solidFill>
                  <a:schemeClr val="tx1"/>
                </a:solidFill>
                <a:latin typeface="Cambria" pitchFamily="18" charset="0"/>
              </a:endParaRPr>
            </a:p>
            <a:p>
              <a:pPr algn="ctr"/>
              <a:endParaRPr lang="en-ZA" sz="800" b="1" dirty="0">
                <a:solidFill>
                  <a:schemeClr val="tx1"/>
                </a:solidFill>
                <a:latin typeface="Cambria" pitchFamily="18" charset="0"/>
              </a:endParaRPr>
            </a:p>
            <a:p>
              <a:pPr algn="ctr"/>
              <a:r>
                <a:rPr lang="en-ZA" sz="2000" b="1" dirty="0" smtClean="0">
                  <a:solidFill>
                    <a:schemeClr val="tx1"/>
                  </a:solidFill>
                  <a:latin typeface="Cambria" pitchFamily="18" charset="0"/>
                </a:rPr>
                <a:t>R881m </a:t>
              </a:r>
              <a:r>
                <a:rPr lang="en-ZA" sz="1600" b="1" dirty="0" smtClean="0">
                  <a:solidFill>
                    <a:schemeClr val="tx1"/>
                  </a:solidFill>
                  <a:latin typeface="Cambria" pitchFamily="18" charset="0"/>
                </a:rPr>
                <a:t>(2016)</a:t>
              </a:r>
            </a:p>
            <a:p>
              <a:pPr algn="ctr"/>
              <a:endParaRPr lang="en-ZA" sz="2000" b="1" dirty="0">
                <a:solidFill>
                  <a:schemeClr val="tx1"/>
                </a:solidFill>
                <a:latin typeface="Cambria" pitchFamily="18" charset="0"/>
              </a:endParaRPr>
            </a:p>
          </p:txBody>
        </p:sp>
        <p:sp>
          <p:nvSpPr>
            <p:cNvPr id="19" name="Down Arrow 18"/>
            <p:cNvSpPr/>
            <p:nvPr/>
          </p:nvSpPr>
          <p:spPr>
            <a:xfrm>
              <a:off x="4193466" y="3296263"/>
              <a:ext cx="471949" cy="471948"/>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sp>
        <p:nvSpPr>
          <p:cNvPr id="20" name="Right Arrow 19"/>
          <p:cNvSpPr/>
          <p:nvPr/>
        </p:nvSpPr>
        <p:spPr>
          <a:xfrm rot="1486931">
            <a:off x="462783" y="1046739"/>
            <a:ext cx="3023420" cy="2027902"/>
          </a:xfrm>
          <a:prstGeom prst="rightArrow">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smtClean="0">
                <a:solidFill>
                  <a:schemeClr val="tx1"/>
                </a:solidFill>
                <a:latin typeface="Cambria" pitchFamily="18" charset="0"/>
              </a:rPr>
              <a:t>Taxation – Net income tax payment position. Assessed losses diminished (Sec 24F)</a:t>
            </a:r>
            <a:endParaRPr lang="en-ZA" sz="1600" dirty="0">
              <a:solidFill>
                <a:schemeClr val="tx1"/>
              </a:solidFill>
              <a:latin typeface="Cambria" pitchFamily="18" charset="0"/>
            </a:endParaRPr>
          </a:p>
        </p:txBody>
      </p:sp>
      <p:sp>
        <p:nvSpPr>
          <p:cNvPr id="21" name="Right Arrow 20"/>
          <p:cNvSpPr/>
          <p:nvPr/>
        </p:nvSpPr>
        <p:spPr>
          <a:xfrm rot="20602331">
            <a:off x="176982" y="2988120"/>
            <a:ext cx="3406876" cy="2925983"/>
          </a:xfrm>
          <a:prstGeom prst="rightArrow">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ZA" sz="1600" dirty="0" smtClean="0">
                <a:solidFill>
                  <a:schemeClr val="tx1"/>
                </a:solidFill>
                <a:latin typeface="Cambria" pitchFamily="18" charset="0"/>
              </a:rPr>
              <a:t>Events of national interest (e.g. Sports, Elections):</a:t>
            </a:r>
          </a:p>
          <a:p>
            <a:pPr marL="285750" indent="-285750">
              <a:buFont typeface="Arial" pitchFamily="34" charset="0"/>
              <a:buChar char="•"/>
            </a:pPr>
            <a:r>
              <a:rPr lang="en-ZA" sz="1600" dirty="0" smtClean="0">
                <a:solidFill>
                  <a:schemeClr val="tx1"/>
                </a:solidFill>
                <a:latin typeface="Cambria" pitchFamily="18" charset="0"/>
              </a:rPr>
              <a:t>Exorbitant </a:t>
            </a:r>
            <a:r>
              <a:rPr lang="en-ZA" sz="1600" b="1" dirty="0" smtClean="0">
                <a:solidFill>
                  <a:schemeClr val="tx1"/>
                </a:solidFill>
                <a:latin typeface="Cambria" pitchFamily="18" charset="0"/>
              </a:rPr>
              <a:t>cost</a:t>
            </a:r>
            <a:r>
              <a:rPr lang="en-ZA" sz="1600" dirty="0" smtClean="0">
                <a:solidFill>
                  <a:schemeClr val="tx1"/>
                </a:solidFill>
                <a:latin typeface="Cambria" pitchFamily="18" charset="0"/>
              </a:rPr>
              <a:t> of Sports Rights;</a:t>
            </a:r>
          </a:p>
          <a:p>
            <a:pPr marL="285750" indent="-285750">
              <a:buFont typeface="Arial" pitchFamily="34" charset="0"/>
              <a:buChar char="•"/>
            </a:pPr>
            <a:r>
              <a:rPr lang="en-ZA" sz="1600" b="1" dirty="0" smtClean="0">
                <a:solidFill>
                  <a:schemeClr val="tx1"/>
                </a:solidFill>
                <a:latin typeface="Cambria" pitchFamily="18" charset="0"/>
              </a:rPr>
              <a:t>Revenue</a:t>
            </a:r>
            <a:r>
              <a:rPr lang="en-ZA" sz="1600" dirty="0" smtClean="0">
                <a:solidFill>
                  <a:schemeClr val="tx1"/>
                </a:solidFill>
                <a:latin typeface="Cambria" pitchFamily="18" charset="0"/>
              </a:rPr>
              <a:t>: Negative return on investment</a:t>
            </a:r>
            <a:endParaRPr lang="en-ZA" sz="1600" dirty="0">
              <a:solidFill>
                <a:schemeClr val="tx1"/>
              </a:solidFill>
              <a:latin typeface="Cambria" pitchFamily="18" charset="0"/>
            </a:endParaRPr>
          </a:p>
        </p:txBody>
      </p:sp>
      <p:sp>
        <p:nvSpPr>
          <p:cNvPr id="22" name="Left Arrow 21"/>
          <p:cNvSpPr/>
          <p:nvPr/>
        </p:nvSpPr>
        <p:spPr>
          <a:xfrm rot="18806608">
            <a:off x="4133776" y="662789"/>
            <a:ext cx="3048988" cy="1572506"/>
          </a:xfrm>
          <a:prstGeom prst="leftArrow">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smtClean="0">
                <a:solidFill>
                  <a:schemeClr val="tx1"/>
                </a:solidFill>
                <a:latin typeface="Cambria" pitchFamily="18" charset="0"/>
              </a:rPr>
              <a:t>Investment in capital expenses funded out of reserves</a:t>
            </a:r>
            <a:endParaRPr lang="en-ZA" sz="1600" dirty="0">
              <a:solidFill>
                <a:schemeClr val="tx1"/>
              </a:solidFill>
              <a:latin typeface="Cambria" pitchFamily="18" charset="0"/>
            </a:endParaRPr>
          </a:p>
        </p:txBody>
      </p:sp>
      <p:sp>
        <p:nvSpPr>
          <p:cNvPr id="23" name="Left Arrow 22"/>
          <p:cNvSpPr/>
          <p:nvPr/>
        </p:nvSpPr>
        <p:spPr>
          <a:xfrm rot="21144534">
            <a:off x="5779762" y="2245707"/>
            <a:ext cx="2905432" cy="1572506"/>
          </a:xfrm>
          <a:prstGeom prst="lef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smtClean="0">
                <a:solidFill>
                  <a:schemeClr val="tx1"/>
                </a:solidFill>
                <a:latin typeface="Cambria" pitchFamily="18" charset="0"/>
              </a:rPr>
              <a:t>Cost of Employment</a:t>
            </a:r>
            <a:endParaRPr lang="en-ZA" sz="1600" dirty="0">
              <a:solidFill>
                <a:schemeClr val="tx1"/>
              </a:solidFill>
              <a:latin typeface="Cambria" pitchFamily="18" charset="0"/>
            </a:endParaRPr>
          </a:p>
        </p:txBody>
      </p:sp>
      <p:sp>
        <p:nvSpPr>
          <p:cNvPr id="24" name="Left Arrow 23"/>
          <p:cNvSpPr/>
          <p:nvPr/>
        </p:nvSpPr>
        <p:spPr>
          <a:xfrm rot="1593054">
            <a:off x="5361899" y="4201433"/>
            <a:ext cx="2905432" cy="1572506"/>
          </a:xfrm>
          <a:prstGeom prst="leftArrow">
            <a:avLst/>
          </a:prstGeom>
          <a:solidFill>
            <a:srgbClr val="CCF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err="1" smtClean="0">
                <a:solidFill>
                  <a:schemeClr val="tx1"/>
                </a:solidFill>
                <a:latin typeface="Cambria" pitchFamily="18" charset="0"/>
              </a:rPr>
              <a:t>Forex</a:t>
            </a:r>
            <a:r>
              <a:rPr lang="en-ZA" sz="1600" dirty="0" smtClean="0">
                <a:solidFill>
                  <a:schemeClr val="tx1"/>
                </a:solidFill>
                <a:latin typeface="Cambria" pitchFamily="18" charset="0"/>
              </a:rPr>
              <a:t> (Sports Rights, </a:t>
            </a:r>
            <a:r>
              <a:rPr lang="en-ZA" sz="1600" dirty="0" err="1" smtClean="0">
                <a:solidFill>
                  <a:schemeClr val="tx1"/>
                </a:solidFill>
                <a:latin typeface="Cambria" pitchFamily="18" charset="0"/>
              </a:rPr>
              <a:t>CAPEX</a:t>
            </a:r>
            <a:r>
              <a:rPr lang="en-ZA" sz="1600" dirty="0" smtClean="0">
                <a:solidFill>
                  <a:schemeClr val="tx1"/>
                </a:solidFill>
                <a:latin typeface="Cambria" pitchFamily="18" charset="0"/>
              </a:rPr>
              <a:t>)</a:t>
            </a:r>
            <a:endParaRPr lang="en-ZA" sz="1600" dirty="0">
              <a:solidFill>
                <a:schemeClr val="tx1"/>
              </a:solidFill>
              <a:latin typeface="Cambria" pitchFamily="18" charset="0"/>
            </a:endParaRPr>
          </a:p>
        </p:txBody>
      </p:sp>
      <p:sp>
        <p:nvSpPr>
          <p:cNvPr id="26" name="Left-Right Arrow 25"/>
          <p:cNvSpPr/>
          <p:nvPr/>
        </p:nvSpPr>
        <p:spPr>
          <a:xfrm>
            <a:off x="337586" y="5589639"/>
            <a:ext cx="8642556" cy="1268361"/>
          </a:xfrm>
          <a:prstGeom prst="leftRightArrow">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latin typeface="Cambria" pitchFamily="18" charset="0"/>
              </a:rPr>
              <a:t>Revenue impacted by global economic slowdown, </a:t>
            </a:r>
            <a:r>
              <a:rPr lang="en-GB" sz="1400" dirty="0">
                <a:solidFill>
                  <a:schemeClr val="tx1"/>
                </a:solidFill>
                <a:latin typeface="Cambria" pitchFamily="18" charset="0"/>
              </a:rPr>
              <a:t>increased competition in the broadcasting industry, television and radio advertising budget cuts, particularly by multinationals, and decreasing public funding.  </a:t>
            </a:r>
            <a:endParaRPr lang="en-ZA" sz="1400" dirty="0">
              <a:solidFill>
                <a:schemeClr val="tx1"/>
              </a:solidFill>
              <a:latin typeface="Cambria" pitchFamily="18" charset="0"/>
            </a:endParaRPr>
          </a:p>
        </p:txBody>
      </p:sp>
    </p:spTree>
    <p:extLst>
      <p:ext uri="{BB962C8B-B14F-4D97-AF65-F5344CB8AC3E}">
        <p14:creationId xmlns:p14="http://schemas.microsoft.com/office/powerpoint/2010/main" xmlns="" val="76592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1+#ppt_w/2"/>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067DE-E8A5-9944-9393-2192A7739EDA}" type="slidenum">
              <a:rPr lang="en-US" smtClean="0"/>
              <a:pPr/>
              <a:t>2</a:t>
            </a:fld>
            <a:endParaRPr lang="en-US" dirty="0"/>
          </a:p>
        </p:txBody>
      </p:sp>
    </p:spTree>
    <p:extLst>
      <p:ext uri="{BB962C8B-B14F-4D97-AF65-F5344CB8AC3E}">
        <p14:creationId xmlns:p14="http://schemas.microsoft.com/office/powerpoint/2010/main" xmlns="" val="1249175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586" y="14748"/>
            <a:ext cx="7770755" cy="589935"/>
            <a:chOff x="369709" y="0"/>
            <a:chExt cx="7770755" cy="589935"/>
          </a:xfrm>
          <a:scene3d>
            <a:camera prst="orthographicFront"/>
            <a:lightRig rig="threePt" dir="t"/>
          </a:scene3d>
        </p:grpSpPr>
        <p:sp>
          <p:nvSpPr>
            <p:cNvPr id="9" name="Pentagon 8"/>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ANNUAL FINANCIAL PERFORMANCE</a:t>
              </a:r>
              <a:endParaRPr lang="en-ZA" sz="2400" b="1" kern="1200" dirty="0">
                <a:solidFill>
                  <a:schemeClr val="tx1">
                    <a:lumMod val="75000"/>
                    <a:lumOff val="25000"/>
                  </a:schemeClr>
                </a:solidFill>
                <a:latin typeface="Cambria" pitchFamily="18" charset="0"/>
              </a:endParaRPr>
            </a:p>
          </p:txBody>
        </p:sp>
      </p:grpSp>
      <p:sp>
        <p:nvSpPr>
          <p:cNvPr id="8" name="Oval 7"/>
          <p:cNvSpPr/>
          <p:nvPr/>
        </p:nvSpPr>
        <p:spPr>
          <a:xfrm>
            <a:off x="0" y="95864"/>
            <a:ext cx="589935" cy="589935"/>
          </a:xfrm>
          <a:prstGeom prst="ellipse">
            <a:avLst/>
          </a:prstGeom>
          <a:blipFill>
            <a:blip r:embed="rId2">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extBox 1"/>
          <p:cNvSpPr txBox="1"/>
          <p:nvPr/>
        </p:nvSpPr>
        <p:spPr>
          <a:xfrm>
            <a:off x="589935" y="730667"/>
            <a:ext cx="7005484" cy="400110"/>
          </a:xfrm>
          <a:prstGeom prst="rect">
            <a:avLst/>
          </a:prstGeom>
          <a:noFill/>
        </p:spPr>
        <p:txBody>
          <a:bodyPr wrap="square" rtlCol="0">
            <a:spAutoFit/>
          </a:bodyPr>
          <a:lstStyle/>
          <a:p>
            <a:r>
              <a:rPr lang="en-ZA" sz="2000" b="1" dirty="0" smtClean="0">
                <a:solidFill>
                  <a:srgbClr val="C00000"/>
                </a:solidFill>
                <a:latin typeface="Cambria" pitchFamily="18" charset="0"/>
              </a:rPr>
              <a:t>PUBLIC MANDATE PROFITABILITY ANALYSIS </a:t>
            </a:r>
            <a:endParaRPr lang="en-ZA" sz="2000" b="1" dirty="0">
              <a:solidFill>
                <a:srgbClr val="C00000"/>
              </a:solidFill>
              <a:latin typeface="Cambria" pitchFamily="18" charset="0"/>
            </a:endParaRPr>
          </a:p>
        </p:txBody>
      </p:sp>
      <p:sp>
        <p:nvSpPr>
          <p:cNvPr id="3" name="Slide Number Placeholder 2"/>
          <p:cNvSpPr>
            <a:spLocks noGrp="1"/>
          </p:cNvSpPr>
          <p:nvPr>
            <p:ph type="sldNum" sz="quarter" idx="12"/>
          </p:nvPr>
        </p:nvSpPr>
        <p:spPr/>
        <p:txBody>
          <a:bodyPr/>
          <a:lstStyle/>
          <a:p>
            <a:fld id="{C49067DE-E8A5-9944-9393-2192A7739EDA}" type="slidenum">
              <a:rPr lang="en-US" smtClean="0"/>
              <a:pPr/>
              <a:t>20</a:t>
            </a:fld>
            <a:endParaRPr lang="en-US" dirty="0"/>
          </a:p>
        </p:txBody>
      </p:sp>
      <p:sp>
        <p:nvSpPr>
          <p:cNvPr id="5" name="Parallelogram 4"/>
          <p:cNvSpPr/>
          <p:nvPr/>
        </p:nvSpPr>
        <p:spPr>
          <a:xfrm>
            <a:off x="96101" y="1386348"/>
            <a:ext cx="2612091" cy="2344991"/>
          </a:xfrm>
          <a:prstGeom prst="parallelogram">
            <a:avLst/>
          </a:prstGeom>
          <a:solidFill>
            <a:schemeClr val="accent4">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smtClean="0">
              <a:latin typeface="Cambria" pitchFamily="18" charset="0"/>
            </a:endParaRPr>
          </a:p>
          <a:p>
            <a:pPr algn="ctr"/>
            <a:r>
              <a:rPr lang="en-ZA" b="1" dirty="0" smtClean="0">
                <a:latin typeface="Cambria" pitchFamily="18" charset="0"/>
              </a:rPr>
              <a:t>COST OF NEWS</a:t>
            </a:r>
          </a:p>
          <a:p>
            <a:pPr algn="ctr"/>
            <a:endParaRPr lang="en-ZA" b="1" dirty="0" smtClean="0">
              <a:latin typeface="Cambria" pitchFamily="18" charset="0"/>
            </a:endParaRPr>
          </a:p>
          <a:p>
            <a:pPr algn="ctr"/>
            <a:r>
              <a:rPr lang="en-ZA" sz="2400" b="1" dirty="0" smtClean="0">
                <a:latin typeface="Cambria" pitchFamily="18" charset="0"/>
              </a:rPr>
              <a:t>R876m</a:t>
            </a:r>
          </a:p>
          <a:p>
            <a:pPr algn="ctr"/>
            <a:endParaRPr lang="en-ZA" b="1" dirty="0">
              <a:latin typeface="Cambria" pitchFamily="18" charset="0"/>
            </a:endParaRPr>
          </a:p>
          <a:p>
            <a:pPr algn="ctr"/>
            <a:endParaRPr lang="en-ZA" b="1" dirty="0">
              <a:latin typeface="Cambria" pitchFamily="18" charset="0"/>
            </a:endParaRPr>
          </a:p>
        </p:txBody>
      </p:sp>
      <p:sp>
        <p:nvSpPr>
          <p:cNvPr id="12" name="Parallelogram 11"/>
          <p:cNvSpPr/>
          <p:nvPr/>
        </p:nvSpPr>
        <p:spPr>
          <a:xfrm>
            <a:off x="2467319" y="1386350"/>
            <a:ext cx="2612091" cy="2344991"/>
          </a:xfrm>
          <a:prstGeom prst="parallelogram">
            <a:avLst/>
          </a:prstGeom>
          <a:solidFill>
            <a:schemeClr val="accent1">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b="1" dirty="0" smtClean="0">
              <a:latin typeface="Cambria" pitchFamily="18" charset="0"/>
            </a:endParaRPr>
          </a:p>
          <a:p>
            <a:pPr algn="ctr"/>
            <a:endParaRPr lang="en-ZA" b="1" dirty="0" smtClean="0">
              <a:latin typeface="Cambria" pitchFamily="18" charset="0"/>
            </a:endParaRPr>
          </a:p>
          <a:p>
            <a:pPr algn="ctr"/>
            <a:r>
              <a:rPr lang="en-ZA" b="1" dirty="0" smtClean="0">
                <a:latin typeface="Cambria" pitchFamily="18" charset="0"/>
              </a:rPr>
              <a:t>SPORTS RIGHTS</a:t>
            </a:r>
          </a:p>
          <a:p>
            <a:pPr algn="ctr"/>
            <a:r>
              <a:rPr lang="en-ZA" sz="2400" b="1" dirty="0" smtClean="0">
                <a:latin typeface="Cambria" pitchFamily="18" charset="0"/>
              </a:rPr>
              <a:t>R573m</a:t>
            </a:r>
          </a:p>
          <a:p>
            <a:pPr algn="ctr"/>
            <a:endParaRPr lang="en-ZA" sz="1600" b="1" dirty="0" smtClean="0">
              <a:latin typeface="Cambria" pitchFamily="18" charset="0"/>
            </a:endParaRPr>
          </a:p>
          <a:p>
            <a:pPr algn="ctr"/>
            <a:r>
              <a:rPr lang="en-ZA" b="1" dirty="0" smtClean="0">
                <a:latin typeface="Cambria" pitchFamily="18" charset="0"/>
              </a:rPr>
              <a:t>PRODUCTION COSTS</a:t>
            </a:r>
          </a:p>
          <a:p>
            <a:pPr algn="ctr"/>
            <a:r>
              <a:rPr lang="en-ZA" sz="2400" b="1" dirty="0" smtClean="0">
                <a:latin typeface="Cambria" pitchFamily="18" charset="0"/>
              </a:rPr>
              <a:t>R187m</a:t>
            </a:r>
          </a:p>
          <a:p>
            <a:pPr algn="ctr"/>
            <a:endParaRPr lang="en-ZA" b="1" dirty="0">
              <a:latin typeface="Cambria" pitchFamily="18" charset="0"/>
            </a:endParaRPr>
          </a:p>
          <a:p>
            <a:pPr algn="ctr"/>
            <a:endParaRPr lang="en-ZA" b="1" dirty="0">
              <a:latin typeface="Cambria"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9410" y="1130777"/>
            <a:ext cx="4064590" cy="2600562"/>
          </a:xfrm>
          <a:prstGeom prst="rect">
            <a:avLst/>
          </a:prstGeom>
          <a:noFill/>
          <a:ln>
            <a:noFill/>
          </a:ln>
          <a:effectLs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79410" y="4099845"/>
            <a:ext cx="3516958" cy="25072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ounded Rectangle 10"/>
          <p:cNvSpPr/>
          <p:nvPr/>
        </p:nvSpPr>
        <p:spPr>
          <a:xfrm>
            <a:off x="391069" y="3731339"/>
            <a:ext cx="1474839" cy="2271257"/>
          </a:xfrm>
          <a:prstGeom prst="roundRect">
            <a:avLst/>
          </a:prstGeom>
          <a:solidFill>
            <a:schemeClr val="accent4">
              <a:lumMod val="40000"/>
              <a:lumOff val="60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smtClean="0">
                <a:solidFill>
                  <a:schemeClr val="tx1"/>
                </a:solidFill>
                <a:latin typeface="Cambria" pitchFamily="18" charset="0"/>
              </a:rPr>
              <a:t>As per </a:t>
            </a:r>
            <a:r>
              <a:rPr lang="en-ZA" sz="1600" dirty="0" err="1" smtClean="0">
                <a:solidFill>
                  <a:schemeClr val="tx1"/>
                </a:solidFill>
                <a:latin typeface="Cambria" pitchFamily="18" charset="0"/>
              </a:rPr>
              <a:t>ICASA</a:t>
            </a:r>
            <a:r>
              <a:rPr lang="en-ZA" sz="1600" dirty="0" smtClean="0">
                <a:solidFill>
                  <a:schemeClr val="tx1"/>
                </a:solidFill>
                <a:latin typeface="Cambria" pitchFamily="18" charset="0"/>
              </a:rPr>
              <a:t> Regulations, TV News bulletins may not be sponsored.</a:t>
            </a:r>
            <a:endParaRPr lang="en-ZA" sz="1600" dirty="0">
              <a:solidFill>
                <a:schemeClr val="tx1"/>
              </a:solidFill>
              <a:latin typeface="Cambria" pitchFamily="18" charset="0"/>
            </a:endParaRPr>
          </a:p>
        </p:txBody>
      </p:sp>
      <p:sp>
        <p:nvSpPr>
          <p:cNvPr id="13" name="Rounded Rectangle 12"/>
          <p:cNvSpPr/>
          <p:nvPr/>
        </p:nvSpPr>
        <p:spPr>
          <a:xfrm>
            <a:off x="2795073" y="3731341"/>
            <a:ext cx="1474839" cy="2271257"/>
          </a:xfrm>
          <a:prstGeom prst="roundRect">
            <a:avLst/>
          </a:prstGeom>
          <a:solidFill>
            <a:schemeClr val="accent1">
              <a:lumMod val="40000"/>
              <a:lumOff val="60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smtClean="0">
                <a:solidFill>
                  <a:schemeClr val="tx1"/>
                </a:solidFill>
                <a:latin typeface="Cambria" pitchFamily="18" charset="0"/>
              </a:rPr>
              <a:t>Costs are prohibitive and SABC is a price taker.  Costs outweighs revenue.</a:t>
            </a:r>
            <a:endParaRPr lang="en-ZA" sz="1600" dirty="0">
              <a:solidFill>
                <a:schemeClr val="tx1"/>
              </a:solidFill>
              <a:latin typeface="Cambria" pitchFamily="18" charset="0"/>
            </a:endParaRPr>
          </a:p>
        </p:txBody>
      </p:sp>
    </p:spTree>
    <p:extLst>
      <p:ext uri="{BB962C8B-B14F-4D97-AF65-F5344CB8AC3E}">
        <p14:creationId xmlns:p14="http://schemas.microsoft.com/office/powerpoint/2010/main" xmlns="" val="1420941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586" y="14748"/>
            <a:ext cx="7770755" cy="589935"/>
            <a:chOff x="369709" y="0"/>
            <a:chExt cx="7770755" cy="589935"/>
          </a:xfrm>
          <a:scene3d>
            <a:camera prst="orthographicFront"/>
            <a:lightRig rig="threePt" dir="t"/>
          </a:scene3d>
        </p:grpSpPr>
        <p:sp>
          <p:nvSpPr>
            <p:cNvPr id="9" name="Pentagon 8"/>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ANNUAL FINANCIAL PERFORMANCE</a:t>
              </a:r>
              <a:endParaRPr lang="en-ZA" sz="2400" b="1" kern="1200" dirty="0">
                <a:solidFill>
                  <a:schemeClr val="tx1">
                    <a:lumMod val="75000"/>
                    <a:lumOff val="25000"/>
                  </a:schemeClr>
                </a:solidFill>
                <a:latin typeface="Cambria" pitchFamily="18" charset="0"/>
              </a:endParaRPr>
            </a:p>
          </p:txBody>
        </p:sp>
      </p:grpSp>
      <p:sp>
        <p:nvSpPr>
          <p:cNvPr id="8" name="Oval 7"/>
          <p:cNvSpPr/>
          <p:nvPr/>
        </p:nvSpPr>
        <p:spPr>
          <a:xfrm>
            <a:off x="0" y="95864"/>
            <a:ext cx="589935" cy="589935"/>
          </a:xfrm>
          <a:prstGeom prst="ellipse">
            <a:avLst/>
          </a:prstGeom>
          <a:blipFill>
            <a:blip r:embed="rId2">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extBox 1"/>
          <p:cNvSpPr txBox="1"/>
          <p:nvPr/>
        </p:nvSpPr>
        <p:spPr>
          <a:xfrm>
            <a:off x="589935" y="730667"/>
            <a:ext cx="7005484" cy="400110"/>
          </a:xfrm>
          <a:prstGeom prst="rect">
            <a:avLst/>
          </a:prstGeom>
          <a:noFill/>
        </p:spPr>
        <p:txBody>
          <a:bodyPr wrap="square" rtlCol="0">
            <a:spAutoFit/>
          </a:bodyPr>
          <a:lstStyle/>
          <a:p>
            <a:r>
              <a:rPr lang="en-ZA" sz="2000" b="1" dirty="0" smtClean="0">
                <a:solidFill>
                  <a:srgbClr val="C00000"/>
                </a:solidFill>
                <a:latin typeface="Cambria" pitchFamily="18" charset="0"/>
              </a:rPr>
              <a:t>STATEMENT OF CASH FLOW</a:t>
            </a:r>
            <a:endParaRPr lang="en-ZA" sz="2000" b="1" dirty="0">
              <a:solidFill>
                <a:srgbClr val="C00000"/>
              </a:solidFill>
              <a:latin typeface="Cambria" pitchFamily="18" charset="0"/>
            </a:endParaRPr>
          </a:p>
        </p:txBody>
      </p:sp>
      <p:sp>
        <p:nvSpPr>
          <p:cNvPr id="3" name="Slide Number Placeholder 2"/>
          <p:cNvSpPr>
            <a:spLocks noGrp="1"/>
          </p:cNvSpPr>
          <p:nvPr>
            <p:ph type="sldNum" sz="quarter" idx="12"/>
          </p:nvPr>
        </p:nvSpPr>
        <p:spPr/>
        <p:txBody>
          <a:bodyPr/>
          <a:lstStyle/>
          <a:p>
            <a:fld id="{C49067DE-E8A5-9944-9393-2192A7739EDA}" type="slidenum">
              <a:rPr lang="en-US" smtClean="0"/>
              <a:pPr/>
              <a:t>21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659467761"/>
              </p:ext>
            </p:extLst>
          </p:nvPr>
        </p:nvGraphicFramePr>
        <p:xfrm>
          <a:off x="589935" y="1130777"/>
          <a:ext cx="8096865" cy="4312920"/>
        </p:xfrm>
        <a:graphic>
          <a:graphicData uri="http://schemas.openxmlformats.org/drawingml/2006/table">
            <a:tbl>
              <a:tblPr firstRow="1" bandRow="1">
                <a:tableStyleId>{5940675A-B579-460E-94D1-54222C63F5DA}</a:tableStyleId>
              </a:tblPr>
              <a:tblGrid>
                <a:gridCol w="5471652"/>
                <a:gridCol w="1356852"/>
                <a:gridCol w="1268361"/>
              </a:tblGrid>
              <a:tr h="370840">
                <a:tc rowSpan="2">
                  <a:txBody>
                    <a:bodyPr/>
                    <a:lstStyle/>
                    <a:p>
                      <a:endParaRPr lang="en-ZA" sz="1600" dirty="0">
                        <a:latin typeface="Cambria"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ZA" sz="1600" b="1" dirty="0" smtClean="0">
                          <a:latin typeface="Cambria" pitchFamily="18" charset="0"/>
                        </a:rPr>
                        <a:t>GROUP</a:t>
                      </a:r>
                      <a:endParaRPr lang="en-ZA" sz="1600" b="1" dirty="0">
                        <a:latin typeface="Cambria" pitchFamily="18" charset="0"/>
                      </a:endParaRPr>
                    </a:p>
                  </a:txBody>
                  <a:tcPr>
                    <a:lnL w="12700" cap="flat" cmpd="sng" algn="ctr">
                      <a:solidFill>
                        <a:schemeClr val="tx1"/>
                      </a:solidFill>
                      <a:prstDash val="solid"/>
                      <a:round/>
                      <a:headEnd type="none" w="med" len="med"/>
                      <a:tailEnd type="none" w="med" len="med"/>
                    </a:lnL>
                    <a:solidFill>
                      <a:schemeClr val="accent1"/>
                    </a:solidFill>
                  </a:tcPr>
                </a:tc>
                <a:tc hMerge="1">
                  <a:txBody>
                    <a:bodyPr/>
                    <a:lstStyle/>
                    <a:p>
                      <a:endParaRPr lang="en-ZA" dirty="0"/>
                    </a:p>
                  </a:txBody>
                  <a:tcPr/>
                </a:tc>
              </a:tr>
              <a:tr h="741680">
                <a:tc vMerge="1">
                  <a:txBody>
                    <a:bodyPr/>
                    <a:lstStyle/>
                    <a:p>
                      <a:endParaRPr lang="en-ZA" dirty="0">
                        <a:latin typeface="Cambria" pitchFamily="18" charset="0"/>
                      </a:endParaRPr>
                    </a:p>
                  </a:txBody>
                  <a:tcPr/>
                </a:tc>
                <a:tc>
                  <a:txBody>
                    <a:bodyPr/>
                    <a:lstStyle/>
                    <a:p>
                      <a:pPr algn="ctr"/>
                      <a:r>
                        <a:rPr lang="en-ZA" sz="1600" b="1" dirty="0" smtClean="0">
                          <a:latin typeface="Cambria" pitchFamily="18" charset="0"/>
                        </a:rPr>
                        <a:t>2016</a:t>
                      </a:r>
                      <a:endParaRPr lang="en-ZA" sz="1600" b="1" dirty="0">
                        <a:latin typeface="Cambria" pitchFamily="18" charset="0"/>
                      </a:endParaRPr>
                    </a:p>
                    <a:p>
                      <a:pPr algn="ctr"/>
                      <a:r>
                        <a:rPr lang="en-ZA" sz="1600" b="1" dirty="0" smtClean="0">
                          <a:latin typeface="Cambria" pitchFamily="18" charset="0"/>
                        </a:rPr>
                        <a:t>R’ 000</a:t>
                      </a:r>
                      <a:endParaRPr lang="en-ZA" sz="1600" b="1" dirty="0">
                        <a:latin typeface="Cambria" pitchFamily="18" charset="0"/>
                      </a:endParaRPr>
                    </a:p>
                  </a:txBody>
                  <a:tcPr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ZA" sz="1600" b="1" dirty="0" smtClean="0">
                          <a:latin typeface="Cambria" pitchFamily="18" charset="0"/>
                        </a:rPr>
                        <a:t>2015</a:t>
                      </a:r>
                      <a:endParaRPr lang="en-ZA" sz="1600" b="1" dirty="0">
                        <a:latin typeface="Cambria" pitchFamily="18" charset="0"/>
                      </a:endParaRPr>
                    </a:p>
                    <a:p>
                      <a:pPr algn="ctr"/>
                      <a:r>
                        <a:rPr lang="en-ZA" sz="1600" b="1" dirty="0" smtClean="0">
                          <a:latin typeface="Cambria" pitchFamily="18" charset="0"/>
                        </a:rPr>
                        <a:t>R’000</a:t>
                      </a:r>
                      <a:endParaRPr lang="en-ZA" sz="1600" b="1" dirty="0">
                        <a:latin typeface="Cambria" pitchFamily="18" charset="0"/>
                      </a:endParaRPr>
                    </a:p>
                  </a:txBody>
                  <a:tcPr anchor="ctr">
                    <a:solidFill>
                      <a:schemeClr val="accent1">
                        <a:lumMod val="20000"/>
                        <a:lumOff val="80000"/>
                      </a:schemeClr>
                    </a:solidFill>
                  </a:tcPr>
                </a:tc>
              </a:tr>
              <a:tr h="370840">
                <a:tc>
                  <a:txBody>
                    <a:bodyPr/>
                    <a:lstStyle/>
                    <a:p>
                      <a:pPr>
                        <a:lnSpc>
                          <a:spcPct val="150000"/>
                        </a:lnSpc>
                        <a:spcAft>
                          <a:spcPts val="600"/>
                        </a:spcAft>
                      </a:pPr>
                      <a:r>
                        <a:rPr lang="en-ZA" sz="1600" b="1" dirty="0" smtClean="0">
                          <a:latin typeface="Cambria" pitchFamily="18" charset="0"/>
                        </a:rPr>
                        <a:t>Cash utilised by operations</a:t>
                      </a:r>
                      <a:endParaRPr lang="en-ZA" sz="1600" b="1" dirty="0">
                        <a:latin typeface="Cambria" pitchFamily="18" charset="0"/>
                      </a:endParaRPr>
                    </a:p>
                  </a:txBody>
                  <a:tcPr>
                    <a:lnT w="12700" cap="flat" cmpd="sng" algn="ctr">
                      <a:solidFill>
                        <a:schemeClr val="tx1"/>
                      </a:solidFill>
                      <a:prstDash val="solid"/>
                      <a:round/>
                      <a:headEnd type="none" w="med" len="med"/>
                      <a:tailEnd type="none" w="med" len="med"/>
                    </a:lnT>
                  </a:tcPr>
                </a:tc>
                <a:tc>
                  <a:txBody>
                    <a:bodyPr/>
                    <a:lstStyle/>
                    <a:p>
                      <a:pPr algn="r">
                        <a:lnSpc>
                          <a:spcPct val="150000"/>
                        </a:lnSpc>
                        <a:spcAft>
                          <a:spcPts val="600"/>
                        </a:spcAft>
                      </a:pPr>
                      <a:r>
                        <a:rPr lang="en-ZA" sz="1600" b="1" dirty="0" smtClean="0">
                          <a:latin typeface="Cambria" pitchFamily="18" charset="0"/>
                        </a:rPr>
                        <a:t>(42 695)</a:t>
                      </a:r>
                      <a:endParaRPr lang="en-ZA" sz="1600" b="1" dirty="0">
                        <a:latin typeface="Cambria" pitchFamily="18" charset="0"/>
                      </a:endParaRPr>
                    </a:p>
                  </a:txBody>
                  <a:tcPr/>
                </a:tc>
                <a:tc>
                  <a:txBody>
                    <a:bodyPr/>
                    <a:lstStyle/>
                    <a:p>
                      <a:pPr algn="r">
                        <a:lnSpc>
                          <a:spcPct val="150000"/>
                        </a:lnSpc>
                        <a:spcAft>
                          <a:spcPts val="600"/>
                        </a:spcAft>
                      </a:pPr>
                      <a:r>
                        <a:rPr lang="en-ZA" sz="1600" b="1" dirty="0" smtClean="0">
                          <a:latin typeface="Cambria" pitchFamily="18" charset="0"/>
                        </a:rPr>
                        <a:t>(285 070)</a:t>
                      </a:r>
                      <a:endParaRPr lang="en-ZA" sz="1600" b="1" dirty="0">
                        <a:latin typeface="Cambria" pitchFamily="18" charset="0"/>
                      </a:endParaRPr>
                    </a:p>
                  </a:txBody>
                  <a:tcPr/>
                </a:tc>
              </a:tr>
              <a:tr h="370840">
                <a:tc>
                  <a:txBody>
                    <a:bodyPr/>
                    <a:lstStyle/>
                    <a:p>
                      <a:pPr>
                        <a:lnSpc>
                          <a:spcPct val="150000"/>
                        </a:lnSpc>
                        <a:spcAft>
                          <a:spcPts val="600"/>
                        </a:spcAft>
                      </a:pPr>
                      <a:r>
                        <a:rPr lang="en-ZA" sz="1600" b="1" dirty="0" smtClean="0">
                          <a:latin typeface="Cambria" pitchFamily="18" charset="0"/>
                        </a:rPr>
                        <a:t>Net cash inflows (outflows) from operating activities</a:t>
                      </a:r>
                      <a:endParaRPr lang="en-ZA" sz="1600" b="1" dirty="0">
                        <a:latin typeface="Cambria" pitchFamily="18" charset="0"/>
                      </a:endParaRPr>
                    </a:p>
                  </a:txBody>
                  <a:tcPr/>
                </a:tc>
                <a:tc>
                  <a:txBody>
                    <a:bodyPr/>
                    <a:lstStyle/>
                    <a:p>
                      <a:pPr algn="r">
                        <a:lnSpc>
                          <a:spcPct val="150000"/>
                        </a:lnSpc>
                        <a:spcAft>
                          <a:spcPts val="600"/>
                        </a:spcAft>
                      </a:pPr>
                      <a:r>
                        <a:rPr lang="en-ZA" sz="1600" b="1" dirty="0" smtClean="0">
                          <a:latin typeface="Cambria" pitchFamily="18" charset="0"/>
                        </a:rPr>
                        <a:t>21 753</a:t>
                      </a:r>
                      <a:endParaRPr lang="en-ZA" sz="1600" b="1" dirty="0">
                        <a:latin typeface="Cambria" pitchFamily="18" charset="0"/>
                      </a:endParaRPr>
                    </a:p>
                  </a:txBody>
                  <a:tcPr/>
                </a:tc>
                <a:tc>
                  <a:txBody>
                    <a:bodyPr/>
                    <a:lstStyle/>
                    <a:p>
                      <a:pPr algn="r">
                        <a:lnSpc>
                          <a:spcPct val="150000"/>
                        </a:lnSpc>
                        <a:spcAft>
                          <a:spcPts val="600"/>
                        </a:spcAft>
                      </a:pPr>
                      <a:r>
                        <a:rPr lang="en-ZA" sz="1600" b="1" dirty="0" smtClean="0">
                          <a:latin typeface="Cambria" pitchFamily="18" charset="0"/>
                        </a:rPr>
                        <a:t>(313</a:t>
                      </a:r>
                      <a:r>
                        <a:rPr lang="en-ZA" sz="1600" b="1" baseline="0" dirty="0" smtClean="0">
                          <a:latin typeface="Cambria" pitchFamily="18" charset="0"/>
                        </a:rPr>
                        <a:t> 020)</a:t>
                      </a:r>
                      <a:endParaRPr lang="en-ZA" sz="1600" b="1" dirty="0">
                        <a:latin typeface="Cambria" pitchFamily="18" charset="0"/>
                      </a:endParaRPr>
                    </a:p>
                  </a:txBody>
                  <a:tcPr/>
                </a:tc>
              </a:tr>
              <a:tr h="370840">
                <a:tc>
                  <a:txBody>
                    <a:bodyPr/>
                    <a:lstStyle/>
                    <a:p>
                      <a:pPr>
                        <a:lnSpc>
                          <a:spcPct val="150000"/>
                        </a:lnSpc>
                        <a:spcAft>
                          <a:spcPts val="600"/>
                        </a:spcAft>
                      </a:pPr>
                      <a:r>
                        <a:rPr lang="en-ZA" sz="1600" b="1" dirty="0" smtClean="0">
                          <a:latin typeface="Cambria" pitchFamily="18" charset="0"/>
                        </a:rPr>
                        <a:t>Net cash outflows from investing activities</a:t>
                      </a:r>
                      <a:endParaRPr lang="en-ZA" sz="1600" b="1" dirty="0">
                        <a:latin typeface="Cambria" pitchFamily="18" charset="0"/>
                      </a:endParaRPr>
                    </a:p>
                  </a:txBody>
                  <a:tcPr/>
                </a:tc>
                <a:tc>
                  <a:txBody>
                    <a:bodyPr/>
                    <a:lstStyle/>
                    <a:p>
                      <a:pPr algn="r">
                        <a:lnSpc>
                          <a:spcPct val="150000"/>
                        </a:lnSpc>
                        <a:spcAft>
                          <a:spcPts val="600"/>
                        </a:spcAft>
                      </a:pPr>
                      <a:r>
                        <a:rPr lang="en-ZA" sz="1600" b="1" dirty="0" smtClean="0">
                          <a:latin typeface="Cambria" pitchFamily="18" charset="0"/>
                        </a:rPr>
                        <a:t>(323 876)</a:t>
                      </a:r>
                      <a:endParaRPr lang="en-ZA" sz="1600" b="1" dirty="0">
                        <a:latin typeface="Cambria" pitchFamily="18" charset="0"/>
                      </a:endParaRPr>
                    </a:p>
                  </a:txBody>
                  <a:tcPr/>
                </a:tc>
                <a:tc>
                  <a:txBody>
                    <a:bodyPr/>
                    <a:lstStyle/>
                    <a:p>
                      <a:pPr algn="r">
                        <a:lnSpc>
                          <a:spcPct val="150000"/>
                        </a:lnSpc>
                        <a:spcAft>
                          <a:spcPts val="600"/>
                        </a:spcAft>
                      </a:pPr>
                      <a:r>
                        <a:rPr lang="en-ZA" sz="1600" b="1" dirty="0" smtClean="0">
                          <a:latin typeface="Cambria" pitchFamily="18" charset="0"/>
                        </a:rPr>
                        <a:t>(194 803)</a:t>
                      </a:r>
                      <a:endParaRPr lang="en-ZA" sz="1600" b="1" dirty="0">
                        <a:latin typeface="Cambria" pitchFamily="18" charset="0"/>
                      </a:endParaRPr>
                    </a:p>
                  </a:txBody>
                  <a:tcPr/>
                </a:tc>
              </a:tr>
              <a:tr h="370840">
                <a:tc>
                  <a:txBody>
                    <a:bodyPr/>
                    <a:lstStyle/>
                    <a:p>
                      <a:pPr>
                        <a:lnSpc>
                          <a:spcPct val="150000"/>
                        </a:lnSpc>
                        <a:spcAft>
                          <a:spcPts val="600"/>
                        </a:spcAft>
                      </a:pPr>
                      <a:r>
                        <a:rPr lang="en-ZA" sz="1600" b="1" dirty="0" smtClean="0">
                          <a:latin typeface="Cambria" pitchFamily="18" charset="0"/>
                        </a:rPr>
                        <a:t>Net cash inflows from financing activities</a:t>
                      </a:r>
                      <a:endParaRPr lang="en-ZA" sz="1600" b="1" dirty="0">
                        <a:latin typeface="Cambria" pitchFamily="18" charset="0"/>
                      </a:endParaRPr>
                    </a:p>
                  </a:txBody>
                  <a:tcPr/>
                </a:tc>
                <a:tc>
                  <a:txBody>
                    <a:bodyPr/>
                    <a:lstStyle/>
                    <a:p>
                      <a:pPr algn="r">
                        <a:lnSpc>
                          <a:spcPct val="150000"/>
                        </a:lnSpc>
                        <a:spcAft>
                          <a:spcPts val="600"/>
                        </a:spcAft>
                      </a:pPr>
                      <a:r>
                        <a:rPr lang="en-ZA" sz="1600" b="1" dirty="0" smtClean="0">
                          <a:latin typeface="Cambria" pitchFamily="18" charset="0"/>
                        </a:rPr>
                        <a:t>166 265</a:t>
                      </a:r>
                      <a:endParaRPr lang="en-ZA" sz="1600" b="1" dirty="0">
                        <a:latin typeface="Cambria" pitchFamily="18" charset="0"/>
                      </a:endParaRPr>
                    </a:p>
                  </a:txBody>
                  <a:tcPr/>
                </a:tc>
                <a:tc>
                  <a:txBody>
                    <a:bodyPr/>
                    <a:lstStyle/>
                    <a:p>
                      <a:pPr algn="r">
                        <a:lnSpc>
                          <a:spcPct val="150000"/>
                        </a:lnSpc>
                        <a:spcAft>
                          <a:spcPts val="600"/>
                        </a:spcAft>
                      </a:pPr>
                      <a:r>
                        <a:rPr lang="en-ZA" sz="1600" b="1" dirty="0" smtClean="0">
                          <a:latin typeface="Cambria" pitchFamily="18" charset="0"/>
                        </a:rPr>
                        <a:t>99 945</a:t>
                      </a:r>
                      <a:endParaRPr lang="en-ZA" sz="1600" b="1" dirty="0">
                        <a:latin typeface="Cambria" pitchFamily="18" charset="0"/>
                      </a:endParaRPr>
                    </a:p>
                  </a:txBody>
                  <a:tcPr/>
                </a:tc>
              </a:tr>
              <a:tr h="370840">
                <a:tc>
                  <a:txBody>
                    <a:bodyPr/>
                    <a:lstStyle/>
                    <a:p>
                      <a:pPr>
                        <a:lnSpc>
                          <a:spcPct val="150000"/>
                        </a:lnSpc>
                        <a:spcAft>
                          <a:spcPts val="600"/>
                        </a:spcAft>
                      </a:pPr>
                      <a:r>
                        <a:rPr lang="en-ZA" sz="1600" b="1" dirty="0" smtClean="0">
                          <a:latin typeface="Cambria" pitchFamily="18" charset="0"/>
                        </a:rPr>
                        <a:t>Net decrease in cash and cash equivalents</a:t>
                      </a:r>
                      <a:endParaRPr lang="en-ZA" sz="1600" b="1" dirty="0">
                        <a:latin typeface="Cambria" pitchFamily="18" charset="0"/>
                      </a:endParaRPr>
                    </a:p>
                  </a:txBody>
                  <a:tcPr/>
                </a:tc>
                <a:tc>
                  <a:txBody>
                    <a:bodyPr/>
                    <a:lstStyle/>
                    <a:p>
                      <a:pPr algn="r">
                        <a:lnSpc>
                          <a:spcPct val="150000"/>
                        </a:lnSpc>
                        <a:spcAft>
                          <a:spcPts val="600"/>
                        </a:spcAft>
                      </a:pPr>
                      <a:r>
                        <a:rPr lang="en-ZA" sz="1600" b="1" dirty="0" smtClean="0">
                          <a:latin typeface="Cambria" pitchFamily="18" charset="0"/>
                        </a:rPr>
                        <a:t>(135 858)</a:t>
                      </a:r>
                      <a:endParaRPr lang="en-ZA" sz="1600" b="1" dirty="0">
                        <a:latin typeface="Cambria" pitchFamily="18" charset="0"/>
                      </a:endParaRPr>
                    </a:p>
                  </a:txBody>
                  <a:tcPr/>
                </a:tc>
                <a:tc>
                  <a:txBody>
                    <a:bodyPr/>
                    <a:lstStyle/>
                    <a:p>
                      <a:pPr algn="r">
                        <a:lnSpc>
                          <a:spcPct val="150000"/>
                        </a:lnSpc>
                        <a:spcAft>
                          <a:spcPts val="600"/>
                        </a:spcAft>
                      </a:pPr>
                      <a:r>
                        <a:rPr lang="en-ZA" sz="1600" b="1" dirty="0" smtClean="0">
                          <a:latin typeface="Cambria" pitchFamily="18" charset="0"/>
                        </a:rPr>
                        <a:t>(407 878)</a:t>
                      </a:r>
                      <a:endParaRPr lang="en-ZA" sz="1600" b="1" dirty="0">
                        <a:latin typeface="Cambria" pitchFamily="18" charset="0"/>
                      </a:endParaRPr>
                    </a:p>
                  </a:txBody>
                  <a:tcPr/>
                </a:tc>
              </a:tr>
              <a:tr h="370840">
                <a:tc>
                  <a:txBody>
                    <a:bodyPr/>
                    <a:lstStyle/>
                    <a:p>
                      <a:pPr>
                        <a:lnSpc>
                          <a:spcPct val="150000"/>
                        </a:lnSpc>
                        <a:spcAft>
                          <a:spcPts val="600"/>
                        </a:spcAft>
                      </a:pPr>
                      <a:r>
                        <a:rPr lang="en-ZA" sz="1600" b="0" dirty="0" smtClean="0">
                          <a:latin typeface="Cambria" pitchFamily="18" charset="0"/>
                        </a:rPr>
                        <a:t>Cash</a:t>
                      </a:r>
                      <a:r>
                        <a:rPr lang="en-ZA" sz="1600" b="0" baseline="0" dirty="0" smtClean="0">
                          <a:latin typeface="Cambria" pitchFamily="18" charset="0"/>
                        </a:rPr>
                        <a:t> and cash equivalents at the beginning of the year</a:t>
                      </a:r>
                      <a:endParaRPr lang="en-ZA" sz="1600" b="0" dirty="0">
                        <a:latin typeface="Cambria" pitchFamily="18" charset="0"/>
                      </a:endParaRPr>
                    </a:p>
                  </a:txBody>
                  <a:tcPr/>
                </a:tc>
                <a:tc>
                  <a:txBody>
                    <a:bodyPr/>
                    <a:lstStyle/>
                    <a:p>
                      <a:pPr algn="r">
                        <a:lnSpc>
                          <a:spcPct val="150000"/>
                        </a:lnSpc>
                        <a:spcAft>
                          <a:spcPts val="600"/>
                        </a:spcAft>
                      </a:pPr>
                      <a:r>
                        <a:rPr lang="en-ZA" sz="1600" b="0" dirty="0" smtClean="0">
                          <a:latin typeface="Cambria" pitchFamily="18" charset="0"/>
                        </a:rPr>
                        <a:t>1 016 965</a:t>
                      </a:r>
                      <a:endParaRPr lang="en-ZA" sz="1600" b="0" dirty="0">
                        <a:latin typeface="Cambria" pitchFamily="18" charset="0"/>
                      </a:endParaRPr>
                    </a:p>
                  </a:txBody>
                  <a:tcPr/>
                </a:tc>
                <a:tc>
                  <a:txBody>
                    <a:bodyPr/>
                    <a:lstStyle/>
                    <a:p>
                      <a:pPr algn="r">
                        <a:lnSpc>
                          <a:spcPct val="150000"/>
                        </a:lnSpc>
                        <a:spcAft>
                          <a:spcPts val="600"/>
                        </a:spcAft>
                      </a:pPr>
                      <a:r>
                        <a:rPr lang="en-ZA" sz="1600" b="0" dirty="0" smtClean="0">
                          <a:latin typeface="Cambria" pitchFamily="18" charset="0"/>
                        </a:rPr>
                        <a:t>1 424 843</a:t>
                      </a:r>
                      <a:endParaRPr lang="en-ZA" sz="1600" b="0" dirty="0">
                        <a:latin typeface="Cambria" pitchFamily="18" charset="0"/>
                      </a:endParaRPr>
                    </a:p>
                  </a:txBody>
                  <a:tcPr/>
                </a:tc>
              </a:tr>
              <a:tr h="370840">
                <a:tc>
                  <a:txBody>
                    <a:bodyPr/>
                    <a:lstStyle/>
                    <a:p>
                      <a:pPr>
                        <a:lnSpc>
                          <a:spcPct val="150000"/>
                        </a:lnSpc>
                        <a:spcAft>
                          <a:spcPts val="600"/>
                        </a:spcAft>
                      </a:pPr>
                      <a:r>
                        <a:rPr lang="en-ZA" sz="1600" b="1" dirty="0" smtClean="0">
                          <a:latin typeface="Cambria" pitchFamily="18" charset="0"/>
                        </a:rPr>
                        <a:t>Cash</a:t>
                      </a:r>
                      <a:r>
                        <a:rPr lang="en-ZA" sz="1600" b="1" baseline="0" dirty="0" smtClean="0">
                          <a:latin typeface="Cambria" pitchFamily="18" charset="0"/>
                        </a:rPr>
                        <a:t> and cash equivalents at 31 March 2016</a:t>
                      </a:r>
                      <a:endParaRPr lang="en-ZA" sz="1600" b="1" dirty="0">
                        <a:latin typeface="Cambria" pitchFamily="18" charset="0"/>
                      </a:endParaRPr>
                    </a:p>
                  </a:txBody>
                  <a:tcPr>
                    <a:solidFill>
                      <a:schemeClr val="accent1">
                        <a:lumMod val="20000"/>
                        <a:lumOff val="80000"/>
                      </a:schemeClr>
                    </a:solidFill>
                  </a:tcPr>
                </a:tc>
                <a:tc>
                  <a:txBody>
                    <a:bodyPr/>
                    <a:lstStyle/>
                    <a:p>
                      <a:pPr algn="r">
                        <a:lnSpc>
                          <a:spcPct val="150000"/>
                        </a:lnSpc>
                        <a:spcAft>
                          <a:spcPts val="600"/>
                        </a:spcAft>
                      </a:pPr>
                      <a:r>
                        <a:rPr lang="en-ZA" sz="1600" b="1" dirty="0" smtClean="0">
                          <a:latin typeface="Cambria" pitchFamily="18" charset="0"/>
                        </a:rPr>
                        <a:t>881 107</a:t>
                      </a:r>
                      <a:endParaRPr lang="en-ZA" sz="1600" b="1" dirty="0">
                        <a:latin typeface="Cambria" pitchFamily="18" charset="0"/>
                      </a:endParaRPr>
                    </a:p>
                  </a:txBody>
                  <a:tcPr>
                    <a:solidFill>
                      <a:schemeClr val="accent1">
                        <a:lumMod val="20000"/>
                        <a:lumOff val="80000"/>
                      </a:schemeClr>
                    </a:solidFill>
                  </a:tcPr>
                </a:tc>
                <a:tc>
                  <a:txBody>
                    <a:bodyPr/>
                    <a:lstStyle/>
                    <a:p>
                      <a:pPr algn="r">
                        <a:lnSpc>
                          <a:spcPct val="150000"/>
                        </a:lnSpc>
                        <a:spcAft>
                          <a:spcPts val="600"/>
                        </a:spcAft>
                      </a:pPr>
                      <a:r>
                        <a:rPr lang="en-ZA" sz="1600" b="1" dirty="0" smtClean="0">
                          <a:latin typeface="Cambria" pitchFamily="18" charset="0"/>
                        </a:rPr>
                        <a:t>1 016 965</a:t>
                      </a:r>
                      <a:endParaRPr lang="en-ZA" sz="1600" b="1" dirty="0">
                        <a:latin typeface="Cambria" pitchFamily="18" charset="0"/>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534254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2890" y="103239"/>
            <a:ext cx="7846143" cy="6668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76981" y="44245"/>
            <a:ext cx="3406877" cy="646331"/>
          </a:xfrm>
          <a:prstGeom prst="rect">
            <a:avLst/>
          </a:prstGeom>
          <a:solidFill>
            <a:schemeClr val="accent5">
              <a:lumMod val="75000"/>
            </a:schemeClr>
          </a:solidFill>
        </p:spPr>
        <p:txBody>
          <a:bodyPr wrap="square" rtlCol="0">
            <a:spAutoFit/>
          </a:bodyPr>
          <a:lstStyle/>
          <a:p>
            <a:r>
              <a:rPr lang="en-ZA" b="1" dirty="0" smtClean="0">
                <a:solidFill>
                  <a:schemeClr val="bg1"/>
                </a:solidFill>
                <a:latin typeface="Cambria" pitchFamily="18" charset="0"/>
              </a:rPr>
              <a:t>STATEMENT OF FINANCIAL POSITION 31 MARCH 2016</a:t>
            </a:r>
            <a:endParaRPr lang="en-ZA" b="1" dirty="0">
              <a:solidFill>
                <a:schemeClr val="bg1"/>
              </a:solidFill>
              <a:latin typeface="Cambria" pitchFamily="18" charset="0"/>
            </a:endParaRPr>
          </a:p>
        </p:txBody>
      </p:sp>
      <p:sp>
        <p:nvSpPr>
          <p:cNvPr id="2" name="Slide Number Placeholder 1"/>
          <p:cNvSpPr>
            <a:spLocks noGrp="1"/>
          </p:cNvSpPr>
          <p:nvPr>
            <p:ph type="sldNum" sz="quarter" idx="12"/>
          </p:nvPr>
        </p:nvSpPr>
        <p:spPr/>
        <p:txBody>
          <a:bodyPr/>
          <a:lstStyle/>
          <a:p>
            <a:fld id="{C49067DE-E8A5-9944-9393-2192A7739EDA}" type="slidenum">
              <a:rPr lang="en-US" smtClean="0"/>
              <a:pPr/>
              <a:t>22</a:t>
            </a:fld>
            <a:endParaRPr lang="en-US" dirty="0"/>
          </a:p>
        </p:txBody>
      </p:sp>
    </p:spTree>
    <p:extLst>
      <p:ext uri="{BB962C8B-B14F-4D97-AF65-F5344CB8AC3E}">
        <p14:creationId xmlns:p14="http://schemas.microsoft.com/office/powerpoint/2010/main" xmlns="" val="4208032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792" y="890517"/>
            <a:ext cx="8802485" cy="5525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76981" y="44245"/>
            <a:ext cx="4793225" cy="646331"/>
          </a:xfrm>
          <a:prstGeom prst="rect">
            <a:avLst/>
          </a:prstGeom>
          <a:solidFill>
            <a:schemeClr val="accent5">
              <a:lumMod val="75000"/>
            </a:schemeClr>
          </a:solidFill>
        </p:spPr>
        <p:txBody>
          <a:bodyPr wrap="square" rtlCol="0">
            <a:spAutoFit/>
          </a:bodyPr>
          <a:lstStyle/>
          <a:p>
            <a:r>
              <a:rPr lang="en-ZA" b="1" dirty="0" smtClean="0">
                <a:solidFill>
                  <a:schemeClr val="bg1"/>
                </a:solidFill>
                <a:latin typeface="Cambria" pitchFamily="18" charset="0"/>
              </a:rPr>
              <a:t>STATEMENT OF FINANCIAL PERFORMANCE 31 MARCH 2016</a:t>
            </a:r>
            <a:endParaRPr lang="en-ZA" b="1" dirty="0">
              <a:solidFill>
                <a:schemeClr val="bg1"/>
              </a:solidFill>
              <a:latin typeface="Cambria" pitchFamily="18" charset="0"/>
            </a:endParaRPr>
          </a:p>
        </p:txBody>
      </p:sp>
      <p:sp>
        <p:nvSpPr>
          <p:cNvPr id="2" name="Slide Number Placeholder 1"/>
          <p:cNvSpPr>
            <a:spLocks noGrp="1"/>
          </p:cNvSpPr>
          <p:nvPr>
            <p:ph type="sldNum" sz="quarter" idx="12"/>
          </p:nvPr>
        </p:nvSpPr>
        <p:spPr/>
        <p:txBody>
          <a:bodyPr/>
          <a:lstStyle/>
          <a:p>
            <a:fld id="{C49067DE-E8A5-9944-9393-2192A7739EDA}" type="slidenum">
              <a:rPr lang="en-US" smtClean="0"/>
              <a:pPr/>
              <a:t>23</a:t>
            </a:fld>
            <a:endParaRPr lang="en-US" dirty="0"/>
          </a:p>
        </p:txBody>
      </p:sp>
    </p:spTree>
    <p:extLst>
      <p:ext uri="{BB962C8B-B14F-4D97-AF65-F5344CB8AC3E}">
        <p14:creationId xmlns:p14="http://schemas.microsoft.com/office/powerpoint/2010/main" xmlns="" val="2941171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81" y="176980"/>
            <a:ext cx="8760542" cy="456472"/>
          </a:xfrm>
          <a:prstGeom prst="rect">
            <a:avLst/>
          </a:prstGeom>
          <a:solidFill>
            <a:schemeClr val="accent5">
              <a:lumMod val="75000"/>
            </a:schemeClr>
          </a:solidFill>
        </p:spPr>
        <p:txBody>
          <a:bodyPr wrap="square" rtlCol="0">
            <a:spAutoFit/>
          </a:bodyPr>
          <a:lstStyle/>
          <a:p>
            <a:pPr>
              <a:lnSpc>
                <a:spcPct val="150000"/>
              </a:lnSpc>
              <a:spcAft>
                <a:spcPts val="600"/>
              </a:spcAft>
            </a:pPr>
            <a:r>
              <a:rPr lang="en-ZA" b="1" dirty="0" smtClean="0">
                <a:solidFill>
                  <a:schemeClr val="bg1"/>
                </a:solidFill>
                <a:latin typeface="Cambria" pitchFamily="18" charset="0"/>
              </a:rPr>
              <a:t>AUDITOR</a:t>
            </a:r>
            <a:r>
              <a:rPr lang="en-ZA" b="1" dirty="0" smtClean="0">
                <a:latin typeface="Cambria" pitchFamily="18" charset="0"/>
              </a:rPr>
              <a:t> </a:t>
            </a:r>
            <a:r>
              <a:rPr lang="en-ZA" b="1" dirty="0" smtClean="0">
                <a:solidFill>
                  <a:schemeClr val="bg1"/>
                </a:solidFill>
                <a:latin typeface="Cambria" pitchFamily="18" charset="0"/>
              </a:rPr>
              <a:t>GENERAL REPORT</a:t>
            </a:r>
            <a:endParaRPr lang="en-ZA" b="1" dirty="0">
              <a:solidFill>
                <a:schemeClr val="bg1"/>
              </a:solidFill>
              <a:latin typeface="Cambria" pitchFamily="18" charset="0"/>
            </a:endParaRPr>
          </a:p>
        </p:txBody>
      </p:sp>
      <p:sp>
        <p:nvSpPr>
          <p:cNvPr id="2" name="TextBox 1"/>
          <p:cNvSpPr txBox="1"/>
          <p:nvPr/>
        </p:nvSpPr>
        <p:spPr>
          <a:xfrm>
            <a:off x="516194" y="1165122"/>
            <a:ext cx="8023122" cy="2893100"/>
          </a:xfrm>
          <a:prstGeom prst="rect">
            <a:avLst/>
          </a:prstGeom>
          <a:noFill/>
        </p:spPr>
        <p:txBody>
          <a:bodyPr wrap="square" rtlCol="0">
            <a:spAutoFit/>
          </a:bodyPr>
          <a:lstStyle/>
          <a:p>
            <a:pPr algn="just" fontAlgn="ctr">
              <a:spcAft>
                <a:spcPts val="1200"/>
              </a:spcAft>
            </a:pPr>
            <a:r>
              <a:rPr lang="en-GB" dirty="0">
                <a:latin typeface="Cambria" pitchFamily="18" charset="0"/>
              </a:rPr>
              <a:t>The audit opinion for the past three years moved from a disclaimer in 2013 to a qualified audit over the past three years. The SABC made remarkable progress this year in clearing three qualification issues from the prior year. It is currently remaining with a qualification on Irregular Fruitless and Wasteful Expenditure.</a:t>
            </a:r>
            <a:endParaRPr lang="en-ZA" dirty="0">
              <a:latin typeface="Cambria" pitchFamily="18" charset="0"/>
            </a:endParaRPr>
          </a:p>
          <a:p>
            <a:pPr algn="just" fontAlgn="ctr">
              <a:spcAft>
                <a:spcPts val="1200"/>
              </a:spcAft>
            </a:pPr>
            <a:r>
              <a:rPr lang="en-GB" dirty="0">
                <a:latin typeface="Cambria" pitchFamily="18" charset="0"/>
              </a:rPr>
              <a:t>The SABC remains committed to resolving the remaining qualification paragraph in the next financial year by building on the work performed in the 2015/16 financial year, to effectively managing its expenditure as well as improving the revenue collection model across all revenue streams.</a:t>
            </a:r>
            <a:endParaRPr lang="en-ZA" dirty="0">
              <a:latin typeface="Cambria" pitchFamily="18" charset="0"/>
            </a:endParaRPr>
          </a:p>
          <a:p>
            <a:pPr algn="just">
              <a:spcAft>
                <a:spcPts val="1200"/>
              </a:spcAft>
            </a:pPr>
            <a:endParaRPr lang="en-ZA" dirty="0">
              <a:latin typeface="Cambria" pitchFamily="18" charset="0"/>
            </a:endParaRPr>
          </a:p>
        </p:txBody>
      </p:sp>
      <p:sp>
        <p:nvSpPr>
          <p:cNvPr id="4" name="Slide Number Placeholder 3"/>
          <p:cNvSpPr>
            <a:spLocks noGrp="1"/>
          </p:cNvSpPr>
          <p:nvPr>
            <p:ph type="sldNum" sz="quarter" idx="12"/>
          </p:nvPr>
        </p:nvSpPr>
        <p:spPr/>
        <p:txBody>
          <a:bodyPr/>
          <a:lstStyle/>
          <a:p>
            <a:fld id="{C49067DE-E8A5-9944-9393-2192A7739EDA}" type="slidenum">
              <a:rPr lang="en-US" smtClean="0"/>
              <a:pPr/>
              <a:t>24</a:t>
            </a:fld>
            <a:endParaRPr lang="en-US" dirty="0"/>
          </a:p>
        </p:txBody>
      </p:sp>
    </p:spTree>
    <p:extLst>
      <p:ext uri="{BB962C8B-B14F-4D97-AF65-F5344CB8AC3E}">
        <p14:creationId xmlns:p14="http://schemas.microsoft.com/office/powerpoint/2010/main" xmlns="" val="1588038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81" y="176980"/>
            <a:ext cx="8760542" cy="456472"/>
          </a:xfrm>
          <a:prstGeom prst="rect">
            <a:avLst/>
          </a:prstGeom>
          <a:solidFill>
            <a:schemeClr val="accent5">
              <a:lumMod val="75000"/>
            </a:schemeClr>
          </a:solidFill>
        </p:spPr>
        <p:txBody>
          <a:bodyPr wrap="square" rtlCol="0">
            <a:spAutoFit/>
          </a:bodyPr>
          <a:lstStyle/>
          <a:p>
            <a:pPr>
              <a:lnSpc>
                <a:spcPct val="150000"/>
              </a:lnSpc>
              <a:spcAft>
                <a:spcPts val="600"/>
              </a:spcAft>
            </a:pPr>
            <a:r>
              <a:rPr lang="en-ZA" b="1" dirty="0" smtClean="0">
                <a:solidFill>
                  <a:schemeClr val="bg1"/>
                </a:solidFill>
                <a:latin typeface="Cambria" pitchFamily="18" charset="0"/>
              </a:rPr>
              <a:t>ANALYSIS OF SABC AUDIT OPINIONS</a:t>
            </a:r>
            <a:endParaRPr lang="en-ZA" b="1" dirty="0">
              <a:solidFill>
                <a:schemeClr val="bg1"/>
              </a:solidFill>
              <a:latin typeface="Cambria"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584158225"/>
              </p:ext>
            </p:extLst>
          </p:nvPr>
        </p:nvGraphicFramePr>
        <p:xfrm>
          <a:off x="176983" y="1308100"/>
          <a:ext cx="8760541" cy="3823930"/>
        </p:xfrm>
        <a:graphic>
          <a:graphicData uri="http://schemas.openxmlformats.org/drawingml/2006/table">
            <a:tbl>
              <a:tblPr firstRow="1" bandRow="1">
                <a:tableStyleId>{ED083AE6-46FA-4A59-8FB0-9F97EB10719F}</a:tableStyleId>
              </a:tblPr>
              <a:tblGrid>
                <a:gridCol w="1312604"/>
                <a:gridCol w="1268361"/>
                <a:gridCol w="1173552"/>
                <a:gridCol w="1251506"/>
                <a:gridCol w="1251506"/>
                <a:gridCol w="1251506"/>
                <a:gridCol w="1251506"/>
              </a:tblGrid>
              <a:tr h="764786">
                <a:tc>
                  <a:txBody>
                    <a:bodyPr/>
                    <a:lstStyle/>
                    <a:p>
                      <a:pPr algn="ctr"/>
                      <a:endParaRPr lang="en-ZA" dirty="0">
                        <a:solidFill>
                          <a:schemeClr val="bg1"/>
                        </a:solidFill>
                        <a:latin typeface="Cambria" pitchFamily="18" charset="0"/>
                      </a:endParaRPr>
                    </a:p>
                  </a:txBody>
                  <a:tcPr anchor="ctr">
                    <a:solidFill>
                      <a:schemeClr val="accent4">
                        <a:lumMod val="50000"/>
                      </a:schemeClr>
                    </a:solidFill>
                  </a:tcPr>
                </a:tc>
                <a:tc>
                  <a:txBody>
                    <a:bodyPr/>
                    <a:lstStyle/>
                    <a:p>
                      <a:pPr algn="ctr"/>
                      <a:r>
                        <a:rPr lang="en-ZA" dirty="0" smtClean="0">
                          <a:solidFill>
                            <a:schemeClr val="bg1"/>
                          </a:solidFill>
                          <a:latin typeface="Cambria" pitchFamily="18" charset="0"/>
                        </a:rPr>
                        <a:t>2011</a:t>
                      </a:r>
                      <a:endParaRPr lang="en-ZA" dirty="0">
                        <a:solidFill>
                          <a:schemeClr val="bg1"/>
                        </a:solidFill>
                        <a:latin typeface="Cambria" pitchFamily="18" charset="0"/>
                      </a:endParaRPr>
                    </a:p>
                  </a:txBody>
                  <a:tcPr anchor="ctr">
                    <a:solidFill>
                      <a:schemeClr val="accent4">
                        <a:lumMod val="50000"/>
                      </a:schemeClr>
                    </a:solidFill>
                  </a:tcPr>
                </a:tc>
                <a:tc>
                  <a:txBody>
                    <a:bodyPr/>
                    <a:lstStyle/>
                    <a:p>
                      <a:pPr algn="ctr"/>
                      <a:r>
                        <a:rPr lang="en-ZA" dirty="0" smtClean="0">
                          <a:solidFill>
                            <a:schemeClr val="bg1"/>
                          </a:solidFill>
                          <a:latin typeface="Cambria" pitchFamily="18" charset="0"/>
                        </a:rPr>
                        <a:t>2012</a:t>
                      </a:r>
                      <a:endParaRPr lang="en-ZA" dirty="0">
                        <a:solidFill>
                          <a:schemeClr val="bg1"/>
                        </a:solidFill>
                        <a:latin typeface="Cambria" pitchFamily="18" charset="0"/>
                      </a:endParaRPr>
                    </a:p>
                  </a:txBody>
                  <a:tcPr anchor="ctr">
                    <a:solidFill>
                      <a:schemeClr val="accent4">
                        <a:lumMod val="50000"/>
                      </a:schemeClr>
                    </a:solidFill>
                  </a:tcPr>
                </a:tc>
                <a:tc>
                  <a:txBody>
                    <a:bodyPr/>
                    <a:lstStyle/>
                    <a:p>
                      <a:pPr algn="ctr"/>
                      <a:r>
                        <a:rPr lang="en-ZA" dirty="0" smtClean="0">
                          <a:solidFill>
                            <a:schemeClr val="bg1"/>
                          </a:solidFill>
                          <a:latin typeface="Cambria" pitchFamily="18" charset="0"/>
                        </a:rPr>
                        <a:t>2013</a:t>
                      </a:r>
                      <a:endParaRPr lang="en-ZA" dirty="0">
                        <a:solidFill>
                          <a:schemeClr val="bg1"/>
                        </a:solidFill>
                        <a:latin typeface="Cambria" pitchFamily="18" charset="0"/>
                      </a:endParaRPr>
                    </a:p>
                  </a:txBody>
                  <a:tcPr anchor="ctr">
                    <a:solidFill>
                      <a:schemeClr val="accent4">
                        <a:lumMod val="50000"/>
                      </a:schemeClr>
                    </a:solidFill>
                  </a:tcPr>
                </a:tc>
                <a:tc>
                  <a:txBody>
                    <a:bodyPr/>
                    <a:lstStyle/>
                    <a:p>
                      <a:pPr algn="ctr"/>
                      <a:r>
                        <a:rPr lang="en-ZA" dirty="0" smtClean="0">
                          <a:solidFill>
                            <a:schemeClr val="bg1"/>
                          </a:solidFill>
                          <a:latin typeface="Cambria" pitchFamily="18" charset="0"/>
                        </a:rPr>
                        <a:t>2014</a:t>
                      </a:r>
                      <a:endParaRPr lang="en-ZA" dirty="0">
                        <a:solidFill>
                          <a:schemeClr val="bg1"/>
                        </a:solidFill>
                        <a:latin typeface="Cambria" pitchFamily="18" charset="0"/>
                      </a:endParaRPr>
                    </a:p>
                  </a:txBody>
                  <a:tcPr anchor="ctr">
                    <a:solidFill>
                      <a:schemeClr val="accent4">
                        <a:lumMod val="50000"/>
                      </a:schemeClr>
                    </a:solidFill>
                  </a:tcPr>
                </a:tc>
                <a:tc>
                  <a:txBody>
                    <a:bodyPr/>
                    <a:lstStyle/>
                    <a:p>
                      <a:pPr algn="ctr"/>
                      <a:r>
                        <a:rPr lang="en-ZA" dirty="0" smtClean="0">
                          <a:solidFill>
                            <a:schemeClr val="bg1"/>
                          </a:solidFill>
                          <a:latin typeface="Cambria" pitchFamily="18" charset="0"/>
                        </a:rPr>
                        <a:t>2015</a:t>
                      </a:r>
                      <a:endParaRPr lang="en-ZA" dirty="0">
                        <a:solidFill>
                          <a:schemeClr val="bg1"/>
                        </a:solidFill>
                        <a:latin typeface="Cambria" pitchFamily="18" charset="0"/>
                      </a:endParaRPr>
                    </a:p>
                  </a:txBody>
                  <a:tcPr anchor="ctr">
                    <a:solidFill>
                      <a:schemeClr val="accent4">
                        <a:lumMod val="50000"/>
                      </a:schemeClr>
                    </a:solidFill>
                  </a:tcPr>
                </a:tc>
                <a:tc>
                  <a:txBody>
                    <a:bodyPr/>
                    <a:lstStyle/>
                    <a:p>
                      <a:pPr algn="ctr"/>
                      <a:r>
                        <a:rPr lang="en-ZA" dirty="0" smtClean="0">
                          <a:solidFill>
                            <a:schemeClr val="bg1"/>
                          </a:solidFill>
                          <a:latin typeface="Cambria" pitchFamily="18" charset="0"/>
                        </a:rPr>
                        <a:t>2016</a:t>
                      </a:r>
                      <a:endParaRPr lang="en-ZA" dirty="0">
                        <a:solidFill>
                          <a:schemeClr val="bg1"/>
                        </a:solidFill>
                        <a:latin typeface="Cambria" pitchFamily="18" charset="0"/>
                      </a:endParaRPr>
                    </a:p>
                  </a:txBody>
                  <a:tcPr anchor="ctr">
                    <a:solidFill>
                      <a:schemeClr val="accent4">
                        <a:lumMod val="50000"/>
                      </a:schemeClr>
                    </a:solidFill>
                  </a:tcPr>
                </a:tc>
              </a:tr>
              <a:tr h="764786">
                <a:tc>
                  <a:txBody>
                    <a:bodyPr/>
                    <a:lstStyle/>
                    <a:p>
                      <a:pPr algn="l"/>
                      <a:r>
                        <a:rPr lang="en-ZA" sz="1600" b="1" dirty="0" smtClean="0">
                          <a:solidFill>
                            <a:schemeClr val="tx1"/>
                          </a:solidFill>
                          <a:latin typeface="Cambria" pitchFamily="18" charset="0"/>
                        </a:rPr>
                        <a:t>Audit Opinion</a:t>
                      </a:r>
                      <a:endParaRPr lang="en-ZA" sz="1600" b="1" dirty="0">
                        <a:solidFill>
                          <a:schemeClr val="tx1"/>
                        </a:solidFill>
                        <a:latin typeface="Cambria" pitchFamily="18" charset="0"/>
                      </a:endParaRPr>
                    </a:p>
                  </a:txBody>
                  <a:tcPr anchor="ctr">
                    <a:solidFill>
                      <a:schemeClr val="accent4">
                        <a:lumMod val="50000"/>
                        <a:alpha val="20000"/>
                      </a:schemeClr>
                    </a:solidFill>
                  </a:tcPr>
                </a:tc>
                <a:tc>
                  <a:txBody>
                    <a:bodyPr/>
                    <a:lstStyle/>
                    <a:p>
                      <a:pPr algn="ctr"/>
                      <a:r>
                        <a:rPr lang="en-ZA" sz="1600" b="1" dirty="0" smtClean="0">
                          <a:latin typeface="Cambria" pitchFamily="18" charset="0"/>
                        </a:rPr>
                        <a:t>Qualified</a:t>
                      </a:r>
                      <a:endParaRPr lang="en-ZA" sz="1600" b="1" dirty="0">
                        <a:latin typeface="Cambria" pitchFamily="18" charset="0"/>
                      </a:endParaRPr>
                    </a:p>
                  </a:txBody>
                  <a:tcPr anchor="ctr"/>
                </a:tc>
                <a:tc>
                  <a:txBody>
                    <a:bodyPr/>
                    <a:lstStyle/>
                    <a:p>
                      <a:pPr algn="ctr"/>
                      <a:r>
                        <a:rPr lang="en-ZA" sz="1600" b="1" dirty="0" smtClean="0">
                          <a:latin typeface="Cambria" pitchFamily="18" charset="0"/>
                        </a:rPr>
                        <a:t>Qualified</a:t>
                      </a:r>
                      <a:endParaRPr lang="en-ZA" sz="1600" b="1" dirty="0">
                        <a:latin typeface="Cambria" pitchFamily="18" charset="0"/>
                      </a:endParaRPr>
                    </a:p>
                  </a:txBody>
                  <a:tcPr anchor="ctr"/>
                </a:tc>
                <a:tc>
                  <a:txBody>
                    <a:bodyPr/>
                    <a:lstStyle/>
                    <a:p>
                      <a:pPr algn="ctr"/>
                      <a:r>
                        <a:rPr lang="en-ZA" sz="1600" b="1" dirty="0" smtClean="0">
                          <a:latin typeface="Cambria" pitchFamily="18" charset="0"/>
                        </a:rPr>
                        <a:t>Disclaimer</a:t>
                      </a:r>
                      <a:endParaRPr lang="en-ZA" sz="1600" b="1" dirty="0">
                        <a:latin typeface="Cambria" pitchFamily="18" charset="0"/>
                      </a:endParaRPr>
                    </a:p>
                  </a:txBody>
                  <a:tcPr anchor="ctr"/>
                </a:tc>
                <a:tc>
                  <a:txBody>
                    <a:bodyPr/>
                    <a:lstStyle/>
                    <a:p>
                      <a:pPr algn="ctr"/>
                      <a:r>
                        <a:rPr lang="en-ZA" sz="1600" b="1" dirty="0" smtClean="0">
                          <a:latin typeface="Cambria" pitchFamily="18" charset="0"/>
                        </a:rPr>
                        <a:t>Qualified</a:t>
                      </a:r>
                      <a:endParaRPr lang="en-ZA" sz="1600" b="1" dirty="0">
                        <a:latin typeface="Cambria" pitchFamily="18" charset="0"/>
                      </a:endParaRPr>
                    </a:p>
                  </a:txBody>
                  <a:tcPr anchor="ctr"/>
                </a:tc>
                <a:tc>
                  <a:txBody>
                    <a:bodyPr/>
                    <a:lstStyle/>
                    <a:p>
                      <a:pPr algn="ctr"/>
                      <a:r>
                        <a:rPr lang="en-ZA" sz="1600" b="1" dirty="0" smtClean="0">
                          <a:latin typeface="Cambria" pitchFamily="18" charset="0"/>
                        </a:rPr>
                        <a:t>Qualified</a:t>
                      </a:r>
                      <a:endParaRPr lang="en-ZA" sz="1600" b="1" dirty="0">
                        <a:latin typeface="Cambria" pitchFamily="18" charset="0"/>
                      </a:endParaRPr>
                    </a:p>
                  </a:txBody>
                  <a:tcPr anchor="ctr"/>
                </a:tc>
                <a:tc>
                  <a:txBody>
                    <a:bodyPr/>
                    <a:lstStyle/>
                    <a:p>
                      <a:pPr algn="ctr"/>
                      <a:r>
                        <a:rPr lang="en-ZA" sz="1600" b="1" dirty="0" smtClean="0">
                          <a:latin typeface="Cambria" pitchFamily="18" charset="0"/>
                        </a:rPr>
                        <a:t>Qualified</a:t>
                      </a:r>
                      <a:endParaRPr lang="en-ZA" sz="1600" b="1" dirty="0">
                        <a:latin typeface="Cambria" pitchFamily="18" charset="0"/>
                      </a:endParaRPr>
                    </a:p>
                  </a:txBody>
                  <a:tcPr anchor="ctr"/>
                </a:tc>
              </a:tr>
              <a:tr h="764786">
                <a:tc>
                  <a:txBody>
                    <a:bodyPr/>
                    <a:lstStyle/>
                    <a:p>
                      <a:pPr algn="l"/>
                      <a:r>
                        <a:rPr lang="en-ZA" sz="1600" b="1" dirty="0" smtClean="0">
                          <a:solidFill>
                            <a:schemeClr val="bg1"/>
                          </a:solidFill>
                          <a:latin typeface="Cambria" pitchFamily="18" charset="0"/>
                        </a:rPr>
                        <a:t>Movement</a:t>
                      </a:r>
                      <a:endParaRPr lang="en-ZA" sz="1600" b="1" dirty="0">
                        <a:solidFill>
                          <a:schemeClr val="bg1"/>
                        </a:solidFill>
                        <a:latin typeface="Cambria" pitchFamily="18" charset="0"/>
                      </a:endParaRPr>
                    </a:p>
                  </a:txBody>
                  <a:tcPr anchor="ctr">
                    <a:solidFill>
                      <a:schemeClr val="accent4">
                        <a:lumMod val="50000"/>
                      </a:schemeClr>
                    </a:solidFill>
                  </a:tcPr>
                </a:tc>
                <a:tc>
                  <a:txBody>
                    <a:bodyPr/>
                    <a:lstStyle/>
                    <a:p>
                      <a:pPr algn="ctr"/>
                      <a:endParaRPr lang="en-ZA" sz="1600">
                        <a:latin typeface="Cambria" pitchFamily="18" charset="0"/>
                      </a:endParaRPr>
                    </a:p>
                  </a:txBody>
                  <a:tcPr anchor="ctr"/>
                </a:tc>
                <a:tc>
                  <a:txBody>
                    <a:bodyPr/>
                    <a:lstStyle/>
                    <a:p>
                      <a:pPr algn="ctr"/>
                      <a:endParaRPr lang="en-ZA" sz="1600">
                        <a:latin typeface="Cambria" pitchFamily="18" charset="0"/>
                      </a:endParaRPr>
                    </a:p>
                  </a:txBody>
                  <a:tcPr anchor="ctr"/>
                </a:tc>
                <a:tc>
                  <a:txBody>
                    <a:bodyPr/>
                    <a:lstStyle/>
                    <a:p>
                      <a:pPr algn="ctr"/>
                      <a:endParaRPr lang="en-ZA" sz="1600" dirty="0">
                        <a:latin typeface="Cambria" pitchFamily="18" charset="0"/>
                      </a:endParaRPr>
                    </a:p>
                  </a:txBody>
                  <a:tcPr anchor="ctr"/>
                </a:tc>
                <a:tc>
                  <a:txBody>
                    <a:bodyPr/>
                    <a:lstStyle/>
                    <a:p>
                      <a:pPr algn="ctr"/>
                      <a:endParaRPr lang="en-ZA" sz="1600" dirty="0">
                        <a:latin typeface="Cambria" pitchFamily="18" charset="0"/>
                      </a:endParaRPr>
                    </a:p>
                  </a:txBody>
                  <a:tcPr anchor="ctr"/>
                </a:tc>
                <a:tc>
                  <a:txBody>
                    <a:bodyPr/>
                    <a:lstStyle/>
                    <a:p>
                      <a:pPr algn="ctr"/>
                      <a:endParaRPr lang="en-ZA" sz="1600" dirty="0">
                        <a:latin typeface="Cambria" pitchFamily="18" charset="0"/>
                      </a:endParaRPr>
                    </a:p>
                  </a:txBody>
                  <a:tcPr anchor="ctr"/>
                </a:tc>
                <a:tc>
                  <a:txBody>
                    <a:bodyPr/>
                    <a:lstStyle/>
                    <a:p>
                      <a:pPr algn="ctr"/>
                      <a:endParaRPr lang="en-ZA" sz="1600" dirty="0">
                        <a:latin typeface="Cambria" pitchFamily="18" charset="0"/>
                      </a:endParaRPr>
                    </a:p>
                  </a:txBody>
                  <a:tcPr anchor="ctr"/>
                </a:tc>
              </a:tr>
              <a:tr h="764786">
                <a:tc>
                  <a:txBody>
                    <a:bodyPr/>
                    <a:lstStyle/>
                    <a:p>
                      <a:pPr algn="l"/>
                      <a:r>
                        <a:rPr lang="en-ZA" sz="1600" b="1" dirty="0" smtClean="0">
                          <a:solidFill>
                            <a:schemeClr val="tx1"/>
                          </a:solidFill>
                          <a:latin typeface="Cambria" pitchFamily="18" charset="0"/>
                        </a:rPr>
                        <a:t>Number of paragraphs</a:t>
                      </a:r>
                      <a:endParaRPr lang="en-ZA" sz="1600" b="1" dirty="0">
                        <a:solidFill>
                          <a:schemeClr val="tx1"/>
                        </a:solidFill>
                        <a:latin typeface="Cambria" pitchFamily="18" charset="0"/>
                      </a:endParaRPr>
                    </a:p>
                  </a:txBody>
                  <a:tcPr anchor="ctr">
                    <a:solidFill>
                      <a:schemeClr val="accent4">
                        <a:lumMod val="50000"/>
                        <a:alpha val="20000"/>
                      </a:schemeClr>
                    </a:solidFill>
                  </a:tcPr>
                </a:tc>
                <a:tc>
                  <a:txBody>
                    <a:bodyPr/>
                    <a:lstStyle/>
                    <a:p>
                      <a:pPr algn="ctr"/>
                      <a:r>
                        <a:rPr lang="en-ZA" sz="1600" b="1" dirty="0" smtClean="0">
                          <a:solidFill>
                            <a:srgbClr val="FF0000"/>
                          </a:solidFill>
                          <a:latin typeface="Cambria" pitchFamily="18" charset="0"/>
                        </a:rPr>
                        <a:t>1</a:t>
                      </a:r>
                      <a:endParaRPr lang="en-ZA" sz="1600" b="1" dirty="0">
                        <a:solidFill>
                          <a:srgbClr val="FF0000"/>
                        </a:solidFill>
                        <a:latin typeface="Cambria" pitchFamily="18" charset="0"/>
                      </a:endParaRPr>
                    </a:p>
                  </a:txBody>
                  <a:tcPr anchor="ctr"/>
                </a:tc>
                <a:tc>
                  <a:txBody>
                    <a:bodyPr/>
                    <a:lstStyle/>
                    <a:p>
                      <a:pPr algn="ctr"/>
                      <a:r>
                        <a:rPr lang="en-ZA" sz="1600" b="1" dirty="0" smtClean="0">
                          <a:solidFill>
                            <a:schemeClr val="accent6">
                              <a:lumMod val="75000"/>
                            </a:schemeClr>
                          </a:solidFill>
                          <a:latin typeface="Cambria" pitchFamily="18" charset="0"/>
                        </a:rPr>
                        <a:t>1</a:t>
                      </a:r>
                      <a:endParaRPr lang="en-ZA" sz="1600" b="1" dirty="0">
                        <a:solidFill>
                          <a:schemeClr val="accent6">
                            <a:lumMod val="75000"/>
                          </a:schemeClr>
                        </a:solidFill>
                        <a:latin typeface="Cambria" pitchFamily="18" charset="0"/>
                      </a:endParaRPr>
                    </a:p>
                  </a:txBody>
                  <a:tcPr anchor="ctr"/>
                </a:tc>
                <a:tc>
                  <a:txBody>
                    <a:bodyPr/>
                    <a:lstStyle/>
                    <a:p>
                      <a:pPr algn="ctr"/>
                      <a:r>
                        <a:rPr lang="en-ZA" sz="1600" b="1" dirty="0" smtClean="0">
                          <a:solidFill>
                            <a:srgbClr val="FF0000"/>
                          </a:solidFill>
                          <a:latin typeface="Cambria" pitchFamily="18" charset="0"/>
                        </a:rPr>
                        <a:t>9</a:t>
                      </a:r>
                      <a:endParaRPr lang="en-ZA" sz="1600" b="1" dirty="0">
                        <a:solidFill>
                          <a:srgbClr val="FF0000"/>
                        </a:solidFill>
                        <a:latin typeface="Cambria" pitchFamily="18" charset="0"/>
                      </a:endParaRPr>
                    </a:p>
                  </a:txBody>
                  <a:tcPr anchor="ctr"/>
                </a:tc>
                <a:tc>
                  <a:txBody>
                    <a:bodyPr/>
                    <a:lstStyle/>
                    <a:p>
                      <a:pPr algn="ctr"/>
                      <a:r>
                        <a:rPr lang="en-ZA" sz="1600" b="1" dirty="0" smtClean="0">
                          <a:solidFill>
                            <a:srgbClr val="00B050"/>
                          </a:solidFill>
                          <a:latin typeface="Cambria" pitchFamily="18" charset="0"/>
                        </a:rPr>
                        <a:t>8</a:t>
                      </a:r>
                      <a:endParaRPr lang="en-ZA" sz="1600" b="1" dirty="0">
                        <a:solidFill>
                          <a:srgbClr val="00B050"/>
                        </a:solidFill>
                        <a:latin typeface="Cambria" pitchFamily="18" charset="0"/>
                      </a:endParaRPr>
                    </a:p>
                  </a:txBody>
                  <a:tcPr anchor="ctr"/>
                </a:tc>
                <a:tc>
                  <a:txBody>
                    <a:bodyPr/>
                    <a:lstStyle/>
                    <a:p>
                      <a:pPr algn="ctr"/>
                      <a:r>
                        <a:rPr lang="en-ZA" sz="1600" b="1" dirty="0" smtClean="0">
                          <a:solidFill>
                            <a:srgbClr val="00B050"/>
                          </a:solidFill>
                          <a:latin typeface="Cambria" pitchFamily="18" charset="0"/>
                        </a:rPr>
                        <a:t>3</a:t>
                      </a:r>
                      <a:endParaRPr lang="en-ZA" sz="1600" b="1" dirty="0">
                        <a:solidFill>
                          <a:srgbClr val="00B050"/>
                        </a:solidFill>
                        <a:latin typeface="Cambria" pitchFamily="18" charset="0"/>
                      </a:endParaRPr>
                    </a:p>
                  </a:txBody>
                  <a:tcPr anchor="ctr"/>
                </a:tc>
                <a:tc>
                  <a:txBody>
                    <a:bodyPr/>
                    <a:lstStyle/>
                    <a:p>
                      <a:pPr algn="ctr"/>
                      <a:r>
                        <a:rPr lang="en-ZA" sz="1600" b="1" dirty="0" smtClean="0">
                          <a:solidFill>
                            <a:srgbClr val="00B050"/>
                          </a:solidFill>
                          <a:latin typeface="Cambria" pitchFamily="18" charset="0"/>
                        </a:rPr>
                        <a:t>1</a:t>
                      </a:r>
                      <a:endParaRPr lang="en-ZA" sz="1600" b="1" dirty="0">
                        <a:solidFill>
                          <a:srgbClr val="00B050"/>
                        </a:solidFill>
                        <a:latin typeface="Cambria" pitchFamily="18" charset="0"/>
                      </a:endParaRPr>
                    </a:p>
                  </a:txBody>
                  <a:tcPr anchor="ctr"/>
                </a:tc>
              </a:tr>
              <a:tr h="764786">
                <a:tc>
                  <a:txBody>
                    <a:bodyPr/>
                    <a:lstStyle/>
                    <a:p>
                      <a:pPr algn="l"/>
                      <a:r>
                        <a:rPr lang="en-ZA" sz="1600" b="1" dirty="0" smtClean="0">
                          <a:solidFill>
                            <a:schemeClr val="bg1"/>
                          </a:solidFill>
                          <a:latin typeface="Cambria" pitchFamily="18" charset="0"/>
                        </a:rPr>
                        <a:t>Status</a:t>
                      </a:r>
                      <a:endParaRPr lang="en-ZA" sz="1600" b="1" dirty="0">
                        <a:solidFill>
                          <a:schemeClr val="bg1"/>
                        </a:solidFill>
                        <a:latin typeface="Cambria" pitchFamily="18" charset="0"/>
                      </a:endParaRPr>
                    </a:p>
                  </a:txBody>
                  <a:tcPr anchor="ctr">
                    <a:solidFill>
                      <a:schemeClr val="accent4">
                        <a:lumMod val="50000"/>
                      </a:schemeClr>
                    </a:solidFill>
                  </a:tcPr>
                </a:tc>
                <a:tc>
                  <a:txBody>
                    <a:bodyPr/>
                    <a:lstStyle/>
                    <a:p>
                      <a:pPr algn="ctr"/>
                      <a:r>
                        <a:rPr lang="en-ZA" sz="1600" b="1" dirty="0" smtClean="0">
                          <a:solidFill>
                            <a:srgbClr val="FF0000"/>
                          </a:solidFill>
                          <a:latin typeface="Cambria" pitchFamily="18" charset="0"/>
                        </a:rPr>
                        <a:t>Regression</a:t>
                      </a:r>
                      <a:endParaRPr lang="en-ZA" sz="1600" b="1" dirty="0">
                        <a:solidFill>
                          <a:srgbClr val="FF0000"/>
                        </a:solidFill>
                        <a:latin typeface="Cambria" pitchFamily="18" charset="0"/>
                      </a:endParaRPr>
                    </a:p>
                  </a:txBody>
                  <a:tcPr anchor="ctr"/>
                </a:tc>
                <a:tc>
                  <a:txBody>
                    <a:bodyPr/>
                    <a:lstStyle/>
                    <a:p>
                      <a:pPr algn="ctr"/>
                      <a:r>
                        <a:rPr lang="en-ZA" sz="1600" b="1" dirty="0" smtClean="0">
                          <a:solidFill>
                            <a:schemeClr val="accent6">
                              <a:lumMod val="75000"/>
                            </a:schemeClr>
                          </a:solidFill>
                          <a:latin typeface="Cambria" pitchFamily="18" charset="0"/>
                        </a:rPr>
                        <a:t>Constant</a:t>
                      </a:r>
                      <a:endParaRPr lang="en-ZA" sz="1600" b="1" dirty="0">
                        <a:solidFill>
                          <a:schemeClr val="accent6">
                            <a:lumMod val="75000"/>
                          </a:schemeClr>
                        </a:solidFill>
                        <a:latin typeface="Cambria" pitchFamily="18" charset="0"/>
                      </a:endParaRPr>
                    </a:p>
                  </a:txBody>
                  <a:tcPr anchor="ctr"/>
                </a:tc>
                <a:tc>
                  <a:txBody>
                    <a:bodyPr/>
                    <a:lstStyle/>
                    <a:p>
                      <a:pPr algn="ctr"/>
                      <a:r>
                        <a:rPr lang="en-ZA" sz="1600" b="1" dirty="0" smtClean="0">
                          <a:solidFill>
                            <a:srgbClr val="FF0000"/>
                          </a:solidFill>
                          <a:latin typeface="Cambria" pitchFamily="18" charset="0"/>
                        </a:rPr>
                        <a:t>Regression</a:t>
                      </a:r>
                      <a:endParaRPr lang="en-ZA" sz="1600" b="1" dirty="0">
                        <a:solidFill>
                          <a:srgbClr val="FF0000"/>
                        </a:solidFill>
                        <a:latin typeface="Cambria" pitchFamily="18" charset="0"/>
                      </a:endParaRPr>
                    </a:p>
                  </a:txBody>
                  <a:tcPr anchor="ctr"/>
                </a:tc>
                <a:tc>
                  <a:txBody>
                    <a:bodyPr/>
                    <a:lstStyle/>
                    <a:p>
                      <a:pPr algn="ctr"/>
                      <a:r>
                        <a:rPr lang="en-ZA" sz="1600" b="1" dirty="0" smtClean="0">
                          <a:solidFill>
                            <a:srgbClr val="00B050"/>
                          </a:solidFill>
                          <a:latin typeface="Cambria" pitchFamily="18" charset="0"/>
                        </a:rPr>
                        <a:t>Improved</a:t>
                      </a:r>
                      <a:endParaRPr lang="en-ZA" sz="1600" b="1" dirty="0">
                        <a:solidFill>
                          <a:srgbClr val="00B050"/>
                        </a:solidFill>
                        <a:latin typeface="Cambria" pitchFamily="18" charset="0"/>
                      </a:endParaRPr>
                    </a:p>
                  </a:txBody>
                  <a:tcPr anchor="ctr"/>
                </a:tc>
                <a:tc>
                  <a:txBody>
                    <a:bodyPr/>
                    <a:lstStyle/>
                    <a:p>
                      <a:pPr algn="ctr"/>
                      <a:r>
                        <a:rPr lang="en-ZA" sz="1600" b="1" dirty="0" smtClean="0">
                          <a:solidFill>
                            <a:srgbClr val="00B050"/>
                          </a:solidFill>
                          <a:latin typeface="Cambria" pitchFamily="18" charset="0"/>
                        </a:rPr>
                        <a:t>Improved</a:t>
                      </a:r>
                      <a:endParaRPr lang="en-ZA" sz="1600" b="1" dirty="0">
                        <a:solidFill>
                          <a:srgbClr val="00B050"/>
                        </a:solidFill>
                        <a:latin typeface="Cambria" pitchFamily="18" charset="0"/>
                      </a:endParaRPr>
                    </a:p>
                  </a:txBody>
                  <a:tcPr anchor="ctr"/>
                </a:tc>
                <a:tc>
                  <a:txBody>
                    <a:bodyPr/>
                    <a:lstStyle/>
                    <a:p>
                      <a:pPr algn="ctr"/>
                      <a:r>
                        <a:rPr lang="en-ZA" sz="1600" b="1" dirty="0" smtClean="0">
                          <a:solidFill>
                            <a:srgbClr val="00B050"/>
                          </a:solidFill>
                          <a:latin typeface="Cambria" pitchFamily="18" charset="0"/>
                        </a:rPr>
                        <a:t>Improved</a:t>
                      </a:r>
                      <a:endParaRPr lang="en-ZA" sz="1600" b="1" dirty="0">
                        <a:solidFill>
                          <a:srgbClr val="00B050"/>
                        </a:solidFill>
                        <a:latin typeface="Cambria" pitchFamily="18" charset="0"/>
                      </a:endParaRPr>
                    </a:p>
                  </a:txBody>
                  <a:tcPr anchor="ctr"/>
                </a:tc>
              </a:tr>
            </a:tbl>
          </a:graphicData>
        </a:graphic>
      </p:graphicFrame>
      <p:sp>
        <p:nvSpPr>
          <p:cNvPr id="5" name="Down Arrow 4"/>
          <p:cNvSpPr/>
          <p:nvPr/>
        </p:nvSpPr>
        <p:spPr>
          <a:xfrm>
            <a:off x="1976284" y="3082413"/>
            <a:ext cx="353961" cy="324465"/>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6" name="Down Arrow 5"/>
          <p:cNvSpPr/>
          <p:nvPr/>
        </p:nvSpPr>
        <p:spPr>
          <a:xfrm>
            <a:off x="4380271" y="3102077"/>
            <a:ext cx="353961" cy="324465"/>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Up Arrow 7"/>
          <p:cNvSpPr/>
          <p:nvPr/>
        </p:nvSpPr>
        <p:spPr>
          <a:xfrm>
            <a:off x="5589639" y="3082413"/>
            <a:ext cx="427703" cy="324465"/>
          </a:xfrm>
          <a:prstGeom prst="up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Left-Right Arrow 8"/>
          <p:cNvSpPr/>
          <p:nvPr/>
        </p:nvSpPr>
        <p:spPr>
          <a:xfrm>
            <a:off x="3141405" y="3102077"/>
            <a:ext cx="501445" cy="304801"/>
          </a:xfrm>
          <a:prstGeom prst="lef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Left-Right Arrow 9"/>
          <p:cNvSpPr/>
          <p:nvPr/>
        </p:nvSpPr>
        <p:spPr>
          <a:xfrm>
            <a:off x="6700682" y="3092244"/>
            <a:ext cx="501445" cy="304801"/>
          </a:xfrm>
          <a:prstGeom prst="lef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Left-Right Arrow 10"/>
          <p:cNvSpPr/>
          <p:nvPr/>
        </p:nvSpPr>
        <p:spPr>
          <a:xfrm>
            <a:off x="7944463" y="3082413"/>
            <a:ext cx="501445" cy="304801"/>
          </a:xfrm>
          <a:prstGeom prst="lef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Slide Number Placeholder 11"/>
          <p:cNvSpPr>
            <a:spLocks noGrp="1"/>
          </p:cNvSpPr>
          <p:nvPr>
            <p:ph type="sldNum" sz="quarter" idx="12"/>
          </p:nvPr>
        </p:nvSpPr>
        <p:spPr/>
        <p:txBody>
          <a:bodyPr/>
          <a:lstStyle/>
          <a:p>
            <a:fld id="{C49067DE-E8A5-9944-9393-2192A7739EDA}" type="slidenum">
              <a:rPr lang="en-US" smtClean="0"/>
              <a:pPr/>
              <a:t>25</a:t>
            </a:fld>
            <a:endParaRPr lang="en-US" dirty="0"/>
          </a:p>
        </p:txBody>
      </p:sp>
      <p:sp>
        <p:nvSpPr>
          <p:cNvPr id="7" name="Right Arrow 6"/>
          <p:cNvSpPr/>
          <p:nvPr/>
        </p:nvSpPr>
        <p:spPr>
          <a:xfrm>
            <a:off x="427703" y="5501148"/>
            <a:ext cx="8259097" cy="855202"/>
          </a:xfrm>
          <a:prstGeom prst="rightArrow">
            <a:avLst/>
          </a:prstGeom>
          <a:solidFill>
            <a:srgbClr val="33993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latin typeface="Cambria" pitchFamily="18" charset="0"/>
              </a:rPr>
              <a:t>IMPROVED FINANCIAL MANAGEMENT</a:t>
            </a:r>
            <a:endParaRPr lang="en-ZA" b="1" dirty="0">
              <a:latin typeface="Cambria" pitchFamily="18" charset="0"/>
            </a:endParaRPr>
          </a:p>
        </p:txBody>
      </p:sp>
    </p:spTree>
    <p:extLst>
      <p:ext uri="{BB962C8B-B14F-4D97-AF65-F5344CB8AC3E}">
        <p14:creationId xmlns:p14="http://schemas.microsoft.com/office/powerpoint/2010/main" xmlns="" val="148134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981" y="176980"/>
            <a:ext cx="8760542" cy="456472"/>
          </a:xfrm>
          <a:prstGeom prst="rect">
            <a:avLst/>
          </a:prstGeom>
          <a:solidFill>
            <a:schemeClr val="accent5">
              <a:lumMod val="75000"/>
            </a:schemeClr>
          </a:solidFill>
        </p:spPr>
        <p:txBody>
          <a:bodyPr wrap="square" rtlCol="0">
            <a:spAutoFit/>
          </a:bodyPr>
          <a:lstStyle/>
          <a:p>
            <a:pPr>
              <a:lnSpc>
                <a:spcPct val="150000"/>
              </a:lnSpc>
              <a:spcAft>
                <a:spcPts val="600"/>
              </a:spcAft>
            </a:pPr>
            <a:r>
              <a:rPr lang="en-ZA" b="1" dirty="0" smtClean="0">
                <a:solidFill>
                  <a:schemeClr val="bg1"/>
                </a:solidFill>
                <a:latin typeface="Cambria" pitchFamily="18" charset="0"/>
              </a:rPr>
              <a:t>2016 AUDIT OPINION</a:t>
            </a:r>
            <a:endParaRPr lang="en-ZA" b="1" dirty="0">
              <a:solidFill>
                <a:schemeClr val="bg1"/>
              </a:solidFill>
              <a:latin typeface="Cambria" pitchFamily="18" charset="0"/>
            </a:endParaRPr>
          </a:p>
        </p:txBody>
      </p:sp>
      <p:sp>
        <p:nvSpPr>
          <p:cNvPr id="12" name="Slide Number Placeholder 11"/>
          <p:cNvSpPr>
            <a:spLocks noGrp="1"/>
          </p:cNvSpPr>
          <p:nvPr>
            <p:ph type="sldNum" sz="quarter" idx="12"/>
          </p:nvPr>
        </p:nvSpPr>
        <p:spPr/>
        <p:txBody>
          <a:bodyPr/>
          <a:lstStyle/>
          <a:p>
            <a:fld id="{C49067DE-E8A5-9944-9393-2192A7739EDA}" type="slidenum">
              <a:rPr lang="en-US" smtClean="0"/>
              <a:pPr/>
              <a:t>26</a:t>
            </a:fld>
            <a:endParaRPr lang="en-US" dirty="0"/>
          </a:p>
        </p:txBody>
      </p:sp>
      <p:graphicFrame>
        <p:nvGraphicFramePr>
          <p:cNvPr id="13" name="Content Placeholder 3"/>
          <p:cNvGraphicFramePr>
            <a:graphicFrameLocks/>
          </p:cNvGraphicFramePr>
          <p:nvPr>
            <p:extLst>
              <p:ext uri="{D42A27DB-BD31-4B8C-83A1-F6EECF244321}">
                <p14:modId xmlns:p14="http://schemas.microsoft.com/office/powerpoint/2010/main" xmlns="" val="2723466677"/>
              </p:ext>
            </p:extLst>
          </p:nvPr>
        </p:nvGraphicFramePr>
        <p:xfrm>
          <a:off x="442452" y="1609837"/>
          <a:ext cx="8229600" cy="1773967"/>
        </p:xfrm>
        <a:graphic>
          <a:graphicData uri="http://schemas.openxmlformats.org/drawingml/2006/table">
            <a:tbl>
              <a:tblPr firstRow="1" bandRow="1">
                <a:tableStyleId>{5FD0F851-EC5A-4D38-B0AD-8093EC10F338}</a:tableStyleId>
              </a:tblPr>
              <a:tblGrid>
                <a:gridCol w="4572000"/>
                <a:gridCol w="1917290"/>
                <a:gridCol w="1740310"/>
              </a:tblGrid>
              <a:tr h="370840">
                <a:tc>
                  <a:txBody>
                    <a:bodyPr/>
                    <a:lstStyle/>
                    <a:p>
                      <a:r>
                        <a:rPr lang="en-ZA" sz="1800" dirty="0" smtClean="0">
                          <a:latin typeface="Cambria" pitchFamily="18" charset="0"/>
                        </a:rPr>
                        <a:t>AREA</a:t>
                      </a:r>
                      <a:r>
                        <a:rPr lang="en-ZA" sz="1800" baseline="0" dirty="0" smtClean="0">
                          <a:latin typeface="Cambria" pitchFamily="18" charset="0"/>
                        </a:rPr>
                        <a:t> QUALIFIED</a:t>
                      </a:r>
                      <a:endParaRPr lang="en-ZA" sz="1800" b="1" dirty="0">
                        <a:latin typeface="Cambria" pitchFamily="18" charset="0"/>
                      </a:endParaRPr>
                    </a:p>
                  </a:txBody>
                  <a:tcPr marL="84406" marR="84406"/>
                </a:tc>
                <a:tc>
                  <a:txBody>
                    <a:bodyPr/>
                    <a:lstStyle/>
                    <a:p>
                      <a:pPr algn="ctr"/>
                      <a:r>
                        <a:rPr lang="en-ZA" sz="1800" dirty="0" smtClean="0">
                          <a:latin typeface="Cambria" pitchFamily="18" charset="0"/>
                        </a:rPr>
                        <a:t>2015</a:t>
                      </a:r>
                      <a:endParaRPr lang="en-ZA" sz="1800" b="1" dirty="0">
                        <a:latin typeface="Cambria" pitchFamily="18" charset="0"/>
                      </a:endParaRPr>
                    </a:p>
                  </a:txBody>
                  <a:tcPr marL="84406" marR="84406"/>
                </a:tc>
                <a:tc>
                  <a:txBody>
                    <a:bodyPr/>
                    <a:lstStyle/>
                    <a:p>
                      <a:pPr algn="ctr"/>
                      <a:r>
                        <a:rPr lang="en-ZA" sz="1800" dirty="0" smtClean="0">
                          <a:latin typeface="Cambria" pitchFamily="18" charset="0"/>
                        </a:rPr>
                        <a:t>2016</a:t>
                      </a:r>
                      <a:endParaRPr lang="en-ZA" sz="1800" b="1" dirty="0">
                        <a:latin typeface="Cambria" pitchFamily="18" charset="0"/>
                      </a:endParaRPr>
                    </a:p>
                  </a:txBody>
                  <a:tcPr marL="84406" marR="84406"/>
                </a:tc>
              </a:tr>
              <a:tr h="482304">
                <a:tc>
                  <a:txBody>
                    <a:bodyPr/>
                    <a:lstStyle/>
                    <a:p>
                      <a:r>
                        <a:rPr lang="en-ZA" sz="1800" dirty="0" smtClean="0">
                          <a:latin typeface="Cambria" pitchFamily="18" charset="0"/>
                        </a:rPr>
                        <a:t>Licence fees and</a:t>
                      </a:r>
                      <a:r>
                        <a:rPr lang="en-ZA" sz="1800" baseline="0" dirty="0" smtClean="0">
                          <a:latin typeface="Cambria" pitchFamily="18" charset="0"/>
                        </a:rPr>
                        <a:t> receivables</a:t>
                      </a:r>
                      <a:endParaRPr lang="en-ZA" sz="1800" b="1" dirty="0">
                        <a:latin typeface="Cambria" pitchFamily="18" charset="0"/>
                      </a:endParaRPr>
                    </a:p>
                  </a:txBody>
                  <a:tcPr marL="84406" marR="84406"/>
                </a:tc>
                <a:tc>
                  <a:txBody>
                    <a:bodyPr/>
                    <a:lstStyle/>
                    <a:p>
                      <a:pPr algn="ctr"/>
                      <a:r>
                        <a:rPr lang="en-ZA" sz="2400" b="1" dirty="0" smtClean="0">
                          <a:solidFill>
                            <a:schemeClr val="accent6">
                              <a:lumMod val="75000"/>
                            </a:schemeClr>
                          </a:solidFill>
                          <a:latin typeface="Cambria" pitchFamily="18" charset="0"/>
                          <a:sym typeface="Wingdings"/>
                        </a:rPr>
                        <a:t></a:t>
                      </a:r>
                      <a:endParaRPr lang="en-ZA" sz="2400" b="1" dirty="0">
                        <a:solidFill>
                          <a:schemeClr val="accent6">
                            <a:lumMod val="75000"/>
                          </a:schemeClr>
                        </a:solidFill>
                        <a:latin typeface="Cambria" pitchFamily="18" charset="0"/>
                      </a:endParaRPr>
                    </a:p>
                  </a:txBody>
                  <a:tcPr marL="84406" marR="84406"/>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2400" b="1" dirty="0" smtClean="0">
                          <a:solidFill>
                            <a:srgbClr val="339933"/>
                          </a:solidFill>
                          <a:latin typeface="Cambria" pitchFamily="18" charset="0"/>
                          <a:sym typeface="Wingdings"/>
                        </a:rPr>
                        <a:t></a:t>
                      </a:r>
                      <a:endParaRPr lang="en-ZA" sz="2400" b="1" dirty="0" smtClean="0">
                        <a:solidFill>
                          <a:srgbClr val="339933"/>
                        </a:solidFill>
                        <a:latin typeface="Cambria" pitchFamily="18" charset="0"/>
                      </a:endParaRPr>
                    </a:p>
                  </a:txBody>
                  <a:tcPr marL="84406" marR="84406"/>
                </a:tc>
              </a:tr>
              <a:tr h="463623">
                <a:tc>
                  <a:txBody>
                    <a:bodyPr/>
                    <a:lstStyle/>
                    <a:p>
                      <a:r>
                        <a:rPr lang="en-ZA" sz="1800" dirty="0" smtClean="0">
                          <a:latin typeface="Cambria" pitchFamily="18" charset="0"/>
                        </a:rPr>
                        <a:t>Deferred tax,</a:t>
                      </a:r>
                      <a:r>
                        <a:rPr lang="en-ZA" sz="1800" baseline="0" dirty="0" smtClean="0">
                          <a:latin typeface="Cambria" pitchFamily="18" charset="0"/>
                        </a:rPr>
                        <a:t> tax payable and income tax</a:t>
                      </a:r>
                      <a:endParaRPr lang="en-ZA" sz="1800" b="1" dirty="0">
                        <a:latin typeface="Cambria" pitchFamily="18" charset="0"/>
                      </a:endParaRPr>
                    </a:p>
                  </a:txBody>
                  <a:tcPr marL="84406" marR="84406"/>
                </a:tc>
                <a:tc>
                  <a:txBody>
                    <a:bodyPr/>
                    <a:lstStyle/>
                    <a:p>
                      <a:pPr algn="ctr"/>
                      <a:r>
                        <a:rPr lang="en-ZA" sz="2400" b="1" dirty="0" smtClean="0">
                          <a:solidFill>
                            <a:schemeClr val="accent6">
                              <a:lumMod val="75000"/>
                            </a:schemeClr>
                          </a:solidFill>
                          <a:latin typeface="Cambria" pitchFamily="18" charset="0"/>
                          <a:sym typeface="Wingdings"/>
                        </a:rPr>
                        <a:t></a:t>
                      </a:r>
                      <a:endParaRPr lang="en-ZA" sz="2400" b="1" dirty="0">
                        <a:solidFill>
                          <a:schemeClr val="accent6">
                            <a:lumMod val="75000"/>
                          </a:schemeClr>
                        </a:solidFill>
                        <a:latin typeface="Cambria" pitchFamily="18" charset="0"/>
                      </a:endParaRPr>
                    </a:p>
                  </a:txBody>
                  <a:tcPr marL="84406" marR="84406"/>
                </a:tc>
                <a:tc>
                  <a:txBody>
                    <a:bodyPr/>
                    <a:lstStyle/>
                    <a:p>
                      <a:pPr algn="ctr"/>
                      <a:r>
                        <a:rPr lang="en-ZA" sz="2400" b="1" dirty="0" smtClean="0">
                          <a:solidFill>
                            <a:srgbClr val="339933"/>
                          </a:solidFill>
                          <a:latin typeface="Cambria" pitchFamily="18" charset="0"/>
                          <a:sym typeface="Wingdings"/>
                        </a:rPr>
                        <a:t></a:t>
                      </a:r>
                      <a:endParaRPr lang="en-ZA" sz="2400" b="1" dirty="0">
                        <a:solidFill>
                          <a:srgbClr val="339933"/>
                        </a:solidFill>
                        <a:latin typeface="Cambria" pitchFamily="18" charset="0"/>
                      </a:endParaRPr>
                    </a:p>
                  </a:txBody>
                  <a:tcPr marL="84406" marR="84406"/>
                </a:tc>
              </a:tr>
              <a:tr h="370840">
                <a:tc>
                  <a:txBody>
                    <a:bodyPr/>
                    <a:lstStyle/>
                    <a:p>
                      <a:r>
                        <a:rPr lang="en-ZA" sz="1800" dirty="0" smtClean="0">
                          <a:latin typeface="Cambria" pitchFamily="18" charset="0"/>
                        </a:rPr>
                        <a:t>Irregular</a:t>
                      </a:r>
                      <a:r>
                        <a:rPr lang="en-ZA" sz="1800" baseline="0" dirty="0" smtClean="0">
                          <a:latin typeface="Cambria" pitchFamily="18" charset="0"/>
                        </a:rPr>
                        <a:t>, fruitless &amp; wasteful expenditure </a:t>
                      </a:r>
                      <a:endParaRPr lang="en-ZA" sz="1800" b="1" dirty="0">
                        <a:latin typeface="Cambria" pitchFamily="18" charset="0"/>
                      </a:endParaRPr>
                    </a:p>
                  </a:txBody>
                  <a:tcPr marL="84406" marR="84406"/>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2400" b="1" dirty="0" smtClean="0">
                          <a:solidFill>
                            <a:schemeClr val="accent6">
                              <a:lumMod val="75000"/>
                            </a:schemeClr>
                          </a:solidFill>
                          <a:latin typeface="Cambria" pitchFamily="18" charset="0"/>
                          <a:sym typeface="Wingdings"/>
                        </a:rPr>
                        <a:t></a:t>
                      </a:r>
                      <a:endParaRPr lang="en-ZA" sz="2400" b="1" dirty="0" smtClean="0">
                        <a:solidFill>
                          <a:schemeClr val="accent6">
                            <a:lumMod val="75000"/>
                          </a:schemeClr>
                        </a:solidFill>
                        <a:latin typeface="Cambria" pitchFamily="18" charset="0"/>
                      </a:endParaRPr>
                    </a:p>
                  </a:txBody>
                  <a:tcPr marL="84406" marR="84406"/>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2400" b="1" dirty="0" smtClean="0">
                          <a:solidFill>
                            <a:schemeClr val="accent6">
                              <a:lumMod val="75000"/>
                            </a:schemeClr>
                          </a:solidFill>
                          <a:latin typeface="Cambria" pitchFamily="18" charset="0"/>
                          <a:sym typeface="Wingdings"/>
                        </a:rPr>
                        <a:t></a:t>
                      </a:r>
                      <a:endParaRPr lang="en-ZA" sz="2400" b="1" dirty="0" smtClean="0">
                        <a:solidFill>
                          <a:srgbClr val="FF0000"/>
                        </a:solidFill>
                        <a:latin typeface="Cambria" pitchFamily="18" charset="0"/>
                      </a:endParaRPr>
                    </a:p>
                  </a:txBody>
                  <a:tcPr marL="84406" marR="84406"/>
                </a:tc>
              </a:tr>
            </a:tbl>
          </a:graphicData>
        </a:graphic>
      </p:graphicFrame>
      <p:graphicFrame>
        <p:nvGraphicFramePr>
          <p:cNvPr id="14" name="Content Placeholder 3"/>
          <p:cNvGraphicFramePr>
            <a:graphicFrameLocks/>
          </p:cNvGraphicFramePr>
          <p:nvPr>
            <p:extLst>
              <p:ext uri="{D42A27DB-BD31-4B8C-83A1-F6EECF244321}">
                <p14:modId xmlns:p14="http://schemas.microsoft.com/office/powerpoint/2010/main" xmlns="" val="3892284602"/>
              </p:ext>
            </p:extLst>
          </p:nvPr>
        </p:nvGraphicFramePr>
        <p:xfrm>
          <a:off x="442452" y="4016457"/>
          <a:ext cx="6110747" cy="1163320"/>
        </p:xfrm>
        <a:graphic>
          <a:graphicData uri="http://schemas.openxmlformats.org/drawingml/2006/table">
            <a:tbl>
              <a:tblPr firstRow="1" bandRow="1">
                <a:tableStyleId>{0E3FDE45-AF77-4B5C-9715-49D594BDF05E}</a:tableStyleId>
              </a:tblPr>
              <a:tblGrid>
                <a:gridCol w="1424695"/>
                <a:gridCol w="4686052"/>
              </a:tblGrid>
              <a:tr h="370840">
                <a:tc>
                  <a:txBody>
                    <a:bodyPr/>
                    <a:lstStyle/>
                    <a:p>
                      <a:r>
                        <a:rPr lang="en-ZA" sz="1400" dirty="0" smtClean="0">
                          <a:latin typeface="Cambria" pitchFamily="18" charset="0"/>
                        </a:rPr>
                        <a:t>Symbol</a:t>
                      </a:r>
                      <a:endParaRPr lang="en-ZA" sz="1400" dirty="0">
                        <a:latin typeface="Cambria" pitchFamily="18" charset="0"/>
                      </a:endParaRPr>
                    </a:p>
                  </a:txBody>
                  <a:tcPr marL="84406" marR="84406"/>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dirty="0" smtClean="0">
                          <a:latin typeface="Cambria" pitchFamily="18" charset="0"/>
                        </a:rPr>
                        <a:t>Explanation</a:t>
                      </a:r>
                      <a:r>
                        <a:rPr lang="en-ZA" sz="1400" baseline="0" dirty="0" smtClean="0">
                          <a:latin typeface="Cambria" pitchFamily="18" charset="0"/>
                        </a:rPr>
                        <a:t> to symbols</a:t>
                      </a:r>
                      <a:endParaRPr lang="en-ZA" sz="1400" dirty="0" smtClean="0">
                        <a:latin typeface="Cambria" pitchFamily="18" charset="0"/>
                      </a:endParaRPr>
                    </a:p>
                  </a:txBody>
                  <a:tcPr marL="84406" marR="84406"/>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2000" b="1" dirty="0" smtClean="0">
                          <a:solidFill>
                            <a:schemeClr val="accent6">
                              <a:lumMod val="75000"/>
                            </a:schemeClr>
                          </a:solidFill>
                          <a:latin typeface="Cambria" pitchFamily="18" charset="0"/>
                          <a:sym typeface="Wingdings"/>
                        </a:rPr>
                        <a:t></a:t>
                      </a:r>
                      <a:endParaRPr lang="en-ZA" sz="2000" b="1" dirty="0" smtClean="0">
                        <a:solidFill>
                          <a:schemeClr val="accent6">
                            <a:lumMod val="75000"/>
                          </a:schemeClr>
                        </a:solidFill>
                        <a:latin typeface="Cambria" pitchFamily="18" charset="0"/>
                      </a:endParaRPr>
                    </a:p>
                  </a:txBody>
                  <a:tcPr marL="84406" marR="84406"/>
                </a:tc>
                <a:tc>
                  <a:txBody>
                    <a:bodyPr/>
                    <a:lstStyle/>
                    <a:p>
                      <a:r>
                        <a:rPr lang="en-ZA" sz="1400" dirty="0" smtClean="0">
                          <a:latin typeface="Cambria" pitchFamily="18" charset="0"/>
                        </a:rPr>
                        <a:t>Previous year’s qualification in</a:t>
                      </a:r>
                      <a:r>
                        <a:rPr lang="en-ZA" sz="1400" baseline="0" dirty="0" smtClean="0">
                          <a:latin typeface="Cambria" pitchFamily="18" charset="0"/>
                        </a:rPr>
                        <a:t> process of being cleared</a:t>
                      </a:r>
                      <a:endParaRPr lang="en-ZA" sz="1400" dirty="0" smtClean="0">
                        <a:latin typeface="Cambria" pitchFamily="18" charset="0"/>
                      </a:endParaRPr>
                    </a:p>
                  </a:txBody>
                  <a:tcPr marL="84406" marR="84406"/>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2000" b="1" dirty="0" smtClean="0">
                          <a:solidFill>
                            <a:srgbClr val="339933"/>
                          </a:solidFill>
                          <a:latin typeface="Cambria" pitchFamily="18" charset="0"/>
                          <a:sym typeface="Wingdings"/>
                        </a:rPr>
                        <a:t></a:t>
                      </a:r>
                      <a:endParaRPr lang="en-ZA" sz="2000" b="1" dirty="0" smtClean="0">
                        <a:solidFill>
                          <a:srgbClr val="339933"/>
                        </a:solidFill>
                        <a:latin typeface="Cambria" pitchFamily="18" charset="0"/>
                      </a:endParaRPr>
                    </a:p>
                  </a:txBody>
                  <a:tcPr marL="84406" marR="84406"/>
                </a:tc>
                <a:tc>
                  <a:txBody>
                    <a:bodyPr/>
                    <a:lstStyle/>
                    <a:p>
                      <a:r>
                        <a:rPr lang="en-ZA" sz="1400" dirty="0" smtClean="0">
                          <a:latin typeface="Cambria" pitchFamily="18" charset="0"/>
                        </a:rPr>
                        <a:t>Previous year’s qualification successfully resolved</a:t>
                      </a:r>
                      <a:endParaRPr lang="en-ZA" sz="1400" dirty="0">
                        <a:latin typeface="Cambria" pitchFamily="18" charset="0"/>
                      </a:endParaRPr>
                    </a:p>
                  </a:txBody>
                  <a:tcPr marL="84406" marR="84406"/>
                </a:tc>
              </a:tr>
            </a:tbl>
          </a:graphicData>
        </a:graphic>
      </p:graphicFrame>
    </p:spTree>
    <p:extLst>
      <p:ext uri="{BB962C8B-B14F-4D97-AF65-F5344CB8AC3E}">
        <p14:creationId xmlns:p14="http://schemas.microsoft.com/office/powerpoint/2010/main" xmlns="" val="4188433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244645" y="4475824"/>
            <a:ext cx="3185652" cy="830997"/>
          </a:xfrm>
          <a:prstGeom prst="rect">
            <a:avLst/>
          </a:prstGeom>
          <a:noFill/>
        </p:spPr>
        <p:txBody>
          <a:bodyPr wrap="square" rtlCol="0">
            <a:spAutoFit/>
          </a:bodyPr>
          <a:lstStyle/>
          <a:p>
            <a:pPr algn="ctr"/>
            <a:r>
              <a:rPr lang="en-ZA" sz="2400" b="1" dirty="0" smtClean="0">
                <a:solidFill>
                  <a:srgbClr val="C00000"/>
                </a:solidFill>
                <a:latin typeface="Cambria" pitchFamily="18" charset="0"/>
              </a:rPr>
              <a:t>AWARDS AND ACHIEVEMENTS</a:t>
            </a:r>
            <a:endParaRPr lang="en-ZA" sz="2400" b="1" dirty="0">
              <a:solidFill>
                <a:srgbClr val="C00000"/>
              </a:solidFill>
              <a:latin typeface="Cambria" pitchFamily="18" charset="0"/>
            </a:endParaRPr>
          </a:p>
        </p:txBody>
      </p:sp>
      <p:sp>
        <p:nvSpPr>
          <p:cNvPr id="2" name="Slide Number Placeholder 1"/>
          <p:cNvSpPr>
            <a:spLocks noGrp="1"/>
          </p:cNvSpPr>
          <p:nvPr>
            <p:ph type="sldNum" sz="quarter" idx="12"/>
          </p:nvPr>
        </p:nvSpPr>
        <p:spPr/>
        <p:txBody>
          <a:bodyPr/>
          <a:lstStyle/>
          <a:p>
            <a:fld id="{C49067DE-E8A5-9944-9393-2192A7739EDA}" type="slidenum">
              <a:rPr lang="en-US" smtClean="0"/>
              <a:pPr/>
              <a:t>27</a:t>
            </a:fld>
            <a:endParaRPr lang="en-US" dirty="0"/>
          </a:p>
        </p:txBody>
      </p:sp>
    </p:spTree>
    <p:extLst>
      <p:ext uri="{BB962C8B-B14F-4D97-AF65-F5344CB8AC3E}">
        <p14:creationId xmlns:p14="http://schemas.microsoft.com/office/powerpoint/2010/main" xmlns="" val="3168969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7586" y="14748"/>
            <a:ext cx="7770755" cy="589935"/>
            <a:chOff x="369709" y="0"/>
            <a:chExt cx="7770755" cy="589935"/>
          </a:xfrm>
          <a:scene3d>
            <a:camera prst="orthographicFront"/>
            <a:lightRig rig="threePt" dir="t"/>
          </a:scene3d>
        </p:grpSpPr>
        <p:sp>
          <p:nvSpPr>
            <p:cNvPr id="5" name="Pentagon 4"/>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ACHIEVEMENTS AND AWARDS</a:t>
              </a:r>
              <a:endParaRPr lang="en-ZA" sz="2400" b="1" kern="1200" dirty="0">
                <a:solidFill>
                  <a:schemeClr val="tx1">
                    <a:lumMod val="75000"/>
                    <a:lumOff val="25000"/>
                  </a:schemeClr>
                </a:solidFill>
                <a:latin typeface="Cambria" pitchFamily="18" charset="0"/>
              </a:endParaRPr>
            </a:p>
          </p:txBody>
        </p:sp>
      </p:grpSp>
      <p:sp>
        <p:nvSpPr>
          <p:cNvPr id="7" name="Oval 6"/>
          <p:cNvSpPr/>
          <p:nvPr/>
        </p:nvSpPr>
        <p:spPr>
          <a:xfrm>
            <a:off x="0" y="95864"/>
            <a:ext cx="589935" cy="589935"/>
          </a:xfrm>
          <a:prstGeom prst="ellipse">
            <a:avLst/>
          </a:prstGeom>
          <a:blipFill>
            <a:blip r:embed="rId2">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8" name="Diagram 7"/>
          <p:cNvGraphicFramePr/>
          <p:nvPr>
            <p:extLst>
              <p:ext uri="{D42A27DB-BD31-4B8C-83A1-F6EECF244321}">
                <p14:modId xmlns:p14="http://schemas.microsoft.com/office/powerpoint/2010/main" xmlns="" val="815091674"/>
              </p:ext>
            </p:extLst>
          </p:nvPr>
        </p:nvGraphicFramePr>
        <p:xfrm>
          <a:off x="337586" y="2743199"/>
          <a:ext cx="8481949" cy="2507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988142" y="958644"/>
            <a:ext cx="6754761" cy="1165123"/>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latin typeface="Cambria" pitchFamily="18" charset="0"/>
              </a:rPr>
              <a:t>During the year under review, the public broadcaster won many of the most prestigious awards and received numerous accolades , thereby confirming  its status as South Africa's top broadcaster.</a:t>
            </a:r>
            <a:endParaRPr lang="en-ZA" dirty="0">
              <a:latin typeface="Cambria" pitchFamily="18" charset="0"/>
            </a:endParaRPr>
          </a:p>
        </p:txBody>
      </p:sp>
      <p:sp>
        <p:nvSpPr>
          <p:cNvPr id="11" name="TextBox 10"/>
          <p:cNvSpPr txBox="1"/>
          <p:nvPr/>
        </p:nvSpPr>
        <p:spPr>
          <a:xfrm>
            <a:off x="1342103" y="5678129"/>
            <a:ext cx="6253316" cy="338554"/>
          </a:xfrm>
          <a:prstGeom prst="rect">
            <a:avLst/>
          </a:prstGeom>
          <a:noFill/>
        </p:spPr>
        <p:txBody>
          <a:bodyPr wrap="square" rtlCol="0">
            <a:spAutoFit/>
          </a:bodyPr>
          <a:lstStyle/>
          <a:p>
            <a:pPr algn="ctr"/>
            <a:r>
              <a:rPr lang="en-ZA" sz="1600" i="1" dirty="0" smtClean="0">
                <a:latin typeface="Cambria" pitchFamily="18" charset="0"/>
              </a:rPr>
              <a:t>Details of Achievements and Awards on pages  64 &amp; 65. </a:t>
            </a:r>
            <a:endParaRPr lang="en-ZA" sz="1600" i="1" dirty="0">
              <a:latin typeface="Cambria" pitchFamily="18" charset="0"/>
            </a:endParaRPr>
          </a:p>
        </p:txBody>
      </p:sp>
      <p:sp>
        <p:nvSpPr>
          <p:cNvPr id="2" name="Slide Number Placeholder 1"/>
          <p:cNvSpPr>
            <a:spLocks noGrp="1"/>
          </p:cNvSpPr>
          <p:nvPr>
            <p:ph type="sldNum" sz="quarter" idx="12"/>
          </p:nvPr>
        </p:nvSpPr>
        <p:spPr/>
        <p:txBody>
          <a:bodyPr/>
          <a:lstStyle/>
          <a:p>
            <a:fld id="{C49067DE-E8A5-9944-9393-2192A7739EDA}" type="slidenum">
              <a:rPr lang="en-US" smtClean="0"/>
              <a:pPr/>
              <a:t>28</a:t>
            </a:fld>
            <a:endParaRPr lang="en-US" dirty="0"/>
          </a:p>
        </p:txBody>
      </p:sp>
    </p:spTree>
    <p:extLst>
      <p:ext uri="{BB962C8B-B14F-4D97-AF65-F5344CB8AC3E}">
        <p14:creationId xmlns:p14="http://schemas.microsoft.com/office/powerpoint/2010/main" xmlns="" val="569562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5043948" y="3406877"/>
            <a:ext cx="3952569" cy="3451123"/>
          </a:xfrm>
          <a:prstGeom prst="roundRect">
            <a:avLst/>
          </a:prstGeom>
          <a:solidFill>
            <a:schemeClr val="bg2">
              <a:lumMod val="90000"/>
            </a:schemeClr>
          </a:solidFill>
          <a:ln>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schemeClr val="bg2">
                    <a:lumMod val="10000"/>
                  </a:schemeClr>
                </a:solidFill>
                <a:latin typeface="Cambria" pitchFamily="18" charset="0"/>
              </a:rPr>
              <a:t>TRANSFORMATION</a:t>
            </a:r>
          </a:p>
          <a:p>
            <a:pPr algn="ctr"/>
            <a:endParaRPr lang="en-ZA" sz="2400" b="1" dirty="0" smtClean="0">
              <a:solidFill>
                <a:schemeClr val="bg2">
                  <a:lumMod val="10000"/>
                </a:schemeClr>
              </a:solidFill>
              <a:latin typeface="Cambria" pitchFamily="18" charset="0"/>
            </a:endParaRPr>
          </a:p>
          <a:p>
            <a:pPr algn="ctr"/>
            <a:r>
              <a:rPr lang="en-ZA" sz="2400" b="1" dirty="0" smtClean="0">
                <a:solidFill>
                  <a:schemeClr val="bg2">
                    <a:lumMod val="10000"/>
                  </a:schemeClr>
                </a:solidFill>
                <a:latin typeface="Cambria" pitchFamily="18" charset="0"/>
              </a:rPr>
              <a:t>ENTERPRISES DEVELOPMENT</a:t>
            </a:r>
          </a:p>
          <a:p>
            <a:pPr algn="ctr"/>
            <a:endParaRPr lang="en-ZA" sz="2400" b="1" dirty="0" smtClean="0">
              <a:solidFill>
                <a:schemeClr val="bg2">
                  <a:lumMod val="10000"/>
                </a:schemeClr>
              </a:solidFill>
              <a:latin typeface="Cambria" pitchFamily="18" charset="0"/>
            </a:endParaRPr>
          </a:p>
          <a:p>
            <a:pPr algn="ctr"/>
            <a:r>
              <a:rPr lang="en-ZA" sz="2400" b="1" dirty="0" smtClean="0">
                <a:solidFill>
                  <a:schemeClr val="bg2">
                    <a:lumMod val="10000"/>
                  </a:schemeClr>
                </a:solidFill>
                <a:latin typeface="Cambria" pitchFamily="18" charset="0"/>
              </a:rPr>
              <a:t>SOCIAL RESPONSIBILITY</a:t>
            </a:r>
            <a:endParaRPr lang="en-ZA" sz="2400" b="1" dirty="0">
              <a:solidFill>
                <a:schemeClr val="bg2">
                  <a:lumMod val="10000"/>
                </a:schemeClr>
              </a:solidFill>
              <a:latin typeface="Cambria" pitchFamily="18" charset="0"/>
            </a:endParaRPr>
          </a:p>
        </p:txBody>
      </p:sp>
      <p:sp>
        <p:nvSpPr>
          <p:cNvPr id="3" name="Slide Number Placeholder 2"/>
          <p:cNvSpPr>
            <a:spLocks noGrp="1"/>
          </p:cNvSpPr>
          <p:nvPr>
            <p:ph type="sldNum" sz="quarter" idx="12"/>
          </p:nvPr>
        </p:nvSpPr>
        <p:spPr/>
        <p:txBody>
          <a:bodyPr/>
          <a:lstStyle/>
          <a:p>
            <a:fld id="{C49067DE-E8A5-9944-9393-2192A7739EDA}"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xmlns="" val="363141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244645" y="3767902"/>
            <a:ext cx="3185652" cy="461665"/>
          </a:xfrm>
          <a:prstGeom prst="rect">
            <a:avLst/>
          </a:prstGeom>
          <a:noFill/>
        </p:spPr>
        <p:txBody>
          <a:bodyPr wrap="square" rtlCol="0">
            <a:spAutoFit/>
          </a:bodyPr>
          <a:lstStyle/>
          <a:p>
            <a:pPr algn="ctr"/>
            <a:r>
              <a:rPr lang="en-ZA" sz="2400" b="1" dirty="0" smtClean="0">
                <a:solidFill>
                  <a:srgbClr val="C00000"/>
                </a:solidFill>
                <a:latin typeface="Cambria" pitchFamily="18" charset="0"/>
              </a:rPr>
              <a:t>TABLE OF CONTENTS</a:t>
            </a:r>
            <a:endParaRPr lang="en-ZA" sz="2400" b="1" dirty="0">
              <a:solidFill>
                <a:srgbClr val="C00000"/>
              </a:solidFill>
              <a:latin typeface="Cambria" pitchFamily="18" charset="0"/>
            </a:endParaRPr>
          </a:p>
        </p:txBody>
      </p:sp>
      <p:sp>
        <p:nvSpPr>
          <p:cNvPr id="6" name="TextBox 5"/>
          <p:cNvSpPr txBox="1"/>
          <p:nvPr/>
        </p:nvSpPr>
        <p:spPr>
          <a:xfrm>
            <a:off x="265470" y="4229567"/>
            <a:ext cx="8731045" cy="2477601"/>
          </a:xfrm>
          <a:prstGeom prst="rect">
            <a:avLst/>
          </a:prstGeom>
          <a:noFill/>
        </p:spPr>
        <p:txBody>
          <a:bodyPr wrap="square" rtlCol="0">
            <a:spAutoFit/>
          </a:bodyPr>
          <a:lstStyle/>
          <a:p>
            <a:pPr algn="ctr">
              <a:lnSpc>
                <a:spcPct val="150000"/>
              </a:lnSpc>
              <a:spcAft>
                <a:spcPts val="600"/>
              </a:spcAft>
            </a:pPr>
            <a:r>
              <a:rPr lang="en-ZA" b="1" dirty="0" smtClean="0">
                <a:latin typeface="Cambria" pitchFamily="18" charset="0"/>
              </a:rPr>
              <a:t>SABC AT A GLANCE</a:t>
            </a:r>
          </a:p>
          <a:p>
            <a:pPr algn="ctr">
              <a:lnSpc>
                <a:spcPct val="150000"/>
              </a:lnSpc>
              <a:spcAft>
                <a:spcPts val="600"/>
              </a:spcAft>
            </a:pPr>
            <a:r>
              <a:rPr lang="en-ZA" b="1" dirty="0" smtClean="0">
                <a:latin typeface="Cambria" pitchFamily="18" charset="0"/>
              </a:rPr>
              <a:t>FY2015/16 PERFORMANCE</a:t>
            </a:r>
          </a:p>
          <a:p>
            <a:pPr algn="ctr">
              <a:lnSpc>
                <a:spcPct val="150000"/>
              </a:lnSpc>
              <a:spcAft>
                <a:spcPts val="600"/>
              </a:spcAft>
            </a:pPr>
            <a:r>
              <a:rPr lang="en-ZA" b="1" dirty="0" smtClean="0">
                <a:latin typeface="Cambria" pitchFamily="18" charset="0"/>
              </a:rPr>
              <a:t>ANNUAL FINANCIAL PERFORMANCE</a:t>
            </a:r>
          </a:p>
          <a:p>
            <a:pPr algn="ctr">
              <a:lnSpc>
                <a:spcPct val="150000"/>
              </a:lnSpc>
              <a:spcAft>
                <a:spcPts val="600"/>
              </a:spcAft>
            </a:pPr>
            <a:r>
              <a:rPr lang="en-ZA" b="1" dirty="0" smtClean="0">
                <a:latin typeface="Cambria" pitchFamily="18" charset="0"/>
              </a:rPr>
              <a:t>ACHIEVEMENTS AND AWARDS</a:t>
            </a:r>
          </a:p>
          <a:p>
            <a:pPr algn="ctr">
              <a:lnSpc>
                <a:spcPct val="150000"/>
              </a:lnSpc>
              <a:spcAft>
                <a:spcPts val="600"/>
              </a:spcAft>
            </a:pPr>
            <a:r>
              <a:rPr lang="en-ZA" b="1" dirty="0" smtClean="0">
                <a:latin typeface="Cambria" pitchFamily="18" charset="0"/>
              </a:rPr>
              <a:t>TRANSFORMATION, INDUSTRY DEVELOPMENT, SOCIAL RESPONSIBILITY</a:t>
            </a:r>
          </a:p>
        </p:txBody>
      </p:sp>
      <p:sp>
        <p:nvSpPr>
          <p:cNvPr id="2" name="Slide Number Placeholder 1"/>
          <p:cNvSpPr>
            <a:spLocks noGrp="1"/>
          </p:cNvSpPr>
          <p:nvPr>
            <p:ph type="sldNum" sz="quarter" idx="12"/>
          </p:nvPr>
        </p:nvSpPr>
        <p:spPr/>
        <p:txBody>
          <a:bodyPr/>
          <a:lstStyle/>
          <a:p>
            <a:fld id="{C49067DE-E8A5-9944-9393-2192A7739EDA}" type="slidenum">
              <a:rPr lang="en-US" smtClean="0"/>
              <a:pPr/>
              <a:t>3</a:t>
            </a:fld>
            <a:endParaRPr lang="en-US" dirty="0"/>
          </a:p>
        </p:txBody>
      </p:sp>
    </p:spTree>
    <p:extLst>
      <p:ext uri="{BB962C8B-B14F-4D97-AF65-F5344CB8AC3E}">
        <p14:creationId xmlns:p14="http://schemas.microsoft.com/office/powerpoint/2010/main" xmlns="" val="3017306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7586" y="14748"/>
            <a:ext cx="7770755" cy="589935"/>
            <a:chOff x="369709" y="0"/>
            <a:chExt cx="7770755" cy="589935"/>
          </a:xfrm>
          <a:scene3d>
            <a:camera prst="orthographicFront"/>
            <a:lightRig rig="threePt" dir="t"/>
          </a:scene3d>
        </p:grpSpPr>
        <p:sp>
          <p:nvSpPr>
            <p:cNvPr id="4" name="Pentagon 3"/>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ZA" dirty="0"/>
            </a:p>
          </p:txBody>
        </p:sp>
        <p:sp>
          <p:nvSpPr>
            <p:cNvPr id="5"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TRANSFORMATION</a:t>
              </a:r>
              <a:endParaRPr lang="en-ZA" sz="2400" b="1" kern="1200" dirty="0">
                <a:solidFill>
                  <a:schemeClr val="tx1">
                    <a:lumMod val="75000"/>
                    <a:lumOff val="25000"/>
                  </a:schemeClr>
                </a:solidFill>
                <a:latin typeface="Cambria" pitchFamily="18" charset="0"/>
              </a:endParaRPr>
            </a:p>
          </p:txBody>
        </p:sp>
      </p:grpSp>
      <p:sp>
        <p:nvSpPr>
          <p:cNvPr id="6" name="Oval 5"/>
          <p:cNvSpPr/>
          <p:nvPr/>
        </p:nvSpPr>
        <p:spPr>
          <a:xfrm>
            <a:off x="0" y="95864"/>
            <a:ext cx="589935" cy="589935"/>
          </a:xfrm>
          <a:prstGeom prst="ellipse">
            <a:avLst/>
          </a:prstGeom>
          <a:blipFill>
            <a:blip r:embed="rId3">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TextBox 6"/>
          <p:cNvSpPr txBox="1"/>
          <p:nvPr/>
        </p:nvSpPr>
        <p:spPr>
          <a:xfrm>
            <a:off x="485071" y="833283"/>
            <a:ext cx="8349212" cy="1569660"/>
          </a:xfrm>
          <a:prstGeom prst="rect">
            <a:avLst/>
          </a:prstGeom>
          <a:noFill/>
        </p:spPr>
        <p:txBody>
          <a:bodyPr wrap="square" rtlCol="0">
            <a:spAutoFit/>
          </a:bodyPr>
          <a:lstStyle/>
          <a:p>
            <a:pPr algn="just"/>
            <a:r>
              <a:rPr lang="en-GB" sz="1600" dirty="0">
                <a:latin typeface="Cambria" pitchFamily="18" charset="0"/>
              </a:rPr>
              <a:t>The </a:t>
            </a:r>
            <a:r>
              <a:rPr lang="en-GB" sz="1600" dirty="0" err="1" smtClean="0">
                <a:latin typeface="Cambria" pitchFamily="18" charset="0"/>
              </a:rPr>
              <a:t>SABC’s</a:t>
            </a:r>
            <a:r>
              <a:rPr lang="en-GB" sz="1600" dirty="0" smtClean="0">
                <a:latin typeface="Cambria" pitchFamily="18" charset="0"/>
              </a:rPr>
              <a:t> strategic </a:t>
            </a:r>
            <a:r>
              <a:rPr lang="en-GB" sz="1600" dirty="0">
                <a:latin typeface="Cambria" pitchFamily="18" charset="0"/>
              </a:rPr>
              <a:t>approach and improved reporting has resulted in the organisation maintaining its Level 2 </a:t>
            </a:r>
            <a:r>
              <a:rPr lang="en-GB" sz="1600" dirty="0" err="1">
                <a:latin typeface="Cambria" pitchFamily="18" charset="0"/>
              </a:rPr>
              <a:t>BBBEE</a:t>
            </a:r>
            <a:r>
              <a:rPr lang="en-GB" sz="1600" dirty="0">
                <a:latin typeface="Cambria" pitchFamily="18" charset="0"/>
              </a:rPr>
              <a:t> compliance. This is attributed to the number of black participants at Board level as well as at the senior and middle management levels. </a:t>
            </a:r>
            <a:r>
              <a:rPr lang="en-GB" sz="1600" dirty="0" smtClean="0">
                <a:latin typeface="Cambria" pitchFamily="18" charset="0"/>
              </a:rPr>
              <a:t>The </a:t>
            </a:r>
            <a:r>
              <a:rPr lang="en-GB" sz="1600" dirty="0">
                <a:latin typeface="Cambria" pitchFamily="18" charset="0"/>
              </a:rPr>
              <a:t>organisation views transformation as a strategic initiative which is </a:t>
            </a:r>
            <a:r>
              <a:rPr lang="en-GB" sz="1600" dirty="0" smtClean="0">
                <a:latin typeface="Cambria" pitchFamily="18" charset="0"/>
              </a:rPr>
              <a:t>depicted </a:t>
            </a:r>
            <a:r>
              <a:rPr lang="en-GB" sz="1600" dirty="0">
                <a:latin typeface="Cambria" pitchFamily="18" charset="0"/>
              </a:rPr>
              <a:t>in the corporate plan.</a:t>
            </a:r>
            <a:endParaRPr lang="en-ZA" sz="1600" dirty="0">
              <a:latin typeface="Cambria" pitchFamily="18" charset="0"/>
            </a:endParaRPr>
          </a:p>
          <a:p>
            <a:pPr algn="just"/>
            <a:endParaRPr lang="en-ZA" sz="1600" dirty="0">
              <a:latin typeface="Cambria"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492162667"/>
              </p:ext>
            </p:extLst>
          </p:nvPr>
        </p:nvGraphicFramePr>
        <p:xfrm>
          <a:off x="337586" y="2381500"/>
          <a:ext cx="8496697" cy="4064187"/>
        </p:xfrm>
        <a:graphic>
          <a:graphicData uri="http://schemas.openxmlformats.org/drawingml/2006/table">
            <a:tbl>
              <a:tblPr>
                <a:tableStyleId>{5C22544A-7EE6-4342-B048-85BDC9FD1C3A}</a:tableStyleId>
              </a:tblPr>
              <a:tblGrid>
                <a:gridCol w="6167200"/>
                <a:gridCol w="1239412"/>
                <a:gridCol w="1090085"/>
              </a:tblGrid>
              <a:tr h="301619">
                <a:tc>
                  <a:txBody>
                    <a:bodyPr/>
                    <a:lstStyle/>
                    <a:p>
                      <a:pPr marL="0" algn="ctr" defTabSz="457200" rtl="0" eaLnBrk="1" fontAlgn="ctr" latinLnBrk="0" hangingPunct="1">
                        <a:lnSpc>
                          <a:spcPct val="120000"/>
                        </a:lnSpc>
                        <a:spcAft>
                          <a:spcPts val="565"/>
                        </a:spcAft>
                      </a:pPr>
                      <a:r>
                        <a:rPr lang="en-GB" sz="1600" b="1" kern="1200" dirty="0" smtClean="0">
                          <a:solidFill>
                            <a:schemeClr val="dk1"/>
                          </a:solidFill>
                          <a:effectLst/>
                          <a:latin typeface="Cambria" pitchFamily="18" charset="0"/>
                          <a:ea typeface="+mn-ea"/>
                          <a:cs typeface="+mn-cs"/>
                        </a:rPr>
                        <a:t>INDICATOR</a:t>
                      </a:r>
                      <a:endParaRPr lang="en-ZA" sz="1600" b="1" kern="1200" dirty="0">
                        <a:solidFill>
                          <a:schemeClr val="dk1"/>
                        </a:solidFill>
                        <a:effectLst/>
                        <a:latin typeface="Cambria" pitchFamily="18" charset="0"/>
                        <a:ea typeface="+mn-ea"/>
                        <a:cs typeface="+mn-cs"/>
                      </a:endParaRPr>
                    </a:p>
                  </a:txBody>
                  <a:tcPr marL="14703" marR="14703" marT="14703" marB="14703"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fontAlgn="ctr">
                        <a:lnSpc>
                          <a:spcPct val="120000"/>
                        </a:lnSpc>
                        <a:spcAft>
                          <a:spcPts val="565"/>
                        </a:spcAft>
                      </a:pPr>
                      <a:r>
                        <a:rPr lang="en-GB" sz="1400" b="1" kern="1200" dirty="0">
                          <a:solidFill>
                            <a:schemeClr val="dk1"/>
                          </a:solidFill>
                          <a:effectLst/>
                          <a:latin typeface="Cambria" pitchFamily="18" charset="0"/>
                          <a:ea typeface="+mn-ea"/>
                          <a:cs typeface="+mn-cs"/>
                        </a:rPr>
                        <a:t>Compliance Target</a:t>
                      </a:r>
                      <a:endParaRPr lang="en-ZA" sz="1400" b="1" kern="1200" dirty="0">
                        <a:solidFill>
                          <a:schemeClr val="dk1"/>
                        </a:solidFill>
                        <a:effectLst/>
                        <a:latin typeface="Cambria" pitchFamily="18" charset="0"/>
                        <a:ea typeface="+mn-ea"/>
                        <a:cs typeface="+mn-cs"/>
                      </a:endParaRPr>
                    </a:p>
                  </a:txBody>
                  <a:tcPr marL="14703" marR="14703" marT="14703" marB="14703" anchor="ct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fontAlgn="ctr">
                        <a:lnSpc>
                          <a:spcPct val="120000"/>
                        </a:lnSpc>
                        <a:spcAft>
                          <a:spcPts val="565"/>
                        </a:spcAft>
                      </a:pPr>
                      <a:r>
                        <a:rPr lang="en-GB" sz="1400" b="1" kern="1200" dirty="0">
                          <a:solidFill>
                            <a:schemeClr val="dk1"/>
                          </a:solidFill>
                          <a:effectLst/>
                          <a:latin typeface="Cambria" pitchFamily="18" charset="0"/>
                          <a:ea typeface="+mn-ea"/>
                          <a:cs typeface="+mn-cs"/>
                        </a:rPr>
                        <a:t>Achievement </a:t>
                      </a:r>
                      <a:endParaRPr lang="en-ZA" sz="1400" b="1" kern="1200" dirty="0">
                        <a:solidFill>
                          <a:schemeClr val="dk1"/>
                        </a:solidFill>
                        <a:effectLst/>
                        <a:latin typeface="Cambria" pitchFamily="18" charset="0"/>
                        <a:ea typeface="+mn-ea"/>
                        <a:cs typeface="+mn-cs"/>
                      </a:endParaRPr>
                    </a:p>
                  </a:txBody>
                  <a:tcPr marL="14703" marR="14703" marT="14703" marB="14703"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r>
              <a:tr h="150389">
                <a:tc gridSpan="3">
                  <a:txBody>
                    <a:bodyPr/>
                    <a:lstStyle/>
                    <a:p>
                      <a:pPr fontAlgn="ctr">
                        <a:lnSpc>
                          <a:spcPct val="120000"/>
                        </a:lnSpc>
                        <a:spcAft>
                          <a:spcPts val="565"/>
                        </a:spcAft>
                      </a:pPr>
                      <a:r>
                        <a:rPr lang="en-GB" sz="1600" b="1" dirty="0">
                          <a:effectLst/>
                          <a:latin typeface="Cambria" pitchFamily="18" charset="0"/>
                        </a:rPr>
                        <a:t>All Suppliers</a:t>
                      </a:r>
                      <a:endParaRPr lang="en-ZA" sz="1600" b="1" dirty="0">
                        <a:effectLst/>
                        <a:latin typeface="Cambria" pitchFamily="18" charset="0"/>
                        <a:ea typeface="MS Mincho"/>
                        <a:cs typeface="Times New Roman"/>
                      </a:endParaRPr>
                    </a:p>
                  </a:txBody>
                  <a:tcPr marL="14703" marR="14703" marT="14703" marB="14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ZA"/>
                    </a:p>
                  </a:txBody>
                  <a:tcPr/>
                </a:tc>
                <a:tc hMerge="1">
                  <a:txBody>
                    <a:bodyPr/>
                    <a:lstStyle/>
                    <a:p>
                      <a:endParaRPr lang="en-ZA"/>
                    </a:p>
                  </a:txBody>
                  <a:tcPr/>
                </a:tc>
              </a:tr>
              <a:tr h="581859">
                <a:tc>
                  <a:txBody>
                    <a:bodyPr/>
                    <a:lstStyle/>
                    <a:p>
                      <a:pPr fontAlgn="ctr">
                        <a:lnSpc>
                          <a:spcPct val="120000"/>
                        </a:lnSpc>
                        <a:spcAft>
                          <a:spcPts val="0"/>
                        </a:spcAft>
                      </a:pPr>
                      <a:r>
                        <a:rPr lang="en-GB" sz="1400" dirty="0" err="1">
                          <a:effectLst/>
                          <a:latin typeface="Cambria" pitchFamily="18" charset="0"/>
                        </a:rPr>
                        <a:t>BBBEE</a:t>
                      </a:r>
                      <a:r>
                        <a:rPr lang="en-GB" sz="1400" dirty="0">
                          <a:effectLst/>
                          <a:latin typeface="Cambria" pitchFamily="18" charset="0"/>
                        </a:rPr>
                        <a:t> Procurement Spend from all suppliers based on the </a:t>
                      </a:r>
                      <a:r>
                        <a:rPr lang="en-GB" sz="1400" dirty="0" err="1">
                          <a:effectLst/>
                          <a:latin typeface="Cambria" pitchFamily="18" charset="0"/>
                        </a:rPr>
                        <a:t>BBBEE</a:t>
                      </a:r>
                      <a:r>
                        <a:rPr lang="en-GB" sz="1400" dirty="0">
                          <a:effectLst/>
                          <a:latin typeface="Cambria" pitchFamily="18" charset="0"/>
                        </a:rPr>
                        <a:t> Procurement Recognition Levels as a </a:t>
                      </a:r>
                      <a:r>
                        <a:rPr lang="en-GB" sz="1400" dirty="0" smtClean="0">
                          <a:effectLst/>
                          <a:latin typeface="Cambria" pitchFamily="18" charset="0"/>
                        </a:rPr>
                        <a:t>% of </a:t>
                      </a:r>
                      <a:r>
                        <a:rPr lang="en-GB" sz="1400" dirty="0">
                          <a:effectLst/>
                          <a:latin typeface="Cambria" pitchFamily="18" charset="0"/>
                        </a:rPr>
                        <a:t>Total Measured Procurement Spend.</a:t>
                      </a:r>
                      <a:endParaRPr lang="en-ZA" sz="1400" dirty="0">
                        <a:effectLst/>
                        <a:latin typeface="Cambria" pitchFamily="18" charset="0"/>
                        <a:ea typeface="MS Mincho"/>
                        <a:cs typeface="Times New Roman"/>
                      </a:endParaRPr>
                    </a:p>
                  </a:txBody>
                  <a:tcPr marL="14703" marR="14703" marT="14703" marB="1470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20000"/>
                        </a:lnSpc>
                        <a:spcAft>
                          <a:spcPts val="565"/>
                        </a:spcAft>
                      </a:pPr>
                      <a:r>
                        <a:rPr lang="en-GB" sz="1600" dirty="0">
                          <a:effectLst/>
                          <a:latin typeface="Cambria" pitchFamily="18" charset="0"/>
                        </a:rPr>
                        <a:t>50%</a:t>
                      </a:r>
                      <a:endParaRPr lang="en-ZA" sz="1600" dirty="0">
                        <a:effectLst/>
                        <a:latin typeface="Cambria" pitchFamily="18" charset="0"/>
                        <a:ea typeface="MS Mincho"/>
                        <a:cs typeface="Times New Roman"/>
                      </a:endParaRPr>
                    </a:p>
                  </a:txBody>
                  <a:tcPr marL="14703" marR="14703" marT="14703" marB="14703"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20000"/>
                        </a:lnSpc>
                        <a:spcAft>
                          <a:spcPts val="565"/>
                        </a:spcAft>
                      </a:pPr>
                      <a:r>
                        <a:rPr lang="en-GB" sz="1600" b="1" dirty="0">
                          <a:solidFill>
                            <a:srgbClr val="00B050"/>
                          </a:solidFill>
                          <a:effectLst/>
                          <a:latin typeface="Cambria" pitchFamily="18" charset="0"/>
                        </a:rPr>
                        <a:t>100%</a:t>
                      </a:r>
                      <a:endParaRPr lang="en-ZA" sz="1600" b="1" dirty="0">
                        <a:solidFill>
                          <a:srgbClr val="00B050"/>
                        </a:solidFill>
                        <a:effectLst/>
                        <a:latin typeface="Cambria" pitchFamily="18" charset="0"/>
                        <a:ea typeface="MS Mincho"/>
                        <a:cs typeface="Times New Roman"/>
                      </a:endParaRPr>
                    </a:p>
                  </a:txBody>
                  <a:tcPr marL="14703" marR="14703" marT="14703" marB="14703"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r>
              <a:tr h="271373">
                <a:tc gridSpan="3">
                  <a:txBody>
                    <a:bodyPr/>
                    <a:lstStyle/>
                    <a:p>
                      <a:pPr fontAlgn="ctr">
                        <a:lnSpc>
                          <a:spcPct val="120000"/>
                        </a:lnSpc>
                        <a:spcAft>
                          <a:spcPts val="565"/>
                        </a:spcAft>
                      </a:pPr>
                      <a:r>
                        <a:rPr lang="en-GB" sz="1600" b="1" dirty="0">
                          <a:effectLst/>
                          <a:latin typeface="Cambria" pitchFamily="18" charset="0"/>
                        </a:rPr>
                        <a:t>Qualifying Small Enterprise/ Exempt Micro Enterprise (</a:t>
                      </a:r>
                      <a:r>
                        <a:rPr lang="en-GB" sz="1600" b="1" dirty="0" err="1">
                          <a:effectLst/>
                          <a:latin typeface="Cambria" pitchFamily="18" charset="0"/>
                        </a:rPr>
                        <a:t>QSE</a:t>
                      </a:r>
                      <a:r>
                        <a:rPr lang="en-GB" sz="1600" b="1" dirty="0">
                          <a:effectLst/>
                          <a:latin typeface="Cambria" pitchFamily="18" charset="0"/>
                        </a:rPr>
                        <a:t>/</a:t>
                      </a:r>
                      <a:r>
                        <a:rPr lang="en-GB" sz="1600" b="1" dirty="0" err="1">
                          <a:effectLst/>
                          <a:latin typeface="Cambria" pitchFamily="18" charset="0"/>
                        </a:rPr>
                        <a:t>EME</a:t>
                      </a:r>
                      <a:r>
                        <a:rPr lang="en-GB" sz="1600" b="1" dirty="0">
                          <a:effectLst/>
                          <a:latin typeface="Cambria" pitchFamily="18" charset="0"/>
                        </a:rPr>
                        <a:t>)</a:t>
                      </a:r>
                      <a:endParaRPr lang="en-ZA" sz="1600" b="1" dirty="0">
                        <a:effectLst/>
                        <a:latin typeface="Cambria" pitchFamily="18" charset="0"/>
                        <a:ea typeface="MS Mincho"/>
                        <a:cs typeface="Times New Roman"/>
                      </a:endParaRPr>
                    </a:p>
                  </a:txBody>
                  <a:tcPr marL="14703" marR="14703" marT="14703" marB="14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hMerge="1">
                  <a:txBody>
                    <a:bodyPr/>
                    <a:lstStyle/>
                    <a:p>
                      <a:endParaRPr lang="en-ZA"/>
                    </a:p>
                  </a:txBody>
                  <a:tcPr/>
                </a:tc>
                <a:tc hMerge="1">
                  <a:txBody>
                    <a:bodyPr/>
                    <a:lstStyle/>
                    <a:p>
                      <a:endParaRPr lang="en-ZA"/>
                    </a:p>
                  </a:txBody>
                  <a:tcPr/>
                </a:tc>
              </a:tr>
              <a:tr h="569862">
                <a:tc>
                  <a:txBody>
                    <a:bodyPr/>
                    <a:lstStyle/>
                    <a:p>
                      <a:pPr fontAlgn="ctr">
                        <a:lnSpc>
                          <a:spcPct val="120000"/>
                        </a:lnSpc>
                        <a:spcAft>
                          <a:spcPts val="565"/>
                        </a:spcAft>
                      </a:pPr>
                      <a:r>
                        <a:rPr lang="en-GB" sz="1400" dirty="0" err="1">
                          <a:effectLst/>
                          <a:latin typeface="Cambria" pitchFamily="18" charset="0"/>
                        </a:rPr>
                        <a:t>BBBEE</a:t>
                      </a:r>
                      <a:r>
                        <a:rPr lang="en-GB" sz="1400" dirty="0">
                          <a:effectLst/>
                          <a:latin typeface="Cambria" pitchFamily="18" charset="0"/>
                        </a:rPr>
                        <a:t> Procurement Spend from </a:t>
                      </a:r>
                      <a:r>
                        <a:rPr lang="en-GB" sz="1400" dirty="0" err="1">
                          <a:effectLst/>
                          <a:latin typeface="Cambria" pitchFamily="18" charset="0"/>
                        </a:rPr>
                        <a:t>QSEs</a:t>
                      </a:r>
                      <a:r>
                        <a:rPr lang="en-GB" sz="1400" dirty="0">
                          <a:effectLst/>
                          <a:latin typeface="Cambria" pitchFamily="18" charset="0"/>
                        </a:rPr>
                        <a:t> or </a:t>
                      </a:r>
                      <a:r>
                        <a:rPr lang="en-GB" sz="1400" dirty="0" err="1">
                          <a:effectLst/>
                          <a:latin typeface="Cambria" pitchFamily="18" charset="0"/>
                        </a:rPr>
                        <a:t>EMEs</a:t>
                      </a:r>
                      <a:r>
                        <a:rPr lang="en-GB" sz="1400" dirty="0">
                          <a:effectLst/>
                          <a:latin typeface="Cambria" pitchFamily="18" charset="0"/>
                        </a:rPr>
                        <a:t> based on the applicable </a:t>
                      </a:r>
                      <a:r>
                        <a:rPr lang="en-GB" sz="1400" dirty="0" err="1">
                          <a:effectLst/>
                          <a:latin typeface="Cambria" pitchFamily="18" charset="0"/>
                        </a:rPr>
                        <a:t>BBBEE</a:t>
                      </a:r>
                      <a:r>
                        <a:rPr lang="en-GB" sz="1400" dirty="0">
                          <a:effectLst/>
                          <a:latin typeface="Cambria" pitchFamily="18" charset="0"/>
                        </a:rPr>
                        <a:t> Procurement Recognition Levels as a </a:t>
                      </a:r>
                      <a:r>
                        <a:rPr lang="en-GB" sz="1400" dirty="0" smtClean="0">
                          <a:effectLst/>
                          <a:latin typeface="Cambria" pitchFamily="18" charset="0"/>
                        </a:rPr>
                        <a:t>% of </a:t>
                      </a:r>
                      <a:r>
                        <a:rPr lang="en-GB" sz="1400" dirty="0">
                          <a:effectLst/>
                          <a:latin typeface="Cambria" pitchFamily="18" charset="0"/>
                        </a:rPr>
                        <a:t>Total Measured Procurement Spend</a:t>
                      </a:r>
                      <a:endParaRPr lang="en-ZA" sz="1400" dirty="0">
                        <a:effectLst/>
                        <a:latin typeface="Cambria" pitchFamily="18" charset="0"/>
                        <a:ea typeface="MS Mincho"/>
                        <a:cs typeface="Times New Roman"/>
                      </a:endParaRPr>
                    </a:p>
                  </a:txBody>
                  <a:tcPr marL="14703" marR="14703" marT="14703" marB="1470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20000"/>
                        </a:lnSpc>
                        <a:spcAft>
                          <a:spcPts val="565"/>
                        </a:spcAft>
                      </a:pPr>
                      <a:r>
                        <a:rPr lang="en-GB" sz="1600" dirty="0">
                          <a:effectLst/>
                          <a:latin typeface="Cambria" pitchFamily="18" charset="0"/>
                        </a:rPr>
                        <a:t>12%</a:t>
                      </a:r>
                      <a:endParaRPr lang="en-ZA" sz="1600" dirty="0">
                        <a:effectLst/>
                        <a:latin typeface="Cambria" pitchFamily="18" charset="0"/>
                        <a:ea typeface="MS Mincho"/>
                        <a:cs typeface="Times New Roman"/>
                      </a:endParaRPr>
                    </a:p>
                  </a:txBody>
                  <a:tcPr marL="14703" marR="14703" marT="14703" marB="14703"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20000"/>
                        </a:lnSpc>
                        <a:spcAft>
                          <a:spcPts val="565"/>
                        </a:spcAft>
                      </a:pPr>
                      <a:r>
                        <a:rPr lang="en-GB" sz="1600" b="1" dirty="0">
                          <a:solidFill>
                            <a:srgbClr val="00B050"/>
                          </a:solidFill>
                          <a:effectLst/>
                          <a:latin typeface="Cambria" pitchFamily="18" charset="0"/>
                        </a:rPr>
                        <a:t>40%</a:t>
                      </a:r>
                      <a:endParaRPr lang="en-ZA" sz="1600" b="1" dirty="0">
                        <a:solidFill>
                          <a:srgbClr val="00B050"/>
                        </a:solidFill>
                        <a:effectLst/>
                        <a:latin typeface="Cambria" pitchFamily="18" charset="0"/>
                        <a:ea typeface="MS Mincho"/>
                        <a:cs typeface="Times New Roman"/>
                      </a:endParaRPr>
                    </a:p>
                  </a:txBody>
                  <a:tcPr marL="14703" marR="14703" marT="14703" marB="14703"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r>
              <a:tr h="150389">
                <a:tc gridSpan="3">
                  <a:txBody>
                    <a:bodyPr/>
                    <a:lstStyle/>
                    <a:p>
                      <a:pPr fontAlgn="ctr">
                        <a:lnSpc>
                          <a:spcPct val="120000"/>
                        </a:lnSpc>
                        <a:spcAft>
                          <a:spcPts val="565"/>
                        </a:spcAft>
                      </a:pPr>
                      <a:r>
                        <a:rPr lang="en-GB" sz="1600" b="1" dirty="0">
                          <a:effectLst/>
                          <a:latin typeface="Cambria" pitchFamily="18" charset="0"/>
                        </a:rPr>
                        <a:t>50% Black-Owned Suppliers</a:t>
                      </a:r>
                      <a:endParaRPr lang="en-ZA" sz="1600" b="1" dirty="0">
                        <a:effectLst/>
                        <a:latin typeface="Cambria" pitchFamily="18" charset="0"/>
                        <a:ea typeface="MS Mincho"/>
                        <a:cs typeface="Times New Roman"/>
                      </a:endParaRPr>
                    </a:p>
                  </a:txBody>
                  <a:tcPr marL="14703" marR="14703" marT="14703" marB="14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hMerge="1">
                  <a:txBody>
                    <a:bodyPr/>
                    <a:lstStyle/>
                    <a:p>
                      <a:endParaRPr lang="en-ZA"/>
                    </a:p>
                  </a:txBody>
                  <a:tcPr/>
                </a:tc>
                <a:tc hMerge="1">
                  <a:txBody>
                    <a:bodyPr/>
                    <a:lstStyle/>
                    <a:p>
                      <a:endParaRPr lang="en-ZA"/>
                    </a:p>
                  </a:txBody>
                  <a:tcPr/>
                </a:tc>
              </a:tr>
              <a:tr h="540366">
                <a:tc>
                  <a:txBody>
                    <a:bodyPr/>
                    <a:lstStyle/>
                    <a:p>
                      <a:pPr fontAlgn="ctr">
                        <a:lnSpc>
                          <a:spcPct val="120000"/>
                        </a:lnSpc>
                        <a:spcAft>
                          <a:spcPts val="565"/>
                        </a:spcAft>
                      </a:pPr>
                      <a:r>
                        <a:rPr lang="en-GB" sz="1400" dirty="0" err="1">
                          <a:effectLst/>
                          <a:latin typeface="Cambria" pitchFamily="18" charset="0"/>
                        </a:rPr>
                        <a:t>BBBEE</a:t>
                      </a:r>
                      <a:r>
                        <a:rPr lang="en-GB" sz="1400" dirty="0">
                          <a:effectLst/>
                          <a:latin typeface="Cambria" pitchFamily="18" charset="0"/>
                        </a:rPr>
                        <a:t> Procurement Spend with suppliers that are 50% black owned as a </a:t>
                      </a:r>
                      <a:r>
                        <a:rPr lang="en-GB" sz="1400" dirty="0" smtClean="0">
                          <a:effectLst/>
                          <a:latin typeface="Cambria" pitchFamily="18" charset="0"/>
                        </a:rPr>
                        <a:t>% of </a:t>
                      </a:r>
                      <a:r>
                        <a:rPr lang="en-GB" sz="1400" dirty="0">
                          <a:effectLst/>
                          <a:latin typeface="Cambria" pitchFamily="18" charset="0"/>
                        </a:rPr>
                        <a:t>Total Measured Procurement Spend</a:t>
                      </a:r>
                      <a:endParaRPr lang="en-ZA" sz="1400" dirty="0">
                        <a:effectLst/>
                        <a:latin typeface="Cambria" pitchFamily="18" charset="0"/>
                        <a:ea typeface="MS Mincho"/>
                        <a:cs typeface="Times New Roman"/>
                      </a:endParaRPr>
                    </a:p>
                  </a:txBody>
                  <a:tcPr marL="14703" marR="14703" marT="14703" marB="1470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20000"/>
                        </a:lnSpc>
                        <a:spcAft>
                          <a:spcPts val="565"/>
                        </a:spcAft>
                      </a:pPr>
                      <a:r>
                        <a:rPr lang="en-GB" sz="1600" dirty="0">
                          <a:effectLst/>
                          <a:latin typeface="Cambria" pitchFamily="18" charset="0"/>
                        </a:rPr>
                        <a:t>9%</a:t>
                      </a:r>
                      <a:endParaRPr lang="en-ZA" sz="1600" dirty="0">
                        <a:effectLst/>
                        <a:latin typeface="Cambria" pitchFamily="18" charset="0"/>
                        <a:ea typeface="MS Mincho"/>
                        <a:cs typeface="Times New Roman"/>
                      </a:endParaRPr>
                    </a:p>
                  </a:txBody>
                  <a:tcPr marL="14703" marR="14703" marT="14703" marB="14703"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20000"/>
                        </a:lnSpc>
                        <a:spcAft>
                          <a:spcPts val="565"/>
                        </a:spcAft>
                      </a:pPr>
                      <a:r>
                        <a:rPr lang="en-GB" sz="1600" b="1" dirty="0">
                          <a:solidFill>
                            <a:srgbClr val="00B050"/>
                          </a:solidFill>
                          <a:effectLst/>
                          <a:latin typeface="Cambria" pitchFamily="18" charset="0"/>
                        </a:rPr>
                        <a:t>39%</a:t>
                      </a:r>
                      <a:endParaRPr lang="en-ZA" sz="1600" b="1" dirty="0">
                        <a:solidFill>
                          <a:srgbClr val="00B050"/>
                        </a:solidFill>
                        <a:effectLst/>
                        <a:latin typeface="Cambria" pitchFamily="18" charset="0"/>
                        <a:ea typeface="MS Mincho"/>
                        <a:cs typeface="Times New Roman"/>
                      </a:endParaRPr>
                    </a:p>
                  </a:txBody>
                  <a:tcPr marL="14703" marR="14703" marT="14703" marB="14703"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r>
              <a:tr h="150389">
                <a:tc gridSpan="3">
                  <a:txBody>
                    <a:bodyPr/>
                    <a:lstStyle/>
                    <a:p>
                      <a:pPr fontAlgn="ctr">
                        <a:lnSpc>
                          <a:spcPct val="120000"/>
                        </a:lnSpc>
                        <a:spcAft>
                          <a:spcPts val="565"/>
                        </a:spcAft>
                      </a:pPr>
                      <a:r>
                        <a:rPr lang="en-GB" sz="1600" b="1" dirty="0">
                          <a:effectLst/>
                          <a:latin typeface="Cambria" pitchFamily="18" charset="0"/>
                        </a:rPr>
                        <a:t>30% Black Women-Owned Suppliers</a:t>
                      </a:r>
                      <a:endParaRPr lang="en-ZA" sz="1600" b="1" dirty="0">
                        <a:effectLst/>
                        <a:latin typeface="Cambria" pitchFamily="18" charset="0"/>
                        <a:ea typeface="MS Mincho"/>
                        <a:cs typeface="Times New Roman"/>
                      </a:endParaRPr>
                    </a:p>
                  </a:txBody>
                  <a:tcPr marL="14703" marR="14703" marT="14703" marB="14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hMerge="1">
                  <a:txBody>
                    <a:bodyPr/>
                    <a:lstStyle/>
                    <a:p>
                      <a:endParaRPr lang="en-ZA"/>
                    </a:p>
                  </a:txBody>
                  <a:tcPr/>
                </a:tc>
                <a:tc hMerge="1">
                  <a:txBody>
                    <a:bodyPr/>
                    <a:lstStyle/>
                    <a:p>
                      <a:endParaRPr lang="en-ZA"/>
                    </a:p>
                  </a:txBody>
                  <a:tcPr/>
                </a:tc>
              </a:tr>
              <a:tr h="524513">
                <a:tc>
                  <a:txBody>
                    <a:bodyPr/>
                    <a:lstStyle/>
                    <a:p>
                      <a:pPr fontAlgn="ctr">
                        <a:lnSpc>
                          <a:spcPct val="120000"/>
                        </a:lnSpc>
                        <a:spcAft>
                          <a:spcPts val="565"/>
                        </a:spcAft>
                      </a:pPr>
                      <a:r>
                        <a:rPr lang="en-GB" sz="1400" dirty="0" err="1">
                          <a:effectLst/>
                          <a:latin typeface="Cambria" pitchFamily="18" charset="0"/>
                        </a:rPr>
                        <a:t>BBBEE</a:t>
                      </a:r>
                      <a:r>
                        <a:rPr lang="en-GB" sz="1400" dirty="0">
                          <a:effectLst/>
                          <a:latin typeface="Cambria" pitchFamily="18" charset="0"/>
                        </a:rPr>
                        <a:t> Procurement Spend with suppliers that are 30% black women-owned as a </a:t>
                      </a:r>
                      <a:r>
                        <a:rPr lang="en-GB" sz="1400" dirty="0" smtClean="0">
                          <a:effectLst/>
                          <a:latin typeface="Cambria" pitchFamily="18" charset="0"/>
                        </a:rPr>
                        <a:t>% of </a:t>
                      </a:r>
                      <a:r>
                        <a:rPr lang="en-GB" sz="1400" dirty="0">
                          <a:effectLst/>
                          <a:latin typeface="Cambria" pitchFamily="18" charset="0"/>
                        </a:rPr>
                        <a:t>Total Measured Procurement Spend</a:t>
                      </a:r>
                      <a:endParaRPr lang="en-ZA" sz="1400" dirty="0">
                        <a:effectLst/>
                        <a:latin typeface="Cambria" pitchFamily="18" charset="0"/>
                        <a:ea typeface="MS Mincho"/>
                        <a:cs typeface="Times New Roman"/>
                      </a:endParaRPr>
                    </a:p>
                  </a:txBody>
                  <a:tcPr marL="14703" marR="14703" marT="14703" marB="1470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20000"/>
                        </a:lnSpc>
                        <a:spcAft>
                          <a:spcPts val="565"/>
                        </a:spcAft>
                      </a:pPr>
                      <a:r>
                        <a:rPr lang="en-GB" sz="1600" dirty="0">
                          <a:effectLst/>
                          <a:latin typeface="Cambria" pitchFamily="18" charset="0"/>
                        </a:rPr>
                        <a:t>6%</a:t>
                      </a:r>
                      <a:endParaRPr lang="en-ZA" sz="1600" dirty="0">
                        <a:effectLst/>
                        <a:latin typeface="Cambria" pitchFamily="18" charset="0"/>
                        <a:ea typeface="MS Mincho"/>
                        <a:cs typeface="Times New Roman"/>
                      </a:endParaRPr>
                    </a:p>
                  </a:txBody>
                  <a:tcPr marL="14703" marR="14703" marT="14703" marB="14703"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lnSpc>
                          <a:spcPct val="120000"/>
                        </a:lnSpc>
                        <a:spcAft>
                          <a:spcPts val="565"/>
                        </a:spcAft>
                      </a:pPr>
                      <a:r>
                        <a:rPr lang="en-GB" sz="1600" b="1" dirty="0">
                          <a:solidFill>
                            <a:srgbClr val="00B050"/>
                          </a:solidFill>
                          <a:effectLst/>
                          <a:latin typeface="Cambria" pitchFamily="18" charset="0"/>
                        </a:rPr>
                        <a:t>19%</a:t>
                      </a:r>
                      <a:endParaRPr lang="en-ZA" sz="1600" b="1" dirty="0">
                        <a:solidFill>
                          <a:srgbClr val="00B050"/>
                        </a:solidFill>
                        <a:effectLst/>
                        <a:latin typeface="Cambria" pitchFamily="18" charset="0"/>
                        <a:ea typeface="MS Mincho"/>
                        <a:cs typeface="Times New Roman"/>
                      </a:endParaRPr>
                    </a:p>
                  </a:txBody>
                  <a:tcPr marL="14703" marR="14703" marT="14703" marB="14703"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0" name="Slide Number Placeholder 9"/>
          <p:cNvSpPr>
            <a:spLocks noGrp="1"/>
          </p:cNvSpPr>
          <p:nvPr>
            <p:ph type="sldNum" sz="quarter" idx="12"/>
          </p:nvPr>
        </p:nvSpPr>
        <p:spPr/>
        <p:txBody>
          <a:bodyPr/>
          <a:lstStyle/>
          <a:p>
            <a:fld id="{C49067DE-E8A5-9944-9393-2192A7739EDA}" type="slidenum">
              <a:rPr lang="en-US" smtClean="0"/>
              <a:pPr/>
              <a:t>30</a:t>
            </a:fld>
            <a:endParaRPr lang="en-US" dirty="0"/>
          </a:p>
        </p:txBody>
      </p:sp>
    </p:spTree>
    <p:extLst>
      <p:ext uri="{BB962C8B-B14F-4D97-AF65-F5344CB8AC3E}">
        <p14:creationId xmlns:p14="http://schemas.microsoft.com/office/powerpoint/2010/main" xmlns="" val="3366908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7586" y="14748"/>
            <a:ext cx="7770755" cy="589935"/>
            <a:chOff x="369709" y="0"/>
            <a:chExt cx="7770755" cy="589935"/>
          </a:xfrm>
          <a:scene3d>
            <a:camera prst="orthographicFront"/>
            <a:lightRig rig="threePt" dir="t"/>
          </a:scene3d>
        </p:grpSpPr>
        <p:sp>
          <p:nvSpPr>
            <p:cNvPr id="4" name="Pentagon 3"/>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ZA" dirty="0"/>
            </a:p>
          </p:txBody>
        </p:sp>
        <p:sp>
          <p:nvSpPr>
            <p:cNvPr id="5"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ENTERPRISE DEVELOPMENT INITIATIVES</a:t>
              </a:r>
              <a:endParaRPr lang="en-ZA" sz="2400" b="1" kern="1200" dirty="0">
                <a:solidFill>
                  <a:schemeClr val="tx1">
                    <a:lumMod val="75000"/>
                    <a:lumOff val="25000"/>
                  </a:schemeClr>
                </a:solidFill>
                <a:latin typeface="Cambria" pitchFamily="18" charset="0"/>
              </a:endParaRPr>
            </a:p>
          </p:txBody>
        </p:sp>
      </p:grpSp>
      <p:sp>
        <p:nvSpPr>
          <p:cNvPr id="6" name="Oval 5"/>
          <p:cNvSpPr/>
          <p:nvPr/>
        </p:nvSpPr>
        <p:spPr>
          <a:xfrm>
            <a:off x="0" y="95864"/>
            <a:ext cx="589935" cy="589935"/>
          </a:xfrm>
          <a:prstGeom prst="ellipse">
            <a:avLst/>
          </a:prstGeom>
          <a:blipFill>
            <a:blip r:embed="rId3">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2" name="Diagram 1"/>
          <p:cNvGraphicFramePr/>
          <p:nvPr>
            <p:extLst>
              <p:ext uri="{D42A27DB-BD31-4B8C-83A1-F6EECF244321}">
                <p14:modId xmlns:p14="http://schemas.microsoft.com/office/powerpoint/2010/main" xmlns="" val="2882797190"/>
              </p:ext>
            </p:extLst>
          </p:nvPr>
        </p:nvGraphicFramePr>
        <p:xfrm>
          <a:off x="176981" y="685799"/>
          <a:ext cx="8819535" cy="5995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294967" y="929148"/>
            <a:ext cx="8155859" cy="646331"/>
          </a:xfrm>
          <a:prstGeom prst="rect">
            <a:avLst/>
          </a:prstGeom>
          <a:noFill/>
        </p:spPr>
        <p:txBody>
          <a:bodyPr wrap="square" rtlCol="0">
            <a:spAutoFit/>
          </a:bodyPr>
          <a:lstStyle/>
          <a:p>
            <a:pPr algn="just"/>
            <a:r>
              <a:rPr lang="en-GB" dirty="0">
                <a:latin typeface="Cambria" pitchFamily="18" charset="0"/>
              </a:rPr>
              <a:t>During the year under review, the SABC actively supported the development of the following enterprises through various enterprise development </a:t>
            </a:r>
            <a:r>
              <a:rPr lang="en-GB" dirty="0" smtClean="0">
                <a:latin typeface="Cambria" pitchFamily="18" charset="0"/>
              </a:rPr>
              <a:t>initiatives:</a:t>
            </a:r>
            <a:endParaRPr lang="en-ZA" dirty="0">
              <a:latin typeface="Cambria" pitchFamily="18" charset="0"/>
            </a:endParaRPr>
          </a:p>
        </p:txBody>
      </p:sp>
      <p:sp>
        <p:nvSpPr>
          <p:cNvPr id="10" name="Slide Number Placeholder 9"/>
          <p:cNvSpPr>
            <a:spLocks noGrp="1"/>
          </p:cNvSpPr>
          <p:nvPr>
            <p:ph type="sldNum" sz="quarter" idx="12"/>
          </p:nvPr>
        </p:nvSpPr>
        <p:spPr/>
        <p:txBody>
          <a:bodyPr/>
          <a:lstStyle/>
          <a:p>
            <a:fld id="{C49067DE-E8A5-9944-9393-2192A7739EDA}" type="slidenum">
              <a:rPr lang="en-US" smtClean="0"/>
              <a:pPr/>
              <a:t>31</a:t>
            </a:fld>
            <a:endParaRPr lang="en-US" dirty="0"/>
          </a:p>
        </p:txBody>
      </p:sp>
    </p:spTree>
    <p:extLst>
      <p:ext uri="{BB962C8B-B14F-4D97-AF65-F5344CB8AC3E}">
        <p14:creationId xmlns:p14="http://schemas.microsoft.com/office/powerpoint/2010/main" xmlns="" val="2542754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7586" y="14748"/>
            <a:ext cx="7770755" cy="589935"/>
            <a:chOff x="369709" y="0"/>
            <a:chExt cx="7770755" cy="589935"/>
          </a:xfrm>
          <a:scene3d>
            <a:camera prst="orthographicFront"/>
            <a:lightRig rig="threePt" dir="t"/>
          </a:scene3d>
        </p:grpSpPr>
        <p:sp>
          <p:nvSpPr>
            <p:cNvPr id="4" name="Pentagon 3"/>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ZA" dirty="0"/>
            </a:p>
          </p:txBody>
        </p:sp>
        <p:sp>
          <p:nvSpPr>
            <p:cNvPr id="5"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dirty="0" smtClean="0">
                  <a:solidFill>
                    <a:schemeClr val="tx1">
                      <a:lumMod val="75000"/>
                      <a:lumOff val="25000"/>
                    </a:schemeClr>
                  </a:solidFill>
                  <a:latin typeface="Cambria" pitchFamily="18" charset="0"/>
                </a:rPr>
                <a:t>SOCIAL RESPONSIBILITY</a:t>
              </a:r>
              <a:endParaRPr lang="en-ZA" sz="2400" b="1" kern="1200" dirty="0">
                <a:solidFill>
                  <a:schemeClr val="tx1">
                    <a:lumMod val="75000"/>
                    <a:lumOff val="25000"/>
                  </a:schemeClr>
                </a:solidFill>
                <a:latin typeface="Cambria" pitchFamily="18" charset="0"/>
              </a:endParaRPr>
            </a:p>
          </p:txBody>
        </p:sp>
      </p:grpSp>
      <p:sp>
        <p:nvSpPr>
          <p:cNvPr id="6" name="Oval 5"/>
          <p:cNvSpPr/>
          <p:nvPr/>
        </p:nvSpPr>
        <p:spPr>
          <a:xfrm>
            <a:off x="0" y="95864"/>
            <a:ext cx="589935" cy="589935"/>
          </a:xfrm>
          <a:prstGeom prst="ellipse">
            <a:avLst/>
          </a:prstGeom>
          <a:blipFill>
            <a:blip r:embed="rId3">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TextBox 6"/>
          <p:cNvSpPr txBox="1"/>
          <p:nvPr/>
        </p:nvSpPr>
        <p:spPr>
          <a:xfrm>
            <a:off x="132735" y="685799"/>
            <a:ext cx="3156155" cy="1815882"/>
          </a:xfrm>
          <a:prstGeom prst="rect">
            <a:avLst/>
          </a:prstGeom>
          <a:noFill/>
        </p:spPr>
        <p:txBody>
          <a:bodyPr wrap="square" rtlCol="0">
            <a:spAutoFit/>
          </a:bodyPr>
          <a:lstStyle/>
          <a:p>
            <a:pPr algn="just"/>
            <a:r>
              <a:rPr lang="en-GB" sz="1600" dirty="0">
                <a:latin typeface="Cambria" pitchFamily="18" charset="0"/>
              </a:rPr>
              <a:t>During the period under review, SABC platforms and Divisions carried out their corporate social responsibility, socio-economic programmes and campaigns in partnership with the SABC Foundation</a:t>
            </a:r>
            <a:r>
              <a:rPr lang="en-GB" sz="1600" dirty="0" smtClean="0">
                <a:latin typeface="Cambria" pitchFamily="18" charset="0"/>
              </a:rPr>
              <a:t>.</a:t>
            </a:r>
            <a:endParaRPr lang="en-ZA" sz="1600" dirty="0">
              <a:latin typeface="Cambria" pitchFamily="18" charset="0"/>
            </a:endParaRPr>
          </a:p>
        </p:txBody>
      </p:sp>
      <p:graphicFrame>
        <p:nvGraphicFramePr>
          <p:cNvPr id="9" name="Diagram 8"/>
          <p:cNvGraphicFramePr/>
          <p:nvPr>
            <p:extLst>
              <p:ext uri="{D42A27DB-BD31-4B8C-83A1-F6EECF244321}">
                <p14:modId xmlns:p14="http://schemas.microsoft.com/office/powerpoint/2010/main" xmlns="" val="1351353528"/>
              </p:ext>
            </p:extLst>
          </p:nvPr>
        </p:nvGraphicFramePr>
        <p:xfrm>
          <a:off x="337586" y="941611"/>
          <a:ext cx="8703175" cy="55919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lide Number Placeholder 9"/>
          <p:cNvSpPr>
            <a:spLocks noGrp="1"/>
          </p:cNvSpPr>
          <p:nvPr>
            <p:ph type="sldNum" sz="quarter" idx="12"/>
          </p:nvPr>
        </p:nvSpPr>
        <p:spPr/>
        <p:txBody>
          <a:bodyPr/>
          <a:lstStyle/>
          <a:p>
            <a:fld id="{C49067DE-E8A5-9944-9393-2192A7739EDA}" type="slidenum">
              <a:rPr lang="en-US" smtClean="0"/>
              <a:pPr/>
              <a:t>32</a:t>
            </a:fld>
            <a:endParaRPr lang="en-US" dirty="0"/>
          </a:p>
        </p:txBody>
      </p:sp>
    </p:spTree>
    <p:extLst>
      <p:ext uri="{BB962C8B-B14F-4D97-AF65-F5344CB8AC3E}">
        <p14:creationId xmlns:p14="http://schemas.microsoft.com/office/powerpoint/2010/main" xmlns="" val="1080229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7586" y="14748"/>
            <a:ext cx="7770755" cy="589935"/>
            <a:chOff x="369709" y="0"/>
            <a:chExt cx="7770755" cy="589935"/>
          </a:xfrm>
          <a:scene3d>
            <a:camera prst="orthographicFront"/>
            <a:lightRig rig="threePt" dir="t"/>
          </a:scene3d>
        </p:grpSpPr>
        <p:sp>
          <p:nvSpPr>
            <p:cNvPr id="4" name="Pentagon 3"/>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ZA" dirty="0"/>
            </a:p>
          </p:txBody>
        </p:sp>
        <p:sp>
          <p:nvSpPr>
            <p:cNvPr id="5"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dirty="0" smtClean="0">
                  <a:solidFill>
                    <a:schemeClr val="tx1">
                      <a:lumMod val="75000"/>
                      <a:lumOff val="25000"/>
                    </a:schemeClr>
                  </a:solidFill>
                  <a:latin typeface="Cambria" pitchFamily="18" charset="0"/>
                </a:rPr>
                <a:t>SOCIAL RESPONSIBILITY</a:t>
              </a:r>
              <a:endParaRPr lang="en-ZA" sz="2400" b="1" kern="1200" dirty="0">
                <a:solidFill>
                  <a:schemeClr val="tx1">
                    <a:lumMod val="75000"/>
                    <a:lumOff val="25000"/>
                  </a:schemeClr>
                </a:solidFill>
                <a:latin typeface="Cambria" pitchFamily="18" charset="0"/>
              </a:endParaRPr>
            </a:p>
          </p:txBody>
        </p:sp>
      </p:grpSp>
      <p:sp>
        <p:nvSpPr>
          <p:cNvPr id="6" name="Oval 5"/>
          <p:cNvSpPr/>
          <p:nvPr/>
        </p:nvSpPr>
        <p:spPr>
          <a:xfrm>
            <a:off x="0" y="95864"/>
            <a:ext cx="589935" cy="589935"/>
          </a:xfrm>
          <a:prstGeom prst="ellipse">
            <a:avLst/>
          </a:prstGeom>
          <a:blipFill>
            <a:blip r:embed="rId3">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TextBox 6"/>
          <p:cNvSpPr txBox="1"/>
          <p:nvPr/>
        </p:nvSpPr>
        <p:spPr>
          <a:xfrm>
            <a:off x="337586" y="921772"/>
            <a:ext cx="8290220" cy="1200329"/>
          </a:xfrm>
          <a:prstGeom prst="rect">
            <a:avLst/>
          </a:prstGeom>
          <a:noFill/>
        </p:spPr>
        <p:txBody>
          <a:bodyPr wrap="square" rtlCol="0">
            <a:spAutoFit/>
          </a:bodyPr>
          <a:lstStyle/>
          <a:p>
            <a:pPr algn="just"/>
            <a:r>
              <a:rPr lang="en-GB" dirty="0">
                <a:latin typeface="Cambria" pitchFamily="18" charset="0"/>
              </a:rPr>
              <a:t>The SABC Radio Stations implemented individual socio-economic programmes in conjunction with the SABC Foundation. Examples of these programmes implemented during the year under review are </a:t>
            </a:r>
            <a:r>
              <a:rPr lang="en-GB" dirty="0" smtClean="0">
                <a:latin typeface="Cambria" pitchFamily="18" charset="0"/>
              </a:rPr>
              <a:t>detailed on pages 72 – 78 in the Annual Report.</a:t>
            </a:r>
            <a:endParaRPr lang="en-ZA" dirty="0">
              <a:latin typeface="Cambria" pitchFamily="18" charset="0"/>
            </a:endParaRPr>
          </a:p>
        </p:txBody>
      </p:sp>
      <p:graphicFrame>
        <p:nvGraphicFramePr>
          <p:cNvPr id="2" name="Diagram 1"/>
          <p:cNvGraphicFramePr/>
          <p:nvPr>
            <p:extLst>
              <p:ext uri="{D42A27DB-BD31-4B8C-83A1-F6EECF244321}">
                <p14:modId xmlns:p14="http://schemas.microsoft.com/office/powerpoint/2010/main" xmlns="" val="1117709971"/>
              </p:ext>
            </p:extLst>
          </p:nvPr>
        </p:nvGraphicFramePr>
        <p:xfrm>
          <a:off x="485070" y="1883697"/>
          <a:ext cx="8142736" cy="4413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lide Number Placeholder 7"/>
          <p:cNvSpPr>
            <a:spLocks noGrp="1"/>
          </p:cNvSpPr>
          <p:nvPr>
            <p:ph type="sldNum" sz="quarter" idx="12"/>
          </p:nvPr>
        </p:nvSpPr>
        <p:spPr/>
        <p:txBody>
          <a:bodyPr/>
          <a:lstStyle/>
          <a:p>
            <a:fld id="{C49067DE-E8A5-9944-9393-2192A7739EDA}" type="slidenum">
              <a:rPr lang="en-US" smtClean="0"/>
              <a:pPr/>
              <a:t>33</a:t>
            </a:fld>
            <a:endParaRPr lang="en-US" dirty="0"/>
          </a:p>
        </p:txBody>
      </p:sp>
    </p:spTree>
    <p:extLst>
      <p:ext uri="{BB962C8B-B14F-4D97-AF65-F5344CB8AC3E}">
        <p14:creationId xmlns:p14="http://schemas.microsoft.com/office/powerpoint/2010/main" xmlns="" val="4031225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5043948" y="3406877"/>
            <a:ext cx="3952569" cy="3451123"/>
          </a:xfrm>
          <a:prstGeom prst="roundRect">
            <a:avLst/>
          </a:prstGeom>
          <a:solidFill>
            <a:schemeClr val="bg2">
              <a:lumMod val="90000"/>
            </a:schemeClr>
          </a:solidFill>
          <a:ln>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schemeClr val="bg2">
                    <a:lumMod val="10000"/>
                  </a:schemeClr>
                </a:solidFill>
                <a:latin typeface="Cambria" pitchFamily="18" charset="0"/>
              </a:rPr>
              <a:t>PERFORMANCE AGAINST PREDETERMINED OBJECTIVES</a:t>
            </a:r>
            <a:endParaRPr lang="en-ZA" sz="2400" b="1" dirty="0">
              <a:solidFill>
                <a:schemeClr val="bg2">
                  <a:lumMod val="10000"/>
                </a:schemeClr>
              </a:solidFill>
              <a:latin typeface="Cambria" pitchFamily="18" charset="0"/>
            </a:endParaRPr>
          </a:p>
        </p:txBody>
      </p:sp>
      <p:sp>
        <p:nvSpPr>
          <p:cNvPr id="3" name="Slide Number Placeholder 2"/>
          <p:cNvSpPr>
            <a:spLocks noGrp="1"/>
          </p:cNvSpPr>
          <p:nvPr>
            <p:ph type="sldNum" sz="quarter" idx="12"/>
          </p:nvPr>
        </p:nvSpPr>
        <p:spPr/>
        <p:txBody>
          <a:bodyPr/>
          <a:lstStyle/>
          <a:p>
            <a:fld id="{C49067DE-E8A5-9944-9393-2192A7739EDA}"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xmlns="" val="686746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7586" y="14748"/>
            <a:ext cx="7770755" cy="589935"/>
            <a:chOff x="369709" y="0"/>
            <a:chExt cx="7770755" cy="589935"/>
          </a:xfrm>
          <a:scene3d>
            <a:camera prst="orthographicFront"/>
            <a:lightRig rig="threePt" dir="t"/>
          </a:scene3d>
        </p:grpSpPr>
        <p:sp>
          <p:nvSpPr>
            <p:cNvPr id="4" name="Pentagon 3"/>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ZA" sz="2000" dirty="0"/>
            </a:p>
          </p:txBody>
        </p:sp>
        <p:sp>
          <p:nvSpPr>
            <p:cNvPr id="5"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000" b="1" dirty="0" smtClean="0">
                  <a:solidFill>
                    <a:schemeClr val="tx1">
                      <a:lumMod val="75000"/>
                      <a:lumOff val="25000"/>
                    </a:schemeClr>
                  </a:solidFill>
                  <a:latin typeface="Cambria" pitchFamily="18" charset="0"/>
                </a:rPr>
                <a:t>PERFORMANCE AGAINST PREDETERMINED OBJECTIVES</a:t>
              </a:r>
              <a:endParaRPr lang="en-ZA" sz="2000" b="1" kern="1200" dirty="0">
                <a:solidFill>
                  <a:schemeClr val="tx1">
                    <a:lumMod val="75000"/>
                    <a:lumOff val="25000"/>
                  </a:schemeClr>
                </a:solidFill>
                <a:latin typeface="Cambria" pitchFamily="18" charset="0"/>
              </a:endParaRPr>
            </a:p>
          </p:txBody>
        </p:sp>
      </p:grpSp>
      <p:sp>
        <p:nvSpPr>
          <p:cNvPr id="6" name="Oval 5"/>
          <p:cNvSpPr/>
          <p:nvPr/>
        </p:nvSpPr>
        <p:spPr>
          <a:xfrm>
            <a:off x="0" y="95864"/>
            <a:ext cx="589935" cy="589935"/>
          </a:xfrm>
          <a:prstGeom prst="ellipse">
            <a:avLst/>
          </a:prstGeom>
          <a:blipFill>
            <a:blip r:embed="rId3">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Slide Number Placeholder 7"/>
          <p:cNvSpPr>
            <a:spLocks noGrp="1"/>
          </p:cNvSpPr>
          <p:nvPr>
            <p:ph type="sldNum" sz="quarter" idx="12"/>
          </p:nvPr>
        </p:nvSpPr>
        <p:spPr/>
        <p:txBody>
          <a:bodyPr/>
          <a:lstStyle/>
          <a:p>
            <a:fld id="{C49067DE-E8A5-9944-9393-2192A7739EDA}" type="slidenum">
              <a:rPr lang="en-US" smtClean="0"/>
              <a:pPr/>
              <a:t>35</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3443" y="1253613"/>
            <a:ext cx="8816204" cy="3141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4809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7586" y="14748"/>
            <a:ext cx="7770755" cy="589935"/>
            <a:chOff x="369709" y="0"/>
            <a:chExt cx="7770755" cy="589935"/>
          </a:xfrm>
          <a:scene3d>
            <a:camera prst="orthographicFront"/>
            <a:lightRig rig="threePt" dir="t"/>
          </a:scene3d>
        </p:grpSpPr>
        <p:sp>
          <p:nvSpPr>
            <p:cNvPr id="4" name="Pentagon 3"/>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ZA" sz="2000" dirty="0"/>
            </a:p>
          </p:txBody>
        </p:sp>
        <p:sp>
          <p:nvSpPr>
            <p:cNvPr id="5"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000" b="1" dirty="0" smtClean="0">
                  <a:solidFill>
                    <a:schemeClr val="tx1">
                      <a:lumMod val="75000"/>
                      <a:lumOff val="25000"/>
                    </a:schemeClr>
                  </a:solidFill>
                  <a:latin typeface="Cambria" pitchFamily="18" charset="0"/>
                </a:rPr>
                <a:t>PERFORMANCE AGAINST PREDETERMINED OBJECTIVES</a:t>
              </a:r>
              <a:endParaRPr lang="en-ZA" sz="2000" b="1" kern="1200" dirty="0">
                <a:solidFill>
                  <a:schemeClr val="tx1">
                    <a:lumMod val="75000"/>
                    <a:lumOff val="25000"/>
                  </a:schemeClr>
                </a:solidFill>
                <a:latin typeface="Cambria" pitchFamily="18" charset="0"/>
              </a:endParaRPr>
            </a:p>
          </p:txBody>
        </p:sp>
      </p:grpSp>
      <p:sp>
        <p:nvSpPr>
          <p:cNvPr id="6" name="Oval 5"/>
          <p:cNvSpPr/>
          <p:nvPr/>
        </p:nvSpPr>
        <p:spPr>
          <a:xfrm>
            <a:off x="0" y="95864"/>
            <a:ext cx="589935" cy="589935"/>
          </a:xfrm>
          <a:prstGeom prst="ellipse">
            <a:avLst/>
          </a:prstGeom>
          <a:blipFill>
            <a:blip r:embed="rId3">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Slide Number Placeholder 7"/>
          <p:cNvSpPr>
            <a:spLocks noGrp="1"/>
          </p:cNvSpPr>
          <p:nvPr>
            <p:ph type="sldNum" sz="quarter" idx="12"/>
          </p:nvPr>
        </p:nvSpPr>
        <p:spPr/>
        <p:txBody>
          <a:bodyPr/>
          <a:lstStyle/>
          <a:p>
            <a:fld id="{C49067DE-E8A5-9944-9393-2192A7739EDA}" type="slidenum">
              <a:rPr lang="en-US" smtClean="0"/>
              <a:pPr/>
              <a:t>36</a:t>
            </a:fld>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3243" y="1622322"/>
            <a:ext cx="9011386" cy="1799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45302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7586" y="14748"/>
            <a:ext cx="7770755" cy="589935"/>
            <a:chOff x="369709" y="0"/>
            <a:chExt cx="7770755" cy="589935"/>
          </a:xfrm>
          <a:scene3d>
            <a:camera prst="orthographicFront"/>
            <a:lightRig rig="threePt" dir="t"/>
          </a:scene3d>
        </p:grpSpPr>
        <p:sp>
          <p:nvSpPr>
            <p:cNvPr id="4" name="Pentagon 3"/>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ZA" sz="2000" dirty="0"/>
            </a:p>
          </p:txBody>
        </p:sp>
        <p:sp>
          <p:nvSpPr>
            <p:cNvPr id="5"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000" b="1" dirty="0" smtClean="0">
                  <a:solidFill>
                    <a:schemeClr val="tx1">
                      <a:lumMod val="75000"/>
                      <a:lumOff val="25000"/>
                    </a:schemeClr>
                  </a:solidFill>
                  <a:latin typeface="Cambria" pitchFamily="18" charset="0"/>
                </a:rPr>
                <a:t>PERFORMANCE AGAINST PREDETERMINED OBJECTIVES</a:t>
              </a:r>
              <a:endParaRPr lang="en-ZA" sz="2000" b="1" kern="1200" dirty="0">
                <a:solidFill>
                  <a:schemeClr val="tx1">
                    <a:lumMod val="75000"/>
                    <a:lumOff val="25000"/>
                  </a:schemeClr>
                </a:solidFill>
                <a:latin typeface="Cambria" pitchFamily="18" charset="0"/>
              </a:endParaRPr>
            </a:p>
          </p:txBody>
        </p:sp>
      </p:grpSp>
      <p:sp>
        <p:nvSpPr>
          <p:cNvPr id="6" name="Oval 5"/>
          <p:cNvSpPr/>
          <p:nvPr/>
        </p:nvSpPr>
        <p:spPr>
          <a:xfrm>
            <a:off x="0" y="95864"/>
            <a:ext cx="589935" cy="589935"/>
          </a:xfrm>
          <a:prstGeom prst="ellipse">
            <a:avLst/>
          </a:prstGeom>
          <a:blipFill>
            <a:blip r:embed="rId3">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Slide Number Placeholder 7"/>
          <p:cNvSpPr>
            <a:spLocks noGrp="1"/>
          </p:cNvSpPr>
          <p:nvPr>
            <p:ph type="sldNum" sz="quarter" idx="12"/>
          </p:nvPr>
        </p:nvSpPr>
        <p:spPr/>
        <p:txBody>
          <a:bodyPr/>
          <a:lstStyle/>
          <a:p>
            <a:fld id="{C49067DE-E8A5-9944-9393-2192A7739EDA}" type="slidenum">
              <a:rPr lang="en-US" smtClean="0"/>
              <a:pPr/>
              <a:t>37</a:t>
            </a:fld>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7986" y="585221"/>
            <a:ext cx="9026013" cy="6272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0615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7586" y="14748"/>
            <a:ext cx="7770755" cy="589935"/>
            <a:chOff x="369709" y="0"/>
            <a:chExt cx="7770755" cy="589935"/>
          </a:xfrm>
          <a:scene3d>
            <a:camera prst="orthographicFront"/>
            <a:lightRig rig="threePt" dir="t"/>
          </a:scene3d>
        </p:grpSpPr>
        <p:sp>
          <p:nvSpPr>
            <p:cNvPr id="4" name="Pentagon 3"/>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ZA" sz="2000" dirty="0"/>
            </a:p>
          </p:txBody>
        </p:sp>
        <p:sp>
          <p:nvSpPr>
            <p:cNvPr id="5"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000" b="1" dirty="0" smtClean="0">
                  <a:solidFill>
                    <a:schemeClr val="tx1">
                      <a:lumMod val="75000"/>
                      <a:lumOff val="25000"/>
                    </a:schemeClr>
                  </a:solidFill>
                  <a:latin typeface="Cambria" pitchFamily="18" charset="0"/>
                </a:rPr>
                <a:t>PERFORMANCE AGAINST PREDETERMINED OBJECTIVES</a:t>
              </a:r>
              <a:endParaRPr lang="en-ZA" sz="2000" b="1" kern="1200" dirty="0">
                <a:solidFill>
                  <a:schemeClr val="tx1">
                    <a:lumMod val="75000"/>
                    <a:lumOff val="25000"/>
                  </a:schemeClr>
                </a:solidFill>
                <a:latin typeface="Cambria" pitchFamily="18" charset="0"/>
              </a:endParaRPr>
            </a:p>
          </p:txBody>
        </p:sp>
      </p:grpSp>
      <p:sp>
        <p:nvSpPr>
          <p:cNvPr id="6" name="Oval 5"/>
          <p:cNvSpPr/>
          <p:nvPr/>
        </p:nvSpPr>
        <p:spPr>
          <a:xfrm>
            <a:off x="0" y="95864"/>
            <a:ext cx="589935" cy="589935"/>
          </a:xfrm>
          <a:prstGeom prst="ellipse">
            <a:avLst/>
          </a:prstGeom>
          <a:blipFill>
            <a:blip r:embed="rId3">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Slide Number Placeholder 7"/>
          <p:cNvSpPr>
            <a:spLocks noGrp="1"/>
          </p:cNvSpPr>
          <p:nvPr>
            <p:ph type="sldNum" sz="quarter" idx="12"/>
          </p:nvPr>
        </p:nvSpPr>
        <p:spPr/>
        <p:txBody>
          <a:bodyPr/>
          <a:lstStyle/>
          <a:p>
            <a:fld id="{C49067DE-E8A5-9944-9393-2192A7739EDA}" type="slidenum">
              <a:rPr lang="en-US" smtClean="0"/>
              <a:pPr/>
              <a:t>38</a:t>
            </a:fld>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6981" y="679585"/>
            <a:ext cx="8819535" cy="6139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9521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7586" y="14748"/>
            <a:ext cx="7770755" cy="589935"/>
            <a:chOff x="369709" y="0"/>
            <a:chExt cx="7770755" cy="589935"/>
          </a:xfrm>
          <a:scene3d>
            <a:camera prst="orthographicFront"/>
            <a:lightRig rig="threePt" dir="t"/>
          </a:scene3d>
        </p:grpSpPr>
        <p:sp>
          <p:nvSpPr>
            <p:cNvPr id="4" name="Pentagon 3"/>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ZA" sz="2000" dirty="0"/>
            </a:p>
          </p:txBody>
        </p:sp>
        <p:sp>
          <p:nvSpPr>
            <p:cNvPr id="5"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000" b="1" dirty="0" smtClean="0">
                  <a:solidFill>
                    <a:schemeClr val="tx1">
                      <a:lumMod val="75000"/>
                      <a:lumOff val="25000"/>
                    </a:schemeClr>
                  </a:solidFill>
                  <a:latin typeface="Cambria" pitchFamily="18" charset="0"/>
                </a:rPr>
                <a:t>PERFORMANCE AGAINST PREDETERMINED OBJECTIVES</a:t>
              </a:r>
              <a:endParaRPr lang="en-ZA" sz="2000" b="1" kern="1200" dirty="0">
                <a:solidFill>
                  <a:schemeClr val="tx1">
                    <a:lumMod val="75000"/>
                    <a:lumOff val="25000"/>
                  </a:schemeClr>
                </a:solidFill>
                <a:latin typeface="Cambria" pitchFamily="18" charset="0"/>
              </a:endParaRPr>
            </a:p>
          </p:txBody>
        </p:sp>
      </p:grpSp>
      <p:sp>
        <p:nvSpPr>
          <p:cNvPr id="6" name="Oval 5"/>
          <p:cNvSpPr/>
          <p:nvPr/>
        </p:nvSpPr>
        <p:spPr>
          <a:xfrm>
            <a:off x="0" y="95864"/>
            <a:ext cx="589935" cy="589935"/>
          </a:xfrm>
          <a:prstGeom prst="ellipse">
            <a:avLst/>
          </a:prstGeom>
          <a:blipFill>
            <a:blip r:embed="rId3">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Slide Number Placeholder 7"/>
          <p:cNvSpPr>
            <a:spLocks noGrp="1"/>
          </p:cNvSpPr>
          <p:nvPr>
            <p:ph type="sldNum" sz="quarter" idx="12"/>
          </p:nvPr>
        </p:nvSpPr>
        <p:spPr/>
        <p:txBody>
          <a:bodyPr/>
          <a:lstStyle/>
          <a:p>
            <a:fld id="{C49067DE-E8A5-9944-9393-2192A7739EDA}" type="slidenum">
              <a:rPr lang="en-US" smtClean="0"/>
              <a:pPr/>
              <a:t>39</a:t>
            </a:fld>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3304" y="1102378"/>
            <a:ext cx="9020695" cy="4590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20377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067DE-E8A5-9944-9393-2192A7739EDA}" type="slidenum">
              <a:rPr lang="en-US" smtClean="0"/>
              <a:pPr/>
              <a:t>4</a:t>
            </a:fld>
            <a:endParaRPr lang="en-US" dirty="0"/>
          </a:p>
        </p:txBody>
      </p:sp>
    </p:spTree>
    <p:extLst>
      <p:ext uri="{BB962C8B-B14F-4D97-AF65-F5344CB8AC3E}">
        <p14:creationId xmlns:p14="http://schemas.microsoft.com/office/powerpoint/2010/main" xmlns="" val="1021244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7586" y="14748"/>
            <a:ext cx="7770755" cy="589935"/>
            <a:chOff x="369709" y="0"/>
            <a:chExt cx="7770755" cy="589935"/>
          </a:xfrm>
          <a:scene3d>
            <a:camera prst="orthographicFront"/>
            <a:lightRig rig="threePt" dir="t"/>
          </a:scene3d>
        </p:grpSpPr>
        <p:sp>
          <p:nvSpPr>
            <p:cNvPr id="4" name="Pentagon 3"/>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ZA" sz="2000" dirty="0"/>
            </a:p>
          </p:txBody>
        </p:sp>
        <p:sp>
          <p:nvSpPr>
            <p:cNvPr id="5"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000" b="1" dirty="0" smtClean="0">
                  <a:solidFill>
                    <a:schemeClr val="tx1">
                      <a:lumMod val="75000"/>
                      <a:lumOff val="25000"/>
                    </a:schemeClr>
                  </a:solidFill>
                  <a:latin typeface="Cambria" pitchFamily="18" charset="0"/>
                </a:rPr>
                <a:t>PERFORMANCE AGAINST PREDETERMINED OBJECTIVES</a:t>
              </a:r>
              <a:endParaRPr lang="en-ZA" sz="2000" b="1" kern="1200" dirty="0">
                <a:solidFill>
                  <a:schemeClr val="tx1">
                    <a:lumMod val="75000"/>
                    <a:lumOff val="25000"/>
                  </a:schemeClr>
                </a:solidFill>
                <a:latin typeface="Cambria" pitchFamily="18" charset="0"/>
              </a:endParaRPr>
            </a:p>
          </p:txBody>
        </p:sp>
      </p:grpSp>
      <p:sp>
        <p:nvSpPr>
          <p:cNvPr id="6" name="Oval 5"/>
          <p:cNvSpPr/>
          <p:nvPr/>
        </p:nvSpPr>
        <p:spPr>
          <a:xfrm>
            <a:off x="0" y="95864"/>
            <a:ext cx="589935" cy="589935"/>
          </a:xfrm>
          <a:prstGeom prst="ellipse">
            <a:avLst/>
          </a:prstGeom>
          <a:blipFill>
            <a:blip r:embed="rId3">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Slide Number Placeholder 7"/>
          <p:cNvSpPr>
            <a:spLocks noGrp="1"/>
          </p:cNvSpPr>
          <p:nvPr>
            <p:ph type="sldNum" sz="quarter" idx="12"/>
          </p:nvPr>
        </p:nvSpPr>
        <p:spPr/>
        <p:txBody>
          <a:bodyPr/>
          <a:lstStyle/>
          <a:p>
            <a:fld id="{C49067DE-E8A5-9944-9393-2192A7739EDA}" type="slidenum">
              <a:rPr lang="en-US" smtClean="0"/>
              <a:pPr/>
              <a:t>40</a:t>
            </a:fld>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4968" y="559757"/>
            <a:ext cx="8598310" cy="6251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33391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1097" y="2795075"/>
            <a:ext cx="6032090" cy="1107996"/>
          </a:xfrm>
          <a:prstGeom prst="rect">
            <a:avLst/>
          </a:prstGeom>
          <a:noFill/>
        </p:spPr>
        <p:txBody>
          <a:bodyPr wrap="square" rtlCol="0">
            <a:spAutoFit/>
          </a:bodyPr>
          <a:lstStyle/>
          <a:p>
            <a:pPr algn="ctr"/>
            <a:r>
              <a:rPr lang="en-ZA"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mbria" pitchFamily="18" charset="0"/>
              </a:rPr>
              <a:t>THANK YOU</a:t>
            </a:r>
            <a:endParaRPr lang="en-ZA" sz="6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mbria" pitchFamily="18" charset="0"/>
            </a:endParaRPr>
          </a:p>
        </p:txBody>
      </p:sp>
      <p:sp>
        <p:nvSpPr>
          <p:cNvPr id="3" name="Slide Number Placeholder 2"/>
          <p:cNvSpPr>
            <a:spLocks noGrp="1"/>
          </p:cNvSpPr>
          <p:nvPr>
            <p:ph type="sldNum" sz="quarter" idx="12"/>
          </p:nvPr>
        </p:nvSpPr>
        <p:spPr/>
        <p:txBody>
          <a:bodyPr/>
          <a:lstStyle/>
          <a:p>
            <a:fld id="{C49067DE-E8A5-9944-9393-2192A7739EDA}" type="slidenum">
              <a:rPr lang="en-US" smtClean="0"/>
              <a:pPr/>
              <a:t>41</a:t>
            </a:fld>
            <a:endParaRPr lang="en-US" dirty="0"/>
          </a:p>
        </p:txBody>
      </p:sp>
    </p:spTree>
    <p:extLst>
      <p:ext uri="{BB962C8B-B14F-4D97-AF65-F5344CB8AC3E}">
        <p14:creationId xmlns:p14="http://schemas.microsoft.com/office/powerpoint/2010/main" xmlns="" val="2861485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66219859"/>
              </p:ext>
            </p:extLst>
          </p:nvPr>
        </p:nvGraphicFramePr>
        <p:xfrm>
          <a:off x="0" y="0"/>
          <a:ext cx="9026013" cy="589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C49067DE-E8A5-9944-9393-2192A7739EDA}" type="slidenum">
              <a:rPr lang="en-US" smtClean="0"/>
              <a:pPr/>
              <a:t>5</a:t>
            </a:fld>
            <a:endParaRPr lang="en-US" dirty="0"/>
          </a:p>
        </p:txBody>
      </p:sp>
      <p:sp>
        <p:nvSpPr>
          <p:cNvPr id="3" name="TextBox 2"/>
          <p:cNvSpPr txBox="1"/>
          <p:nvPr/>
        </p:nvSpPr>
        <p:spPr>
          <a:xfrm>
            <a:off x="368710" y="648929"/>
            <a:ext cx="8524567" cy="5632311"/>
          </a:xfrm>
          <a:prstGeom prst="rect">
            <a:avLst/>
          </a:prstGeom>
          <a:noFill/>
        </p:spPr>
        <p:txBody>
          <a:bodyPr wrap="square" rtlCol="0">
            <a:spAutoFit/>
          </a:bodyPr>
          <a:lstStyle/>
          <a:p>
            <a:pPr algn="just">
              <a:spcAft>
                <a:spcPts val="1200"/>
              </a:spcAft>
            </a:pPr>
            <a:r>
              <a:rPr lang="en-GB" dirty="0">
                <a:latin typeface="Cambria" pitchFamily="18" charset="0"/>
              </a:rPr>
              <a:t>The ability to provide content in all official languages and multiple genres ranging from children’s and educational programmes to drama, documentaries, news and current affairs and top revenue-grossing soap operas, positions the SABC as the most influential broadcaster in South Africa. The SABC is the only broadcaster serving the information, educational and entertainment needs of millions of citizens who rely on its radio, television and digital services for access to reliable content in the language of their choice. </a:t>
            </a:r>
            <a:endParaRPr lang="en-GB" dirty="0" smtClean="0">
              <a:latin typeface="Cambria" pitchFamily="18" charset="0"/>
            </a:endParaRPr>
          </a:p>
          <a:p>
            <a:pPr algn="just">
              <a:spcAft>
                <a:spcPts val="1200"/>
              </a:spcAft>
            </a:pPr>
            <a:endParaRPr lang="en-GB" dirty="0">
              <a:latin typeface="Cambria" pitchFamily="18" charset="0"/>
            </a:endParaRPr>
          </a:p>
          <a:p>
            <a:pPr algn="just" fontAlgn="ctr">
              <a:spcAft>
                <a:spcPts val="1200"/>
              </a:spcAft>
            </a:pPr>
            <a:r>
              <a:rPr lang="en-GB" sz="2000" b="1" dirty="0"/>
              <a:t>Public Broadcasting Service Mandate</a:t>
            </a:r>
            <a:endParaRPr lang="en-ZA" sz="2000" b="1" dirty="0"/>
          </a:p>
          <a:p>
            <a:pPr algn="just" fontAlgn="ctr">
              <a:spcAft>
                <a:spcPts val="1200"/>
              </a:spcAft>
            </a:pPr>
            <a:r>
              <a:rPr lang="en-GB" dirty="0"/>
              <a:t>The mandate of the SABC, as a Public Broadcaster, is embedded in the following legislation, regulations, policies, codes of conduct and license conditions, among others:</a:t>
            </a:r>
            <a:endParaRPr lang="en-ZA" dirty="0"/>
          </a:p>
          <a:p>
            <a:pPr algn="just" fontAlgn="ctr">
              <a:spcAft>
                <a:spcPts val="1200"/>
              </a:spcAft>
            </a:pPr>
            <a:r>
              <a:rPr lang="en-GB" b="1" dirty="0"/>
              <a:t>• </a:t>
            </a:r>
            <a:r>
              <a:rPr lang="en-GB" dirty="0"/>
              <a:t>The Constitution of the Republic of South Africa, Act No. 108 of 1996, as amended;</a:t>
            </a:r>
            <a:endParaRPr lang="en-ZA" dirty="0"/>
          </a:p>
          <a:p>
            <a:pPr algn="just" fontAlgn="ctr">
              <a:spcAft>
                <a:spcPts val="1200"/>
              </a:spcAft>
            </a:pPr>
            <a:r>
              <a:rPr lang="en-GB" b="1" dirty="0"/>
              <a:t>• </a:t>
            </a:r>
            <a:r>
              <a:rPr lang="en-GB" dirty="0"/>
              <a:t>The Broadcasting Act No. 4 of 1999, as amended;</a:t>
            </a:r>
            <a:endParaRPr lang="en-ZA" dirty="0"/>
          </a:p>
          <a:p>
            <a:pPr algn="just" fontAlgn="ctr">
              <a:spcAft>
                <a:spcPts val="1200"/>
              </a:spcAft>
            </a:pPr>
            <a:r>
              <a:rPr lang="en-GB" b="1" dirty="0"/>
              <a:t>• </a:t>
            </a:r>
            <a:r>
              <a:rPr lang="en-GB" dirty="0"/>
              <a:t>The Independent Communications Authority of South Africa Act No. 13 of 2000, as amended; and</a:t>
            </a:r>
            <a:endParaRPr lang="en-ZA" dirty="0"/>
          </a:p>
          <a:p>
            <a:pPr algn="just" fontAlgn="ctr">
              <a:spcAft>
                <a:spcPts val="1200"/>
              </a:spcAft>
            </a:pPr>
            <a:r>
              <a:rPr lang="en-GB" b="1" dirty="0"/>
              <a:t>• </a:t>
            </a:r>
            <a:r>
              <a:rPr lang="en-GB" dirty="0"/>
              <a:t>The Electronic Communications Act No. 36 of 2005, as amended</a:t>
            </a:r>
            <a:r>
              <a:rPr lang="en-GB" dirty="0" smtClean="0"/>
              <a:t>.</a:t>
            </a:r>
            <a:endParaRPr lang="en-ZA" dirty="0"/>
          </a:p>
        </p:txBody>
      </p:sp>
    </p:spTree>
    <p:extLst>
      <p:ext uri="{BB962C8B-B14F-4D97-AF65-F5344CB8AC3E}">
        <p14:creationId xmlns:p14="http://schemas.microsoft.com/office/powerpoint/2010/main" xmlns="" val="4151237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22581270"/>
              </p:ext>
            </p:extLst>
          </p:nvPr>
        </p:nvGraphicFramePr>
        <p:xfrm>
          <a:off x="0" y="0"/>
          <a:ext cx="9026013" cy="589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C49067DE-E8A5-9944-9393-2192A7739EDA}" type="slidenum">
              <a:rPr lang="en-US" smtClean="0"/>
              <a:pPr/>
              <a:t>6</a:t>
            </a:fld>
            <a:endParaRPr lang="en-US" dirty="0"/>
          </a:p>
        </p:txBody>
      </p:sp>
      <p:sp>
        <p:nvSpPr>
          <p:cNvPr id="3" name="TextBox 2"/>
          <p:cNvSpPr txBox="1"/>
          <p:nvPr/>
        </p:nvSpPr>
        <p:spPr>
          <a:xfrm>
            <a:off x="368710" y="1017639"/>
            <a:ext cx="8141109" cy="5478423"/>
          </a:xfrm>
          <a:prstGeom prst="rect">
            <a:avLst/>
          </a:prstGeom>
          <a:noFill/>
        </p:spPr>
        <p:txBody>
          <a:bodyPr wrap="square" rtlCol="0">
            <a:spAutoFit/>
          </a:bodyPr>
          <a:lstStyle/>
          <a:p>
            <a:pPr algn="just" fontAlgn="ctr">
              <a:spcAft>
                <a:spcPts val="1200"/>
              </a:spcAft>
            </a:pPr>
            <a:r>
              <a:rPr lang="en-GB" dirty="0" smtClean="0"/>
              <a:t>The </a:t>
            </a:r>
            <a:r>
              <a:rPr lang="en-GB" dirty="0"/>
              <a:t>obligations arising from the Broadcasting Act are encapsulated in the Independent Communications Authority of South Africa (</a:t>
            </a:r>
            <a:r>
              <a:rPr lang="en-GB" dirty="0" err="1"/>
              <a:t>ICASA</a:t>
            </a:r>
            <a:r>
              <a:rPr lang="en-GB" dirty="0"/>
              <a:t>) Regulations, which determine the license conditions for the </a:t>
            </a:r>
            <a:r>
              <a:rPr lang="en-GB" dirty="0" err="1"/>
              <a:t>SABC’s</a:t>
            </a:r>
            <a:r>
              <a:rPr lang="en-GB" dirty="0"/>
              <a:t> five television channels and 18 radio stations. The Act also provides the Legislative Charter which charges the SABC with meeting the broadcasting needs of all South Africans. The SABC is therefore enjoined to do the following: </a:t>
            </a:r>
            <a:endParaRPr lang="en-ZA" dirty="0"/>
          </a:p>
          <a:p>
            <a:pPr algn="just" fontAlgn="ctr">
              <a:spcAft>
                <a:spcPts val="1200"/>
              </a:spcAft>
            </a:pPr>
            <a:r>
              <a:rPr lang="en-GB" b="1" dirty="0"/>
              <a:t>• </a:t>
            </a:r>
            <a:r>
              <a:rPr lang="en-GB" dirty="0"/>
              <a:t>Ensure access of its services to all citizens throughout the country;</a:t>
            </a:r>
            <a:endParaRPr lang="en-ZA" dirty="0"/>
          </a:p>
          <a:p>
            <a:pPr algn="just" fontAlgn="ctr">
              <a:spcAft>
                <a:spcPts val="1200"/>
              </a:spcAft>
            </a:pPr>
            <a:r>
              <a:rPr lang="en-GB" b="1" dirty="0"/>
              <a:t>• </a:t>
            </a:r>
            <a:r>
              <a:rPr lang="en-GB" dirty="0"/>
              <a:t>Inform, educate and entertain;</a:t>
            </a:r>
            <a:endParaRPr lang="en-ZA" dirty="0"/>
          </a:p>
          <a:p>
            <a:pPr algn="just" fontAlgn="ctr">
              <a:spcAft>
                <a:spcPts val="1200"/>
              </a:spcAft>
            </a:pPr>
            <a:r>
              <a:rPr lang="en-GB" b="1" dirty="0"/>
              <a:t>• </a:t>
            </a:r>
            <a:r>
              <a:rPr lang="en-GB" dirty="0"/>
              <a:t>Make services available in all official languages;</a:t>
            </a:r>
            <a:endParaRPr lang="en-ZA" dirty="0"/>
          </a:p>
          <a:p>
            <a:pPr algn="just" fontAlgn="ctr">
              <a:spcAft>
                <a:spcPts val="1200"/>
              </a:spcAft>
            </a:pPr>
            <a:r>
              <a:rPr lang="en-GB" b="1" dirty="0"/>
              <a:t>• </a:t>
            </a:r>
            <a:r>
              <a:rPr lang="en-GB" dirty="0"/>
              <a:t>Reflect both the unity and diverse cultural and multilingual nature of South Africa and all its cultures and regions to audiences; </a:t>
            </a:r>
            <a:endParaRPr lang="en-ZA" dirty="0"/>
          </a:p>
          <a:p>
            <a:pPr algn="just" fontAlgn="ctr">
              <a:spcAft>
                <a:spcPts val="1200"/>
              </a:spcAft>
            </a:pPr>
            <a:r>
              <a:rPr lang="en-GB" b="1" dirty="0"/>
              <a:t>• </a:t>
            </a:r>
            <a:r>
              <a:rPr lang="en-GB" dirty="0"/>
              <a:t>Provide programming for children, women, youth and people with disabilities;</a:t>
            </a:r>
            <a:endParaRPr lang="en-ZA" dirty="0"/>
          </a:p>
          <a:p>
            <a:pPr algn="just" fontAlgn="ctr">
              <a:spcAft>
                <a:spcPts val="1200"/>
              </a:spcAft>
            </a:pPr>
            <a:r>
              <a:rPr lang="en-GB" b="1" dirty="0"/>
              <a:t>• </a:t>
            </a:r>
            <a:r>
              <a:rPr lang="en-GB" dirty="0"/>
              <a:t>Broadcast national, developmental and minority sports;</a:t>
            </a:r>
            <a:endParaRPr lang="en-ZA" dirty="0"/>
          </a:p>
          <a:p>
            <a:pPr algn="just" fontAlgn="ctr">
              <a:spcAft>
                <a:spcPts val="1200"/>
              </a:spcAft>
            </a:pPr>
            <a:r>
              <a:rPr lang="en-GB" b="1" dirty="0"/>
              <a:t>• </a:t>
            </a:r>
            <a:r>
              <a:rPr lang="en-GB" dirty="0"/>
              <a:t>Develop talent and showcase South African content; and </a:t>
            </a:r>
            <a:endParaRPr lang="en-ZA" dirty="0"/>
          </a:p>
          <a:p>
            <a:pPr algn="just" fontAlgn="ctr">
              <a:spcAft>
                <a:spcPts val="1200"/>
              </a:spcAft>
            </a:pPr>
            <a:r>
              <a:rPr lang="en-GB" b="1" dirty="0"/>
              <a:t>• </a:t>
            </a:r>
            <a:r>
              <a:rPr lang="en-GB" dirty="0"/>
              <a:t>Provide independent news of a high quality</a:t>
            </a:r>
            <a:r>
              <a:rPr lang="en-GB" dirty="0" smtClean="0"/>
              <a:t>.</a:t>
            </a:r>
            <a:endParaRPr lang="en-ZA" dirty="0"/>
          </a:p>
        </p:txBody>
      </p:sp>
    </p:spTree>
    <p:extLst>
      <p:ext uri="{BB962C8B-B14F-4D97-AF65-F5344CB8AC3E}">
        <p14:creationId xmlns:p14="http://schemas.microsoft.com/office/powerpoint/2010/main" xmlns="" val="2774940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718450228"/>
              </p:ext>
            </p:extLst>
          </p:nvPr>
        </p:nvGraphicFramePr>
        <p:xfrm>
          <a:off x="0" y="0"/>
          <a:ext cx="9026013" cy="589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91968" y="4223392"/>
            <a:ext cx="977747" cy="867457"/>
          </a:xfrm>
          <a:prstGeom prst="rect">
            <a:avLst/>
          </a:prstGeom>
          <a:solidFill>
            <a:schemeClr val="bg1"/>
          </a:solidFill>
          <a:ln>
            <a:noFill/>
          </a:ln>
          <a:effectLst/>
          <a:extLst/>
        </p:spPr>
      </p:pic>
      <p:pic>
        <p:nvPicPr>
          <p:cNvPr id="6" name="Picture 6" descr="https://upload.wikimedia.org/wikipedia/en/b/b7/Radio_2000_(S.A).g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777066" y="1791761"/>
            <a:ext cx="1212204" cy="79298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asted-image.pdf"/>
          <p:cNvPicPr/>
          <p:nvPr/>
        </p:nvPicPr>
        <p:blipFill>
          <a:blip r:embed="rId9">
            <a:extLst/>
          </a:blip>
          <a:stretch>
            <a:fillRect/>
          </a:stretch>
        </p:blipFill>
        <p:spPr>
          <a:xfrm>
            <a:off x="369720" y="2912986"/>
            <a:ext cx="988254" cy="1039385"/>
          </a:xfrm>
          <a:prstGeom prst="rect">
            <a:avLst/>
          </a:prstGeom>
          <a:solidFill>
            <a:schemeClr val="bg1"/>
          </a:solidFill>
          <a:ln w="12700">
            <a:miter lim="400000"/>
          </a:ln>
        </p:spPr>
      </p:pic>
      <p:pic>
        <p:nvPicPr>
          <p:cNvPr id="8" name="Picture 2" descr="C:\Users\KikineFN\AppData\Local\Microsoft\Windows\Temporary Internet Files\Content.Outlook\ABBC5KSM\LesediFM Logo.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40745" y="608635"/>
            <a:ext cx="1089392" cy="93586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s://upload.wikimedia.org/wikipedia/en/5/55/Ligwalagwala_FM_(Logo_2013).gif"/>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l="9780" t="12636" r="20774" b="16667"/>
          <a:stretch/>
        </p:blipFill>
        <p:spPr bwMode="auto">
          <a:xfrm>
            <a:off x="1552513" y="1685551"/>
            <a:ext cx="1010015" cy="927632"/>
          </a:xfrm>
          <a:prstGeom prst="rect">
            <a:avLst/>
          </a:prstGeom>
          <a:solidFill>
            <a:schemeClr val="bg1"/>
          </a:solidFill>
          <a:ln>
            <a:solidFill>
              <a:schemeClr val="bg1"/>
            </a:solidFill>
          </a:ln>
        </p:spPr>
      </p:pic>
      <p:pic>
        <p:nvPicPr>
          <p:cNvPr id="10" name="Picture 4" descr="https://upload.wikimedia.org/wikipedia/en/thumb/1/11/Lotus_FM_(2013_Logo).gif/200px-Lotus_FM_(2013_Logo).gif"/>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b="13488"/>
          <a:stretch/>
        </p:blipFill>
        <p:spPr bwMode="auto">
          <a:xfrm>
            <a:off x="1555164" y="2673218"/>
            <a:ext cx="1224544" cy="1011707"/>
          </a:xfrm>
          <a:prstGeom prst="rect">
            <a:avLst/>
          </a:prstGeom>
          <a:solidFill>
            <a:schemeClr val="bg1"/>
          </a:solidFill>
        </p:spPr>
      </p:pic>
      <p:pic>
        <p:nvPicPr>
          <p:cNvPr id="11" name="Picture 6" descr="http://www.motswedingfm.co.za/digital/player/1.0/motswedingfm/images/listen-live-logo.jp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1546922" y="3684925"/>
            <a:ext cx="1049218" cy="104921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8" descr="http://db.radioline.fr/pictures/radio_7ab80d074f7f31abbba414a7a9859df0/logo200.jpg"/>
          <p:cNvPicPr>
            <a:picLocks noChangeAspect="1" noChangeArrowheads="1"/>
          </p:cNvPicPr>
          <p:nvPr/>
        </p:nvPicPr>
        <p:blipFill rotWithShape="1">
          <a:blip r:embed="rId14">
            <a:extLst>
              <a:ext uri="{28A0092B-C50C-407E-A947-70E740481C1C}">
                <a14:useLocalDpi xmlns:a14="http://schemas.microsoft.com/office/drawing/2010/main" xmlns="" val="0"/>
              </a:ext>
            </a:extLst>
          </a:blip>
          <a:srcRect t="12951" b="16228"/>
          <a:stretch/>
        </p:blipFill>
        <p:spPr bwMode="auto">
          <a:xfrm>
            <a:off x="2941602" y="5644119"/>
            <a:ext cx="1224002" cy="86684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0" descr="http://www.sabc.co.za/wps/wcm/connect/c23e17804113e31e8c3cbcd93e1dcbd3/Ukhozi_306.jpg?MOD=AJPERES&amp;CACHEID=c23e17804113e31e8c3cbcd93e1dcbd3"/>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2941602" y="5152704"/>
            <a:ext cx="1111782" cy="62492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2" descr="https://upload.wikimedia.org/wikipedia/en/b/b8/Tru_FM_(2013_Logo).png.gif"/>
          <p:cNvPicPr>
            <a:picLocks noChangeAspect="1" noChangeArrowheads="1"/>
          </p:cNvPicPr>
          <p:nvPr/>
        </p:nvPicPr>
        <p:blipFill rotWithShape="1">
          <a:blip r:embed="rId16">
            <a:extLst>
              <a:ext uri="{28A0092B-C50C-407E-A947-70E740481C1C}">
                <a14:useLocalDpi xmlns:a14="http://schemas.microsoft.com/office/drawing/2010/main" xmlns="" val="0"/>
              </a:ext>
            </a:extLst>
          </a:blip>
          <a:srcRect l="-2" t="21036" r="6591" b="23871"/>
          <a:stretch/>
        </p:blipFill>
        <p:spPr bwMode="auto">
          <a:xfrm>
            <a:off x="2635482" y="4476980"/>
            <a:ext cx="1339170" cy="726259"/>
          </a:xfrm>
          <a:prstGeom prst="rect">
            <a:avLst/>
          </a:prstGeom>
          <a:solidFill>
            <a:schemeClr val="bg1"/>
          </a:solidFill>
        </p:spPr>
      </p:pic>
      <p:pic>
        <p:nvPicPr>
          <p:cNvPr id="15" name="Picture 14" descr="http://www.sanctuary-book.co.za/wp-content/uploads/2013/06/SAfm-LOGO.png"/>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2907630" y="3077181"/>
            <a:ext cx="1081640" cy="607744"/>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6" descr="http://www.sabc.co.za/wps/PA_ListenLivePopUp/images/rsg.jpg"/>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1555164" y="4889737"/>
            <a:ext cx="1102570" cy="64057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0" descr="http://www.metrofm.co.za/digital/player/1.0/metrofm/images/listen-live-logo.jpg"/>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265867" y="5256829"/>
            <a:ext cx="1000849" cy="100085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2" descr="http://www.sabc.co.za/wps/wcm/connect/1341ce004a923c04b15dfdd7879fe909/GHFM_LOGO_BLING.JPG?MOD=AJPERES&amp;CACHEID=1341ce004a923c04b15dfdd7879fe909"/>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286949" y="1783563"/>
            <a:ext cx="1153796" cy="80938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4" descr="https://upload.wikimedia.org/wikipedia/en/d/dc/5FM_(2013_logo).gif"/>
          <p:cNvPicPr>
            <a:picLocks noChangeAspect="1" noChangeArrowheads="1"/>
          </p:cNvPicPr>
          <p:nvPr/>
        </p:nvPicPr>
        <p:blipFill rotWithShape="1">
          <a:blip r:embed="rId21" cstate="print">
            <a:extLst>
              <a:ext uri="{28A0092B-C50C-407E-A947-70E740481C1C}">
                <a14:useLocalDpi xmlns:a14="http://schemas.microsoft.com/office/drawing/2010/main" xmlns="" val="0"/>
              </a:ext>
            </a:extLst>
          </a:blip>
          <a:srcRect l="12886" t="10496" r="14250" b="17321"/>
          <a:stretch/>
        </p:blipFill>
        <p:spPr bwMode="auto">
          <a:xfrm>
            <a:off x="328248" y="681974"/>
            <a:ext cx="938468" cy="890188"/>
          </a:xfrm>
          <a:prstGeom prst="rect">
            <a:avLst/>
          </a:prstGeom>
          <a:solidFill>
            <a:schemeClr val="bg1"/>
          </a:solidFill>
        </p:spPr>
      </p:pic>
      <p:pic>
        <p:nvPicPr>
          <p:cNvPr id="20" name="Picture 26" descr="http://www.sabc.co.za/wps/PA_ListenLivePopUp/images/xk_fm.jpg"/>
          <p:cNvPicPr>
            <a:picLocks noChangeAspect="1" noChangeArrowheads="1"/>
          </p:cNvPicPr>
          <p:nvPr/>
        </p:nvPicPr>
        <p:blipFill>
          <a:blip r:embed="rId22">
            <a:extLst>
              <a:ext uri="{28A0092B-C50C-407E-A947-70E740481C1C}">
                <a14:useLocalDpi xmlns:a14="http://schemas.microsoft.com/office/drawing/2010/main" xmlns="" val="0"/>
              </a:ext>
            </a:extLst>
          </a:blip>
          <a:srcRect/>
          <a:stretch>
            <a:fillRect/>
          </a:stretch>
        </p:blipFill>
        <p:spPr bwMode="auto">
          <a:xfrm>
            <a:off x="1626532" y="5925032"/>
            <a:ext cx="1153176" cy="665294"/>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8" descr="http://www.thobelafm.co.za/digital/player/1.0/thobelafm/images/listen-live-logo.jpg"/>
          <p:cNvPicPr>
            <a:picLocks noChangeAspect="1" noChangeArrowheads="1"/>
          </p:cNvPicPr>
          <p:nvPr/>
        </p:nvPicPr>
        <p:blipFill rotWithShape="1">
          <a:blip r:embed="rId23">
            <a:extLst>
              <a:ext uri="{28A0092B-C50C-407E-A947-70E740481C1C}">
                <a14:useLocalDpi xmlns:a14="http://schemas.microsoft.com/office/drawing/2010/main" xmlns="" val="0"/>
              </a:ext>
            </a:extLst>
          </a:blip>
          <a:srcRect t="23112" b="27797"/>
          <a:stretch/>
        </p:blipFill>
        <p:spPr bwMode="auto">
          <a:xfrm>
            <a:off x="2757456" y="3872278"/>
            <a:ext cx="1186951" cy="582685"/>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6" descr="Description: Description: https://fbcdn-sphotos-g-a.akamaihd.net/hphotos-ak-xap1/v/t1.0-9/13413622_10154831445879989_2099309241166651339_n.jpg?oh=21baa557293f6dde0a146187d0c12f4f&amp;oe=57C8034A&amp;__gda__=1473223199_f464fbf177e516c623ef4626a4639285"/>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2777066" y="729988"/>
            <a:ext cx="1090935" cy="886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Box 22"/>
          <p:cNvSpPr txBox="1"/>
          <p:nvPr/>
        </p:nvSpPr>
        <p:spPr>
          <a:xfrm>
            <a:off x="6592528" y="993174"/>
            <a:ext cx="2315497" cy="4462760"/>
          </a:xfrm>
          <a:prstGeom prst="rect">
            <a:avLst/>
          </a:prstGeom>
          <a:noFill/>
          <a:ln w="15875" cmpd="dbl">
            <a:solidFill>
              <a:schemeClr val="tx2">
                <a:lumMod val="50000"/>
              </a:schemeClr>
            </a:solidFill>
          </a:ln>
        </p:spPr>
        <p:txBody>
          <a:bodyPr wrap="square" rtlCol="0">
            <a:spAutoFit/>
          </a:bodyPr>
          <a:lstStyle/>
          <a:p>
            <a:pPr algn="ctr"/>
            <a:r>
              <a:rPr lang="en-ZA" sz="1600" b="1" dirty="0">
                <a:latin typeface="Cambria" pitchFamily="18" charset="0"/>
              </a:rPr>
              <a:t>Broadcasting </a:t>
            </a:r>
            <a:r>
              <a:rPr lang="en-ZA" sz="1600" b="1" dirty="0">
                <a:solidFill>
                  <a:srgbClr val="C00000"/>
                </a:solidFill>
                <a:latin typeface="Cambria" pitchFamily="18" charset="0"/>
              </a:rPr>
              <a:t>daily</a:t>
            </a:r>
            <a:r>
              <a:rPr lang="en-ZA" sz="1600" b="1" dirty="0">
                <a:latin typeface="Cambria" pitchFamily="18" charset="0"/>
              </a:rPr>
              <a:t> on </a:t>
            </a:r>
            <a:r>
              <a:rPr lang="en-ZA" sz="1600" b="1" dirty="0" smtClean="0">
                <a:latin typeface="Cambria" pitchFamily="18" charset="0"/>
              </a:rPr>
              <a:t>18 </a:t>
            </a:r>
            <a:r>
              <a:rPr lang="en-ZA" sz="1600" b="1" dirty="0">
                <a:latin typeface="Cambria" pitchFamily="18" charset="0"/>
              </a:rPr>
              <a:t>Radio Stations and 5 Television Channels in all official </a:t>
            </a:r>
            <a:r>
              <a:rPr lang="en-ZA" sz="1600" b="1" dirty="0">
                <a:solidFill>
                  <a:srgbClr val="C00000"/>
                </a:solidFill>
                <a:latin typeface="Cambria" pitchFamily="18" charset="0"/>
              </a:rPr>
              <a:t>11 </a:t>
            </a:r>
            <a:r>
              <a:rPr lang="en-ZA" sz="1600" b="1" dirty="0" smtClean="0">
                <a:solidFill>
                  <a:srgbClr val="C00000"/>
                </a:solidFill>
                <a:latin typeface="Cambria" pitchFamily="18" charset="0"/>
              </a:rPr>
              <a:t>languages</a:t>
            </a:r>
          </a:p>
          <a:p>
            <a:pPr algn="ctr"/>
            <a:endParaRPr lang="en-ZA" sz="1600" b="1" dirty="0" smtClean="0">
              <a:solidFill>
                <a:srgbClr val="C00000"/>
              </a:solidFill>
              <a:latin typeface="Cambria" pitchFamily="18" charset="0"/>
            </a:endParaRPr>
          </a:p>
          <a:p>
            <a:pPr algn="ctr"/>
            <a:endParaRPr lang="en-ZA" sz="1600" b="1" dirty="0" smtClean="0">
              <a:solidFill>
                <a:srgbClr val="C00000"/>
              </a:solidFill>
              <a:latin typeface="Cambria" pitchFamily="18" charset="0"/>
            </a:endParaRPr>
          </a:p>
          <a:p>
            <a:pPr algn="ctr">
              <a:spcAft>
                <a:spcPts val="1200"/>
              </a:spcAft>
            </a:pPr>
            <a:r>
              <a:rPr lang="en-ZA" sz="1600" b="1" dirty="0" smtClean="0">
                <a:solidFill>
                  <a:srgbClr val="C00000"/>
                </a:solidFill>
                <a:latin typeface="Cambria" pitchFamily="18" charset="0"/>
              </a:rPr>
              <a:t>AUDIENCES PER WEEK</a:t>
            </a:r>
          </a:p>
          <a:p>
            <a:pPr marL="285750" indent="-285750">
              <a:spcAft>
                <a:spcPts val="1200"/>
              </a:spcAft>
              <a:buFont typeface="Courier New" pitchFamily="49" charset="0"/>
              <a:buChar char="o"/>
            </a:pPr>
            <a:r>
              <a:rPr lang="en-ZA" sz="1600" dirty="0" smtClean="0">
                <a:latin typeface="Cambria" pitchFamily="18" charset="0"/>
              </a:rPr>
              <a:t>SABC </a:t>
            </a:r>
            <a:r>
              <a:rPr lang="en-ZA" sz="1600" dirty="0">
                <a:latin typeface="Cambria" pitchFamily="18" charset="0"/>
              </a:rPr>
              <a:t>Radio – </a:t>
            </a:r>
            <a:r>
              <a:rPr lang="en-ZA" sz="1600" b="1" dirty="0" smtClean="0">
                <a:solidFill>
                  <a:srgbClr val="C00000"/>
                </a:solidFill>
                <a:latin typeface="Cambria" pitchFamily="18" charset="0"/>
              </a:rPr>
              <a:t>28,8m</a:t>
            </a:r>
          </a:p>
          <a:p>
            <a:pPr marL="285750" indent="-285750">
              <a:spcAft>
                <a:spcPts val="1200"/>
              </a:spcAft>
              <a:buFont typeface="Courier New" pitchFamily="49" charset="0"/>
              <a:buChar char="o"/>
            </a:pPr>
            <a:r>
              <a:rPr lang="en-ZA" sz="1600" dirty="0" smtClean="0">
                <a:latin typeface="Cambria" pitchFamily="18" charset="0"/>
              </a:rPr>
              <a:t>SABC </a:t>
            </a:r>
            <a:r>
              <a:rPr lang="en-ZA" sz="1600" dirty="0">
                <a:latin typeface="Cambria" pitchFamily="18" charset="0"/>
              </a:rPr>
              <a:t>1 – </a:t>
            </a:r>
            <a:r>
              <a:rPr lang="en-ZA" sz="1600" b="1" dirty="0" smtClean="0">
                <a:solidFill>
                  <a:srgbClr val="C00000"/>
                </a:solidFill>
                <a:latin typeface="Cambria" pitchFamily="18" charset="0"/>
              </a:rPr>
              <a:t>28,8 m </a:t>
            </a:r>
          </a:p>
          <a:p>
            <a:pPr marL="285750" indent="-285750">
              <a:spcAft>
                <a:spcPts val="1200"/>
              </a:spcAft>
              <a:buFont typeface="Courier New" pitchFamily="49" charset="0"/>
              <a:buChar char="o"/>
            </a:pPr>
            <a:r>
              <a:rPr lang="en-ZA" sz="1600" dirty="0" smtClean="0">
                <a:latin typeface="Cambria" pitchFamily="18" charset="0"/>
              </a:rPr>
              <a:t>SABC </a:t>
            </a:r>
            <a:r>
              <a:rPr lang="en-ZA" sz="1600" dirty="0">
                <a:latin typeface="Cambria" pitchFamily="18" charset="0"/>
              </a:rPr>
              <a:t>2 – </a:t>
            </a:r>
            <a:r>
              <a:rPr lang="en-ZA" sz="1600" b="1" dirty="0" smtClean="0">
                <a:solidFill>
                  <a:srgbClr val="C00000"/>
                </a:solidFill>
                <a:latin typeface="Cambria" pitchFamily="18" charset="0"/>
              </a:rPr>
              <a:t>26,9 m</a:t>
            </a:r>
            <a:r>
              <a:rPr lang="en-ZA" sz="1600" dirty="0" smtClean="0">
                <a:latin typeface="Cambria" pitchFamily="18" charset="0"/>
              </a:rPr>
              <a:t> </a:t>
            </a:r>
          </a:p>
          <a:p>
            <a:pPr marL="285750" indent="-285750">
              <a:spcAft>
                <a:spcPts val="1200"/>
              </a:spcAft>
              <a:buFont typeface="Courier New" pitchFamily="49" charset="0"/>
              <a:buChar char="o"/>
            </a:pPr>
            <a:r>
              <a:rPr lang="en-ZA" sz="1600" dirty="0" smtClean="0">
                <a:latin typeface="Cambria" pitchFamily="18" charset="0"/>
              </a:rPr>
              <a:t>SABC </a:t>
            </a:r>
            <a:r>
              <a:rPr lang="en-ZA" sz="1600" dirty="0">
                <a:latin typeface="Cambria" pitchFamily="18" charset="0"/>
              </a:rPr>
              <a:t>3 – </a:t>
            </a:r>
            <a:r>
              <a:rPr lang="en-ZA" sz="1600" b="1" dirty="0" smtClean="0">
                <a:solidFill>
                  <a:srgbClr val="C00000"/>
                </a:solidFill>
                <a:latin typeface="Cambria" pitchFamily="18" charset="0"/>
              </a:rPr>
              <a:t>21 m</a:t>
            </a:r>
          </a:p>
          <a:p>
            <a:pPr marL="285750" indent="-285750">
              <a:spcAft>
                <a:spcPts val="1200"/>
              </a:spcAft>
              <a:buFont typeface="Courier New" pitchFamily="49" charset="0"/>
              <a:buChar char="o"/>
            </a:pPr>
            <a:r>
              <a:rPr lang="en-ZA" sz="1600" dirty="0" smtClean="0">
                <a:latin typeface="Cambria" pitchFamily="18" charset="0"/>
              </a:rPr>
              <a:t>SABC News – </a:t>
            </a:r>
            <a:r>
              <a:rPr lang="en-ZA" sz="1600" b="1" dirty="0" smtClean="0">
                <a:solidFill>
                  <a:srgbClr val="C00000"/>
                </a:solidFill>
                <a:latin typeface="Cambria" pitchFamily="18" charset="0"/>
              </a:rPr>
              <a:t>1,1m</a:t>
            </a:r>
          </a:p>
          <a:p>
            <a:pPr marL="285750" indent="-285750">
              <a:spcAft>
                <a:spcPts val="1200"/>
              </a:spcAft>
              <a:buFont typeface="Courier New" pitchFamily="49" charset="0"/>
              <a:buChar char="o"/>
            </a:pPr>
            <a:r>
              <a:rPr lang="en-ZA" sz="1600" dirty="0" smtClean="0">
                <a:latin typeface="Cambria" pitchFamily="18" charset="0"/>
              </a:rPr>
              <a:t>SABC Encore – </a:t>
            </a:r>
            <a:r>
              <a:rPr lang="en-ZA" sz="1600" b="1" dirty="0" smtClean="0">
                <a:solidFill>
                  <a:srgbClr val="C00000"/>
                </a:solidFill>
                <a:latin typeface="Cambria" pitchFamily="18" charset="0"/>
              </a:rPr>
              <a:t>1,5m</a:t>
            </a:r>
            <a:endParaRPr lang="en-ZA" sz="1600" b="1" dirty="0">
              <a:solidFill>
                <a:srgbClr val="C00000"/>
              </a:solidFill>
              <a:latin typeface="Cambria" pitchFamily="18" charset="0"/>
            </a:endParaRPr>
          </a:p>
        </p:txBody>
      </p:sp>
      <p:pic>
        <p:nvPicPr>
          <p:cNvPr id="1026" name="Picture 2" descr="C:\Users\KeevyC\AppData\Local\Microsoft\Windows\INetCache\Content.Outlook\YT179ZCZ\SABC 1 3d no pay-off.jpg"/>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3989270" y="728360"/>
            <a:ext cx="2278795" cy="914533"/>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KeevyC\AppData\Local\Microsoft\Windows\INetCache\Content.Outlook\YT179ZCZ\SABC2 yellow no payoff.jpg"/>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4154636" y="1868553"/>
            <a:ext cx="2247099" cy="104443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KeevyC\AppData\Local\Microsoft\Windows\INetCache\Content.Outlook\YT179ZCZ\SABC 3 logo only.jpg"/>
          <p:cNvPicPr>
            <a:picLocks noChangeAspect="1" noChangeArrowheads="1"/>
          </p:cNvPicPr>
          <p:nvPr/>
        </p:nvPicPr>
        <p:blipFill>
          <a:blip r:embed="rId27">
            <a:extLst>
              <a:ext uri="{28A0092B-C50C-407E-A947-70E740481C1C}">
                <a14:useLocalDpi xmlns:a14="http://schemas.microsoft.com/office/drawing/2010/main" xmlns="" val="0"/>
              </a:ext>
            </a:extLst>
          </a:blip>
          <a:srcRect/>
          <a:stretch>
            <a:fillRect/>
          </a:stretch>
        </p:blipFill>
        <p:spPr bwMode="auto">
          <a:xfrm>
            <a:off x="4231374" y="3168603"/>
            <a:ext cx="2106576" cy="861781"/>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KeevyC\AppData\Local\Microsoft\Windows\INetCache\Content.Outlook\YT179ZCZ\SABC News on white dimensionaljpg.jpg"/>
          <p:cNvPicPr>
            <a:picLocks noChangeAspect="1" noChangeArrowheads="1"/>
          </p:cNvPicPr>
          <p:nvPr/>
        </p:nvPicPr>
        <p:blipFill>
          <a:blip r:embed="rId28">
            <a:extLst>
              <a:ext uri="{28A0092B-C50C-407E-A947-70E740481C1C}">
                <a14:useLocalDpi xmlns:a14="http://schemas.microsoft.com/office/drawing/2010/main" xmlns="" val="0"/>
              </a:ext>
            </a:extLst>
          </a:blip>
          <a:srcRect/>
          <a:stretch>
            <a:fillRect/>
          </a:stretch>
        </p:blipFill>
        <p:spPr bwMode="auto">
          <a:xfrm>
            <a:off x="4255078" y="4546170"/>
            <a:ext cx="2203055" cy="72201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KeevyC\AppData\Local\Microsoft\Windows\INetCache\Content.Outlook\YT179ZCZ\SABC encore.jpg"/>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4255079" y="5727924"/>
            <a:ext cx="2774854" cy="52975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C49067DE-E8A5-9944-9393-2192A7739EDA}" type="slidenum">
              <a:rPr lang="en-US" smtClean="0"/>
              <a:pPr/>
              <a:t>7</a:t>
            </a:fld>
            <a:endParaRPr lang="en-US" dirty="0"/>
          </a:p>
        </p:txBody>
      </p:sp>
    </p:spTree>
    <p:extLst>
      <p:ext uri="{BB962C8B-B14F-4D97-AF65-F5344CB8AC3E}">
        <p14:creationId xmlns:p14="http://schemas.microsoft.com/office/powerpoint/2010/main" xmlns="" val="236977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586" y="14748"/>
            <a:ext cx="7770755" cy="589935"/>
            <a:chOff x="369709" y="0"/>
            <a:chExt cx="7770755" cy="589935"/>
          </a:xfrm>
          <a:scene3d>
            <a:camera prst="orthographicFront"/>
            <a:lightRig rig="threePt" dir="t"/>
          </a:scene3d>
        </p:grpSpPr>
        <p:sp>
          <p:nvSpPr>
            <p:cNvPr id="9" name="Pentagon 8"/>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SABC AT A GLANCE – Public Service Mandate</a:t>
              </a:r>
              <a:endParaRPr lang="en-ZA" sz="2400" b="1" kern="1200" dirty="0">
                <a:solidFill>
                  <a:schemeClr val="tx1">
                    <a:lumMod val="75000"/>
                    <a:lumOff val="25000"/>
                  </a:schemeClr>
                </a:solidFill>
                <a:latin typeface="Cambria" pitchFamily="18" charset="0"/>
              </a:endParaRPr>
            </a:p>
          </p:txBody>
        </p:sp>
      </p:grpSp>
      <p:sp>
        <p:nvSpPr>
          <p:cNvPr id="8" name="Oval 7"/>
          <p:cNvSpPr/>
          <p:nvPr/>
        </p:nvSpPr>
        <p:spPr>
          <a:xfrm>
            <a:off x="0" y="95864"/>
            <a:ext cx="589935" cy="589935"/>
          </a:xfrm>
          <a:prstGeom prst="ellipse">
            <a:avLst/>
          </a:prstGeom>
          <a:blipFill>
            <a:blip r:embed="rId2">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Snip Diagonal Corner Rectangle 10"/>
          <p:cNvSpPr/>
          <p:nvPr/>
        </p:nvSpPr>
        <p:spPr>
          <a:xfrm>
            <a:off x="485070" y="848032"/>
            <a:ext cx="8290219" cy="457200"/>
          </a:xfrm>
          <a:prstGeom prst="snip2Diag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lumMod val="75000"/>
                    <a:lumOff val="25000"/>
                  </a:schemeClr>
                </a:solidFill>
                <a:latin typeface="Cambria" pitchFamily="18" charset="0"/>
              </a:rPr>
              <a:t>Average of 65% Local Music played on Radio against 40% </a:t>
            </a:r>
            <a:r>
              <a:rPr lang="en-ZA" b="1" dirty="0" err="1" smtClean="0">
                <a:solidFill>
                  <a:schemeClr val="tx1">
                    <a:lumMod val="75000"/>
                    <a:lumOff val="25000"/>
                  </a:schemeClr>
                </a:solidFill>
                <a:latin typeface="Cambria" pitchFamily="18" charset="0"/>
              </a:rPr>
              <a:t>ICASA</a:t>
            </a:r>
            <a:r>
              <a:rPr lang="en-ZA" b="1" dirty="0" smtClean="0">
                <a:solidFill>
                  <a:schemeClr val="tx1">
                    <a:lumMod val="75000"/>
                    <a:lumOff val="25000"/>
                  </a:schemeClr>
                </a:solidFill>
                <a:latin typeface="Cambria" pitchFamily="18" charset="0"/>
              </a:rPr>
              <a:t> target</a:t>
            </a:r>
            <a:endParaRPr lang="en-ZA" b="1" dirty="0">
              <a:solidFill>
                <a:schemeClr val="tx1">
                  <a:lumMod val="75000"/>
                  <a:lumOff val="25000"/>
                </a:schemeClr>
              </a:solidFill>
              <a:latin typeface="Cambria" pitchFamily="18" charset="0"/>
            </a:endParaRPr>
          </a:p>
        </p:txBody>
      </p:sp>
      <p:sp>
        <p:nvSpPr>
          <p:cNvPr id="12" name="Snip Diagonal Corner Rectangle 11"/>
          <p:cNvSpPr/>
          <p:nvPr/>
        </p:nvSpPr>
        <p:spPr>
          <a:xfrm>
            <a:off x="485070" y="1440424"/>
            <a:ext cx="8290219" cy="457200"/>
          </a:xfrm>
          <a:prstGeom prst="snip2Diag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lumMod val="75000"/>
                    <a:lumOff val="25000"/>
                  </a:schemeClr>
                </a:solidFill>
                <a:latin typeface="Cambria" pitchFamily="18" charset="0"/>
              </a:rPr>
              <a:t>9 of the </a:t>
            </a:r>
            <a:r>
              <a:rPr lang="en-ZA" b="1" dirty="0" err="1" smtClean="0">
                <a:solidFill>
                  <a:schemeClr val="tx1">
                    <a:lumMod val="75000"/>
                    <a:lumOff val="25000"/>
                  </a:schemeClr>
                </a:solidFill>
                <a:latin typeface="Cambria" pitchFamily="18" charset="0"/>
              </a:rPr>
              <a:t>SABC’s</a:t>
            </a:r>
            <a:r>
              <a:rPr lang="en-ZA" b="1" dirty="0" smtClean="0">
                <a:solidFill>
                  <a:schemeClr val="tx1">
                    <a:lumMod val="75000"/>
                    <a:lumOff val="25000"/>
                  </a:schemeClr>
                </a:solidFill>
                <a:latin typeface="Cambria" pitchFamily="18" charset="0"/>
              </a:rPr>
              <a:t> Radio Stations are in the Top 10 favourite stations to listen to </a:t>
            </a:r>
            <a:endParaRPr lang="en-ZA" b="1" dirty="0">
              <a:solidFill>
                <a:schemeClr val="tx1">
                  <a:lumMod val="75000"/>
                  <a:lumOff val="25000"/>
                </a:schemeClr>
              </a:solidFill>
              <a:latin typeface="Cambria" pitchFamily="18" charset="0"/>
            </a:endParaRPr>
          </a:p>
        </p:txBody>
      </p:sp>
      <p:sp>
        <p:nvSpPr>
          <p:cNvPr id="13" name="Snip Diagonal Corner Rectangle 12"/>
          <p:cNvSpPr/>
          <p:nvPr/>
        </p:nvSpPr>
        <p:spPr>
          <a:xfrm>
            <a:off x="485070" y="2099185"/>
            <a:ext cx="8290219" cy="629267"/>
          </a:xfrm>
          <a:prstGeom prst="snip2Diag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endParaRPr lang="en-ZA" b="1" dirty="0" smtClean="0">
              <a:solidFill>
                <a:schemeClr val="tx1">
                  <a:lumMod val="75000"/>
                  <a:lumOff val="25000"/>
                </a:schemeClr>
              </a:solidFill>
              <a:latin typeface="Cambria" pitchFamily="18" charset="0"/>
            </a:endParaRPr>
          </a:p>
          <a:p>
            <a:pPr algn="ctr">
              <a:spcBef>
                <a:spcPts val="600"/>
              </a:spcBef>
            </a:pPr>
            <a:r>
              <a:rPr lang="en-ZA" b="1" dirty="0" smtClean="0">
                <a:solidFill>
                  <a:schemeClr val="tx1">
                    <a:lumMod val="75000"/>
                    <a:lumOff val="25000"/>
                  </a:schemeClr>
                </a:solidFill>
                <a:latin typeface="Cambria" pitchFamily="18" charset="0"/>
              </a:rPr>
              <a:t>Average of 68% Local Content on Television full day, 80% during Prime Time = Total of 17 342 hours or 1 040 580 minutes of local content</a:t>
            </a:r>
          </a:p>
          <a:p>
            <a:r>
              <a:rPr lang="en-ZA" b="1" dirty="0" smtClean="0">
                <a:solidFill>
                  <a:schemeClr val="tx1">
                    <a:lumMod val="75000"/>
                    <a:lumOff val="25000"/>
                  </a:schemeClr>
                </a:solidFill>
                <a:latin typeface="Cambria" pitchFamily="18" charset="0"/>
              </a:rPr>
              <a:t> </a:t>
            </a:r>
            <a:endParaRPr lang="en-ZA" b="1" dirty="0">
              <a:solidFill>
                <a:schemeClr val="tx1">
                  <a:lumMod val="75000"/>
                  <a:lumOff val="25000"/>
                </a:schemeClr>
              </a:solidFill>
              <a:latin typeface="Cambria" pitchFamily="18" charset="0"/>
            </a:endParaRPr>
          </a:p>
        </p:txBody>
      </p:sp>
      <p:sp>
        <p:nvSpPr>
          <p:cNvPr id="14" name="Snip Diagonal Corner Rectangle 13"/>
          <p:cNvSpPr/>
          <p:nvPr/>
        </p:nvSpPr>
        <p:spPr>
          <a:xfrm>
            <a:off x="485070" y="3097159"/>
            <a:ext cx="8290219" cy="656305"/>
          </a:xfrm>
          <a:prstGeom prst="snip2Diag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lumMod val="75000"/>
                    <a:lumOff val="25000"/>
                  </a:schemeClr>
                </a:solidFill>
                <a:latin typeface="Cambria" pitchFamily="18" charset="0"/>
              </a:rPr>
              <a:t>17 of the nation’s 20 most watched television shows are carried on SABC – the top 15 on the list belongs to the SABC</a:t>
            </a:r>
            <a:endParaRPr lang="en-ZA" b="1" dirty="0">
              <a:solidFill>
                <a:schemeClr val="tx1">
                  <a:lumMod val="75000"/>
                  <a:lumOff val="25000"/>
                </a:schemeClr>
              </a:solidFill>
              <a:latin typeface="Cambria" pitchFamily="18" charset="0"/>
            </a:endParaRPr>
          </a:p>
        </p:txBody>
      </p:sp>
      <p:sp>
        <p:nvSpPr>
          <p:cNvPr id="15" name="Snip Diagonal Corner Rectangle 14"/>
          <p:cNvSpPr/>
          <p:nvPr/>
        </p:nvSpPr>
        <p:spPr>
          <a:xfrm>
            <a:off x="485070" y="3942731"/>
            <a:ext cx="8290219" cy="1049597"/>
          </a:xfrm>
          <a:prstGeom prst="snip2Diag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lumMod val="75000"/>
                    <a:lumOff val="25000"/>
                  </a:schemeClr>
                </a:solidFill>
                <a:latin typeface="Cambria" pitchFamily="18" charset="0"/>
              </a:rPr>
              <a:t>SABC News available in 52 African countries.  Per week, 52 TV news bulletins, 9 current affairs programmes – over 16 000 minutes of news and  9 000 minutes of current affairs</a:t>
            </a:r>
            <a:endParaRPr lang="en-ZA" b="1" dirty="0">
              <a:solidFill>
                <a:schemeClr val="tx1">
                  <a:lumMod val="75000"/>
                  <a:lumOff val="25000"/>
                </a:schemeClr>
              </a:solidFill>
              <a:latin typeface="Cambria" pitchFamily="18" charset="0"/>
            </a:endParaRPr>
          </a:p>
        </p:txBody>
      </p:sp>
      <p:sp>
        <p:nvSpPr>
          <p:cNvPr id="16" name="Snip Diagonal Corner Rectangle 15"/>
          <p:cNvSpPr/>
          <p:nvPr/>
        </p:nvSpPr>
        <p:spPr>
          <a:xfrm>
            <a:off x="485070" y="5216008"/>
            <a:ext cx="8290219" cy="1049597"/>
          </a:xfrm>
          <a:prstGeom prst="snip2Diag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lumMod val="75000"/>
                    <a:lumOff val="25000"/>
                  </a:schemeClr>
                </a:solidFill>
                <a:latin typeface="Cambria" pitchFamily="18" charset="0"/>
              </a:rPr>
              <a:t>Sporting events covered – 58% Sports of National Interest, 38% Developmental and Minority Sports, 4% other Sports of interest</a:t>
            </a:r>
            <a:endParaRPr lang="en-ZA" b="1" dirty="0">
              <a:solidFill>
                <a:schemeClr val="tx1">
                  <a:lumMod val="75000"/>
                  <a:lumOff val="25000"/>
                </a:schemeClr>
              </a:solidFill>
              <a:latin typeface="Cambria" pitchFamily="18" charset="0"/>
            </a:endParaRPr>
          </a:p>
        </p:txBody>
      </p:sp>
      <p:sp>
        <p:nvSpPr>
          <p:cNvPr id="2" name="Slide Number Placeholder 1"/>
          <p:cNvSpPr>
            <a:spLocks noGrp="1"/>
          </p:cNvSpPr>
          <p:nvPr>
            <p:ph type="sldNum" sz="quarter" idx="12"/>
          </p:nvPr>
        </p:nvSpPr>
        <p:spPr/>
        <p:txBody>
          <a:bodyPr/>
          <a:lstStyle/>
          <a:p>
            <a:fld id="{C49067DE-E8A5-9944-9393-2192A7739EDA}" type="slidenum">
              <a:rPr lang="en-US" smtClean="0"/>
              <a:pPr/>
              <a:t>8</a:t>
            </a:fld>
            <a:endParaRPr lang="en-US" dirty="0"/>
          </a:p>
        </p:txBody>
      </p:sp>
    </p:spTree>
    <p:extLst>
      <p:ext uri="{BB962C8B-B14F-4D97-AF65-F5344CB8AC3E}">
        <p14:creationId xmlns:p14="http://schemas.microsoft.com/office/powerpoint/2010/main" xmlns="" val="373955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586" y="14748"/>
            <a:ext cx="7770755" cy="589935"/>
            <a:chOff x="369709" y="0"/>
            <a:chExt cx="7770755" cy="589935"/>
          </a:xfrm>
          <a:scene3d>
            <a:camera prst="orthographicFront"/>
            <a:lightRig rig="threePt" dir="t"/>
          </a:scene3d>
        </p:grpSpPr>
        <p:sp>
          <p:nvSpPr>
            <p:cNvPr id="9" name="Pentagon 8"/>
            <p:cNvSpPr/>
            <p:nvPr/>
          </p:nvSpPr>
          <p:spPr>
            <a:xfrm rot="10800000">
              <a:off x="369709" y="0"/>
              <a:ext cx="7770755" cy="589935"/>
            </a:xfrm>
            <a:prstGeom prst="homePlate">
              <a:avLst/>
            </a:prstGeom>
            <a:solidFill>
              <a:srgbClr val="FFCC66"/>
            </a:solidFill>
            <a:ln>
              <a:solidFill>
                <a:srgbClr val="FFCC0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Pentagon 4"/>
            <p:cNvSpPr/>
            <p:nvPr/>
          </p:nvSpPr>
          <p:spPr>
            <a:xfrm rot="21600000">
              <a:off x="517193" y="0"/>
              <a:ext cx="7623271" cy="5899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0145" tIns="91440" rIns="170688"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lumMod val="75000"/>
                      <a:lumOff val="25000"/>
                    </a:schemeClr>
                  </a:solidFill>
                  <a:latin typeface="Cambria" pitchFamily="18" charset="0"/>
                </a:rPr>
                <a:t>SABC AT A GLANCE – Public Service Mandate</a:t>
              </a:r>
              <a:endParaRPr lang="en-ZA" sz="2400" b="1" kern="1200" dirty="0">
                <a:solidFill>
                  <a:schemeClr val="tx1">
                    <a:lumMod val="75000"/>
                    <a:lumOff val="25000"/>
                  </a:schemeClr>
                </a:solidFill>
                <a:latin typeface="Cambria" pitchFamily="18" charset="0"/>
              </a:endParaRPr>
            </a:p>
          </p:txBody>
        </p:sp>
      </p:grpSp>
      <p:sp>
        <p:nvSpPr>
          <p:cNvPr id="8" name="Oval 7"/>
          <p:cNvSpPr/>
          <p:nvPr/>
        </p:nvSpPr>
        <p:spPr>
          <a:xfrm>
            <a:off x="0" y="95864"/>
            <a:ext cx="589935" cy="589935"/>
          </a:xfrm>
          <a:prstGeom prst="ellipse">
            <a:avLst/>
          </a:prstGeom>
          <a:blipFill>
            <a:blip r:embed="rId2">
              <a:extLst>
                <a:ext uri="{28A0092B-C50C-407E-A947-70E740481C1C}">
                  <a14:useLocalDpi xmlns:a14="http://schemas.microsoft.com/office/drawing/2010/main" xmlns=""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Slide Number Placeholder 1"/>
          <p:cNvSpPr>
            <a:spLocks noGrp="1"/>
          </p:cNvSpPr>
          <p:nvPr>
            <p:ph type="sldNum" sz="quarter" idx="12"/>
          </p:nvPr>
        </p:nvSpPr>
        <p:spPr/>
        <p:txBody>
          <a:bodyPr/>
          <a:lstStyle/>
          <a:p>
            <a:fld id="{C49067DE-E8A5-9944-9393-2192A7739EDA}" type="slidenum">
              <a:rPr lang="en-US" smtClean="0"/>
              <a:pPr/>
              <a:t>9</a:t>
            </a:fld>
            <a:endParaRPr lang="en-US" dirty="0"/>
          </a:p>
        </p:txBody>
      </p:sp>
      <p:sp>
        <p:nvSpPr>
          <p:cNvPr id="3" name="TextBox 2"/>
          <p:cNvSpPr txBox="1"/>
          <p:nvPr/>
        </p:nvSpPr>
        <p:spPr>
          <a:xfrm>
            <a:off x="1002890" y="1637071"/>
            <a:ext cx="7105451" cy="2805255"/>
          </a:xfrm>
          <a:prstGeom prst="rect">
            <a:avLst/>
          </a:prstGeom>
          <a:solidFill>
            <a:schemeClr val="tx2">
              <a:lumMod val="20000"/>
              <a:lumOff val="80000"/>
            </a:schemeClr>
          </a:solidFill>
        </p:spPr>
        <p:txBody>
          <a:bodyPr wrap="square" rtlCol="0">
            <a:spAutoFit/>
          </a:bodyPr>
          <a:lstStyle/>
          <a:p>
            <a:pPr algn="ctr">
              <a:lnSpc>
                <a:spcPct val="150000"/>
              </a:lnSpc>
            </a:pPr>
            <a:r>
              <a:rPr lang="en-GB" sz="2000" dirty="0">
                <a:latin typeface="Cambria" pitchFamily="18" charset="0"/>
              </a:rPr>
              <a:t>Concerted effort, negotiations and strategic decisions by the executive management of the SABC during </a:t>
            </a:r>
            <a:r>
              <a:rPr lang="en-GB" sz="2000" dirty="0" smtClean="0">
                <a:latin typeface="Cambria" pitchFamily="18" charset="0"/>
              </a:rPr>
              <a:t>2015/16 culminated </a:t>
            </a:r>
            <a:r>
              <a:rPr lang="en-GB" sz="2000" dirty="0">
                <a:latin typeface="Cambria" pitchFamily="18" charset="0"/>
              </a:rPr>
              <a:t>in the increase of local content on television and radio, to close to 90% </a:t>
            </a:r>
            <a:r>
              <a:rPr lang="en-GB" sz="2000" dirty="0" smtClean="0">
                <a:latin typeface="Cambria" pitchFamily="18" charset="0"/>
              </a:rPr>
              <a:t>levels</a:t>
            </a:r>
            <a:r>
              <a:rPr lang="en-GB" sz="2000" dirty="0">
                <a:latin typeface="Cambria" pitchFamily="18" charset="0"/>
              </a:rPr>
              <a:t> </a:t>
            </a:r>
            <a:r>
              <a:rPr lang="en-GB" sz="2000" dirty="0" smtClean="0">
                <a:latin typeface="Cambria" pitchFamily="18" charset="0"/>
              </a:rPr>
              <a:t>during the current year.  </a:t>
            </a:r>
          </a:p>
          <a:p>
            <a:pPr algn="ctr">
              <a:lnSpc>
                <a:spcPct val="150000"/>
              </a:lnSpc>
            </a:pPr>
            <a:r>
              <a:rPr lang="en-GB" sz="2000" dirty="0" smtClean="0">
                <a:latin typeface="Cambria" pitchFamily="18" charset="0"/>
              </a:rPr>
              <a:t>This </a:t>
            </a:r>
            <a:r>
              <a:rPr lang="en-GB" sz="2000" dirty="0">
                <a:latin typeface="Cambria" pitchFamily="18" charset="0"/>
              </a:rPr>
              <a:t>ground-breaking strategic decision received overwhelming support from </a:t>
            </a:r>
            <a:r>
              <a:rPr lang="en-GB" sz="2000" dirty="0" smtClean="0">
                <a:latin typeface="Cambria" pitchFamily="18" charset="0"/>
              </a:rPr>
              <a:t>South </a:t>
            </a:r>
            <a:r>
              <a:rPr lang="en-GB" sz="2000" dirty="0">
                <a:latin typeface="Cambria" pitchFamily="18" charset="0"/>
              </a:rPr>
              <a:t>Africans.  </a:t>
            </a:r>
            <a:endParaRPr lang="en-ZA" sz="2000" dirty="0">
              <a:latin typeface="Cambria" pitchFamily="18" charset="0"/>
            </a:endParaRPr>
          </a:p>
        </p:txBody>
      </p:sp>
    </p:spTree>
    <p:extLst>
      <p:ext uri="{BB962C8B-B14F-4D97-AF65-F5344CB8AC3E}">
        <p14:creationId xmlns:p14="http://schemas.microsoft.com/office/powerpoint/2010/main" xmlns="" val="1086574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2551</Words>
  <Application>Microsoft Office PowerPoint</Application>
  <PresentationFormat>On-screen Show (4:3)</PresentationFormat>
  <Paragraphs>341</Paragraphs>
  <Slides>41</Slides>
  <Notes>10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sabc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Johanna Nieuwenhuys</dc:creator>
  <cp:lastModifiedBy>PUMZA</cp:lastModifiedBy>
  <cp:revision>88</cp:revision>
  <cp:lastPrinted>2016-09-27T08:08:05Z</cp:lastPrinted>
  <dcterms:created xsi:type="dcterms:W3CDTF">2016-08-18T09:06:03Z</dcterms:created>
  <dcterms:modified xsi:type="dcterms:W3CDTF">2017-02-28T14:09:30Z</dcterms:modified>
</cp:coreProperties>
</file>