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57" r:id="rId2"/>
    <p:sldId id="431" r:id="rId3"/>
    <p:sldId id="432" r:id="rId4"/>
    <p:sldId id="428" r:id="rId5"/>
    <p:sldId id="429" r:id="rId6"/>
    <p:sldId id="430" r:id="rId7"/>
    <p:sldId id="360"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6600"/>
    <a:srgbClr val="990033"/>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84725" autoAdjust="0"/>
  </p:normalViewPr>
  <p:slideViewPr>
    <p:cSldViewPr>
      <p:cViewPr>
        <p:scale>
          <a:sx n="74" d="100"/>
          <a:sy n="74" d="100"/>
        </p:scale>
        <p:origin x="-2694" y="-10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3/3/2017</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3/3/2017</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3/3/2017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180198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3/3/2017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7</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489182" y="4797152"/>
            <a:ext cx="7654818" cy="523220"/>
          </a:xfrm>
          <a:prstGeom prst="rect">
            <a:avLst/>
          </a:prstGeom>
        </p:spPr>
        <p:txBody>
          <a:bodyPr wrap="square">
            <a:noAutofit/>
          </a:bodyPr>
          <a:lstStyle/>
          <a:p>
            <a:pPr algn="r">
              <a:spcAft>
                <a:spcPts val="600"/>
              </a:spcAft>
            </a:pPr>
            <a:r>
              <a:rPr lang="en-US" sz="2400" b="1" dirty="0" smtClean="0">
                <a:solidFill>
                  <a:schemeClr val="accent2">
                    <a:lumMod val="50000"/>
                  </a:schemeClr>
                </a:solidFill>
                <a:latin typeface="+mj-lt"/>
                <a:cs typeface="Arial"/>
              </a:rPr>
              <a:t>ACTING DIRECTOR-GENERAL: ARTS AND CULTURE </a:t>
            </a:r>
          </a:p>
          <a:p>
            <a:pPr algn="r">
              <a:spcAft>
                <a:spcPts val="600"/>
              </a:spcAft>
            </a:pPr>
            <a:r>
              <a:rPr lang="en-ZA" sz="2400" b="1" dirty="0" smtClean="0">
                <a:solidFill>
                  <a:schemeClr val="accent2">
                    <a:lumMod val="50000"/>
                  </a:schemeClr>
                </a:solidFill>
                <a:latin typeface="+mj-lt"/>
                <a:cs typeface="Arial"/>
              </a:rPr>
              <a:t>DATE: 28/02/2017</a:t>
            </a:r>
            <a:endParaRPr lang="en-ZA" sz="2400" b="1" dirty="0">
              <a:solidFill>
                <a:schemeClr val="accent2">
                  <a:lumMod val="50000"/>
                </a:schemeClr>
              </a:solidFill>
              <a:latin typeface="+mj-lt"/>
              <a:cs typeface="Arial"/>
            </a:endParaRPr>
          </a:p>
        </p:txBody>
      </p:sp>
      <p:sp>
        <p:nvSpPr>
          <p:cNvPr id="5" name="Title 1"/>
          <p:cNvSpPr>
            <a:spLocks noGrp="1"/>
          </p:cNvSpPr>
          <p:nvPr>
            <p:ph type="ctrTitle"/>
          </p:nvPr>
        </p:nvSpPr>
        <p:spPr>
          <a:xfrm>
            <a:off x="0" y="3068960"/>
            <a:ext cx="9144000" cy="1440160"/>
          </a:xfrm>
        </p:spPr>
        <p:txBody>
          <a:bodyPr>
            <a:noAutofit/>
          </a:bodyPr>
          <a:lstStyle/>
          <a:p>
            <a:r>
              <a:rPr lang="en-ZA" sz="4800" dirty="0" smtClean="0">
                <a:latin typeface="Arial" panose="020B0604020202020204" pitchFamily="34" charset="0"/>
                <a:cs typeface="Arial" panose="020B0604020202020204" pitchFamily="34" charset="0"/>
              </a:rPr>
              <a:t> </a:t>
            </a:r>
            <a:r>
              <a:rPr lang="en-ZA" sz="3200" dirty="0" smtClean="0">
                <a:latin typeface="Arial" panose="020B0604020202020204" pitchFamily="34" charset="0"/>
                <a:cs typeface="Arial" panose="020B0604020202020204" pitchFamily="34" charset="0"/>
              </a:rPr>
              <a:t>NFVF BRIEF ON IRREGULAR  EXPENDITURE</a:t>
            </a:r>
            <a:endParaRPr lang="en-Z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9688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710952"/>
          </a:xfrm>
        </p:spPr>
        <p:txBody>
          <a:bodyPr>
            <a:normAutofit/>
          </a:bodyPr>
          <a:lstStyle/>
          <a:p>
            <a:r>
              <a:rPr lang="en-ZA" sz="3200" dirty="0">
                <a:latin typeface="Arial Rounded MT Bold" pitchFamily="34" charset="0"/>
              </a:rPr>
              <a:t>PRESENTATION OUTLINE </a:t>
            </a:r>
          </a:p>
        </p:txBody>
      </p:sp>
      <p:sp>
        <p:nvSpPr>
          <p:cNvPr id="3" name="Content Placeholder 2"/>
          <p:cNvSpPr>
            <a:spLocks noGrp="1"/>
          </p:cNvSpPr>
          <p:nvPr>
            <p:ph idx="1"/>
          </p:nvPr>
        </p:nvSpPr>
        <p:spPr>
          <a:xfrm>
            <a:off x="539552" y="1412776"/>
            <a:ext cx="7994848" cy="4530825"/>
          </a:xfrm>
        </p:spPr>
        <p:txBody>
          <a:bodyPr>
            <a:normAutofit/>
          </a:bodyPr>
          <a:lstStyle/>
          <a:p>
            <a:r>
              <a:rPr lang="en-ZA" sz="3200" b="0" dirty="0">
                <a:solidFill>
                  <a:schemeClr val="tx1"/>
                </a:solidFill>
              </a:rPr>
              <a:t>Purpose</a:t>
            </a:r>
          </a:p>
          <a:p>
            <a:r>
              <a:rPr lang="en-ZA" sz="3200" b="0" dirty="0" smtClean="0">
                <a:solidFill>
                  <a:schemeClr val="tx1"/>
                </a:solidFill>
              </a:rPr>
              <a:t>Background</a:t>
            </a:r>
          </a:p>
          <a:p>
            <a:r>
              <a:rPr lang="en-ZA" sz="3200" b="0" dirty="0" smtClean="0">
                <a:solidFill>
                  <a:schemeClr val="tx1"/>
                </a:solidFill>
              </a:rPr>
              <a:t>Context and process outline </a:t>
            </a:r>
          </a:p>
          <a:p>
            <a:r>
              <a:rPr lang="en-ZA" sz="3200" b="0" dirty="0" smtClean="0">
                <a:solidFill>
                  <a:schemeClr val="tx1"/>
                </a:solidFill>
              </a:rPr>
              <a:t>Progress to date </a:t>
            </a:r>
            <a:endParaRPr lang="en-ZA" sz="3200" b="0" dirty="0">
              <a:solidFill>
                <a:schemeClr val="tx1"/>
              </a:solidFill>
            </a:endParaRPr>
          </a:p>
        </p:txBody>
      </p:sp>
      <p:sp>
        <p:nvSpPr>
          <p:cNvPr id="4" name="Slide Number Placeholder 3"/>
          <p:cNvSpPr>
            <a:spLocks noGrp="1"/>
          </p:cNvSpPr>
          <p:nvPr>
            <p:ph type="sldNum" sz="quarter" idx="4"/>
          </p:nvPr>
        </p:nvSpPr>
        <p:spPr/>
        <p:txBody>
          <a:bodyPr/>
          <a:lstStyle/>
          <a:p>
            <a:r>
              <a:rPr lang="en-ZA" dirty="0" smtClean="0"/>
              <a:t>2</a:t>
            </a:r>
          </a:p>
        </p:txBody>
      </p:sp>
      <p:sp>
        <p:nvSpPr>
          <p:cNvPr id="5" name="Rectangle 4"/>
          <p:cNvSpPr/>
          <p:nvPr/>
        </p:nvSpPr>
        <p:spPr>
          <a:xfrm>
            <a:off x="3311783" y="3244334"/>
            <a:ext cx="184731" cy="369332"/>
          </a:xfrm>
          <a:prstGeom prst="rect">
            <a:avLst/>
          </a:prstGeom>
        </p:spPr>
        <p:txBody>
          <a:bodyPr wrap="none">
            <a:spAutoFit/>
          </a:bodyPr>
          <a:lstStyle/>
          <a:p>
            <a:endParaRPr lang="en-ZA" dirty="0"/>
          </a:p>
        </p:txBody>
      </p:sp>
    </p:spTree>
    <p:extLst>
      <p:ext uri="{BB962C8B-B14F-4D97-AF65-F5344CB8AC3E}">
        <p14:creationId xmlns:p14="http://schemas.microsoft.com/office/powerpoint/2010/main" xmlns="" val="3078016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Arial Rounded MT Bold" pitchFamily="34" charset="0"/>
              </a:rPr>
              <a:t>PURPOSE</a:t>
            </a:r>
            <a:endParaRPr lang="en-ZA" dirty="0">
              <a:latin typeface="Arial Rounded MT Bold" pitchFamily="34" charset="0"/>
            </a:endParaRPr>
          </a:p>
        </p:txBody>
      </p:sp>
      <p:sp>
        <p:nvSpPr>
          <p:cNvPr id="3" name="Content Placeholder 2"/>
          <p:cNvSpPr>
            <a:spLocks noGrp="1"/>
          </p:cNvSpPr>
          <p:nvPr>
            <p:ph idx="1"/>
          </p:nvPr>
        </p:nvSpPr>
        <p:spPr>
          <a:xfrm>
            <a:off x="539552" y="1556792"/>
            <a:ext cx="7994848" cy="4386809"/>
          </a:xfrm>
        </p:spPr>
        <p:txBody>
          <a:bodyPr/>
          <a:lstStyle/>
          <a:p>
            <a:pPr lvl="0"/>
            <a:r>
              <a:rPr lang="en-ZA" sz="2800" b="0" dirty="0">
                <a:solidFill>
                  <a:schemeClr val="tx1"/>
                </a:solidFill>
              </a:rPr>
              <a:t>To update the Portfolio Committee on Arts and Culture of the progress made by the </a:t>
            </a:r>
            <a:r>
              <a:rPr lang="en-ZA" sz="2800" b="0" dirty="0" smtClean="0">
                <a:solidFill>
                  <a:schemeClr val="tx1"/>
                </a:solidFill>
              </a:rPr>
              <a:t> </a:t>
            </a:r>
            <a:r>
              <a:rPr lang="en-ZA" sz="2800" b="0" dirty="0">
                <a:solidFill>
                  <a:schemeClr val="tx1"/>
                </a:solidFill>
              </a:rPr>
              <a:t>National </a:t>
            </a:r>
            <a:r>
              <a:rPr lang="en-ZA" sz="2800" b="0" dirty="0" smtClean="0">
                <a:solidFill>
                  <a:schemeClr val="tx1"/>
                </a:solidFill>
              </a:rPr>
              <a:t>Film Video and Foundation in dealing with irregular expenditure. </a:t>
            </a:r>
            <a:endParaRPr lang="en-ZA" sz="2800" b="0" dirty="0">
              <a:solidFill>
                <a:schemeClr val="tx1"/>
              </a:solidFill>
            </a:endParaRPr>
          </a:p>
          <a:p>
            <a:endParaRPr lang="en-ZA" dirty="0"/>
          </a:p>
        </p:txBody>
      </p:sp>
      <p:sp>
        <p:nvSpPr>
          <p:cNvPr id="4" name="Slide Number Placeholder 3"/>
          <p:cNvSpPr>
            <a:spLocks noGrp="1"/>
          </p:cNvSpPr>
          <p:nvPr>
            <p:ph type="sldNum" sz="quarter" idx="4"/>
          </p:nvPr>
        </p:nvSpPr>
        <p:spPr/>
        <p:txBody>
          <a:bodyPr/>
          <a:lstStyle/>
          <a:p>
            <a:r>
              <a:rPr lang="en-ZA" dirty="0" smtClean="0"/>
              <a:t>3</a:t>
            </a:r>
          </a:p>
        </p:txBody>
      </p:sp>
    </p:spTree>
    <p:extLst>
      <p:ext uri="{BB962C8B-B14F-4D97-AF65-F5344CB8AC3E}">
        <p14:creationId xmlns:p14="http://schemas.microsoft.com/office/powerpoint/2010/main" xmlns="" val="161611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576064"/>
          </a:xfrm>
        </p:spPr>
        <p:txBody>
          <a:bodyPr>
            <a:noAutofit/>
          </a:bodyPr>
          <a:lstStyle/>
          <a:p>
            <a:pPr lvl="0" defTabSz="457200">
              <a:spcBef>
                <a:spcPts val="0"/>
              </a:spcBef>
              <a:defRPr/>
            </a:pPr>
            <a:r>
              <a:rPr lang="en-ZA" dirty="0" smtClean="0">
                <a:solidFill>
                  <a:schemeClr val="accent2">
                    <a:lumMod val="75000"/>
                  </a:schemeClr>
                </a:solidFill>
                <a:latin typeface="Arial Rounded MT Bold" pitchFamily="34" charset="0"/>
                <a:cs typeface="Arial" panose="020B0604020202020204" pitchFamily="34" charset="0"/>
              </a:rPr>
              <a:t>BACKGROUND AND CONTEXT</a:t>
            </a:r>
            <a:r>
              <a:rPr lang="en-ZA" dirty="0">
                <a:solidFill>
                  <a:schemeClr val="accent2">
                    <a:lumMod val="75000"/>
                  </a:schemeClr>
                </a:solidFill>
                <a:latin typeface="Arial Rounded MT Bold" pitchFamily="34" charset="0"/>
                <a:cs typeface="Arial" panose="020B0604020202020204" pitchFamily="34" charset="0"/>
              </a:rPr>
              <a:t/>
            </a:r>
            <a:br>
              <a:rPr lang="en-ZA" dirty="0">
                <a:solidFill>
                  <a:schemeClr val="accent2">
                    <a:lumMod val="75000"/>
                  </a:schemeClr>
                </a:solidFill>
                <a:latin typeface="Arial Rounded MT Bold" pitchFamily="34" charset="0"/>
                <a:cs typeface="Arial" panose="020B0604020202020204" pitchFamily="34" charset="0"/>
              </a:rPr>
            </a:br>
            <a:endParaRPr lang="en-ZA" dirty="0">
              <a:solidFill>
                <a:schemeClr val="accent2">
                  <a:lumMod val="75000"/>
                </a:schemeClr>
              </a:solidFill>
              <a:latin typeface="Arial Rounded MT Bold"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r>
              <a:rPr lang="en-ZA" dirty="0" smtClean="0"/>
              <a:t>4</a:t>
            </a:r>
          </a:p>
        </p:txBody>
      </p:sp>
      <p:sp>
        <p:nvSpPr>
          <p:cNvPr id="3" name="Rectangle 2"/>
          <p:cNvSpPr/>
          <p:nvPr/>
        </p:nvSpPr>
        <p:spPr>
          <a:xfrm>
            <a:off x="683568" y="980728"/>
            <a:ext cx="7416824" cy="5324535"/>
          </a:xfrm>
          <a:prstGeom prst="rect">
            <a:avLst/>
          </a:prstGeom>
        </p:spPr>
        <p:txBody>
          <a:bodyPr wrap="square">
            <a:spAutoFit/>
          </a:bodyPr>
          <a:lstStyle/>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 23 </a:t>
            </a:r>
            <a:r>
              <a:rPr lang="en-ZA" sz="2000" kern="0" dirty="0">
                <a:solidFill>
                  <a:prstClr val="black"/>
                </a:solidFill>
                <a:latin typeface="Arial" panose="020B0604020202020204" pitchFamily="34" charset="0"/>
                <a:cs typeface="Arial" panose="020B0604020202020204" pitchFamily="34" charset="0"/>
              </a:rPr>
              <a:t>O</a:t>
            </a:r>
            <a:r>
              <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ctober 2015, the content advisor of the Portfolio </a:t>
            </a:r>
            <a:r>
              <a:rPr lang="en-ZA" sz="2000" kern="0" dirty="0">
                <a:solidFill>
                  <a:prstClr val="black"/>
                </a:solidFill>
                <a:latin typeface="Arial" panose="020B0604020202020204" pitchFamily="34" charset="0"/>
                <a:cs typeface="Arial" panose="020B0604020202020204" pitchFamily="34" charset="0"/>
              </a:rPr>
              <a:t>C</a:t>
            </a:r>
            <a:r>
              <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ommittee in Parliament requested clarity on a bursary </a:t>
            </a:r>
            <a:r>
              <a:rPr kumimoji="0" lang="en-ZA"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granted to Mr Halick M</a:t>
            </a:r>
            <a:r>
              <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oosa</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Subsequently</a:t>
            </a:r>
            <a:r>
              <a:rPr kumimoji="0" lang="en-ZA"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the </a:t>
            </a:r>
            <a:r>
              <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CEO requested the information relating to the bursary payment of Mr </a:t>
            </a:r>
            <a:r>
              <a:rPr lang="en-ZA" sz="2000" kern="0" dirty="0" smtClean="0">
                <a:solidFill>
                  <a:prstClr val="black"/>
                </a:solidFill>
                <a:latin typeface="Arial" panose="020B0604020202020204" pitchFamily="34" charset="0"/>
                <a:cs typeface="Arial" panose="020B0604020202020204" pitchFamily="34" charset="0"/>
              </a:rPr>
              <a:t>M</a:t>
            </a:r>
            <a:r>
              <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oosa from the </a:t>
            </a:r>
            <a:r>
              <a:rPr lang="en-ZA" sz="2000" kern="0" dirty="0" smtClean="0">
                <a:solidFill>
                  <a:prstClr val="black"/>
                </a:solidFill>
                <a:latin typeface="Arial" panose="020B0604020202020204" pitchFamily="34" charset="0"/>
                <a:cs typeface="Arial" panose="020B0604020202020204" pitchFamily="34" charset="0"/>
              </a:rPr>
              <a:t>NFVF </a:t>
            </a:r>
            <a:r>
              <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training manager </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Due to unsatisfactory explanation on how the bursary was awarded to Mr Moosa, the NFVF immediately conducted an internal investigation on this specific matter with all the relevant internal departments involved in bursaries and payments thereof.</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Internal investigations revealed discrepancies and potential flouting of NFVF systems and processes by the</a:t>
            </a:r>
            <a:r>
              <a:rPr kumimoji="0" lang="en-ZA" sz="20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a:t>
            </a:r>
            <a:r>
              <a:rPr kumimoji="0" lang="en-ZA"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training manager. </a:t>
            </a:r>
            <a:endParaRPr kumimoji="0" lang="en-ZA" sz="2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7677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2"/>
          </a:xfrm>
        </p:spPr>
        <p:txBody>
          <a:bodyPr>
            <a:noAutofit/>
          </a:bodyPr>
          <a:lstStyle/>
          <a:p>
            <a:pPr lvl="0" defTabSz="457200">
              <a:spcBef>
                <a:spcPts val="0"/>
              </a:spcBef>
              <a:defRPr/>
            </a:pPr>
            <a:r>
              <a:rPr lang="en-ZA" dirty="0">
                <a:solidFill>
                  <a:schemeClr val="accent2">
                    <a:lumMod val="75000"/>
                  </a:schemeClr>
                </a:solidFill>
                <a:latin typeface="Arial Rounded MT Bold" pitchFamily="34" charset="0"/>
              </a:rPr>
              <a:t>CONTEXT AND PROCESS OUTLINE</a:t>
            </a:r>
            <a:r>
              <a:rPr lang="en-ZA" dirty="0">
                <a:solidFill>
                  <a:srgbClr val="CC9900"/>
                </a:solidFill>
                <a:latin typeface="Arial Rounded MT Bold" pitchFamily="34" charset="0"/>
              </a:rPr>
              <a:t/>
            </a:r>
            <a:br>
              <a:rPr lang="en-ZA" dirty="0">
                <a:solidFill>
                  <a:srgbClr val="CC9900"/>
                </a:solidFill>
                <a:latin typeface="Arial Rounded MT Bold" pitchFamily="34" charset="0"/>
              </a:rPr>
            </a:br>
            <a:endParaRPr lang="en-ZA" dirty="0"/>
          </a:p>
        </p:txBody>
      </p:sp>
      <p:sp>
        <p:nvSpPr>
          <p:cNvPr id="4" name="Slide Number Placeholder 3"/>
          <p:cNvSpPr>
            <a:spLocks noGrp="1"/>
          </p:cNvSpPr>
          <p:nvPr>
            <p:ph type="sldNum" sz="quarter" idx="4"/>
          </p:nvPr>
        </p:nvSpPr>
        <p:spPr>
          <a:xfrm>
            <a:off x="8388424" y="6172200"/>
            <a:ext cx="432048" cy="365125"/>
          </a:xfrm>
        </p:spPr>
        <p:txBody>
          <a:bodyPr/>
          <a:lstStyle/>
          <a:p>
            <a:r>
              <a:rPr lang="en-ZA" dirty="0" smtClean="0"/>
              <a:t>5</a:t>
            </a:r>
          </a:p>
        </p:txBody>
      </p:sp>
      <p:sp>
        <p:nvSpPr>
          <p:cNvPr id="3" name="Rectangle 2"/>
          <p:cNvSpPr/>
          <p:nvPr/>
        </p:nvSpPr>
        <p:spPr>
          <a:xfrm>
            <a:off x="467544" y="1052736"/>
            <a:ext cx="7920880" cy="3416320"/>
          </a:xfrm>
          <a:prstGeom prst="rect">
            <a:avLst/>
          </a:prstGeom>
        </p:spPr>
        <p:txBody>
          <a:bodyPr wrap="square">
            <a:spAutoFit/>
          </a:bodyPr>
          <a:lstStyle/>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 27 </a:t>
            </a:r>
            <a:r>
              <a:rPr lang="en-ZA" kern="0" dirty="0">
                <a:solidFill>
                  <a:prstClr val="black"/>
                </a:solidFill>
                <a:latin typeface="Arial" panose="020B0604020202020204" pitchFamily="34" charset="0"/>
                <a:cs typeface="Arial" panose="020B0604020202020204" pitchFamily="34" charset="0"/>
              </a:rPr>
              <a:t>O</a:t>
            </a: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ctober 2015, the training manager was placed on precautionary suspension pending the outcome of a full investigation and a disciplinary process was instituted.</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 29 </a:t>
            </a:r>
            <a:r>
              <a:rPr lang="en-ZA" kern="0" dirty="0">
                <a:solidFill>
                  <a:prstClr val="black"/>
                </a:solidFill>
                <a:latin typeface="Arial" panose="020B0604020202020204" pitchFamily="34" charset="0"/>
                <a:cs typeface="Arial" panose="020B0604020202020204" pitchFamily="34" charset="0"/>
              </a:rPr>
              <a:t>O</a:t>
            </a: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ctober 2015, the training manager  resigned with immediate effect.</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kern="0" dirty="0" smtClean="0">
                <a:solidFill>
                  <a:prstClr val="black"/>
                </a:solidFill>
                <a:latin typeface="Arial" panose="020B0604020202020204" pitchFamily="34" charset="0"/>
                <a:cs typeface="Arial" panose="020B0604020202020204" pitchFamily="34" charset="0"/>
              </a:rPr>
              <a:t>In </a:t>
            </a: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December 2015, forensic investigators were hired to investigate the financial irregularities pertaining to international bursaries and training. </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 findings presented by the forensic investigation revealed financial irregularities to the value of R593 583.</a:t>
            </a:r>
          </a:p>
        </p:txBody>
      </p:sp>
    </p:spTree>
    <p:extLst>
      <p:ext uri="{BB962C8B-B14F-4D97-AF65-F5344CB8AC3E}">
        <p14:creationId xmlns:p14="http://schemas.microsoft.com/office/powerpoint/2010/main" xmlns="" val="343264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832" y="332656"/>
            <a:ext cx="8229600" cy="720080"/>
          </a:xfrm>
        </p:spPr>
        <p:txBody>
          <a:bodyPr/>
          <a:lstStyle/>
          <a:p>
            <a:r>
              <a:rPr lang="en-ZA" dirty="0" smtClean="0">
                <a:latin typeface="Arial Rounded MT Bold" pitchFamily="34" charset="0"/>
              </a:rPr>
              <a:t>PROGRESS TO DATE</a:t>
            </a:r>
            <a:endParaRPr lang="en-ZA" dirty="0">
              <a:latin typeface="Arial Rounded MT Bold" pitchFamily="34" charset="0"/>
            </a:endParaRPr>
          </a:p>
        </p:txBody>
      </p:sp>
      <p:sp>
        <p:nvSpPr>
          <p:cNvPr id="4" name="Slide Number Placeholder 3"/>
          <p:cNvSpPr>
            <a:spLocks noGrp="1"/>
          </p:cNvSpPr>
          <p:nvPr>
            <p:ph type="sldNum" sz="quarter" idx="4"/>
          </p:nvPr>
        </p:nvSpPr>
        <p:spPr>
          <a:xfrm>
            <a:off x="8077200" y="6172200"/>
            <a:ext cx="743272" cy="497160"/>
          </a:xfrm>
        </p:spPr>
        <p:txBody>
          <a:bodyPr/>
          <a:lstStyle/>
          <a:p>
            <a:r>
              <a:rPr lang="en-ZA" dirty="0" smtClean="0"/>
              <a:t>6</a:t>
            </a:r>
          </a:p>
        </p:txBody>
      </p:sp>
      <p:sp>
        <p:nvSpPr>
          <p:cNvPr id="3" name="Rectangle 2"/>
          <p:cNvSpPr/>
          <p:nvPr/>
        </p:nvSpPr>
        <p:spPr>
          <a:xfrm>
            <a:off x="467544" y="1052736"/>
            <a:ext cx="7848872" cy="3139321"/>
          </a:xfrm>
          <a:prstGeom prst="rect">
            <a:avLst/>
          </a:prstGeom>
        </p:spPr>
        <p:txBody>
          <a:bodyPr wrap="square">
            <a:spAutoFit/>
          </a:bodyPr>
          <a:lstStyle/>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In March 2016, the CEO opened a case of fraud and corruption with the South </a:t>
            </a:r>
            <a:r>
              <a:rPr lang="en-ZA" kern="0" dirty="0">
                <a:solidFill>
                  <a:prstClr val="black"/>
                </a:solidFill>
                <a:latin typeface="Arial" panose="020B0604020202020204" pitchFamily="34" charset="0"/>
                <a:cs typeface="Arial" panose="020B0604020202020204" pitchFamily="34" charset="0"/>
              </a:rPr>
              <a:t>A</a:t>
            </a: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frican Police </a:t>
            </a:r>
            <a:r>
              <a:rPr lang="en-ZA" kern="0" dirty="0" smtClean="0">
                <a:solidFill>
                  <a:prstClr val="black"/>
                </a:solidFill>
                <a:latin typeface="Arial" panose="020B0604020202020204" pitchFamily="34" charset="0"/>
                <a:cs typeface="Arial" panose="020B0604020202020204" pitchFamily="34" charset="0"/>
              </a:rPr>
              <a:t>S</a:t>
            </a: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ervice at </a:t>
            </a:r>
            <a:r>
              <a:rPr lang="en-ZA" kern="0" dirty="0">
                <a:solidFill>
                  <a:prstClr val="black"/>
                </a:solidFill>
                <a:latin typeface="Arial" panose="020B0604020202020204" pitchFamily="34" charset="0"/>
                <a:cs typeface="Arial" panose="020B0604020202020204" pitchFamily="34" charset="0"/>
              </a:rPr>
              <a:t>N</a:t>
            </a: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orwood police station and the case number is: 190/3/2016</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 NFVF is awaiting feedback from SAPS</a:t>
            </a:r>
            <a:r>
              <a:rPr kumimoji="0" lang="en-ZA" sz="18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a:t>
            </a: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 the matter but regular follow ups have been done.</a:t>
            </a: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just"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NFVF withheld the pension of the implicated employee pending the outcome of the case and is currently exploring other options of recovering the money as dictated by the legal opinion sought by NFVF on the matter.</a:t>
            </a:r>
            <a:endParaRPr kumimoji="0" lang="en-ZA"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6244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547664" y="2492896"/>
            <a:ext cx="5997352" cy="1224136"/>
          </a:xfrm>
        </p:spPr>
        <p:txBody>
          <a:bodyPr>
            <a:normAutofit/>
          </a:bodyPr>
          <a:lstStyle/>
          <a:p>
            <a:pPr algn="ctr"/>
            <a:r>
              <a:rPr lang="en-US" sz="4800" dirty="0" smtClean="0">
                <a:solidFill>
                  <a:schemeClr val="accent2">
                    <a:lumMod val="50000"/>
                  </a:schemeClr>
                </a:solidFill>
                <a:latin typeface="+mj-lt"/>
              </a:rPr>
              <a:t>THANK YOU</a:t>
            </a:r>
            <a:endParaRPr lang="en-US" sz="4800" dirty="0">
              <a:solidFill>
                <a:schemeClr val="accent2">
                  <a:lumMod val="50000"/>
                </a:schemeClr>
              </a:solidFill>
              <a:latin typeface="+mj-lt"/>
            </a:endParaRPr>
          </a:p>
        </p:txBody>
      </p:sp>
      <p:sp>
        <p:nvSpPr>
          <p:cNvPr id="4" name="Slide Number Placeholder 3"/>
          <p:cNvSpPr>
            <a:spLocks noGrp="1"/>
          </p:cNvSpPr>
          <p:nvPr>
            <p:ph type="sldNum" sz="quarter" idx="4"/>
          </p:nvPr>
        </p:nvSpPr>
        <p:spPr>
          <a:xfrm>
            <a:off x="8100392" y="6237312"/>
            <a:ext cx="609600" cy="365125"/>
          </a:xfrm>
        </p:spPr>
        <p:txBody>
          <a:bodyPr/>
          <a:lstStyle/>
          <a:p>
            <a:r>
              <a:rPr lang="en-ZA" sz="1200" dirty="0" smtClean="0"/>
              <a:t>7</a:t>
            </a:r>
          </a:p>
        </p:txBody>
      </p:sp>
    </p:spTree>
    <p:extLst>
      <p:ext uri="{BB962C8B-B14F-4D97-AF65-F5344CB8AC3E}">
        <p14:creationId xmlns:p14="http://schemas.microsoft.com/office/powerpoint/2010/main" xmlns="" val="110909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5413</TotalTime>
  <Words>345</Words>
  <Application>Microsoft Office PowerPoint</Application>
  <PresentationFormat>On-screen Show (4:3)</PresentationFormat>
  <Paragraphs>45</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NFVF BRIEF ON IRREGULAR  EXPENDITURE</vt:lpstr>
      <vt:lpstr>PRESENTATION OUTLINE </vt:lpstr>
      <vt:lpstr>PURPOSE</vt:lpstr>
      <vt:lpstr>BACKGROUND AND CONTEXT </vt:lpstr>
      <vt:lpstr>CONTEXT AND PROCESS OUTLINE </vt:lpstr>
      <vt:lpstr>PROGRESS TO DATE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518</cp:revision>
  <cp:lastPrinted>2015-10-07T15:21:56Z</cp:lastPrinted>
  <dcterms:created xsi:type="dcterms:W3CDTF">2013-11-12T11:39:42Z</dcterms:created>
  <dcterms:modified xsi:type="dcterms:W3CDTF">2017-03-03T09:08:25Z</dcterms:modified>
</cp:coreProperties>
</file>