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4" r:id="rId1"/>
  </p:sldMasterIdLst>
  <p:notesMasterIdLst>
    <p:notesMasterId r:id="rId36"/>
  </p:notesMasterIdLst>
  <p:handoutMasterIdLst>
    <p:handoutMasterId r:id="rId37"/>
  </p:handoutMasterIdLst>
  <p:sldIdLst>
    <p:sldId id="1432" r:id="rId2"/>
    <p:sldId id="1468" r:id="rId3"/>
    <p:sldId id="1472" r:id="rId4"/>
    <p:sldId id="1519" r:id="rId5"/>
    <p:sldId id="1473" r:id="rId6"/>
    <p:sldId id="1497" r:id="rId7"/>
    <p:sldId id="1527" r:id="rId8"/>
    <p:sldId id="1534" r:id="rId9"/>
    <p:sldId id="1536" r:id="rId10"/>
    <p:sldId id="1535" r:id="rId11"/>
    <p:sldId id="1538" r:id="rId12"/>
    <p:sldId id="1537" r:id="rId13"/>
    <p:sldId id="1539" r:id="rId14"/>
    <p:sldId id="1507" r:id="rId15"/>
    <p:sldId id="1508" r:id="rId16"/>
    <p:sldId id="1578" r:id="rId17"/>
    <p:sldId id="1579" r:id="rId18"/>
    <p:sldId id="1580" r:id="rId19"/>
    <p:sldId id="1581" r:id="rId20"/>
    <p:sldId id="1591" r:id="rId21"/>
    <p:sldId id="1588" r:id="rId22"/>
    <p:sldId id="1592" r:id="rId23"/>
    <p:sldId id="1589" r:id="rId24"/>
    <p:sldId id="1593" r:id="rId25"/>
    <p:sldId id="1590" r:id="rId26"/>
    <p:sldId id="1540" r:id="rId27"/>
    <p:sldId id="1560" r:id="rId28"/>
    <p:sldId id="1577" r:id="rId29"/>
    <p:sldId id="1545" r:id="rId30"/>
    <p:sldId id="1548" r:id="rId31"/>
    <p:sldId id="1573" r:id="rId32"/>
    <p:sldId id="1574" r:id="rId33"/>
    <p:sldId id="1575" r:id="rId34"/>
    <p:sldId id="1485" r:id="rId3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1202"/>
    <a:srgbClr val="D9D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85127" autoAdjust="0"/>
  </p:normalViewPr>
  <p:slideViewPr>
    <p:cSldViewPr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DWinnaar\Documents\Work%202012\TIMSS2015\MainStudy\Grade9\1_Data_07092016\SPSS\Analysis_Highlights_Doc\TIMSS2015_Gr9_Figur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XAMMAIN\Public\Stats-Venter-Seema\5.%20Release%20File\Technical%20Briefing\Technical%20Briefing%20Presentation%20NSC%202016%20-%20Jan%20201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5734737950238753"/>
          <c:y val="2.3659295308651344E-2"/>
          <c:w val="0.81845732668857274"/>
          <c:h val="0.89001747095851158"/>
        </c:manualLayout>
      </c:layout>
      <c:barChart>
        <c:barDir val="bar"/>
        <c:grouping val="clustered"/>
        <c:ser>
          <c:idx val="0"/>
          <c:order val="0"/>
          <c:tx>
            <c:strRef>
              <c:f>'Figure 1'!$B$3</c:f>
              <c:strCache>
                <c:ptCount val="1"/>
                <c:pt idx="0">
                  <c:v>Mathematics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'Figure 1'!$A$4:$A$28</c:f>
              <c:strCache>
                <c:ptCount val="25"/>
                <c:pt idx="0">
                  <c:v>South Africa (9)</c:v>
                </c:pt>
                <c:pt idx="1">
                  <c:v>Bahrain</c:v>
                </c:pt>
                <c:pt idx="2">
                  <c:v>Chile</c:v>
                </c:pt>
                <c:pt idx="3">
                  <c:v>Russian Federation</c:v>
                </c:pt>
                <c:pt idx="4">
                  <c:v>Norway</c:v>
                </c:pt>
                <c:pt idx="5">
                  <c:v>Botswana (8, 9)</c:v>
                </c:pt>
                <c:pt idx="6">
                  <c:v>Iran, Islamic Rep. of</c:v>
                </c:pt>
                <c:pt idx="7">
                  <c:v>Slovenia</c:v>
                </c:pt>
                <c:pt idx="8">
                  <c:v>England</c:v>
                </c:pt>
                <c:pt idx="9">
                  <c:v>Korea, Rep. of</c:v>
                </c:pt>
                <c:pt idx="10">
                  <c:v>Japan</c:v>
                </c:pt>
                <c:pt idx="11">
                  <c:v>Singapore</c:v>
                </c:pt>
                <c:pt idx="12">
                  <c:v>Chinese Taipei</c:v>
                </c:pt>
                <c:pt idx="13">
                  <c:v>United States</c:v>
                </c:pt>
                <c:pt idx="14">
                  <c:v>Italy</c:v>
                </c:pt>
                <c:pt idx="15">
                  <c:v>Lithuania</c:v>
                </c:pt>
                <c:pt idx="16">
                  <c:v>Lebanon</c:v>
                </c:pt>
                <c:pt idx="17">
                  <c:v>Hong Kong SAR</c:v>
                </c:pt>
                <c:pt idx="18">
                  <c:v>Sweden</c:v>
                </c:pt>
                <c:pt idx="19">
                  <c:v>Australia</c:v>
                </c:pt>
                <c:pt idx="20">
                  <c:v>New Zealand</c:v>
                </c:pt>
                <c:pt idx="21">
                  <c:v>Egypt</c:v>
                </c:pt>
                <c:pt idx="22">
                  <c:v>Hungary</c:v>
                </c:pt>
                <c:pt idx="23">
                  <c:v>Jordan</c:v>
                </c:pt>
                <c:pt idx="24">
                  <c:v>Malaysia</c:v>
                </c:pt>
              </c:strCache>
            </c:strRef>
          </c:cat>
          <c:val>
            <c:numRef>
              <c:f>'Figure 1'!$B$4:$B$28</c:f>
              <c:numCache>
                <c:formatCode>0</c:formatCode>
                <c:ptCount val="25"/>
                <c:pt idx="0">
                  <c:v>87</c:v>
                </c:pt>
                <c:pt idx="1">
                  <c:v>53</c:v>
                </c:pt>
                <c:pt idx="2">
                  <c:v>40</c:v>
                </c:pt>
                <c:pt idx="3">
                  <c:v>30</c:v>
                </c:pt>
                <c:pt idx="4">
                  <c:v>26</c:v>
                </c:pt>
                <c:pt idx="5">
                  <c:v>25</c:v>
                </c:pt>
                <c:pt idx="6">
                  <c:v>25</c:v>
                </c:pt>
                <c:pt idx="7">
                  <c:v>23</c:v>
                </c:pt>
                <c:pt idx="8">
                  <c:v>20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14</c:v>
                </c:pt>
                <c:pt idx="13">
                  <c:v>14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2</c:v>
                </c:pt>
                <c:pt idx="19">
                  <c:v>0</c:v>
                </c:pt>
                <c:pt idx="20">
                  <c:v>-1</c:v>
                </c:pt>
                <c:pt idx="21">
                  <c:v>-14</c:v>
                </c:pt>
                <c:pt idx="22">
                  <c:v>-15</c:v>
                </c:pt>
                <c:pt idx="23">
                  <c:v>-38</c:v>
                </c:pt>
                <c:pt idx="24">
                  <c:v>-43</c:v>
                </c:pt>
              </c:numCache>
            </c:numRef>
          </c:val>
        </c:ser>
        <c:dLbls/>
        <c:gapWidth val="75"/>
        <c:overlap val="-25"/>
        <c:axId val="69680128"/>
        <c:axId val="61768832"/>
      </c:barChart>
      <c:catAx>
        <c:axId val="69680128"/>
        <c:scaling>
          <c:orientation val="maxMin"/>
        </c:scaling>
        <c:axPos val="l"/>
        <c:majorTickMark val="none"/>
        <c:tickLblPos val="low"/>
        <c:crossAx val="61768832"/>
        <c:crosses val="autoZero"/>
        <c:auto val="1"/>
        <c:lblAlgn val="ctr"/>
        <c:lblOffset val="100"/>
      </c:catAx>
      <c:valAx>
        <c:axId val="61768832"/>
        <c:scaling>
          <c:orientation val="minMax"/>
        </c:scaling>
        <c:axPos val="t"/>
        <c:numFmt formatCode="0" sourceLinked="1"/>
        <c:majorTickMark val="none"/>
        <c:tickLblPos val="high"/>
        <c:spPr>
          <a:ln w="9525">
            <a:noFill/>
          </a:ln>
        </c:spPr>
        <c:crossAx val="69680128"/>
        <c:crosses val="autoZero"/>
        <c:crossBetween val="between"/>
      </c:valAx>
      <c:spPr>
        <a:ln w="12700">
          <a:solidFill>
            <a:schemeClr val="tx1">
              <a:lumMod val="75000"/>
              <a:lumOff val="25000"/>
            </a:schemeClr>
          </a:solidFill>
        </a:ln>
      </c:spPr>
    </c:plotArea>
    <c:plotVisOnly val="1"/>
    <c:dispBlanksAs val="gap"/>
  </c:chart>
  <c:txPr>
    <a:bodyPr/>
    <a:lstStyle/>
    <a:p>
      <a:pPr>
        <a:defRPr sz="1400">
          <a:latin typeface="Garamond" panose="02020404030301010803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2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029784832797664"/>
          <c:y val="7.7573047439173426E-2"/>
          <c:w val="0.88446897890309151"/>
          <c:h val="0.82859460059993351"/>
        </c:manualLayout>
      </c:layout>
      <c:bar3DChart>
        <c:barDir val="col"/>
        <c:grouping val="clustered"/>
        <c:ser>
          <c:idx val="0"/>
          <c:order val="0"/>
          <c:tx>
            <c:strRef>
              <c:f>'Full-Time Candidates Data'!$C$48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'Full-Time Candidates Data'!$B$49:$B$55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'Full-Time Candidates Data'!$C$49:$C$55</c:f>
              <c:numCache>
                <c:formatCode>General</c:formatCode>
                <c:ptCount val="7"/>
                <c:pt idx="0">
                  <c:v>67.8</c:v>
                </c:pt>
                <c:pt idx="1">
                  <c:v>70.2</c:v>
                </c:pt>
                <c:pt idx="2">
                  <c:v>73.900000000000006</c:v>
                </c:pt>
                <c:pt idx="3">
                  <c:v>78.2</c:v>
                </c:pt>
                <c:pt idx="4">
                  <c:v>75.8</c:v>
                </c:pt>
                <c:pt idx="5">
                  <c:v>70.7</c:v>
                </c:pt>
                <c:pt idx="6">
                  <c:v>72.5</c:v>
                </c:pt>
              </c:numCache>
            </c:numRef>
          </c:val>
        </c:ser>
        <c:dLbls/>
        <c:shape val="cylinder"/>
        <c:axId val="61869056"/>
        <c:axId val="61883136"/>
        <c:axId val="0"/>
      </c:bar3DChart>
      <c:catAx>
        <c:axId val="61869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883136"/>
        <c:crosses val="autoZero"/>
        <c:auto val="1"/>
        <c:lblAlgn val="ctr"/>
        <c:lblOffset val="100"/>
      </c:catAx>
      <c:valAx>
        <c:axId val="61883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 dirty="0"/>
                  <a:t>Number</a:t>
                </a:r>
              </a:p>
            </c:rich>
          </c:tx>
        </c:title>
        <c:numFmt formatCode="General" sourceLinked="1"/>
        <c:tickLblPos val="nextTo"/>
        <c:crossAx val="61869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6400" cy="49379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379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1D0945D4-7C2D-4A13-B38A-E12CB1D577C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378873"/>
            <a:ext cx="2946400" cy="49379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873"/>
            <a:ext cx="2946400" cy="49379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204A9269-D6D7-48C4-9470-0116AF9D5F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34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CB34B744-44EE-4F42-B972-C0B75A3BE042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1" tIns="46073" rIns="92141" bIns="460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3"/>
            <a:ext cx="5438140" cy="4443413"/>
          </a:xfrm>
          <a:prstGeom prst="rect">
            <a:avLst/>
          </a:prstGeom>
        </p:spPr>
        <p:txBody>
          <a:bodyPr vert="horz" lIns="92141" tIns="46073" rIns="92141" bIns="460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7"/>
            <a:ext cx="2945659" cy="493713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7"/>
            <a:ext cx="2945659" cy="493713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B3EBCF5C-793D-4E2E-8A58-2738429E7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0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323D-D4B4-4F11-B0AB-04143DBB3258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807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Drop 2015 number of factors</a:t>
            </a:r>
          </a:p>
          <a:p>
            <a:endParaRPr lang="en-ZA" altLang="en-US" smtClean="0"/>
          </a:p>
          <a:p>
            <a:r>
              <a:rPr lang="en-ZA" altLang="en-US" smtClean="0"/>
              <a:t>2016 first year of upper trajectory</a:t>
            </a:r>
          </a:p>
          <a:p>
            <a:endParaRPr lang="en-ZA" altLang="en-US" smtClean="0"/>
          </a:p>
          <a:p>
            <a:r>
              <a:rPr lang="en-ZA" altLang="en-US" smtClean="0"/>
              <a:t>We are a system on the rise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51A65EA-AC98-4486-9C55-1B19C695B058}" type="slidenum">
              <a:rPr lang="en-ZA" altLang="en-US"/>
              <a:pPr/>
              <a:t>25</a:t>
            </a:fld>
            <a:endParaRPr lang="en-Z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1036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1496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9961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918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59781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774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8842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9796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969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44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36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8" y="6269013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320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9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</a:t>
            </a:r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988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411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8436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5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55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 smtClean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7222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 smtClean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  <a:endParaRPr lang="en-ZA" sz="2400" b="1" dirty="0">
              <a:solidFill>
                <a:srgbClr val="DB6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68010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161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1412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08695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 smtClean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30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707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1536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465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5671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51509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21981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smtClean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smtClean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6287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3A5A-60C4-48CB-A087-D1F55A98F7E7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13E6-6C2A-4ED6-A2A1-ADD56765F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6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351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/>
              <a:pPr/>
              <a:t>2017/02/28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649" r:id="rId13"/>
    <p:sldLayoutId id="2147483654" r:id="rId14"/>
    <p:sldLayoutId id="2147483764" r:id="rId15"/>
    <p:sldLayoutId id="2147483766" r:id="rId16"/>
    <p:sldLayoutId id="2147483767" r:id="rId17"/>
    <p:sldLayoutId id="2147483768" r:id="rId18"/>
    <p:sldLayoutId id="2147483705" r:id="rId19"/>
    <p:sldLayoutId id="2147483707" r:id="rId20"/>
    <p:sldLayoutId id="2147483708" r:id="rId21"/>
    <p:sldLayoutId id="2147483770" r:id="rId22"/>
    <p:sldLayoutId id="2147483772" r:id="rId23"/>
    <p:sldLayoutId id="2147483773" r:id="rId24"/>
    <p:sldLayoutId id="2147483710" r:id="rId25"/>
    <p:sldLayoutId id="2147483712" r:id="rId26"/>
    <p:sldLayoutId id="2147483713" r:id="rId27"/>
    <p:sldLayoutId id="2147483721" r:id="rId28"/>
    <p:sldLayoutId id="2147483723" r:id="rId29"/>
    <p:sldLayoutId id="2147483724" r:id="rId30"/>
    <p:sldLayoutId id="2147483736" r:id="rId31"/>
    <p:sldLayoutId id="2147483742" r:id="rId32"/>
    <p:sldLayoutId id="2147483759" r:id="rId33"/>
    <p:sldLayoutId id="2147483761" r:id="rId34"/>
    <p:sldLayoutId id="2147483762" r:id="rId35"/>
    <p:sldLayoutId id="2147483787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4320480"/>
          </a:xfrm>
        </p:spPr>
        <p:txBody>
          <a:bodyPr>
            <a:noAutofit/>
          </a:bodyPr>
          <a:lstStyle/>
          <a:p>
            <a:r>
              <a:rPr lang="en-ZA" sz="4000" b="1" dirty="0" smtClean="0"/>
              <a:t>PORTFOLIO COMMITTEE MEETING </a:t>
            </a:r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PROGRESS ON THE IMPLEMENTATION OF THE</a:t>
            </a:r>
            <a:b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CURRICULUM </a:t>
            </a:r>
            <a:b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ZA" sz="3200" b="1" cap="small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AND </a:t>
            </a:r>
            <a: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ASSESSMENT POLICY STATEMENT (</a:t>
            </a:r>
            <a:r>
              <a:rPr lang="en-ZA" sz="3200" b="1" cap="small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CAPS)</a:t>
            </a:r>
            <a:r>
              <a:rPr lang="en-ZA" sz="3200" b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sz="3200" b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sz="3200" b="1" cap="sm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2800" b="1" dirty="0"/>
              <a:t>D</a:t>
            </a:r>
            <a:r>
              <a:rPr lang="en-ZA" sz="2800" b="1" dirty="0"/>
              <a:t>r MJ </a:t>
            </a:r>
            <a:r>
              <a:rPr lang="en-ZA" sz="2800" b="1" dirty="0" smtClean="0"/>
              <a:t>Maboya</a:t>
            </a:r>
            <a:br>
              <a:rPr lang="en-ZA" sz="2800" b="1" dirty="0" smtClean="0"/>
            </a:br>
            <a:r>
              <a:rPr lang="en-ZA" sz="2800" b="1" dirty="0" smtClean="0"/>
              <a:t>Deputy Director-General: Curriculum Branch</a:t>
            </a:r>
            <a:r>
              <a:rPr lang="en-ZA" sz="2800" b="1" dirty="0"/>
              <a:t/>
            </a:r>
            <a:br>
              <a:rPr lang="en-ZA" sz="2800" b="1" dirty="0"/>
            </a:br>
            <a:r>
              <a:rPr lang="en-ZA" sz="2800" b="1" dirty="0" smtClean="0"/>
              <a:t>28 </a:t>
            </a:r>
            <a:r>
              <a:rPr lang="en-ZA" sz="2800" b="1" dirty="0"/>
              <a:t>FEBRUARY 2017</a:t>
            </a:r>
            <a:br>
              <a:rPr lang="en-ZA" sz="2800" b="1" dirty="0"/>
            </a:br>
            <a:endParaRPr lang="en-ZA" sz="2800" b="1" cap="smal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3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KEY FINDINGS AND RECOMMENDATIONS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0230705"/>
              </p:ext>
            </p:extLst>
          </p:nvPr>
        </p:nvGraphicFramePr>
        <p:xfrm>
          <a:off x="179512" y="1196753"/>
          <a:ext cx="8856984" cy="5242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60984"/>
                <a:gridCol w="4196000"/>
              </a:tblGrid>
              <a:tr h="4333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marT="45728" marB="45728"/>
                </a:tc>
              </a:tr>
              <a:tr h="4535234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Subject Advisors act as intermediaries between curriculum policy and implementation and yet their roles differ from province to province.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AND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They are too few nationwide to do justice to thorough and qualitative in-class support to teachers.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Clarify Subject Advisor roles nationally.</a:t>
                      </a:r>
                    </a:p>
                    <a:p>
                      <a:pPr algn="just"/>
                      <a:r>
                        <a:rPr lang="en-US" sz="2800" dirty="0" smtClean="0"/>
                        <a:t>i.e.</a:t>
                      </a:r>
                    </a:p>
                    <a:p>
                      <a:pPr algn="just"/>
                      <a:endParaRPr lang="en-US" sz="2800" dirty="0" smtClean="0"/>
                    </a:p>
                    <a:p>
                      <a:pPr algn="just"/>
                      <a:r>
                        <a:rPr lang="en-US" sz="2800" dirty="0" smtClean="0"/>
                        <a:t>Specify</a:t>
                      </a:r>
                      <a:r>
                        <a:rPr lang="en-US" sz="2800" baseline="0" dirty="0" smtClean="0"/>
                        <a:t> the exact nature of in-classroom and school support they should provide  to teachers.</a:t>
                      </a:r>
                      <a:endParaRPr lang="en-US" sz="2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6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 KEY FINDINGS AND RECOMMENDATIONS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1022929"/>
              </p:ext>
            </p:extLst>
          </p:nvPr>
        </p:nvGraphicFramePr>
        <p:xfrm>
          <a:off x="179512" y="1484784"/>
          <a:ext cx="8867328" cy="4565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3664"/>
                <a:gridCol w="4433664"/>
              </a:tblGrid>
              <a:tr h="6713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marT="45728" marB="45728"/>
                </a:tc>
              </a:tr>
              <a:tr h="389374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/>
                        <a:t>Teachers</a:t>
                      </a:r>
                      <a:r>
                        <a:rPr lang="en-US" sz="2800" baseline="0" dirty="0" smtClean="0"/>
                        <a:t> expected to develop learning materials (eroding their time for teaching), undermining the textbook as the most effective tool to ensure consistency, coverage, and better quality.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baseline="0" dirty="0" smtClean="0"/>
                        <a:t>Centralise (National) the quality assurance and catalogue development for textbooks and other LTSM; and each learner from Grade 4 to Grade 12 should have a textbook for each subject.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1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KEY FINDINGS AND RECOMMENDATIONS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0824202"/>
              </p:ext>
            </p:extLst>
          </p:nvPr>
        </p:nvGraphicFramePr>
        <p:xfrm>
          <a:off x="179512" y="1556792"/>
          <a:ext cx="8856984" cy="4587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8492"/>
                <a:gridCol w="4428492"/>
              </a:tblGrid>
              <a:tr h="4898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marT="45728" marB="45728"/>
                </a:tc>
              </a:tr>
              <a:tr h="1747517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baseline="0" dirty="0" smtClean="0"/>
                        <a:t>There are too many subjects in the I/Phase, where learners shift from 3 LAs in Grade 3 to 9 in Grade 4. 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baseline="0" dirty="0" smtClean="0"/>
                        <a:t>Reduce the number of LAs in the I/Phase to 6 subjects, including 2 languages. 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2299112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baseline="0" dirty="0" smtClean="0"/>
                        <a:t>Most provinces only introduce English as a subject in Grade 3 and not in Grade 1 as suggested in the NCS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baseline="0" dirty="0" smtClean="0"/>
                        <a:t>Introduce English FAL in Grade 1.</a:t>
                      </a:r>
                      <a:endParaRPr lang="en-US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3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</a:rPr>
              <a:t>1.2.4 CAPS IMPLEMENTATION PLAN</a:t>
            </a:r>
            <a:endParaRPr lang="en-Z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altLang="en-US" b="1" dirty="0">
                <a:solidFill>
                  <a:srgbClr val="FF0000"/>
                </a:solidFill>
                <a:cs typeface="Arial" charset="0"/>
              </a:rPr>
              <a:t>2011 </a:t>
            </a:r>
            <a:r>
              <a:rPr lang="en-ZA" altLang="en-US" b="1" dirty="0">
                <a:cs typeface="Arial" charset="0"/>
              </a:rPr>
              <a:t>	</a:t>
            </a:r>
            <a:r>
              <a:rPr lang="en-ZA" altLang="en-US" dirty="0">
                <a:cs typeface="Arial" charset="0"/>
              </a:rPr>
              <a:t>Prepare the system for 				introduction of the CAPS</a:t>
            </a:r>
          </a:p>
          <a:p>
            <a:pPr>
              <a:buNone/>
            </a:pPr>
            <a:endParaRPr lang="en-US" altLang="en-US" dirty="0">
              <a:cs typeface="Arial" charset="0"/>
            </a:endParaRPr>
          </a:p>
          <a:p>
            <a:r>
              <a:rPr lang="en-ZA" altLang="en-US" b="1" dirty="0">
                <a:solidFill>
                  <a:srgbClr val="FF0000"/>
                </a:solidFill>
                <a:cs typeface="Arial" charset="0"/>
              </a:rPr>
              <a:t>2012</a:t>
            </a:r>
            <a:r>
              <a:rPr lang="en-ZA" altLang="en-US" dirty="0">
                <a:cs typeface="Arial" charset="0"/>
              </a:rPr>
              <a:t>	Grades R – 3 and Grade 10</a:t>
            </a:r>
            <a:endParaRPr lang="en-US" altLang="en-US" dirty="0">
              <a:cs typeface="Arial" charset="0"/>
            </a:endParaRPr>
          </a:p>
          <a:p>
            <a:pPr>
              <a:buNone/>
            </a:pPr>
            <a:r>
              <a:rPr lang="en-ZA" altLang="en-US" dirty="0">
                <a:cs typeface="Arial" charset="0"/>
              </a:rPr>
              <a:t> </a:t>
            </a:r>
            <a:endParaRPr lang="en-US" altLang="en-US" dirty="0">
              <a:cs typeface="Arial" charset="0"/>
            </a:endParaRPr>
          </a:p>
          <a:p>
            <a:r>
              <a:rPr lang="en-ZA" altLang="en-US" b="1" dirty="0">
                <a:solidFill>
                  <a:srgbClr val="FF0000"/>
                </a:solidFill>
                <a:cs typeface="Arial" charset="0"/>
              </a:rPr>
              <a:t>2013</a:t>
            </a:r>
            <a:r>
              <a:rPr lang="en-ZA" altLang="en-US" dirty="0">
                <a:cs typeface="Arial" charset="0"/>
              </a:rPr>
              <a:t>	Grades 4 – 9 and Grades 11</a:t>
            </a:r>
            <a:endParaRPr lang="en-US" altLang="en-US" dirty="0">
              <a:cs typeface="Arial" charset="0"/>
            </a:endParaRPr>
          </a:p>
          <a:p>
            <a:pPr>
              <a:buNone/>
            </a:pPr>
            <a:r>
              <a:rPr lang="en-ZA" altLang="en-US" dirty="0">
                <a:cs typeface="Arial" charset="0"/>
              </a:rPr>
              <a:t> </a:t>
            </a:r>
            <a:endParaRPr lang="en-US" altLang="en-US" dirty="0">
              <a:cs typeface="Arial" charset="0"/>
            </a:endParaRPr>
          </a:p>
          <a:p>
            <a:r>
              <a:rPr lang="en-ZA" altLang="en-US" b="1" dirty="0">
                <a:solidFill>
                  <a:srgbClr val="FF0000"/>
                </a:solidFill>
                <a:cs typeface="Arial" charset="0"/>
              </a:rPr>
              <a:t>2014	</a:t>
            </a:r>
            <a:r>
              <a:rPr lang="en-ZA" altLang="en-US" dirty="0">
                <a:cs typeface="Arial" charset="0"/>
              </a:rPr>
              <a:t>Grade 12</a:t>
            </a:r>
            <a:endParaRPr lang="en-US" altLang="en-US" dirty="0">
              <a:cs typeface="Arial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56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856984" cy="1019353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CAPS IMPLEMENTATION… cont.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25658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chemeClr val="dk1"/>
                </a:solidFill>
              </a:rPr>
              <a:t>One </a:t>
            </a:r>
            <a:r>
              <a:rPr lang="en-US" sz="3600" b="1" i="1" dirty="0">
                <a:solidFill>
                  <a:schemeClr val="dk1"/>
                </a:solidFill>
              </a:rPr>
              <a:t>Curriculum and Assessment Policy Statement (CAPS)</a:t>
            </a:r>
            <a:r>
              <a:rPr lang="en-US" sz="3600" i="1" dirty="0">
                <a:solidFill>
                  <a:schemeClr val="dk1"/>
                </a:solidFill>
              </a:rPr>
              <a:t> </a:t>
            </a:r>
            <a:r>
              <a:rPr lang="en-US" sz="3600" dirty="0">
                <a:solidFill>
                  <a:schemeClr val="dk1"/>
                </a:solidFill>
              </a:rPr>
              <a:t>for every subject </a:t>
            </a:r>
            <a:r>
              <a:rPr lang="en-US" sz="3600" dirty="0" smtClean="0">
                <a:solidFill>
                  <a:schemeClr val="dk1"/>
                </a:solidFill>
              </a:rPr>
              <a:t>developed (Grade R – 12);</a:t>
            </a:r>
            <a:endParaRPr lang="en-US" sz="3600" dirty="0">
              <a:solidFill>
                <a:schemeClr val="dk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dk1"/>
                </a:solidFill>
              </a:rPr>
              <a:t>CAPS indicate </a:t>
            </a:r>
            <a:r>
              <a:rPr lang="en-US" sz="3600" b="1" dirty="0">
                <a:solidFill>
                  <a:schemeClr val="dk1"/>
                </a:solidFill>
              </a:rPr>
              <a:t>sequencing, pacing</a:t>
            </a:r>
            <a:r>
              <a:rPr lang="en-US" sz="3600" dirty="0">
                <a:solidFill>
                  <a:schemeClr val="dk1"/>
                </a:solidFill>
              </a:rPr>
              <a:t>, </a:t>
            </a:r>
            <a:r>
              <a:rPr lang="en-US" sz="3600" b="1" dirty="0" smtClean="0">
                <a:solidFill>
                  <a:schemeClr val="dk1"/>
                </a:solidFill>
              </a:rPr>
              <a:t>content </a:t>
            </a:r>
            <a:r>
              <a:rPr lang="en-US" sz="3600" dirty="0" smtClean="0">
                <a:solidFill>
                  <a:schemeClr val="dk1"/>
                </a:solidFill>
              </a:rPr>
              <a:t>and </a:t>
            </a:r>
            <a:r>
              <a:rPr lang="en-US" sz="3600" b="1" dirty="0" smtClean="0">
                <a:solidFill>
                  <a:schemeClr val="dk1"/>
                </a:solidFill>
              </a:rPr>
              <a:t>assessment</a:t>
            </a:r>
            <a:r>
              <a:rPr lang="en-US" sz="3600" dirty="0" smtClean="0">
                <a:solidFill>
                  <a:schemeClr val="dk1"/>
                </a:solidFill>
              </a:rPr>
              <a:t> per subject;</a:t>
            </a:r>
          </a:p>
          <a:p>
            <a:pPr algn="just"/>
            <a:r>
              <a:rPr lang="en-US" sz="3600" dirty="0" smtClean="0"/>
              <a:t>Subject specific training </a:t>
            </a:r>
            <a:r>
              <a:rPr lang="en-US" sz="3600" dirty="0"/>
              <a:t>of teachers </a:t>
            </a:r>
            <a:r>
              <a:rPr lang="en-US" sz="3600" dirty="0" smtClean="0"/>
              <a:t>offered to support curriculum implementation (</a:t>
            </a:r>
            <a:r>
              <a:rPr lang="en-US" sz="3600" b="1" dirty="0" smtClean="0"/>
              <a:t>40</a:t>
            </a:r>
            <a:r>
              <a:rPr lang="en-US" sz="3600" dirty="0" smtClean="0"/>
              <a:t> </a:t>
            </a:r>
            <a:r>
              <a:rPr lang="en-US" sz="3600" b="1" dirty="0" smtClean="0"/>
              <a:t>hours per year </a:t>
            </a:r>
            <a:r>
              <a:rPr lang="en-US" sz="3600" dirty="0" smtClean="0"/>
              <a:t>of implementation).</a:t>
            </a:r>
            <a:endParaRPr lang="en-US" sz="3600" dirty="0"/>
          </a:p>
          <a:p>
            <a:endParaRPr lang="en-US" dirty="0">
              <a:solidFill>
                <a:schemeClr val="dk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775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07343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chemeClr val="dk1"/>
                </a:solidFill>
              </a:rPr>
              <a:t>Assessment requirements simplified </a:t>
            </a:r>
            <a:r>
              <a:rPr lang="en-US" dirty="0">
                <a:solidFill>
                  <a:schemeClr val="dk1"/>
                </a:solidFill>
              </a:rPr>
              <a:t>and </a:t>
            </a:r>
            <a:r>
              <a:rPr lang="en-US" dirty="0" smtClean="0">
                <a:solidFill>
                  <a:schemeClr val="dk1"/>
                </a:solidFill>
              </a:rPr>
              <a:t>streamlined;</a:t>
            </a:r>
          </a:p>
          <a:p>
            <a:pPr algn="just"/>
            <a:r>
              <a:rPr lang="en-US" dirty="0" smtClean="0">
                <a:solidFill>
                  <a:schemeClr val="dk1"/>
                </a:solidFill>
              </a:rPr>
              <a:t>Quality </a:t>
            </a:r>
            <a:r>
              <a:rPr lang="en-US" dirty="0">
                <a:solidFill>
                  <a:schemeClr val="dk1"/>
                </a:solidFill>
              </a:rPr>
              <a:t>and status of assessment </a:t>
            </a:r>
            <a:r>
              <a:rPr lang="en-US" b="1" dirty="0" smtClean="0">
                <a:solidFill>
                  <a:schemeClr val="dk1"/>
                </a:solidFill>
              </a:rPr>
              <a:t>improved </a:t>
            </a:r>
            <a:r>
              <a:rPr lang="en-US" dirty="0">
                <a:solidFill>
                  <a:schemeClr val="dk1"/>
                </a:solidFill>
              </a:rPr>
              <a:t>by </a:t>
            </a:r>
            <a:r>
              <a:rPr lang="en-US" dirty="0" smtClean="0">
                <a:solidFill>
                  <a:schemeClr val="dk1"/>
                </a:solidFill>
              </a:rPr>
              <a:t>making </a:t>
            </a:r>
            <a:r>
              <a:rPr lang="en-US" dirty="0">
                <a:solidFill>
                  <a:schemeClr val="dk1"/>
                </a:solidFill>
              </a:rPr>
              <a:t>the GET and FET phases </a:t>
            </a:r>
            <a:r>
              <a:rPr lang="en-US" b="1" dirty="0">
                <a:solidFill>
                  <a:schemeClr val="dk1"/>
                </a:solidFill>
              </a:rPr>
              <a:t>consistent</a:t>
            </a:r>
            <a:r>
              <a:rPr lang="en-US" b="1" dirty="0" smtClean="0">
                <a:solidFill>
                  <a:schemeClr val="dk1"/>
                </a:solidFill>
              </a:rPr>
              <a:t>;</a:t>
            </a:r>
          </a:p>
          <a:p>
            <a:pPr algn="just"/>
            <a:r>
              <a:rPr lang="en-US" b="1" dirty="0" smtClean="0">
                <a:solidFill>
                  <a:schemeClr val="dk1"/>
                </a:solidFill>
              </a:rPr>
              <a:t>National </a:t>
            </a:r>
            <a:r>
              <a:rPr lang="en-US" b="1" dirty="0">
                <a:solidFill>
                  <a:schemeClr val="dk1"/>
                </a:solidFill>
              </a:rPr>
              <a:t>catalogue </a:t>
            </a:r>
            <a:r>
              <a:rPr lang="en-US" dirty="0" smtClean="0">
                <a:solidFill>
                  <a:schemeClr val="dk1"/>
                </a:solidFill>
              </a:rPr>
              <a:t>developed of approved CAPS aligned LTSM per subject per grade (Grade R – 12).</a:t>
            </a:r>
          </a:p>
          <a:p>
            <a:pPr algn="just"/>
            <a:r>
              <a:rPr lang="en-US" b="1" dirty="0" smtClean="0">
                <a:solidFill>
                  <a:schemeClr val="dk1"/>
                </a:solidFill>
              </a:rPr>
              <a:t>Exemplar question papers </a:t>
            </a:r>
            <a:r>
              <a:rPr lang="en-US" dirty="0" smtClean="0">
                <a:solidFill>
                  <a:schemeClr val="dk1"/>
                </a:solidFill>
              </a:rPr>
              <a:t>developed and distributed to support implementation.</a:t>
            </a:r>
          </a:p>
          <a:p>
            <a:pPr algn="just"/>
            <a:r>
              <a:rPr lang="en-US" dirty="0" smtClean="0">
                <a:solidFill>
                  <a:schemeClr val="dk1"/>
                </a:solidFill>
              </a:rPr>
              <a:t>Progression </a:t>
            </a:r>
            <a:r>
              <a:rPr lang="en-US" b="1" dirty="0" smtClean="0">
                <a:solidFill>
                  <a:schemeClr val="dk1"/>
                </a:solidFill>
              </a:rPr>
              <a:t>regulated </a:t>
            </a:r>
            <a:r>
              <a:rPr lang="en-US" dirty="0" smtClean="0">
                <a:solidFill>
                  <a:schemeClr val="dk1"/>
                </a:solidFill>
              </a:rPr>
              <a:t>in grades 10 – 12.</a:t>
            </a:r>
          </a:p>
          <a:p>
            <a:pPr algn="just"/>
            <a:endParaRPr lang="en-US" dirty="0" smtClean="0">
              <a:solidFill>
                <a:schemeClr val="dk1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dk1"/>
              </a:solidFill>
            </a:endParaRPr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856984" cy="101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CAPS IMPLEMENTATION… cont.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63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en-ZA" sz="9600" b="1" dirty="0" smtClean="0">
                <a:solidFill>
                  <a:schemeClr val="accent2">
                    <a:lumMod val="75000"/>
                  </a:schemeClr>
                </a:solidFill>
              </a:rPr>
              <a:t>1.3. PROGRESS</a:t>
            </a:r>
            <a:endParaRPr lang="en-ZA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</a:rPr>
              <a:t>PROGRESS</a:t>
            </a:r>
            <a:endParaRPr lang="en-Z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ZA" dirty="0" smtClean="0"/>
              <a:t>Continuous Teacher development: New topics; challenging content and </a:t>
            </a:r>
            <a:r>
              <a:rPr lang="en-ZA" dirty="0"/>
              <a:t>S</a:t>
            </a:r>
            <a:r>
              <a:rPr lang="en-ZA" dirty="0" smtClean="0"/>
              <a:t>chool </a:t>
            </a:r>
            <a:r>
              <a:rPr lang="en-ZA" dirty="0"/>
              <a:t>B</a:t>
            </a:r>
            <a:r>
              <a:rPr lang="en-ZA" dirty="0" smtClean="0"/>
              <a:t>ased Assessment;</a:t>
            </a:r>
          </a:p>
          <a:p>
            <a:pPr algn="just"/>
            <a:r>
              <a:rPr lang="en-ZA" dirty="0" smtClean="0"/>
              <a:t>LTSM: National catalogue and Sector plan developed and implemented;</a:t>
            </a:r>
          </a:p>
          <a:p>
            <a:pPr algn="just"/>
            <a:r>
              <a:rPr lang="en-US" dirty="0"/>
              <a:t>Introduction of </a:t>
            </a:r>
            <a:r>
              <a:rPr lang="en-US" b="1" dirty="0"/>
              <a:t>English FAL </a:t>
            </a:r>
            <a:r>
              <a:rPr lang="en-US" dirty="0"/>
              <a:t>in Grade 1.</a:t>
            </a:r>
          </a:p>
          <a:p>
            <a:pPr algn="just"/>
            <a:r>
              <a:rPr lang="en-ZA" dirty="0" smtClean="0"/>
              <a:t>Strengthening  </a:t>
            </a:r>
            <a:r>
              <a:rPr lang="en-ZA" dirty="0"/>
              <a:t>Languages and Mathematics: DBE workbooks developed and distributed annually (Grade R – 9</a:t>
            </a:r>
            <a:r>
              <a:rPr lang="en-ZA" dirty="0" smtClean="0"/>
              <a:t>);</a:t>
            </a:r>
          </a:p>
          <a:p>
            <a:pPr algn="just"/>
            <a:r>
              <a:rPr lang="en-ZA" b="1" dirty="0" smtClean="0"/>
              <a:t>Reconfiguration</a:t>
            </a:r>
            <a:r>
              <a:rPr lang="en-ZA" dirty="0" smtClean="0"/>
              <a:t> of the Maths, Science and Technology (MST) Grant to support all MST subjects; </a:t>
            </a:r>
          </a:p>
          <a:p>
            <a:pPr algn="just"/>
            <a:r>
              <a:rPr lang="en-ZA" b="1" dirty="0" smtClean="0"/>
              <a:t>Item bank </a:t>
            </a:r>
            <a:r>
              <a:rPr lang="en-ZA" dirty="0" smtClean="0"/>
              <a:t>development to support teachers with assessment tasks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05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89"/>
          </a:xfrm>
        </p:spPr>
        <p:txBody>
          <a:bodyPr>
            <a:normAutofit fontScale="90000"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</a:rPr>
              <a:t>PROGRESS…continued</a:t>
            </a:r>
            <a:endParaRPr lang="en-Z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328592"/>
          </a:xfrm>
        </p:spPr>
        <p:txBody>
          <a:bodyPr/>
          <a:lstStyle/>
          <a:p>
            <a:r>
              <a:rPr lang="en-ZA" dirty="0" smtClean="0"/>
              <a:t>Promoting Access and Inclusivity:</a:t>
            </a:r>
          </a:p>
          <a:p>
            <a:pPr lvl="1" algn="just"/>
            <a:r>
              <a:rPr lang="en-ZA" dirty="0" smtClean="0"/>
              <a:t>Screening Identification</a:t>
            </a:r>
            <a:r>
              <a:rPr lang="en-ZA" dirty="0"/>
              <a:t>, Assessment </a:t>
            </a:r>
            <a:r>
              <a:rPr lang="en-ZA" dirty="0" smtClean="0"/>
              <a:t>and Support </a:t>
            </a:r>
            <a:r>
              <a:rPr lang="en-ZA" dirty="0"/>
              <a:t>Policy</a:t>
            </a:r>
            <a:r>
              <a:rPr lang="en-ZA" dirty="0" smtClean="0"/>
              <a:t>;</a:t>
            </a:r>
          </a:p>
          <a:p>
            <a:pPr lvl="1" algn="just"/>
            <a:r>
              <a:rPr lang="en-ZA" dirty="0" smtClean="0"/>
              <a:t>Sign Language Implementation;</a:t>
            </a:r>
          </a:p>
          <a:p>
            <a:pPr lvl="1" algn="just"/>
            <a:r>
              <a:rPr lang="en-ZA" dirty="0" smtClean="0"/>
              <a:t>Technical Vocational curriculum;</a:t>
            </a:r>
          </a:p>
          <a:p>
            <a:pPr lvl="1" algn="just"/>
            <a:r>
              <a:rPr lang="en-ZA" dirty="0" smtClean="0"/>
              <a:t>Technical Occupational curriculum;</a:t>
            </a:r>
          </a:p>
          <a:p>
            <a:pPr lvl="1" algn="just"/>
            <a:r>
              <a:rPr lang="en-ZA" dirty="0" smtClean="0"/>
              <a:t>Curriculum for Profoundly Intellectually Disabled;</a:t>
            </a:r>
          </a:p>
          <a:p>
            <a:pPr lvl="1" algn="just"/>
            <a:r>
              <a:rPr lang="en-ZA" dirty="0" smtClean="0"/>
              <a:t>Development of State Owned Textbooks: </a:t>
            </a:r>
            <a:r>
              <a:rPr lang="en-GB" dirty="0"/>
              <a:t>Grades 10 and 11 </a:t>
            </a:r>
            <a:r>
              <a:rPr lang="en-GB" b="1" dirty="0"/>
              <a:t>Mathematics and Physical Sciences </a:t>
            </a:r>
            <a:r>
              <a:rPr lang="en-ZA" dirty="0"/>
              <a:t>Siyavula </a:t>
            </a:r>
            <a:r>
              <a:rPr lang="en-ZA" dirty="0" smtClean="0"/>
              <a:t>Textbooks.</a:t>
            </a:r>
            <a:endParaRPr lang="en-ZA" dirty="0"/>
          </a:p>
          <a:p>
            <a:pPr marL="457200" lvl="1" indent="0">
              <a:buNone/>
            </a:pPr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80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en-ZA" sz="9600" b="1" dirty="0" smtClean="0">
                <a:solidFill>
                  <a:schemeClr val="accent2">
                    <a:lumMod val="75000"/>
                  </a:schemeClr>
                </a:solidFill>
              </a:rPr>
              <a:t>1.4. SUCCESSES</a:t>
            </a:r>
            <a:endParaRPr lang="en-ZA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4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OUTLINE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1.1. Purpose</a:t>
            </a:r>
          </a:p>
          <a:p>
            <a:pPr marL="0" indent="0">
              <a:buNone/>
            </a:pPr>
            <a:r>
              <a:rPr lang="en-ZA" dirty="0" smtClean="0"/>
              <a:t>1.2. Background and Context</a:t>
            </a:r>
          </a:p>
          <a:p>
            <a:pPr marL="0" indent="0">
              <a:buNone/>
            </a:pPr>
            <a:r>
              <a:rPr lang="en-ZA" dirty="0" smtClean="0"/>
              <a:t>1.3. </a:t>
            </a:r>
            <a:r>
              <a:rPr lang="en-ZA" dirty="0"/>
              <a:t>Progress</a:t>
            </a:r>
          </a:p>
          <a:p>
            <a:pPr marL="0" indent="0">
              <a:buNone/>
            </a:pPr>
            <a:r>
              <a:rPr lang="en-ZA" dirty="0" smtClean="0"/>
              <a:t>1.4. </a:t>
            </a:r>
            <a:r>
              <a:rPr lang="en-ZA" dirty="0"/>
              <a:t>Successes</a:t>
            </a:r>
          </a:p>
          <a:p>
            <a:pPr marL="0" indent="0">
              <a:buNone/>
            </a:pPr>
            <a:r>
              <a:rPr lang="en-ZA" dirty="0" smtClean="0"/>
              <a:t>1.5. The New Emerging Challenges in CAPS   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Implementation </a:t>
            </a:r>
          </a:p>
          <a:p>
            <a:pPr marL="0" indent="0">
              <a:buNone/>
            </a:pPr>
            <a:r>
              <a:rPr lang="en-ZA" dirty="0" smtClean="0"/>
              <a:t>1.6. Plans to </a:t>
            </a:r>
            <a:r>
              <a:rPr lang="en-ZA" dirty="0"/>
              <a:t>d</a:t>
            </a:r>
            <a:r>
              <a:rPr lang="en-ZA" dirty="0" smtClean="0"/>
              <a:t>eal </a:t>
            </a:r>
            <a:r>
              <a:rPr lang="en-ZA" dirty="0"/>
              <a:t>w</a:t>
            </a:r>
            <a:r>
              <a:rPr lang="en-ZA" dirty="0" smtClean="0"/>
              <a:t>ith Curriculum and Assessment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Overload</a:t>
            </a:r>
            <a:br>
              <a:rPr lang="en-ZA" dirty="0" smtClean="0"/>
            </a:br>
            <a:r>
              <a:rPr lang="en-ZA" dirty="0" smtClean="0"/>
              <a:t>1.7. Recommendations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761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88848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6000" b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SOUTHERN AND EASTERN AFRICA CONSORTIUM FOR MONITORING EDUCATIONAL QUALITY (SACMEQ)</a:t>
            </a:r>
            <a:endParaRPr lang="en-ZA" sz="3100" b="1" cap="small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20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06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03237"/>
          </a:xfrm>
        </p:spPr>
        <p:txBody>
          <a:bodyPr>
            <a:noAutofit/>
          </a:bodyPr>
          <a:lstStyle/>
          <a:p>
            <a:pPr algn="l"/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WAS THE SITUATION AND HAVE WE MOVED SINCE 2007?  </a:t>
            </a:r>
            <a:r>
              <a:rPr lang="en-US" altLang="en-US" sz="2000" b="1" dirty="0" smtClean="0"/>
              <a:t>                 </a:t>
            </a:r>
            <a:br>
              <a:rPr lang="en-US" altLang="en-US" sz="2000" b="1" dirty="0" smtClean="0"/>
            </a:b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                                                                                          Significant           </a:t>
            </a:r>
          </a:p>
        </p:txBody>
      </p:sp>
      <p:graphicFrame>
        <p:nvGraphicFramePr>
          <p:cNvPr id="37245" name="Group 38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28870553"/>
              </p:ext>
            </p:extLst>
          </p:nvPr>
        </p:nvGraphicFramePr>
        <p:xfrm>
          <a:off x="179512" y="642938"/>
          <a:ext cx="8712968" cy="5699185"/>
        </p:xfrm>
        <a:graphic>
          <a:graphicData uri="http://schemas.openxmlformats.org/drawingml/2006/table">
            <a:tbl>
              <a:tblPr/>
              <a:tblGrid>
                <a:gridCol w="1944216"/>
                <a:gridCol w="1692188"/>
                <a:gridCol w="1692188"/>
                <a:gridCol w="1692188"/>
                <a:gridCol w="1692188"/>
              </a:tblGrid>
              <a:tr h="33524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 score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Mathematics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Mauritius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1314450" algn="l"/>
                        </a:tabLs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Kenya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Tanzania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Seychelles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Swaziland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Botswana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Zimbabwe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South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Zanzibar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Mozambique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Uganda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Lesotho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Namibia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Malawi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indent="114300"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Zambia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8" name="AutoShape 382"/>
          <p:cNvSpPr>
            <a:spLocks noChangeArrowheads="1"/>
          </p:cNvSpPr>
          <p:nvPr/>
        </p:nvSpPr>
        <p:spPr bwMode="auto">
          <a:xfrm rot="5400000">
            <a:off x="4557712" y="3785393"/>
            <a:ext cx="144463" cy="144463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9" name="AutoShape 383"/>
          <p:cNvSpPr>
            <a:spLocks noChangeArrowheads="1"/>
          </p:cNvSpPr>
          <p:nvPr/>
        </p:nvSpPr>
        <p:spPr bwMode="auto">
          <a:xfrm rot="5400000">
            <a:off x="7587456" y="3786186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0" name="AutoShape 384"/>
          <p:cNvSpPr>
            <a:spLocks noChangeArrowheads="1"/>
          </p:cNvSpPr>
          <p:nvPr/>
        </p:nvSpPr>
        <p:spPr bwMode="auto">
          <a:xfrm>
            <a:off x="7586662" y="143093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1" name="AutoShape 385"/>
          <p:cNvSpPr>
            <a:spLocks noChangeArrowheads="1"/>
          </p:cNvSpPr>
          <p:nvPr/>
        </p:nvSpPr>
        <p:spPr bwMode="auto">
          <a:xfrm>
            <a:off x="4413250" y="206084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/>
          <p:cNvSpPr/>
          <p:nvPr/>
        </p:nvSpPr>
        <p:spPr>
          <a:xfrm>
            <a:off x="4292327" y="3611116"/>
            <a:ext cx="3643313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03" name="AutoShape 384"/>
          <p:cNvSpPr>
            <a:spLocks noChangeArrowheads="1"/>
          </p:cNvSpPr>
          <p:nvPr/>
        </p:nvSpPr>
        <p:spPr bwMode="auto">
          <a:xfrm>
            <a:off x="8072438" y="35718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423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8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5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INTERNATIONAL </a:t>
            </a:r>
            <a:br>
              <a:rPr lang="en-ZA" sz="5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5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AND SCIENCE </a:t>
            </a:r>
            <a:r>
              <a:rPr lang="en-ZA" sz="53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(</a:t>
            </a:r>
            <a:r>
              <a:rPr lang="en-ZA" sz="5300" b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TIMMS)</a:t>
            </a:r>
            <a:endParaRPr lang="en-ZA" sz="2700" b="1" cap="small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22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4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0992668"/>
              </p:ext>
            </p:extLst>
          </p:nvPr>
        </p:nvGraphicFramePr>
        <p:xfrm>
          <a:off x="11756" y="908720"/>
          <a:ext cx="924076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560332" cy="1099344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rgbClr val="008000"/>
                </a:solidFill>
                <a:latin typeface="Garamond" pitchFamily="18" charset="0"/>
              </a:rPr>
              <a:t>C</a:t>
            </a:r>
            <a:r>
              <a:rPr lang="en-ZA" sz="3600" b="1" dirty="0" smtClean="0">
                <a:solidFill>
                  <a:srgbClr val="008000"/>
                </a:solidFill>
                <a:latin typeface="Garamond" pitchFamily="18" charset="0"/>
              </a:rPr>
              <a:t>hange in achievement between 2003 and 2015</a:t>
            </a:r>
            <a:endParaRPr lang="en-ZA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1461368" cy="237232"/>
          </a:xfrm>
          <a:prstGeom prst="rect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6084168" y="1628800"/>
            <a:ext cx="2952328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CC0066"/>
                </a:solidFill>
                <a:latin typeface="Garamond" panose="02020404030301010803" pitchFamily="18" charset="0"/>
              </a:rPr>
              <a:t>SA has shown the largest improvement-</a:t>
            </a:r>
          </a:p>
          <a:p>
            <a:pPr algn="ctr"/>
            <a:r>
              <a:rPr lang="en-ZA" sz="2400" b="1" dirty="0" smtClean="0">
                <a:solidFill>
                  <a:srgbClr val="CC0066"/>
                </a:solidFill>
                <a:latin typeface="Garamond" panose="02020404030301010803" pitchFamily="18" charset="0"/>
              </a:rPr>
              <a:t>87 points in math</a:t>
            </a:r>
          </a:p>
          <a:p>
            <a:pPr algn="ctr"/>
            <a:r>
              <a:rPr lang="en-ZA" sz="2400" b="1" dirty="0" smtClean="0">
                <a:solidFill>
                  <a:srgbClr val="CC0066"/>
                </a:solidFill>
                <a:latin typeface="Garamond" panose="02020404030301010803" pitchFamily="18" charset="0"/>
              </a:rPr>
              <a:t>90 points in science</a:t>
            </a:r>
            <a:endParaRPr lang="en-ZA" sz="2400" b="1" dirty="0">
              <a:solidFill>
                <a:srgbClr val="CC006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6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8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ZA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ZA" sz="6700" b="1" cap="small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NATIONAL SENIOR CERTIFICATE (NSC)</a:t>
            </a:r>
            <a:endParaRPr lang="en-ZA" sz="3600" b="1" cap="small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3716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9DC7CBB9-8A01-486D-A115-199A907CBFA4}" type="slidenum">
              <a:rPr lang="en-ZA" sz="1200">
                <a:solidFill>
                  <a:srgbClr val="898989"/>
                </a:solidFill>
              </a:rPr>
              <a:pPr algn="r"/>
              <a:t>24</a:t>
            </a:fld>
            <a:endParaRPr lang="en-ZA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4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NSC PERFORMANCE: 2010 TO 2016</a:t>
            </a:r>
            <a:endParaRPr lang="en-ZA" altLang="en-US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138613" y="63087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ZA" altLang="en-US" b="1">
                <a:latin typeface="Tahoma" pitchFamily="34" charset="0"/>
                <a:cs typeface="Tahoma" pitchFamily="34" charset="0"/>
              </a:rPr>
              <a:t>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-26776" y="692696"/>
          <a:ext cx="91707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446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</a:rPr>
              <a:t>1.5. THE NEW EMERGING CHALLENGES IN CAPS IMPLEMENTATION </a:t>
            </a:r>
            <a:endParaRPr lang="en-Z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7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THE NEW EMERGING CHALLENGES IN CAPS IMPLEMENTATION</a:t>
            </a:r>
            <a:endParaRPr lang="en-ZA" sz="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45624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 smtClean="0"/>
              <a:t>Despite interventions some challenges remain persistent, including: </a:t>
            </a:r>
          </a:p>
          <a:p>
            <a:pPr lvl="1"/>
            <a:r>
              <a:rPr lang="en-US" b="1" dirty="0"/>
              <a:t>content overload </a:t>
            </a:r>
            <a:r>
              <a:rPr lang="en-US" dirty="0"/>
              <a:t>and </a:t>
            </a:r>
            <a:r>
              <a:rPr lang="en-US" b="1" dirty="0" smtClean="0"/>
              <a:t>curriculum </a:t>
            </a:r>
            <a:r>
              <a:rPr lang="en-US" b="1" dirty="0"/>
              <a:t>coverage</a:t>
            </a:r>
            <a:r>
              <a:rPr lang="en-US" dirty="0"/>
              <a:t>;</a:t>
            </a:r>
          </a:p>
          <a:p>
            <a:pPr lvl="1"/>
            <a:r>
              <a:rPr lang="en-US" b="1" dirty="0" smtClean="0"/>
              <a:t>quality</a:t>
            </a:r>
            <a:r>
              <a:rPr lang="en-US" dirty="0" smtClean="0"/>
              <a:t> </a:t>
            </a:r>
            <a:r>
              <a:rPr lang="en-US" dirty="0"/>
              <a:t>of formal </a:t>
            </a:r>
            <a:r>
              <a:rPr lang="en-US" b="1" dirty="0"/>
              <a:t>assessment</a:t>
            </a:r>
            <a:r>
              <a:rPr lang="en-US" dirty="0"/>
              <a:t> tasks; </a:t>
            </a:r>
          </a:p>
          <a:p>
            <a:pPr lvl="1"/>
            <a:r>
              <a:rPr lang="en-US" dirty="0" smtClean="0"/>
              <a:t>Understanding of </a:t>
            </a:r>
            <a:r>
              <a:rPr lang="en-US" dirty="0"/>
              <a:t>the use of  </a:t>
            </a:r>
            <a:r>
              <a:rPr lang="en-ZA" dirty="0"/>
              <a:t>cognitive levels;</a:t>
            </a:r>
          </a:p>
          <a:p>
            <a:pPr lvl="1"/>
            <a:r>
              <a:rPr lang="en-ZA" dirty="0" smtClean="0"/>
              <a:t>forms </a:t>
            </a:r>
            <a:r>
              <a:rPr lang="en-ZA" dirty="0"/>
              <a:t>of assessment</a:t>
            </a:r>
            <a:r>
              <a:rPr lang="en-ZA" dirty="0" smtClean="0"/>
              <a:t>;</a:t>
            </a:r>
            <a:endParaRPr lang="en-ZA" dirty="0"/>
          </a:p>
          <a:p>
            <a:pPr lvl="1"/>
            <a:r>
              <a:rPr lang="en-ZA" b="1" dirty="0"/>
              <a:t>weighting</a:t>
            </a:r>
            <a:r>
              <a:rPr lang="en-ZA" dirty="0"/>
              <a:t> of assessment with regards to time  </a:t>
            </a:r>
            <a:r>
              <a:rPr lang="en-ZA" dirty="0" smtClean="0"/>
              <a:t> </a:t>
            </a:r>
            <a:r>
              <a:rPr lang="en-ZA" dirty="0"/>
              <a:t>and marks.</a:t>
            </a:r>
          </a:p>
          <a:p>
            <a:pPr lvl="1"/>
            <a:r>
              <a:rPr lang="en-ZA" b="1" dirty="0"/>
              <a:t>Accommodation and concessions </a:t>
            </a:r>
            <a:r>
              <a:rPr lang="en-ZA" dirty="0"/>
              <a:t>as a principle in the CAPS </a:t>
            </a:r>
          </a:p>
          <a:p>
            <a:pPr lvl="1"/>
            <a:r>
              <a:rPr lang="en-ZA" b="1" dirty="0" smtClean="0"/>
              <a:t>Teaching </a:t>
            </a:r>
            <a:r>
              <a:rPr lang="en-ZA" b="1" dirty="0"/>
              <a:t>for assessment </a:t>
            </a:r>
            <a:r>
              <a:rPr lang="en-ZA" dirty="0"/>
              <a:t>not mastery;</a:t>
            </a:r>
          </a:p>
          <a:p>
            <a:pPr lvl="1"/>
            <a:r>
              <a:rPr lang="en-ZA" b="1" dirty="0" smtClean="0"/>
              <a:t>Reading </a:t>
            </a:r>
            <a:r>
              <a:rPr lang="en-ZA" b="1" dirty="0"/>
              <a:t>levels </a:t>
            </a:r>
            <a:r>
              <a:rPr lang="en-ZA" dirty="0"/>
              <a:t>of learners;</a:t>
            </a:r>
          </a:p>
          <a:p>
            <a:pPr lvl="1"/>
            <a:r>
              <a:rPr lang="en-ZA" dirty="0"/>
              <a:t>Development of </a:t>
            </a:r>
            <a:r>
              <a:rPr lang="en-ZA" b="1" dirty="0"/>
              <a:t>21st century </a:t>
            </a:r>
            <a:r>
              <a:rPr lang="en-ZA" b="1" dirty="0" smtClean="0"/>
              <a:t>skills.</a:t>
            </a:r>
            <a:endParaRPr lang="en-ZA" dirty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5726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640960" cy="1143000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</a:rPr>
              <a:t>EXAMPLE- OVERLOAD OF ASSESSMENT TASKS </a:t>
            </a:r>
            <a:endParaRPr lang="en-Z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6894"/>
            <a:ext cx="110172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3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</a:rPr>
              <a:t>1.6. PLANS TO DEAL WITH CURRICULUM AND ASSESSMENT OVERLOAD</a:t>
            </a:r>
            <a:r>
              <a:rPr lang="en-ZA" b="1" dirty="0"/>
              <a:t/>
            </a:r>
            <a:br>
              <a:rPr lang="en-ZA" b="1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810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</a:rPr>
              <a:t>1.1 </a:t>
            </a:r>
            <a:r>
              <a:rPr lang="en-ZA" sz="5400" b="1" dirty="0">
                <a:solidFill>
                  <a:schemeClr val="accent2">
                    <a:lumMod val="75000"/>
                  </a:schemeClr>
                </a:solidFill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34129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5400" dirty="0" smtClean="0"/>
              <a:t>To present to the Portfolio Committee a </a:t>
            </a:r>
            <a:r>
              <a:rPr lang="en-ZA" sz="5400" b="1" dirty="0" smtClean="0"/>
              <a:t>progress </a:t>
            </a:r>
            <a:r>
              <a:rPr lang="en-ZA" sz="5400" dirty="0" smtClean="0"/>
              <a:t>report on the </a:t>
            </a:r>
            <a:r>
              <a:rPr lang="en-ZA" sz="5400" b="1" dirty="0" smtClean="0"/>
              <a:t>implementation of CAPS.</a:t>
            </a:r>
            <a:endParaRPr lang="en-ZA" sz="5400" dirty="0"/>
          </a:p>
        </p:txBody>
      </p:sp>
    </p:spTree>
    <p:extLst>
      <p:ext uri="{BB962C8B-B14F-4D97-AF65-F5344CB8AC3E}">
        <p14:creationId xmlns:p14="http://schemas.microsoft.com/office/powerpoint/2010/main" xmlns="" val="9712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1" y="1126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FUTURE PLANS: 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SHORT</a:t>
            </a: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 TERM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(2017)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3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GB" dirty="0" smtClean="0"/>
              <a:t>Assessment tasks per subject: </a:t>
            </a:r>
            <a:r>
              <a:rPr lang="en-GB" b="1" dirty="0" smtClean="0"/>
              <a:t>number</a:t>
            </a:r>
            <a:r>
              <a:rPr lang="en-GB" dirty="0" smtClean="0"/>
              <a:t>, </a:t>
            </a:r>
            <a:r>
              <a:rPr lang="en-GB" b="1" dirty="0" smtClean="0"/>
              <a:t>weighting </a:t>
            </a:r>
            <a:r>
              <a:rPr lang="en-GB" dirty="0" smtClean="0"/>
              <a:t>in terms of </a:t>
            </a:r>
            <a:r>
              <a:rPr lang="en-GB" b="1" dirty="0" smtClean="0"/>
              <a:t>time </a:t>
            </a:r>
            <a:r>
              <a:rPr lang="en-GB" dirty="0" smtClean="0"/>
              <a:t>and </a:t>
            </a:r>
            <a:r>
              <a:rPr lang="en-GB" b="1" dirty="0" smtClean="0"/>
              <a:t>mark </a:t>
            </a:r>
            <a:r>
              <a:rPr lang="en-GB" dirty="0" smtClean="0"/>
              <a:t>allocation;</a:t>
            </a:r>
            <a:endParaRPr lang="en-ZA" dirty="0" smtClean="0"/>
          </a:p>
          <a:p>
            <a:pPr lvl="0" algn="just"/>
            <a:r>
              <a:rPr lang="en-GB" b="1" dirty="0" smtClean="0"/>
              <a:t>Specification</a:t>
            </a:r>
            <a:r>
              <a:rPr lang="en-GB" dirty="0" smtClean="0"/>
              <a:t> of </a:t>
            </a:r>
            <a:r>
              <a:rPr lang="en-GB" b="1" dirty="0" smtClean="0"/>
              <a:t>Forms / Type </a:t>
            </a:r>
            <a:r>
              <a:rPr lang="en-GB" dirty="0" smtClean="0"/>
              <a:t>of assessment tasks;</a:t>
            </a:r>
            <a:endParaRPr lang="en-ZA" dirty="0" smtClean="0"/>
          </a:p>
          <a:p>
            <a:pPr lvl="0" algn="just"/>
            <a:r>
              <a:rPr lang="en-GB" b="1" dirty="0" smtClean="0"/>
              <a:t>Cognitive levels </a:t>
            </a:r>
            <a:r>
              <a:rPr lang="en-ZA" dirty="0" smtClean="0"/>
              <a:t>and </a:t>
            </a:r>
            <a:r>
              <a:rPr lang="en-GB" dirty="0" smtClean="0"/>
              <a:t>difficulty levels within the cognitive levels;</a:t>
            </a:r>
            <a:endParaRPr lang="en-ZA" dirty="0" smtClean="0"/>
          </a:p>
          <a:p>
            <a:pPr lvl="0" algn="just"/>
            <a:r>
              <a:rPr lang="en-GB" b="1" dirty="0" smtClean="0"/>
              <a:t>Editorial </a:t>
            </a:r>
            <a:r>
              <a:rPr lang="en-GB" dirty="0" smtClean="0"/>
              <a:t>corrections</a:t>
            </a:r>
            <a:r>
              <a:rPr lang="en-GB" i="1" dirty="0" smtClean="0"/>
              <a:t>; </a:t>
            </a:r>
            <a:endParaRPr lang="en-GB" dirty="0" smtClean="0"/>
          </a:p>
          <a:p>
            <a:pPr algn="just"/>
            <a:r>
              <a:rPr lang="en-GB" b="1" dirty="0"/>
              <a:t>E</a:t>
            </a:r>
            <a:r>
              <a:rPr lang="en-GB" b="1" dirty="0" smtClean="0"/>
              <a:t>xamination guidelines</a:t>
            </a:r>
            <a:r>
              <a:rPr lang="en-GB" dirty="0" smtClean="0"/>
              <a:t>; and</a:t>
            </a:r>
            <a:endParaRPr lang="en-ZA" dirty="0"/>
          </a:p>
          <a:p>
            <a:pPr algn="just"/>
            <a:r>
              <a:rPr lang="en-ZA" b="1" dirty="0"/>
              <a:t>A</a:t>
            </a:r>
            <a:r>
              <a:rPr lang="en-ZA" b="1" dirty="0" smtClean="0"/>
              <a:t>ccommodation </a:t>
            </a:r>
            <a:r>
              <a:rPr lang="en-ZA" b="1" dirty="0"/>
              <a:t>and </a:t>
            </a:r>
            <a:r>
              <a:rPr lang="en-ZA" b="1" dirty="0" smtClean="0"/>
              <a:t>concessions </a:t>
            </a:r>
            <a:r>
              <a:rPr lang="en-ZA" dirty="0"/>
              <a:t>as a principle in the CAPS </a:t>
            </a:r>
          </a:p>
          <a:p>
            <a:pPr algn="just"/>
            <a:endParaRPr lang="en-GB" b="1" dirty="0" smtClean="0"/>
          </a:p>
          <a:p>
            <a:pPr algn="just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62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936104"/>
          </a:xfrm>
        </p:spPr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FUTURE PLANS </a:t>
            </a: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</a:rPr>
              <a:t>: MEDIUM TERM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(2018-2020): FOCUS AREAS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28992" cy="5073433"/>
          </a:xfrm>
        </p:spPr>
        <p:txBody>
          <a:bodyPr>
            <a:normAutofit fontScale="92500"/>
          </a:bodyPr>
          <a:lstStyle/>
          <a:p>
            <a:pPr algn="just"/>
            <a:r>
              <a:rPr lang="en-ZA" sz="2200" dirty="0" smtClean="0"/>
              <a:t>Mathematics in the Foundation Phase (</a:t>
            </a:r>
            <a:r>
              <a:rPr lang="en-ZA" sz="2200" b="1" dirty="0" smtClean="0"/>
              <a:t>Language </a:t>
            </a:r>
            <a:r>
              <a:rPr lang="en-ZA" sz="2200" b="1" dirty="0"/>
              <a:t>vs </a:t>
            </a:r>
            <a:r>
              <a:rPr lang="en-ZA" sz="2200" b="1" dirty="0" smtClean="0"/>
              <a:t>Mathematical </a:t>
            </a:r>
            <a:r>
              <a:rPr lang="en-ZA" sz="2200" b="1" dirty="0"/>
              <a:t>C</a:t>
            </a:r>
            <a:r>
              <a:rPr lang="en-ZA" sz="2200" b="1" dirty="0" smtClean="0"/>
              <a:t>oncepts</a:t>
            </a:r>
            <a:r>
              <a:rPr lang="en-ZA" sz="2200" b="1" dirty="0"/>
              <a:t>)</a:t>
            </a:r>
          </a:p>
          <a:p>
            <a:pPr algn="just"/>
            <a:r>
              <a:rPr lang="en-ZA" sz="2200" b="1" dirty="0"/>
              <a:t>Strengthening content </a:t>
            </a:r>
            <a:r>
              <a:rPr lang="en-ZA" sz="2200" dirty="0" smtClean="0"/>
              <a:t>in Life Orientation and re-packing of FET Curriculum</a:t>
            </a:r>
          </a:p>
          <a:p>
            <a:pPr algn="just"/>
            <a:r>
              <a:rPr lang="en-ZA" sz="2200" b="1" dirty="0" smtClean="0"/>
              <a:t>Inclusion of the skills curriculum (Three </a:t>
            </a:r>
            <a:r>
              <a:rPr lang="en-ZA" sz="2200" b="1" dirty="0"/>
              <a:t>Steam </a:t>
            </a:r>
            <a:r>
              <a:rPr lang="en-ZA" sz="2200" b="1" dirty="0" smtClean="0"/>
              <a:t>Model)</a:t>
            </a:r>
            <a:endParaRPr lang="en-ZA" sz="2200" b="1" dirty="0"/>
          </a:p>
          <a:p>
            <a:pPr algn="just"/>
            <a:r>
              <a:rPr lang="en-ZA" sz="2200" dirty="0" smtClean="0"/>
              <a:t>Include </a:t>
            </a:r>
            <a:r>
              <a:rPr lang="en-ZA" sz="2200" b="1" dirty="0" smtClean="0"/>
              <a:t>accommodation and concessions </a:t>
            </a:r>
            <a:r>
              <a:rPr lang="en-ZA" sz="2200" dirty="0" smtClean="0"/>
              <a:t>as a principle in the CAPS </a:t>
            </a:r>
          </a:p>
          <a:p>
            <a:pPr algn="just"/>
            <a:r>
              <a:rPr lang="en-ZA" sz="2200" dirty="0" smtClean="0"/>
              <a:t>The </a:t>
            </a:r>
            <a:r>
              <a:rPr lang="en-ZA" sz="2200" b="1" dirty="0" smtClean="0"/>
              <a:t>depth and breadth </a:t>
            </a:r>
            <a:r>
              <a:rPr lang="en-ZA" sz="2200" dirty="0" smtClean="0"/>
              <a:t>of content in the CAPS (Repackaging)</a:t>
            </a:r>
            <a:endParaRPr lang="en-ZA" sz="2200" dirty="0"/>
          </a:p>
          <a:p>
            <a:pPr algn="just">
              <a:spcBef>
                <a:spcPts val="600"/>
              </a:spcBef>
            </a:pPr>
            <a:r>
              <a:rPr lang="en-ZA" sz="2200" dirty="0" smtClean="0"/>
              <a:t>EMS: Accounting </a:t>
            </a:r>
            <a:r>
              <a:rPr lang="en-ZA" sz="2200" b="1" dirty="0" smtClean="0"/>
              <a:t>weighting</a:t>
            </a:r>
            <a:r>
              <a:rPr lang="en-ZA" sz="2200" dirty="0" smtClean="0"/>
              <a:t> from 40% to 50%</a:t>
            </a:r>
          </a:p>
          <a:p>
            <a:pPr algn="just"/>
            <a:r>
              <a:rPr lang="en-ZA" sz="2200" b="1" dirty="0" smtClean="0"/>
              <a:t>Scaffolding: </a:t>
            </a:r>
            <a:r>
              <a:rPr lang="en-ZA" sz="2200" dirty="0" smtClean="0"/>
              <a:t>Smooth transition from one phase to another iro content, </a:t>
            </a:r>
            <a:r>
              <a:rPr lang="en-ZA" sz="2200" b="1" dirty="0" smtClean="0"/>
              <a:t>aims,  </a:t>
            </a:r>
            <a:r>
              <a:rPr lang="en-ZA" sz="2200" dirty="0" smtClean="0"/>
              <a:t>&amp; </a:t>
            </a:r>
            <a:r>
              <a:rPr lang="en-ZA" sz="2200" b="1" dirty="0" smtClean="0"/>
              <a:t> skills </a:t>
            </a:r>
            <a:r>
              <a:rPr lang="en-ZA" sz="2200" dirty="0" smtClean="0"/>
              <a:t>in the CAPS: </a:t>
            </a:r>
            <a:r>
              <a:rPr lang="en-ZA" sz="2200" b="1" dirty="0" smtClean="0"/>
              <a:t>Section 2, 3 and 4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ZA" sz="2200" b="1" dirty="0" smtClean="0">
                <a:ea typeface="Calibri"/>
                <a:cs typeface="Times New Roman"/>
              </a:rPr>
              <a:t>ICT/CAT</a:t>
            </a:r>
            <a:r>
              <a:rPr lang="en-ZA" sz="2200" dirty="0" smtClean="0">
                <a:ea typeface="Calibri"/>
                <a:cs typeface="Times New Roman"/>
              </a:rPr>
              <a:t>: New and emerging </a:t>
            </a:r>
            <a:r>
              <a:rPr lang="en-ZA" sz="2200" dirty="0">
                <a:ea typeface="Calibri"/>
                <a:cs typeface="Times New Roman"/>
              </a:rPr>
              <a:t>trends and </a:t>
            </a:r>
            <a:r>
              <a:rPr lang="en-ZA" sz="2200" dirty="0" smtClean="0">
                <a:ea typeface="Calibri"/>
                <a:cs typeface="Times New Roman"/>
              </a:rPr>
              <a:t>technologies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ZA" sz="2400" b="1" dirty="0"/>
              <a:t>Pass requirements in the Senior Phase (SP)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sz="2200" dirty="0" smtClean="0">
                <a:ea typeface="Calibri"/>
                <a:cs typeface="Times New Roman"/>
              </a:rPr>
              <a:t>NCS Examinations: </a:t>
            </a:r>
            <a:r>
              <a:rPr lang="en-ZA" sz="2200" b="1" dirty="0" smtClean="0">
                <a:ea typeface="Calibri"/>
                <a:cs typeface="Times New Roman"/>
              </a:rPr>
              <a:t>Two papers </a:t>
            </a:r>
            <a:r>
              <a:rPr lang="en-ZA" sz="2200" dirty="0" smtClean="0">
                <a:ea typeface="Calibri"/>
                <a:cs typeface="Times New Roman"/>
              </a:rPr>
              <a:t>–Business Studies, Accounting.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sz="2200" dirty="0" smtClean="0">
                <a:cs typeface="Times New Roman"/>
              </a:rPr>
              <a:t>The National Integrated </a:t>
            </a:r>
            <a:r>
              <a:rPr lang="en-ZA" sz="2200" b="1" dirty="0" smtClean="0">
                <a:cs typeface="Times New Roman"/>
              </a:rPr>
              <a:t>Assessment Framework</a:t>
            </a:r>
            <a:endParaRPr lang="en-ZA" sz="2200" b="1" dirty="0" smtClean="0"/>
          </a:p>
          <a:p>
            <a:pPr marL="0" indent="0">
              <a:buNone/>
            </a:pPr>
            <a:endParaRPr lang="en-ZA" sz="2000" dirty="0" smtClean="0"/>
          </a:p>
          <a:p>
            <a:endParaRPr lang="en-ZA" sz="20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84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8507288" cy="1052736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FUTURE PLANS </a:t>
            </a: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LONG TERM (2020 – 2030)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030019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2600" b="1" dirty="0" smtClean="0"/>
              <a:t>Compulsory offering </a:t>
            </a:r>
            <a:r>
              <a:rPr lang="en-ZA" sz="2600" dirty="0" smtClean="0"/>
              <a:t>of History </a:t>
            </a:r>
          </a:p>
          <a:p>
            <a:pPr algn="just"/>
            <a:r>
              <a:rPr lang="en-ZA" sz="2600" b="1" dirty="0" smtClean="0"/>
              <a:t>Transition to Grade 4 </a:t>
            </a:r>
            <a:r>
              <a:rPr lang="en-ZA" sz="2600" dirty="0" smtClean="0"/>
              <a:t>: Subject specialisation in Grade 3</a:t>
            </a:r>
          </a:p>
          <a:p>
            <a:pPr algn="just"/>
            <a:r>
              <a:rPr lang="en-ZA" sz="2800" dirty="0">
                <a:cs typeface="Times New Roman"/>
              </a:rPr>
              <a:t>CAPS: </a:t>
            </a:r>
            <a:r>
              <a:rPr lang="en-ZA" sz="2800" b="1" dirty="0">
                <a:cs typeface="Times New Roman"/>
              </a:rPr>
              <a:t>Two subjects </a:t>
            </a:r>
            <a:r>
              <a:rPr lang="en-ZA" sz="2800" dirty="0">
                <a:cs typeface="Times New Roman"/>
              </a:rPr>
              <a:t>– Chemistry and </a:t>
            </a:r>
            <a:r>
              <a:rPr lang="en-ZA" sz="2800" dirty="0" smtClean="0">
                <a:cs typeface="Times New Roman"/>
              </a:rPr>
              <a:t>Physics</a:t>
            </a:r>
            <a:endParaRPr lang="en-ZA" sz="2600" dirty="0" smtClean="0"/>
          </a:p>
          <a:p>
            <a:pPr algn="just"/>
            <a:r>
              <a:rPr lang="en-ZA" sz="2600" b="1" dirty="0" smtClean="0"/>
              <a:t>Decolonisation</a:t>
            </a:r>
            <a:r>
              <a:rPr lang="en-ZA" sz="2600" dirty="0" smtClean="0"/>
              <a:t> of the CAPS – </a:t>
            </a:r>
            <a:r>
              <a:rPr lang="en-ZA" sz="2600" b="1" dirty="0" smtClean="0"/>
              <a:t>KiSwahili,</a:t>
            </a:r>
            <a:r>
              <a:rPr lang="en-ZA" sz="2600" dirty="0" smtClean="0"/>
              <a:t> Indigenous Knowledge systems and practices etc.</a:t>
            </a:r>
          </a:p>
          <a:p>
            <a:pPr algn="just"/>
            <a:r>
              <a:rPr lang="en-ZA" sz="2600" dirty="0" smtClean="0"/>
              <a:t>Teaching and Learning in </a:t>
            </a:r>
            <a:r>
              <a:rPr lang="en-ZA" sz="2600" b="1" dirty="0" smtClean="0"/>
              <a:t>Mother tongue </a:t>
            </a:r>
            <a:r>
              <a:rPr lang="en-ZA" sz="2600" dirty="0" smtClean="0"/>
              <a:t>from </a:t>
            </a:r>
            <a:r>
              <a:rPr lang="en-ZA" sz="2600" b="1" dirty="0" smtClean="0"/>
              <a:t>Intermediate Phase</a:t>
            </a:r>
          </a:p>
          <a:p>
            <a:pPr algn="just"/>
            <a:r>
              <a:rPr lang="en-ZA" sz="2600" b="1" dirty="0" smtClean="0"/>
              <a:t>Research</a:t>
            </a:r>
            <a:r>
              <a:rPr lang="en-ZA" sz="2600" dirty="0" smtClean="0"/>
              <a:t> on curriculum design and development</a:t>
            </a:r>
          </a:p>
          <a:p>
            <a:pPr algn="just"/>
            <a:r>
              <a:rPr lang="en-ZA" sz="2600" b="1" dirty="0" smtClean="0"/>
              <a:t>Multi-grade</a:t>
            </a:r>
            <a:r>
              <a:rPr lang="en-ZA" sz="2600" dirty="0" smtClean="0"/>
              <a:t> </a:t>
            </a:r>
            <a:r>
              <a:rPr lang="en-ZA" sz="2600" b="1" dirty="0" smtClean="0"/>
              <a:t>core</a:t>
            </a:r>
            <a:r>
              <a:rPr lang="en-ZA" sz="2600" dirty="0" smtClean="0"/>
              <a:t> curriculum</a:t>
            </a:r>
          </a:p>
          <a:p>
            <a:pPr algn="just"/>
            <a:r>
              <a:rPr lang="en-ZA" sz="2600" b="1" dirty="0" smtClean="0"/>
              <a:t>Review </a:t>
            </a:r>
            <a:r>
              <a:rPr lang="en-ZA" sz="2600" dirty="0" smtClean="0"/>
              <a:t>of School </a:t>
            </a:r>
            <a:r>
              <a:rPr lang="en-ZA" sz="2600" dirty="0"/>
              <a:t>C</a:t>
            </a:r>
            <a:r>
              <a:rPr lang="en-ZA" sz="2600" dirty="0" smtClean="0"/>
              <a:t>alendar days and </a:t>
            </a:r>
            <a:r>
              <a:rPr lang="en-ZA" sz="2600" b="1" dirty="0" smtClean="0"/>
              <a:t>compulsory teaching time.</a:t>
            </a:r>
          </a:p>
          <a:p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xmlns="" val="8383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3"/>
          </a:xfrm>
        </p:spPr>
        <p:txBody>
          <a:bodyPr>
            <a:normAutofit/>
          </a:bodyPr>
          <a:lstStyle/>
          <a:p>
            <a:r>
              <a:rPr lang="en-ZA" sz="4800" b="1" dirty="0" smtClean="0">
                <a:solidFill>
                  <a:schemeClr val="accent2">
                    <a:lumMod val="75000"/>
                  </a:schemeClr>
                </a:solidFill>
              </a:rPr>
              <a:t>FUTURE PLANS …continued</a:t>
            </a:r>
            <a:endParaRPr lang="en-Z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9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2800" b="1" dirty="0"/>
              <a:t>Strengthen feedback </a:t>
            </a:r>
            <a:r>
              <a:rPr lang="en-ZA" sz="2800" dirty="0"/>
              <a:t>on </a:t>
            </a:r>
            <a:r>
              <a:rPr lang="en-ZA" sz="2800" dirty="0" smtClean="0"/>
              <a:t>tracking learner performance </a:t>
            </a:r>
            <a:r>
              <a:rPr lang="en-ZA" sz="2800" dirty="0"/>
              <a:t>in Grade </a:t>
            </a:r>
            <a:r>
              <a:rPr lang="en-ZA" sz="2800" b="1" dirty="0"/>
              <a:t>3, </a:t>
            </a:r>
            <a:r>
              <a:rPr lang="en-ZA" sz="2800" b="1" dirty="0" smtClean="0"/>
              <a:t>6, 9 and FET </a:t>
            </a:r>
            <a:r>
              <a:rPr lang="en-ZA" sz="2800" dirty="0"/>
              <a:t>on </a:t>
            </a:r>
            <a:r>
              <a:rPr lang="en-ZA" sz="2800" b="1" dirty="0"/>
              <a:t>SASAMS</a:t>
            </a:r>
            <a:r>
              <a:rPr lang="en-ZA" sz="2800" dirty="0"/>
              <a:t> to generate the required </a:t>
            </a:r>
            <a:r>
              <a:rPr lang="en-ZA" sz="2800" dirty="0" smtClean="0"/>
              <a:t>data</a:t>
            </a:r>
          </a:p>
          <a:p>
            <a:pPr algn="just">
              <a:spcBef>
                <a:spcPts val="1200"/>
              </a:spcBef>
            </a:pPr>
            <a:r>
              <a:rPr lang="en-ZA" sz="2800" dirty="0" smtClean="0"/>
              <a:t>Orientate </a:t>
            </a:r>
            <a:r>
              <a:rPr lang="en-ZA" sz="2800" dirty="0"/>
              <a:t>provincial and district advisors on the use of </a:t>
            </a:r>
            <a:r>
              <a:rPr lang="en-ZA" sz="2800" b="1" dirty="0" smtClean="0"/>
              <a:t>SASAMS</a:t>
            </a:r>
          </a:p>
          <a:p>
            <a:pPr algn="just">
              <a:spcBef>
                <a:spcPts val="1200"/>
              </a:spcBef>
            </a:pPr>
            <a:r>
              <a:rPr lang="en-ZA" sz="2800" b="1" dirty="0" smtClean="0"/>
              <a:t>NSLA </a:t>
            </a:r>
            <a:r>
              <a:rPr lang="en-ZA" sz="2800" dirty="0"/>
              <a:t>reporting tool revised to </a:t>
            </a:r>
            <a:r>
              <a:rPr lang="en-ZA" sz="2800" dirty="0" smtClean="0"/>
              <a:t>include </a:t>
            </a:r>
            <a:r>
              <a:rPr lang="en-ZA" sz="2800" b="1" dirty="0"/>
              <a:t>actual data</a:t>
            </a:r>
            <a:r>
              <a:rPr lang="en-ZA" sz="2800" dirty="0"/>
              <a:t> on learner attainment in </a:t>
            </a:r>
            <a:r>
              <a:rPr lang="en-ZA" sz="2800" b="1" dirty="0"/>
              <a:t>Grade 3, 6 </a:t>
            </a:r>
            <a:r>
              <a:rPr lang="en-ZA" sz="2800" b="1" dirty="0" smtClean="0"/>
              <a:t>and 9 </a:t>
            </a:r>
            <a:endParaRPr lang="en-ZA" sz="2800" b="1" dirty="0"/>
          </a:p>
          <a:p>
            <a:pPr algn="just">
              <a:spcBef>
                <a:spcPts val="1200"/>
              </a:spcBef>
            </a:pPr>
            <a:r>
              <a:rPr lang="en-ZA" sz="2800" dirty="0"/>
              <a:t>Strengthening </a:t>
            </a:r>
            <a:r>
              <a:rPr lang="en-ZA" sz="2800" dirty="0" smtClean="0"/>
              <a:t>CAPS </a:t>
            </a:r>
            <a:r>
              <a:rPr lang="en-ZA" sz="2800" b="1" dirty="0" smtClean="0"/>
              <a:t>2018 </a:t>
            </a:r>
            <a:r>
              <a:rPr lang="en-ZA" sz="2800" b="1" dirty="0"/>
              <a:t>to </a:t>
            </a:r>
            <a:r>
              <a:rPr lang="en-ZA" sz="2800" b="1" dirty="0" smtClean="0"/>
              <a:t>2020</a:t>
            </a:r>
            <a:r>
              <a:rPr lang="en-ZA" sz="2800" dirty="0"/>
              <a:t>:</a:t>
            </a:r>
            <a:r>
              <a:rPr lang="en-ZA" sz="2800" dirty="0" smtClean="0"/>
              <a:t> </a:t>
            </a:r>
            <a:r>
              <a:rPr lang="en-ZA" sz="2800" dirty="0"/>
              <a:t>I</a:t>
            </a:r>
            <a:r>
              <a:rPr lang="en-ZA" sz="2800" dirty="0" smtClean="0"/>
              <a:t>mplementation </a:t>
            </a:r>
            <a:r>
              <a:rPr lang="en-ZA" sz="2800" dirty="0"/>
              <a:t>and </a:t>
            </a:r>
            <a:r>
              <a:rPr lang="en-ZA" sz="2800" dirty="0" smtClean="0"/>
              <a:t>mediation of </a:t>
            </a:r>
            <a:r>
              <a:rPr lang="en-ZA" sz="2800" dirty="0"/>
              <a:t>medium and long-term </a:t>
            </a:r>
            <a:r>
              <a:rPr lang="en-ZA" sz="2800" dirty="0" smtClean="0"/>
              <a:t>implications</a:t>
            </a:r>
          </a:p>
          <a:p>
            <a:pPr algn="just">
              <a:spcBef>
                <a:spcPts val="1200"/>
              </a:spcBef>
            </a:pPr>
            <a:r>
              <a:rPr lang="en-ZA" sz="2800" b="1" dirty="0" smtClean="0"/>
              <a:t>Strengthen monitoring</a:t>
            </a:r>
            <a:r>
              <a:rPr lang="en-ZA" sz="2800" dirty="0" smtClean="0"/>
              <a:t>, evaluation and verification processes in </a:t>
            </a:r>
            <a:r>
              <a:rPr lang="en-ZA" sz="2800" b="1" dirty="0" smtClean="0"/>
              <a:t>2017.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5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1.7. RECOMMENDATION</a:t>
            </a:r>
            <a:endParaRPr lang="en-ZA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01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ZA" sz="3600" dirty="0" smtClean="0"/>
          </a:p>
          <a:p>
            <a:pPr marL="0" indent="0" algn="just">
              <a:buNone/>
            </a:pPr>
            <a:r>
              <a:rPr lang="en-ZA" sz="5400" dirty="0" smtClean="0"/>
              <a:t>It is recommended that the</a:t>
            </a:r>
            <a:r>
              <a:rPr lang="en-ZA" sz="5400" b="1" dirty="0" smtClean="0"/>
              <a:t> Portfolio Committee discusses </a:t>
            </a:r>
            <a:r>
              <a:rPr lang="en-ZA" sz="5400" dirty="0"/>
              <a:t>the</a:t>
            </a:r>
            <a:r>
              <a:rPr lang="en-ZA" sz="5400" b="1" dirty="0"/>
              <a:t> progress report </a:t>
            </a:r>
            <a:r>
              <a:rPr lang="en-ZA" sz="5400" dirty="0"/>
              <a:t>and</a:t>
            </a:r>
            <a:br>
              <a:rPr lang="en-ZA" sz="5400" dirty="0"/>
            </a:br>
            <a:r>
              <a:rPr lang="en-ZA" sz="5400" b="1" dirty="0" smtClean="0"/>
              <a:t>provide </a:t>
            </a:r>
            <a:r>
              <a:rPr lang="en-ZA" sz="5400" b="1" dirty="0"/>
              <a:t>inputs </a:t>
            </a:r>
            <a:r>
              <a:rPr lang="en-ZA" sz="5400" dirty="0"/>
              <a:t>to </a:t>
            </a:r>
            <a:r>
              <a:rPr lang="en-ZA" sz="5400" b="1" dirty="0" smtClean="0"/>
              <a:t>strengthen implementation</a:t>
            </a:r>
            <a:r>
              <a:rPr lang="en-ZA" sz="5400" b="1" dirty="0"/>
              <a:t>.</a:t>
            </a:r>
            <a:br>
              <a:rPr lang="en-ZA" sz="5400" b="1" dirty="0"/>
            </a:br>
            <a:endParaRPr lang="en-ZA" sz="5400" dirty="0" smtClean="0"/>
          </a:p>
          <a:p>
            <a:pPr marL="0" indent="0" algn="just">
              <a:buNone/>
            </a:pPr>
            <a:endParaRPr lang="en-ZA" sz="3600" dirty="0" smtClean="0"/>
          </a:p>
          <a:p>
            <a:pPr marL="0" indent="0" algn="just">
              <a:buNone/>
            </a:pPr>
            <a:endParaRPr lang="en-ZA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1386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4431"/>
            <a:ext cx="8517632" cy="2238665"/>
          </a:xfrm>
        </p:spPr>
        <p:txBody>
          <a:bodyPr>
            <a:noAutofit/>
          </a:bodyPr>
          <a:lstStyle/>
          <a:p>
            <a:r>
              <a:rPr lang="en-ZA" sz="6600" b="1" dirty="0" smtClean="0">
                <a:solidFill>
                  <a:schemeClr val="accent2">
                    <a:lumMod val="75000"/>
                  </a:schemeClr>
                </a:solidFill>
              </a:rPr>
              <a:t>1.2. </a:t>
            </a:r>
            <a:r>
              <a:rPr lang="en-ZA" sz="6600" b="1" dirty="0">
                <a:solidFill>
                  <a:schemeClr val="accent2">
                    <a:lumMod val="75000"/>
                  </a:schemeClr>
                </a:solidFill>
              </a:rPr>
              <a:t>BACKGROUND </a:t>
            </a:r>
            <a:r>
              <a:rPr lang="en-ZA" sz="6600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ZA" sz="6600" b="1" dirty="0">
                <a:solidFill>
                  <a:schemeClr val="accent2">
                    <a:lumMod val="75000"/>
                  </a:schemeClr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18169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884368" cy="764703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</a:rPr>
              <a:t>1.2.1. THE RATIONALE FOR CAPS</a:t>
            </a:r>
            <a:endParaRPr lang="en-Z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>
            <a:noAutofit/>
          </a:bodyPr>
          <a:lstStyle/>
          <a:p>
            <a:r>
              <a:rPr lang="en-ZA" altLang="en-US" dirty="0"/>
              <a:t>Challenges on </a:t>
            </a:r>
            <a:r>
              <a:rPr lang="en-ZA" altLang="en-US" b="1" dirty="0"/>
              <a:t>the implementation </a:t>
            </a:r>
            <a:r>
              <a:rPr lang="en-ZA" altLang="en-US" dirty="0"/>
              <a:t>of the </a:t>
            </a:r>
            <a:r>
              <a:rPr lang="en-ZA" altLang="en-US" dirty="0" smtClean="0"/>
              <a:t>National Curriculum Statement including:</a:t>
            </a:r>
            <a:endParaRPr lang="en-ZA" altLang="en-US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altLang="en-US" sz="3200" dirty="0" smtClean="0"/>
              <a:t>Overload and administrative burden;</a:t>
            </a:r>
            <a:endParaRPr lang="en-ZA" altLang="en-US" sz="32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altLang="en-US" sz="3200" dirty="0" smtClean="0"/>
              <a:t>Unclear on what and how to teach &amp; to assess</a:t>
            </a:r>
            <a:endParaRPr lang="en-ZA" altLang="en-US" sz="32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ZA" altLang="en-US" sz="3200" dirty="0"/>
              <a:t>Learner underperformance in international and local assessments; etc. </a:t>
            </a:r>
          </a:p>
          <a:p>
            <a:pPr marL="197100" indent="0" algn="just">
              <a:spcBef>
                <a:spcPts val="0"/>
              </a:spcBef>
              <a:buNone/>
            </a:pPr>
            <a:endParaRPr lang="en-ZA" altLang="en-US" dirty="0" smtClean="0"/>
          </a:p>
          <a:p>
            <a:pPr marL="540000" algn="just">
              <a:spcBef>
                <a:spcPts val="0"/>
              </a:spcBef>
            </a:pPr>
            <a:r>
              <a:rPr lang="en-ZA" altLang="en-US" dirty="0"/>
              <a:t>Minister </a:t>
            </a:r>
            <a:r>
              <a:rPr lang="en-ZA" altLang="en-US" dirty="0" smtClean="0"/>
              <a:t>appointed </a:t>
            </a:r>
            <a:r>
              <a:rPr lang="en-ZA" altLang="en-US" dirty="0"/>
              <a:t>a Task Team to review the implementation of the NCS (July 2009</a:t>
            </a:r>
            <a:r>
              <a:rPr lang="en-ZA" altLang="en-US" sz="3600" dirty="0"/>
              <a:t>).</a:t>
            </a:r>
          </a:p>
          <a:p>
            <a:pPr marL="197100" indent="0" algn="just">
              <a:spcBef>
                <a:spcPts val="0"/>
              </a:spcBef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0742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1.2.3 THE MINISTERIAL TASK TEAM (MTT)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5046" y="1268760"/>
            <a:ext cx="4464496" cy="639763"/>
          </a:xfrm>
        </p:spPr>
        <p:txBody>
          <a:bodyPr>
            <a:normAutofit fontScale="92500"/>
          </a:bodyPr>
          <a:lstStyle/>
          <a:p>
            <a:r>
              <a:rPr lang="en-ZA" dirty="0"/>
              <a:t>Terms of Reference of the Task Team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>
          <a:xfrm>
            <a:off x="651663" y="1772816"/>
            <a:ext cx="4040188" cy="3951288"/>
          </a:xfrm>
        </p:spPr>
        <p:txBody>
          <a:bodyPr>
            <a:normAutofit fontScale="70000" lnSpcReduction="20000"/>
          </a:bodyPr>
          <a:lstStyle/>
          <a:p>
            <a:pPr lvl="1" eaLnBrk="1" hangingPunct="1"/>
            <a:endParaRPr lang="en-GB" altLang="en-US" sz="3200" dirty="0" smtClean="0"/>
          </a:p>
          <a:p>
            <a:pPr lvl="1" algn="just" eaLnBrk="1" hangingPunct="1"/>
            <a:r>
              <a:rPr lang="en-GB" altLang="en-US" sz="3400" dirty="0" smtClean="0"/>
              <a:t>Identify challenges and pressure points in the implementation of the NCS Grades R-12;</a:t>
            </a:r>
            <a:endParaRPr lang="en-US" altLang="en-US" sz="3400" dirty="0" smtClean="0"/>
          </a:p>
          <a:p>
            <a:pPr lvl="1" algn="just" eaLnBrk="1" hangingPunct="1"/>
            <a:r>
              <a:rPr lang="en-GB" altLang="en-US" sz="3400" dirty="0" smtClean="0"/>
              <a:t>Investigate how challenges could be addressed; and</a:t>
            </a:r>
            <a:endParaRPr lang="en-US" altLang="en-US" sz="3400" dirty="0" smtClean="0"/>
          </a:p>
          <a:p>
            <a:pPr lvl="1" algn="just" eaLnBrk="1" hangingPunct="1"/>
            <a:r>
              <a:rPr lang="en-GB" altLang="en-US" sz="3400" dirty="0" smtClean="0"/>
              <a:t>Develop a set of practical interventions to respond to the noted challenges.</a:t>
            </a:r>
            <a:endParaRPr lang="en-US" altLang="en-US" sz="34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3"/>
          </a:xfrm>
        </p:spPr>
        <p:txBody>
          <a:bodyPr/>
          <a:lstStyle/>
          <a:p>
            <a:r>
              <a:rPr lang="en-ZA" altLang="en-US" dirty="0"/>
              <a:t>Key areas </a:t>
            </a:r>
            <a:r>
              <a:rPr lang="en-ZA" altLang="en-US" dirty="0" smtClean="0"/>
              <a:t>investigated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908524"/>
            <a:ext cx="4391465" cy="4688828"/>
          </a:xfrm>
        </p:spPr>
        <p:txBody>
          <a:bodyPr>
            <a:noAutofit/>
          </a:bodyPr>
          <a:lstStyle/>
          <a:p>
            <a:pPr lvl="1" algn="just"/>
            <a:r>
              <a:rPr lang="en-ZA" altLang="en-US" sz="2400" dirty="0"/>
              <a:t>Curriculum policy and guideline documents;</a:t>
            </a:r>
          </a:p>
          <a:p>
            <a:pPr lvl="1" algn="just"/>
            <a:r>
              <a:rPr lang="en-ZA" altLang="en-US" sz="2400" dirty="0"/>
              <a:t>Transition between grades and phases;</a:t>
            </a:r>
          </a:p>
          <a:p>
            <a:pPr lvl="1" algn="just"/>
            <a:r>
              <a:rPr lang="en-ZA" altLang="en-US" sz="2400" dirty="0"/>
              <a:t>Assessment, particularly </a:t>
            </a:r>
            <a:r>
              <a:rPr lang="en-ZA" altLang="en-US" sz="2400" dirty="0" smtClean="0"/>
              <a:t>SBA;</a:t>
            </a:r>
            <a:endParaRPr lang="en-ZA" altLang="en-US" sz="2400" dirty="0"/>
          </a:p>
          <a:p>
            <a:pPr lvl="1" algn="just"/>
            <a:r>
              <a:rPr lang="en-ZA" altLang="en-US" sz="2400" dirty="0" smtClean="0"/>
              <a:t>LTSMs, </a:t>
            </a:r>
            <a:r>
              <a:rPr lang="en-ZA" altLang="en-US" sz="2400" dirty="0"/>
              <a:t>particularly textbooks; and</a:t>
            </a:r>
          </a:p>
          <a:p>
            <a:pPr lvl="1" algn="just"/>
            <a:r>
              <a:rPr lang="en-ZA" altLang="en-US" sz="2400" dirty="0"/>
              <a:t>Teacher support and training (for curriculum implementation).</a:t>
            </a:r>
            <a:endParaRPr lang="en-US" altLang="en-US" sz="2400" dirty="0"/>
          </a:p>
          <a:p>
            <a:pPr lvl="1" algn="just"/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xmlns="" val="24208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1.2.3 KEY FINDINGS AND RECOMMENDATIONS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6030171"/>
              </p:ext>
            </p:extLst>
          </p:nvPr>
        </p:nvGraphicFramePr>
        <p:xfrm>
          <a:off x="0" y="1196753"/>
          <a:ext cx="9036496" cy="56693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8248"/>
                <a:gridCol w="4518248"/>
              </a:tblGrid>
              <a:tr h="3391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FINDINGS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RECOMMENDATIONS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1780461"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baseline="0" dirty="0" smtClean="0"/>
                        <a:t>A plethora of policies, guidelines and interpretations of policies and guidelines – often with discrepancies and repetitions. 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baseline="0" dirty="0" smtClean="0"/>
                        <a:t>Develop </a:t>
                      </a:r>
                      <a:r>
                        <a:rPr lang="en-US" sz="2400" b="1" kern="1200" baseline="0" dirty="0" smtClean="0"/>
                        <a:t>one Curriculum</a:t>
                      </a:r>
                      <a:r>
                        <a:rPr lang="en-US" sz="2400" kern="1200" baseline="0" dirty="0" smtClean="0"/>
                        <a:t> and Assessment Policy Statement (CAPS) for every subject (by phase). i.e.</a:t>
                      </a:r>
                    </a:p>
                    <a:p>
                      <a:pPr algn="just"/>
                      <a:r>
                        <a:rPr lang="en-US" sz="2400" b="1" kern="1200" baseline="0" dirty="0" smtClean="0"/>
                        <a:t>Streamline</a:t>
                      </a:r>
                      <a:r>
                        <a:rPr lang="en-US" sz="2400" kern="1200" baseline="0" dirty="0" smtClean="0"/>
                        <a:t> and </a:t>
                      </a:r>
                      <a:r>
                        <a:rPr lang="en-US" sz="2400" b="1" kern="1200" baseline="0" dirty="0" smtClean="0"/>
                        <a:t>clarify</a:t>
                      </a:r>
                      <a:r>
                        <a:rPr lang="en-US" sz="2400" kern="1200" baseline="0" dirty="0" smtClean="0"/>
                        <a:t> policies.</a:t>
                      </a:r>
                      <a:endParaRPr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/>
                </a:tc>
              </a:tr>
              <a:tr h="3136975"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baseline="0" dirty="0" smtClean="0"/>
                        <a:t>Complicated planning requirements and administrative burdens of teachers make little contribution to improving learner attainment.</a:t>
                      </a:r>
                      <a:endParaRPr lang="en-US" sz="2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200" baseline="0" dirty="0" smtClean="0"/>
                        <a:t>Reduce teachers’ workload particularly with regard to administrative requirements and planning. i.e.</a:t>
                      </a:r>
                    </a:p>
                    <a:p>
                      <a:pPr algn="just"/>
                      <a:endParaRPr lang="en-US" sz="2400" kern="1200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400" kern="1200" baseline="0" dirty="0" smtClean="0"/>
                        <a:t>Allow </a:t>
                      </a:r>
                      <a:r>
                        <a:rPr lang="en-US" sz="2400" b="1" kern="1200" baseline="0" dirty="0" smtClean="0"/>
                        <a:t>more time </a:t>
                      </a:r>
                      <a:r>
                        <a:rPr lang="en-US" sz="2400" kern="1200" baseline="0" dirty="0" smtClean="0"/>
                        <a:t>for teaching.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400" kern="1200" baseline="0" dirty="0" smtClean="0"/>
                        <a:t>CAPS to indicate </a:t>
                      </a:r>
                      <a:r>
                        <a:rPr lang="en-US" sz="2400" b="1" kern="1200" baseline="0" dirty="0" smtClean="0"/>
                        <a:t>sequencing</a:t>
                      </a:r>
                      <a:r>
                        <a:rPr lang="en-US" sz="2400" kern="1200" baseline="0" dirty="0" smtClean="0"/>
                        <a:t>, </a:t>
                      </a:r>
                      <a:r>
                        <a:rPr lang="en-US" sz="2400" b="1" kern="1200" baseline="0" dirty="0" smtClean="0"/>
                        <a:t>pacing, </a:t>
                      </a:r>
                      <a:r>
                        <a:rPr lang="en-US" sz="2400" kern="1200" baseline="0" dirty="0" smtClean="0"/>
                        <a:t>hence make planning easier.</a:t>
                      </a:r>
                      <a:endParaRPr lang="en-US" sz="24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8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6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KEY FINDINGS AND RECOMMENDATION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0526716"/>
              </p:ext>
            </p:extLst>
          </p:nvPr>
        </p:nvGraphicFramePr>
        <p:xfrm>
          <a:off x="107504" y="1268760"/>
          <a:ext cx="8928992" cy="482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8119"/>
                <a:gridCol w="4610873"/>
              </a:tblGrid>
              <a:tr h="524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marT="45728" marB="45728"/>
                </a:tc>
              </a:tr>
              <a:tr h="43001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Current teacher development policies to support the curriculum are often too generic and superficial and do not provide the needed support to teachers – a ‘one size fits all approach’;</a:t>
                      </a:r>
                      <a:r>
                        <a:rPr lang="en-US" sz="2400" baseline="0" dirty="0" smtClean="0"/>
                        <a:t> and m</a:t>
                      </a:r>
                      <a:r>
                        <a:rPr lang="en-US" sz="2400" dirty="0" smtClean="0"/>
                        <a:t>any newly trained teachers are not competent to teach the curriculum.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The training of teachers to support curriculum implementation should be  </a:t>
                      </a:r>
                      <a:r>
                        <a:rPr lang="en-US" sz="2400" b="1" dirty="0" smtClean="0"/>
                        <a:t>subject specific </a:t>
                      </a:r>
                      <a:r>
                        <a:rPr lang="en-US" sz="2400" dirty="0" smtClean="0"/>
                        <a:t>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/>
                        <a:t>targeted </a:t>
                      </a:r>
                      <a:r>
                        <a:rPr lang="en-US" sz="2400" dirty="0" smtClean="0"/>
                        <a:t>only where needed.</a:t>
                      </a:r>
                    </a:p>
                    <a:p>
                      <a:pPr algn="l"/>
                      <a:endParaRPr lang="en-US" sz="800" dirty="0" smtClean="0"/>
                    </a:p>
                    <a:p>
                      <a:pPr algn="ctr"/>
                      <a:r>
                        <a:rPr lang="en-US" sz="2400" dirty="0" smtClean="0"/>
                        <a:t>AND</a:t>
                      </a:r>
                    </a:p>
                    <a:p>
                      <a:pPr algn="l"/>
                      <a:endParaRPr lang="en-US" sz="800" dirty="0" smtClean="0"/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2400" dirty="0" smtClean="0"/>
                        <a:t>All </a:t>
                      </a:r>
                      <a:r>
                        <a:rPr lang="en-US" sz="2400" b="1" dirty="0" smtClean="0"/>
                        <a:t>support staff</a:t>
                      </a:r>
                      <a:r>
                        <a:rPr lang="en-US" sz="2400" dirty="0" smtClean="0"/>
                        <a:t>, including school management, subject advisors and district officers, should also </a:t>
                      </a:r>
                      <a:r>
                        <a:rPr lang="en-US" sz="2400" b="1" dirty="0" smtClean="0"/>
                        <a:t>undergo training </a:t>
                      </a:r>
                      <a:r>
                        <a:rPr lang="en-US" sz="2400" dirty="0" smtClean="0"/>
                        <a:t>on the CAPS.</a:t>
                      </a:r>
                      <a:endParaRPr lang="en-US" sz="24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34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KEY FINDINGS AND RECOMMENDATIONS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969760"/>
              </p:ext>
            </p:extLst>
          </p:nvPr>
        </p:nvGraphicFramePr>
        <p:xfrm>
          <a:off x="107504" y="1412776"/>
          <a:ext cx="8928992" cy="5303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4464496"/>
              </a:tblGrid>
              <a:tr h="259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marT="45728" marB="45728"/>
                </a:tc>
              </a:tr>
              <a:tr h="425190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/>
                        <a:t>Especially</a:t>
                      </a:r>
                      <a:r>
                        <a:rPr lang="en-US" sz="2400" baseline="0" dirty="0" smtClean="0"/>
                        <a:t> in the GET,</a:t>
                      </a:r>
                      <a:r>
                        <a:rPr lang="en-US" sz="2400" kern="1200" baseline="0" dirty="0" smtClean="0"/>
                        <a:t> a new assessment policy was never developed to support the NCS.  As a result, teachers and parents are confused about several aspects of assessment.</a:t>
                      </a:r>
                      <a:endParaRPr lang="en-US" sz="2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baseline="0" dirty="0" smtClean="0"/>
                        <a:t>Simplify</a:t>
                      </a:r>
                      <a:r>
                        <a:rPr lang="en-US" sz="2400" kern="1200" baseline="0" dirty="0" smtClean="0"/>
                        <a:t> and </a:t>
                      </a:r>
                      <a:r>
                        <a:rPr lang="en-US" sz="2400" b="1" kern="1200" baseline="0" dirty="0" smtClean="0"/>
                        <a:t>streamline</a:t>
                      </a:r>
                      <a:r>
                        <a:rPr lang="en-US" sz="2400" kern="1200" baseline="0" dirty="0" smtClean="0"/>
                        <a:t> assessment requirements and improve the quality and status of assessment by: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400" kern="1200" baseline="0" dirty="0" smtClean="0"/>
                        <a:t> making the GET and FET phases </a:t>
                      </a:r>
                      <a:r>
                        <a:rPr lang="en-US" sz="2400" b="1" kern="1200" baseline="0" dirty="0" smtClean="0"/>
                        <a:t>consistent;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b="1" kern="1200" baseline="0" dirty="0" smtClean="0"/>
                        <a:t>conducting</a:t>
                      </a:r>
                      <a:r>
                        <a:rPr lang="en-US" sz="2400" kern="1200" baseline="0" dirty="0" smtClean="0"/>
                        <a:t> regular national systemic assessment at Grades 3 and 6; and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400" kern="1200" baseline="0" dirty="0" smtClean="0"/>
                        <a:t>   </a:t>
                      </a:r>
                      <a:r>
                        <a:rPr lang="en-US" sz="2400" b="1" kern="1200" baseline="0" dirty="0" smtClean="0"/>
                        <a:t>replacing</a:t>
                      </a:r>
                      <a:r>
                        <a:rPr lang="en-US" sz="2400" kern="1200" baseline="0" dirty="0" smtClean="0"/>
                        <a:t> the CTAs with ANAs for all Grade 9 learners in Mathematics, Home Language and English. </a:t>
                      </a:r>
                      <a:endParaRPr lang="en-US" sz="24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7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21565</TotalTime>
  <Words>1580</Words>
  <Application>Microsoft Office PowerPoint</Application>
  <PresentationFormat>On-screen Show (4:3)</PresentationFormat>
  <Paragraphs>278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 DBE Presentation template</vt:lpstr>
      <vt:lpstr>PORTFOLIO COMMITTEE MEETING   PROGRESS ON THE IMPLEMENTATION OF THE CURRICULUM  AND ASSESSMENT POLICY STATEMENT (CAPS)  Dr MJ Maboya Deputy Director-General: Curriculum Branch 28 FEBRUARY 2017 </vt:lpstr>
      <vt:lpstr>PRESENTATION OUTLINE</vt:lpstr>
      <vt:lpstr>1.1 PURPOSE</vt:lpstr>
      <vt:lpstr>1.2. BACKGROUND AND CONTEXT</vt:lpstr>
      <vt:lpstr>1.2.1. THE RATIONALE FOR CAPS</vt:lpstr>
      <vt:lpstr>1.2.3 THE MINISTERIAL TASK TEAM (MTT)</vt:lpstr>
      <vt:lpstr>1.2.3 KEY FINDINGS AND RECOMMENDATIONS</vt:lpstr>
      <vt:lpstr>KEY FINDINGS AND RECOMMENDATION</vt:lpstr>
      <vt:lpstr>KEY FINDINGS AND RECOMMENDATIONS</vt:lpstr>
      <vt:lpstr>KEY FINDINGS AND RECOMMENDATIONS</vt:lpstr>
      <vt:lpstr> KEY FINDINGS AND RECOMMENDATIONS</vt:lpstr>
      <vt:lpstr>KEY FINDINGS AND RECOMMENDATIONS</vt:lpstr>
      <vt:lpstr>1.2.4 CAPS IMPLEMENTATION PLAN</vt:lpstr>
      <vt:lpstr>CAPS IMPLEMENTATION… cont.</vt:lpstr>
      <vt:lpstr>Slide 15</vt:lpstr>
      <vt:lpstr>1.3. PROGRESS</vt:lpstr>
      <vt:lpstr>PROGRESS</vt:lpstr>
      <vt:lpstr>PROGRESS…continued</vt:lpstr>
      <vt:lpstr>1.4. SUCCESSES</vt:lpstr>
      <vt:lpstr> SOUTHERN AND EASTERN AFRICA CONSORTIUM FOR MONITORING EDUCATIONAL QUALITY (SACMEQ)</vt:lpstr>
      <vt:lpstr>WHAT WAS THE SITUATION AND HAVE WE MOVED SINCE 2007?                                                                                                                                    Significant           </vt:lpstr>
      <vt:lpstr> TRENDS IN INTERNATIONAL  MATHEMATICS AND SCIENCE STUDY (TIMMS)</vt:lpstr>
      <vt:lpstr>Change in achievement between 2003 and 2015</vt:lpstr>
      <vt:lpstr> NATIONAL SENIOR CERTIFICATE (NSC)</vt:lpstr>
      <vt:lpstr>NSC PERFORMANCE: 2010 TO 2016</vt:lpstr>
      <vt:lpstr>1.5. THE NEW EMERGING CHALLENGES IN CAPS IMPLEMENTATION </vt:lpstr>
      <vt:lpstr>THE NEW EMERGING CHALLENGES IN CAPS IMPLEMENTATION</vt:lpstr>
      <vt:lpstr>EXAMPLE- OVERLOAD OF ASSESSMENT TASKS </vt:lpstr>
      <vt:lpstr> 1.6. PLANS TO DEAL WITH CURRICULUM AND ASSESSMENT OVERLOAD </vt:lpstr>
      <vt:lpstr>FUTURE PLANS: SHORT TERM  (2017)</vt:lpstr>
      <vt:lpstr>FUTURE PLANS : MEDIUM TERM(2018-2020): FOCUS AREAS</vt:lpstr>
      <vt:lpstr>FUTURE PLANS :LONG TERM (2020 – 2030)</vt:lpstr>
      <vt:lpstr>FUTURE PLANS …continued</vt:lpstr>
      <vt:lpstr>1.7. 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PUMZA</cp:lastModifiedBy>
  <cp:revision>1543</cp:revision>
  <cp:lastPrinted>2017-01-13T12:04:01Z</cp:lastPrinted>
  <dcterms:created xsi:type="dcterms:W3CDTF">2013-11-04T08:51:01Z</dcterms:created>
  <dcterms:modified xsi:type="dcterms:W3CDTF">2017-02-28T13:05:04Z</dcterms:modified>
</cp:coreProperties>
</file>