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0" r:id="rId3"/>
    <p:sldMasterId id="2147483712" r:id="rId4"/>
    <p:sldMasterId id="2147483714" r:id="rId5"/>
    <p:sldMasterId id="2147483716" r:id="rId6"/>
    <p:sldMasterId id="2147483718" r:id="rId7"/>
  </p:sldMasterIdLst>
  <p:notesMasterIdLst>
    <p:notesMasterId r:id="rId30"/>
  </p:notesMasterIdLst>
  <p:handoutMasterIdLst>
    <p:handoutMasterId r:id="rId31"/>
  </p:handoutMasterIdLst>
  <p:sldIdLst>
    <p:sldId id="621" r:id="rId8"/>
    <p:sldId id="529" r:id="rId9"/>
    <p:sldId id="645" r:id="rId10"/>
    <p:sldId id="639" r:id="rId11"/>
    <p:sldId id="641" r:id="rId12"/>
    <p:sldId id="538" r:id="rId13"/>
    <p:sldId id="493" r:id="rId14"/>
    <p:sldId id="597" r:id="rId15"/>
    <p:sldId id="640" r:id="rId16"/>
    <p:sldId id="646" r:id="rId17"/>
    <p:sldId id="623" r:id="rId18"/>
    <p:sldId id="647" r:id="rId19"/>
    <p:sldId id="644" r:id="rId20"/>
    <p:sldId id="642" r:id="rId21"/>
    <p:sldId id="648" r:id="rId22"/>
    <p:sldId id="624" r:id="rId23"/>
    <p:sldId id="625" r:id="rId24"/>
    <p:sldId id="643" r:id="rId25"/>
    <p:sldId id="649" r:id="rId26"/>
    <p:sldId id="626" r:id="rId27"/>
    <p:sldId id="650" r:id="rId28"/>
    <p:sldId id="492" r:id="rId29"/>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556A2C"/>
    <a:srgbClr val="8AAC4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1149" autoAdjust="0"/>
  </p:normalViewPr>
  <p:slideViewPr>
    <p:cSldViewPr>
      <p:cViewPr varScale="1">
        <p:scale>
          <a:sx n="94" d="100"/>
          <a:sy n="94" d="100"/>
        </p:scale>
        <p:origin x="-21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4" d="100"/>
          <a:sy n="44" d="100"/>
        </p:scale>
        <p:origin x="3030" y="66"/>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813" cy="495221"/>
          </a:xfrm>
          <a:prstGeom prst="rect">
            <a:avLst/>
          </a:prstGeom>
        </p:spPr>
        <p:txBody>
          <a:bodyPr vert="horz" lIns="91422" tIns="45710" rIns="91422" bIns="45710" rtlCol="0"/>
          <a:lstStyle>
            <a:lvl1pPr algn="l">
              <a:defRPr sz="1200" dirty="0">
                <a:latin typeface="Arial" charset="0"/>
                <a:cs typeface="+mn-cs"/>
              </a:defRPr>
            </a:lvl1pPr>
          </a:lstStyle>
          <a:p>
            <a:pPr>
              <a:defRPr/>
            </a:pPr>
            <a:endParaRPr lang="en-US" dirty="0"/>
          </a:p>
        </p:txBody>
      </p:sp>
      <p:sp>
        <p:nvSpPr>
          <p:cNvPr id="4" name="Footer Placeholder 3"/>
          <p:cNvSpPr>
            <a:spLocks noGrp="1"/>
          </p:cNvSpPr>
          <p:nvPr>
            <p:ph type="ftr" sz="quarter" idx="2"/>
          </p:nvPr>
        </p:nvSpPr>
        <p:spPr>
          <a:xfrm>
            <a:off x="0" y="9428243"/>
            <a:ext cx="2944813" cy="496808"/>
          </a:xfrm>
          <a:prstGeom prst="rect">
            <a:avLst/>
          </a:prstGeom>
        </p:spPr>
        <p:txBody>
          <a:bodyPr vert="horz" lIns="91422" tIns="45710" rIns="91422" bIns="45710" rtlCol="0" anchor="b"/>
          <a:lstStyle>
            <a:lvl1pPr algn="l">
              <a:defRPr sz="1200" dirty="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851275" y="9428243"/>
            <a:ext cx="2944813" cy="496808"/>
          </a:xfrm>
          <a:prstGeom prst="rect">
            <a:avLst/>
          </a:prstGeom>
        </p:spPr>
        <p:txBody>
          <a:bodyPr vert="horz" wrap="square" lIns="91422" tIns="45710" rIns="91422" bIns="45710" numCol="1" anchor="b" anchorCtr="0" compatLnSpc="1">
            <a:prstTxWarp prst="textNoShape">
              <a:avLst/>
            </a:prstTxWarp>
          </a:bodyPr>
          <a:lstStyle>
            <a:lvl1pPr algn="r">
              <a:defRPr sz="1200"/>
            </a:lvl1pPr>
          </a:lstStyle>
          <a:p>
            <a:fld id="{8B4DC6A5-6443-4905-BE8E-26411642DBA2}" type="slidenum">
              <a:rPr lang="en-US"/>
              <a:pPr/>
              <a:t>‹#›</a:t>
            </a:fld>
            <a:endParaRPr lang="en-US" dirty="0"/>
          </a:p>
        </p:txBody>
      </p:sp>
    </p:spTree>
    <p:extLst>
      <p:ext uri="{BB962C8B-B14F-4D97-AF65-F5344CB8AC3E}">
        <p14:creationId xmlns:p14="http://schemas.microsoft.com/office/powerpoint/2010/main" xmlns="" val="262077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813" cy="495221"/>
          </a:xfrm>
          <a:prstGeom prst="rect">
            <a:avLst/>
          </a:prstGeom>
        </p:spPr>
        <p:txBody>
          <a:bodyPr vert="horz" lIns="91422" tIns="45710" rIns="91422" bIns="45710" rtlCol="0"/>
          <a:lstStyle>
            <a:lvl1pPr algn="l">
              <a:defRPr sz="1200" dirty="0">
                <a:latin typeface="Arial" charset="0"/>
                <a:cs typeface="+mn-cs"/>
              </a:defRPr>
            </a:lvl1pPr>
          </a:lstStyle>
          <a:p>
            <a:pPr>
              <a:defRPr/>
            </a:pPr>
            <a:endParaRPr lang="en-ZA" dirty="0"/>
          </a:p>
        </p:txBody>
      </p:sp>
      <p:sp>
        <p:nvSpPr>
          <p:cNvPr id="3" name="Date Placeholder 2"/>
          <p:cNvSpPr>
            <a:spLocks noGrp="1"/>
          </p:cNvSpPr>
          <p:nvPr>
            <p:ph type="dt" idx="1"/>
          </p:nvPr>
        </p:nvSpPr>
        <p:spPr>
          <a:xfrm>
            <a:off x="3851275" y="1"/>
            <a:ext cx="2944813" cy="495221"/>
          </a:xfrm>
          <a:prstGeom prst="rect">
            <a:avLst/>
          </a:prstGeom>
        </p:spPr>
        <p:txBody>
          <a:bodyPr vert="horz" lIns="91422" tIns="45710" rIns="91422" bIns="45710" rtlCol="0"/>
          <a:lstStyle>
            <a:lvl1pPr algn="r">
              <a:defRPr sz="1200">
                <a:latin typeface="Arial" charset="0"/>
                <a:cs typeface="+mn-cs"/>
              </a:defRPr>
            </a:lvl1pPr>
          </a:lstStyle>
          <a:p>
            <a:pPr>
              <a:defRPr/>
            </a:pPr>
            <a:fld id="{35F8AAA3-5EB2-4C7B-88F6-DD302F1B4EEA}" type="datetimeFigureOut">
              <a:rPr lang="en-US"/>
              <a:pPr>
                <a:defRPr/>
              </a:pPr>
              <a:t>2/23/2017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2" tIns="45710" rIns="91422" bIns="45710" rtlCol="0" anchor="ctr"/>
          <a:lstStyle/>
          <a:p>
            <a:pPr lvl="0"/>
            <a:endParaRPr lang="en-ZA" noProof="0" dirty="0"/>
          </a:p>
        </p:txBody>
      </p:sp>
      <p:sp>
        <p:nvSpPr>
          <p:cNvPr id="5" name="Notes Placeholder 4"/>
          <p:cNvSpPr>
            <a:spLocks noGrp="1"/>
          </p:cNvSpPr>
          <p:nvPr>
            <p:ph type="body" sz="quarter" idx="3"/>
          </p:nvPr>
        </p:nvSpPr>
        <p:spPr>
          <a:xfrm>
            <a:off x="679451" y="4714122"/>
            <a:ext cx="5438775" cy="4468099"/>
          </a:xfrm>
          <a:prstGeom prst="rect">
            <a:avLst/>
          </a:prstGeom>
        </p:spPr>
        <p:txBody>
          <a:bodyPr vert="horz" lIns="91422" tIns="45710" rIns="91422" bIns="457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9428243"/>
            <a:ext cx="2944813" cy="496808"/>
          </a:xfrm>
          <a:prstGeom prst="rect">
            <a:avLst/>
          </a:prstGeom>
        </p:spPr>
        <p:txBody>
          <a:bodyPr vert="horz" lIns="91422" tIns="45710" rIns="91422" bIns="45710" rtlCol="0" anchor="b"/>
          <a:lstStyle>
            <a:lvl1pPr algn="l">
              <a:defRPr sz="1200" dirty="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51275" y="9428243"/>
            <a:ext cx="2944813" cy="496808"/>
          </a:xfrm>
          <a:prstGeom prst="rect">
            <a:avLst/>
          </a:prstGeom>
        </p:spPr>
        <p:txBody>
          <a:bodyPr vert="horz" wrap="square" lIns="91422" tIns="45710" rIns="91422" bIns="45710" numCol="1" anchor="b" anchorCtr="0" compatLnSpc="1">
            <a:prstTxWarp prst="textNoShape">
              <a:avLst/>
            </a:prstTxWarp>
          </a:bodyPr>
          <a:lstStyle>
            <a:lvl1pPr algn="r">
              <a:defRPr sz="1200"/>
            </a:lvl1pPr>
          </a:lstStyle>
          <a:p>
            <a:fld id="{5CCA5AFE-EC85-4952-91AD-B00C292D2601}" type="slidenum">
              <a:rPr lang="en-ZA"/>
              <a:pPr/>
              <a:t>‹#›</a:t>
            </a:fld>
            <a:endParaRPr lang="en-ZA" dirty="0"/>
          </a:p>
        </p:txBody>
      </p:sp>
    </p:spTree>
    <p:extLst>
      <p:ext uri="{BB962C8B-B14F-4D97-AF65-F5344CB8AC3E}">
        <p14:creationId xmlns:p14="http://schemas.microsoft.com/office/powerpoint/2010/main" xmlns="" val="3902815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FCDE4E3-1E92-49F2-ADEE-83AF3CC53B72}"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xmlns="" val="10393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5CB712-2D9B-4013-8ADD-3D86D7A4A15B}"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CA3F2D4-5A01-4565-9F8F-971AE0268114}" type="slidenum">
              <a:rPr lang="en-US"/>
              <a:pPr/>
              <a:t>‹#›</a:t>
            </a:fld>
            <a:endParaRPr lang="en-US" dirty="0"/>
          </a:p>
        </p:txBody>
      </p:sp>
    </p:spTree>
    <p:extLst>
      <p:ext uri="{BB962C8B-B14F-4D97-AF65-F5344CB8AC3E}">
        <p14:creationId xmlns:p14="http://schemas.microsoft.com/office/powerpoint/2010/main" xmlns="" val="2770714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FA93E0-86FC-496B-B217-D9560061012E}"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C38FF52-97E9-40A2-8283-41470BBD0CF3}" type="slidenum">
              <a:rPr lang="en-US"/>
              <a:pPr/>
              <a:t>‹#›</a:t>
            </a:fld>
            <a:endParaRPr lang="en-US" dirty="0"/>
          </a:p>
        </p:txBody>
      </p:sp>
    </p:spTree>
    <p:extLst>
      <p:ext uri="{BB962C8B-B14F-4D97-AF65-F5344CB8AC3E}">
        <p14:creationId xmlns:p14="http://schemas.microsoft.com/office/powerpoint/2010/main" xmlns="" val="100314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895522-D1F2-4AF4-8BA4-A33DC51FDD6E}"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5B87D36-1BD7-46BF-B42F-A48CFC4A4331}" type="slidenum">
              <a:rPr lang="en-US"/>
              <a:pPr/>
              <a:t>‹#›</a:t>
            </a:fld>
            <a:endParaRPr lang="en-US" dirty="0"/>
          </a:p>
        </p:txBody>
      </p:sp>
    </p:spTree>
    <p:extLst>
      <p:ext uri="{BB962C8B-B14F-4D97-AF65-F5344CB8AC3E}">
        <p14:creationId xmlns:p14="http://schemas.microsoft.com/office/powerpoint/2010/main" xmlns="" val="348116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A661A7-9312-4FF9-9773-CCD2D84E66FB}"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76162CC-DEB7-46A0-AA58-9C5531B9EE42}" type="slidenum">
              <a:rPr lang="en-US"/>
              <a:pPr/>
              <a:t>‹#›</a:t>
            </a:fld>
            <a:endParaRPr lang="en-US" dirty="0"/>
          </a:p>
        </p:txBody>
      </p:sp>
    </p:spTree>
    <p:extLst>
      <p:ext uri="{BB962C8B-B14F-4D97-AF65-F5344CB8AC3E}">
        <p14:creationId xmlns:p14="http://schemas.microsoft.com/office/powerpoint/2010/main" xmlns="" val="424156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3D6BD8-FC0A-402A-8208-E1644FD19B49}"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C263DD7-E630-4F99-B97D-586AC92719BC}" type="slidenum">
              <a:rPr lang="en-US"/>
              <a:pPr/>
              <a:t>‹#›</a:t>
            </a:fld>
            <a:endParaRPr lang="en-US" dirty="0"/>
          </a:p>
        </p:txBody>
      </p:sp>
    </p:spTree>
    <p:extLst>
      <p:ext uri="{BB962C8B-B14F-4D97-AF65-F5344CB8AC3E}">
        <p14:creationId xmlns:p14="http://schemas.microsoft.com/office/powerpoint/2010/main" xmlns="" val="422803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CF3127-6D24-4DDC-AB0C-96DADAC3AD5B}"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459DE19-130D-422C-8579-958F6C04C2A0}" type="slidenum">
              <a:rPr lang="en-US"/>
              <a:pPr/>
              <a:t>‹#›</a:t>
            </a:fld>
            <a:endParaRPr lang="en-US" dirty="0"/>
          </a:p>
        </p:txBody>
      </p:sp>
    </p:spTree>
    <p:extLst>
      <p:ext uri="{BB962C8B-B14F-4D97-AF65-F5344CB8AC3E}">
        <p14:creationId xmlns:p14="http://schemas.microsoft.com/office/powerpoint/2010/main" xmlns="" val="280686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E4A5950-91EE-45EA-9893-6C5B73DDE665}" type="datetime1">
              <a:rPr lang="en-US"/>
              <a:pPr>
                <a:defRPr/>
              </a:pPr>
              <a:t>2/23/2017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CA6F05F-F04E-4ACC-AE40-1C67EC86E9CE}" type="slidenum">
              <a:rPr lang="en-US"/>
              <a:pPr/>
              <a:t>‹#›</a:t>
            </a:fld>
            <a:endParaRPr lang="en-US" dirty="0"/>
          </a:p>
        </p:txBody>
      </p:sp>
    </p:spTree>
    <p:extLst>
      <p:ext uri="{BB962C8B-B14F-4D97-AF65-F5344CB8AC3E}">
        <p14:creationId xmlns:p14="http://schemas.microsoft.com/office/powerpoint/2010/main" xmlns="" val="1075753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79AEBE-450B-4E97-8B54-8B2AD0F13E65}" type="datetime1">
              <a:rPr lang="en-US"/>
              <a:pPr>
                <a:defRPr/>
              </a:pPr>
              <a:t>2/23/2017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D2A921FC-2938-4A54-B499-A785A3DBAF0D}" type="slidenum">
              <a:rPr lang="en-US"/>
              <a:pPr/>
              <a:t>‹#›</a:t>
            </a:fld>
            <a:endParaRPr lang="en-US" dirty="0"/>
          </a:p>
        </p:txBody>
      </p:sp>
    </p:spTree>
    <p:extLst>
      <p:ext uri="{BB962C8B-B14F-4D97-AF65-F5344CB8AC3E}">
        <p14:creationId xmlns:p14="http://schemas.microsoft.com/office/powerpoint/2010/main" xmlns="" val="3205596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93EB55-C78E-4623-B53C-0B7E8A7B0840}" type="datetime1">
              <a:rPr lang="en-US"/>
              <a:pPr>
                <a:defRPr/>
              </a:pPr>
              <a:t>2/23/2017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B75D489-A773-4F07-95E5-39814C9A53A1}" type="slidenum">
              <a:rPr lang="en-US"/>
              <a:pPr/>
              <a:t>‹#›</a:t>
            </a:fld>
            <a:endParaRPr lang="en-US" dirty="0"/>
          </a:p>
        </p:txBody>
      </p:sp>
    </p:spTree>
    <p:extLst>
      <p:ext uri="{BB962C8B-B14F-4D97-AF65-F5344CB8AC3E}">
        <p14:creationId xmlns:p14="http://schemas.microsoft.com/office/powerpoint/2010/main" xmlns="" val="1548733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305EB5-B98D-466D-94CA-F8CA0FB507B2}" type="datetime1">
              <a:rPr lang="en-US"/>
              <a:pPr>
                <a:defRPr/>
              </a:pPr>
              <a:t>2/23/2017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B27EF3C0-92E1-44C9-930F-34DAD501CE82}" type="slidenum">
              <a:rPr lang="en-US"/>
              <a:pPr/>
              <a:t>‹#›</a:t>
            </a:fld>
            <a:endParaRPr lang="en-US" dirty="0"/>
          </a:p>
        </p:txBody>
      </p:sp>
    </p:spTree>
    <p:extLst>
      <p:ext uri="{BB962C8B-B14F-4D97-AF65-F5344CB8AC3E}">
        <p14:creationId xmlns:p14="http://schemas.microsoft.com/office/powerpoint/2010/main" xmlns="" val="755759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4233FC-1C32-487D-A35F-3DC5C8AB6CED}" type="datetime1">
              <a:rPr lang="en-US"/>
              <a:pPr>
                <a:defRPr/>
              </a:pPr>
              <a:t>2/23/2017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02A37CE-ECAD-42AA-8C4C-BF2DE11D7C09}" type="slidenum">
              <a:rPr lang="en-US"/>
              <a:pPr/>
              <a:t>‹#›</a:t>
            </a:fld>
            <a:endParaRPr lang="en-US" dirty="0"/>
          </a:p>
        </p:txBody>
      </p:sp>
    </p:spTree>
    <p:extLst>
      <p:ext uri="{BB962C8B-B14F-4D97-AF65-F5344CB8AC3E}">
        <p14:creationId xmlns:p14="http://schemas.microsoft.com/office/powerpoint/2010/main" xmlns="" val="130131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0F3D1C-7EC6-4B9F-9E03-833C4DA674D0}" type="datetime1">
              <a:rPr lang="en-US"/>
              <a:pPr>
                <a:defRPr/>
              </a:pPr>
              <a:t>2/23/2017</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2757E85-B4E8-4395-B712-F247940385BA}" type="slidenum">
              <a:rPr lang="en-US"/>
              <a:pPr/>
              <a:t>‹#›</a:t>
            </a:fld>
            <a:endParaRPr lang="en-US" dirty="0"/>
          </a:p>
        </p:txBody>
      </p:sp>
    </p:spTree>
    <p:extLst>
      <p:ext uri="{BB962C8B-B14F-4D97-AF65-F5344CB8AC3E}">
        <p14:creationId xmlns:p14="http://schemas.microsoft.com/office/powerpoint/2010/main" xmlns="" val="1222087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EA73E3-0A6E-4EF3-B239-FE5A844A2DBE}" type="datetime1">
              <a:rPr lang="en-US"/>
              <a:pPr>
                <a:defRPr/>
              </a:pPr>
              <a:t>2/23/2017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7123478-FA1A-44BB-92F1-61DE31AEBDB9}" type="slidenum">
              <a:rPr lang="en-US"/>
              <a:pPr/>
              <a:t>‹#›</a:t>
            </a:fld>
            <a:endParaRPr lang="en-US" dirty="0"/>
          </a:p>
        </p:txBody>
      </p:sp>
    </p:spTree>
    <p:extLst>
      <p:ext uri="{BB962C8B-B14F-4D97-AF65-F5344CB8AC3E}">
        <p14:creationId xmlns:p14="http://schemas.microsoft.com/office/powerpoint/2010/main" xmlns="" val="202982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D2BC7-E078-496F-BA87-FBE75D7DEFB4}"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8C94199-55CD-4E09-9805-0629644391D4}" type="slidenum">
              <a:rPr lang="en-US"/>
              <a:pPr/>
              <a:t>‹#›</a:t>
            </a:fld>
            <a:endParaRPr lang="en-US" dirty="0"/>
          </a:p>
        </p:txBody>
      </p:sp>
    </p:spTree>
    <p:extLst>
      <p:ext uri="{BB962C8B-B14F-4D97-AF65-F5344CB8AC3E}">
        <p14:creationId xmlns:p14="http://schemas.microsoft.com/office/powerpoint/2010/main" xmlns="" val="1326047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157D45-8732-46E8-BE70-1C95D5680935}"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B0F26E9-DD31-4D6A-8DE9-193BAAD83F8F}" type="slidenum">
              <a:rPr lang="en-US"/>
              <a:pPr/>
              <a:t>‹#›</a:t>
            </a:fld>
            <a:endParaRPr lang="en-US" dirty="0"/>
          </a:p>
        </p:txBody>
      </p:sp>
    </p:spTree>
    <p:extLst>
      <p:ext uri="{BB962C8B-B14F-4D97-AF65-F5344CB8AC3E}">
        <p14:creationId xmlns:p14="http://schemas.microsoft.com/office/powerpoint/2010/main" xmlns="" val="3476894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489" name="Rectangle 177"/>
          <p:cNvSpPr>
            <a:spLocks noGrp="1" noChangeArrowheads="1"/>
          </p:cNvSpPr>
          <p:nvPr>
            <p:ph type="ctrTitle" sz="quarter"/>
          </p:nvPr>
        </p:nvSpPr>
        <p:spPr bwMode="auto">
          <a:xfrm>
            <a:off x="1293813" y="1663700"/>
            <a:ext cx="6821487" cy="1470025"/>
          </a:xfrm>
        </p:spPr>
        <p:txBody>
          <a:bodyPr/>
          <a:lstStyle>
            <a:lvl1pPr algn="ctr">
              <a:defRPr sz="4000">
                <a:solidFill>
                  <a:srgbClr val="293E00"/>
                </a:solidFill>
              </a:defRPr>
            </a:lvl1pPr>
          </a:lstStyle>
          <a:p>
            <a:r>
              <a:rPr lang="en-US" altLang="zh-CN" smtClean="0"/>
              <a:t>Click to edit Master title style</a:t>
            </a:r>
            <a:endParaRPr lang="zh-CN" altLang="en-US"/>
          </a:p>
        </p:txBody>
      </p:sp>
      <p:sp>
        <p:nvSpPr>
          <p:cNvPr id="3" name="Rectangle 24"/>
          <p:cNvSpPr>
            <a:spLocks noGrp="1" noChangeArrowheads="1"/>
          </p:cNvSpPr>
          <p:nvPr>
            <p:ph type="ftr" sz="quarter" idx="10"/>
          </p:nvPr>
        </p:nvSpPr>
        <p:spPr>
          <a:xfrm>
            <a:off x="3452813" y="6451600"/>
            <a:ext cx="2895600" cy="152400"/>
          </a:xfrm>
        </p:spPr>
        <p:txBody>
          <a:bodyPr/>
          <a:lstStyle>
            <a:lvl1pPr algn="ctr">
              <a:defRPr sz="1400" b="0">
                <a:solidFill>
                  <a:schemeClr val="folHlink"/>
                </a:solidFill>
                <a:effectLst>
                  <a:outerShdw blurRad="38100" dist="38100" dir="2700000" algn="tl">
                    <a:srgbClr val="C0C0C0"/>
                  </a:outerShdw>
                </a:effectLst>
                <a:latin typeface="Times New Roman" pitchFamily="18" charset="0"/>
              </a:defRPr>
            </a:lvl1pPr>
          </a:lstStyle>
          <a:p>
            <a:pPr>
              <a:defRPr/>
            </a:pPr>
            <a:endParaRPr lang="en-US" altLang="ko-KR" dirty="0">
              <a:solidFill>
                <a:srgbClr val="99CC00"/>
              </a:solidFill>
            </a:endParaRPr>
          </a:p>
        </p:txBody>
      </p:sp>
    </p:spTree>
    <p:extLst>
      <p:ext uri="{BB962C8B-B14F-4D97-AF65-F5344CB8AC3E}">
        <p14:creationId xmlns:p14="http://schemas.microsoft.com/office/powerpoint/2010/main" xmlns="" val="2687917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2/23/2017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28020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2/23/2017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62580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2/23/2017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6743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SLIDE LAYOU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EF1944-228D-4C46-9C43-DD12E6DAAC77}" type="datetime1">
              <a:rPr lang="en-US">
                <a:solidFill>
                  <a:prstClr val="black">
                    <a:tint val="75000"/>
                  </a:prstClr>
                </a:solidFill>
              </a:rPr>
              <a:pPr>
                <a:defRPr/>
              </a:pPr>
              <a:t>2/23/2017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05675E6-4467-4D48-A8CB-FF1805D7E5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1667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089667-216E-40F1-99EA-BA2B18AD016C}" type="datetime1">
              <a:rPr lang="en-US"/>
              <a:pPr>
                <a:defRPr/>
              </a:pPr>
              <a:t>2/23/2017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2FC0A35-3655-4111-83DB-1284C627BBDF}" type="slidenum">
              <a:rPr lang="en-US"/>
              <a:pPr/>
              <a:t>‹#›</a:t>
            </a:fld>
            <a:endParaRPr lang="en-US" dirty="0"/>
          </a:p>
        </p:txBody>
      </p:sp>
    </p:spTree>
    <p:extLst>
      <p:ext uri="{BB962C8B-B14F-4D97-AF65-F5344CB8AC3E}">
        <p14:creationId xmlns:p14="http://schemas.microsoft.com/office/powerpoint/2010/main" xmlns="" val="181750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C5C867-1C66-4CA2-AE3B-E2A86C784EAD}" type="datetime1">
              <a:rPr lang="en-US"/>
              <a:pPr>
                <a:defRPr/>
              </a:pPr>
              <a:t>2/23/2017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CA0894A-27D7-41BC-8392-DE32903DE095}" type="slidenum">
              <a:rPr lang="en-US"/>
              <a:pPr/>
              <a:t>‹#›</a:t>
            </a:fld>
            <a:endParaRPr lang="en-US" dirty="0"/>
          </a:p>
        </p:txBody>
      </p:sp>
    </p:spTree>
    <p:extLst>
      <p:ext uri="{BB962C8B-B14F-4D97-AF65-F5344CB8AC3E}">
        <p14:creationId xmlns:p14="http://schemas.microsoft.com/office/powerpoint/2010/main" xmlns="" val="394991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AFCDF3-2E40-4413-ACFD-E572124AE209}" type="datetime1">
              <a:rPr lang="en-US"/>
              <a:pPr>
                <a:defRPr/>
              </a:pPr>
              <a:t>2/23/2017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B725D570-EBBA-4338-9DFC-0BBE0CAC8565}" type="slidenum">
              <a:rPr lang="en-US"/>
              <a:pPr/>
              <a:t>‹#›</a:t>
            </a:fld>
            <a:endParaRPr lang="en-US" dirty="0"/>
          </a:p>
        </p:txBody>
      </p:sp>
    </p:spTree>
    <p:extLst>
      <p:ext uri="{BB962C8B-B14F-4D97-AF65-F5344CB8AC3E}">
        <p14:creationId xmlns:p14="http://schemas.microsoft.com/office/powerpoint/2010/main" xmlns="" val="248087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7254379-3F26-40EF-8662-4A06EC0EA264}" type="datetime1">
              <a:rPr lang="en-US"/>
              <a:pPr>
                <a:defRPr/>
              </a:pPr>
              <a:t>2/23/2017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608D0247-D872-4B46-8062-1488EEED22C4}" type="slidenum">
              <a:rPr lang="en-US"/>
              <a:pPr/>
              <a:t>‹#›</a:t>
            </a:fld>
            <a:endParaRPr lang="en-US" dirty="0"/>
          </a:p>
        </p:txBody>
      </p:sp>
    </p:spTree>
    <p:extLst>
      <p:ext uri="{BB962C8B-B14F-4D97-AF65-F5344CB8AC3E}">
        <p14:creationId xmlns:p14="http://schemas.microsoft.com/office/powerpoint/2010/main" xmlns="" val="3123941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69DC73-0A37-45B2-88D3-AC6DB75C898D}" type="datetime1">
              <a:rPr lang="en-US"/>
              <a:pPr>
                <a:defRPr/>
              </a:pPr>
              <a:t>2/23/2017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80B24295-CB20-47BD-A401-EF3EA8262EA7}" type="slidenum">
              <a:rPr lang="en-US"/>
              <a:pPr/>
              <a:t>‹#›</a:t>
            </a:fld>
            <a:endParaRPr lang="en-US" dirty="0"/>
          </a:p>
        </p:txBody>
      </p:sp>
    </p:spTree>
    <p:extLst>
      <p:ext uri="{BB962C8B-B14F-4D97-AF65-F5344CB8AC3E}">
        <p14:creationId xmlns:p14="http://schemas.microsoft.com/office/powerpoint/2010/main" xmlns="" val="40247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85D10E-ABBE-417A-BFF9-9F18E7EAD8B1}" type="datetime1">
              <a:rPr lang="en-US"/>
              <a:pPr>
                <a:defRPr/>
              </a:pPr>
              <a:t>2/23/2017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1B9666BC-F471-4CA6-82B6-E5B2A38DDAAB}" type="slidenum">
              <a:rPr lang="en-US"/>
              <a:pPr/>
              <a:t>‹#›</a:t>
            </a:fld>
            <a:endParaRPr lang="en-US" dirty="0"/>
          </a:p>
        </p:txBody>
      </p:sp>
    </p:spTree>
    <p:extLst>
      <p:ext uri="{BB962C8B-B14F-4D97-AF65-F5344CB8AC3E}">
        <p14:creationId xmlns:p14="http://schemas.microsoft.com/office/powerpoint/2010/main" xmlns="" val="2797088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D7F068-4A39-4D79-B6CC-EFA8A822A6ED}" type="datetime1">
              <a:rPr lang="en-US"/>
              <a:pPr>
                <a:defRPr/>
              </a:pPr>
              <a:t>2/23/2017</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a:xfrm>
            <a:off x="6759575" y="6524625"/>
            <a:ext cx="2133600" cy="365125"/>
          </a:xfrm>
        </p:spPr>
        <p:txBody>
          <a:bodyPr/>
          <a:lstStyle>
            <a:lvl1pPr>
              <a:defRPr>
                <a:solidFill>
                  <a:schemeClr val="tx1"/>
                </a:solidFill>
              </a:defRPr>
            </a:lvl1pPr>
          </a:lstStyle>
          <a:p>
            <a:fld id="{C5614DC6-9118-4B2D-9EE6-85ED43F806E8}" type="slidenum">
              <a:rPr lang="en-US"/>
              <a:pPr/>
              <a:t>‹#›</a:t>
            </a:fld>
            <a:endParaRPr lang="en-US" dirty="0"/>
          </a:p>
        </p:txBody>
      </p:sp>
    </p:spTree>
    <p:extLst>
      <p:ext uri="{BB962C8B-B14F-4D97-AF65-F5344CB8AC3E}">
        <p14:creationId xmlns:p14="http://schemas.microsoft.com/office/powerpoint/2010/main" xmlns="" val="314938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6F2FA8D-963A-491B-9146-EB7452554C93}" type="datetime1">
              <a:rPr lang="en-US"/>
              <a:pPr>
                <a:defRPr/>
              </a:pPr>
              <a:t>2/23/2017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C714C92-76B0-42BA-98CD-461AF7E9CA7F}" type="slidenum">
              <a:rPr lang="en-US"/>
              <a:pPr/>
              <a:t>‹#›</a:t>
            </a:fld>
            <a:endParaRPr lang="en-US" dirty="0"/>
          </a:p>
        </p:txBody>
      </p:sp>
      <p:pic>
        <p:nvPicPr>
          <p:cNvPr id="1031"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707" r:id="rId2"/>
    <p:sldLayoutId id="2147483688" r:id="rId3"/>
    <p:sldLayoutId id="2147483689" r:id="rId4"/>
    <p:sldLayoutId id="2147483690" r:id="rId5"/>
    <p:sldLayoutId id="2147483691" r:id="rId6"/>
    <p:sldLayoutId id="2147483692" r:id="rId7"/>
    <p:sldLayoutId id="2147483693" r:id="rId8"/>
    <p:sldLayoutId id="2147483708" r:id="rId9"/>
    <p:sldLayoutId id="2147483694" r:id="rId10"/>
    <p:sldLayoutId id="214748369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631796A-0972-4E02-A6AD-FA3BCE941557}" type="datetime1">
              <a:rPr lang="en-US"/>
              <a:pPr>
                <a:defRPr/>
              </a:pPr>
              <a:t>2/23/2017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11BDD4A-89FF-45D2-BCB3-6AB9638A590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defRPr>
            </a:lvl1pPr>
          </a:lstStyle>
          <a:p>
            <a:pPr>
              <a:defRPr/>
            </a:pPr>
            <a:fld id="{5223E309-A705-4134-A5E0-2B3F7E2E2852}" type="slidenum">
              <a:rPr lang="en-US">
                <a:solidFill>
                  <a:srgbClr val="000000"/>
                </a:solidFill>
                <a:ea typeface="ＭＳ Ｐゴシック" pitchFamily="34" charset="-128"/>
              </a:rPr>
              <a:pPr>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xmlns="" val="228486488"/>
      </p:ext>
    </p:extLst>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2/23/2017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2185022972"/>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2/23/2017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3777262127"/>
      </p:ext>
    </p:extLst>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2/23/2017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181120935"/>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082575-B73A-4441-BE0B-7E430552EA9B}" type="datetime1">
              <a:rPr lang="en-US">
                <a:solidFill>
                  <a:prstClr val="black">
                    <a:tint val="75000"/>
                  </a:prstClr>
                </a:solidFill>
              </a:rPr>
              <a:pPr>
                <a:defRPr/>
              </a:pPr>
              <a:t>2/23/2017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A4FD9C-5E8E-445F-8E40-295326C90295}" type="slidenum">
              <a:rPr lang="en-US">
                <a:solidFill>
                  <a:prstClr val="black">
                    <a:tint val="75000"/>
                  </a:prstClr>
                </a:solidFill>
              </a:rPr>
              <a:pPr>
                <a:defRPr/>
              </a:pPr>
              <a:t>‹#›</a:t>
            </a:fld>
            <a:endParaRPr lang="en-US" dirty="0">
              <a:solidFill>
                <a:prstClr val="black">
                  <a:tint val="75000"/>
                </a:prstClr>
              </a:solidFill>
            </a:endParaRPr>
          </a:p>
        </p:txBody>
      </p:sp>
      <p:pic>
        <p:nvPicPr>
          <p:cNvPr id="2055" name="Picture 2"/>
          <p:cNvPicPr>
            <a:picLocks noChangeAspect="1" noChangeArrowheads="1"/>
          </p:cNvPicPr>
          <p:nvPr userDrawn="1"/>
        </p:nvPicPr>
        <p:blipFill>
          <a:blip r:embed="rId3" cstate="print"/>
          <a:srcRect/>
          <a:stretch>
            <a:fillRect/>
          </a:stretch>
        </p:blipFill>
        <p:spPr bwMode="auto">
          <a:xfrm>
            <a:off x="0" y="-7938"/>
            <a:ext cx="9144000" cy="6873876"/>
          </a:xfrm>
          <a:prstGeom prst="rect">
            <a:avLst/>
          </a:prstGeom>
          <a:noFill/>
          <a:ln w="9525">
            <a:noFill/>
            <a:miter lim="800000"/>
            <a:headEnd/>
            <a:tailEnd/>
          </a:ln>
        </p:spPr>
      </p:pic>
    </p:spTree>
    <p:extLst>
      <p:ext uri="{BB962C8B-B14F-4D97-AF65-F5344CB8AC3E}">
        <p14:creationId xmlns:p14="http://schemas.microsoft.com/office/powerpoint/2010/main" xmlns="" val="4132833469"/>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C:\Users\Lefifi.T\AppData\Local\Microsoft\Windows\Temporary Internet Files\Content.Outlook\XAEMJRW7\Higher Education LOGO (6).jpg"/>
          <p:cNvPicPr>
            <a:picLocks noChangeAspect="1" noChangeArrowheads="1"/>
          </p:cNvPicPr>
          <p:nvPr/>
        </p:nvPicPr>
        <p:blipFill>
          <a:blip r:embed="rId3" cstate="print">
            <a:clrChange>
              <a:clrFrom>
                <a:srgbClr val="FFFFFF"/>
              </a:clrFrom>
              <a:clrTo>
                <a:srgbClr val="FFFFFF">
                  <a:alpha val="0"/>
                </a:srgbClr>
              </a:clrTo>
            </a:clrChange>
          </a:blip>
          <a:srcRect t="1932" r="67960"/>
          <a:stretch>
            <a:fillRect/>
          </a:stretch>
        </p:blipFill>
        <p:spPr bwMode="auto">
          <a:xfrm>
            <a:off x="7318375" y="4495800"/>
            <a:ext cx="1825625" cy="2203450"/>
          </a:xfrm>
          <a:prstGeom prst="rect">
            <a:avLst/>
          </a:prstGeom>
          <a:noFill/>
          <a:ln w="9525">
            <a:noFill/>
            <a:miter lim="800000"/>
            <a:headEnd/>
            <a:tailEnd/>
          </a:ln>
        </p:spPr>
      </p:pic>
      <p:sp>
        <p:nvSpPr>
          <p:cNvPr id="7" name="Rectangle 3"/>
          <p:cNvSpPr txBox="1">
            <a:spLocks noChangeArrowheads="1"/>
          </p:cNvSpPr>
          <p:nvPr/>
        </p:nvSpPr>
        <p:spPr>
          <a:xfrm>
            <a:off x="533400" y="685800"/>
            <a:ext cx="8077200" cy="5715000"/>
          </a:xfrm>
          <a:prstGeom prst="rect">
            <a:avLst/>
          </a:prstGeom>
        </p:spPr>
        <p:txBody>
          <a:bodyPr/>
          <a:lstStyle/>
          <a:p>
            <a:pPr marL="342900" indent="-342900" algn="ctr">
              <a:lnSpc>
                <a:spcPct val="90000"/>
              </a:lnSpc>
              <a:spcBef>
                <a:spcPct val="20000"/>
              </a:spcBef>
              <a:defRPr/>
            </a:pPr>
            <a:r>
              <a:rPr lang="en-US" sz="3600" b="1" kern="0" dirty="0" smtClean="0">
                <a:solidFill>
                  <a:srgbClr val="000000"/>
                </a:solidFill>
                <a:latin typeface="+mj-lt"/>
                <a:cs typeface="Calibri" pitchFamily="34" charset="0"/>
              </a:rPr>
              <a:t>Department of Higher Education and Training</a:t>
            </a:r>
          </a:p>
          <a:p>
            <a:pPr marL="342900" indent="-342900" algn="ctr">
              <a:lnSpc>
                <a:spcPct val="90000"/>
              </a:lnSpc>
              <a:spcBef>
                <a:spcPct val="20000"/>
              </a:spcBef>
              <a:defRPr/>
            </a:pPr>
            <a:endParaRPr lang="en-US" sz="1100" kern="0" dirty="0">
              <a:solidFill>
                <a:srgbClr val="FF0000"/>
              </a:solidFill>
              <a:latin typeface="+mj-lt"/>
              <a:cs typeface="Calibri" pitchFamily="34" charset="0"/>
            </a:endParaRPr>
          </a:p>
          <a:p>
            <a:pPr marL="342900" indent="-342900" algn="ctr">
              <a:lnSpc>
                <a:spcPct val="90000"/>
              </a:lnSpc>
              <a:spcBef>
                <a:spcPct val="20000"/>
              </a:spcBef>
              <a:defRPr/>
            </a:pPr>
            <a:endParaRPr lang="en-US" sz="2400" b="1" kern="0" dirty="0">
              <a:solidFill>
                <a:srgbClr val="000000"/>
              </a:solidFill>
              <a:latin typeface="+mj-lt"/>
              <a:cs typeface="Calibri" pitchFamily="34" charset="0"/>
            </a:endParaRPr>
          </a:p>
        </p:txBody>
      </p:sp>
      <p:sp>
        <p:nvSpPr>
          <p:cNvPr id="4" name="Subtitle 2"/>
          <p:cNvSpPr txBox="1">
            <a:spLocks/>
          </p:cNvSpPr>
          <p:nvPr/>
        </p:nvSpPr>
        <p:spPr>
          <a:xfrm>
            <a:off x="684213" y="2362200"/>
            <a:ext cx="7704137"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 typeface="Arial" charset="0"/>
              <a:buNone/>
              <a:defRPr/>
            </a:pPr>
            <a:r>
              <a:rPr lang="en-US" b="1" kern="0" dirty="0">
                <a:solidFill>
                  <a:srgbClr val="FF0000"/>
                </a:solidFill>
                <a:latin typeface="+mj-lt"/>
              </a:rPr>
              <a:t>Resulting </a:t>
            </a:r>
            <a:r>
              <a:rPr lang="en-US" b="1" kern="0" dirty="0" smtClean="0">
                <a:solidFill>
                  <a:srgbClr val="FF0000"/>
                </a:solidFill>
                <a:latin typeface="+mj-lt"/>
              </a:rPr>
              <a:t>and Certification</a:t>
            </a:r>
            <a:r>
              <a:rPr lang="en-US" b="1" kern="0" dirty="0">
                <a:solidFill>
                  <a:srgbClr val="FF0000"/>
                </a:solidFill>
                <a:latin typeface="+mj-lt"/>
              </a:rPr>
              <a:t/>
            </a:r>
            <a:br>
              <a:rPr lang="en-US" b="1" kern="0" dirty="0">
                <a:solidFill>
                  <a:srgbClr val="FF0000"/>
                </a:solidFill>
                <a:latin typeface="+mj-lt"/>
              </a:rPr>
            </a:br>
            <a:endParaRPr lang="en-US" b="1" kern="0" dirty="0" smtClean="0">
              <a:solidFill>
                <a:srgbClr val="FF0000"/>
              </a:solidFill>
              <a:latin typeface="+mj-lt"/>
            </a:endParaRPr>
          </a:p>
        </p:txBody>
      </p:sp>
      <p:sp>
        <p:nvSpPr>
          <p:cNvPr id="5" name="Rectangle 3"/>
          <p:cNvSpPr txBox="1">
            <a:spLocks/>
          </p:cNvSpPr>
          <p:nvPr/>
        </p:nvSpPr>
        <p:spPr bwMode="auto">
          <a:xfrm>
            <a:off x="762000" y="3733800"/>
            <a:ext cx="7696200" cy="2209800"/>
          </a:xfrm>
          <a:prstGeom prst="rect">
            <a:avLst/>
          </a:prstGeom>
          <a:noFill/>
          <a:ln w="9525">
            <a:noFill/>
            <a:miter lim="800000"/>
            <a:headEnd/>
            <a:tailEnd/>
          </a:ln>
        </p:spPr>
        <p:txBody>
          <a:bodyPr/>
          <a:lstStyle/>
          <a:p>
            <a:pPr marL="342900" indent="-342900" algn="ctr">
              <a:defRPr/>
            </a:pPr>
            <a:endParaRPr lang="en-US" sz="2400" b="1" dirty="0">
              <a:solidFill>
                <a:schemeClr val="accent6">
                  <a:lumMod val="50000"/>
                </a:schemeClr>
              </a:solidFill>
              <a:latin typeface="Arial Black" panose="020B0A04020102020204" pitchFamily="34" charset="0"/>
              <a:cs typeface="+mn-cs"/>
            </a:endParaRPr>
          </a:p>
          <a:p>
            <a:pPr marL="342900" indent="-342900" algn="ctr">
              <a:defRPr/>
            </a:pPr>
            <a:r>
              <a:rPr lang="en-US" sz="2400" b="1" dirty="0">
                <a:solidFill>
                  <a:schemeClr val="accent6">
                    <a:lumMod val="50000"/>
                  </a:schemeClr>
                </a:solidFill>
                <a:latin typeface="+mn-lt"/>
                <a:cs typeface="+mn-cs"/>
              </a:rPr>
              <a:t>Presentation to the </a:t>
            </a:r>
            <a:r>
              <a:rPr lang="en-US" sz="2400" b="1" smtClean="0">
                <a:solidFill>
                  <a:schemeClr val="accent6">
                    <a:lumMod val="50000"/>
                  </a:schemeClr>
                </a:solidFill>
                <a:latin typeface="+mn-lt"/>
                <a:cs typeface="+mn-cs"/>
              </a:rPr>
              <a:t>Portfolio Committee</a:t>
            </a:r>
            <a:r>
              <a:rPr lang="en-ZA" sz="2400" b="1" smtClean="0">
                <a:solidFill>
                  <a:schemeClr val="accent6">
                    <a:lumMod val="50000"/>
                  </a:schemeClr>
                </a:solidFill>
                <a:latin typeface="+mn-lt"/>
                <a:cs typeface="+mn-cs"/>
              </a:rPr>
              <a:t>                      </a:t>
            </a:r>
            <a:r>
              <a:rPr lang="en-ZA" sz="2400" b="1" dirty="0" smtClean="0">
                <a:solidFill>
                  <a:schemeClr val="accent6">
                    <a:lumMod val="50000"/>
                  </a:schemeClr>
                </a:solidFill>
                <a:latin typeface="+mn-lt"/>
                <a:cs typeface="+mn-cs"/>
              </a:rPr>
              <a:t>on Higher Education and Training </a:t>
            </a:r>
          </a:p>
          <a:p>
            <a:pPr marL="342900" indent="-342900" algn="ctr">
              <a:defRPr/>
            </a:pPr>
            <a:endParaRPr lang="en-US" sz="2400" b="1" dirty="0">
              <a:solidFill>
                <a:schemeClr val="accent6">
                  <a:lumMod val="50000"/>
                </a:schemeClr>
              </a:solidFill>
              <a:latin typeface="+mn-lt"/>
              <a:cs typeface="+mn-cs"/>
            </a:endParaRPr>
          </a:p>
          <a:p>
            <a:pPr marL="342900" indent="-342900" algn="ctr">
              <a:defRPr/>
            </a:pPr>
            <a:r>
              <a:rPr lang="en-US" sz="2400" b="1" dirty="0" smtClean="0">
                <a:solidFill>
                  <a:schemeClr val="accent6">
                    <a:lumMod val="50000"/>
                  </a:schemeClr>
                </a:solidFill>
                <a:latin typeface="+mn-lt"/>
                <a:cs typeface="+mn-cs"/>
              </a:rPr>
              <a:t>22 February 2017</a:t>
            </a:r>
            <a:endParaRPr lang="en-US" sz="2400" b="1" dirty="0">
              <a:solidFill>
                <a:schemeClr val="accent6">
                  <a:lumMod val="50000"/>
                </a:schemeClr>
              </a:solidFill>
              <a:latin typeface="+mn-lt"/>
              <a:cs typeface="+mn-cs"/>
            </a:endParaRPr>
          </a:p>
        </p:txBody>
      </p:sp>
    </p:spTree>
    <p:extLst>
      <p:ext uri="{BB962C8B-B14F-4D97-AF65-F5344CB8AC3E}">
        <p14:creationId xmlns:p14="http://schemas.microsoft.com/office/powerpoint/2010/main" xmlns="" val="61964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Content Placeholder 2"/>
          <p:cNvSpPr>
            <a:spLocks noGrp="1"/>
          </p:cNvSpPr>
          <p:nvPr>
            <p:ph idx="1"/>
          </p:nvPr>
        </p:nvSpPr>
        <p:spPr>
          <a:xfrm>
            <a:off x="500063" y="1219200"/>
            <a:ext cx="8143876" cy="5000625"/>
          </a:xfrm>
        </p:spPr>
        <p:txBody>
          <a:bodyPr/>
          <a:lstStyle/>
          <a:p>
            <a:pPr lvl="1"/>
            <a:r>
              <a:rPr lang="en-ZA" sz="2200" dirty="0" smtClean="0"/>
              <a:t>Despite the instruction in Memorandum 46 of 2015, a significant number of candidates who did not meet the requirements were allowed to write the November 2016 examinations, which shows that colleges failed to properly manage the implementation of the minimum examination entry requirements. </a:t>
            </a:r>
          </a:p>
          <a:p>
            <a:pPr lvl="1"/>
            <a:r>
              <a:rPr lang="en-ZA" sz="2200" dirty="0" smtClean="0"/>
              <a:t>The </a:t>
            </a:r>
            <a:r>
              <a:rPr lang="en-ZA" sz="2200" dirty="0"/>
              <a:t>raw examination marks presented to the quality council for standardisation subsequently excluded all of these candidates and displayed an upward trend in performance in many subjects on the levels on which the requirements were implemented across the TVET qualifications for the November 2016 examinations.</a:t>
            </a:r>
          </a:p>
          <a:p>
            <a:pPr marL="457200" lvl="1" indent="0">
              <a:buFont typeface="Arial" panose="020B0604020202020204" pitchFamily="34" charset="0"/>
              <a:buNone/>
              <a:defRPr/>
            </a:pPr>
            <a:endParaRPr lang="en-ZA" sz="2400" dirty="0" smtClean="0"/>
          </a:p>
        </p:txBody>
      </p:sp>
      <p:sp>
        <p:nvSpPr>
          <p:cNvPr id="5" name="TextBox 4"/>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Calibri" pitchFamily="34" charset="0"/>
              </a:rPr>
              <a:t>Reasons for Non-release </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3E64C7-D6B7-4E61-BB4B-43380FECA9A0}" type="slidenum">
              <a:rPr lang="en-US" b="1">
                <a:latin typeface="Calibri" panose="020F0502020204030204" pitchFamily="34" charset="0"/>
              </a:rPr>
              <a:pPr eaLnBrk="1" hangingPunct="1"/>
              <a:t>10</a:t>
            </a:fld>
            <a:endParaRPr lang="en-US" b="1" dirty="0">
              <a:latin typeface="Calibri" panose="020F0502020204030204" pitchFamily="34" charset="0"/>
            </a:endParaRPr>
          </a:p>
        </p:txBody>
      </p:sp>
    </p:spTree>
    <p:extLst>
      <p:ext uri="{BB962C8B-B14F-4D97-AF65-F5344CB8AC3E}">
        <p14:creationId xmlns:p14="http://schemas.microsoft.com/office/powerpoint/2010/main" xmlns="" val="39800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295400"/>
            <a:ext cx="7929563" cy="5237163"/>
          </a:xfrm>
        </p:spPr>
        <p:txBody>
          <a:bodyPr/>
          <a:lstStyle/>
          <a:p>
            <a:pPr marL="268288" indent="-268288">
              <a:buFont typeface="Arial" pitchFamily="34" charset="0"/>
              <a:buChar char="•"/>
              <a:defRPr/>
            </a:pPr>
            <a:r>
              <a:rPr lang="en-ZA" sz="2400" dirty="0">
                <a:cs typeface="Arial" pitchFamily="34" charset="0"/>
              </a:rPr>
              <a:t>Where the examination centre has</a:t>
            </a:r>
            <a:r>
              <a:rPr lang="en-ZA" sz="2400" b="1" dirty="0">
                <a:cs typeface="Arial" pitchFamily="34" charset="0"/>
              </a:rPr>
              <a:t> not submitted all the raw marks</a:t>
            </a:r>
            <a:r>
              <a:rPr lang="en-ZA" sz="2400" dirty="0">
                <a:cs typeface="Arial" pitchFamily="34" charset="0"/>
              </a:rPr>
              <a:t> for all of the components of a subject. The collective capture rate for the ISAT (only applicable to NC (V)), ICASS and exam components is below 80% for a subject at an examination centre (i.e. marks outstanding – 777s) which means that the raw marks may not be processed to generate subject results. In instances where a centre submits an outstanding mark (777) the accompanying evidence (scripts, portfolios of evidence) must be verified by both the Department and the quality council before the raw marks can be captured and the results for the affected subjects / candidates be released</a:t>
            </a:r>
            <a:r>
              <a:rPr lang="en-ZA" sz="2400" dirty="0" smtClean="0">
                <a:cs typeface="Arial" pitchFamily="34" charset="0"/>
              </a:rPr>
              <a:t>.</a:t>
            </a:r>
            <a:endParaRPr lang="en-ZA" sz="2400" dirty="0">
              <a:cs typeface="Arial" pitchFamily="34" charset="0"/>
            </a:endParaRPr>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Calibri" pitchFamily="34" charset="0"/>
              </a:rPr>
              <a:t>Reasons for Non-release </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b="1" smtClean="0">
                <a:solidFill>
                  <a:prstClr val="black"/>
                </a:solidFill>
              </a:rPr>
              <a:pPr fontAlgn="base">
                <a:spcBef>
                  <a:spcPct val="0"/>
                </a:spcBef>
                <a:spcAft>
                  <a:spcPct val="0"/>
                </a:spcAft>
                <a:defRPr/>
              </a:pPr>
              <a:t>11</a:t>
            </a:fld>
            <a:endParaRPr lang="en-US" b="1" dirty="0" smtClean="0">
              <a:solidFill>
                <a:prstClr val="black"/>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295400"/>
            <a:ext cx="7929563" cy="5237163"/>
          </a:xfrm>
        </p:spPr>
        <p:txBody>
          <a:bodyPr/>
          <a:lstStyle/>
          <a:p>
            <a:pPr marL="268288" indent="-268288">
              <a:buFont typeface="Arial" pitchFamily="34" charset="0"/>
              <a:buChar char="•"/>
              <a:defRPr/>
            </a:pPr>
            <a:r>
              <a:rPr lang="en-ZA" sz="2400" dirty="0" smtClean="0">
                <a:cs typeface="Arial" pitchFamily="34" charset="0"/>
              </a:rPr>
              <a:t>Where </a:t>
            </a:r>
            <a:r>
              <a:rPr lang="en-ZA" sz="2400" dirty="0">
                <a:cs typeface="Arial" pitchFamily="34" charset="0"/>
              </a:rPr>
              <a:t>an examination centre </a:t>
            </a:r>
            <a:r>
              <a:rPr lang="en-ZA" sz="2400" b="1" dirty="0">
                <a:cs typeface="Arial" pitchFamily="34" charset="0"/>
              </a:rPr>
              <a:t>submitted</a:t>
            </a:r>
            <a:r>
              <a:rPr lang="en-ZA" sz="2400" dirty="0">
                <a:cs typeface="Arial" pitchFamily="34" charset="0"/>
              </a:rPr>
              <a:t> </a:t>
            </a:r>
            <a:r>
              <a:rPr lang="en-ZA" sz="2400" b="1" dirty="0">
                <a:cs typeface="Arial" pitchFamily="34" charset="0"/>
              </a:rPr>
              <a:t>incorrect raw marks</a:t>
            </a:r>
            <a:r>
              <a:rPr lang="en-ZA" sz="2400" dirty="0">
                <a:cs typeface="Arial" pitchFamily="34" charset="0"/>
              </a:rPr>
              <a:t> and requests the amendment of a mark (i.e. 999s to a mark or change from the original mark submitted to another mark). In such instances the accompanying evidence (scripts, portfolios of evidence) must be verified by both the Department and the quality council before the raw marks can be amended and the results for the affected candidates be released.</a:t>
            </a:r>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Calibri" pitchFamily="34" charset="0"/>
              </a:rPr>
              <a:t>Reasons for Non-release </a:t>
            </a:r>
            <a:endParaRPr lang="en-ZA" sz="2800" b="1" dirty="0">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b="1" smtClean="0">
                <a:solidFill>
                  <a:prstClr val="black"/>
                </a:solidFill>
              </a:rPr>
              <a:pPr fontAlgn="base">
                <a:spcBef>
                  <a:spcPct val="0"/>
                </a:spcBef>
                <a:spcAft>
                  <a:spcPct val="0"/>
                </a:spcAft>
                <a:defRPr/>
              </a:pPr>
              <a:t>12</a:t>
            </a:fld>
            <a:endParaRPr lang="en-US" b="1" dirty="0" smtClean="0">
              <a:solidFill>
                <a:prstClr val="black"/>
              </a:solidFill>
            </a:endParaRPr>
          </a:p>
        </p:txBody>
      </p:sp>
    </p:spTree>
    <p:extLst>
      <p:ext uri="{BB962C8B-B14F-4D97-AF65-F5344CB8AC3E}">
        <p14:creationId xmlns:p14="http://schemas.microsoft.com/office/powerpoint/2010/main" xmlns="" val="3944143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499" y="1050395"/>
            <a:ext cx="7929563" cy="5237163"/>
          </a:xfrm>
        </p:spPr>
        <p:txBody>
          <a:bodyPr/>
          <a:lstStyle/>
          <a:p>
            <a:pPr lvl="0"/>
            <a:r>
              <a:rPr lang="en-ZA" sz="2400" dirty="0"/>
              <a:t>An extraordinarily high number of raw marks were incorrectly captured and submitted as 999s (absent) by the majority of the public TVET Colleges for the November 2016 examinations – this has been a trend across the past 3 cycles dating back to the November 2015 cycle.</a:t>
            </a:r>
          </a:p>
          <a:p>
            <a:pPr lvl="0"/>
            <a:r>
              <a:rPr lang="en-ZA" sz="2400" dirty="0"/>
              <a:t>Examples of 2 centres from 201611</a:t>
            </a:r>
          </a:p>
          <a:p>
            <a:endParaRPr lang="en-ZA" sz="2400" dirty="0" smtClean="0"/>
          </a:p>
          <a:p>
            <a:pPr lvl="0"/>
            <a:endParaRPr lang="en-ZA" sz="2400" dirty="0"/>
          </a:p>
          <a:p>
            <a:pPr marL="0" lvl="0" indent="0">
              <a:buNone/>
            </a:pPr>
            <a:endParaRPr lang="en-ZA" sz="2400" dirty="0"/>
          </a:p>
          <a:p>
            <a:pPr lvl="0"/>
            <a:endParaRPr lang="en-ZA" sz="2400" dirty="0"/>
          </a:p>
          <a:p>
            <a:pPr lvl="0"/>
            <a:endParaRPr lang="en-ZA" sz="2400" dirty="0"/>
          </a:p>
          <a:p>
            <a:r>
              <a:rPr lang="en-ZA" sz="2400" dirty="0" smtClean="0"/>
              <a:t>Direct </a:t>
            </a:r>
            <a:r>
              <a:rPr lang="en-ZA" sz="2400" dirty="0"/>
              <a:t>impact on the CERTIFICATION process, esp. 201511 &amp; 201611</a:t>
            </a:r>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prstClr val="white"/>
                </a:solidFill>
              </a:rPr>
              <a:t>Incorrect Raw Marks</a:t>
            </a:r>
            <a:endParaRPr lang="en-ZA" sz="2800" b="1" dirty="0">
              <a:solidFill>
                <a:prstClr val="white"/>
              </a:solidFill>
              <a:cs typeface="Calibri" pitchFamily="34" charset="0"/>
            </a:endParaRPr>
          </a:p>
        </p:txBody>
      </p:sp>
      <p:sp>
        <p:nvSpPr>
          <p:cNvPr id="6" name="Slide Number Placeholder 7"/>
          <p:cNvSpPr>
            <a:spLocks noGrp="1"/>
          </p:cNvSpPr>
          <p:nvPr>
            <p:ph type="sldNum" sz="quarter" idx="12"/>
          </p:nvPr>
        </p:nvSpPr>
        <p:spPr bwMode="auto">
          <a:xfrm>
            <a:off x="6786563" y="6524625"/>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A1E1878-521B-409B-812E-B77555A814EC}" type="slidenum">
              <a:rPr lang="en-US" b="1" smtClean="0">
                <a:solidFill>
                  <a:prstClr val="black"/>
                </a:solidFill>
              </a:rPr>
              <a:pPr fontAlgn="base">
                <a:spcBef>
                  <a:spcPct val="0"/>
                </a:spcBef>
                <a:spcAft>
                  <a:spcPct val="0"/>
                </a:spcAft>
                <a:defRPr/>
              </a:pPr>
              <a:t>13</a:t>
            </a:fld>
            <a:endParaRPr lang="en-US" b="1" dirty="0" smtClean="0">
              <a:solidFill>
                <a:prstClr val="black"/>
              </a:solidFill>
            </a:endParaRPr>
          </a:p>
        </p:txBody>
      </p:sp>
      <p:pic>
        <p:nvPicPr>
          <p:cNvPr id="2" name="Picture 1"/>
          <p:cNvPicPr>
            <a:picLocks noChangeAspect="1"/>
          </p:cNvPicPr>
          <p:nvPr/>
        </p:nvPicPr>
        <p:blipFill>
          <a:blip r:embed="rId3" cstate="print"/>
          <a:stretch>
            <a:fillRect/>
          </a:stretch>
        </p:blipFill>
        <p:spPr>
          <a:xfrm>
            <a:off x="1120515" y="3419449"/>
            <a:ext cx="6698981" cy="2305597"/>
          </a:xfrm>
          <a:prstGeom prst="rect">
            <a:avLst/>
          </a:prstGeom>
        </p:spPr>
      </p:pic>
    </p:spTree>
    <p:extLst>
      <p:ext uri="{BB962C8B-B14F-4D97-AF65-F5344CB8AC3E}">
        <p14:creationId xmlns:p14="http://schemas.microsoft.com/office/powerpoint/2010/main" xmlns="" val="4080926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46083" name="Content Placeholder 2"/>
          <p:cNvSpPr>
            <a:spLocks noGrp="1"/>
          </p:cNvSpPr>
          <p:nvPr>
            <p:ph idx="1"/>
          </p:nvPr>
        </p:nvSpPr>
        <p:spPr>
          <a:xfrm>
            <a:off x="571500" y="1100137"/>
            <a:ext cx="8001000" cy="6096000"/>
          </a:xfrm>
        </p:spPr>
        <p:txBody>
          <a:bodyPr/>
          <a:lstStyle/>
          <a:p>
            <a:pPr marL="0" indent="0">
              <a:buNone/>
            </a:pPr>
            <a:r>
              <a:rPr lang="en-ZA" sz="2400" b="1" dirty="0"/>
              <a:t>Process for resolving 777s (outstanding) and incorrectly captured marks (999s and other)-</a:t>
            </a:r>
          </a:p>
          <a:p>
            <a:r>
              <a:rPr lang="en-ZA" sz="2400" dirty="0"/>
              <a:t>Colleges where incorrect raw marks have been submitted are required to present said evidence to the Department for verification so that the Department can effect the correction of marks on the examinations IT system. </a:t>
            </a:r>
          </a:p>
          <a:p>
            <a:r>
              <a:rPr lang="en-ZA" sz="2400" dirty="0"/>
              <a:t>The quality council also has to participate in the verification of said evidence as it has to approve the amendment of raw marks post resulting before the Department may release amended results</a:t>
            </a:r>
          </a:p>
          <a:p>
            <a:r>
              <a:rPr lang="en-ZA" sz="2400" dirty="0"/>
              <a:t>This is a due process applied to protect the integrity of subject results and the qualification by ensuring that marks have not been fabricated / </a:t>
            </a:r>
            <a:r>
              <a:rPr lang="en-ZA" sz="2400" dirty="0" smtClean="0"/>
              <a:t>inflated</a:t>
            </a:r>
            <a:endParaRPr lang="en-ZA" sz="2400" dirty="0"/>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prstClr val="white"/>
                </a:solidFill>
              </a:rPr>
              <a:t>Incorrect raw marks</a:t>
            </a:r>
            <a:endParaRPr lang="en-ZA" sz="2800" b="1" dirty="0">
              <a:solidFill>
                <a:prstClr val="white"/>
              </a:solidFill>
              <a:cs typeface="Calibri" pitchFamily="34" charset="0"/>
            </a:endParaRP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14</a:t>
            </a:fld>
            <a:endParaRPr lang="en-US" sz="1400" b="1" dirty="0" smtClean="0">
              <a:solidFill>
                <a:prstClr val="black"/>
              </a:solidFill>
            </a:endParaRPr>
          </a:p>
        </p:txBody>
      </p:sp>
      <p:sp>
        <p:nvSpPr>
          <p:cNvPr id="7"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14</a:t>
            </a:r>
          </a:p>
        </p:txBody>
      </p:sp>
    </p:spTree>
    <p:extLst>
      <p:ext uri="{BB962C8B-B14F-4D97-AF65-F5344CB8AC3E}">
        <p14:creationId xmlns:p14="http://schemas.microsoft.com/office/powerpoint/2010/main" xmlns="" val="3913785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46083" name="Content Placeholder 2"/>
          <p:cNvSpPr>
            <a:spLocks noGrp="1"/>
          </p:cNvSpPr>
          <p:nvPr>
            <p:ph idx="1"/>
          </p:nvPr>
        </p:nvSpPr>
        <p:spPr>
          <a:xfrm>
            <a:off x="571500" y="1100137"/>
            <a:ext cx="8001000" cy="6096000"/>
          </a:xfrm>
        </p:spPr>
        <p:txBody>
          <a:bodyPr/>
          <a:lstStyle/>
          <a:p>
            <a:pPr marL="0" indent="0">
              <a:buNone/>
            </a:pPr>
            <a:r>
              <a:rPr lang="en-ZA" sz="2400" b="1" dirty="0" smtClean="0"/>
              <a:t>NOTE-</a:t>
            </a:r>
            <a:endParaRPr lang="en-ZA" sz="2400" b="1" dirty="0"/>
          </a:p>
          <a:p>
            <a:r>
              <a:rPr lang="en-ZA" sz="2000" dirty="0"/>
              <a:t>In several instances for the 201611 cycle several colleges adamant that the correct raw marks had been submitted, yet when the electronic TXT data files submitted by their examination centres were presented to said colleges it was clear that the error had originated at the examination centre </a:t>
            </a:r>
            <a:r>
              <a:rPr lang="en-ZA" sz="2000" dirty="0">
                <a:solidFill>
                  <a:srgbClr val="FF0000"/>
                </a:solidFill>
              </a:rPr>
              <a:t>during the capturing process and/or the processing of separate tasks into one consolidated ICASS mark</a:t>
            </a:r>
            <a:r>
              <a:rPr lang="en-ZA" sz="2000" dirty="0"/>
              <a:t> and/or error on the part of the lecturer when </a:t>
            </a:r>
            <a:r>
              <a:rPr lang="en-ZA" sz="2000" dirty="0">
                <a:solidFill>
                  <a:srgbClr val="FF0000"/>
                </a:solidFill>
              </a:rPr>
              <a:t>transcribing a mark </a:t>
            </a:r>
            <a:r>
              <a:rPr lang="en-ZA" sz="2000" dirty="0"/>
              <a:t>onto an official mark sheet. </a:t>
            </a:r>
          </a:p>
          <a:p>
            <a:r>
              <a:rPr lang="en-ZA" sz="2000" dirty="0"/>
              <a:t> From the reports received from colleges during the verification of evidence most colleges admit that the inaccuracies in the submission of raw marks is in general caused by a lack of or an ineffective data verification process at institutional level.</a:t>
            </a:r>
          </a:p>
        </p:txBody>
      </p:sp>
      <p:sp>
        <p:nvSpPr>
          <p:cNvPr id="8" name="TextBox 7"/>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prstClr val="white"/>
                </a:solidFill>
              </a:rPr>
              <a:t>Incorrect raw marks</a:t>
            </a:r>
            <a:endParaRPr lang="en-ZA" sz="2800" b="1" dirty="0">
              <a:solidFill>
                <a:prstClr val="white"/>
              </a:solidFill>
              <a:cs typeface="Calibri" pitchFamily="34" charset="0"/>
            </a:endParaRP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15</a:t>
            </a:fld>
            <a:endParaRPr lang="en-US" sz="1400" b="1" dirty="0" smtClean="0">
              <a:solidFill>
                <a:prstClr val="black"/>
              </a:solidFill>
            </a:endParaRPr>
          </a:p>
        </p:txBody>
      </p:sp>
      <p:sp>
        <p:nvSpPr>
          <p:cNvPr id="7"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15</a:t>
            </a:r>
          </a:p>
        </p:txBody>
      </p:sp>
    </p:spTree>
    <p:extLst>
      <p:ext uri="{BB962C8B-B14F-4D97-AF65-F5344CB8AC3E}">
        <p14:creationId xmlns:p14="http://schemas.microsoft.com/office/powerpoint/2010/main" xmlns="" val="4202411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46083" name="Content Placeholder 2"/>
          <p:cNvSpPr>
            <a:spLocks noGrp="1"/>
          </p:cNvSpPr>
          <p:nvPr>
            <p:ph idx="1"/>
          </p:nvPr>
        </p:nvSpPr>
        <p:spPr>
          <a:xfrm>
            <a:off x="554567" y="1513965"/>
            <a:ext cx="8001000" cy="6096000"/>
          </a:xfrm>
        </p:spPr>
        <p:txBody>
          <a:bodyPr/>
          <a:lstStyle/>
          <a:p>
            <a:pPr marL="0" indent="0">
              <a:buNone/>
              <a:defRPr/>
            </a:pPr>
            <a:r>
              <a:rPr lang="en-US" sz="2400" b="1" dirty="0"/>
              <a:t>	 </a:t>
            </a:r>
            <a:r>
              <a:rPr lang="en-US" sz="2400" b="1" dirty="0" smtClean="0"/>
              <a:t>    </a:t>
            </a:r>
          </a:p>
        </p:txBody>
      </p:sp>
      <p:sp>
        <p:nvSpPr>
          <p:cNvPr id="8" name="TextBox 7"/>
          <p:cNvSpPr txBox="1"/>
          <p:nvPr/>
        </p:nvSpPr>
        <p:spPr>
          <a:xfrm>
            <a:off x="571500" y="542925"/>
            <a:ext cx="8001000" cy="95410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82296" indent="0" fontAlgn="t">
              <a:buNone/>
            </a:pPr>
            <a:r>
              <a:rPr lang="en-ZA" sz="2800" b="1" dirty="0" smtClean="0"/>
              <a:t>Example of </a:t>
            </a:r>
            <a:r>
              <a:rPr lang="en-ZA" sz="2800" b="1" dirty="0" smtClean="0">
                <a:solidFill>
                  <a:srgbClr val="FF0000"/>
                </a:solidFill>
              </a:rPr>
              <a:t>Txt Data File </a:t>
            </a:r>
            <a:r>
              <a:rPr lang="en-ZA" sz="2800" b="1" dirty="0" smtClean="0"/>
              <a:t>Submitted by Exam Centre for Exam Marks for 201611</a:t>
            </a:r>
            <a:endParaRPr lang="en-ZA" sz="2800" b="1" dirty="0"/>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16</a:t>
            </a:fld>
            <a:endParaRPr lang="en-US" sz="1400" b="1" dirty="0" smtClean="0">
              <a:solidFill>
                <a:prstClr val="black"/>
              </a:solidFill>
            </a:endParaRPr>
          </a:p>
        </p:txBody>
      </p:sp>
      <p:sp>
        <p:nvSpPr>
          <p:cNvPr id="7"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16</a:t>
            </a:r>
          </a:p>
        </p:txBody>
      </p:sp>
      <p:pic>
        <p:nvPicPr>
          <p:cNvPr id="2" name="Picture 1"/>
          <p:cNvPicPr>
            <a:picLocks noChangeAspect="1"/>
          </p:cNvPicPr>
          <p:nvPr/>
        </p:nvPicPr>
        <p:blipFill>
          <a:blip r:embed="rId3" cstate="print"/>
          <a:stretch>
            <a:fillRect/>
          </a:stretch>
        </p:blipFill>
        <p:spPr>
          <a:xfrm>
            <a:off x="571500" y="1530898"/>
            <a:ext cx="8077900" cy="46333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6172200"/>
          </a:xfrm>
        </p:spPr>
        <p:txBody>
          <a:bodyPr/>
          <a:lstStyle/>
          <a:p>
            <a:pPr>
              <a:spcBef>
                <a:spcPts val="0"/>
              </a:spcBef>
            </a:pPr>
            <a:r>
              <a:rPr lang="en-ZA" sz="2400" dirty="0"/>
              <a:t>Outstanding ISAT/practical and ICASS/term marks (777s)</a:t>
            </a:r>
          </a:p>
          <a:p>
            <a:pPr>
              <a:spcBef>
                <a:spcPts val="0"/>
              </a:spcBef>
            </a:pPr>
            <a:r>
              <a:rPr lang="en-ZA" sz="2400" dirty="0"/>
              <a:t>ISAT / ICASS / TERM marks submitted as 999s / 0 </a:t>
            </a:r>
          </a:p>
          <a:p>
            <a:pPr>
              <a:spcBef>
                <a:spcPts val="0"/>
              </a:spcBef>
            </a:pPr>
            <a:r>
              <a:rPr lang="en-ZA" sz="2400" dirty="0"/>
              <a:t>Incomplete mark sheets / Open spaces on mark sheets</a:t>
            </a:r>
          </a:p>
          <a:p>
            <a:pPr>
              <a:spcBef>
                <a:spcPts val="0"/>
              </a:spcBef>
            </a:pPr>
            <a:r>
              <a:rPr lang="en-ZA" sz="2400" dirty="0"/>
              <a:t>Unmarked scripts</a:t>
            </a:r>
          </a:p>
          <a:p>
            <a:pPr>
              <a:spcBef>
                <a:spcPts val="0"/>
              </a:spcBef>
            </a:pPr>
            <a:r>
              <a:rPr lang="en-ZA" sz="2400" dirty="0"/>
              <a:t>Repeat candidates not completing ICASS (NCV)</a:t>
            </a:r>
          </a:p>
          <a:p>
            <a:pPr>
              <a:spcBef>
                <a:spcPts val="0"/>
              </a:spcBef>
            </a:pPr>
            <a:r>
              <a:rPr lang="en-ZA" sz="2400" dirty="0"/>
              <a:t>Unregistered students allowed to write without approval as late entries</a:t>
            </a:r>
          </a:p>
          <a:p>
            <a:pPr lvl="1">
              <a:spcBef>
                <a:spcPts val="0"/>
              </a:spcBef>
            </a:pPr>
            <a:r>
              <a:rPr lang="en-ZA" sz="1800" dirty="0"/>
              <a:t>Will not be resulted</a:t>
            </a:r>
          </a:p>
          <a:p>
            <a:pPr>
              <a:spcBef>
                <a:spcPts val="0"/>
              </a:spcBef>
            </a:pPr>
            <a:r>
              <a:rPr lang="en-ZA" sz="2400" dirty="0"/>
              <a:t>Data processing errors leading to the generation of 999 / 777 as the final subject result</a:t>
            </a:r>
          </a:p>
          <a:p>
            <a:pPr>
              <a:spcBef>
                <a:spcPts val="0"/>
              </a:spcBef>
            </a:pPr>
            <a:r>
              <a:rPr lang="en-ZA" sz="2400" dirty="0"/>
              <a:t>NOTE-</a:t>
            </a:r>
          </a:p>
          <a:p>
            <a:pPr lvl="1">
              <a:spcBef>
                <a:spcPts val="0"/>
              </a:spcBef>
            </a:pPr>
            <a:r>
              <a:rPr lang="en-ZA" sz="1800" dirty="0"/>
              <a:t>TWO underlying causes in 201611</a:t>
            </a:r>
          </a:p>
          <a:p>
            <a:pPr lvl="1">
              <a:spcBef>
                <a:spcPts val="0"/>
              </a:spcBef>
            </a:pPr>
            <a:r>
              <a:rPr lang="en-ZA" sz="1800" dirty="0"/>
              <a:t>Quality of raw data submitted by centres (incomplete and incorrect) = </a:t>
            </a:r>
            <a:r>
              <a:rPr lang="en-ZA" sz="1800" dirty="0">
                <a:solidFill>
                  <a:srgbClr val="FF0000"/>
                </a:solidFill>
              </a:rPr>
              <a:t>majority</a:t>
            </a:r>
          </a:p>
          <a:p>
            <a:pPr lvl="1">
              <a:spcBef>
                <a:spcPts val="0"/>
              </a:spcBef>
            </a:pPr>
            <a:r>
              <a:rPr lang="en-ZA" sz="1800" dirty="0"/>
              <a:t>Data processing errors on the examinations IT system = </a:t>
            </a:r>
            <a:r>
              <a:rPr lang="en-ZA" sz="1800" dirty="0">
                <a:solidFill>
                  <a:srgbClr val="00B050"/>
                </a:solidFill>
              </a:rPr>
              <a:t>minority</a:t>
            </a: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17</a:t>
            </a:fld>
            <a:endParaRPr lang="en-US" sz="1400"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prstClr val="white"/>
                </a:solidFill>
              </a:rPr>
              <a:t>Gaps in 201611 Results</a:t>
            </a:r>
            <a:endParaRPr lang="en-US" sz="2800" b="1" dirty="0">
              <a:solidFill>
                <a:prstClr val="white"/>
              </a:solidFill>
            </a:endParaRPr>
          </a:p>
        </p:txBody>
      </p:sp>
      <p:sp>
        <p:nvSpPr>
          <p:cNvPr id="8"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17</a:t>
            </a:r>
          </a:p>
        </p:txBody>
      </p:sp>
    </p:spTree>
    <p:extLst>
      <p:ext uri="{BB962C8B-B14F-4D97-AF65-F5344CB8AC3E}">
        <p14:creationId xmlns:p14="http://schemas.microsoft.com/office/powerpoint/2010/main" xmlns="" val="1587071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6172200"/>
          </a:xfrm>
        </p:spPr>
        <p:txBody>
          <a:bodyPr/>
          <a:lstStyle/>
          <a:p>
            <a:r>
              <a:rPr lang="en-ZA" sz="2400" dirty="0"/>
              <a:t>Subsequent to the publication of results on 31 December 2016, further resulting runs have taken place for all TVET qualifications to fill gaps in results, the last being on 11 February 2017. </a:t>
            </a:r>
          </a:p>
          <a:p>
            <a:r>
              <a:rPr lang="en-ZA" sz="2400" dirty="0"/>
              <a:t>All amended results verified by 03 February 2017 and subsequently captured by 08 February 2017 were released to examination centres on 11 February 2017. The time lapse between the two processes (capturing and release) is due to the fact that the Department has to standardise and process the final subject results where raw marks were amended and then the quality council has to test the amended resulting data before the Department may draw the resulting data from the system and release the amended results to centres. </a:t>
            </a: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18</a:t>
            </a:fld>
            <a:endParaRPr lang="en-US" sz="1400"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prstClr val="white"/>
                </a:solidFill>
              </a:rPr>
              <a:t>Status of 201611 </a:t>
            </a:r>
            <a:r>
              <a:rPr lang="en-US" sz="2800" b="1" dirty="0">
                <a:solidFill>
                  <a:prstClr val="white"/>
                </a:solidFill>
              </a:rPr>
              <a:t>Results</a:t>
            </a:r>
          </a:p>
        </p:txBody>
      </p:sp>
      <p:sp>
        <p:nvSpPr>
          <p:cNvPr id="8"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18</a:t>
            </a:r>
          </a:p>
        </p:txBody>
      </p:sp>
    </p:spTree>
    <p:extLst>
      <p:ext uri="{BB962C8B-B14F-4D97-AF65-F5344CB8AC3E}">
        <p14:creationId xmlns:p14="http://schemas.microsoft.com/office/powerpoint/2010/main" xmlns="" val="3816144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6172200"/>
          </a:xfrm>
        </p:spPr>
        <p:txBody>
          <a:bodyPr/>
          <a:lstStyle/>
          <a:p>
            <a:r>
              <a:rPr lang="en-ZA" sz="2400" dirty="0" smtClean="0"/>
              <a:t>Where </a:t>
            </a:r>
            <a:r>
              <a:rPr lang="en-ZA" sz="2400" dirty="0"/>
              <a:t>evidence was presented after 03 February 2017 the capturing of amended marks is scheduled to conclude on 16 February 2017 (extended period required due to volume of marks presented for amendment by centres after 03 February 2017) and a final resulting run will take place for the November 2016 examinations on or before 22 February 2017.</a:t>
            </a:r>
          </a:p>
          <a:p>
            <a:pPr marL="0" indent="0">
              <a:buNone/>
            </a:pPr>
            <a:endParaRPr lang="en-ZA" sz="2400" dirty="0">
              <a:effectLst/>
            </a:endParaRP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19</a:t>
            </a:fld>
            <a:endParaRPr lang="en-US" sz="1400" b="1" dirty="0" smtClean="0">
              <a:solidFill>
                <a:prstClr val="black"/>
              </a:solidFill>
            </a:endParaRPr>
          </a:p>
        </p:txBody>
      </p:sp>
      <p:sp>
        <p:nvSpPr>
          <p:cNvPr id="7" name="TextBox 6"/>
          <p:cNvSpPr txBox="1"/>
          <p:nvPr/>
        </p:nvSpPr>
        <p:spPr>
          <a:xfrm>
            <a:off x="571500" y="542925"/>
            <a:ext cx="8001000"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prstClr val="white"/>
                </a:solidFill>
              </a:rPr>
              <a:t>Status of 201611 </a:t>
            </a:r>
            <a:r>
              <a:rPr lang="en-US" sz="2800" b="1" dirty="0">
                <a:solidFill>
                  <a:prstClr val="white"/>
                </a:solidFill>
              </a:rPr>
              <a:t>Results</a:t>
            </a:r>
          </a:p>
        </p:txBody>
      </p:sp>
      <p:sp>
        <p:nvSpPr>
          <p:cNvPr id="8"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r>
              <a:rPr lang="en-US" b="1" dirty="0" smtClean="0">
                <a:solidFill>
                  <a:prstClr val="black"/>
                </a:solidFill>
              </a:rPr>
              <a:t>19</a:t>
            </a:r>
          </a:p>
        </p:txBody>
      </p:sp>
    </p:spTree>
    <p:extLst>
      <p:ext uri="{BB962C8B-B14F-4D97-AF65-F5344CB8AC3E}">
        <p14:creationId xmlns:p14="http://schemas.microsoft.com/office/powerpoint/2010/main" xmlns="" val="209846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cs typeface="Calibri" pitchFamily="34" charset="0"/>
              </a:rPr>
              <a:t>Introduction </a:t>
            </a:r>
            <a:endParaRPr lang="en-ZA" sz="2800" b="1" dirty="0">
              <a:cs typeface="Calibri" pitchFamily="34" charset="0"/>
            </a:endParaRPr>
          </a:p>
        </p:txBody>
      </p:sp>
      <p:sp>
        <p:nvSpPr>
          <p:cNvPr id="5124"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E02169-7E1A-4A53-80A8-B8C366B86418}" type="slidenum">
              <a:rPr lang="en-US" b="1">
                <a:latin typeface="Calibri" panose="020F0502020204030204" pitchFamily="34" charset="0"/>
              </a:rPr>
              <a:pPr eaLnBrk="1" hangingPunct="1"/>
              <a:t>2</a:t>
            </a:fld>
            <a:endParaRPr lang="en-US" b="1" dirty="0">
              <a:latin typeface="Calibri" panose="020F0502020204030204" pitchFamily="34" charset="0"/>
            </a:endParaRPr>
          </a:p>
        </p:txBody>
      </p:sp>
      <p:sp>
        <p:nvSpPr>
          <p:cNvPr id="8" name="TextBox 7"/>
          <p:cNvSpPr txBox="1"/>
          <p:nvPr/>
        </p:nvSpPr>
        <p:spPr>
          <a:xfrm>
            <a:off x="500062" y="1151467"/>
            <a:ext cx="8143875" cy="4955203"/>
          </a:xfrm>
          <a:prstGeom prst="rect">
            <a:avLst/>
          </a:prstGeom>
          <a:noFill/>
        </p:spPr>
        <p:txBody>
          <a:bodyPr>
            <a:spAutoFit/>
          </a:bodyPr>
          <a:lstStyle/>
          <a:p>
            <a:pPr marL="268288" indent="-268288" fontAlgn="ctr">
              <a:spcBef>
                <a:spcPts val="0"/>
              </a:spcBef>
              <a:spcAft>
                <a:spcPts val="0"/>
              </a:spcAft>
              <a:buFont typeface="Arial" pitchFamily="34" charset="0"/>
              <a:buChar char="•"/>
              <a:defRPr/>
            </a:pPr>
            <a:r>
              <a:rPr lang="en-ZA" sz="2400" dirty="0">
                <a:latin typeface="+mn-lt"/>
              </a:rPr>
              <a:t>The Department may only process raw subject marks and release subject results where-</a:t>
            </a:r>
          </a:p>
          <a:p>
            <a:pPr marL="725488" lvl="1" indent="-268288" fontAlgn="ctr">
              <a:spcBef>
                <a:spcPts val="0"/>
              </a:spcBef>
              <a:spcAft>
                <a:spcPts val="0"/>
              </a:spcAft>
              <a:buFont typeface="Arial" pitchFamily="34" charset="0"/>
              <a:buChar char="•"/>
              <a:defRPr/>
            </a:pPr>
            <a:r>
              <a:rPr lang="en-ZA" sz="2000" dirty="0">
                <a:latin typeface="+mn-lt"/>
              </a:rPr>
              <a:t>the capture rate meets the required 95% nationally</a:t>
            </a:r>
          </a:p>
          <a:p>
            <a:pPr marL="725488" lvl="1" indent="-268288" fontAlgn="ctr">
              <a:spcBef>
                <a:spcPts val="0"/>
              </a:spcBef>
              <a:spcAft>
                <a:spcPts val="0"/>
              </a:spcAft>
              <a:buFont typeface="Arial" pitchFamily="34" charset="0"/>
              <a:buChar char="•"/>
              <a:defRPr/>
            </a:pPr>
            <a:r>
              <a:rPr lang="en-ZA" sz="2000" dirty="0">
                <a:latin typeface="+mn-lt"/>
              </a:rPr>
              <a:t>overall capture rate of raw marks in a subject meets the required 80% for an examination centre</a:t>
            </a:r>
          </a:p>
          <a:p>
            <a:pPr marL="725488" lvl="1" indent="-268288" fontAlgn="ctr">
              <a:spcBef>
                <a:spcPts val="0"/>
              </a:spcBef>
              <a:spcAft>
                <a:spcPts val="0"/>
              </a:spcAft>
              <a:buFont typeface="Arial" pitchFamily="34" charset="0"/>
              <a:buChar char="•"/>
              <a:defRPr/>
            </a:pPr>
            <a:r>
              <a:rPr lang="en-ZA" sz="2000" dirty="0">
                <a:latin typeface="+mn-lt"/>
              </a:rPr>
              <a:t>For smaller cohorts of students (i.e. 1-14) the capture rate meets the required 100% </a:t>
            </a:r>
          </a:p>
          <a:p>
            <a:pPr marL="268288" indent="-268288" fontAlgn="ctr">
              <a:spcBef>
                <a:spcPts val="0"/>
              </a:spcBef>
              <a:spcAft>
                <a:spcPts val="0"/>
              </a:spcAft>
              <a:buFont typeface="Arial" pitchFamily="34" charset="0"/>
              <a:buChar char="•"/>
              <a:defRPr/>
            </a:pPr>
            <a:r>
              <a:rPr lang="en-ZA" sz="2400" dirty="0">
                <a:latin typeface="+mn-lt"/>
              </a:rPr>
              <a:t>The Department relies on examination centres to submit all raw marks for-</a:t>
            </a:r>
          </a:p>
          <a:p>
            <a:pPr marL="725488" lvl="1" indent="-268288" fontAlgn="ctr">
              <a:spcBef>
                <a:spcPts val="0"/>
              </a:spcBef>
              <a:spcAft>
                <a:spcPts val="0"/>
              </a:spcAft>
              <a:buFont typeface="Arial" pitchFamily="34" charset="0"/>
              <a:buChar char="•"/>
              <a:defRPr/>
            </a:pPr>
            <a:r>
              <a:rPr lang="en-ZA" sz="2000" dirty="0">
                <a:latin typeface="+mn-lt"/>
              </a:rPr>
              <a:t>Integrated Summative Assessment Task (ISAT – applicable to NC (V) only) </a:t>
            </a:r>
          </a:p>
          <a:p>
            <a:pPr marL="725488" lvl="1" indent="-268288" fontAlgn="ctr">
              <a:spcBef>
                <a:spcPts val="0"/>
              </a:spcBef>
              <a:spcAft>
                <a:spcPts val="0"/>
              </a:spcAft>
              <a:buFont typeface="Arial" pitchFamily="34" charset="0"/>
              <a:buChar char="•"/>
              <a:defRPr/>
            </a:pPr>
            <a:r>
              <a:rPr lang="en-ZA" sz="2000" dirty="0">
                <a:latin typeface="+mn-lt"/>
              </a:rPr>
              <a:t>Internal Continuous Assessment (ICASS) – applicable to NC (V) and NATED</a:t>
            </a:r>
          </a:p>
          <a:p>
            <a:pPr marL="725488" lvl="1" indent="-268288" fontAlgn="ctr">
              <a:spcBef>
                <a:spcPts val="0"/>
              </a:spcBef>
              <a:spcAft>
                <a:spcPts val="0"/>
              </a:spcAft>
              <a:buFont typeface="Arial" pitchFamily="34" charset="0"/>
              <a:buChar char="•"/>
              <a:defRPr/>
            </a:pPr>
            <a:r>
              <a:rPr lang="en-ZA" sz="2000" dirty="0">
                <a:latin typeface="+mn-lt"/>
              </a:rPr>
              <a:t>External Examination where marking takes place internally, i.e. NC (V) Levels 2 and 3 and Report 190/1 Engineering Studies N1.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4800600"/>
          </a:xfrm>
        </p:spPr>
        <p:txBody>
          <a:bodyPr/>
          <a:lstStyle/>
          <a:p>
            <a:pPr marL="449263" lvl="1" indent="-352425" eaLnBrk="1" fontAlgn="auto" hangingPunct="1">
              <a:spcBef>
                <a:spcPts val="0"/>
              </a:spcBef>
              <a:spcAft>
                <a:spcPts val="0"/>
              </a:spcAft>
              <a:buFont typeface="Arial" panose="020B0604020202020204" pitchFamily="34" charset="0"/>
              <a:buChar char="•"/>
              <a:defRPr/>
            </a:pPr>
            <a:r>
              <a:rPr lang="en-ZA" sz="2400" dirty="0"/>
              <a:t>No results in future to be released unless there is 100% compliance by Colleges.</a:t>
            </a:r>
          </a:p>
          <a:p>
            <a:pPr marL="449263" lvl="1" indent="-352425" eaLnBrk="1" fontAlgn="auto" hangingPunct="1">
              <a:spcBef>
                <a:spcPts val="0"/>
              </a:spcBef>
              <a:spcAft>
                <a:spcPts val="0"/>
              </a:spcAft>
              <a:buFont typeface="Arial" panose="020B0604020202020204" pitchFamily="34" charset="0"/>
              <a:buChar char="•"/>
              <a:defRPr/>
            </a:pPr>
            <a:r>
              <a:rPr lang="en-ZA" sz="2400" dirty="0"/>
              <a:t>Analyses being undertaken in regards to the quality of data by Colleges and consequence management to be instituted.</a:t>
            </a:r>
          </a:p>
          <a:p>
            <a:pPr marL="449263" lvl="1" indent="-352425" eaLnBrk="1" fontAlgn="auto" hangingPunct="1">
              <a:spcBef>
                <a:spcPts val="0"/>
              </a:spcBef>
              <a:spcAft>
                <a:spcPts val="0"/>
              </a:spcAft>
              <a:buFont typeface="Arial" panose="020B0604020202020204" pitchFamily="34" charset="0"/>
              <a:buChar char="•"/>
              <a:defRPr/>
            </a:pPr>
            <a:r>
              <a:rPr lang="en-ZA" sz="2400" dirty="0"/>
              <a:t>Principal as the accounting officer to be appointed as Chief Examinations Officer for the college-</a:t>
            </a:r>
          </a:p>
          <a:p>
            <a:pPr marL="849313" lvl="2" indent="-352425" eaLnBrk="1" fontAlgn="auto" hangingPunct="1">
              <a:spcBef>
                <a:spcPts val="0"/>
              </a:spcBef>
              <a:spcAft>
                <a:spcPts val="0"/>
              </a:spcAft>
              <a:buFont typeface="Arial" panose="020B0604020202020204" pitchFamily="34" charset="0"/>
              <a:buChar char="•"/>
              <a:defRPr/>
            </a:pPr>
            <a:r>
              <a:rPr lang="en-ZA" sz="2200" dirty="0" smtClean="0"/>
              <a:t>Oversight of all assessment practices and services across all exam centres belonging to the college</a:t>
            </a:r>
          </a:p>
          <a:p>
            <a:pPr marL="849313" lvl="2" indent="-352425" eaLnBrk="1" fontAlgn="auto" hangingPunct="1">
              <a:spcBef>
                <a:spcPts val="0"/>
              </a:spcBef>
              <a:spcAft>
                <a:spcPts val="0"/>
              </a:spcAft>
              <a:buFont typeface="Arial" panose="020B0604020202020204" pitchFamily="34" charset="0"/>
              <a:buChar char="•"/>
              <a:defRPr/>
            </a:pPr>
            <a:r>
              <a:rPr lang="en-ZA" sz="2200" dirty="0" smtClean="0"/>
              <a:t>Maintenance of a fully functional IT system and verification of all raw data prior to submission to CDNEA</a:t>
            </a:r>
          </a:p>
          <a:p>
            <a:pPr marL="849313" lvl="2" indent="-352425" eaLnBrk="1" fontAlgn="auto" hangingPunct="1">
              <a:spcBef>
                <a:spcPts val="0"/>
              </a:spcBef>
              <a:spcAft>
                <a:spcPts val="0"/>
              </a:spcAft>
              <a:buFont typeface="Arial" panose="020B0604020202020204" pitchFamily="34" charset="0"/>
              <a:buChar char="•"/>
              <a:defRPr/>
            </a:pPr>
            <a:r>
              <a:rPr lang="en-ZA" sz="2200" dirty="0" smtClean="0"/>
              <a:t>Establish and maintain an institutional assessment committee</a:t>
            </a:r>
          </a:p>
          <a:p>
            <a:pPr marL="449263" lvl="1" indent="-352425" eaLnBrk="1" fontAlgn="auto" hangingPunct="1">
              <a:spcBef>
                <a:spcPts val="0"/>
              </a:spcBef>
              <a:spcAft>
                <a:spcPts val="0"/>
              </a:spcAft>
              <a:buFont typeface="Arial" pitchFamily="34" charset="0"/>
              <a:buNone/>
              <a:defRPr/>
            </a:pPr>
            <a:endParaRPr lang="en-ZA" sz="2400" b="1" dirty="0">
              <a:cs typeface="Arial" pitchFamily="34" charset="0"/>
            </a:endParaRPr>
          </a:p>
          <a:p>
            <a:pPr marL="0" indent="0">
              <a:spcBef>
                <a:spcPts val="0"/>
              </a:spcBef>
              <a:buNone/>
              <a:defRPr/>
            </a:pPr>
            <a:r>
              <a:rPr lang="en-US" sz="2400" b="1" dirty="0" smtClean="0"/>
              <a:t>   </a:t>
            </a:r>
          </a:p>
          <a:p>
            <a:pPr marL="0" indent="0">
              <a:spcBef>
                <a:spcPts val="0"/>
              </a:spcBef>
              <a:buNone/>
              <a:defRPr/>
            </a:pPr>
            <a:endParaRPr lang="en-US" sz="2400" b="1" dirty="0"/>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dirty="0">
              <a:cs typeface="Arial" pitchFamily="34" charset="0"/>
            </a:endParaRP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20</a:t>
            </a:fld>
            <a:endParaRPr lang="en-US" sz="1400" b="1" dirty="0" smtClean="0">
              <a:solidFill>
                <a:prstClr val="black"/>
              </a:solidFill>
            </a:endParaRPr>
          </a:p>
        </p:txBody>
      </p:sp>
      <p:sp>
        <p:nvSpPr>
          <p:cNvPr id="7" name="TextBox 6"/>
          <p:cNvSpPr txBox="1"/>
          <p:nvPr/>
        </p:nvSpPr>
        <p:spPr>
          <a:xfrm>
            <a:off x="571500" y="542925"/>
            <a:ext cx="8001000"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prstClr val="white"/>
                </a:solidFill>
              </a:rPr>
              <a:t>Way Forward</a:t>
            </a:r>
            <a:endParaRPr lang="en-ZA" sz="2800" b="1" dirty="0">
              <a:solidFill>
                <a:prstClr val="white"/>
              </a:solidFill>
              <a:cs typeface="Calibri" pitchFamily="34" charset="0"/>
            </a:endParaRPr>
          </a:p>
        </p:txBody>
      </p:sp>
      <p:sp>
        <p:nvSpPr>
          <p:cNvPr id="8"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base">
              <a:spcBef>
                <a:spcPct val="0"/>
              </a:spcBef>
              <a:spcAft>
                <a:spcPct val="0"/>
              </a:spcAft>
              <a:defRPr/>
            </a:pPr>
            <a:r>
              <a:rPr lang="en-US" b="1" dirty="0">
                <a:solidFill>
                  <a:prstClr val="black"/>
                </a:solidFill>
              </a:rPr>
              <a:t>2</a:t>
            </a:r>
            <a:r>
              <a:rPr lang="en-US" b="1" dirty="0" smtClean="0">
                <a:solidFill>
                  <a:prstClr val="black"/>
                </a:solidFill>
              </a:rPr>
              <a:t>0</a:t>
            </a:r>
          </a:p>
        </p:txBody>
      </p:sp>
    </p:spTree>
    <p:extLst>
      <p:ext uri="{BB962C8B-B14F-4D97-AF65-F5344CB8AC3E}">
        <p14:creationId xmlns:p14="http://schemas.microsoft.com/office/powerpoint/2010/main" xmlns="" val="1520385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0" y="-7938"/>
            <a:ext cx="9144000" cy="6873876"/>
          </a:xfrm>
          <a:prstGeom prst="rect">
            <a:avLst/>
          </a:prstGeom>
          <a:noFill/>
          <a:ln w="9525">
            <a:noFill/>
            <a:miter lim="800000"/>
            <a:headEnd/>
            <a:tailEnd/>
          </a:ln>
        </p:spPr>
      </p:pic>
      <p:sp>
        <p:nvSpPr>
          <p:cNvPr id="46083" name="Content Placeholder 2"/>
          <p:cNvSpPr>
            <a:spLocks noGrp="1"/>
          </p:cNvSpPr>
          <p:nvPr>
            <p:ph idx="1"/>
          </p:nvPr>
        </p:nvSpPr>
        <p:spPr>
          <a:xfrm>
            <a:off x="571500" y="1143000"/>
            <a:ext cx="8001000" cy="6172200"/>
          </a:xfrm>
        </p:spPr>
        <p:txBody>
          <a:bodyPr/>
          <a:lstStyle/>
          <a:p>
            <a:pPr marL="449263" lvl="1" indent="-352425" eaLnBrk="1" fontAlgn="auto" hangingPunct="1">
              <a:spcBef>
                <a:spcPts val="0"/>
              </a:spcBef>
              <a:spcAft>
                <a:spcPts val="0"/>
              </a:spcAft>
              <a:buFont typeface="Arial" panose="020B0604020202020204" pitchFamily="34" charset="0"/>
              <a:buChar char="•"/>
              <a:defRPr/>
            </a:pPr>
            <a:r>
              <a:rPr lang="en-ZA" sz="2400" dirty="0" smtClean="0"/>
              <a:t>Policy </a:t>
            </a:r>
            <a:r>
              <a:rPr lang="en-ZA" sz="2400" dirty="0"/>
              <a:t>guidelines for Principals on management of the whole examination process.</a:t>
            </a:r>
          </a:p>
          <a:p>
            <a:pPr marL="449263" lvl="1" indent="-352425" eaLnBrk="1" fontAlgn="auto" hangingPunct="1">
              <a:spcBef>
                <a:spcPts val="0"/>
              </a:spcBef>
              <a:spcAft>
                <a:spcPts val="0"/>
              </a:spcAft>
              <a:buFont typeface="Arial" panose="020B0604020202020204" pitchFamily="34" charset="0"/>
              <a:buChar char="•"/>
              <a:defRPr/>
            </a:pPr>
            <a:r>
              <a:rPr lang="en-ZA" sz="2400" dirty="0"/>
              <a:t>Institutional Assessment Committee = accountability mechanism</a:t>
            </a:r>
          </a:p>
          <a:p>
            <a:pPr marL="449263" lvl="1" indent="-352425" eaLnBrk="1" fontAlgn="auto" hangingPunct="1">
              <a:spcBef>
                <a:spcPts val="0"/>
              </a:spcBef>
              <a:spcAft>
                <a:spcPts val="0"/>
              </a:spcAft>
              <a:buFont typeface="Arial" panose="020B0604020202020204" pitchFamily="34" charset="0"/>
              <a:buChar char="•"/>
              <a:defRPr/>
            </a:pPr>
            <a:r>
              <a:rPr lang="en-ZA" sz="2400" dirty="0"/>
              <a:t>Implementation of new examinations IT system.</a:t>
            </a:r>
          </a:p>
          <a:p>
            <a:pPr marL="449263" lvl="1" indent="-352425" eaLnBrk="1" fontAlgn="auto" hangingPunct="1">
              <a:spcBef>
                <a:spcPts val="0"/>
              </a:spcBef>
              <a:spcAft>
                <a:spcPts val="0"/>
              </a:spcAft>
              <a:buFont typeface="Arial" panose="020B0604020202020204" pitchFamily="34" charset="0"/>
              <a:buChar char="•"/>
              <a:defRPr/>
            </a:pPr>
            <a:r>
              <a:rPr lang="en-ZA" sz="2400" dirty="0"/>
              <a:t>Reconciliation of November 2016 results – see separate </a:t>
            </a:r>
            <a:r>
              <a:rPr lang="en-ZA" sz="2400" dirty="0" smtClean="0"/>
              <a:t>attachment</a:t>
            </a:r>
            <a:endParaRPr lang="en-ZA" sz="2400" dirty="0"/>
          </a:p>
          <a:p>
            <a:pPr marL="449263" lvl="1" indent="-352425" eaLnBrk="1" fontAlgn="auto" hangingPunct="1">
              <a:spcBef>
                <a:spcPts val="0"/>
              </a:spcBef>
              <a:spcAft>
                <a:spcPts val="0"/>
              </a:spcAft>
              <a:buFont typeface="Arial" pitchFamily="34" charset="0"/>
              <a:buNone/>
              <a:defRPr/>
            </a:pPr>
            <a:endParaRPr lang="en-ZA" sz="2400" b="1" dirty="0">
              <a:cs typeface="Arial" pitchFamily="34" charset="0"/>
            </a:endParaRPr>
          </a:p>
          <a:p>
            <a:pPr marL="0" indent="0">
              <a:spcBef>
                <a:spcPts val="0"/>
              </a:spcBef>
              <a:buNone/>
              <a:defRPr/>
            </a:pPr>
            <a:r>
              <a:rPr lang="en-US" sz="2400" b="1" dirty="0" smtClean="0"/>
              <a:t>   </a:t>
            </a:r>
          </a:p>
          <a:p>
            <a:pPr marL="0" indent="0">
              <a:spcBef>
                <a:spcPts val="0"/>
              </a:spcBef>
              <a:buNone/>
              <a:defRPr/>
            </a:pPr>
            <a:endParaRPr lang="en-US" sz="2400" b="1" dirty="0"/>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i="1" dirty="0" smtClean="0">
              <a:cs typeface="Arial" pitchFamily="34" charset="0"/>
            </a:endParaRPr>
          </a:p>
          <a:p>
            <a:pPr marL="0" indent="0">
              <a:spcBef>
                <a:spcPts val="0"/>
              </a:spcBef>
              <a:buFont typeface="Arial" pitchFamily="34" charset="0"/>
              <a:buNone/>
              <a:defRPr/>
            </a:pPr>
            <a:endParaRPr lang="en-US" sz="2400" dirty="0">
              <a:cs typeface="Arial" pitchFamily="34" charset="0"/>
            </a:endParaRPr>
          </a:p>
        </p:txBody>
      </p:sp>
      <p:sp>
        <p:nvSpPr>
          <p:cNvPr id="6" name="Slide Number Placeholder 7"/>
          <p:cNvSpPr>
            <a:spLocks noGrp="1"/>
          </p:cNvSpPr>
          <p:nvPr>
            <p:ph type="sldNum" sz="quarter" idx="12"/>
          </p:nvPr>
        </p:nvSpPr>
        <p:spPr bwMode="auto">
          <a:xfrm>
            <a:off x="7772400" y="6524625"/>
            <a:ext cx="2438400" cy="338137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218BEDE-5910-4BAF-8369-759AAED404A9}" type="slidenum">
              <a:rPr lang="en-US" sz="1400" b="1" smtClean="0">
                <a:solidFill>
                  <a:prstClr val="black"/>
                </a:solidFill>
              </a:rPr>
              <a:pPr fontAlgn="base">
                <a:spcBef>
                  <a:spcPct val="0"/>
                </a:spcBef>
                <a:spcAft>
                  <a:spcPct val="0"/>
                </a:spcAft>
                <a:defRPr/>
              </a:pPr>
              <a:t>21</a:t>
            </a:fld>
            <a:endParaRPr lang="en-US" sz="1400" b="1" dirty="0" smtClean="0">
              <a:solidFill>
                <a:prstClr val="black"/>
              </a:solidFill>
            </a:endParaRPr>
          </a:p>
        </p:txBody>
      </p:sp>
      <p:sp>
        <p:nvSpPr>
          <p:cNvPr id="7" name="TextBox 6"/>
          <p:cNvSpPr txBox="1"/>
          <p:nvPr/>
        </p:nvSpPr>
        <p:spPr>
          <a:xfrm>
            <a:off x="571500" y="542925"/>
            <a:ext cx="8001000" cy="523220"/>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solidFill>
                  <a:prstClr val="white"/>
                </a:solidFill>
              </a:rPr>
              <a:t>Way Forward</a:t>
            </a:r>
            <a:endParaRPr lang="en-ZA" sz="2800" b="1" dirty="0">
              <a:solidFill>
                <a:prstClr val="white"/>
              </a:solidFill>
              <a:cs typeface="Calibri" pitchFamily="34" charset="0"/>
            </a:endParaRPr>
          </a:p>
        </p:txBody>
      </p:sp>
      <p:sp>
        <p:nvSpPr>
          <p:cNvPr id="8" name="Slide Number Placeholder 7"/>
          <p:cNvSpPr txBox="1">
            <a:spLocks/>
          </p:cNvSpPr>
          <p:nvPr/>
        </p:nvSpPr>
        <p:spPr bwMode="auto">
          <a:xfrm>
            <a:off x="6786563" y="6524625"/>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base">
              <a:spcBef>
                <a:spcPct val="0"/>
              </a:spcBef>
              <a:spcAft>
                <a:spcPct val="0"/>
              </a:spcAft>
              <a:defRPr/>
            </a:pPr>
            <a:r>
              <a:rPr lang="en-US" b="1" dirty="0" smtClean="0">
                <a:solidFill>
                  <a:prstClr val="black"/>
                </a:solidFill>
              </a:rPr>
              <a:t>21</a:t>
            </a:r>
          </a:p>
        </p:txBody>
      </p:sp>
    </p:spTree>
    <p:extLst>
      <p:ext uri="{BB962C8B-B14F-4D97-AF65-F5344CB8AC3E}">
        <p14:creationId xmlns:p14="http://schemas.microsoft.com/office/powerpoint/2010/main" xmlns="" val="1801374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SLIDE LAYOUT.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43" name="Picture 6" descr="C:\Users\Lefifi.T\AppData\Local\Microsoft\Windows\Temporary Internet Files\Content.Outlook\XAEMJRW7\Higher Education LOGO (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5775" y="1557338"/>
            <a:ext cx="569595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44" name="TextBox 7"/>
          <p:cNvSpPr txBox="1">
            <a:spLocks noChangeArrowheads="1"/>
          </p:cNvSpPr>
          <p:nvPr/>
        </p:nvSpPr>
        <p:spPr bwMode="auto">
          <a:xfrm>
            <a:off x="2484438" y="4005263"/>
            <a:ext cx="4103687"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6000" b="1" i="1" dirty="0">
                <a:latin typeface="Calibri" panose="020F0502020204030204" pitchFamily="34"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cs typeface="Calibri" pitchFamily="34" charset="0"/>
              </a:rPr>
              <a:t>Introduction </a:t>
            </a:r>
            <a:endParaRPr lang="en-ZA" sz="2800" b="1" dirty="0">
              <a:cs typeface="Calibri" pitchFamily="34" charset="0"/>
            </a:endParaRPr>
          </a:p>
        </p:txBody>
      </p:sp>
      <p:sp>
        <p:nvSpPr>
          <p:cNvPr id="5124"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E02169-7E1A-4A53-80A8-B8C366B86418}" type="slidenum">
              <a:rPr lang="en-US" b="1">
                <a:latin typeface="Calibri" panose="020F0502020204030204" pitchFamily="34" charset="0"/>
              </a:rPr>
              <a:pPr eaLnBrk="1" hangingPunct="1"/>
              <a:t>3</a:t>
            </a:fld>
            <a:endParaRPr lang="en-US" b="1" dirty="0">
              <a:latin typeface="Calibri" panose="020F0502020204030204" pitchFamily="34" charset="0"/>
            </a:endParaRPr>
          </a:p>
        </p:txBody>
      </p:sp>
      <p:sp>
        <p:nvSpPr>
          <p:cNvPr id="8" name="TextBox 7"/>
          <p:cNvSpPr txBox="1"/>
          <p:nvPr/>
        </p:nvSpPr>
        <p:spPr>
          <a:xfrm>
            <a:off x="500063" y="1581101"/>
            <a:ext cx="8143875" cy="3493264"/>
          </a:xfrm>
          <a:prstGeom prst="rect">
            <a:avLst/>
          </a:prstGeom>
          <a:noFill/>
        </p:spPr>
        <p:txBody>
          <a:bodyPr>
            <a:spAutoFit/>
          </a:bodyPr>
          <a:lstStyle/>
          <a:p>
            <a:pPr marL="268288" indent="-268288" fontAlgn="ctr">
              <a:spcBef>
                <a:spcPts val="0"/>
              </a:spcBef>
              <a:spcAft>
                <a:spcPts val="600"/>
              </a:spcAft>
              <a:buFont typeface="Arial" pitchFamily="34" charset="0"/>
              <a:buChar char="•"/>
              <a:defRPr/>
            </a:pPr>
            <a:r>
              <a:rPr lang="en-ZA" sz="2400" dirty="0" smtClean="0">
                <a:latin typeface="+mn-lt"/>
              </a:rPr>
              <a:t>The </a:t>
            </a:r>
            <a:r>
              <a:rPr lang="en-ZA" sz="2400" dirty="0">
                <a:latin typeface="+mn-lt"/>
              </a:rPr>
              <a:t>Department relies on national and provincial marking centres which are under the supervision of CDNEA to submit all raw marks for External Examination where marking takes place externally, i.e. NC (V) (i.e. Level 4) and Report 190/1 (i.e. N2-N6) </a:t>
            </a:r>
          </a:p>
          <a:p>
            <a:pPr marL="268288" indent="-268288" fontAlgn="ctr">
              <a:spcBef>
                <a:spcPts val="0"/>
              </a:spcBef>
              <a:spcAft>
                <a:spcPts val="600"/>
              </a:spcAft>
              <a:buFont typeface="Arial" pitchFamily="34" charset="0"/>
              <a:buChar char="•"/>
              <a:defRPr/>
            </a:pPr>
            <a:r>
              <a:rPr lang="en-ZA" sz="2400" dirty="0">
                <a:latin typeface="+mn-lt"/>
              </a:rPr>
              <a:t>It is also expected of all centres (examination and marking) to capture and submit the raw marks they generate in the assessment / marking process in an electronic format to CDNEA</a:t>
            </a:r>
          </a:p>
        </p:txBody>
      </p:sp>
    </p:spTree>
    <p:extLst>
      <p:ext uri="{BB962C8B-B14F-4D97-AF65-F5344CB8AC3E}">
        <p14:creationId xmlns:p14="http://schemas.microsoft.com/office/powerpoint/2010/main" xmlns="" val="2745708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cs typeface="Calibri" pitchFamily="34" charset="0"/>
              </a:rPr>
              <a:t>Resulting Process</a:t>
            </a:r>
            <a:endParaRPr lang="en-ZA" sz="2800" b="1" dirty="0">
              <a:cs typeface="Calibri" pitchFamily="34" charset="0"/>
            </a:endParaRPr>
          </a:p>
        </p:txBody>
      </p:sp>
      <p:sp>
        <p:nvSpPr>
          <p:cNvPr id="5124"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E02169-7E1A-4A53-80A8-B8C366B86418}" type="slidenum">
              <a:rPr lang="en-US" b="1">
                <a:latin typeface="Calibri" panose="020F0502020204030204" pitchFamily="34" charset="0"/>
              </a:rPr>
              <a:pPr eaLnBrk="1" hangingPunct="1"/>
              <a:t>4</a:t>
            </a:fld>
            <a:endParaRPr lang="en-US" b="1" dirty="0">
              <a:latin typeface="Calibri" panose="020F0502020204030204" pitchFamily="34" charset="0"/>
            </a:endParaRPr>
          </a:p>
        </p:txBody>
      </p:sp>
      <p:sp>
        <p:nvSpPr>
          <p:cNvPr id="8" name="TextBox 7"/>
          <p:cNvSpPr txBox="1"/>
          <p:nvPr/>
        </p:nvSpPr>
        <p:spPr>
          <a:xfrm>
            <a:off x="500063" y="1219200"/>
            <a:ext cx="8143875" cy="5124480"/>
          </a:xfrm>
          <a:prstGeom prst="rect">
            <a:avLst/>
          </a:prstGeom>
          <a:noFill/>
        </p:spPr>
        <p:txBody>
          <a:bodyPr>
            <a:spAutoFit/>
          </a:bodyPr>
          <a:lstStyle/>
          <a:p>
            <a:pPr marL="342900" indent="-342900" fontAlgn="ctr">
              <a:spcBef>
                <a:spcPts val="0"/>
              </a:spcBef>
              <a:spcAft>
                <a:spcPts val="600"/>
              </a:spcAft>
              <a:buFont typeface="Arial" panose="020B0604020202020204" pitchFamily="34" charset="0"/>
              <a:buChar char="•"/>
              <a:defRPr/>
            </a:pPr>
            <a:r>
              <a:rPr lang="en-ZA" sz="2400" dirty="0">
                <a:latin typeface="+mn-lt"/>
              </a:rPr>
              <a:t>Examination centres submit raw marks in TXT file format generated on their own individual IT systems which are required to generate data in a format prescribed by CDNEA and marking centres via a customised capturing tool provided by CDNEA</a:t>
            </a:r>
          </a:p>
          <a:p>
            <a:pPr marL="342900" indent="-342900" fontAlgn="ctr">
              <a:spcBef>
                <a:spcPts val="0"/>
              </a:spcBef>
              <a:spcAft>
                <a:spcPts val="600"/>
              </a:spcAft>
              <a:buFont typeface="Arial" panose="020B0604020202020204" pitchFamily="34" charset="0"/>
              <a:buChar char="•"/>
              <a:defRPr/>
            </a:pPr>
            <a:r>
              <a:rPr lang="en-ZA" sz="2400" dirty="0">
                <a:latin typeface="+mn-lt"/>
              </a:rPr>
              <a:t>CDNEA officials upload the data received from examination and marking centres directly onto the national examinations IT system</a:t>
            </a:r>
          </a:p>
          <a:p>
            <a:pPr marL="800100" lvl="1" indent="-342900" fontAlgn="ctr">
              <a:spcBef>
                <a:spcPts val="0"/>
              </a:spcBef>
              <a:spcAft>
                <a:spcPts val="600"/>
              </a:spcAft>
              <a:buFont typeface="Arial" panose="020B0604020202020204" pitchFamily="34" charset="0"/>
              <a:buChar char="•"/>
              <a:defRPr/>
            </a:pPr>
            <a:r>
              <a:rPr lang="en-ZA" sz="2000" dirty="0">
                <a:latin typeface="+mn-lt"/>
              </a:rPr>
              <a:t>The raw data as submitted by centres is not manipulated in any way by CDNEA officials in the uploading process so the electronic raw mark TXT data files are therefore deemed an accurate record of the actual raw marks submitted per component by each centre. </a:t>
            </a:r>
          </a:p>
          <a:p>
            <a:pPr marL="800100" lvl="1" indent="-342900" fontAlgn="ctr">
              <a:spcBef>
                <a:spcPts val="0"/>
              </a:spcBef>
              <a:spcAft>
                <a:spcPts val="600"/>
              </a:spcAft>
              <a:buFont typeface="Arial" panose="020B0604020202020204" pitchFamily="34" charset="0"/>
              <a:buChar char="•"/>
              <a:defRPr/>
            </a:pPr>
            <a:r>
              <a:rPr lang="en-ZA" sz="2000" dirty="0">
                <a:latin typeface="+mn-lt"/>
              </a:rPr>
              <a:t>Separate </a:t>
            </a:r>
            <a:r>
              <a:rPr lang="en-ZA" sz="2000" dirty="0">
                <a:solidFill>
                  <a:srgbClr val="FF0000"/>
                </a:solidFill>
                <a:latin typeface="+mn-lt"/>
              </a:rPr>
              <a:t>TXT</a:t>
            </a:r>
            <a:r>
              <a:rPr lang="en-ZA" sz="2000" dirty="0">
                <a:latin typeface="+mn-lt"/>
              </a:rPr>
              <a:t> data file is submitted per component (ICASS/ISAT/EXAM) by examination centres</a:t>
            </a:r>
          </a:p>
        </p:txBody>
      </p:sp>
    </p:spTree>
    <p:extLst>
      <p:ext uri="{BB962C8B-B14F-4D97-AF65-F5344CB8AC3E}">
        <p14:creationId xmlns:p14="http://schemas.microsoft.com/office/powerpoint/2010/main" xmlns="" val="253527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00063" y="542925"/>
            <a:ext cx="8143875" cy="954107"/>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ZA" sz="2800" b="1" dirty="0" smtClean="0">
                <a:cs typeface="Calibri" pitchFamily="34" charset="0"/>
              </a:rPr>
              <a:t>Extract from Txt Data File Submitted by Exam Centre for Exam Marks for 201611</a:t>
            </a:r>
            <a:endParaRPr lang="en-ZA" sz="2800" b="1" dirty="0">
              <a:cs typeface="Calibri" pitchFamily="34" charset="0"/>
            </a:endParaRPr>
          </a:p>
        </p:txBody>
      </p:sp>
      <p:sp>
        <p:nvSpPr>
          <p:cNvPr id="5124"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E02169-7E1A-4A53-80A8-B8C366B86418}" type="slidenum">
              <a:rPr lang="en-US" b="1">
                <a:latin typeface="Calibri" panose="020F0502020204030204" pitchFamily="34" charset="0"/>
              </a:rPr>
              <a:pPr eaLnBrk="1" hangingPunct="1"/>
              <a:t>5</a:t>
            </a:fld>
            <a:endParaRPr lang="en-US" b="1" dirty="0">
              <a:latin typeface="Calibri" panose="020F0502020204030204" pitchFamily="34" charset="0"/>
            </a:endParaRPr>
          </a:p>
        </p:txBody>
      </p:sp>
      <p:pic>
        <p:nvPicPr>
          <p:cNvPr id="3" name="Picture 2"/>
          <p:cNvPicPr>
            <a:picLocks noChangeAspect="1"/>
          </p:cNvPicPr>
          <p:nvPr/>
        </p:nvPicPr>
        <p:blipFill>
          <a:blip r:embed="rId3" cstate="print"/>
          <a:stretch>
            <a:fillRect/>
          </a:stretch>
        </p:blipFill>
        <p:spPr>
          <a:xfrm>
            <a:off x="500062" y="1542489"/>
            <a:ext cx="8047417" cy="4633362"/>
          </a:xfrm>
          <a:prstGeom prst="rect">
            <a:avLst/>
          </a:prstGeom>
        </p:spPr>
      </p:pic>
    </p:spTree>
    <p:extLst>
      <p:ext uri="{BB962C8B-B14F-4D97-AF65-F5344CB8AC3E}">
        <p14:creationId xmlns:p14="http://schemas.microsoft.com/office/powerpoint/2010/main" xmlns="" val="1138330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Content Placeholder 2"/>
          <p:cNvSpPr>
            <a:spLocks noGrp="1"/>
          </p:cNvSpPr>
          <p:nvPr>
            <p:ph idx="1"/>
          </p:nvPr>
        </p:nvSpPr>
        <p:spPr>
          <a:xfrm>
            <a:off x="488950" y="1066800"/>
            <a:ext cx="8143875" cy="5000625"/>
          </a:xfrm>
        </p:spPr>
        <p:txBody>
          <a:bodyPr/>
          <a:lstStyle/>
          <a:p>
            <a:r>
              <a:rPr lang="en-ZA" sz="2400" b="1" dirty="0"/>
              <a:t>Standardisation process applied</a:t>
            </a:r>
            <a:r>
              <a:rPr lang="en-ZA" sz="2400" dirty="0"/>
              <a:t> as per directives of quality council to combine raw marks to generate a subject result</a:t>
            </a:r>
          </a:p>
          <a:p>
            <a:r>
              <a:rPr lang="en-ZA" sz="2400" b="1" dirty="0"/>
              <a:t>Resulting data verified and approved </a:t>
            </a:r>
            <a:r>
              <a:rPr lang="en-ZA" sz="2400" dirty="0"/>
              <a:t>for release by quality council</a:t>
            </a:r>
          </a:p>
          <a:p>
            <a:r>
              <a:rPr lang="en-ZA" sz="2400" dirty="0"/>
              <a:t>Consolidated </a:t>
            </a:r>
            <a:r>
              <a:rPr lang="en-ZA" sz="2400" b="1" dirty="0"/>
              <a:t>Schedule of Results released </a:t>
            </a:r>
            <a:r>
              <a:rPr lang="en-ZA" sz="2400" dirty="0"/>
              <a:t>to examination centres via email</a:t>
            </a:r>
          </a:p>
          <a:p>
            <a:r>
              <a:rPr lang="en-ZA" sz="2400" b="1" dirty="0"/>
              <a:t>Individual Statement of Results dispatched </a:t>
            </a:r>
            <a:r>
              <a:rPr lang="en-ZA" sz="2400" dirty="0"/>
              <a:t>to examination centres</a:t>
            </a:r>
          </a:p>
          <a:p>
            <a:r>
              <a:rPr lang="en-ZA" sz="2400" b="1" dirty="0"/>
              <a:t>Certificates processed and issued </a:t>
            </a:r>
            <a:r>
              <a:rPr lang="en-ZA" sz="2400" dirty="0"/>
              <a:t>3 months post the publication of results</a:t>
            </a:r>
          </a:p>
        </p:txBody>
      </p:sp>
      <p:sp>
        <p:nvSpPr>
          <p:cNvPr id="5" name="TextBox 4"/>
          <p:cNvSpPr txBox="1"/>
          <p:nvPr/>
        </p:nvSpPr>
        <p:spPr>
          <a:xfrm>
            <a:off x="488950"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cs typeface="Calibri" pitchFamily="34" charset="0"/>
              </a:rPr>
              <a:t>Resulting Process</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6563" y="6477000"/>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2AA27F-52E6-4DE7-A733-5DB2B9196C87}" type="slidenum">
              <a:rPr lang="en-US" b="1">
                <a:latin typeface="Calibri" panose="020F0502020204030204" pitchFamily="34" charset="0"/>
              </a:rPr>
              <a:pPr eaLnBrk="1" hangingPunct="1"/>
              <a:t>6</a:t>
            </a:fld>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0"/>
            <a:ext cx="9144000" cy="687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Content Placeholder 2"/>
          <p:cNvSpPr>
            <a:spLocks noGrp="1"/>
          </p:cNvSpPr>
          <p:nvPr>
            <p:ph idx="1"/>
          </p:nvPr>
        </p:nvSpPr>
        <p:spPr>
          <a:xfrm>
            <a:off x="500063" y="1143000"/>
            <a:ext cx="8143875" cy="5181600"/>
          </a:xfrm>
        </p:spPr>
        <p:txBody>
          <a:bodyPr/>
          <a:lstStyle/>
          <a:p>
            <a:pPr marL="0" indent="0">
              <a:buNone/>
              <a:defRPr/>
            </a:pPr>
            <a:r>
              <a:rPr lang="en-ZA" sz="2400" b="1" dirty="0"/>
              <a:t>NOTE</a:t>
            </a:r>
            <a:r>
              <a:rPr lang="en-ZA" sz="2400" dirty="0"/>
              <a:t>:</a:t>
            </a:r>
          </a:p>
          <a:p>
            <a:pPr>
              <a:defRPr/>
            </a:pPr>
            <a:r>
              <a:rPr lang="en-ZA" sz="2400" dirty="0"/>
              <a:t>All examinations data (registration and raw marks) is captured / uploaded onto national examinations IT system</a:t>
            </a:r>
          </a:p>
          <a:p>
            <a:pPr>
              <a:defRPr/>
            </a:pPr>
            <a:r>
              <a:rPr lang="en-ZA" sz="2400" dirty="0"/>
              <a:t>SITA is responsible for the programming, maintenance and enhancement of IT system which involves processing of raw marks to arrive at subject results as well as consolidation to arrive at certificates</a:t>
            </a:r>
          </a:p>
          <a:p>
            <a:pPr>
              <a:defRPr/>
            </a:pPr>
            <a:r>
              <a:rPr lang="en-ZA" sz="2400" dirty="0"/>
              <a:t>CDNEA officials apply and use functionality on the IT system</a:t>
            </a:r>
          </a:p>
          <a:p>
            <a:pPr>
              <a:defRPr/>
            </a:pPr>
            <a:r>
              <a:rPr lang="en-ZA" sz="2400" dirty="0"/>
              <a:t>All data is verified and approved for release by the quality council</a:t>
            </a:r>
          </a:p>
          <a:p>
            <a:pPr lvl="1">
              <a:buFont typeface="Arial" panose="020B0604020202020204" pitchFamily="34" charset="0"/>
              <a:buNone/>
              <a:defRPr/>
            </a:pPr>
            <a:endParaRPr lang="en-ZA" sz="2400" dirty="0" smtClean="0">
              <a:cs typeface="Arial" panose="020B0604020202020204" pitchFamily="34" charset="0"/>
            </a:endParaRPr>
          </a:p>
          <a:p>
            <a:pPr lvl="1">
              <a:defRPr/>
            </a:pPr>
            <a:endParaRPr lang="en-US" sz="2400" dirty="0" smtClean="0">
              <a:cs typeface="Arial" panose="020B0604020202020204" pitchFamily="34" charset="0"/>
            </a:endParaRPr>
          </a:p>
          <a:p>
            <a:pPr>
              <a:buFont typeface="Arial" panose="020B0604020202020204" pitchFamily="34" charset="0"/>
              <a:buNone/>
              <a:defRPr/>
            </a:pPr>
            <a:endParaRPr lang="en-ZA" sz="2400" dirty="0" smtClean="0">
              <a:cs typeface="Arial" panose="020B0604020202020204" pitchFamily="34" charset="0"/>
            </a:endParaRPr>
          </a:p>
          <a:p>
            <a:pPr>
              <a:defRPr/>
            </a:pPr>
            <a:endParaRPr lang="en-US" sz="2400" dirty="0" smtClean="0">
              <a:cs typeface="Arial" panose="020B0604020202020204" pitchFamily="34" charset="0"/>
            </a:endParaRPr>
          </a:p>
        </p:txBody>
      </p:sp>
      <p:sp>
        <p:nvSpPr>
          <p:cNvPr id="5" name="TextBox 4"/>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cs typeface="Calibri" pitchFamily="34" charset="0"/>
              </a:rPr>
              <a:t>Resulting process</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6418DB-9707-454B-9DAC-C84303B27E72}" type="slidenum">
              <a:rPr lang="en-US" b="1">
                <a:latin typeface="Calibri" panose="020F0502020204030204" pitchFamily="34" charset="0"/>
              </a:rPr>
              <a:pPr eaLnBrk="1" hangingPunct="1"/>
              <a:t>7</a:t>
            </a:fld>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Content Placeholder 2"/>
          <p:cNvSpPr>
            <a:spLocks noGrp="1"/>
          </p:cNvSpPr>
          <p:nvPr>
            <p:ph idx="1"/>
          </p:nvPr>
        </p:nvSpPr>
        <p:spPr>
          <a:xfrm>
            <a:off x="500063" y="1066800"/>
            <a:ext cx="8143876" cy="5153025"/>
          </a:xfrm>
        </p:spPr>
        <p:txBody>
          <a:bodyPr/>
          <a:lstStyle/>
          <a:p>
            <a:pPr marL="234950" indent="0" fontAlgn="ctr">
              <a:spcBef>
                <a:spcPts val="0"/>
              </a:spcBef>
              <a:spcAft>
                <a:spcPts val="600"/>
              </a:spcAft>
              <a:buNone/>
              <a:defRPr/>
            </a:pPr>
            <a:r>
              <a:rPr lang="en-ZA" sz="2400" dirty="0"/>
              <a:t>The Department </a:t>
            </a:r>
            <a:r>
              <a:rPr lang="en-ZA" sz="2400" u="sng" dirty="0"/>
              <a:t>may not release </a:t>
            </a:r>
            <a:r>
              <a:rPr lang="en-ZA" sz="2400" dirty="0"/>
              <a:t>results for the following reasons:</a:t>
            </a:r>
          </a:p>
          <a:p>
            <a:pPr marL="692150" indent="-457200" fontAlgn="ctr">
              <a:spcBef>
                <a:spcPts val="0"/>
              </a:spcBef>
              <a:spcAft>
                <a:spcPts val="600"/>
              </a:spcAft>
              <a:defRPr/>
            </a:pPr>
            <a:r>
              <a:rPr lang="en-ZA" sz="2100" dirty="0" smtClean="0"/>
              <a:t>irregularity </a:t>
            </a:r>
            <a:r>
              <a:rPr lang="en-ZA" sz="2100" dirty="0"/>
              <a:t>reported during conduct of examinations impacts on the overall integrity of subject, e.g. suspected leakage. In this instance, the results for affected subjects are released as soon as investigations there into have been concluded.</a:t>
            </a:r>
          </a:p>
          <a:p>
            <a:pPr marL="692150" indent="-457200" fontAlgn="ctr">
              <a:spcBef>
                <a:spcPts val="0"/>
              </a:spcBef>
              <a:spcAft>
                <a:spcPts val="600"/>
              </a:spcAft>
              <a:defRPr/>
            </a:pPr>
            <a:r>
              <a:rPr lang="en-ZA" sz="2100" dirty="0"/>
              <a:t>candidate has been alleged to have engaged in an act of honesty during examination, e.g. copying, ghost writing, and crib notes. In accordance with national policy 21 days is allowed for candidate to be informed of alleged irregularity post resulting and a final decision on the candidate’s status (guilty / not guilty) is made by the National Examinations Irregularities Committee on basis of reports and evidence submitted and investigations where required. In such instances, results for affected candidates are only released where a candidate has been found not guilty.</a:t>
            </a:r>
          </a:p>
          <a:p>
            <a:pPr marL="457200" lvl="1" indent="0">
              <a:buFont typeface="Arial" panose="020B0604020202020204" pitchFamily="34" charset="0"/>
              <a:buNone/>
              <a:defRPr/>
            </a:pPr>
            <a:endParaRPr lang="en-ZA" sz="2400" dirty="0" smtClean="0"/>
          </a:p>
        </p:txBody>
      </p:sp>
      <p:sp>
        <p:nvSpPr>
          <p:cNvPr id="5" name="TextBox 4"/>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smtClean="0">
                <a:cs typeface="Calibri" pitchFamily="34" charset="0"/>
              </a:rPr>
              <a:t>Reasons for Non-release </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3E64C7-D6B7-4E61-BB4B-43380FECA9A0}" type="slidenum">
              <a:rPr lang="en-US" b="1">
                <a:latin typeface="Calibri" panose="020F0502020204030204" pitchFamily="34" charset="0"/>
              </a:rPr>
              <a:pPr eaLnBrk="1" hangingPunct="1"/>
              <a:t>8</a:t>
            </a:fld>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938"/>
            <a:ext cx="9144000" cy="6873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Content Placeholder 2"/>
          <p:cNvSpPr>
            <a:spLocks noGrp="1"/>
          </p:cNvSpPr>
          <p:nvPr>
            <p:ph idx="1"/>
          </p:nvPr>
        </p:nvSpPr>
        <p:spPr>
          <a:xfrm>
            <a:off x="500063" y="1219200"/>
            <a:ext cx="8143876" cy="5000625"/>
          </a:xfrm>
        </p:spPr>
        <p:txBody>
          <a:bodyPr/>
          <a:lstStyle/>
          <a:p>
            <a:r>
              <a:rPr lang="en-ZA" sz="2400" dirty="0"/>
              <a:t>Candidates who wrote November 2016 examinations </a:t>
            </a:r>
            <a:r>
              <a:rPr lang="en-ZA" sz="2400" b="1" dirty="0"/>
              <a:t>without complying with the minimum examination admission requirements</a:t>
            </a:r>
            <a:r>
              <a:rPr lang="en-ZA" sz="2400" dirty="0"/>
              <a:t> as indicated in Memorandum 46 of 2015 – 80% attendance and ICASS sub-minimum. These candidates are reflected as MQ in the Schedule of Results released to centres and will therefore not receive a subject result for the affected subject(s) at all as resulting is deemed complete in such instances. </a:t>
            </a:r>
          </a:p>
          <a:p>
            <a:pPr lvl="1"/>
            <a:r>
              <a:rPr lang="en-ZA" sz="2000" dirty="0" smtClean="0"/>
              <a:t>Colleges allowed candidates to write national examinations and need to explain to candidates why they will not get resulted. Some colleges have admitted to allowing candidates to write to avert rioting and disruption of examinations at their campuses. Several colleges requested a concession to ignore the examination admission requirements but no concessions were granted in this respect</a:t>
            </a:r>
            <a:r>
              <a:rPr lang="en-ZA" sz="2200" dirty="0" smtClean="0"/>
              <a:t>. </a:t>
            </a:r>
            <a:endParaRPr lang="en-ZA" sz="2400" dirty="0" smtClean="0"/>
          </a:p>
        </p:txBody>
      </p:sp>
      <p:sp>
        <p:nvSpPr>
          <p:cNvPr id="5" name="TextBox 4"/>
          <p:cNvSpPr txBox="1"/>
          <p:nvPr/>
        </p:nvSpPr>
        <p:spPr>
          <a:xfrm>
            <a:off x="500063" y="542925"/>
            <a:ext cx="8143875" cy="523875"/>
          </a:xfrm>
          <a:prstGeom prst="rect">
            <a:avLst/>
          </a:prstGeom>
          <a:solidFill>
            <a:srgbClr val="006600"/>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fontAlgn="auto">
              <a:spcBef>
                <a:spcPts val="0"/>
              </a:spcBef>
              <a:spcAft>
                <a:spcPts val="0"/>
              </a:spcAft>
              <a:defRPr/>
            </a:pPr>
            <a:r>
              <a:rPr lang="en-US" sz="2800" b="1" dirty="0">
                <a:cs typeface="Calibri" pitchFamily="34" charset="0"/>
              </a:rPr>
              <a:t>Reasons for Non-release </a:t>
            </a:r>
            <a:endParaRPr lang="en-ZA" sz="2800" b="1" dirty="0">
              <a:cs typeface="Calibri" pitchFamily="34" charset="0"/>
            </a:endParaRPr>
          </a:p>
        </p:txBody>
      </p:sp>
      <p:sp>
        <p:nvSpPr>
          <p:cNvPr id="8" name="Slide Number Placeholder 7"/>
          <p:cNvSpPr>
            <a:spLocks noGrp="1"/>
          </p:cNvSpPr>
          <p:nvPr>
            <p:ph type="sldNum" sz="quarter" idx="12"/>
          </p:nvPr>
        </p:nvSpPr>
        <p:spPr bwMode="auto">
          <a:xfrm>
            <a:off x="6786563" y="6524625"/>
            <a:ext cx="2133600" cy="365125"/>
          </a:xfrm>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3E64C7-D6B7-4E61-BB4B-43380FECA9A0}" type="slidenum">
              <a:rPr lang="en-US" b="1">
                <a:latin typeface="Calibri" panose="020F0502020204030204" pitchFamily="34" charset="0"/>
              </a:rPr>
              <a:pPr eaLnBrk="1" hangingPunct="1"/>
              <a:t>9</a:t>
            </a:fld>
            <a:endParaRPr lang="en-US" b="1" dirty="0">
              <a:latin typeface="Calibri" panose="020F0502020204030204" pitchFamily="34" charset="0"/>
            </a:endParaRPr>
          </a:p>
        </p:txBody>
      </p:sp>
    </p:spTree>
    <p:extLst>
      <p:ext uri="{BB962C8B-B14F-4D97-AF65-F5344CB8AC3E}">
        <p14:creationId xmlns:p14="http://schemas.microsoft.com/office/powerpoint/2010/main" xmlns="" val="2736435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9302</TotalTime>
  <Words>1820</Words>
  <Application>Microsoft Office PowerPoint</Application>
  <PresentationFormat>On-screen Show (4:3)</PresentationFormat>
  <Paragraphs>142</Paragraphs>
  <Slides>22</Slides>
  <Notes>1</Notes>
  <HiddenSlides>0</HiddenSlides>
  <MMClips>0</MMClips>
  <ScaleCrop>false</ScaleCrop>
  <HeadingPairs>
    <vt:vector size="4" baseType="variant">
      <vt:variant>
        <vt:lpstr>Theme</vt:lpstr>
      </vt:variant>
      <vt:variant>
        <vt:i4>7</vt:i4>
      </vt:variant>
      <vt:variant>
        <vt:lpstr>Slide Titles</vt:lpstr>
      </vt:variant>
      <vt:variant>
        <vt:i4>22</vt:i4>
      </vt:variant>
    </vt:vector>
  </HeadingPairs>
  <TitlesOfParts>
    <vt:vector size="29" baseType="lpstr">
      <vt:lpstr>Office Theme</vt:lpstr>
      <vt:lpstr>Custom Design</vt:lpstr>
      <vt:lpstr>Default Design</vt:lpstr>
      <vt:lpstr>1_Office Theme</vt:lpstr>
      <vt:lpstr>2_Office Theme</vt:lpstr>
      <vt:lpstr>3_Office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bulling.p</dc:creator>
  <cp:lastModifiedBy>PUMZA</cp:lastModifiedBy>
  <cp:revision>494</cp:revision>
  <cp:lastPrinted>2016-04-05T15:26:08Z</cp:lastPrinted>
  <dcterms:created xsi:type="dcterms:W3CDTF">2010-08-02T14:10:58Z</dcterms:created>
  <dcterms:modified xsi:type="dcterms:W3CDTF">2017-02-23T10:21:16Z</dcterms:modified>
</cp:coreProperties>
</file>