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3" r:id="rId4"/>
  </p:sldMasterIdLst>
  <p:notesMasterIdLst>
    <p:notesMasterId r:id="rId15"/>
  </p:notesMasterIdLst>
  <p:handoutMasterIdLst>
    <p:handoutMasterId r:id="rId16"/>
  </p:handoutMasterIdLst>
  <p:sldIdLst>
    <p:sldId id="338" r:id="rId5"/>
    <p:sldId id="396" r:id="rId6"/>
    <p:sldId id="403" r:id="rId7"/>
    <p:sldId id="404" r:id="rId8"/>
    <p:sldId id="397" r:id="rId9"/>
    <p:sldId id="398" r:id="rId10"/>
    <p:sldId id="399" r:id="rId11"/>
    <p:sldId id="400" r:id="rId12"/>
    <p:sldId id="401" r:id="rId13"/>
    <p:sldId id="402" r:id="rId1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hard Booyse" initials="GB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27BC"/>
    <a:srgbClr val="000080"/>
    <a:srgbClr val="3B2AA2"/>
    <a:srgbClr val="FFFF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2645" autoAdjust="0"/>
  </p:normalViewPr>
  <p:slideViewPr>
    <p:cSldViewPr>
      <p:cViewPr varScale="1">
        <p:scale>
          <a:sx n="108" d="100"/>
          <a:sy n="108" d="100"/>
        </p:scale>
        <p:origin x="-17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2094" y="102"/>
      </p:cViewPr>
      <p:guideLst>
        <p:guide orient="horz" pos="3127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00" y="9428272"/>
            <a:ext cx="2944736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F100AD7-680C-4E7E-AF07-4B9E26CF2ED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5280665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736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00" y="0"/>
            <a:ext cx="2944736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5831"/>
            <a:ext cx="5439987" cy="446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Click to edit Master text styles</a:t>
            </a:r>
          </a:p>
          <a:p>
            <a:pPr lvl="1"/>
            <a:r>
              <a:rPr lang="es-ES" noProof="0" smtClean="0"/>
              <a:t>Second level</a:t>
            </a:r>
          </a:p>
          <a:p>
            <a:pPr lvl="2"/>
            <a:r>
              <a:rPr lang="es-ES" noProof="0" smtClean="0"/>
              <a:t>Third level</a:t>
            </a:r>
          </a:p>
          <a:p>
            <a:pPr lvl="3"/>
            <a:r>
              <a:rPr lang="es-ES" noProof="0" smtClean="0"/>
              <a:t>Fourth level</a:t>
            </a:r>
          </a:p>
          <a:p>
            <a:pPr lvl="4"/>
            <a:r>
              <a:rPr lang="es-E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72"/>
            <a:ext cx="2944736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00" y="9428272"/>
            <a:ext cx="2944736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D3B2A7-3E23-412C-8135-CC8D42E08987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17337814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E20797-8689-44D0-8D10-AADD6015C14E}" type="slidenum">
              <a:rPr lang="es-ES" altLang="en-US"/>
              <a:pPr eaLnBrk="1" hangingPunct="1"/>
              <a:t>1</a:t>
            </a:fld>
            <a:endParaRPr lang="es-ES" alt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21307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AF4EE0-BEF2-448E-955D-A2CB5B92F7A5}" type="slidenum">
              <a:rPr lang="es-ES" altLang="en-US"/>
              <a:pPr eaLnBrk="1" hangingPunct="1"/>
              <a:t>2</a:t>
            </a:fld>
            <a:endParaRPr lang="es-ES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73494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AF4EE0-BEF2-448E-955D-A2CB5B92F7A5}" type="slidenum">
              <a:rPr lang="es-ES" altLang="en-US"/>
              <a:pPr eaLnBrk="1" hangingPunct="1"/>
              <a:t>4</a:t>
            </a:fld>
            <a:endParaRPr lang="es-ES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12108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AF4EE0-BEF2-448E-955D-A2CB5B92F7A5}" type="slidenum">
              <a:rPr lang="es-ES" altLang="en-US"/>
              <a:pPr eaLnBrk="1" hangingPunct="1"/>
              <a:t>5</a:t>
            </a:fld>
            <a:endParaRPr lang="es-ES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60576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AF4EE0-BEF2-448E-955D-A2CB5B92F7A5}" type="slidenum">
              <a:rPr lang="es-ES" altLang="en-US"/>
              <a:pPr eaLnBrk="1" hangingPunct="1"/>
              <a:t>6</a:t>
            </a:fld>
            <a:endParaRPr lang="es-ES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758533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AF4EE0-BEF2-448E-955D-A2CB5B92F7A5}" type="slidenum">
              <a:rPr lang="es-ES" altLang="en-US"/>
              <a:pPr eaLnBrk="1" hangingPunct="1"/>
              <a:t>7</a:t>
            </a:fld>
            <a:endParaRPr lang="es-ES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54063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AF4EE0-BEF2-448E-955D-A2CB5B92F7A5}" type="slidenum">
              <a:rPr lang="es-ES" altLang="en-US"/>
              <a:pPr eaLnBrk="1" hangingPunct="1"/>
              <a:t>8</a:t>
            </a:fld>
            <a:endParaRPr lang="es-ES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150375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AF4EE0-BEF2-448E-955D-A2CB5B92F7A5}" type="slidenum">
              <a:rPr lang="es-ES" altLang="en-US"/>
              <a:pPr eaLnBrk="1" hangingPunct="1"/>
              <a:t>9</a:t>
            </a:fld>
            <a:endParaRPr lang="es-ES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84868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AF4EE0-BEF2-448E-955D-A2CB5B92F7A5}" type="slidenum">
              <a:rPr lang="es-ES" altLang="en-US"/>
              <a:pPr eaLnBrk="1" hangingPunct="1"/>
              <a:t>10</a:t>
            </a:fld>
            <a:endParaRPr lang="es-ES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11025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0"/>
          <p:cNvSpPr txBox="1">
            <a:spLocks/>
          </p:cNvSpPr>
          <p:nvPr userDrawn="1"/>
        </p:nvSpPr>
        <p:spPr>
          <a:xfrm>
            <a:off x="8458200" y="6492875"/>
            <a:ext cx="666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AEA5B0-043D-439C-BD1A-F5D495704A96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92539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1A718B-C542-4448-8BCF-5818F9DC42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7933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93791"/>
            <a:ext cx="8223840" cy="84680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921" y="1208287"/>
            <a:ext cx="8223840" cy="4522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645477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458200" y="6492875"/>
            <a:ext cx="666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EA5B0-043D-439C-BD1A-F5D495704A9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24639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24" r:id="rId1"/>
    <p:sldLayoutId id="2147484725" r:id="rId2"/>
    <p:sldLayoutId id="2147484726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257301" y="2133600"/>
            <a:ext cx="6629400" cy="3733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NCV </a:t>
            </a:r>
            <a:br>
              <a:rPr lang="en-US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</a:br>
            <a:r>
              <a:rPr lang="en-US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Certification Backlog  </a:t>
            </a:r>
            <a:br>
              <a:rPr lang="en-US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</a:br>
            <a:r>
              <a:rPr lang="en-US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</a:t>
            </a:r>
            <a:br>
              <a:rPr lang="en-US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</a:br>
            <a:r>
              <a:rPr lang="en-US" sz="27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Portfolio Committee: Higher Education</a:t>
            </a:r>
            <a:r>
              <a:rPr lang="en-US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/>
            </a:r>
            <a:br>
              <a:rPr lang="en-US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</a:br>
            <a:r>
              <a:rPr lang="en-US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/>
            </a:r>
            <a:br>
              <a:rPr lang="en-US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</a:br>
            <a:r>
              <a:rPr lang="en-US" sz="31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22 February 2017</a:t>
            </a:r>
            <a:br>
              <a:rPr lang="en-US" sz="31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905000" y="4114800"/>
            <a:ext cx="510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2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8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A718B-C542-4448-8BCF-5818F9DC42C9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4572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ZA" sz="2400" b="1" dirty="0">
                <a:solidFill>
                  <a:srgbClr val="3B2AA2"/>
                </a:solidFill>
                <a:latin typeface="Century Gothic" panose="020B0502020202020204" pitchFamily="34" charset="0"/>
              </a:rPr>
              <a:t>National Certificate (Vocational)</a:t>
            </a:r>
          </a:p>
          <a:p>
            <a:pPr algn="ctr" fontAlgn="ctr"/>
            <a:r>
              <a:rPr lang="en-ZA" sz="2400" b="1" dirty="0" smtClean="0">
                <a:solidFill>
                  <a:srgbClr val="3B2AA2"/>
                </a:solidFill>
                <a:latin typeface="Century Gothic" panose="020B0502020202020204" pitchFamily="34" charset="0"/>
              </a:rPr>
              <a:t>Certification</a:t>
            </a:r>
            <a:endParaRPr lang="en-ZA" sz="2400" b="1" dirty="0">
              <a:solidFill>
                <a:srgbClr val="3B2AA2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0400" y="2249809"/>
            <a:ext cx="7696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Umalusi has granted a once-off </a:t>
            </a:r>
            <a:r>
              <a:rPr lang="en-ZA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concession</a:t>
            </a: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to the DHET to sort out the mark anomalies for the </a:t>
            </a:r>
            <a:r>
              <a:rPr lang="en-ZA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period 201411 – 201603</a:t>
            </a: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. To do so: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DHET is to formalize the mop up processes for these two exam cycles with the colleges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DHET affidavit testifying to the full verification process undertaken and accuracy of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DHET to provide a time-plan in writing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Provision of a test data set for these cycles for checking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>
                <a:solidFill>
                  <a:srgbClr val="000080"/>
                </a:solidFill>
                <a:latin typeface="Century Gothic" panose="020B0502020202020204" pitchFamily="34" charset="0"/>
              </a:rPr>
              <a:t>Agreement that once certified no further changes to marks will be accepted by </a:t>
            </a:r>
            <a:r>
              <a:rPr lang="en-ZA" dirty="0" err="1" smtClean="0">
                <a:solidFill>
                  <a:srgbClr val="000080"/>
                </a:solidFill>
                <a:latin typeface="Century Gothic" panose="020B0502020202020204" pitchFamily="34" charset="0"/>
              </a:rPr>
              <a:t>Umalusi</a:t>
            </a:r>
            <a:endParaRPr lang="en-ZA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No certification of the datasets until these requirements are met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ZA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Umalusi remains </a:t>
            </a:r>
            <a:r>
              <a:rPr lang="en-ZA" dirty="0">
                <a:solidFill>
                  <a:srgbClr val="000080"/>
                </a:solidFill>
                <a:latin typeface="Century Gothic" panose="020B0502020202020204" pitchFamily="34" charset="0"/>
              </a:rPr>
              <a:t>committed </a:t>
            </a: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to issuing </a:t>
            </a:r>
            <a:r>
              <a:rPr lang="en-ZA" dirty="0">
                <a:solidFill>
                  <a:srgbClr val="000080"/>
                </a:solidFill>
                <a:latin typeface="Century Gothic" panose="020B0502020202020204" pitchFamily="34" charset="0"/>
              </a:rPr>
              <a:t>certificates credibly and </a:t>
            </a: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reliably</a:t>
            </a:r>
            <a:r>
              <a:rPr lang="en-ZA" dirty="0" smtClean="0">
                <a:solidFill>
                  <a:srgbClr val="000080"/>
                </a:solidFill>
              </a:rPr>
              <a:t>, </a:t>
            </a: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and</a:t>
            </a:r>
            <a:r>
              <a:rPr lang="en-ZA" dirty="0" smtClean="0">
                <a:solidFill>
                  <a:srgbClr val="000080"/>
                </a:solidFill>
              </a:rPr>
              <a:t> </a:t>
            </a: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within the requirements of its mandate.</a:t>
            </a:r>
            <a:endParaRPr lang="en-ZA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3716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err="1" smtClean="0">
                <a:solidFill>
                  <a:srgbClr val="000080"/>
                </a:solidFill>
                <a:latin typeface="Century Gothic" panose="020B0502020202020204" pitchFamily="34" charset="0"/>
              </a:rPr>
              <a:t>Umalusi</a:t>
            </a:r>
            <a:r>
              <a:rPr lang="en-ZA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committed to supporting the DHET </a:t>
            </a:r>
            <a:r>
              <a:rPr lang="en-ZA" sz="24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&amp;</a:t>
            </a:r>
            <a:r>
              <a:rPr lang="en-ZA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SITA</a:t>
            </a:r>
            <a:endParaRPr lang="en-ZA" sz="2400" b="1" dirty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33223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A718B-C542-4448-8BCF-5818F9DC42C9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457200"/>
            <a:ext cx="7696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ZA" sz="2400" b="1" dirty="0">
                <a:solidFill>
                  <a:srgbClr val="3B2AA2"/>
                </a:solidFill>
                <a:latin typeface="Century Gothic" panose="020B0502020202020204" pitchFamily="34" charset="0"/>
              </a:rPr>
              <a:t>National Certificate (</a:t>
            </a:r>
            <a:r>
              <a:rPr lang="en-ZA" sz="2400" b="1" dirty="0" smtClean="0">
                <a:solidFill>
                  <a:srgbClr val="3B2AA2"/>
                </a:solidFill>
                <a:latin typeface="Century Gothic" panose="020B0502020202020204" pitchFamily="34" charset="0"/>
              </a:rPr>
              <a:t>Vocational) </a:t>
            </a:r>
          </a:p>
          <a:p>
            <a:pPr algn="ctr" fontAlgn="ctr"/>
            <a:r>
              <a:rPr lang="en-ZA" sz="2400" b="1" dirty="0" smtClean="0">
                <a:solidFill>
                  <a:srgbClr val="3B2AA2"/>
                </a:solidFill>
                <a:latin typeface="Century Gothic" panose="020B0502020202020204" pitchFamily="34" charset="0"/>
              </a:rPr>
              <a:t>Certification</a:t>
            </a:r>
            <a:endParaRPr lang="en-ZA" sz="2400" b="1" dirty="0">
              <a:solidFill>
                <a:srgbClr val="3B2AA2"/>
              </a:solidFill>
              <a:latin typeface="Century Gothic" panose="020B0502020202020204" pitchFamily="34" charset="0"/>
            </a:endParaRPr>
          </a:p>
          <a:p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565196"/>
            <a:ext cx="7696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b="1" dirty="0">
                <a:solidFill>
                  <a:srgbClr val="000080"/>
                </a:solidFill>
                <a:latin typeface="Century Gothic" panose="020B0502020202020204" pitchFamily="34" charset="0"/>
              </a:rPr>
              <a:t>Umalusi is required by law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Issue credible certificates that are quality assured and verified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Ensure compliance to the requirements of the qualification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Ensure and verify that the calculation of results is according to national policy.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Therefore Umalusi cannot accept requests for certification that do not comply with regulated requirements.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All</a:t>
            </a: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requests for certification have been processed – no outstanding requests.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Rejection/error reports are supplied with the return datasets.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altLang="en-US" smtClean="0"/>
              <a:t>Process flow for certification</a:t>
            </a:r>
            <a:endParaRPr lang="en-GB" altLang="en-US" smtClean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02598" y="1204920"/>
            <a:ext cx="2023200" cy="388801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407526" hangingPunct="0">
              <a:lnSpc>
                <a:spcPct val="93000"/>
              </a:lnSpc>
              <a:buClr>
                <a:srgbClr val="000000"/>
              </a:buClr>
              <a:buSzPct val="45000"/>
            </a:pPr>
            <a:r>
              <a:rPr lang="en-ZA" altLang="en-US" sz="1633" dirty="0">
                <a:solidFill>
                  <a:srgbClr val="FFFFFF"/>
                </a:solidFill>
                <a:ea typeface="MS Gothic" panose="020B0609070205080204" pitchFamily="49" charset="-128"/>
              </a:rPr>
              <a:t>Learner </a:t>
            </a:r>
            <a:r>
              <a:rPr lang="en-ZA" altLang="en-US" sz="1633" dirty="0" smtClean="0">
                <a:solidFill>
                  <a:srgbClr val="FFFFFF"/>
                </a:solidFill>
                <a:ea typeface="MS Gothic" panose="020B0609070205080204" pitchFamily="49" charset="-128"/>
              </a:rPr>
              <a:t>registration</a:t>
            </a:r>
            <a:endParaRPr lang="en-GB" altLang="en-US" sz="1633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cxnSp>
        <p:nvCxnSpPr>
          <p:cNvPr id="6148" name="Straight Arrow Connector 5"/>
          <p:cNvCxnSpPr>
            <a:cxnSpLocks noChangeShapeType="1"/>
          </p:cNvCxnSpPr>
          <p:nvPr/>
        </p:nvCxnSpPr>
        <p:spPr bwMode="auto">
          <a:xfrm>
            <a:off x="2322721" y="1429193"/>
            <a:ext cx="91584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3250613" y="1099802"/>
            <a:ext cx="1923840" cy="812638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407526" hangingPunct="0">
              <a:lnSpc>
                <a:spcPct val="93000"/>
              </a:lnSpc>
              <a:buClr>
                <a:srgbClr val="000000"/>
              </a:buClr>
              <a:buSzPct val="45000"/>
            </a:pPr>
            <a:r>
              <a:rPr lang="en-ZA" altLang="en-US" sz="1633" dirty="0">
                <a:solidFill>
                  <a:srgbClr val="FFFFFF"/>
                </a:solidFill>
                <a:ea typeface="MS Gothic" panose="020B0609070205080204" pitchFamily="49" charset="-128"/>
              </a:rPr>
              <a:t>Schedule of entries verified for </a:t>
            </a:r>
            <a:r>
              <a:rPr lang="en-ZA" altLang="en-US" sz="1633" dirty="0" smtClean="0">
                <a:solidFill>
                  <a:srgbClr val="FFFFFF"/>
                </a:solidFill>
                <a:ea typeface="MS Gothic" panose="020B0609070205080204" pitchFamily="49" charset="-128"/>
              </a:rPr>
              <a:t>correctness</a:t>
            </a:r>
            <a:endParaRPr lang="en-GB" altLang="en-US" sz="1633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cxnSp>
        <p:nvCxnSpPr>
          <p:cNvPr id="6150" name="Straight Arrow Connector 8"/>
          <p:cNvCxnSpPr>
            <a:cxnSpLocks noChangeShapeType="1"/>
          </p:cNvCxnSpPr>
          <p:nvPr/>
        </p:nvCxnSpPr>
        <p:spPr bwMode="auto">
          <a:xfrm>
            <a:off x="5189761" y="1431648"/>
            <a:ext cx="65376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51" name="Rectangle 9"/>
          <p:cNvSpPr>
            <a:spLocks noChangeArrowheads="1"/>
          </p:cNvSpPr>
          <p:nvPr/>
        </p:nvSpPr>
        <p:spPr bwMode="auto">
          <a:xfrm>
            <a:off x="5858828" y="1024680"/>
            <a:ext cx="2446971" cy="59688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407526" hangingPunct="0">
              <a:lnSpc>
                <a:spcPct val="93000"/>
              </a:lnSpc>
              <a:buClr>
                <a:srgbClr val="000000"/>
              </a:buClr>
              <a:buSzPct val="45000"/>
            </a:pPr>
            <a:r>
              <a:rPr lang="en-ZA" altLang="en-US" sz="1633" dirty="0">
                <a:solidFill>
                  <a:srgbClr val="FFFFFF"/>
                </a:solidFill>
                <a:ea typeface="MS Gothic" panose="020B0609070205080204" pitchFamily="49" charset="-128"/>
              </a:rPr>
              <a:t>Learner meets admission requirements</a:t>
            </a:r>
            <a:endParaRPr lang="en-GB" altLang="en-US" sz="1633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cxnSp>
        <p:nvCxnSpPr>
          <p:cNvPr id="6152" name="Straight Arrow Connector 11"/>
          <p:cNvCxnSpPr>
            <a:cxnSpLocks noChangeShapeType="1"/>
            <a:stCxn id="6151" idx="2"/>
          </p:cNvCxnSpPr>
          <p:nvPr/>
        </p:nvCxnSpPr>
        <p:spPr bwMode="auto">
          <a:xfrm flipH="1">
            <a:off x="7082313" y="1621560"/>
            <a:ext cx="1" cy="34703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53" name="Rectangle 12"/>
          <p:cNvSpPr>
            <a:spLocks noChangeArrowheads="1"/>
          </p:cNvSpPr>
          <p:nvPr/>
        </p:nvSpPr>
        <p:spPr bwMode="auto">
          <a:xfrm>
            <a:off x="6207840" y="2220840"/>
            <a:ext cx="2631359" cy="59856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407526" hangingPunct="0">
              <a:lnSpc>
                <a:spcPct val="93000"/>
              </a:lnSpc>
              <a:buClr>
                <a:srgbClr val="000000"/>
              </a:buClr>
              <a:buSzPct val="45000"/>
            </a:pPr>
            <a:r>
              <a:rPr lang="en-ZA" altLang="en-US" sz="1633" dirty="0">
                <a:solidFill>
                  <a:srgbClr val="FFFFFF"/>
                </a:solidFill>
                <a:ea typeface="MS Gothic" panose="020B0609070205080204" pitchFamily="49" charset="-128"/>
              </a:rPr>
              <a:t>Admission letter printed and disseminated</a:t>
            </a:r>
            <a:endParaRPr lang="en-GB" altLang="en-US" sz="1633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66561" y="2155195"/>
            <a:ext cx="3457440" cy="9590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defTabSz="407526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ZA" sz="1633" dirty="0">
                <a:solidFill>
                  <a:srgbClr val="FFFFFF"/>
                </a:solidFill>
                <a:ea typeface="MS Gothic" panose="020B0609070205080204" pitchFamily="49" charset="-128"/>
              </a:rPr>
              <a:t>Exams written, quality assured by Umalusi, marked, resulting after quality assurance, issuing of Statement of Results</a:t>
            </a:r>
            <a:endParaRPr lang="en-GB" sz="1633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cxnSp>
        <p:nvCxnSpPr>
          <p:cNvPr id="6155" name="Straight Arrow Connector 17"/>
          <p:cNvCxnSpPr>
            <a:cxnSpLocks noChangeShapeType="1"/>
          </p:cNvCxnSpPr>
          <p:nvPr/>
        </p:nvCxnSpPr>
        <p:spPr bwMode="auto">
          <a:xfrm flipH="1">
            <a:off x="1780642" y="2520120"/>
            <a:ext cx="45792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56" name="Rectangle 18"/>
          <p:cNvSpPr>
            <a:spLocks noChangeArrowheads="1"/>
          </p:cNvSpPr>
          <p:nvPr/>
        </p:nvSpPr>
        <p:spPr bwMode="auto">
          <a:xfrm>
            <a:off x="302598" y="2147401"/>
            <a:ext cx="1450045" cy="900599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407526" hangingPunct="0">
              <a:lnSpc>
                <a:spcPct val="93000"/>
              </a:lnSpc>
              <a:buClr>
                <a:srgbClr val="000000"/>
              </a:buClr>
              <a:buSzPct val="45000"/>
            </a:pPr>
            <a:r>
              <a:rPr lang="en-ZA" altLang="en-US" sz="1633" dirty="0">
                <a:solidFill>
                  <a:srgbClr val="FFFFFF"/>
                </a:solidFill>
                <a:ea typeface="MS Gothic" panose="020B0609070205080204" pitchFamily="49" charset="-128"/>
              </a:rPr>
              <a:t>Re-mark, re-check and mop-up</a:t>
            </a:r>
            <a:endParaRPr lang="en-GB" altLang="en-US" sz="1633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cxnSp>
        <p:nvCxnSpPr>
          <p:cNvPr id="6157" name="Straight Arrow Connector 20"/>
          <p:cNvCxnSpPr>
            <a:cxnSpLocks noChangeShapeType="1"/>
          </p:cNvCxnSpPr>
          <p:nvPr/>
        </p:nvCxnSpPr>
        <p:spPr bwMode="auto">
          <a:xfrm>
            <a:off x="979200" y="3174121"/>
            <a:ext cx="0" cy="44496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ectangle 21"/>
          <p:cNvSpPr/>
          <p:nvPr/>
        </p:nvSpPr>
        <p:spPr bwMode="auto">
          <a:xfrm>
            <a:off x="293761" y="3574441"/>
            <a:ext cx="1828800" cy="849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defTabSz="407526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ZA" sz="1633" dirty="0">
                <a:solidFill>
                  <a:srgbClr val="FFFFFF"/>
                </a:solidFill>
                <a:ea typeface="MS Gothic" panose="020B0609070205080204" pitchFamily="49" charset="-128"/>
              </a:rPr>
              <a:t>Data submitted to Umalusi for quality assurance</a:t>
            </a:r>
          </a:p>
        </p:txBody>
      </p:sp>
      <p:cxnSp>
        <p:nvCxnSpPr>
          <p:cNvPr id="6159" name="Straight Arrow Connector 23"/>
          <p:cNvCxnSpPr>
            <a:cxnSpLocks noChangeShapeType="1"/>
            <a:stCxn id="22" idx="3"/>
          </p:cNvCxnSpPr>
          <p:nvPr/>
        </p:nvCxnSpPr>
        <p:spPr bwMode="auto">
          <a:xfrm>
            <a:off x="2122561" y="3999241"/>
            <a:ext cx="416160" cy="144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60" name="Rectangle 24"/>
          <p:cNvSpPr>
            <a:spLocks noChangeArrowheads="1"/>
          </p:cNvSpPr>
          <p:nvPr/>
        </p:nvSpPr>
        <p:spPr bwMode="auto">
          <a:xfrm>
            <a:off x="2553121" y="3597481"/>
            <a:ext cx="1370880" cy="67824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407526" hangingPunct="0">
              <a:lnSpc>
                <a:spcPct val="93000"/>
              </a:lnSpc>
              <a:buClr>
                <a:srgbClr val="000000"/>
              </a:buClr>
              <a:buSzPct val="45000"/>
            </a:pPr>
            <a:r>
              <a:rPr lang="en-ZA" altLang="en-US" sz="1633">
                <a:solidFill>
                  <a:srgbClr val="FFFFFF"/>
                </a:solidFill>
                <a:ea typeface="MS Gothic" panose="020B0609070205080204" pitchFamily="49" charset="-128"/>
              </a:rPr>
              <a:t>Request for certification</a:t>
            </a:r>
            <a:endParaRPr lang="en-GB" altLang="en-US" sz="1633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201921" y="3305161"/>
            <a:ext cx="1781280" cy="1105920"/>
          </a:xfrm>
          <a:prstGeom prst="rect">
            <a:avLst/>
          </a:prstGeom>
          <a:solidFill>
            <a:srgbClr val="0427B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defTabSz="407526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ZA" sz="1633" dirty="0">
                <a:solidFill>
                  <a:srgbClr val="FFFFFF"/>
                </a:solidFill>
                <a:ea typeface="MS Gothic" panose="020B0609070205080204" pitchFamily="49" charset="-128"/>
              </a:rPr>
              <a:t>Data compared to approved data and programme requirements</a:t>
            </a:r>
            <a:endParaRPr lang="en-GB" sz="1633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cxnSp>
        <p:nvCxnSpPr>
          <p:cNvPr id="6162" name="Straight Arrow Connector 30"/>
          <p:cNvCxnSpPr>
            <a:cxnSpLocks noChangeShapeType="1"/>
          </p:cNvCxnSpPr>
          <p:nvPr/>
        </p:nvCxnSpPr>
        <p:spPr bwMode="auto">
          <a:xfrm>
            <a:off x="5983201" y="3943081"/>
            <a:ext cx="456480" cy="1008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tangle 31"/>
          <p:cNvSpPr/>
          <p:nvPr/>
        </p:nvSpPr>
        <p:spPr bwMode="auto">
          <a:xfrm>
            <a:off x="6433921" y="3462121"/>
            <a:ext cx="2285280" cy="948960"/>
          </a:xfrm>
          <a:prstGeom prst="rect">
            <a:avLst/>
          </a:prstGeom>
          <a:solidFill>
            <a:srgbClr val="0427B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defTabSz="407526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ZA" sz="1633" dirty="0">
                <a:solidFill>
                  <a:srgbClr val="FFFFFF"/>
                </a:solidFill>
                <a:ea typeface="MS Gothic" panose="020B0609070205080204" pitchFamily="49" charset="-128"/>
              </a:rPr>
              <a:t>No errors, certificate </a:t>
            </a:r>
            <a:r>
              <a:rPr lang="en-ZA" sz="1633" dirty="0" smtClean="0">
                <a:solidFill>
                  <a:srgbClr val="FFFFFF"/>
                </a:solidFill>
                <a:ea typeface="MS Gothic" panose="020B0609070205080204" pitchFamily="49" charset="-128"/>
              </a:rPr>
              <a:t>printed, sent </a:t>
            </a:r>
            <a:r>
              <a:rPr lang="en-ZA" sz="1633" dirty="0">
                <a:solidFill>
                  <a:srgbClr val="FFFFFF"/>
                </a:solidFill>
                <a:ea typeface="MS Gothic" panose="020B0609070205080204" pitchFamily="49" charset="-128"/>
              </a:rPr>
              <a:t>to DHET for dissemination to Colleges</a:t>
            </a:r>
            <a:endParaRPr lang="en-GB" sz="1633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cxnSp>
        <p:nvCxnSpPr>
          <p:cNvPr id="6164" name="Straight Arrow Connector 33"/>
          <p:cNvCxnSpPr>
            <a:cxnSpLocks noChangeShapeType="1"/>
          </p:cNvCxnSpPr>
          <p:nvPr/>
        </p:nvCxnSpPr>
        <p:spPr bwMode="auto">
          <a:xfrm>
            <a:off x="5598720" y="4405321"/>
            <a:ext cx="391680" cy="34128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35"/>
          <p:cNvSpPr/>
          <p:nvPr/>
        </p:nvSpPr>
        <p:spPr bwMode="auto">
          <a:xfrm>
            <a:off x="6009121" y="4517641"/>
            <a:ext cx="2672640" cy="1000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defTabSz="407526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ZA" sz="1633" dirty="0">
                <a:solidFill>
                  <a:srgbClr val="FFFFFF"/>
                </a:solidFill>
                <a:ea typeface="MS Gothic" panose="020B0609070205080204" pitchFamily="49" charset="-128"/>
              </a:rPr>
              <a:t>Errors found/discrepancies – DHET requested for supporting documents or correct identified error</a:t>
            </a:r>
            <a:endParaRPr lang="en-GB" sz="1633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cxnSp>
        <p:nvCxnSpPr>
          <p:cNvPr id="6166" name="Straight Arrow Connector 37"/>
          <p:cNvCxnSpPr>
            <a:cxnSpLocks noChangeShapeType="1"/>
          </p:cNvCxnSpPr>
          <p:nvPr/>
        </p:nvCxnSpPr>
        <p:spPr bwMode="auto">
          <a:xfrm flipH="1">
            <a:off x="5430241" y="4945320"/>
            <a:ext cx="58752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67" name="Rectangle 38"/>
          <p:cNvSpPr>
            <a:spLocks noChangeArrowheads="1"/>
          </p:cNvSpPr>
          <p:nvPr/>
        </p:nvSpPr>
        <p:spPr bwMode="auto">
          <a:xfrm>
            <a:off x="4206241" y="4471561"/>
            <a:ext cx="1241280" cy="8496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407526" hangingPunct="0">
              <a:lnSpc>
                <a:spcPct val="93000"/>
              </a:lnSpc>
              <a:buClr>
                <a:srgbClr val="000000"/>
              </a:buClr>
              <a:buSzPct val="45000"/>
            </a:pPr>
            <a:r>
              <a:rPr lang="en-ZA" altLang="en-US" sz="1633">
                <a:solidFill>
                  <a:srgbClr val="FFFFFF"/>
                </a:solidFill>
                <a:ea typeface="MS Gothic" panose="020B0609070205080204" pitchFamily="49" charset="-128"/>
              </a:rPr>
              <a:t>New request for certification</a:t>
            </a:r>
            <a:endParaRPr lang="en-GB" altLang="en-US" sz="1633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cxnSp>
        <p:nvCxnSpPr>
          <p:cNvPr id="6168" name="Straight Arrow Connector 40"/>
          <p:cNvCxnSpPr>
            <a:cxnSpLocks noChangeShapeType="1"/>
          </p:cNvCxnSpPr>
          <p:nvPr/>
        </p:nvCxnSpPr>
        <p:spPr bwMode="auto">
          <a:xfrm flipH="1">
            <a:off x="3896641" y="4945320"/>
            <a:ext cx="309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Rectangle 41"/>
          <p:cNvSpPr/>
          <p:nvPr/>
        </p:nvSpPr>
        <p:spPr bwMode="auto">
          <a:xfrm>
            <a:off x="2128321" y="4405321"/>
            <a:ext cx="1795680" cy="915840"/>
          </a:xfrm>
          <a:prstGeom prst="rect">
            <a:avLst/>
          </a:prstGeom>
          <a:solidFill>
            <a:srgbClr val="0427B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defTabSz="407526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ZA" sz="1633" dirty="0">
                <a:solidFill>
                  <a:srgbClr val="FFFFFF"/>
                </a:solidFill>
                <a:ea typeface="MS Gothic" panose="020B0609070205080204" pitchFamily="49" charset="-128"/>
              </a:rPr>
              <a:t>Validated against supporting documents if applicable</a:t>
            </a:r>
            <a:endParaRPr lang="en-GB" sz="1633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cxnSp>
        <p:nvCxnSpPr>
          <p:cNvPr id="6170" name="Straight Arrow Connector 43"/>
          <p:cNvCxnSpPr>
            <a:cxnSpLocks noChangeShapeType="1"/>
          </p:cNvCxnSpPr>
          <p:nvPr/>
        </p:nvCxnSpPr>
        <p:spPr bwMode="auto">
          <a:xfrm flipH="1">
            <a:off x="1959841" y="4746600"/>
            <a:ext cx="14976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Rectangle 44"/>
          <p:cNvSpPr/>
          <p:nvPr/>
        </p:nvSpPr>
        <p:spPr bwMode="auto">
          <a:xfrm>
            <a:off x="308161" y="4510441"/>
            <a:ext cx="1632960" cy="747360"/>
          </a:xfrm>
          <a:prstGeom prst="rect">
            <a:avLst/>
          </a:prstGeom>
          <a:solidFill>
            <a:srgbClr val="0427B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defTabSz="407526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ZA" sz="1633" dirty="0">
                <a:solidFill>
                  <a:srgbClr val="FFFFFF"/>
                </a:solidFill>
                <a:ea typeface="MS Gothic" panose="020B0609070205080204" pitchFamily="49" charset="-128"/>
              </a:rPr>
              <a:t>No errors – certificate printed</a:t>
            </a:r>
            <a:endParaRPr lang="en-GB" sz="1633" dirty="0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cxnSp>
        <p:nvCxnSpPr>
          <p:cNvPr id="6172" name="Straight Arrow Connector 49"/>
          <p:cNvCxnSpPr>
            <a:cxnSpLocks noChangeShapeType="1"/>
          </p:cNvCxnSpPr>
          <p:nvPr/>
        </p:nvCxnSpPr>
        <p:spPr bwMode="auto">
          <a:xfrm>
            <a:off x="2612160" y="5321161"/>
            <a:ext cx="0" cy="19728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73" name="Rectangle 50"/>
          <p:cNvSpPr>
            <a:spLocks noChangeArrowheads="1"/>
          </p:cNvSpPr>
          <p:nvPr/>
        </p:nvSpPr>
        <p:spPr bwMode="auto">
          <a:xfrm>
            <a:off x="927360" y="5518441"/>
            <a:ext cx="4671360" cy="37152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407526" hangingPunct="0">
              <a:lnSpc>
                <a:spcPct val="93000"/>
              </a:lnSpc>
              <a:buClr>
                <a:srgbClr val="000000"/>
              </a:buClr>
              <a:buSzPct val="45000"/>
            </a:pPr>
            <a:r>
              <a:rPr lang="en-ZA" altLang="en-US" sz="1633">
                <a:solidFill>
                  <a:srgbClr val="FFFFFF"/>
                </a:solidFill>
                <a:ea typeface="MS Gothic" panose="020B0609070205080204" pitchFamily="49" charset="-128"/>
              </a:rPr>
              <a:t>Errors/discrepancies – rejected until corrected</a:t>
            </a:r>
            <a:endParaRPr lang="en-GB" altLang="en-US" sz="1633">
              <a:solidFill>
                <a:srgbClr val="FFFFFF"/>
              </a:solidFill>
              <a:ea typeface="MS Gothic" panose="020B0609070205080204" pitchFamily="49" charset="-128"/>
            </a:endParaRPr>
          </a:p>
        </p:txBody>
      </p:sp>
      <p:cxnSp>
        <p:nvCxnSpPr>
          <p:cNvPr id="6174" name="Straight Arrow Connector 65"/>
          <p:cNvCxnSpPr>
            <a:cxnSpLocks noChangeShapeType="1"/>
          </p:cNvCxnSpPr>
          <p:nvPr/>
        </p:nvCxnSpPr>
        <p:spPr bwMode="auto">
          <a:xfrm flipV="1">
            <a:off x="4898881" y="5321161"/>
            <a:ext cx="1091519" cy="19728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75" name="Straight Arrow Connector 72"/>
          <p:cNvCxnSpPr>
            <a:cxnSpLocks noChangeShapeType="1"/>
            <a:stCxn id="6160" idx="3"/>
          </p:cNvCxnSpPr>
          <p:nvPr/>
        </p:nvCxnSpPr>
        <p:spPr bwMode="auto">
          <a:xfrm>
            <a:off x="3924001" y="3935881"/>
            <a:ext cx="277920" cy="7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76" name="Straight Arrow Connector 74"/>
          <p:cNvCxnSpPr>
            <a:cxnSpLocks noChangeShapeType="1"/>
            <a:stCxn id="6153" idx="1"/>
            <a:endCxn id="16" idx="3"/>
          </p:cNvCxnSpPr>
          <p:nvPr/>
        </p:nvCxnSpPr>
        <p:spPr bwMode="auto">
          <a:xfrm flipH="1">
            <a:off x="5724001" y="2520120"/>
            <a:ext cx="483839" cy="11459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xmlns="" val="52413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A718B-C542-4448-8BCF-5818F9DC42C9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1524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ZA" sz="2400" b="1" dirty="0" smtClean="0">
                <a:solidFill>
                  <a:srgbClr val="3B2AA2"/>
                </a:solidFill>
                <a:latin typeface="Century Gothic" panose="020B0502020202020204" pitchFamily="34" charset="0"/>
              </a:rPr>
              <a:t>Certification process</a:t>
            </a:r>
            <a:endParaRPr lang="en-ZA" sz="2400" b="1" dirty="0">
              <a:solidFill>
                <a:srgbClr val="3B2AA2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34018230"/>
              </p:ext>
            </p:extLst>
          </p:nvPr>
        </p:nvGraphicFramePr>
        <p:xfrm>
          <a:off x="457200" y="634226"/>
          <a:ext cx="8153400" cy="5858649"/>
        </p:xfrm>
        <a:graphic>
          <a:graphicData uri="http://schemas.openxmlformats.org/drawingml/2006/table">
            <a:tbl>
              <a:tblPr firstRow="1" firstCol="1" bandRow="1"/>
              <a:tblGrid>
                <a:gridCol w="505372">
                  <a:extLst>
                    <a:ext uri="{9D8B030D-6E8A-4147-A177-3AD203B41FA5}">
                      <a16:colId xmlns="" xmlns:a16="http://schemas.microsoft.com/office/drawing/2014/main" val="2438183128"/>
                    </a:ext>
                  </a:extLst>
                </a:gridCol>
                <a:gridCol w="2422550">
                  <a:extLst>
                    <a:ext uri="{9D8B030D-6E8A-4147-A177-3AD203B41FA5}">
                      <a16:colId xmlns="" xmlns:a16="http://schemas.microsoft.com/office/drawing/2014/main" val="2043782138"/>
                    </a:ext>
                  </a:extLst>
                </a:gridCol>
                <a:gridCol w="5225478">
                  <a:extLst>
                    <a:ext uri="{9D8B030D-6E8A-4147-A177-3AD203B41FA5}">
                      <a16:colId xmlns="" xmlns:a16="http://schemas.microsoft.com/office/drawing/2014/main" val="4085689504"/>
                    </a:ext>
                  </a:extLst>
                </a:gridCol>
              </a:tblGrid>
              <a:tr h="160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Nr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BF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BF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Purpose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BF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11857286"/>
                  </a:ext>
                </a:extLst>
              </a:tr>
              <a:tr h="3189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BF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rgbClr val="00008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Structure of Qualifications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Ensure</a:t>
                      </a:r>
                      <a:r>
                        <a:rPr lang="en-ZA" sz="16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</a:t>
                      </a:r>
                      <a:r>
                        <a:rPr lang="en-ZA" sz="16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 </a:t>
                      </a: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systems (DHET and Umalusi) </a:t>
                      </a:r>
                      <a:r>
                        <a:rPr lang="en-ZA" sz="16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 aligned to qualification requirements.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40933072"/>
                  </a:ext>
                </a:extLst>
              </a:tr>
              <a:tr h="320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BF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Registration data (new process)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Confirm correct registration; compare with certification data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69905068"/>
                  </a:ext>
                </a:extLst>
              </a:tr>
              <a:tr h="319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BF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rgbClr val="00008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Norms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Historical averages based on previous 5 years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69858636"/>
                  </a:ext>
                </a:extLst>
              </a:tr>
              <a:tr h="319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BF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solidFill>
                            <a:srgbClr val="00008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Standardization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Standardize external examination marks and adjustments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51804680"/>
                  </a:ext>
                </a:extLst>
              </a:tr>
              <a:tr h="484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BF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solidFill>
                            <a:srgbClr val="00008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Statistical Moderation and Resulting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 per examination centre.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“Resulting data” is checked on subject level and </a:t>
                      </a:r>
                      <a:r>
                        <a:rPr lang="en-ZA" sz="16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 candidate </a:t>
                      </a: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5127580"/>
                  </a:ext>
                </a:extLst>
              </a:tr>
              <a:tr h="465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BF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Re-Marks; Re-check; Outstanding marks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“Mop up” process to clear all outstanding marks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57761960"/>
                  </a:ext>
                </a:extLst>
              </a:tr>
              <a:tr h="484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BF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solidFill>
                            <a:srgbClr val="00008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Certification 1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solidFill>
                            <a:srgbClr val="00008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“Bulk certification”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candidates not writing supplementary exam.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candidate </a:t>
                      </a:r>
                      <a:r>
                        <a:rPr lang="en-ZA" sz="16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marks submitted by DHET.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12988055"/>
                  </a:ext>
                </a:extLst>
              </a:tr>
              <a:tr h="320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BF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solidFill>
                            <a:srgbClr val="00008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Supplementary examination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Conduct </a:t>
                      </a: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supplementary </a:t>
                      </a:r>
                      <a:r>
                        <a:rPr lang="en-ZA" sz="16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 and provide results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77736047"/>
                  </a:ext>
                </a:extLst>
              </a:tr>
              <a:tr h="5240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BF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Re-Marks; Re-check; Outstanding marks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“Mop up” process to clear all outstanding marks for Supplementary exam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56277456"/>
                  </a:ext>
                </a:extLst>
              </a:tr>
              <a:tr h="319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BF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chemeClr val="accent2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Certification 2</a:t>
                      </a:r>
                      <a:endParaRPr lang="en-ZA" sz="1600" dirty="0">
                        <a:solidFill>
                          <a:schemeClr val="accent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Certification – main </a:t>
                      </a:r>
                      <a:r>
                        <a:rPr lang="en-ZA" sz="16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 </a:t>
                      </a: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supplementary exam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17051481"/>
                  </a:ext>
                </a:extLst>
              </a:tr>
              <a:tr h="320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BF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Certification 3</a:t>
                      </a:r>
                      <a:endParaRPr lang="en-ZA" sz="1600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Consolidated/Combined records across multiple exam sittings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59199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12006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A718B-C542-4448-8BCF-5818F9DC42C9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457200"/>
            <a:ext cx="7696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ZA" sz="2400" b="1" dirty="0">
                <a:solidFill>
                  <a:srgbClr val="3B2AA2"/>
                </a:solidFill>
                <a:latin typeface="Century Gothic" panose="020B0502020202020204" pitchFamily="34" charset="0"/>
              </a:rPr>
              <a:t>National Certificate (Vocational)</a:t>
            </a:r>
          </a:p>
          <a:p>
            <a:pPr algn="ctr" fontAlgn="ctr"/>
            <a:r>
              <a:rPr lang="en-ZA" sz="2400" b="1" dirty="0">
                <a:solidFill>
                  <a:srgbClr val="3B2AA2"/>
                </a:solidFill>
                <a:latin typeface="Century Gothic" panose="020B0502020202020204" pitchFamily="34" charset="0"/>
              </a:rPr>
              <a:t>Certification</a:t>
            </a:r>
          </a:p>
          <a:p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438400"/>
            <a:ext cx="7696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NC(V) backlog – </a:t>
            </a:r>
            <a:r>
              <a:rPr lang="en-ZA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all</a:t>
            </a: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certificates not issued are regarded as the backlog.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Umalusi acknowledges the progress with the elimination of the original backlog (2007/11 – 2012/03)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Umalusi can only verify the number of certificates issued</a:t>
            </a:r>
          </a:p>
          <a:p>
            <a:endParaRPr lang="en-ZA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>
                <a:solidFill>
                  <a:srgbClr val="000080"/>
                </a:solidFill>
                <a:latin typeface="Century Gothic" panose="020B0502020202020204" pitchFamily="34" charset="0"/>
              </a:rPr>
              <a:t>Umalusi </a:t>
            </a: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cannot verify the </a:t>
            </a:r>
            <a:r>
              <a:rPr lang="en-ZA" dirty="0">
                <a:solidFill>
                  <a:srgbClr val="000080"/>
                </a:solidFill>
                <a:latin typeface="Century Gothic" panose="020B0502020202020204" pitchFamily="34" charset="0"/>
              </a:rPr>
              <a:t>number </a:t>
            </a: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outstanding</a:t>
            </a:r>
            <a:endParaRPr lang="en-ZA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endParaRPr lang="en-ZA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endParaRPr lang="en-ZA" dirty="0" smtClean="0">
              <a:solidFill>
                <a:srgbClr val="00008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817132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Progress with NC(V) backlog</a:t>
            </a:r>
            <a:endParaRPr lang="en-ZA" sz="2400" b="1" dirty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0209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A718B-C542-4448-8BCF-5818F9DC42C9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457200"/>
            <a:ext cx="7696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ZA" sz="2400" b="1" dirty="0">
                <a:solidFill>
                  <a:srgbClr val="3B2AA2"/>
                </a:solidFill>
                <a:latin typeface="Century Gothic" panose="020B0502020202020204" pitchFamily="34" charset="0"/>
              </a:rPr>
              <a:t>National Certificate (Vocational)</a:t>
            </a:r>
          </a:p>
          <a:p>
            <a:pPr algn="ctr" fontAlgn="ctr"/>
            <a:r>
              <a:rPr lang="en-ZA" sz="2400" b="1" dirty="0">
                <a:solidFill>
                  <a:srgbClr val="3B2AA2"/>
                </a:solidFill>
                <a:latin typeface="Century Gothic" panose="020B0502020202020204" pitchFamily="34" charset="0"/>
              </a:rPr>
              <a:t>Certification</a:t>
            </a:r>
          </a:p>
          <a:p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133600"/>
            <a:ext cx="7696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When reporting on the number of certificates issued, we must distinguish between subject and full certificates.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Also important to note difference between first issues and “replacements” [Replacements – combination/consolidation over multiple exam sitting, or lost]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>
                <a:solidFill>
                  <a:srgbClr val="000080"/>
                </a:solidFill>
                <a:latin typeface="Century Gothic" panose="020B0502020202020204" pitchFamily="34" charset="0"/>
              </a:rPr>
              <a:t>F</a:t>
            </a: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or </a:t>
            </a:r>
            <a:r>
              <a:rPr lang="en-ZA" dirty="0">
                <a:solidFill>
                  <a:srgbClr val="000080"/>
                </a:solidFill>
                <a:latin typeface="Century Gothic" panose="020B0502020202020204" pitchFamily="34" charset="0"/>
              </a:rPr>
              <a:t>the period Oct 2016 to Jan </a:t>
            </a: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2017: </a:t>
            </a:r>
          </a:p>
          <a:p>
            <a:r>
              <a:rPr lang="en-ZA" dirty="0">
                <a:solidFill>
                  <a:srgbClr val="000080"/>
                </a:solidFill>
                <a:latin typeface="Century Gothic" panose="020B0502020202020204" pitchFamily="34" charset="0"/>
              </a:rPr>
              <a:t>	</a:t>
            </a: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Number </a:t>
            </a:r>
            <a:r>
              <a:rPr lang="en-ZA" dirty="0">
                <a:solidFill>
                  <a:srgbClr val="000080"/>
                </a:solidFill>
                <a:latin typeface="Century Gothic" panose="020B0502020202020204" pitchFamily="34" charset="0"/>
              </a:rPr>
              <a:t>of datasets (requests) received by </a:t>
            </a:r>
            <a:r>
              <a:rPr lang="en-ZA" dirty="0" err="1">
                <a:solidFill>
                  <a:srgbClr val="000080"/>
                </a:solidFill>
                <a:latin typeface="Century Gothic" panose="020B0502020202020204" pitchFamily="34" charset="0"/>
              </a:rPr>
              <a:t>Umalusi</a:t>
            </a:r>
            <a:r>
              <a:rPr lang="en-ZA" dirty="0">
                <a:solidFill>
                  <a:srgbClr val="000080"/>
                </a:solidFill>
                <a:latin typeface="Century Gothic" panose="020B0502020202020204" pitchFamily="34" charset="0"/>
              </a:rPr>
              <a:t> </a:t>
            </a:r>
            <a:r>
              <a:rPr lang="en-ZA" u="sng" dirty="0">
                <a:solidFill>
                  <a:srgbClr val="000080"/>
                </a:solidFill>
                <a:latin typeface="Century Gothic" panose="020B0502020202020204" pitchFamily="34" charset="0"/>
              </a:rPr>
              <a:t>+</a:t>
            </a: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227 </a:t>
            </a:r>
          </a:p>
          <a:p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	Number </a:t>
            </a:r>
            <a:r>
              <a:rPr lang="en-ZA" dirty="0">
                <a:solidFill>
                  <a:srgbClr val="000080"/>
                </a:solidFill>
                <a:latin typeface="Century Gothic" panose="020B0502020202020204" pitchFamily="34" charset="0"/>
              </a:rPr>
              <a:t>of certificates issued: </a:t>
            </a:r>
            <a:r>
              <a:rPr lang="en-ZA" u="sng" dirty="0">
                <a:solidFill>
                  <a:srgbClr val="000080"/>
                </a:solidFill>
                <a:latin typeface="Century Gothic" panose="020B0502020202020204" pitchFamily="34" charset="0"/>
              </a:rPr>
              <a:t>+</a:t>
            </a: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</a:t>
            </a:r>
            <a:r>
              <a:rPr lang="en-ZA" dirty="0">
                <a:solidFill>
                  <a:srgbClr val="000080"/>
                </a:solidFill>
                <a:latin typeface="Century Gothic" panose="020B0502020202020204" pitchFamily="34" charset="0"/>
              </a:rPr>
              <a:t>29 </a:t>
            </a: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508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 question still remains – how many certificates are outstanding?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 smtClean="0">
              <a:solidFill>
                <a:srgbClr val="000080"/>
              </a:solidFill>
            </a:endParaRPr>
          </a:p>
          <a:p>
            <a:endParaRPr lang="en-ZA" dirty="0" smtClean="0">
              <a:solidFill>
                <a:srgbClr val="00008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376442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Number of certificates issued</a:t>
            </a:r>
            <a:endParaRPr lang="en-ZA" sz="2400" b="1" dirty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51532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A718B-C542-4448-8BCF-5818F9DC42C9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457200"/>
            <a:ext cx="7696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ZA" sz="2400" b="1" dirty="0">
                <a:solidFill>
                  <a:srgbClr val="3B2AA2"/>
                </a:solidFill>
                <a:latin typeface="Century Gothic" panose="020B0502020202020204" pitchFamily="34" charset="0"/>
              </a:rPr>
              <a:t>National Certificate (Vocational)</a:t>
            </a:r>
          </a:p>
          <a:p>
            <a:pPr algn="ctr" fontAlgn="ctr"/>
            <a:r>
              <a:rPr lang="en-ZA" sz="2400" b="1" dirty="0">
                <a:solidFill>
                  <a:srgbClr val="3B2AA2"/>
                </a:solidFill>
                <a:latin typeface="Century Gothic" panose="020B0502020202020204" pitchFamily="34" charset="0"/>
              </a:rPr>
              <a:t>Certification</a:t>
            </a:r>
          </a:p>
          <a:p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133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ZA" dirty="0" smtClean="0">
              <a:solidFill>
                <a:srgbClr val="00008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376442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Number of certificates issued at Level 4 (exit)</a:t>
            </a:r>
            <a:endParaRPr lang="en-ZA" sz="2400" b="1" dirty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7442427"/>
              </p:ext>
            </p:extLst>
          </p:nvPr>
        </p:nvGraphicFramePr>
        <p:xfrm>
          <a:off x="685800" y="2133601"/>
          <a:ext cx="7239001" cy="34417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3838">
                  <a:extLst>
                    <a:ext uri="{9D8B030D-6E8A-4147-A177-3AD203B41FA5}">
                      <a16:colId xmlns="" xmlns:a16="http://schemas.microsoft.com/office/drawing/2014/main" val="1248598756"/>
                    </a:ext>
                  </a:extLst>
                </a:gridCol>
                <a:gridCol w="1876963">
                  <a:extLst>
                    <a:ext uri="{9D8B030D-6E8A-4147-A177-3AD203B41FA5}">
                      <a16:colId xmlns="" xmlns:a16="http://schemas.microsoft.com/office/drawing/2014/main" val="1970599052"/>
                    </a:ext>
                  </a:extLst>
                </a:gridCol>
                <a:gridCol w="1034144">
                  <a:extLst>
                    <a:ext uri="{9D8B030D-6E8A-4147-A177-3AD203B41FA5}">
                      <a16:colId xmlns="" xmlns:a16="http://schemas.microsoft.com/office/drawing/2014/main" val="3853539662"/>
                    </a:ext>
                  </a:extLst>
                </a:gridCol>
                <a:gridCol w="2344056">
                  <a:extLst>
                    <a:ext uri="{9D8B030D-6E8A-4147-A177-3AD203B41FA5}">
                      <a16:colId xmlns="" xmlns:a16="http://schemas.microsoft.com/office/drawing/2014/main" val="1470173485"/>
                    </a:ext>
                  </a:extLst>
                </a:gridCol>
              </a:tblGrid>
              <a:tr h="32016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Century Gothic" panose="020B0502020202020204" pitchFamily="34" charset="0"/>
                        </a:rPr>
                        <a:t>NCV Level 4</a:t>
                      </a:r>
                      <a:endParaRPr lang="en-ZA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31257721"/>
                  </a:ext>
                </a:extLst>
              </a:tr>
              <a:tr h="320161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Century Gothic" panose="020B0502020202020204" pitchFamily="34" charset="0"/>
                        </a:rPr>
                        <a:t>Period - 200911 </a:t>
                      </a:r>
                      <a:r>
                        <a:rPr lang="en-ZA" sz="1800" dirty="0" smtClean="0">
                          <a:effectLst/>
                          <a:latin typeface="Century Gothic" panose="020B0502020202020204" pitchFamily="34" charset="0"/>
                        </a:rPr>
                        <a:t>– to date   </a:t>
                      </a:r>
                      <a:r>
                        <a:rPr lang="en-ZA" sz="1400" dirty="0" smtClean="0">
                          <a:effectLst/>
                          <a:latin typeface="Century Gothic" panose="020B0502020202020204" pitchFamily="34" charset="0"/>
                        </a:rPr>
                        <a:t>(as on 29 Jan 2017)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264738966"/>
                  </a:ext>
                </a:extLst>
              </a:tr>
              <a:tr h="32016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ZA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  <a:endParaRPr lang="en-ZA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ZA" sz="1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3917762978"/>
                  </a:ext>
                </a:extLst>
              </a:tr>
              <a:tr h="32016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Century Gothic" panose="020B0502020202020204" pitchFamily="34" charset="0"/>
                        </a:rPr>
                        <a:t>Subject statements:</a:t>
                      </a:r>
                      <a:endParaRPr lang="en-ZA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  <a:latin typeface="Century Gothic" panose="020B0502020202020204" pitchFamily="34" charset="0"/>
                        </a:rPr>
                        <a:t>92 055</a:t>
                      </a:r>
                      <a:endParaRPr lang="en-ZA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ZA" sz="180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2297414528"/>
                  </a:ext>
                </a:extLst>
              </a:tr>
              <a:tr h="32016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Century Gothic" panose="020B0502020202020204" pitchFamily="34" charset="0"/>
                        </a:rPr>
                        <a:t>Certificates:</a:t>
                      </a:r>
                      <a:endParaRPr lang="en-ZA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ZA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ZA" sz="1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788882583"/>
                  </a:ext>
                </a:extLst>
              </a:tr>
              <a:tr h="5481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Century Gothic" panose="020B0502020202020204" pitchFamily="34" charset="0"/>
                        </a:rPr>
                        <a:t>First issues</a:t>
                      </a:r>
                      <a:endParaRPr lang="en-ZA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Century Gothic" panose="020B0502020202020204" pitchFamily="34" charset="0"/>
                        </a:rPr>
                        <a:t>Replacement (Combinations)</a:t>
                      </a:r>
                      <a:endParaRPr lang="en-ZA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ZA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Century Gothic" panose="020B0502020202020204" pitchFamily="34" charset="0"/>
                        </a:rPr>
                        <a:t>Admission to:</a:t>
                      </a:r>
                      <a:endParaRPr lang="en-ZA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3496398719"/>
                  </a:ext>
                </a:extLst>
              </a:tr>
              <a:tr h="27320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Century Gothic" panose="020B0502020202020204" pitchFamily="34" charset="0"/>
                        </a:rPr>
                        <a:t>699</a:t>
                      </a:r>
                      <a:endParaRPr lang="en-ZA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n-ZA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Century Gothic" panose="020B0502020202020204" pitchFamily="34" charset="0"/>
                        </a:rPr>
                        <a:t>701</a:t>
                      </a:r>
                      <a:endParaRPr lang="en-ZA" sz="1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  <a:latin typeface="Century Gothic" panose="020B0502020202020204" pitchFamily="34" charset="0"/>
                        </a:rPr>
                        <a:t>Bachelors </a:t>
                      </a:r>
                      <a:endParaRPr lang="en-ZA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2482447480"/>
                  </a:ext>
                </a:extLst>
              </a:tr>
              <a:tr h="32016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  <a:latin typeface="Century Gothic" panose="020B0502020202020204" pitchFamily="34" charset="0"/>
                        </a:rPr>
                        <a:t>4 709</a:t>
                      </a:r>
                      <a:endParaRPr lang="en-ZA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Century Gothic" panose="020B0502020202020204" pitchFamily="34" charset="0"/>
                        </a:rPr>
                        <a:t>76</a:t>
                      </a:r>
                      <a:endParaRPr lang="en-ZA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  <a:latin typeface="Century Gothic" panose="020B0502020202020204" pitchFamily="34" charset="0"/>
                        </a:rPr>
                        <a:t>4 785</a:t>
                      </a:r>
                      <a:endParaRPr lang="en-ZA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Century Gothic" panose="020B0502020202020204" pitchFamily="34" charset="0"/>
                        </a:rPr>
                        <a:t>Diploma</a:t>
                      </a:r>
                      <a:endParaRPr lang="en-ZA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566228604"/>
                  </a:ext>
                </a:extLst>
              </a:tr>
              <a:tr h="32016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  <a:latin typeface="Century Gothic" panose="020B0502020202020204" pitchFamily="34" charset="0"/>
                        </a:rPr>
                        <a:t>15 406</a:t>
                      </a:r>
                      <a:endParaRPr lang="en-ZA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  <a:latin typeface="Century Gothic" panose="020B0502020202020204" pitchFamily="34" charset="0"/>
                        </a:rPr>
                        <a:t>2 995</a:t>
                      </a:r>
                      <a:endParaRPr lang="en-ZA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  <a:latin typeface="Century Gothic" panose="020B0502020202020204" pitchFamily="34" charset="0"/>
                        </a:rPr>
                        <a:t>18 401</a:t>
                      </a:r>
                      <a:endParaRPr lang="en-ZA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Century Gothic" panose="020B0502020202020204" pitchFamily="34" charset="0"/>
                        </a:rPr>
                        <a:t>Certificate</a:t>
                      </a:r>
                      <a:endParaRPr lang="en-ZA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58675203"/>
                  </a:ext>
                </a:extLst>
              </a:tr>
              <a:tr h="320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ZA" sz="18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ZA" sz="18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  <a:latin typeface="Century Gothic" panose="020B0502020202020204" pitchFamily="34" charset="0"/>
                        </a:rPr>
                        <a:t>23 887</a:t>
                      </a:r>
                      <a:endParaRPr lang="en-ZA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  <a:endParaRPr lang="en-ZA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3901385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004652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A718B-C542-4448-8BCF-5818F9DC42C9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457200"/>
            <a:ext cx="7696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ZA" sz="2400" b="1" dirty="0">
                <a:solidFill>
                  <a:srgbClr val="3B2AA2"/>
                </a:solidFill>
                <a:latin typeface="Century Gothic" panose="020B0502020202020204" pitchFamily="34" charset="0"/>
              </a:rPr>
              <a:t>National Certificate (Vocational)</a:t>
            </a:r>
          </a:p>
          <a:p>
            <a:pPr algn="ctr" fontAlgn="ctr"/>
            <a:r>
              <a:rPr lang="en-ZA" sz="2400" b="1" dirty="0">
                <a:solidFill>
                  <a:srgbClr val="3B2AA2"/>
                </a:solidFill>
                <a:latin typeface="Century Gothic" panose="020B0502020202020204" pitchFamily="34" charset="0"/>
              </a:rPr>
              <a:t>Certification</a:t>
            </a:r>
          </a:p>
          <a:p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651164" y="2362200"/>
            <a:ext cx="7696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 combination of candidate records across multiple exam periods remains outstanding.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First issue certificates are issued but a limited number of replacement (combinations) </a:t>
            </a:r>
            <a:r>
              <a:rPr lang="en-ZA" smtClean="0">
                <a:solidFill>
                  <a:srgbClr val="000080"/>
                </a:solidFill>
                <a:latin typeface="Century Gothic" panose="020B0502020202020204" pitchFamily="34" charset="0"/>
              </a:rPr>
              <a:t>requests are </a:t>
            </a: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being submitted to Umalusi.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Cannot determine the scope of the outstanding combinations.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Reason for low final certificate issue rate raises questions: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Full-time vs Part-time?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Held up by the lack of certification for levels 2 and 3 for certain candidates?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Lack of combinations/consolidated certificates issued?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Low pass rate?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376442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Combination/Consolidation over multiple exam sittings a priority</a:t>
            </a:r>
            <a:endParaRPr lang="en-ZA" sz="2400" b="1" dirty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0848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A718B-C542-4448-8BCF-5818F9DC42C9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457200"/>
            <a:ext cx="7696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ZA" sz="2400" b="1" dirty="0">
                <a:solidFill>
                  <a:srgbClr val="3B2AA2"/>
                </a:solidFill>
                <a:latin typeface="Century Gothic" panose="020B0502020202020204" pitchFamily="34" charset="0"/>
              </a:rPr>
              <a:t>National Certificate (Vocational)</a:t>
            </a:r>
          </a:p>
          <a:p>
            <a:pPr algn="ctr" fontAlgn="ctr"/>
            <a:r>
              <a:rPr lang="en-ZA" sz="2400" b="1" dirty="0">
                <a:solidFill>
                  <a:srgbClr val="3B2AA2"/>
                </a:solidFill>
                <a:latin typeface="Century Gothic" panose="020B0502020202020204" pitchFamily="34" charset="0"/>
              </a:rPr>
              <a:t>Certification</a:t>
            </a:r>
          </a:p>
          <a:p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679231" y="1795453"/>
            <a:ext cx="7696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 assessment body, that is, the DHET, is responsible for the</a:t>
            </a:r>
            <a:r>
              <a:rPr lang="en-ZA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final marks </a:t>
            </a: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to be certified.</a:t>
            </a:r>
          </a:p>
          <a:p>
            <a:endParaRPr lang="en-ZA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Outstanding final marks that result in error reports are due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Marks </a:t>
            </a:r>
            <a:r>
              <a:rPr lang="en-ZA" dirty="0">
                <a:solidFill>
                  <a:srgbClr val="000080"/>
                </a:solidFill>
                <a:latin typeface="Century Gothic" panose="020B0502020202020204" pitchFamily="34" charset="0"/>
              </a:rPr>
              <a:t>indicated as absent changed to a valid mark;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Unexplained changes </a:t>
            </a:r>
            <a:r>
              <a:rPr lang="en-ZA" dirty="0">
                <a:solidFill>
                  <a:srgbClr val="000080"/>
                </a:solidFill>
                <a:latin typeface="Century Gothic" panose="020B0502020202020204" pitchFamily="34" charset="0"/>
              </a:rPr>
              <a:t>to </a:t>
            </a: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approved raw marks; </a:t>
            </a:r>
            <a:endParaRPr lang="en-ZA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Unexplained changes </a:t>
            </a:r>
            <a:r>
              <a:rPr lang="en-ZA" dirty="0">
                <a:solidFill>
                  <a:srgbClr val="000080"/>
                </a:solidFill>
                <a:latin typeface="Century Gothic" panose="020B0502020202020204" pitchFamily="34" charset="0"/>
              </a:rPr>
              <a:t>in statistical moderation records, </a:t>
            </a:r>
            <a:r>
              <a:rPr lang="en-ZA" dirty="0" err="1">
                <a:solidFill>
                  <a:srgbClr val="000080"/>
                </a:solidFill>
                <a:latin typeface="Century Gothic" panose="020B0502020202020204" pitchFamily="34" charset="0"/>
              </a:rPr>
              <a:t>etc</a:t>
            </a:r>
            <a:endParaRPr lang="en-ZA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ZA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Umalusi cannot accept changes in marks or incorrect calculations.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Umalusi undertakes verification of evidence for mark changes.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Performs verification tests on datasets and provides feedback.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This quality assurance process is common to all qualifications.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254519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Data anomalies / mark differences </a:t>
            </a:r>
            <a:endParaRPr lang="en-ZA" sz="2400" b="1" dirty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86312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SACA_Document" ma:contentTypeID="0x0101001313AFC711052F4DA4AF98AAB9523FE30092A3186D91F8D949BDF81CE5FB8A7DAF" ma:contentTypeVersion="8" ma:contentTypeDescription="" ma:contentTypeScope="" ma:versionID="f4c8eb6800fe9b03069fe02d7293aadf">
  <xsd:schema xmlns:xsd="http://www.w3.org/2001/XMLSchema" xmlns:p="http://schemas.microsoft.com/office/2006/metadata/properties" xmlns:ns2="2c193df6-f12a-4a14-8c82-71cee0d23335" xmlns:ns3="e0d6eeb8-2f08-4c69-939f-dd44e764cd05" xmlns:ns4="0fbeaa97-7cb0-4486-832f-945e1aeed38d" targetNamespace="http://schemas.microsoft.com/office/2006/metadata/properties" ma:root="true" ma:fieldsID="4f5ba61b728aecf94975a01b9350330e" ns2:_="" ns3:_="" ns4:_="">
    <xsd:import namespace="2c193df6-f12a-4a14-8c82-71cee0d23335"/>
    <xsd:import namespace="e0d6eeb8-2f08-4c69-939f-dd44e764cd05"/>
    <xsd:import namespace="0fbeaa97-7cb0-4486-832f-945e1aeed38d"/>
    <xsd:element name="properties">
      <xsd:complexType>
        <xsd:sequence>
          <xsd:element name="documentManagement">
            <xsd:complexType>
              <xsd:all>
                <xsd:element ref="ns2:SQTTaxonomy" minOccurs="0"/>
                <xsd:element ref="ns2:HomepageFeatured" minOccurs="0"/>
                <xsd:element ref="ns2:KnowledgeCenterFeatured" minOccurs="0"/>
                <xsd:element ref="ns2:KnowledgeCenterWorthy" minOccurs="0"/>
                <xsd:element ref="ns3:ContentFileID" minOccurs="0"/>
                <xsd:element ref="ns2:SusQtechRequiredMembership" minOccurs="0"/>
                <xsd:element ref="ns2:Description" minOccurs="0"/>
                <xsd:element ref="ns4:PublicationReleaseDate" minOccurs="0"/>
                <xsd:element ref="ns4:CoverImage" minOccurs="0"/>
                <xsd:element ref="ns4:FileSize" minOccurs="0"/>
                <xsd:element ref="ns4:RequiresLiteRegistration" minOccurs="0"/>
                <xsd:element ref="ns3:Role" minOccurs="0"/>
                <xsd:element ref="ns3:Organization Level" minOccurs="0"/>
                <xsd:element ref="ns3:Certification Types" minOccurs="0"/>
                <xsd:element ref="ns3:Conference" minOccurs="0"/>
                <xsd:element ref="ns3:Chapter" minOccurs="0"/>
                <xsd:element ref="ns3:Membership" minOccurs="0"/>
                <xsd:element ref="ns3:Content Types" minOccurs="0"/>
                <xsd:element ref="ns3:Newsletter" minOccurs="0"/>
                <xsd:element ref="ns3:Industry" minOccurs="0"/>
                <xsd:element ref="ns3:Language" minOccurs="0"/>
                <xsd:element ref="ns3:ISACA Region" minOccurs="0"/>
                <xsd:element ref="ns3:Continent" minOccurs="0"/>
                <xsd:element ref="ns3:Country" minOccurs="0"/>
                <xsd:element ref="ns3:Chapter Leader Topics" minOccurs="0"/>
                <xsd:element ref="ns3:ISACA Chapter Leader" minOccurs="0"/>
                <xsd:element ref="ns3:Areas of Interest" minOccurs="0"/>
                <xsd:element ref="ns3:Topics or Interests" minOccurs="0"/>
                <xsd:element ref="ns3:Appear on Pag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c193df6-f12a-4a14-8c82-71cee0d23335" elementFormDefault="qualified">
    <xsd:import namespace="http://schemas.microsoft.com/office/2006/documentManagement/types"/>
    <xsd:element name="SQTTaxonomy" ma:index="2" nillable="true" ma:displayName="Taxonomy" ma:internalName="SQTTaxonomy">
      <xsd:simpleType>
        <xsd:restriction base="dms:Unknown"/>
      </xsd:simpleType>
    </xsd:element>
    <xsd:element name="HomepageFeatured" ma:index="10" nillable="true" ma:displayName="Homepage Featured" ma:internalName="HomepageFeatured">
      <xsd:simpleType>
        <xsd:restriction base="dms:Boolean"/>
      </xsd:simpleType>
    </xsd:element>
    <xsd:element name="KnowledgeCenterFeatured" ma:index="11" nillable="true" ma:displayName="Knowledge Center Featured" ma:internalName="KnowledgeCenterFeatured">
      <xsd:simpleType>
        <xsd:restriction base="dms:Boolean"/>
      </xsd:simpleType>
    </xsd:element>
    <xsd:element name="KnowledgeCenterWorthy" ma:index="12" nillable="true" ma:displayName="Knowledge Center Worthy" ma:default="1" ma:internalName="KnowledgeCenterWorthy">
      <xsd:simpleType>
        <xsd:restriction base="dms:Boolean"/>
      </xsd:simpleType>
    </xsd:element>
    <xsd:element name="SusQtechRequiredMembership" ma:index="14" nillable="true" ma:displayName="Member Only" ma:internalName="SusQtechRequiredMembership">
      <xsd:simpleType>
        <xsd:restriction base="dms:Unknown"/>
      </xsd:simpleType>
    </xsd:element>
    <xsd:element name="Description" ma:index="15" nillable="true" ma:displayName="Description" ma:internalName="Description">
      <xsd:simpleType>
        <xsd:restriction base="dms:Note"/>
      </xsd:simpleType>
    </xsd:element>
  </xsd:schema>
  <xsd:schema xmlns:xsd="http://www.w3.org/2001/XMLSchema" xmlns:dms="http://schemas.microsoft.com/office/2006/documentManagement/types" targetNamespace="e0d6eeb8-2f08-4c69-939f-dd44e764cd05" elementFormDefault="qualified">
    <xsd:import namespace="http://schemas.microsoft.com/office/2006/documentManagement/types"/>
    <xsd:element name="ContentFileID" ma:index="13" nillable="true" ma:displayName="ContentFileID" ma:internalName="ContentFileID">
      <xsd:simpleType>
        <xsd:restriction base="dms:Text">
          <xsd:maxLength value="255"/>
        </xsd:restriction>
      </xsd:simpleType>
    </xsd:element>
    <xsd:element name="Role" ma:index="20" nillable="true" ma:displayName="Role" ma:internalName="BCCG_ISACA_Role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cademic Advocate"/>
                    <xsd:enumeration value="Accredited Trainer"/>
                    <xsd:enumeration value="Advertiser"/>
                    <xsd:enumeration value="Certification Applicant"/>
                    <xsd:enumeration value="Certified"/>
                    <xsd:enumeration value="Chapter Volunteer"/>
                    <xsd:enumeration value="COBIT User"/>
                    <xsd:enumeration value="Conference Sponsor"/>
                    <xsd:enumeration value="Content Licensee"/>
                    <xsd:enumeration value="Event Attendee"/>
                    <xsd:enumeration value="Event Speaker"/>
                    <xsd:enumeration value="Exam Passer non-applicant"/>
                    <xsd:enumeration value="Exam Registrant"/>
                    <xsd:enumeration value="Exhibitor"/>
                    <xsd:enumeration value="Former Member"/>
                    <xsd:enumeration value="ISACA Board of Directors"/>
                    <xsd:enumeration value="ISACA Chapter Administrator"/>
                    <xsd:enumeration value="ISACA Committee Member"/>
                    <xsd:enumeration value="ITGI Trustee"/>
                    <xsd:enumeration value="Member"/>
                    <xsd:enumeration value="Reporter (Media)"/>
                    <xsd:enumeration value="Student"/>
                    <xsd:enumeration value="Third-Party Trainer"/>
                    <xsd:enumeration value="Training Licensee"/>
                    <xsd:enumeration value="University Professor"/>
                  </xsd:restriction>
                </xsd:simpleType>
              </xsd:element>
            </xsd:sequence>
          </xsd:extension>
        </xsd:complexContent>
      </xsd:complexType>
    </xsd:element>
    <xsd:element name="Organization Level" ma:index="21" nillable="true" ma:displayName="Organization Level" ma:internalName="BCCG_ISACA_Organization_Level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oard of Directors"/>
                    <xsd:enumeration value="C-Suite"/>
                    <xsd:enumeration value="Management"/>
                    <xsd:enumeration value="Staff"/>
                  </xsd:restriction>
                </xsd:simpleType>
              </xsd:element>
            </xsd:sequence>
          </xsd:extension>
        </xsd:complexContent>
      </xsd:complexType>
    </xsd:element>
    <xsd:element name="Certification Types" ma:index="22" nillable="true" ma:displayName="Certification Types" ma:internalName="BCCG_ISACA_Certification_Types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GEIT"/>
                    <xsd:enumeration value="CISA"/>
                    <xsd:enumeration value="CISM"/>
                    <xsd:enumeration value="CRISC"/>
                  </xsd:restriction>
                </xsd:simpleType>
              </xsd:element>
            </xsd:sequence>
          </xsd:extension>
        </xsd:complexContent>
      </xsd:complexType>
    </xsd:element>
    <xsd:element name="Conference" ma:index="23" nillable="true" ma:displayName="Conference" ma:internalName="BCCG_ISACA_Conference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udit Management Forum"/>
                    <xsd:enumeration value="CACS Asia"/>
                    <xsd:enumeration value="CACS Europe"/>
                    <xsd:enumeration value="CACS Latin America"/>
                    <xsd:enumeration value="CACS North America"/>
                    <xsd:enumeration value="CACS Oceana"/>
                    <xsd:enumeration value="COBIT Foundation Level"/>
                    <xsd:enumeration value="COBIT Implementation Level"/>
                    <xsd:enumeration value="COBIT Train the Trainer"/>
                    <xsd:enumeration value="COBIT User Convention"/>
                    <xsd:enumeration value="Information Security"/>
                    <xsd:enumeration value="Information Security Management"/>
                    <xsd:enumeration value="International"/>
                    <xsd:enumeration value="ISACA Training Week"/>
                    <xsd:enumeration value="IT Governance and Compliance"/>
                    <xsd:enumeration value="IT Governance Summit"/>
                    <xsd:enumeration value="Network Security"/>
                    <xsd:enumeration value="Sarbanes-Oxley Symposia"/>
                    <xsd:enumeration value="Security Management Forum"/>
                    <xsd:enumeration value="Val IT Forum"/>
                    <xsd:enumeration value="World Congress"/>
                  </xsd:restriction>
                </xsd:simpleType>
              </xsd:element>
            </xsd:sequence>
          </xsd:extension>
        </xsd:complexContent>
      </xsd:complexType>
    </xsd:element>
    <xsd:element name="Chapter" ma:index="24" nillable="true" ma:displayName="Chapter" ma:internalName="BCCG_ISACA_Chapter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lassroom"/>
                    <xsd:enumeration value="Conference"/>
                    <xsd:enumeration value="Exam Review"/>
                    <xsd:enumeration value="Online"/>
                  </xsd:restriction>
                </xsd:simpleType>
              </xsd:element>
            </xsd:sequence>
          </xsd:extension>
        </xsd:complexContent>
      </xsd:complexType>
    </xsd:element>
    <xsd:element name="Membership" ma:index="25" nillable="true" ma:displayName="Membership" ma:internalName="BCCG_ISACA_Membership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enefits"/>
                    <xsd:enumeration value="New Member Information"/>
                  </xsd:restriction>
                </xsd:simpleType>
              </xsd:element>
            </xsd:sequence>
          </xsd:extension>
        </xsd:complexContent>
      </xsd:complexType>
    </xsd:element>
    <xsd:element name="Content Types" ma:index="26" nillable="true" ma:displayName="Content Types" ma:internalName="BCCG_ISACA_Content_Types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ccolades"/>
                    <xsd:enumeration value="Blog Posts"/>
                    <xsd:enumeration value="Book Reviews"/>
                    <xsd:enumeration value="Books"/>
                    <xsd:enumeration value="Brochure"/>
                    <xsd:enumeration value="Case Studies"/>
                    <xsd:enumeration value="Cobit Related"/>
                    <xsd:enumeration value="CPE Credits"/>
                    <xsd:enumeration value="CPE Quizes"/>
                    <xsd:enumeration value="Downloads"/>
                    <xsd:enumeration value="E-book"/>
                    <xsd:enumeration value="E-Symposia"/>
                    <xsd:enumeration value="Events"/>
                    <xsd:enumeration value="Exam Preparation"/>
                    <xsd:enumeration value="FAQs"/>
                    <xsd:enumeration value="Form"/>
                    <xsd:enumeration value="ICQs and Audit Programs"/>
                    <xsd:enumeration value="ISACA Guidelines"/>
                    <xsd:enumeration value="ISACA Procedures"/>
                    <xsd:enumeration value="ISACA Standards"/>
                    <xsd:enumeration value="JOnline"/>
                    <xsd:enumeration value="Journal Articles"/>
                    <xsd:enumeration value="Link"/>
                    <xsd:enumeration value="News"/>
                    <xsd:enumeration value="Newsletter"/>
                    <xsd:enumeration value="Peer Content"/>
                    <xsd:enumeration value="Photos"/>
                    <xsd:enumeration value="Press Release"/>
                    <xsd:enumeration value="Recognition"/>
                    <xsd:enumeration value="Research"/>
                    <xsd:enumeration value="Software"/>
                    <xsd:enumeration value="Tutorial"/>
                    <xsd:enumeration value="Web Casts"/>
                    <xsd:enumeration value="White Papers"/>
                    <xsd:enumeration value="Wikis"/>
                  </xsd:restriction>
                </xsd:simpleType>
              </xsd:element>
            </xsd:sequence>
          </xsd:extension>
        </xsd:complexContent>
      </xsd:complexType>
    </xsd:element>
    <xsd:element name="Newsletter" ma:index="27" nillable="true" ma:displayName="Newsletter" ma:internalName="BCCG_ISACA_Newsletter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@ ISACA"/>
                    <xsd:enumeration value="@ a Glance"/>
                    <xsd:enumeration value="@ Your Service"/>
                    <xsd:enumeration value="COBIT Focus"/>
                    <xsd:enumeration value="ExpressLine"/>
                  </xsd:restriction>
                </xsd:simpleType>
              </xsd:element>
            </xsd:sequence>
          </xsd:extension>
        </xsd:complexContent>
      </xsd:complexType>
    </xsd:element>
    <xsd:element name="Industry" ma:index="28" nillable="true" ma:displayName="Industry" ma:internalName="BCCG_ISACA_Industry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cademia"/>
                    <xsd:enumeration value="Advertising/Marketing"/>
                    <xsd:enumeration value="Aerospace"/>
                    <xsd:enumeration value="Agriculture"/>
                    <xsd:enumeration value="Construction"/>
                    <xsd:enumeration value="Financial/Banking"/>
                    <xsd:enumeration value="Health Care/Medical"/>
                    <xsd:enumeration value="Insurance"/>
                    <xsd:enumeration value="Legal/Law"/>
                    <xsd:enumeration value="Manufacturing/Engineering"/>
                    <xsd:enumeration value="Media"/>
                    <xsd:enumeration value="Military"/>
                    <xsd:enumeration value="Mining"/>
                    <xsd:enumeration value="National Government"/>
                    <xsd:enumeration value="Petroleum"/>
                    <xsd:enumeration value="Pharmaceutical"/>
                    <xsd:enumeration value="Public Accounting"/>
                    <xsd:enumeration value="Real Estate"/>
                    <xsd:enumeration value="Regulator"/>
                    <xsd:enumeration value="Retail/Wholesale/Distribution"/>
                    <xsd:enumeration value="State/Local Government"/>
                    <xsd:enumeration value="Technology Services/Consulting"/>
                    <xsd:enumeration value="Telecommunications/Communication"/>
                    <xsd:enumeration value="Transportation"/>
                    <xsd:enumeration value="Utilities"/>
                  </xsd:restriction>
                </xsd:simpleType>
              </xsd:element>
            </xsd:sequence>
          </xsd:extension>
        </xsd:complexContent>
      </xsd:complexType>
    </xsd:element>
    <xsd:element name="Language" ma:index="29" nillable="true" ma:displayName="Language" ma:internalName="BCCG_ISACA_Language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hinese Simplified"/>
                    <xsd:enumeration value="Chinese Traditional"/>
                    <xsd:enumeration value="Danish"/>
                    <xsd:enumeration value="Dutch"/>
                    <xsd:enumeration value="English"/>
                    <xsd:enumeration value="Estonian"/>
                    <xsd:enumeration value="Finnish"/>
                    <xsd:enumeration value="French"/>
                    <xsd:enumeration value="German"/>
                    <xsd:enumeration value="Hebrew"/>
                    <xsd:enumeration value="Hindi"/>
                    <xsd:enumeration value="Hungarian"/>
                    <xsd:enumeration value="Indonesian"/>
                    <xsd:enumeration value="Italian"/>
                    <xsd:enumeration value="Japanese"/>
                    <xsd:enumeration value="Korean"/>
                    <xsd:enumeration value="Malay"/>
                    <xsd:enumeration value="Norweigan"/>
                    <xsd:enumeration value="Polish"/>
                    <xsd:enumeration value="Portuguese"/>
                    <xsd:enumeration value="Romanian"/>
                    <xsd:enumeration value="Russian"/>
                    <xsd:enumeration value="Slovenian"/>
                    <xsd:enumeration value="Spanish"/>
                    <xsd:enumeration value="Swedish"/>
                    <xsd:enumeration value="Thai"/>
                    <xsd:enumeration value="Turkish"/>
                  </xsd:restriction>
                </xsd:simpleType>
              </xsd:element>
            </xsd:sequence>
          </xsd:extension>
        </xsd:complexContent>
      </xsd:complexType>
    </xsd:element>
    <xsd:element name="ISACA Region" ma:index="30" nillable="true" ma:displayName="ISACA Region" ma:internalName="BCCG_ISACA_ISACA_Region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Region 1 - Asia"/>
                    <xsd:enumeration value="Region 2 - Central/South America"/>
                    <xsd:enumeration value="Region 3 - Europe/Africa"/>
                    <xsd:enumeration value="Region 4 - North America"/>
                    <xsd:enumeration value="Region 5 - Oceania"/>
                  </xsd:restriction>
                </xsd:simpleType>
              </xsd:element>
            </xsd:sequence>
          </xsd:extension>
        </xsd:complexContent>
      </xsd:complexType>
    </xsd:element>
    <xsd:element name="Continent" ma:index="31" nillable="true" ma:displayName="Continent" ma:internalName="BCCG_ISACA_Continent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frica"/>
                    <xsd:enumeration value="Asia"/>
                    <xsd:enumeration value="Australia/Oceania"/>
                    <xsd:enumeration value="Europe"/>
                    <xsd:enumeration value="North America"/>
                    <xsd:enumeration value="South America"/>
                  </xsd:restriction>
                </xsd:simpleType>
              </xsd:element>
            </xsd:sequence>
          </xsd:extension>
        </xsd:complexContent>
      </xsd:complexType>
    </xsd:element>
    <xsd:element name="Country" ma:index="32" nillable="true" ma:displayName="Country" ma:internalName="BCCG_ISACA_Count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rgentina (AR)"/>
                    <xsd:enumeration value="Australia (AU)"/>
                    <xsd:enumeration value="Austria (AT)"/>
                    <xsd:enumeration value="Belgium (BE)"/>
                    <xsd:enumeration value="Bermuda (BM)"/>
                    <xsd:enumeration value="Bolivia (BO)"/>
                    <xsd:enumeration value="Brazil (BR)"/>
                    <xsd:enumeration value="Bulgaria (BG)"/>
                    <xsd:enumeration value="Canada (CA)"/>
                    <xsd:enumeration value="Chile (CL)"/>
                    <xsd:enumeration value="China (CN)"/>
                    <xsd:enumeration value="Colombia (CO)"/>
                    <xsd:enumeration value="Costa Rica (CR)"/>
                    <xsd:enumeration value="Croatia (HR)"/>
                    <xsd:enumeration value="Czech Republic (CZ)"/>
                    <xsd:enumeration value="Denmark (DK)"/>
                    <xsd:enumeration value="Ecuador (EC)"/>
                    <xsd:enumeration value="Egypt (EG)"/>
                    <xsd:enumeration value="Estonia (EE)"/>
                    <xsd:enumeration value="Finland (FI)"/>
                    <xsd:enumeration value="France (FR)"/>
                    <xsd:enumeration value="Germany (DE)"/>
                    <xsd:enumeration value="Greece (GR)"/>
                    <xsd:enumeration value="Hungary (HU)"/>
                    <xsd:enumeration value="India (IN)"/>
                    <xsd:enumeration value="Indonesia (ID)"/>
                    <xsd:enumeration value="Ireland (IE)"/>
                    <xsd:enumeration value="Israel (IL)"/>
                    <xsd:enumeration value="Italy (IT)"/>
                    <xsd:enumeration value="Japan (JP)"/>
                    <xsd:enumeration value="Kenya (KE)"/>
                    <xsd:enumeration value="Latvia (LV)"/>
                    <xsd:enumeration value="Lebanon (LB)"/>
                    <xsd:enumeration value="Lithuania (LT)"/>
                    <xsd:enumeration value="Luxembourg (LU)"/>
                    <xsd:enumeration value="Malaysia (MY)"/>
                    <xsd:enumeration value="Malta (MT)"/>
                    <xsd:enumeration value="México (MX)"/>
                    <xsd:enumeration value="Netherlands (NL)"/>
                    <xsd:enumeration value="New Zealand (NZ)"/>
                    <xsd:enumeration value="Nigeria (NG)"/>
                    <xsd:enumeration value="Norway (NO)"/>
                    <xsd:enumeration value="Oman (OM)"/>
                    <xsd:enumeration value="Pakistan (PK)"/>
                    <xsd:enumeration value="Panamá (PA)"/>
                    <xsd:enumeration value="Papua New Guinea (PG)"/>
                    <xsd:enumeration value="Paraguay (PY)"/>
                    <xsd:enumeration value="Perú (PE)"/>
                    <xsd:enumeration value="Philippines (PH)"/>
                    <xsd:enumeration value="Poland (PL)"/>
                    <xsd:enumeration value="Puerto Rico (PR)"/>
                    <xsd:enumeration value="Republic of Korea (KR)"/>
                    <xsd:enumeration value="Romania (RO)"/>
                    <xsd:enumeration value="Russia (Russion Federation)(RU)"/>
                    <xsd:enumeration value="Saudi Arabia (SA)"/>
                    <xsd:enumeration value="Singapore (SG)"/>
                    <xsd:enumeration value="Slovakia (SK)"/>
                    <xsd:enumeration value="Slovenia (SI)"/>
                    <xsd:enumeration value="South Africa (ZA)"/>
                    <xsd:enumeration value="Spain (ES)"/>
                    <xsd:enumeration value="Sri Lanka (LK)"/>
                    <xsd:enumeration value="Sweden (SE)"/>
                    <xsd:enumeration value="Switzerland (CH)"/>
                    <xsd:enumeration value="Taiwan (TW)"/>
                    <xsd:enumeration value="Thailand (TH)"/>
                    <xsd:enumeration value="Trinidad &amp; Tobago (TT)"/>
                    <xsd:enumeration value="Tunisia (TU)"/>
                    <xsd:enumeration value="United Arab Emirates (AE)"/>
                    <xsd:enumeration value="United Kingdom (UK)"/>
                    <xsd:enumeration value="United Republic of Tanzania (TZ)"/>
                    <xsd:enumeration value="United States (US)"/>
                    <xsd:enumeration value="Uruguay (UY)"/>
                    <xsd:enumeration value="Venezuela (VE)"/>
                    <xsd:enumeration value="Zambia (ZM)"/>
                  </xsd:restriction>
                </xsd:simpleType>
              </xsd:element>
            </xsd:sequence>
          </xsd:extension>
        </xsd:complexContent>
      </xsd:complexType>
    </xsd:element>
    <xsd:element name="Chapter Leader Topics" ma:index="33" nillable="true" ma:displayName="Chapter Leader Topics" ma:internalName="BCCG_ISACA_Chapter_Leader_Topics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wards"/>
                    <xsd:enumeration value="Chapter Finances"/>
                    <xsd:enumeration value="Chapter Governance"/>
                    <xsd:enumeration value="Chapter Risk Management"/>
                    <xsd:enumeration value="Chapter Training"/>
                    <xsd:enumeration value="Forms and Templates"/>
                    <xsd:enumeration value="Incentives"/>
                    <xsd:enumeration value="Leader Orientation"/>
                    <xsd:enumeration value="Leadership Conference/PCM"/>
                    <xsd:enumeration value="Leadership Development"/>
                    <xsd:enumeration value="Marketing"/>
                    <xsd:enumeration value="Performance Standards"/>
                    <xsd:enumeration value="Planning Events"/>
                  </xsd:restriction>
                </xsd:simpleType>
              </xsd:element>
            </xsd:sequence>
          </xsd:extension>
        </xsd:complexContent>
      </xsd:complexType>
    </xsd:element>
    <xsd:element name="ISACA Chapter Leader" ma:index="34" nillable="true" ma:displayName="ISACA Chapter Leader" ma:internalName="BCCG_ISACA_ISACA_Chapter_Leader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C - Audit Chair"/>
                    <xsd:enumeration value="AR - Academic Relations Coordinator"/>
                    <xsd:enumeration value="BD - Misc. Board Member"/>
                    <xsd:enumeration value="CC - CISA Coordinator"/>
                    <xsd:enumeration value="CG - CGEIT Coordinator"/>
                    <xsd:enumeration value="CM - CISM Coordinator"/>
                    <xsd:enumeration value="CP - President"/>
                    <xsd:enumeration value="CS - Secretary"/>
                    <xsd:enumeration value="CT - Treasurer"/>
                    <xsd:enumeration value="EC - Education Chair"/>
                    <xsd:enumeration value="IP - Immediate Past President"/>
                    <xsd:enumeration value="MC - Marketing Coordinator"/>
                    <xsd:enumeration value="MD - Membership Director"/>
                    <xsd:enumeration value="NE - Newsletter Editor"/>
                    <xsd:enumeration value="PC - Program Chair"/>
                    <xsd:enumeration value="PP - Past President"/>
                    <xsd:enumeration value="RL - Research Coordinator"/>
                    <xsd:enumeration value="SC - Standards  Coordinator"/>
                    <xsd:enumeration value="VP - Vice President"/>
                    <xsd:enumeration value="WM - Webmaster"/>
                  </xsd:restriction>
                </xsd:simpleType>
              </xsd:element>
            </xsd:sequence>
          </xsd:extension>
        </xsd:complexContent>
      </xsd:complexType>
    </xsd:element>
    <xsd:element name="Areas of Interest" ma:index="35" nillable="true" ma:displayName="Areas of Interest" ma:internalName="BCCG_ISACA_Areas_of_Interest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ssurance/Audit"/>
                    <xsd:enumeration value="Governance of Enterprise IT"/>
                    <xsd:enumeration value="Information Security"/>
                    <xsd:enumeration value="IT Compliance"/>
                    <xsd:enumeration value="IT Control"/>
                    <xsd:enumeration value="IT Value Delivery"/>
                    <xsd:enumeration value="Risk Management"/>
                  </xsd:restriction>
                </xsd:simpleType>
              </xsd:element>
            </xsd:sequence>
          </xsd:extension>
        </xsd:complexContent>
      </xsd:complexType>
    </xsd:element>
    <xsd:element name="Topics or Interests" ma:index="36" nillable="true" ma:displayName="Topics or Interests" ma:internalName="BCCG_ISACA_Topics_Interest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.NET"/>
                    <xsd:enumeration value="AA No Topic Tag"/>
                    <xsd:enumeration value="Academia"/>
                    <xsd:enumeration value="Access Control"/>
                    <xsd:enumeration value="Accounting Information Systems"/>
                    <xsd:enumeration value="ACF2"/>
                    <xsd:enumeration value="ACL"/>
                    <xsd:enumeration value="Active X"/>
                    <xsd:enumeration value="Apple"/>
                    <xsd:enumeration value="Application Controls"/>
                    <xsd:enumeration value="Application Security"/>
                    <xsd:enumeration value="AS 400"/>
                    <xsd:enumeration value="Audit Committee"/>
                    <xsd:enumeration value="Audit Function"/>
                    <xsd:enumeration value="Audit Policies &amp; Procedures"/>
                    <xsd:enumeration value="Authentication"/>
                    <xsd:enumeration value="Awareness Programs"/>
                    <xsd:enumeration value="BASEL II"/>
                    <xsd:enumeration value="Benchmarking"/>
                    <xsd:enumeration value="Biometrics"/>
                    <xsd:enumeration value="Blackberry"/>
                    <xsd:enumeration value="Blade Servers"/>
                    <xsd:enumeration value="Bluetooth"/>
                    <xsd:enumeration value="BMIS"/>
                    <xsd:enumeration value="Broadband"/>
                    <xsd:enumeration value="Browser/Server"/>
                    <xsd:enumeration value="Business Continuity Management"/>
                    <xsd:enumeration value="Business Process Management"/>
                    <xsd:enumeration value="CAATs - Audit Specific"/>
                    <xsd:enumeration value="CAATs - non-Audit"/>
                    <xsd:enumeration value="Career Planning"/>
                    <xsd:enumeration value="Certificate Authority"/>
                    <xsd:enumeration value="CGI"/>
                    <xsd:enumeration value="Change Management"/>
                    <xsd:enumeration value="Check Point"/>
                    <xsd:enumeration value="CISCO"/>
                    <xsd:enumeration value="Cloud Computing"/>
                    <xsd:enumeration value="COBIT"/>
                    <xsd:enumeration value="COBIT - Use it Effectively"/>
                    <xsd:enumeration value="Computer Crime"/>
                    <xsd:enumeration value="Continuous Auditing"/>
                    <xsd:enumeration value="Control Self-Assessment"/>
                    <xsd:enumeration value="Cryptography"/>
                    <xsd:enumeration value="Customer Information Control Systems (CICS)"/>
                    <xsd:enumeration value="Cybercrime"/>
                    <xsd:enumeration value="Cybersecurity"/>
                    <xsd:enumeration value="Data Center"/>
                    <xsd:enumeration value="Data Leakage"/>
                    <xsd:enumeration value="Data Management"/>
                    <xsd:enumeration value="Data Protection"/>
                    <xsd:enumeration value="Data Warehouse"/>
                    <xsd:enumeration value="Database Security"/>
                    <xsd:enumeration value="DB2"/>
                    <xsd:enumeration value="Digital Signatures"/>
                    <xsd:enumeration value="Disaster Recovery Management"/>
                    <xsd:enumeration value="E-commerce"/>
                    <xsd:enumeration value="EDI"/>
                    <xsd:enumeration value="E-mail"/>
                    <xsd:enumeration value="Encryption"/>
                    <xsd:enumeration value="End User Computing"/>
                    <xsd:enumeration value="Enterprise Architecture"/>
                    <xsd:enumeration value="Enterprise Management"/>
                    <xsd:enumeration value="Enterprise Resource Planning"/>
                    <xsd:enumeration value="Ethics"/>
                    <xsd:enumeration value="Executive Information System"/>
                    <xsd:enumeration value="Expert Systems"/>
                    <xsd:enumeration value="Financial Reporting"/>
                    <xsd:enumeration value="Financial Services"/>
                    <xsd:enumeration value="Firewall"/>
                    <xsd:enumeration value="Flowcharting Software"/>
                    <xsd:enumeration value="Forensics"/>
                    <xsd:enumeration value="Frameworks"/>
                    <xsd:enumeration value="Fraud"/>
                    <xsd:enumeration value="Gap Technology"/>
                    <xsd:enumeration value="GLBA"/>
                    <xsd:enumeration value="Green IT"/>
                    <xsd:enumeration value="Hacking"/>
                    <xsd:enumeration value="Healthcare"/>
                    <xsd:enumeration value="HIPAA"/>
                    <xsd:enumeration value="HTML"/>
                    <xsd:enumeration value="ICQ and Audit Programs"/>
                    <xsd:enumeration value="IDEA"/>
                    <xsd:enumeration value="Identity Management"/>
                    <xsd:enumeration value="IFRS"/>
                    <xsd:enumeration value="IM - Instant Messaging"/>
                    <xsd:enumeration value="Implementation/Monitoring"/>
                    <xsd:enumeration value="Incident Management"/>
                    <xsd:enumeration value="Info Security Governance"/>
                    <xsd:enumeration value="Information Integrity"/>
                    <xsd:enumeration value="Information Security Policies &amp; Procedures"/>
                    <xsd:enumeration value="Internet Explorer"/>
                    <xsd:enumeration value="Internet/Intranet"/>
                    <xsd:enumeration value="Intrusion Detection"/>
                    <xsd:enumeration value="Intrusion Prevention (IPS)"/>
                    <xsd:enumeration value="ISAE 3402"/>
                    <xsd:enumeration value="ISO 9000"/>
                    <xsd:enumeration value="ISO/IEC 17799"/>
                    <xsd:enumeration value="ISO/IEC 20000"/>
                    <xsd:enumeration value="ISO/IEC 27000 Series"/>
                    <xsd:enumeration value="ISO/IEC 38500"/>
                    <xsd:enumeration value="IT Implementation &amp; Management"/>
                    <xsd:enumeration value="IT Investment"/>
                    <xsd:enumeration value="IT Quality Management"/>
                    <xsd:enumeration value="IT Service Management"/>
                    <xsd:enumeration value="ITAF"/>
                    <xsd:enumeration value="ITIL"/>
                    <xsd:enumeration value="JAVA"/>
                    <xsd:enumeration value="J-SOX"/>
                    <xsd:enumeration value="Key Performance Indicators (KPI)"/>
                    <xsd:enumeration value="Knowledge Management"/>
                    <xsd:enumeration value="Legal Issues"/>
                    <xsd:enumeration value="LINUX"/>
                    <xsd:enumeration value="Local Area Network (LAN)"/>
                    <xsd:enumeration value="Lotus Notes"/>
                    <xsd:enumeration value="Mac OS X"/>
                    <xsd:enumeration value="Malware"/>
                    <xsd:enumeration value="Manufacturing"/>
                    <xsd:enumeration value="Mergers and Acquisitions"/>
                    <xsd:enumeration value="Messaging"/>
                    <xsd:enumeration value="Methodware"/>
                    <xsd:enumeration value="Metrics"/>
                    <xsd:enumeration value="Microsoft"/>
                    <xsd:enumeration value="Mobile Computing Devices"/>
                    <xsd:enumeration value="MVS"/>
                    <xsd:enumeration value="Netscape"/>
                    <xsd:enumeration value="Network Risk and Controls"/>
                    <xsd:enumeration value="Networking"/>
                    <xsd:enumeration value="Non-repudiation"/>
                    <xsd:enumeration value="Novell NetWare"/>
                    <xsd:enumeration value="O/S Security Issues"/>
                    <xsd:enumeration value="OLTP"/>
                    <xsd:enumeration value="Open Source"/>
                    <xsd:enumeration value="Open VMS"/>
                    <xsd:enumeration value="Oracle Applications"/>
                    <xsd:enumeration value="Oracle Database"/>
                    <xsd:enumeration value="Oracle E-Business Suite"/>
                    <xsd:enumeration value="OS/390"/>
                    <xsd:enumeration value="Outsourcing"/>
                    <xsd:enumeration value="P3MO"/>
                    <xsd:enumeration value="PBX Systems"/>
                    <xsd:enumeration value="PCI Compliance"/>
                    <xsd:enumeration value="Penetration Testing"/>
                    <xsd:enumeration value="PeopleSoft"/>
                    <xsd:enumeration value="Performance Measurement"/>
                    <xsd:enumeration value="PHP"/>
                    <xsd:enumeration value="Physical Security"/>
                    <xsd:enumeration value="Portfolio Management"/>
                    <xsd:enumeration value="Privacy"/>
                    <xsd:enumeration value="Program Management"/>
                    <xsd:enumeration value="Project Management"/>
                    <xsd:enumeration value="Public Key Infrastructure"/>
                    <xsd:enumeration value="RACF"/>
                    <xsd:enumeration value="Reengineering"/>
                    <xsd:enumeration value="Remote Access"/>
                    <xsd:enumeration value="Resource Management"/>
                    <xsd:enumeration value="Resumption Planning"/>
                    <xsd:enumeration value="RFID"/>
                    <xsd:enumeration value="Risk IT"/>
                    <xsd:enumeration value="Role Based Access Control"/>
                    <xsd:enumeration value="SAP ERP"/>
                    <xsd:enumeration value="SAP R/3"/>
                    <xsd:enumeration value="Sarbanes-Oxley"/>
                    <xsd:enumeration value="Security Tools"/>
                    <xsd:enumeration value="Security Trends"/>
                    <xsd:enumeration value="Segregation of Duties"/>
                    <xsd:enumeration value="Service Oriented Architecture"/>
                    <xsd:enumeration value="SharePoint"/>
                    <xsd:enumeration value="SMF"/>
                    <xsd:enumeration value="Social Media/Networking"/>
                    <xsd:enumeration value="Software"/>
                    <xsd:enumeration value="Software Piracy"/>
                    <xsd:enumeration value="Solvency II"/>
                    <xsd:enumeration value="SQL Servers"/>
                    <xsd:enumeration value="Strategic Planning"/>
                    <xsd:enumeration value="Sybase"/>
                    <xsd:enumeration value="System Administration"/>
                    <xsd:enumeration value="System Development"/>
                    <xsd:enumeration value="TCP/IP Networks"/>
                    <xsd:enumeration value="Team Development"/>
                    <xsd:enumeration value="Telecommuting"/>
                    <xsd:enumeration value="Time Management"/>
                    <xsd:enumeration value="Tivoli TME10"/>
                    <xsd:enumeration value="UNIX"/>
                    <xsd:enumeration value="Val IT"/>
                    <xsd:enumeration value="Value Added Auditing"/>
                    <xsd:enumeration value="Virtualization"/>
                    <xsd:enumeration value="Virus Protection"/>
                    <xsd:enumeration value="VoIP"/>
                    <xsd:enumeration value="VPN"/>
                    <xsd:enumeration value="Vulnerabilities"/>
                    <xsd:enumeration value="Web Applications"/>
                    <xsd:enumeration value="Web Services"/>
                    <xsd:enumeration value="Websphere"/>
                    <xsd:enumeration value="Windows 7"/>
                    <xsd:enumeration value="Windows Server"/>
                    <xsd:enumeration value="Windows Vista"/>
                    <xsd:enumeration value="Windows XP"/>
                    <xsd:enumeration value="Wireless"/>
                    <xsd:enumeration value="Workpaper Software"/>
                    <xsd:enumeration value="XBRL"/>
                    <xsd:enumeration value="XML"/>
                    <xsd:enumeration value="XSS"/>
                    <xsd:enumeration value="Young Professionals"/>
                    <xsd:enumeration value="z/OS"/>
                  </xsd:restriction>
                </xsd:simpleType>
              </xsd:element>
            </xsd:sequence>
          </xsd:extension>
        </xsd:complexContent>
      </xsd:complexType>
    </xsd:element>
    <xsd:element name="Appear on Page" ma:index="37" nillable="true" ma:displayName="Appear on Page" ma:internalName="BCCG_ISACA_Appear_on_Page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Download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0fbeaa97-7cb0-4486-832f-945e1aeed38d" elementFormDefault="qualified">
    <xsd:import namespace="http://schemas.microsoft.com/office/2006/documentManagement/types"/>
    <xsd:element name="PublicationReleaseDate" ma:index="16" nillable="true" ma:displayName="Publication Release Date" ma:format="DateOnly" ma:internalName="PublicationReleaseDate">
      <xsd:simpleType>
        <xsd:restriction base="dms:DateTime"/>
      </xsd:simpleType>
    </xsd:element>
    <xsd:element name="CoverImage" ma:index="17" nillable="true" ma:displayName="Cover Image" ma:format="Image" ma:internalName="Cover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FileSize" ma:index="18" nillable="true" ma:displayName="File Size" ma:internalName="FileSize">
      <xsd:simpleType>
        <xsd:restriction base="dms:Text">
          <xsd:maxLength value="255"/>
        </xsd:restriction>
      </xsd:simpleType>
    </xsd:element>
    <xsd:element name="RequiresLiteRegistration" ma:index="19" nillable="true" ma:displayName="Requires Lite Registration" ma:internalName="RequiresLiteRegistration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16856BD-14ED-4B6D-91E5-E95E7EE75B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31239D-27BA-4D0E-8058-A2289943E1D4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D747E861-BA94-4AA6-BCBB-1F167DFA56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193df6-f12a-4a14-8c82-71cee0d23335"/>
    <ds:schemaRef ds:uri="e0d6eeb8-2f08-4c69-939f-dd44e764cd05"/>
    <ds:schemaRef ds:uri="0fbeaa97-7cb0-4486-832f-945e1aeed38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7385</TotalTime>
  <Words>888</Words>
  <Application>Microsoft Office PowerPoint</Application>
  <PresentationFormat>On-screen Show (4:3)</PresentationFormat>
  <Paragraphs>188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Custom Design</vt:lpstr>
      <vt:lpstr>NCV  Certification Backlog     Portfolio Committee: Higher Education  22 February 2017  </vt:lpstr>
      <vt:lpstr>Slide 2</vt:lpstr>
      <vt:lpstr>Process flow for certification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ISACA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COBIT 5  Introduction</dc:title>
  <dc:creator>ISACA www.isaca.org</dc:creator>
  <cp:lastModifiedBy>PUMZA</cp:lastModifiedBy>
  <cp:revision>371</cp:revision>
  <cp:lastPrinted>2017-02-21T09:47:59Z</cp:lastPrinted>
  <dcterms:created xsi:type="dcterms:W3CDTF">2009-01-16T21:45:36Z</dcterms:created>
  <dcterms:modified xsi:type="dcterms:W3CDTF">2017-02-23T10:21:59Z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ISACA_Document</vt:lpwstr>
  </property>
  <property fmtid="{D5CDD505-2E9C-101B-9397-08002B2CF9AE}" pid="3" name="BCCG_ISACA_Role">
    <vt:lpwstr/>
  </property>
  <property fmtid="{D5CDD505-2E9C-101B-9397-08002B2CF9AE}" pid="4" name="BCCG_ISACA_Organization_Level">
    <vt:lpwstr/>
  </property>
  <property fmtid="{D5CDD505-2E9C-101B-9397-08002B2CF9AE}" pid="5" name="BCCG_ISACA_Certification_Types">
    <vt:lpwstr/>
  </property>
  <property fmtid="{D5CDD505-2E9C-101B-9397-08002B2CF9AE}" pid="6" name="BCCG_ISACA_Conference">
    <vt:lpwstr/>
  </property>
  <property fmtid="{D5CDD505-2E9C-101B-9397-08002B2CF9AE}" pid="7" name="BCCG_ISACA_Chapter">
    <vt:lpwstr/>
  </property>
  <property fmtid="{D5CDD505-2E9C-101B-9397-08002B2CF9AE}" pid="8" name="BCCG_ISACA_Membership">
    <vt:lpwstr/>
  </property>
  <property fmtid="{D5CDD505-2E9C-101B-9397-08002B2CF9AE}" pid="9" name="BCCG_ISACA_Content_Types">
    <vt:lpwstr/>
  </property>
  <property fmtid="{D5CDD505-2E9C-101B-9397-08002B2CF9AE}" pid="10" name="BCCG_ISACA_Newsletter">
    <vt:lpwstr/>
  </property>
  <property fmtid="{D5CDD505-2E9C-101B-9397-08002B2CF9AE}" pid="11" name="BCCG_ISACA_Industry">
    <vt:lpwstr/>
  </property>
  <property fmtid="{D5CDD505-2E9C-101B-9397-08002B2CF9AE}" pid="12" name="BCCG_ISACA_Language">
    <vt:lpwstr/>
  </property>
  <property fmtid="{D5CDD505-2E9C-101B-9397-08002B2CF9AE}" pid="13" name="BCCG_ISACA_ISACA_Region">
    <vt:lpwstr/>
  </property>
  <property fmtid="{D5CDD505-2E9C-101B-9397-08002B2CF9AE}" pid="14" name="BCCG_ISACA_Continent">
    <vt:lpwstr/>
  </property>
  <property fmtid="{D5CDD505-2E9C-101B-9397-08002B2CF9AE}" pid="15" name="BCCG_ISACA_Country">
    <vt:lpwstr/>
  </property>
  <property fmtid="{D5CDD505-2E9C-101B-9397-08002B2CF9AE}" pid="16" name="BCCG_ISACA_Chapter_Leader_Topics">
    <vt:lpwstr/>
  </property>
  <property fmtid="{D5CDD505-2E9C-101B-9397-08002B2CF9AE}" pid="17" name="BCCG_ISACA_ISACA_Chapter_Leader">
    <vt:lpwstr/>
  </property>
  <property fmtid="{D5CDD505-2E9C-101B-9397-08002B2CF9AE}" pid="18" name="BCCG_ISACA_Areas_of_Interest">
    <vt:lpwstr/>
  </property>
  <property fmtid="{D5CDD505-2E9C-101B-9397-08002B2CF9AE}" pid="19" name="BCCG_ISACA_Topics_Interest">
    <vt:lpwstr/>
  </property>
  <property fmtid="{D5CDD505-2E9C-101B-9397-08002B2CF9AE}" pid="20" name="BCCG_ISACA_Appear_on_Page">
    <vt:lpwstr/>
  </property>
  <property fmtid="{D5CDD505-2E9C-101B-9397-08002B2CF9AE}" pid="21" name="PublishingExpirationDate">
    <vt:lpwstr/>
  </property>
  <property fmtid="{D5CDD505-2E9C-101B-9397-08002B2CF9AE}" pid="22" name="PublishingStartDate">
    <vt:lpwstr/>
  </property>
  <property fmtid="{D5CDD505-2E9C-101B-9397-08002B2CF9AE}" pid="23" name="xd_Signature">
    <vt:lpwstr/>
  </property>
  <property fmtid="{D5CDD505-2E9C-101B-9397-08002B2CF9AE}" pid="24" name="HomepageFeatured">
    <vt:lpwstr>0</vt:lpwstr>
  </property>
  <property fmtid="{D5CDD505-2E9C-101B-9397-08002B2CF9AE}" pid="25" name="KnowledgeCenterWorthy">
    <vt:lpwstr>1</vt:lpwstr>
  </property>
  <property fmtid="{D5CDD505-2E9C-101B-9397-08002B2CF9AE}" pid="26" name="display_urn:schemas-microsoft-com:office:office#Editor">
    <vt:lpwstr>ISACA</vt:lpwstr>
  </property>
  <property fmtid="{D5CDD505-2E9C-101B-9397-08002B2CF9AE}" pid="27" name="xd_ProgID">
    <vt:lpwstr/>
  </property>
  <property fmtid="{D5CDD505-2E9C-101B-9397-08002B2CF9AE}" pid="28" name="display_urn:schemas-microsoft-com:office:office#Author">
    <vt:lpwstr>ISACA</vt:lpwstr>
  </property>
  <property fmtid="{D5CDD505-2E9C-101B-9397-08002B2CF9AE}" pid="29" name="TemplateUrl">
    <vt:lpwstr/>
  </property>
  <property fmtid="{D5CDD505-2E9C-101B-9397-08002B2CF9AE}" pid="30" name="RequiresLiteRegistration">
    <vt:lpwstr>0</vt:lpwstr>
  </property>
  <property fmtid="{D5CDD505-2E9C-101B-9397-08002B2CF9AE}" pid="31" name="SQTTaxonomy">
    <vt:lpwstr/>
  </property>
  <property fmtid="{D5CDD505-2E9C-101B-9397-08002B2CF9AE}" pid="32" name="ContentTypeId">
    <vt:lpwstr>0x01010087A3E98FEAF1A740A8DE79525222C04E</vt:lpwstr>
  </property>
  <property fmtid="{D5CDD505-2E9C-101B-9397-08002B2CF9AE}" pid="33" name="CoverImage">
    <vt:lpwstr/>
  </property>
  <property fmtid="{D5CDD505-2E9C-101B-9397-08002B2CF9AE}" pid="34" name="KnowledgeCenterFeatured">
    <vt:lpwstr>0</vt:lpwstr>
  </property>
  <property fmtid="{D5CDD505-2E9C-101B-9397-08002B2CF9AE}" pid="35" name="ContentFileID">
    <vt:lpwstr/>
  </property>
  <property fmtid="{D5CDD505-2E9C-101B-9397-08002B2CF9AE}" pid="36" name="SusQtechRequiredMembership">
    <vt:lpwstr/>
  </property>
  <property fmtid="{D5CDD505-2E9C-101B-9397-08002B2CF9AE}" pid="37" name="FileSize">
    <vt:lpwstr/>
  </property>
  <property fmtid="{D5CDD505-2E9C-101B-9397-08002B2CF9AE}" pid="38" name="_SourceUrl">
    <vt:lpwstr/>
  </property>
</Properties>
</file>