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31" r:id="rId2"/>
    <p:sldId id="497" r:id="rId3"/>
    <p:sldId id="336" r:id="rId4"/>
    <p:sldId id="425" r:id="rId5"/>
    <p:sldId id="489" r:id="rId6"/>
    <p:sldId id="399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396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D66E"/>
    <a:srgbClr val="00CC66"/>
    <a:srgbClr val="00FF99"/>
    <a:srgbClr val="369C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9645" autoAdjust="0"/>
  </p:normalViewPr>
  <p:slideViewPr>
    <p:cSldViewPr snapToGrid="0" snapToObjects="1">
      <p:cViewPr>
        <p:scale>
          <a:sx n="80" d="100"/>
          <a:sy n="80" d="100"/>
        </p:scale>
        <p:origin x="-2514" y="-864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90A17-DB01-477E-99D4-04E5B2C939B7}" type="datetimeFigureOut">
              <a:rPr lang="en-ZA" smtClean="0"/>
              <a:pPr/>
              <a:t>2017/02/21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B798A-0492-4E8D-AB2E-1BE0D21E234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3230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798A-0492-4E8D-AB2E-1BE0D21E2349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9119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6C84-E8F6-4389-9370-EC4F7B61BA51}" type="datetime1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33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28E-9F8C-43B8-9FD1-1A5A3C2BB95B}" type="datetime1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923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39B7-9895-46DE-BED7-D9E2CEF4EA3B}" type="datetime1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EFF9-CB91-4794-A372-311F4502DDCC}" type="datetime1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757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DC80-28E7-4C44-9467-E78E298BEE7C}" type="datetime1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475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5E14-7D0C-47D6-A0D6-5DE653AAB87C}" type="datetime1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046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6D0B-41AF-46C2-834A-F07259F0E186}" type="datetime1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692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9738-7815-40FA-9AC2-330426C76B9E}" type="datetime1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876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DDEA-EAA0-4E73-99E5-A5D2A393D5CD}" type="datetime1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141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8C-8022-4055-8F44-C47D1113BA9E}" type="datetime1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865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230A-0296-4407-A8B2-E2493618369E}" type="datetime1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28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1A037-DA81-47BB-BE91-61C2062E02B4}" type="datetime1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6227-5D48-2044-9FD7-3EAF296A1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92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stokie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362200" y="266700"/>
            <a:ext cx="6475413" cy="1676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Information Brief</a:t>
            </a:r>
            <a:br>
              <a:rPr lang="en-US" altLang="en-US" smtClean="0"/>
            </a:br>
            <a:r>
              <a:rPr lang="en-US" altLang="en-US" sz="3600" i="1" smtClean="0"/>
              <a:t>Portfolio Committee on Defence and Military Veterans</a:t>
            </a:r>
            <a:endParaRPr lang="en-GB" altLang="en-US" i="1" dirty="0" smtClean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362200" y="4453246"/>
            <a:ext cx="6475413" cy="11363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altLang="en-US" sz="3600" dirty="0" smtClean="0"/>
              <a:t>Presentation by State Information Technology Agency SOC Ltd</a:t>
            </a:r>
          </a:p>
          <a:p>
            <a:r>
              <a:rPr lang="en-ZA" altLang="en-US" dirty="0" smtClean="0"/>
              <a:t>Feb 2017</a:t>
            </a:r>
            <a:endParaRPr lang="en-ZA" altLang="en-US" sz="2800" dirty="0" smtClean="0"/>
          </a:p>
          <a:p>
            <a:endParaRPr lang="en-ZA" altLang="en-US" dirty="0" smtClean="0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611188" y="2060575"/>
            <a:ext cx="788987" cy="1155700"/>
            <a:chOff x="3810" y="683"/>
            <a:chExt cx="408" cy="640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845" y="1171"/>
              <a:ext cx="337" cy="152"/>
            </a:xfrm>
            <a:prstGeom prst="rect">
              <a:avLst/>
            </a:prstGeom>
            <a:noFill/>
            <a:ln w="635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dirty="0">
                  <a:latin typeface="Arial Narrow" pitchFamily="34" charset="0"/>
                </a:rPr>
                <a:t>Defence</a:t>
              </a:r>
            </a:p>
          </p:txBody>
        </p:sp>
        <p:pic>
          <p:nvPicPr>
            <p:cNvPr id="10" name="Picture 12" descr="coatofarm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4000"/>
            </a:blip>
            <a:srcRect b="-2670"/>
            <a:stretch>
              <a:fillRect/>
            </a:stretch>
          </p:blipFill>
          <p:spPr bwMode="auto">
            <a:xfrm>
              <a:off x="3810" y="683"/>
              <a:ext cx="40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C:\Users\stokie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29648" y="4727123"/>
            <a:ext cx="7078507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ZA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ZA" sz="2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INFORMATION BRIEF TO PORTFOLIO COMMITTEE ON DEFENCE AND MILITARY VETERANS </a:t>
            </a:r>
            <a:r>
              <a:rPr lang="en-ZA" sz="2000" b="1" dirty="0" smtClean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571500" indent="-571500" defTabSz="457200"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3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14895"/>
            <a:ext cx="66015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Scope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126" y="1806883"/>
            <a:ext cx="786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Presentation to Portfolio Committee on Defence and Military Veterans on: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What are the challenges with the DMV Contact Centre and how will SITA resolve it?</a:t>
            </a:r>
          </a:p>
        </p:txBody>
      </p:sp>
    </p:spTree>
    <p:extLst>
      <p:ext uri="{BB962C8B-B14F-4D97-AF65-F5344CB8AC3E}">
        <p14:creationId xmlns:p14="http://schemas.microsoft.com/office/powerpoint/2010/main" xmlns="" val="28469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14895"/>
            <a:ext cx="66015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Introduction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126" y="1806883"/>
            <a:ext cx="7860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Business Process Outsourcing (BPO) Service, within SITA, provides the DMV Contact Centre service on behalf of the Department of Military Veterans (DMV).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This service was implemented on 1 April 2014, according to the DMV User Requirements.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14895"/>
            <a:ext cx="66015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Introduction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126" y="1806883"/>
            <a:ext cx="7860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dissatisfaction of the Military Veterans regarding the basic level of service was escalated to the SITA Deputy Chief Executive Officer.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DMV received Ministerial instruction in February 2016 to establish an in-house Contact Centre at the DMV Head Quarters.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2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14895"/>
            <a:ext cx="66015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Introduction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126" y="1806883"/>
            <a:ext cx="7860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basic level of service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is according to the DMV User Requirements Specifications with regards to operational hours and language.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DMV received Ministerial instruction to migrate the outsourced Contact Centre to an in-house Contact Centre at DMV HQ.</a:t>
            </a:r>
          </a:p>
        </p:txBody>
      </p:sp>
    </p:spTree>
    <p:extLst>
      <p:ext uri="{BB962C8B-B14F-4D97-AF65-F5344CB8AC3E}">
        <p14:creationId xmlns:p14="http://schemas.microsoft.com/office/powerpoint/2010/main" xmlns="" val="5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14895"/>
            <a:ext cx="66015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Problem Statement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126" y="1806883"/>
            <a:ext cx="7860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basic level of service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is according to the DMV User Requirements Specifications with regards to operational hours and language.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DMV received Ministerial instruction to migrate the outsourced Contact Centre to an in-house Contact Centre at DMV HQ.</a:t>
            </a:r>
          </a:p>
        </p:txBody>
      </p:sp>
    </p:spTree>
    <p:extLst>
      <p:ext uri="{BB962C8B-B14F-4D97-AF65-F5344CB8AC3E}">
        <p14:creationId xmlns:p14="http://schemas.microsoft.com/office/powerpoint/2010/main" xmlns="" val="16400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14895"/>
            <a:ext cx="66015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SITA Challenges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126" y="1806883"/>
            <a:ext cx="7860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number of languages in which the service is offered is limited by DMV’s operational budget;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Business hours related to the service are based on DMV’s business hours and limited by DMV’s available operational budget;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reporting requirements is in accordance to the URS;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Training for SITA Contact Centre Agents on DMV processes to enable first call/contact resolution; and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quality of Registered Military Veterans database.</a:t>
            </a:r>
          </a:p>
        </p:txBody>
      </p:sp>
    </p:spTree>
    <p:extLst>
      <p:ext uri="{BB962C8B-B14F-4D97-AF65-F5344CB8AC3E}">
        <p14:creationId xmlns:p14="http://schemas.microsoft.com/office/powerpoint/2010/main" xmlns="" val="308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14895"/>
            <a:ext cx="660152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Challenges regarding creating an in-house Contact Centre at DMV HQ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126" y="1806883"/>
            <a:ext cx="7860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DMV does not have a physical Contact Centre at SITA which can be migrated to DMV HQ;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The outsourced DMV Contact Centre service is provided on a common stack of technologies at SITA (which enables Economies of Scale - cost saving for DMV);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In order to execute on the DMV Executive instruction, a Contact Centre will have to be established at DMV HQ;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Although SITA does not have a consulting service in SMC’s Service Catalogue, SMC agreed to provide consulting services to establish a Contact Centre at DMV.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2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14895"/>
            <a:ext cx="66015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Recommendations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126" y="1806883"/>
            <a:ext cx="7860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To ensure the successful launch of the DMV in-house Contact Centre it is important to first establish an efficient Back Office and to optimise the Contact Centre (Front-office). 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It is therefore recommended that DMV use the opportunity of the current outsourced Contact Centre to optimise both the Front Office and Back Office before establishing the Front Office (Contact Centre) in-house.</a:t>
            </a:r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9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14895"/>
            <a:ext cx="660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Way forward / Conclusion</a:t>
            </a:r>
            <a:r>
              <a:rPr lang="en-ZA" sz="4000" b="1" dirty="0" smtClean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126" y="1806883"/>
            <a:ext cx="7860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Revise the Contact Centre service regarding: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Languages in which the service is offered; and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Business hours of the Contact Centre;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Review information required for reports - this will define information to be captured;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Improve communication between SITA and DMV by regular Operational Meetings;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Provide training to SITA Contact Centre agents; and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Assist the DMV to ensure an updated Military Veterans database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094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266" name="Picture 2" descr="C:\Users\stokiel\Desktop\Untitled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2" y="13648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4386" y="6444476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957856" y="63826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A56227-5D48-2044-9FD7-3EAF296A177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3310" y="3083684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baseline="30000" dirty="0">
                <a:solidFill>
                  <a:schemeClr val="tx2"/>
                </a:solidFill>
                <a:latin typeface="Century Gothic"/>
                <a:cs typeface="Century Gothic"/>
              </a:rPr>
              <a:t>THANK </a:t>
            </a:r>
            <a:r>
              <a:rPr lang="en-ZA" sz="3600" b="1" baseline="30000" dirty="0" smtClean="0">
                <a:solidFill>
                  <a:schemeClr val="tx2"/>
                </a:solidFill>
                <a:latin typeface="Century Gothic"/>
                <a:cs typeface="Century Gothic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xmlns="" val="14388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 descr="C:\Users\stokie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474" y="1520785"/>
            <a:ext cx="70785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arabicPeriod"/>
            </a:pPr>
            <a:endParaRPr lang="en-ZA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ZA" sz="2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PROGRESS ON THE MODERNISATION OF DEFENCE INFORMATION SYSTEM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571500" indent="-571500" defTabSz="457200"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3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74" y="1520785"/>
            <a:ext cx="707850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arabicPeriod"/>
            </a:pPr>
            <a:endParaRPr lang="en-ZA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buFont typeface="+mj-lt"/>
              <a:buAutoNum type="arabicPeriod"/>
            </a:pPr>
            <a:r>
              <a:rPr lang="en-ZA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SCOPE</a:t>
            </a:r>
            <a:endParaRPr lang="en-ZA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buFont typeface="+mj-lt"/>
              <a:buAutoNum type="arabicPeriod"/>
            </a:pPr>
            <a:endParaRPr lang="en-ZA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buFont typeface="+mj-lt"/>
              <a:buAutoNum type="arabicPeriod"/>
            </a:pPr>
            <a:r>
              <a:rPr lang="en-ZA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PROGRESS ON MODERNISATION</a:t>
            </a:r>
            <a:endParaRPr lang="en-ZA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buFont typeface="+mj-lt"/>
              <a:buAutoNum type="arabicPeriod"/>
            </a:pPr>
            <a:endParaRPr lang="en-ZA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buFont typeface="+mj-lt"/>
              <a:buAutoNum type="arabicPeriod"/>
            </a:pPr>
            <a:r>
              <a:rPr lang="en-ZA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ALIGNMENT WITH IFMS</a:t>
            </a:r>
            <a:endParaRPr lang="en-ZA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buFont typeface="+mj-lt"/>
              <a:buAutoNum type="arabicPeriod"/>
            </a:pPr>
            <a:endParaRPr lang="en-ZA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buFont typeface="+mj-lt"/>
              <a:buAutoNum type="arabicPeriod"/>
            </a:pPr>
            <a:r>
              <a:rPr lang="en-ZA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PREPARATION WITH MIGRATION</a:t>
            </a:r>
            <a:endParaRPr lang="en-ZA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just" defTabSz="457200"/>
            <a:endParaRPr lang="en-US" sz="2000" dirty="0" smtClean="0">
              <a:latin typeface="Century Gothic" panose="020B0502020202020204" pitchFamily="34" charset="0"/>
            </a:endParaRPr>
          </a:p>
          <a:p>
            <a:pPr marL="571500" indent="-571500" defTabSz="457200"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96783"/>
            <a:ext cx="66015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CONTENTS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3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639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84" y="139701"/>
            <a:ext cx="757611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SCOPE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395" y="2184484"/>
            <a:ext cx="82285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Presentation to the Portfolio Committee on Defence and Military Veterans on: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Progress with and cost of modernising Defence Information Systems, (DIS) and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Migration of the current Defence Information Systems to the new Integrated Defence Enterprise System (IDES).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endParaRPr lang="en-ZA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4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639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35" y="44165"/>
            <a:ext cx="6702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 b="1" dirty="0" smtClean="0">
                <a:solidFill>
                  <a:srgbClr val="1F497D"/>
                </a:solidFill>
                <a:latin typeface="Century Gothic"/>
                <a:cs typeface="Century Gothic"/>
              </a:rPr>
              <a:t>Progress on modernisation of DIS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5" y="2184484"/>
            <a:ext cx="8454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 key dependency of the modernisation is the establishment of the User Requirement Statement (URS) for the Integrated Defence Enterprise System (IDES).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DOD established a Defence Review Implementation Project Team (DRIPT) and the team is in the process of promulgating a Defence Review Implementation Plan.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compilation of a URS for IDES is a critical deliverable and the target date for the URS is defined within the plan.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Any costing for the modernisation of the Defence Information Systems is dependant on the URS. </a:t>
            </a:r>
          </a:p>
        </p:txBody>
      </p:sp>
    </p:spTree>
    <p:extLst>
      <p:ext uri="{BB962C8B-B14F-4D97-AF65-F5344CB8AC3E}">
        <p14:creationId xmlns:p14="http://schemas.microsoft.com/office/powerpoint/2010/main" xmlns="" val="16053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14895"/>
            <a:ext cx="66015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Alignment with IFMS 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126" y="1806883"/>
            <a:ext cx="69057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Once the URS is received the requirement will be aligned with the Integrated Financial Management System (IFMS);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envisaged IDES must ensure interoperability and connection with the Government-wide IFMS;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This will be managed within the context of the IFMS program.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2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14895"/>
            <a:ext cx="66015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Preparation with migration 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126" y="1806883"/>
            <a:ext cx="7860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During 2017 the focus is on maintenance of the legacy systems and the phasing out of redundant systems. This is to ensure that: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Service levels can be improved;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Duplication of functions is minimised;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Redundant systems are phased-out;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Data integrity is improved.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Integrity of data within the legacy systems will be improved to ensure that electronic migration of data to the new IDES can be optimised.</a:t>
            </a:r>
          </a:p>
        </p:txBody>
      </p:sp>
    </p:spTree>
    <p:extLst>
      <p:ext uri="{BB962C8B-B14F-4D97-AF65-F5344CB8AC3E}">
        <p14:creationId xmlns:p14="http://schemas.microsoft.com/office/powerpoint/2010/main" xmlns="" val="20632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70" y="2496024"/>
            <a:ext cx="8127059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alt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DMV Contact Centre</a:t>
            </a:r>
            <a:br>
              <a:rPr lang="en-ZA" alt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ZA" alt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(An Outsourced Service to SITA)</a:t>
            </a:r>
            <a:br>
              <a:rPr lang="en-ZA" alt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US" sz="4000" b="1" baseline="30000" dirty="0">
              <a:solidFill>
                <a:srgbClr val="002060"/>
              </a:solidFill>
              <a:latin typeface="Century Gothic" panose="020B050202020202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5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okiel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6227-5D48-2044-9FD7-3EAF296A17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2" y="641094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SITA SOC Ltd</a:t>
            </a:r>
            <a:endParaRPr lang="en-ZA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" y="114895"/>
            <a:ext cx="66015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Agenda </a:t>
            </a:r>
            <a:endParaRPr lang="en-US" sz="4000" b="1" baseline="30000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126" y="1806883"/>
            <a:ext cx="7860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Scope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Problem Statement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Problem Statement Context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SITA’s Service Challenges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Challenges regarding creating an in-house Contact Centre at DMV HQ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Recommendation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Conclusion / Way Forward</a:t>
            </a:r>
          </a:p>
        </p:txBody>
      </p:sp>
    </p:spTree>
    <p:extLst>
      <p:ext uri="{BB962C8B-B14F-4D97-AF65-F5344CB8AC3E}">
        <p14:creationId xmlns:p14="http://schemas.microsoft.com/office/powerpoint/2010/main" xmlns="" val="11909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15515</TotalTime>
  <Words>901</Words>
  <Application>Microsoft Office PowerPoint</Application>
  <PresentationFormat>On-screen Show (4:3)</PresentationFormat>
  <Paragraphs>135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Pretoria</dc:creator>
  <cp:lastModifiedBy>PUMZA</cp:lastModifiedBy>
  <cp:revision>1142</cp:revision>
  <cp:lastPrinted>2017-02-06T09:47:11Z</cp:lastPrinted>
  <dcterms:created xsi:type="dcterms:W3CDTF">2016-09-16T11:34:44Z</dcterms:created>
  <dcterms:modified xsi:type="dcterms:W3CDTF">2017-02-21T11:51:13Z</dcterms:modified>
</cp:coreProperties>
</file>