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8"/>
  </p:notesMasterIdLst>
  <p:handoutMasterIdLst>
    <p:handoutMasterId r:id="rId19"/>
  </p:handoutMasterIdLst>
  <p:sldIdLst>
    <p:sldId id="304" r:id="rId2"/>
    <p:sldId id="363" r:id="rId3"/>
    <p:sldId id="364" r:id="rId4"/>
    <p:sldId id="362" r:id="rId5"/>
    <p:sldId id="350" r:id="rId6"/>
    <p:sldId id="366" r:id="rId7"/>
    <p:sldId id="367" r:id="rId8"/>
    <p:sldId id="365" r:id="rId9"/>
    <p:sldId id="349" r:id="rId10"/>
    <p:sldId id="348" r:id="rId11"/>
    <p:sldId id="347" r:id="rId12"/>
    <p:sldId id="346" r:id="rId13"/>
    <p:sldId id="345" r:id="rId14"/>
    <p:sldId id="344" r:id="rId15"/>
    <p:sldId id="342" r:id="rId16"/>
    <p:sldId id="312" r:id="rId17"/>
  </p:sldIdLst>
  <p:sldSz cx="9144000" cy="5143500" type="screen16x9"/>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2094" y="-936"/>
      </p:cViewPr>
      <p:guideLst>
        <p:guide orient="horz" pos="1620"/>
        <p:guide pos="2880"/>
      </p:guideLst>
    </p:cSldViewPr>
  </p:slideViewPr>
  <p:notesTextViewPr>
    <p:cViewPr>
      <p:scale>
        <a:sx n="1" d="1"/>
        <a:sy n="1" d="1"/>
      </p:scale>
      <p:origin x="0" y="0"/>
    </p:cViewPr>
  </p:notesTextViewPr>
  <p:notesViewPr>
    <p:cSldViewPr>
      <p:cViewPr varScale="1">
        <p:scale>
          <a:sx n="71" d="100"/>
          <a:sy n="71" d="100"/>
        </p:scale>
        <p:origin x="-2274"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F14D5C0-49C2-47A3-9396-DCA663C2416C}" type="datetimeFigureOut">
              <a:rPr lang="en-GB" smtClean="0"/>
              <a:pPr/>
              <a:t>27/02/2017</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1C1A35A-2F85-44E6-9053-72D4C29FBCD1}" type="slidenum">
              <a:rPr lang="en-GB" smtClean="0"/>
              <a:pPr/>
              <a:t>‹#›</a:t>
            </a:fld>
            <a:endParaRPr lang="en-GB"/>
          </a:p>
        </p:txBody>
      </p:sp>
    </p:spTree>
    <p:extLst>
      <p:ext uri="{BB962C8B-B14F-4D97-AF65-F5344CB8AC3E}">
        <p14:creationId xmlns:p14="http://schemas.microsoft.com/office/powerpoint/2010/main" xmlns="" val="11964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B17693D3-2A68-473A-AD26-797D9247727A}" type="datetimeFigureOut">
              <a:rPr lang="en-GB" smtClean="0"/>
              <a:pPr/>
              <a:t>27/02/2017</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7160B8-5E1D-4662-ACA2-0E0AEBFDAD6E}" type="slidenum">
              <a:rPr lang="en-GB" smtClean="0"/>
              <a:pPr/>
              <a:t>‹#›</a:t>
            </a:fld>
            <a:endParaRPr lang="en-GB"/>
          </a:p>
        </p:txBody>
      </p:sp>
    </p:spTree>
    <p:extLst>
      <p:ext uri="{BB962C8B-B14F-4D97-AF65-F5344CB8AC3E}">
        <p14:creationId xmlns:p14="http://schemas.microsoft.com/office/powerpoint/2010/main" xmlns="" val="3814583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67D637-3C0A-4DC5-9F9F-0BB3B2428D89}" type="slidenum">
              <a:rPr lang="en-US" altLang="en-US" smtClean="0"/>
              <a:pPr eaLnBrk="1" hangingPunct="1"/>
              <a:t>1</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67D637-3C0A-4DC5-9F9F-0BB3B2428D89}" type="slidenum">
              <a:rPr lang="en-US" altLang="en-US" smtClean="0"/>
              <a:pPr eaLnBrk="1" hangingPunct="1"/>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96CB113-E424-4603-9A44-EB04BC756B00}" type="slidenum">
              <a:rPr lang="en-US" altLang="en-US" smtClean="0"/>
              <a:pPr eaLnBrk="1" hangingPunct="1"/>
              <a:t>15</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5576" y="3579864"/>
            <a:ext cx="7772400" cy="1102519"/>
          </a:xfrm>
          <a:prstGeom prst="rect">
            <a:avLst/>
          </a:prstGeom>
        </p:spPr>
        <p:txBody>
          <a:bodyPr/>
          <a:lstStyle>
            <a:lvl1pPr algn="ctr">
              <a:defRPr baseline="0"/>
            </a:lvl1pPr>
          </a:lstStyle>
          <a:p>
            <a:r>
              <a:rPr lang="en-US" dirty="0" smtClean="0"/>
              <a:t>Title of presentation</a:t>
            </a:r>
            <a:endParaRPr lang="en-GB" dirty="0"/>
          </a:p>
        </p:txBody>
      </p:sp>
    </p:spTree>
    <p:extLst>
      <p:ext uri="{BB962C8B-B14F-4D97-AF65-F5344CB8AC3E}">
        <p14:creationId xmlns:p14="http://schemas.microsoft.com/office/powerpoint/2010/main" xmlns="" val="2418173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smtClean="0"/>
              <a:t>heading</a:t>
            </a:r>
            <a:endParaRPr lang="en-GB" dirty="0"/>
          </a:p>
        </p:txBody>
      </p:sp>
      <p:sp>
        <p:nvSpPr>
          <p:cNvPr id="9" name="Slide Number Placeholder 5"/>
          <p:cNvSpPr>
            <a:spLocks noGrp="1"/>
          </p:cNvSpPr>
          <p:nvPr>
            <p:ph type="sldNum" sz="quarter" idx="4"/>
          </p:nvPr>
        </p:nvSpPr>
        <p:spPr>
          <a:xfrm>
            <a:off x="6516216" y="195486"/>
            <a:ext cx="2133600"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
        <p:nvSpPr>
          <p:cNvPr id="5" name="Text Placeholder 2"/>
          <p:cNvSpPr>
            <a:spLocks noGrp="1"/>
          </p:cNvSpPr>
          <p:nvPr>
            <p:ph idx="1"/>
          </p:nvPr>
        </p:nvSpPr>
        <p:spPr>
          <a:xfrm>
            <a:off x="457200" y="1203600"/>
            <a:ext cx="6995120" cy="3391025"/>
          </a:xfrm>
          <a:prstGeom prst="rect">
            <a:avLst/>
          </a:prstGeom>
        </p:spPr>
        <p:txBody>
          <a:bodyPr vert="horz" lIns="91440" tIns="45720" rIns="91440" bIns="45720" rtlCol="0">
            <a:normAutofit/>
          </a:bodyPr>
          <a:lstStyle/>
          <a:p>
            <a:pPr lvl="0"/>
            <a:r>
              <a:rPr lang="en-US" dirty="0" smtClean="0"/>
              <a:t>Body text</a:t>
            </a:r>
            <a:endParaRPr lang="en-GB" dirty="0"/>
          </a:p>
        </p:txBody>
      </p:sp>
    </p:spTree>
    <p:extLst>
      <p:ext uri="{BB962C8B-B14F-4D97-AF65-F5344CB8AC3E}">
        <p14:creationId xmlns:p14="http://schemas.microsoft.com/office/powerpoint/2010/main" xmlns="" val="356433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smtClean="0"/>
              <a:t>heading</a:t>
            </a:r>
            <a:endParaRPr lang="en-GB" dirty="0"/>
          </a:p>
        </p:txBody>
      </p:sp>
      <p:sp>
        <p:nvSpPr>
          <p:cNvPr id="9" name="Slide Number Placeholder 5"/>
          <p:cNvSpPr>
            <a:spLocks noGrp="1"/>
          </p:cNvSpPr>
          <p:nvPr>
            <p:ph type="sldNum" sz="quarter" idx="4"/>
          </p:nvPr>
        </p:nvSpPr>
        <p:spPr>
          <a:xfrm>
            <a:off x="6516216" y="195486"/>
            <a:ext cx="2133600"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Tree>
    <p:extLst>
      <p:ext uri="{BB962C8B-B14F-4D97-AF65-F5344CB8AC3E}">
        <p14:creationId xmlns:p14="http://schemas.microsoft.com/office/powerpoint/2010/main" xmlns="" val="1638844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8" name="Text Placeholder 2"/>
          <p:cNvSpPr>
            <a:spLocks noGrp="1"/>
          </p:cNvSpPr>
          <p:nvPr>
            <p:ph idx="1"/>
          </p:nvPr>
        </p:nvSpPr>
        <p:spPr>
          <a:xfrm>
            <a:off x="457200" y="339504"/>
            <a:ext cx="6995120" cy="4255121"/>
          </a:xfrm>
          <a:prstGeom prst="rect">
            <a:avLst/>
          </a:prstGeom>
        </p:spPr>
        <p:txBody>
          <a:bodyPr vert="horz" lIns="91440" tIns="45720" rIns="91440" bIns="45720" rtlCol="0">
            <a:normAutofit/>
          </a:bodyPr>
          <a:lstStyle/>
          <a:p>
            <a:pPr lvl="0"/>
            <a:r>
              <a:rPr lang="en-US" dirty="0" smtClean="0"/>
              <a:t>Body text</a:t>
            </a:r>
            <a:endParaRPr lang="en-GB" dirty="0"/>
          </a:p>
        </p:txBody>
      </p:sp>
      <p:sp>
        <p:nvSpPr>
          <p:cNvPr id="9" name="Slide Number Placeholder 5"/>
          <p:cNvSpPr>
            <a:spLocks noGrp="1"/>
          </p:cNvSpPr>
          <p:nvPr>
            <p:ph type="sldNum" sz="quarter" idx="4"/>
          </p:nvPr>
        </p:nvSpPr>
        <p:spPr>
          <a:xfrm>
            <a:off x="7884368" y="195486"/>
            <a:ext cx="765448" cy="273844"/>
          </a:xfrm>
          <a:prstGeom prst="rect">
            <a:avLst/>
          </a:prstGeom>
        </p:spPr>
        <p:txBody>
          <a:bodyPr vert="horz" lIns="91440" tIns="45720" rIns="91440" bIns="45720" rtlCol="0" anchor="ctr"/>
          <a:lstStyle>
            <a:lvl1pPr algn="r">
              <a:defRPr sz="900">
                <a:solidFill>
                  <a:schemeClr val="bg2"/>
                </a:solidFill>
                <a:latin typeface="Arial" panose="020B0604020202020204" pitchFamily="34" charset="0"/>
                <a:cs typeface="Arial" panose="020B0604020202020204" pitchFamily="34" charset="0"/>
              </a:defRPr>
            </a:lvl1pPr>
          </a:lstStyle>
          <a:p>
            <a:fld id="{B968407B-6BC4-4060-AA7E-47814C7A9BBB}" type="slidenum">
              <a:rPr lang="en-GB" smtClean="0"/>
              <a:pPr/>
              <a:t>‹#›</a:t>
            </a:fld>
            <a:endParaRPr lang="en-GB" dirty="0"/>
          </a:p>
        </p:txBody>
      </p:sp>
    </p:spTree>
    <p:extLst>
      <p:ext uri="{BB962C8B-B14F-4D97-AF65-F5344CB8AC3E}">
        <p14:creationId xmlns:p14="http://schemas.microsoft.com/office/powerpoint/2010/main" xmlns="" val="2928041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05979"/>
            <a:ext cx="5987008" cy="857250"/>
          </a:xfrm>
          <a:prstGeom prst="rect">
            <a:avLst/>
          </a:prstGeom>
        </p:spPr>
        <p:txBody>
          <a:bodyPr vert="horz" lIns="91440" tIns="45720" rIns="91440" bIns="45720" rtlCol="0" anchor="ctr">
            <a:normAutofit/>
          </a:bodyPr>
          <a:lstStyle/>
          <a:p>
            <a:r>
              <a:rPr lang="en-US" dirty="0" smtClean="0"/>
              <a:t>heading</a:t>
            </a:r>
            <a:endParaRPr lang="en-GB" dirty="0"/>
          </a:p>
        </p:txBody>
      </p:sp>
      <p:sp>
        <p:nvSpPr>
          <p:cNvPr id="8" name="Text Placeholder 2"/>
          <p:cNvSpPr>
            <a:spLocks noGrp="1"/>
          </p:cNvSpPr>
          <p:nvPr>
            <p:ph type="body" idx="1"/>
          </p:nvPr>
        </p:nvSpPr>
        <p:spPr>
          <a:xfrm>
            <a:off x="457200" y="1200151"/>
            <a:ext cx="6995120" cy="3394472"/>
          </a:xfrm>
          <a:prstGeom prst="rect">
            <a:avLst/>
          </a:prstGeom>
        </p:spPr>
        <p:txBody>
          <a:bodyPr vert="horz" lIns="91440" tIns="45720" rIns="91440" bIns="45720" rtlCol="0">
            <a:normAutofit/>
          </a:bodyPr>
          <a:lstStyle/>
          <a:p>
            <a:pPr lvl="0"/>
            <a:r>
              <a:rPr lang="en-US" dirty="0" smtClean="0"/>
              <a:t>Body text</a:t>
            </a:r>
            <a:endParaRPr lang="en-GB" dirty="0"/>
          </a:p>
        </p:txBody>
      </p:sp>
      <p:sp>
        <p:nvSpPr>
          <p:cNvPr id="9" name="Slide Number Placeholder 5"/>
          <p:cNvSpPr txBox="1">
            <a:spLocks/>
          </p:cNvSpPr>
          <p:nvPr userDrawn="1"/>
        </p:nvSpPr>
        <p:spPr>
          <a:xfrm>
            <a:off x="6516216" y="1954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2"/>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968407B-6BC4-4060-AA7E-47814C7A9BBB}" type="slidenum">
              <a:rPr lang="en-GB" smtClean="0"/>
              <a:pPr/>
              <a:t>‹#›</a:t>
            </a:fld>
            <a:endParaRPr lang="en-GB" dirty="0"/>
          </a:p>
        </p:txBody>
      </p:sp>
    </p:spTree>
    <p:extLst>
      <p:ext uri="{BB962C8B-B14F-4D97-AF65-F5344CB8AC3E}">
        <p14:creationId xmlns:p14="http://schemas.microsoft.com/office/powerpoint/2010/main" xmlns="" val="2058387848"/>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65" r:id="rId4"/>
  </p:sldLayoutIdLst>
  <p:txStyles>
    <p:titleStyle>
      <a:lvl1pPr algn="l" defTabSz="914400" rtl="0" eaLnBrk="1" latinLnBrk="0" hangingPunct="1">
        <a:spcBef>
          <a:spcPct val="0"/>
        </a:spcBef>
        <a:buNone/>
        <a:defRPr sz="2400" b="1" i="0" kern="1200" cap="all" baseline="0">
          <a:solidFill>
            <a:schemeClr val="tx1"/>
          </a:solidFill>
          <a:latin typeface="Arial" panose="020B0604020202020204" pitchFamily="34" charset="0"/>
          <a:ea typeface="+mj-ea"/>
          <a:cs typeface="+mj-cs"/>
        </a:defRPr>
      </a:lvl1pPr>
    </p:titleStyle>
    <p:bodyStyle>
      <a:lvl1pPr marL="0" indent="0" algn="l" defTabSz="914400" rtl="0" eaLnBrk="1" latinLnBrk="0" hangingPunct="1">
        <a:spcBef>
          <a:spcPct val="20000"/>
        </a:spcBef>
        <a:buFont typeface="Arial" panose="020B0604020202020204" pitchFamily="34" charset="0"/>
        <a:buNone/>
        <a:defRPr sz="1600" kern="1200" baseline="0">
          <a:solidFill>
            <a:schemeClr val="bg1">
              <a:lumMod val="50000"/>
            </a:schemeClr>
          </a:solidFill>
          <a:latin typeface="Arial" panose="020B0604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5576" y="3579864"/>
            <a:ext cx="7992888" cy="1224136"/>
          </a:xfrm>
        </p:spPr>
        <p:txBody>
          <a:bodyPr>
            <a:normAutofit/>
          </a:bodyPr>
          <a:lstStyle/>
          <a:p>
            <a:pPr lvl="0" fontAlgn="base">
              <a:spcAft>
                <a:spcPct val="0"/>
              </a:spcAft>
            </a:pPr>
            <a:r>
              <a:rPr lang="en-ZA" altLang="en-US" sz="2000" cap="none" dirty="0" smtClean="0">
                <a:solidFill>
                  <a:srgbClr val="000000"/>
                </a:solidFill>
                <a:latin typeface="Calibri" pitchFamily="34" charset="0"/>
                <a:ea typeface="+mn-ea"/>
                <a:cs typeface="+mn-cs"/>
              </a:rPr>
              <a:t>PRESENTATION </a:t>
            </a:r>
            <a:r>
              <a:rPr lang="en-ZA" altLang="en-US" sz="2000" cap="none" dirty="0">
                <a:solidFill>
                  <a:srgbClr val="000000"/>
                </a:solidFill>
                <a:latin typeface="Calibri" pitchFamily="34" charset="0"/>
                <a:ea typeface="+mn-ea"/>
                <a:cs typeface="+mn-cs"/>
              </a:rPr>
              <a:t>TO THE </a:t>
            </a:r>
            <a:r>
              <a:rPr lang="en-ZA" altLang="en-US" sz="2000" cap="none" dirty="0" smtClean="0">
                <a:solidFill>
                  <a:srgbClr val="000000"/>
                </a:solidFill>
                <a:latin typeface="Calibri" pitchFamily="34" charset="0"/>
                <a:ea typeface="+mn-ea"/>
                <a:cs typeface="+mn-cs"/>
              </a:rPr>
              <a:t>PORTFOLIO COMMITTEE ON PUBLIC ENTERPRISES</a:t>
            </a:r>
            <a:r>
              <a:rPr lang="en-ZA" altLang="en-US" sz="2000" cap="none" dirty="0">
                <a:solidFill>
                  <a:srgbClr val="000000"/>
                </a:solidFill>
                <a:latin typeface="Calibri" pitchFamily="34" charset="0"/>
                <a:ea typeface="+mn-ea"/>
                <a:cs typeface="+mn-cs"/>
              </a:rPr>
              <a:t/>
            </a:r>
            <a:br>
              <a:rPr lang="en-ZA" altLang="en-US" sz="2000" cap="none" dirty="0">
                <a:solidFill>
                  <a:srgbClr val="000000"/>
                </a:solidFill>
                <a:latin typeface="Calibri" pitchFamily="34" charset="0"/>
                <a:ea typeface="+mn-ea"/>
                <a:cs typeface="+mn-cs"/>
              </a:rPr>
            </a:br>
            <a:r>
              <a:rPr lang="en-ZA" altLang="en-US" sz="2000" cap="none" dirty="0">
                <a:solidFill>
                  <a:srgbClr val="000000"/>
                </a:solidFill>
                <a:latin typeface="Calibri" pitchFamily="34" charset="0"/>
                <a:ea typeface="+mn-ea"/>
                <a:cs typeface="+mn-cs"/>
              </a:rPr>
              <a:t/>
            </a:r>
            <a:br>
              <a:rPr lang="en-ZA" altLang="en-US" sz="2000" cap="none" dirty="0">
                <a:solidFill>
                  <a:srgbClr val="000000"/>
                </a:solidFill>
                <a:latin typeface="Calibri" pitchFamily="34" charset="0"/>
                <a:ea typeface="+mn-ea"/>
                <a:cs typeface="+mn-cs"/>
              </a:rPr>
            </a:br>
            <a:r>
              <a:rPr lang="en-ZA" altLang="en-US" sz="2000" cap="none" dirty="0" smtClean="0">
                <a:solidFill>
                  <a:srgbClr val="000000"/>
                </a:solidFill>
                <a:latin typeface="Calibri" pitchFamily="34" charset="0"/>
                <a:ea typeface="+mn-ea"/>
                <a:cs typeface="+mn-cs"/>
              </a:rPr>
              <a:t>22 FEBRUARY 2017</a:t>
            </a:r>
            <a:endParaRPr lang="en-GB" sz="2000" dirty="0"/>
          </a:p>
        </p:txBody>
      </p:sp>
    </p:spTree>
    <p:extLst>
      <p:ext uri="{BB962C8B-B14F-4D97-AF65-F5344CB8AC3E}">
        <p14:creationId xmlns:p14="http://schemas.microsoft.com/office/powerpoint/2010/main" xmlns="" val="3381975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normAutofit/>
          </a:bodyPr>
          <a:lstStyle/>
          <a:p>
            <a:pPr lvl="0"/>
            <a:endParaRPr lang="en-ZA" sz="1800" b="1" dirty="0" smtClean="0">
              <a:latin typeface="Calibri" pitchFamily="34" charset="0"/>
            </a:endParaRPr>
          </a:p>
          <a:p>
            <a:pPr lvl="0"/>
            <a:r>
              <a:rPr lang="en-ZA" sz="1800" b="1" dirty="0" smtClean="0">
                <a:latin typeface="Calibri" pitchFamily="34" charset="0"/>
              </a:rPr>
              <a:t>Strategic </a:t>
            </a:r>
            <a:r>
              <a:rPr lang="en-ZA" sz="1800" b="1" dirty="0">
                <a:latin typeface="Calibri" pitchFamily="34" charset="0"/>
              </a:rPr>
              <a:t>Partnerships Model</a:t>
            </a:r>
          </a:p>
          <a:p>
            <a:pPr marL="285750" lvl="0" indent="-285750" algn="just">
              <a:buFont typeface="Arial" panose="020B0604020202020204" pitchFamily="34" charset="0"/>
              <a:buChar char="•"/>
            </a:pPr>
            <a:r>
              <a:rPr lang="en-ZA" sz="1800" dirty="0">
                <a:latin typeface="Calibri" pitchFamily="34" charset="0"/>
              </a:rPr>
              <a:t>DRDLR acquires and transfers ownership of the land to claimants.</a:t>
            </a:r>
          </a:p>
          <a:p>
            <a:pPr marL="285750" lvl="0" indent="-285750" algn="just">
              <a:buFont typeface="Arial" panose="020B0604020202020204" pitchFamily="34" charset="0"/>
              <a:buChar char="•"/>
            </a:pPr>
            <a:r>
              <a:rPr lang="en-ZA" sz="1800" dirty="0">
                <a:latin typeface="Calibri" pitchFamily="34" charset="0"/>
              </a:rPr>
              <a:t>Government acquires a share in the trees, the extent of which is informed by a Plantation Management / Business Plan for the Plantation.</a:t>
            </a:r>
          </a:p>
          <a:p>
            <a:pPr marL="285750" lvl="0" indent="-285750" algn="just">
              <a:buFont typeface="Arial" panose="020B0604020202020204" pitchFamily="34" charset="0"/>
              <a:buChar char="•"/>
            </a:pPr>
            <a:r>
              <a:rPr lang="en-ZA" sz="1800" dirty="0">
                <a:latin typeface="Calibri" pitchFamily="34" charset="0"/>
              </a:rPr>
              <a:t>Claimants and owner of the trees form a partnership in the ownership and management of the trees (the land is not to be included in the partnership).</a:t>
            </a:r>
          </a:p>
          <a:p>
            <a:pPr marL="285750" lvl="0" indent="-285750" algn="just">
              <a:buFont typeface="Arial" panose="020B0604020202020204" pitchFamily="34" charset="0"/>
              <a:buChar char="•"/>
            </a:pPr>
            <a:r>
              <a:rPr lang="en-ZA" sz="1800" dirty="0">
                <a:latin typeface="Calibri" pitchFamily="34" charset="0"/>
              </a:rPr>
              <a:t>Partnership to rent the land for the duration of the partnership, paying rental of 7% of the value of the land.</a:t>
            </a:r>
          </a:p>
          <a:p>
            <a:pPr marL="285750" lvl="0" indent="-285750" algn="just">
              <a:buFont typeface="Arial" panose="020B0604020202020204" pitchFamily="34" charset="0"/>
              <a:buChar char="•"/>
            </a:pPr>
            <a:r>
              <a:rPr lang="en-ZA" sz="1800" dirty="0">
                <a:latin typeface="Calibri" pitchFamily="34" charset="0"/>
              </a:rPr>
              <a:t>Partnership to have four pillars, tangible benefits, transparency and accountability, transformation and risk management.</a:t>
            </a:r>
          </a:p>
        </p:txBody>
      </p:sp>
      <p:sp>
        <p:nvSpPr>
          <p:cNvPr id="3" name="Title 2"/>
          <p:cNvSpPr>
            <a:spLocks noGrp="1"/>
          </p:cNvSpPr>
          <p:nvPr>
            <p:ph type="title"/>
          </p:nvPr>
        </p:nvSpPr>
        <p:spPr>
          <a:xfrm>
            <a:off x="457200" y="205979"/>
            <a:ext cx="7571184" cy="421555"/>
          </a:xfrm>
          <a:solidFill>
            <a:srgbClr val="00B050"/>
          </a:solidFill>
        </p:spPr>
        <p:txBody>
          <a:bodyPr>
            <a:noAutofit/>
          </a:bodyPr>
          <a:lstStyle/>
          <a:p>
            <a:r>
              <a:rPr lang="en-ZA" sz="2000" dirty="0" smtClean="0">
                <a:latin typeface="Calibri" pitchFamily="34" charset="0"/>
              </a:rPr>
              <a:t>SETTLEMENT </a:t>
            </a:r>
            <a:r>
              <a:rPr lang="en-ZA" sz="2000" dirty="0">
                <a:latin typeface="Calibri" pitchFamily="34" charset="0"/>
              </a:rPr>
              <a:t>FRAMEWORK: COMMERCIAL </a:t>
            </a:r>
            <a:r>
              <a:rPr lang="en-ZA" sz="2000" dirty="0" smtClean="0">
                <a:latin typeface="Calibri" pitchFamily="34" charset="0"/>
              </a:rPr>
              <a:t>FORESTRY</a:t>
            </a:r>
            <a:endParaRPr lang="en-ZA" sz="2000" dirty="0"/>
          </a:p>
        </p:txBody>
      </p:sp>
    </p:spTree>
    <p:extLst>
      <p:ext uri="{BB962C8B-B14F-4D97-AF65-F5344CB8AC3E}">
        <p14:creationId xmlns:p14="http://schemas.microsoft.com/office/powerpoint/2010/main" xmlns="" val="620457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normAutofit/>
          </a:bodyPr>
          <a:lstStyle/>
          <a:p>
            <a:pPr lvl="0"/>
            <a:endParaRPr lang="en-ZA" sz="1800" b="1" dirty="0" smtClean="0">
              <a:latin typeface="Calibri" pitchFamily="34" charset="0"/>
            </a:endParaRPr>
          </a:p>
          <a:p>
            <a:pPr lvl="0"/>
            <a:r>
              <a:rPr lang="en-ZA" sz="1800" b="1" dirty="0" smtClean="0">
                <a:latin typeface="Calibri" pitchFamily="34" charset="0"/>
              </a:rPr>
              <a:t>Additional </a:t>
            </a:r>
            <a:r>
              <a:rPr lang="en-ZA" sz="1800" b="1" dirty="0">
                <a:latin typeface="Calibri" pitchFamily="34" charset="0"/>
              </a:rPr>
              <a:t>Benefits (applicable to both models) </a:t>
            </a:r>
          </a:p>
          <a:p>
            <a:pPr marL="285750" lvl="0" indent="-285750" algn="just">
              <a:buFont typeface="Arial" panose="020B0604020202020204" pitchFamily="34" charset="0"/>
              <a:buChar char="•"/>
            </a:pPr>
            <a:r>
              <a:rPr lang="en-ZA" sz="1800" dirty="0">
                <a:latin typeface="Calibri" pitchFamily="34" charset="0"/>
              </a:rPr>
              <a:t>Formation of enterprises, where communities could start their own businesses and provide services to the plantation management. This shall enable Preferential procurement, i.e. contracting opportunities for claimants.</a:t>
            </a:r>
          </a:p>
          <a:p>
            <a:pPr marL="285750" lvl="0" indent="-285750" algn="just">
              <a:buFont typeface="Arial" panose="020B0604020202020204" pitchFamily="34" charset="0"/>
              <a:buChar char="•"/>
            </a:pPr>
            <a:r>
              <a:rPr lang="en-ZA" sz="1800" dirty="0">
                <a:latin typeface="Calibri" pitchFamily="34" charset="0"/>
              </a:rPr>
              <a:t>Owner of the trees and DRDLR to assist claimants with development of enterprises and providing claimants with funding assistance.</a:t>
            </a:r>
          </a:p>
          <a:p>
            <a:pPr marL="285750" lvl="0" indent="-285750" algn="just">
              <a:buFont typeface="Arial" panose="020B0604020202020204" pitchFamily="34" charset="0"/>
              <a:buChar char="•"/>
            </a:pPr>
            <a:r>
              <a:rPr lang="en-ZA" sz="1800" dirty="0">
                <a:latin typeface="Calibri" pitchFamily="34" charset="0"/>
              </a:rPr>
              <a:t>Owner of the trees to continue with its social compact and socio economic development initiatives within adjacent rural communities inclusive of claimants</a:t>
            </a:r>
          </a:p>
          <a:p>
            <a:pPr lvl="0"/>
            <a:endParaRPr lang="en-ZA" sz="1800" dirty="0">
              <a:latin typeface="Calibri Light" panose="020F0302020204030204" pitchFamily="34" charset="0"/>
            </a:endParaRPr>
          </a:p>
        </p:txBody>
      </p:sp>
      <p:sp>
        <p:nvSpPr>
          <p:cNvPr id="3" name="Title 2"/>
          <p:cNvSpPr>
            <a:spLocks noGrp="1"/>
          </p:cNvSpPr>
          <p:nvPr>
            <p:ph type="title"/>
          </p:nvPr>
        </p:nvSpPr>
        <p:spPr>
          <a:xfrm>
            <a:off x="457200" y="205979"/>
            <a:ext cx="7571184" cy="493563"/>
          </a:xfrm>
          <a:solidFill>
            <a:srgbClr val="00B050"/>
          </a:solidFill>
        </p:spPr>
        <p:txBody>
          <a:bodyPr>
            <a:noAutofit/>
          </a:bodyPr>
          <a:lstStyle/>
          <a:p>
            <a:r>
              <a:rPr lang="en-ZA" sz="1800" dirty="0" smtClean="0">
                <a:latin typeface="Calibri" pitchFamily="34" charset="0"/>
              </a:rPr>
              <a:t>SETTLEMENT </a:t>
            </a:r>
            <a:r>
              <a:rPr lang="en-ZA" sz="1800" dirty="0">
                <a:latin typeface="Calibri" pitchFamily="34" charset="0"/>
              </a:rPr>
              <a:t>FRAMEWORK: COMMERCIAL </a:t>
            </a:r>
            <a:r>
              <a:rPr lang="en-ZA" sz="1800" dirty="0" smtClean="0">
                <a:latin typeface="Calibri" pitchFamily="34" charset="0"/>
              </a:rPr>
              <a:t>FORESTRY</a:t>
            </a:r>
            <a:endParaRPr lang="en-ZA" sz="1800" dirty="0"/>
          </a:p>
        </p:txBody>
      </p:sp>
    </p:spTree>
    <p:extLst>
      <p:ext uri="{BB962C8B-B14F-4D97-AF65-F5344CB8AC3E}">
        <p14:creationId xmlns:p14="http://schemas.microsoft.com/office/powerpoint/2010/main" xmlns="" val="3570867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lstStyle/>
          <a:p>
            <a:pPr lvl="0"/>
            <a:r>
              <a:rPr lang="en-ZA" dirty="0" smtClean="0">
                <a:latin typeface="Calibri" pitchFamily="34" charset="0"/>
              </a:rPr>
              <a:t> </a:t>
            </a:r>
          </a:p>
          <a:p>
            <a:pPr lvl="0"/>
            <a:r>
              <a:rPr lang="en-ZA" sz="1800" b="1" dirty="0" smtClean="0">
                <a:latin typeface="Calibri" pitchFamily="34" charset="0"/>
              </a:rPr>
              <a:t>Additional </a:t>
            </a:r>
            <a:r>
              <a:rPr lang="en-ZA" sz="1800" b="1" dirty="0">
                <a:latin typeface="Calibri" pitchFamily="34" charset="0"/>
              </a:rPr>
              <a:t>Benefits (applicable to both models) </a:t>
            </a:r>
          </a:p>
          <a:p>
            <a:pPr marL="285750" lvl="0" indent="-285750">
              <a:buFont typeface="Arial" panose="020B0604020202020204" pitchFamily="34" charset="0"/>
              <a:buChar char="•"/>
            </a:pPr>
            <a:r>
              <a:rPr lang="en-ZA" sz="1800" dirty="0">
                <a:latin typeface="Calibri" pitchFamily="34" charset="0"/>
              </a:rPr>
              <a:t>Provision of skills and knowledge transfers to land claimants</a:t>
            </a:r>
          </a:p>
          <a:p>
            <a:pPr marL="285750" lvl="0" indent="-285750">
              <a:buFont typeface="Arial" panose="020B0604020202020204" pitchFamily="34" charset="0"/>
              <a:buChar char="•"/>
            </a:pPr>
            <a:r>
              <a:rPr lang="en-ZA" sz="1800" dirty="0">
                <a:latin typeface="Calibri" pitchFamily="34" charset="0"/>
              </a:rPr>
              <a:t>Focus to rural infrastructure development for community benefit (public and private responsibility)</a:t>
            </a:r>
          </a:p>
          <a:p>
            <a:pPr marL="285750" lvl="0" indent="-285750">
              <a:buFont typeface="Arial" panose="020B0604020202020204" pitchFamily="34" charset="0"/>
              <a:buChar char="•"/>
            </a:pPr>
            <a:r>
              <a:rPr lang="en-ZA" sz="1800" dirty="0">
                <a:latin typeface="Calibri" pitchFamily="34" charset="0"/>
              </a:rPr>
              <a:t>Employment opportunities </a:t>
            </a:r>
          </a:p>
          <a:p>
            <a:pPr marL="285750" lvl="0" indent="-285750">
              <a:buFont typeface="Arial" panose="020B0604020202020204" pitchFamily="34" charset="0"/>
              <a:buChar char="•"/>
            </a:pPr>
            <a:r>
              <a:rPr lang="en-ZA" sz="1800" dirty="0">
                <a:latin typeface="Calibri" pitchFamily="34" charset="0"/>
              </a:rPr>
              <a:t>The objective is to ensure that the settlement of claims on forestry land is sustainable and presents direct, realistic tangible and maximum economic benefits to claimant communities.</a:t>
            </a:r>
          </a:p>
          <a:p>
            <a:pPr lvl="0"/>
            <a:endParaRPr lang="en-ZA" dirty="0">
              <a:latin typeface="Calibri" pitchFamily="34" charset="0"/>
            </a:endParaRPr>
          </a:p>
          <a:p>
            <a:pPr lvl="0"/>
            <a:endParaRPr lang="en-ZA" dirty="0">
              <a:latin typeface="Calibri" pitchFamily="34" charset="0"/>
            </a:endParaRPr>
          </a:p>
          <a:p>
            <a:endParaRPr lang="en-ZA" dirty="0"/>
          </a:p>
        </p:txBody>
      </p:sp>
      <p:sp>
        <p:nvSpPr>
          <p:cNvPr id="3" name="Title 2"/>
          <p:cNvSpPr>
            <a:spLocks noGrp="1"/>
          </p:cNvSpPr>
          <p:nvPr>
            <p:ph type="title"/>
          </p:nvPr>
        </p:nvSpPr>
        <p:spPr>
          <a:xfrm>
            <a:off x="457200" y="205979"/>
            <a:ext cx="7571184" cy="421555"/>
          </a:xfrm>
          <a:solidFill>
            <a:srgbClr val="00B050"/>
          </a:solidFill>
        </p:spPr>
        <p:txBody>
          <a:bodyPr>
            <a:noAutofit/>
          </a:bodyPr>
          <a:lstStyle/>
          <a:p>
            <a:r>
              <a:rPr lang="en-ZA" sz="2000" dirty="0" smtClean="0">
                <a:latin typeface="Calibri" pitchFamily="34" charset="0"/>
              </a:rPr>
              <a:t>SETTLEMENT</a:t>
            </a:r>
            <a:r>
              <a:rPr lang="en-ZA" sz="1800" dirty="0" smtClean="0">
                <a:latin typeface="Calibri" pitchFamily="34" charset="0"/>
              </a:rPr>
              <a:t> </a:t>
            </a:r>
            <a:r>
              <a:rPr lang="en-ZA" sz="2000" dirty="0">
                <a:latin typeface="Calibri" pitchFamily="34" charset="0"/>
              </a:rPr>
              <a:t>FRAMEWORK: COMMERCIAL FORESTRY</a:t>
            </a:r>
            <a:endParaRPr lang="en-ZA" sz="1800" dirty="0"/>
          </a:p>
        </p:txBody>
      </p:sp>
    </p:spTree>
    <p:extLst>
      <p:ext uri="{BB962C8B-B14F-4D97-AF65-F5344CB8AC3E}">
        <p14:creationId xmlns:p14="http://schemas.microsoft.com/office/powerpoint/2010/main" xmlns="" val="6680863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lstStyle/>
          <a:p>
            <a:pPr lvl="0"/>
            <a:r>
              <a:rPr lang="en-ZA" dirty="0" smtClean="0">
                <a:latin typeface="Calibri" pitchFamily="34" charset="0"/>
              </a:rPr>
              <a:t> </a:t>
            </a:r>
          </a:p>
          <a:p>
            <a:pPr marL="285750" lvl="0" indent="-285750">
              <a:buFont typeface="Arial" panose="020B0604020202020204" pitchFamily="34" charset="0"/>
              <a:buChar char="•"/>
            </a:pPr>
            <a:r>
              <a:rPr lang="en-ZA" sz="1800" dirty="0" smtClean="0">
                <a:latin typeface="Calibri" pitchFamily="34" charset="0"/>
              </a:rPr>
              <a:t>Contracts </a:t>
            </a:r>
            <a:r>
              <a:rPr lang="en-ZA" sz="1800" dirty="0">
                <a:latin typeface="Calibri" pitchFamily="34" charset="0"/>
              </a:rPr>
              <a:t>for the management of the timber land shall be made available to the community in six stages. Implementation of this approach shall be sequential and simultaneous. The stages are as follows</a:t>
            </a:r>
            <a:r>
              <a:rPr lang="en-ZA" sz="1800" dirty="0" smtClean="0">
                <a:latin typeface="Calibri" pitchFamily="34" charset="0"/>
              </a:rPr>
              <a:t>:</a:t>
            </a:r>
          </a:p>
          <a:p>
            <a:pPr marL="712788" lvl="0" indent="-441325">
              <a:buFont typeface="Arial" panose="020B0604020202020204" pitchFamily="34" charset="0"/>
              <a:buChar char="•"/>
            </a:pPr>
            <a:r>
              <a:rPr lang="en-ZA" sz="1800" dirty="0" smtClean="0">
                <a:latin typeface="Calibri" pitchFamily="34" charset="0"/>
              </a:rPr>
              <a:t>Stage </a:t>
            </a:r>
            <a:r>
              <a:rPr lang="en-ZA" sz="1800" dirty="0">
                <a:latin typeface="Calibri" pitchFamily="34" charset="0"/>
              </a:rPr>
              <a:t>1 – alien weed control </a:t>
            </a:r>
          </a:p>
          <a:p>
            <a:pPr marL="712788" lvl="0" indent="-441325">
              <a:buFont typeface="Arial" panose="020B0604020202020204" pitchFamily="34" charset="0"/>
              <a:buChar char="•"/>
            </a:pPr>
            <a:r>
              <a:rPr lang="en-ZA" sz="1800" dirty="0">
                <a:latin typeface="Calibri" pitchFamily="34" charset="0"/>
              </a:rPr>
              <a:t>Stage 2 – stage 1 + tree maintenance (</a:t>
            </a:r>
            <a:r>
              <a:rPr lang="en-ZA" sz="1800" dirty="0" err="1">
                <a:latin typeface="Calibri" pitchFamily="34" charset="0"/>
              </a:rPr>
              <a:t>silviculture</a:t>
            </a:r>
            <a:r>
              <a:rPr lang="en-ZA" sz="1800" dirty="0">
                <a:latin typeface="Calibri" pitchFamily="34" charset="0"/>
              </a:rPr>
              <a:t>) </a:t>
            </a:r>
          </a:p>
          <a:p>
            <a:pPr marL="712788" lvl="0" indent="-441325">
              <a:buFont typeface="Arial" panose="020B0604020202020204" pitchFamily="34" charset="0"/>
              <a:buChar char="•"/>
            </a:pPr>
            <a:r>
              <a:rPr lang="en-ZA" sz="1800" dirty="0">
                <a:latin typeface="Calibri" pitchFamily="34" charset="0"/>
              </a:rPr>
              <a:t>Stage 3 – stages 1+2+ planting </a:t>
            </a:r>
          </a:p>
          <a:p>
            <a:pPr marL="712788" lvl="0" indent="-441325">
              <a:buFont typeface="Arial" panose="020B0604020202020204" pitchFamily="34" charset="0"/>
              <a:buChar char="•"/>
            </a:pPr>
            <a:r>
              <a:rPr lang="en-ZA" sz="1800" dirty="0">
                <a:latin typeface="Calibri" pitchFamily="34" charset="0"/>
              </a:rPr>
              <a:t>Stage 4 – stages 1-3 + fire prevention </a:t>
            </a:r>
          </a:p>
          <a:p>
            <a:pPr marL="712788" lvl="0" indent="-441325">
              <a:buFont typeface="Arial" panose="020B0604020202020204" pitchFamily="34" charset="0"/>
              <a:buChar char="•"/>
            </a:pPr>
            <a:r>
              <a:rPr lang="en-ZA" sz="1800" dirty="0">
                <a:latin typeface="Calibri" pitchFamily="34" charset="0"/>
              </a:rPr>
              <a:t>Stage 5 – stages 1-4 + timber harvesting </a:t>
            </a:r>
          </a:p>
          <a:p>
            <a:pPr marL="712788" lvl="0" indent="-441325">
              <a:buFont typeface="Arial" panose="020B0604020202020204" pitchFamily="34" charset="0"/>
              <a:buChar char="•"/>
            </a:pPr>
            <a:r>
              <a:rPr lang="en-ZA" sz="1800" dirty="0">
                <a:latin typeface="Calibri" pitchFamily="34" charset="0"/>
              </a:rPr>
              <a:t>stage 6 – stages 1-5 + timber transport </a:t>
            </a:r>
          </a:p>
          <a:p>
            <a:pPr lvl="0"/>
            <a:endParaRPr lang="en-ZA" dirty="0">
              <a:latin typeface="Calibri" pitchFamily="34" charset="0"/>
            </a:endParaRPr>
          </a:p>
          <a:p>
            <a:endParaRPr lang="en-ZA" dirty="0"/>
          </a:p>
        </p:txBody>
      </p:sp>
      <p:sp>
        <p:nvSpPr>
          <p:cNvPr id="3" name="Title 2"/>
          <p:cNvSpPr>
            <a:spLocks noGrp="1"/>
          </p:cNvSpPr>
          <p:nvPr>
            <p:ph type="title"/>
          </p:nvPr>
        </p:nvSpPr>
        <p:spPr>
          <a:xfrm>
            <a:off x="457200" y="205979"/>
            <a:ext cx="7571184" cy="493563"/>
          </a:xfrm>
          <a:solidFill>
            <a:srgbClr val="00B050"/>
          </a:solidFill>
        </p:spPr>
        <p:txBody>
          <a:bodyPr>
            <a:normAutofit/>
          </a:bodyPr>
          <a:lstStyle/>
          <a:p>
            <a:r>
              <a:rPr lang="en-ZA" sz="2000" dirty="0" smtClean="0">
                <a:latin typeface="Calibri" pitchFamily="34" charset="0"/>
              </a:rPr>
              <a:t>SETTLEMENT </a:t>
            </a:r>
            <a:r>
              <a:rPr lang="en-ZA" sz="2000" dirty="0">
                <a:latin typeface="Calibri" pitchFamily="34" charset="0"/>
              </a:rPr>
              <a:t>FRAMEWORK: COMMERCIAL </a:t>
            </a:r>
            <a:r>
              <a:rPr lang="en-ZA" sz="2000" dirty="0" smtClean="0">
                <a:latin typeface="Calibri" pitchFamily="34" charset="0"/>
              </a:rPr>
              <a:t>FORESTRY</a:t>
            </a:r>
            <a:endParaRPr lang="en-ZA" sz="2000" dirty="0"/>
          </a:p>
        </p:txBody>
      </p:sp>
    </p:spTree>
    <p:extLst>
      <p:ext uri="{BB962C8B-B14F-4D97-AF65-F5344CB8AC3E}">
        <p14:creationId xmlns:p14="http://schemas.microsoft.com/office/powerpoint/2010/main" xmlns="" val="1120142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6995120" cy="4039097"/>
          </a:xfrm>
        </p:spPr>
        <p:txBody>
          <a:bodyPr/>
          <a:lstStyle/>
          <a:p>
            <a:pPr lvl="0"/>
            <a:r>
              <a:rPr lang="en-ZA" dirty="0" smtClean="0">
                <a:latin typeface="Calibri" pitchFamily="34" charset="0"/>
              </a:rPr>
              <a:t> </a:t>
            </a:r>
            <a:endParaRPr lang="en-ZA" sz="1800" dirty="0" smtClean="0">
              <a:latin typeface="Calibri" pitchFamily="34" charset="0"/>
            </a:endParaRPr>
          </a:p>
          <a:p>
            <a:pPr lvl="0"/>
            <a:r>
              <a:rPr lang="en-ZA" sz="1800" b="1" dirty="0" smtClean="0">
                <a:latin typeface="Calibri" pitchFamily="34" charset="0"/>
              </a:rPr>
              <a:t>Model selection</a:t>
            </a:r>
          </a:p>
          <a:p>
            <a:pPr marL="285750" lvl="0" indent="-285750">
              <a:buFont typeface="Arial" panose="020B0604020202020204" pitchFamily="34" charset="0"/>
              <a:buChar char="•"/>
            </a:pPr>
            <a:r>
              <a:rPr lang="en-ZA" sz="1800" dirty="0" smtClean="0">
                <a:latin typeface="Calibri" pitchFamily="34" charset="0"/>
              </a:rPr>
              <a:t>The </a:t>
            </a:r>
            <a:r>
              <a:rPr lang="en-ZA" sz="1800" dirty="0">
                <a:latin typeface="Calibri" pitchFamily="34" charset="0"/>
              </a:rPr>
              <a:t>appropriate settlement model to be implemented will be community specific and will be determined by:</a:t>
            </a:r>
          </a:p>
          <a:p>
            <a:pPr marL="712788" lvl="0" indent="-441325"/>
            <a:r>
              <a:rPr lang="en-ZA" sz="1800" dirty="0" smtClean="0">
                <a:latin typeface="Calibri" pitchFamily="34" charset="0"/>
              </a:rPr>
              <a:t>- Project </a:t>
            </a:r>
            <a:r>
              <a:rPr lang="en-ZA" sz="1800" dirty="0">
                <a:latin typeface="Calibri" pitchFamily="34" charset="0"/>
              </a:rPr>
              <a:t>size, i.e. area planted &amp; full extent of claim</a:t>
            </a:r>
          </a:p>
          <a:p>
            <a:pPr marL="712788" lvl="0" indent="-441325"/>
            <a:r>
              <a:rPr lang="en-ZA" sz="1800" dirty="0" smtClean="0">
                <a:latin typeface="Calibri" pitchFamily="34" charset="0"/>
              </a:rPr>
              <a:t>- Availability </a:t>
            </a:r>
            <a:r>
              <a:rPr lang="en-ZA" sz="1800" dirty="0">
                <a:latin typeface="Calibri" pitchFamily="34" charset="0"/>
              </a:rPr>
              <a:t>of Government funding</a:t>
            </a:r>
          </a:p>
          <a:p>
            <a:pPr marL="712788" lvl="0" indent="-441325"/>
            <a:r>
              <a:rPr lang="en-ZA" sz="1800" dirty="0" smtClean="0">
                <a:latin typeface="Calibri" pitchFamily="34" charset="0"/>
              </a:rPr>
              <a:t>- Genus </a:t>
            </a:r>
            <a:r>
              <a:rPr lang="en-ZA" sz="1800" dirty="0">
                <a:latin typeface="Calibri" pitchFamily="34" charset="0"/>
              </a:rPr>
              <a:t>(gum, pine or wattle) and rotation length</a:t>
            </a:r>
          </a:p>
          <a:p>
            <a:pPr marL="712788" lvl="0" indent="-441325"/>
            <a:r>
              <a:rPr lang="en-ZA" sz="1800" dirty="0" smtClean="0">
                <a:latin typeface="Calibri" pitchFamily="34" charset="0"/>
              </a:rPr>
              <a:t>- Age </a:t>
            </a:r>
            <a:r>
              <a:rPr lang="en-ZA" sz="1800" dirty="0">
                <a:latin typeface="Calibri" pitchFamily="34" charset="0"/>
              </a:rPr>
              <a:t>class distribution</a:t>
            </a:r>
          </a:p>
          <a:p>
            <a:pPr marL="712788" lvl="0" indent="-441325"/>
            <a:r>
              <a:rPr lang="en-ZA" sz="1800" dirty="0" smtClean="0">
                <a:latin typeface="Calibri" pitchFamily="34" charset="0"/>
              </a:rPr>
              <a:t>- Technical</a:t>
            </a:r>
            <a:r>
              <a:rPr lang="en-ZA" sz="1800" dirty="0">
                <a:latin typeface="Calibri" pitchFamily="34" charset="0"/>
              </a:rPr>
              <a:t>, management &amp; business expertise within community.</a:t>
            </a:r>
          </a:p>
          <a:p>
            <a:pPr lvl="0"/>
            <a:endParaRPr lang="en-ZA" sz="1800" dirty="0">
              <a:latin typeface="Calibri" pitchFamily="34" charset="0"/>
            </a:endParaRPr>
          </a:p>
          <a:p>
            <a:endParaRPr lang="en-ZA" dirty="0"/>
          </a:p>
        </p:txBody>
      </p:sp>
      <p:sp>
        <p:nvSpPr>
          <p:cNvPr id="3" name="Title 2"/>
          <p:cNvSpPr>
            <a:spLocks noGrp="1"/>
          </p:cNvSpPr>
          <p:nvPr>
            <p:ph type="title"/>
          </p:nvPr>
        </p:nvSpPr>
        <p:spPr>
          <a:xfrm>
            <a:off x="457200" y="205979"/>
            <a:ext cx="7571184" cy="493563"/>
          </a:xfrm>
          <a:solidFill>
            <a:srgbClr val="00B050"/>
          </a:solidFill>
        </p:spPr>
        <p:txBody>
          <a:bodyPr>
            <a:noAutofit/>
          </a:bodyPr>
          <a:lstStyle/>
          <a:p>
            <a:r>
              <a:rPr lang="en-ZA" sz="1800" dirty="0" smtClean="0">
                <a:latin typeface="Calibri" pitchFamily="34" charset="0"/>
              </a:rPr>
              <a:t> </a:t>
            </a:r>
            <a:r>
              <a:rPr lang="en-ZA" sz="2000" dirty="0" smtClean="0">
                <a:latin typeface="Calibri" pitchFamily="34" charset="0"/>
              </a:rPr>
              <a:t>SETTLEMENT </a:t>
            </a:r>
            <a:r>
              <a:rPr lang="en-ZA" sz="2000" dirty="0">
                <a:latin typeface="Calibri" pitchFamily="34" charset="0"/>
              </a:rPr>
              <a:t>FRAMEWORK: COMMERCIAL FORESTRY</a:t>
            </a:r>
            <a:endParaRPr lang="en-ZA" sz="1800" dirty="0"/>
          </a:p>
        </p:txBody>
      </p:sp>
    </p:spTree>
    <p:extLst>
      <p:ext uri="{BB962C8B-B14F-4D97-AF65-F5344CB8AC3E}">
        <p14:creationId xmlns:p14="http://schemas.microsoft.com/office/powerpoint/2010/main" xmlns="" val="26398784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normAutofit/>
          </a:bodyPr>
          <a:lstStyle/>
          <a:p>
            <a:pPr marL="285750" lvl="0" indent="-285750" algn="just">
              <a:buFont typeface="Arial" panose="020B0604020202020204" pitchFamily="34" charset="0"/>
              <a:buChar char="•"/>
            </a:pPr>
            <a:r>
              <a:rPr lang="en-ZA" sz="1800" dirty="0" smtClean="0">
                <a:latin typeface="Calibri" pitchFamily="34" charset="0"/>
              </a:rPr>
              <a:t>In </a:t>
            </a:r>
            <a:r>
              <a:rPr lang="en-ZA" sz="1800" dirty="0">
                <a:latin typeface="Calibri" pitchFamily="34" charset="0"/>
              </a:rPr>
              <a:t>May 2015 the SAFCOL Board approved, for piloting, the leaseback settlement model for piloting in the claims in </a:t>
            </a:r>
            <a:r>
              <a:rPr lang="en-ZA" sz="1800" dirty="0" err="1">
                <a:latin typeface="Calibri" pitchFamily="34" charset="0"/>
              </a:rPr>
              <a:t>Entabeni</a:t>
            </a:r>
            <a:r>
              <a:rPr lang="en-ZA" sz="1800" dirty="0">
                <a:latin typeface="Calibri" pitchFamily="34" charset="0"/>
              </a:rPr>
              <a:t> Plantation </a:t>
            </a:r>
            <a:r>
              <a:rPr lang="en-ZA" sz="1800" dirty="0" smtClean="0">
                <a:latin typeface="Calibri" pitchFamily="34" charset="0"/>
              </a:rPr>
              <a:t>(7 claims).</a:t>
            </a:r>
            <a:endParaRPr lang="en-ZA" sz="1800" dirty="0">
              <a:latin typeface="Calibri" pitchFamily="34" charset="0"/>
            </a:endParaRPr>
          </a:p>
          <a:p>
            <a:pPr marL="285750" lvl="0" indent="-285750" algn="just">
              <a:buFont typeface="Arial" panose="020B0604020202020204" pitchFamily="34" charset="0"/>
              <a:buChar char="•"/>
            </a:pPr>
            <a:r>
              <a:rPr lang="en-ZA" sz="1800" dirty="0">
                <a:latin typeface="Calibri" pitchFamily="34" charset="0"/>
              </a:rPr>
              <a:t>The biggest challenge with the model is that the duration of the lease will be 70 years, as SAFCOL’s rotation is 35 years. </a:t>
            </a:r>
            <a:endParaRPr lang="en-ZA" sz="1800" dirty="0" smtClean="0">
              <a:latin typeface="Calibri" pitchFamily="34" charset="0"/>
            </a:endParaRPr>
          </a:p>
          <a:p>
            <a:pPr marL="285750" lvl="0" indent="-285750" algn="just">
              <a:buFont typeface="Arial" panose="020B0604020202020204" pitchFamily="34" charset="0"/>
              <a:buChar char="•"/>
            </a:pPr>
            <a:r>
              <a:rPr lang="en-ZA" sz="1800" dirty="0" smtClean="0">
                <a:latin typeface="Calibri" pitchFamily="34" charset="0"/>
              </a:rPr>
              <a:t>Agreements for the claims in </a:t>
            </a:r>
            <a:r>
              <a:rPr lang="en-ZA" sz="1800" dirty="0" err="1" smtClean="0">
                <a:latin typeface="Calibri" pitchFamily="34" charset="0"/>
              </a:rPr>
              <a:t>Entabeni</a:t>
            </a:r>
            <a:r>
              <a:rPr lang="en-ZA" sz="1800" dirty="0" smtClean="0">
                <a:latin typeface="Calibri" pitchFamily="34" charset="0"/>
              </a:rPr>
              <a:t> Plantation were finalised, but before they could be submitted to SAFCOL for signature, SAFCOL informed the Commission that the Minister of DPE had instructed its Board to implement the Strategic Partnership Model. </a:t>
            </a:r>
          </a:p>
          <a:p>
            <a:pPr marL="285750" lvl="0" indent="-285750" algn="just">
              <a:buFont typeface="Arial" panose="020B0604020202020204" pitchFamily="34" charset="0"/>
              <a:buChar char="•"/>
            </a:pPr>
            <a:r>
              <a:rPr lang="en-ZA" sz="1800" dirty="0" smtClean="0">
                <a:latin typeface="Calibri" pitchFamily="34" charset="0"/>
              </a:rPr>
              <a:t>SAFCOL and the Commission are developing the Strategic Partnership Model, with a possibility of clustering and creating </a:t>
            </a:r>
            <a:r>
              <a:rPr lang="en-ZA" sz="1800" smtClean="0">
                <a:latin typeface="Calibri" pitchFamily="34" charset="0"/>
              </a:rPr>
              <a:t>regional partnerships.</a:t>
            </a:r>
            <a:endParaRPr lang="en-ZA" sz="1800" dirty="0" smtClean="0">
              <a:latin typeface="Calibri" pitchFamily="34" charset="0"/>
            </a:endParaRPr>
          </a:p>
          <a:p>
            <a:pPr marL="285750" lvl="0" indent="-285750" algn="just">
              <a:buFont typeface="Arial" panose="020B0604020202020204" pitchFamily="34" charset="0"/>
              <a:buChar char="•"/>
            </a:pPr>
            <a:endParaRPr lang="en-ZA" sz="1800" dirty="0">
              <a:latin typeface="Calibri" pitchFamily="34" charset="0"/>
            </a:endParaRPr>
          </a:p>
        </p:txBody>
      </p:sp>
      <p:sp>
        <p:nvSpPr>
          <p:cNvPr id="3" name="Title 2"/>
          <p:cNvSpPr>
            <a:spLocks noGrp="1"/>
          </p:cNvSpPr>
          <p:nvPr>
            <p:ph type="title"/>
          </p:nvPr>
        </p:nvSpPr>
        <p:spPr>
          <a:xfrm>
            <a:off x="457200" y="205979"/>
            <a:ext cx="7571184" cy="421555"/>
          </a:xfrm>
          <a:solidFill>
            <a:srgbClr val="00B050"/>
          </a:solidFill>
        </p:spPr>
        <p:txBody>
          <a:bodyPr>
            <a:normAutofit/>
          </a:bodyPr>
          <a:lstStyle/>
          <a:p>
            <a:r>
              <a:rPr lang="en-ZA" sz="1600" dirty="0" smtClean="0">
                <a:latin typeface="Calibri" pitchFamily="34" charset="0"/>
              </a:rPr>
              <a:t>PROGRESS</a:t>
            </a:r>
            <a:endParaRPr lang="en-ZA" sz="1000" dirty="0"/>
          </a:p>
        </p:txBody>
      </p:sp>
    </p:spTree>
    <p:extLst>
      <p:ext uri="{BB962C8B-B14F-4D97-AF65-F5344CB8AC3E}">
        <p14:creationId xmlns:p14="http://schemas.microsoft.com/office/powerpoint/2010/main" xmlns="" val="2584817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25" name="Content Placeholder 2"/>
          <p:cNvSpPr>
            <a:spLocks noGrp="1"/>
          </p:cNvSpPr>
          <p:nvPr>
            <p:ph idx="1"/>
          </p:nvPr>
        </p:nvSpPr>
        <p:spPr>
          <a:xfrm>
            <a:off x="457200" y="857250"/>
            <a:ext cx="8229600" cy="3302794"/>
          </a:xfrm>
        </p:spPr>
        <p:txBody>
          <a:bodyPr/>
          <a:lstStyle/>
          <a:p>
            <a:pPr marL="0" indent="0" algn="ctr">
              <a:buFont typeface="Arial" charset="0"/>
              <a:buNone/>
            </a:pPr>
            <a:endParaRPr lang="en-ZA" altLang="en-US" sz="2800" b="1" dirty="0" smtClean="0"/>
          </a:p>
          <a:p>
            <a:pPr marL="0" indent="0" algn="ctr">
              <a:buFont typeface="Arial" charset="0"/>
              <a:buNone/>
            </a:pPr>
            <a:endParaRPr lang="en-ZA" altLang="en-US" sz="2800" b="1" dirty="0" smtClean="0"/>
          </a:p>
          <a:p>
            <a:pPr marL="0" indent="0" algn="ctr">
              <a:buFont typeface="Arial" charset="0"/>
              <a:buNone/>
            </a:pPr>
            <a:r>
              <a:rPr lang="en-ZA" altLang="en-US" sz="2800" b="1" dirty="0" smtClean="0"/>
              <a:t>THANK YOU</a:t>
            </a:r>
          </a:p>
        </p:txBody>
      </p:sp>
    </p:spTree>
    <p:extLst>
      <p:ext uri="{BB962C8B-B14F-4D97-AF65-F5344CB8AC3E}">
        <p14:creationId xmlns:p14="http://schemas.microsoft.com/office/powerpoint/2010/main" xmlns="" val="4016554590"/>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Title 2"/>
          <p:cNvSpPr>
            <a:spLocks noGrp="1"/>
          </p:cNvSpPr>
          <p:nvPr>
            <p:ph type="title"/>
          </p:nvPr>
        </p:nvSpPr>
        <p:spPr>
          <a:xfrm>
            <a:off x="457200" y="267494"/>
            <a:ext cx="7931224" cy="565571"/>
          </a:xfrm>
          <a:solidFill>
            <a:srgbClr val="00B050"/>
          </a:solidFill>
        </p:spPr>
        <p:txBody>
          <a:bodyPr>
            <a:normAutofit/>
          </a:bodyPr>
          <a:lstStyle/>
          <a:p>
            <a:r>
              <a:rPr lang="en-ZA" altLang="en-US" sz="2000" dirty="0" smtClean="0">
                <a:latin typeface="Candara" pitchFamily="34" charset="0"/>
              </a:rPr>
              <a:t> </a:t>
            </a:r>
            <a:r>
              <a:rPr lang="en-ZA" altLang="en-US" sz="2000" dirty="0">
                <a:latin typeface="Calibri" panose="020F0502020204030204" pitchFamily="34" charset="0"/>
              </a:rPr>
              <a:t>PURPOSE &amp; STRATEGIC OBJECTIVES</a:t>
            </a:r>
            <a:endParaRPr lang="en-ZA" altLang="en-US" sz="2000" b="1" dirty="0" smtClean="0">
              <a:solidFill>
                <a:srgbClr val="00B050"/>
              </a:solidFill>
              <a:latin typeface="Calibri" panose="020F0502020204030204" pitchFamily="34" charset="0"/>
            </a:endParaRPr>
          </a:p>
        </p:txBody>
      </p:sp>
      <p:sp>
        <p:nvSpPr>
          <p:cNvPr id="2" name="Content Placeholder 1"/>
          <p:cNvSpPr>
            <a:spLocks noGrp="1"/>
          </p:cNvSpPr>
          <p:nvPr>
            <p:ph idx="1"/>
          </p:nvPr>
        </p:nvSpPr>
        <p:spPr>
          <a:xfrm>
            <a:off x="457200" y="915566"/>
            <a:ext cx="7931224" cy="3679057"/>
          </a:xfrm>
        </p:spPr>
        <p:txBody>
          <a:bodyPr>
            <a:normAutofit/>
          </a:bodyPr>
          <a:lstStyle/>
          <a:p>
            <a:pPr>
              <a:defRPr/>
            </a:pPr>
            <a:r>
              <a:rPr lang="en-US" sz="1800" b="1" dirty="0">
                <a:latin typeface="Calibri" panose="020F0502020204030204" pitchFamily="34" charset="0"/>
              </a:rPr>
              <a:t>Purpose</a:t>
            </a:r>
          </a:p>
          <a:p>
            <a:pPr algn="just">
              <a:defRPr/>
            </a:pPr>
            <a:r>
              <a:rPr lang="en-US" sz="1800" dirty="0">
                <a:latin typeface="Calibri" panose="020F0502020204030204" pitchFamily="34" charset="0"/>
              </a:rPr>
              <a:t>The purpose of restitution programme is the settlement of land restitution claims in terms of the Restitution of Land Rights Act, 1994 (Act 22 of 1994). The Commission is responsible for investigating and processing restitution claims. The Commission also develops and coordinates restitution policies and oversees restitution court cases.</a:t>
            </a:r>
          </a:p>
          <a:p>
            <a:pPr>
              <a:defRPr/>
            </a:pPr>
            <a:endParaRPr lang="en-US" sz="1800" b="1" dirty="0" smtClean="0">
              <a:latin typeface="Calibri" panose="020F0502020204030204" pitchFamily="34" charset="0"/>
            </a:endParaRPr>
          </a:p>
          <a:p>
            <a:pPr>
              <a:defRPr/>
            </a:pPr>
            <a:r>
              <a:rPr lang="en-US" sz="1800" b="1" dirty="0" smtClean="0">
                <a:latin typeface="Calibri" panose="020F0502020204030204" pitchFamily="34" charset="0"/>
              </a:rPr>
              <a:t>Strategic </a:t>
            </a:r>
            <a:r>
              <a:rPr lang="en-US" sz="1800" b="1" dirty="0">
                <a:latin typeface="Calibri" panose="020F0502020204030204" pitchFamily="34" charset="0"/>
              </a:rPr>
              <a:t>Objective</a:t>
            </a:r>
          </a:p>
          <a:p>
            <a:pPr algn="just">
              <a:defRPr/>
            </a:pPr>
            <a:r>
              <a:rPr lang="en-US" sz="1800" dirty="0">
                <a:latin typeface="Calibri" panose="020F0502020204030204" pitchFamily="34" charset="0"/>
              </a:rPr>
              <a:t>The strategic objective of the Commission is the restitution of rights in land or awards of alternative forms of equitable redress to claimants, within Medium Term Expenditure Framework budgetary allocation.</a:t>
            </a:r>
          </a:p>
          <a:p>
            <a:pPr marL="457200" indent="-457200" algn="just">
              <a:buFont typeface="Arial" panose="020B0604020202020204" pitchFamily="34" charset="0"/>
              <a:buChar char="•"/>
              <a:defRPr/>
            </a:pPr>
            <a:endParaRPr lang="en-ZA" sz="2200" dirty="0">
              <a:latin typeface="Candara" panose="020E0502030303020204" pitchFamily="34" charset="0"/>
            </a:endParaRPr>
          </a:p>
        </p:txBody>
      </p:sp>
      <p:sp>
        <p:nvSpPr>
          <p:cNvPr id="5" name="Rectangle 4"/>
          <p:cNvSpPr/>
          <p:nvPr/>
        </p:nvSpPr>
        <p:spPr>
          <a:xfrm>
            <a:off x="539552" y="1131590"/>
            <a:ext cx="7848872" cy="954107"/>
          </a:xfrm>
          <a:prstGeom prst="rect">
            <a:avLst/>
          </a:prstGeom>
        </p:spPr>
        <p:txBody>
          <a:bodyPr wrap="square">
            <a:spAutoFit/>
          </a:bodyPr>
          <a:lstStyle/>
          <a:p>
            <a:pPr marL="285750" indent="-285750" algn="just">
              <a:buFont typeface="Arial" panose="020B0604020202020204" pitchFamily="34" charset="0"/>
              <a:buChar char="•"/>
            </a:pPr>
            <a:endParaRPr lang="en-ZA" altLang="en-US" sz="2000" dirty="0" smtClean="0">
              <a:latin typeface="Candara" pitchFamily="34" charset="0"/>
            </a:endParaRPr>
          </a:p>
          <a:p>
            <a:pPr marL="285750" indent="-285750" algn="just">
              <a:buFont typeface="Arial" panose="020B0604020202020204" pitchFamily="34" charset="0"/>
              <a:buChar char="•"/>
            </a:pPr>
            <a:endParaRPr lang="en-ZA" altLang="en-US" b="1" dirty="0" smtClean="0">
              <a:latin typeface="Candara" pitchFamily="34" charset="0"/>
            </a:endParaRPr>
          </a:p>
          <a:p>
            <a:pPr marL="285750" indent="-285750" algn="just">
              <a:buFont typeface="Arial" panose="020B0604020202020204" pitchFamily="34" charset="0"/>
              <a:buChar char="•"/>
            </a:pPr>
            <a:endParaRPr lang="en-ZA" altLang="en-US" b="1" dirty="0">
              <a:latin typeface="Candara" pitchFamily="34" charset="0"/>
            </a:endParaRPr>
          </a:p>
        </p:txBody>
      </p:sp>
    </p:spTree>
    <p:extLst>
      <p:ext uri="{BB962C8B-B14F-4D97-AF65-F5344CB8AC3E}">
        <p14:creationId xmlns:p14="http://schemas.microsoft.com/office/powerpoint/2010/main" xmlns="" val="3880143025"/>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Title 2"/>
          <p:cNvSpPr>
            <a:spLocks noGrp="1"/>
          </p:cNvSpPr>
          <p:nvPr>
            <p:ph type="title"/>
          </p:nvPr>
        </p:nvSpPr>
        <p:spPr>
          <a:xfrm>
            <a:off x="457200" y="267494"/>
            <a:ext cx="7931224" cy="565571"/>
          </a:xfrm>
          <a:solidFill>
            <a:srgbClr val="00B050"/>
          </a:solidFill>
        </p:spPr>
        <p:txBody>
          <a:bodyPr>
            <a:normAutofit/>
          </a:bodyPr>
          <a:lstStyle/>
          <a:p>
            <a:r>
              <a:rPr lang="en-ZA" altLang="en-US" sz="2000" dirty="0" smtClean="0">
                <a:latin typeface="Candara" pitchFamily="34" charset="0"/>
              </a:rPr>
              <a:t> </a:t>
            </a:r>
            <a:r>
              <a:rPr lang="en-ZA" altLang="en-US" sz="2000" dirty="0" smtClean="0">
                <a:latin typeface="Calibri" panose="020F0502020204030204" pitchFamily="34" charset="0"/>
              </a:rPr>
              <a:t>PURPOSE </a:t>
            </a:r>
            <a:r>
              <a:rPr lang="en-ZA" altLang="en-US" sz="2000" dirty="0">
                <a:latin typeface="Calibri" panose="020F0502020204030204" pitchFamily="34" charset="0"/>
              </a:rPr>
              <a:t>&amp; STRATEGIC OBJECTIVES</a:t>
            </a:r>
            <a:endParaRPr lang="en-ZA" altLang="en-US" sz="2000" b="1" dirty="0" smtClean="0">
              <a:solidFill>
                <a:srgbClr val="00B050"/>
              </a:solidFill>
              <a:latin typeface="Calibri" panose="020F0502020204030204" pitchFamily="34" charset="0"/>
            </a:endParaRPr>
          </a:p>
        </p:txBody>
      </p:sp>
      <p:sp>
        <p:nvSpPr>
          <p:cNvPr id="2" name="Content Placeholder 1"/>
          <p:cNvSpPr>
            <a:spLocks noGrp="1"/>
          </p:cNvSpPr>
          <p:nvPr>
            <p:ph idx="1"/>
          </p:nvPr>
        </p:nvSpPr>
        <p:spPr>
          <a:xfrm>
            <a:off x="457200" y="915566"/>
            <a:ext cx="7931224" cy="3679057"/>
          </a:xfrm>
        </p:spPr>
        <p:txBody>
          <a:bodyPr>
            <a:normAutofit/>
          </a:bodyPr>
          <a:lstStyle/>
          <a:p>
            <a:pPr>
              <a:defRPr/>
            </a:pPr>
            <a:r>
              <a:rPr lang="en-US" sz="1800" b="1" dirty="0">
                <a:latin typeface="Calibri" panose="020F0502020204030204" pitchFamily="34" charset="0"/>
              </a:rPr>
              <a:t>Vision</a:t>
            </a:r>
          </a:p>
          <a:p>
            <a:pPr algn="just">
              <a:defRPr/>
            </a:pPr>
            <a:r>
              <a:rPr lang="en-US" sz="1800" dirty="0">
                <a:latin typeface="Calibri" panose="020F0502020204030204" pitchFamily="34" charset="0"/>
              </a:rPr>
              <a:t>A Commission of excellence that ensures that effective, efficient and speedy redress is provided to victims of racially based land dispossessions.</a:t>
            </a:r>
          </a:p>
          <a:p>
            <a:pPr algn="just">
              <a:defRPr/>
            </a:pPr>
            <a:endParaRPr lang="en-US" sz="1800" dirty="0">
              <a:latin typeface="Calibri" panose="020F0502020204030204" pitchFamily="34" charset="0"/>
            </a:endParaRPr>
          </a:p>
          <a:p>
            <a:pPr>
              <a:defRPr/>
            </a:pPr>
            <a:r>
              <a:rPr lang="en-US" sz="1800" b="1" dirty="0">
                <a:latin typeface="Calibri" panose="020F0502020204030204" pitchFamily="34" charset="0"/>
              </a:rPr>
              <a:t>Mission</a:t>
            </a:r>
          </a:p>
          <a:p>
            <a:pPr algn="just">
              <a:defRPr/>
            </a:pPr>
            <a:r>
              <a:rPr lang="en-US" altLang="en-US" sz="1800" dirty="0">
                <a:latin typeface="Calibri" panose="020F0502020204030204" pitchFamily="34" charset="0"/>
              </a:rPr>
              <a:t>We exist to provide redress to victims of racially motivated land dispossession, in line with the provisions of the Restitution of Land Rights Act, 1994 (Act No 22 of 1994), as amended.</a:t>
            </a:r>
          </a:p>
        </p:txBody>
      </p:sp>
      <p:sp>
        <p:nvSpPr>
          <p:cNvPr id="5" name="Rectangle 4"/>
          <p:cNvSpPr/>
          <p:nvPr/>
        </p:nvSpPr>
        <p:spPr>
          <a:xfrm>
            <a:off x="514865" y="1131590"/>
            <a:ext cx="7848872" cy="954107"/>
          </a:xfrm>
          <a:prstGeom prst="rect">
            <a:avLst/>
          </a:prstGeom>
        </p:spPr>
        <p:txBody>
          <a:bodyPr wrap="square">
            <a:spAutoFit/>
          </a:bodyPr>
          <a:lstStyle/>
          <a:p>
            <a:pPr marL="285750" indent="-285750" algn="just">
              <a:buFont typeface="Arial" panose="020B0604020202020204" pitchFamily="34" charset="0"/>
              <a:buChar char="•"/>
            </a:pPr>
            <a:endParaRPr lang="en-ZA" altLang="en-US" sz="2000" dirty="0" smtClean="0">
              <a:latin typeface="Candara" pitchFamily="34" charset="0"/>
            </a:endParaRPr>
          </a:p>
          <a:p>
            <a:pPr marL="285750" indent="-285750" algn="just">
              <a:buFont typeface="Arial" panose="020B0604020202020204" pitchFamily="34" charset="0"/>
              <a:buChar char="•"/>
            </a:pPr>
            <a:endParaRPr lang="en-ZA" altLang="en-US" b="1" dirty="0" smtClean="0">
              <a:latin typeface="Candara" pitchFamily="34" charset="0"/>
            </a:endParaRPr>
          </a:p>
          <a:p>
            <a:pPr marL="285750" indent="-285750" algn="just">
              <a:buFont typeface="Arial" panose="020B0604020202020204" pitchFamily="34" charset="0"/>
              <a:buChar char="•"/>
            </a:pPr>
            <a:endParaRPr lang="en-ZA" altLang="en-US" b="1" dirty="0">
              <a:latin typeface="Candara" pitchFamily="34" charset="0"/>
            </a:endParaRPr>
          </a:p>
        </p:txBody>
      </p:sp>
    </p:spTree>
    <p:extLst>
      <p:ext uri="{BB962C8B-B14F-4D97-AF65-F5344CB8AC3E}">
        <p14:creationId xmlns:p14="http://schemas.microsoft.com/office/powerpoint/2010/main" xmlns="" val="2765158999"/>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2134" y="178913"/>
            <a:ext cx="7339657" cy="457200"/>
          </a:xfrm>
          <a:solidFill>
            <a:schemeClr val="tx2"/>
          </a:solidFill>
        </p:spPr>
        <p:txBody>
          <a:bodyPr>
            <a:noAutofit/>
          </a:bodyPr>
          <a:lstStyle/>
          <a:p>
            <a:pPr eaLnBrk="1" hangingPunct="1">
              <a:defRPr/>
            </a:pPr>
            <a:r>
              <a:rPr lang="en-US" sz="2000" b="1" dirty="0" smtClean="0">
                <a:latin typeface="Calibri" panose="020F0502020204030204" pitchFamily="34" charset="0"/>
              </a:rPr>
              <a:t>RESTITUTION PROCESS</a:t>
            </a:r>
            <a:endParaRPr lang="en-GB" sz="2000" b="1" dirty="0" smtClean="0">
              <a:latin typeface="Calibri" panose="020F0502020204030204" pitchFamily="34" charset="0"/>
            </a:endParaRPr>
          </a:p>
        </p:txBody>
      </p:sp>
      <p:sp>
        <p:nvSpPr>
          <p:cNvPr id="10243" name="Oval 8"/>
          <p:cNvSpPr>
            <a:spLocks noChangeArrowheads="1"/>
          </p:cNvSpPr>
          <p:nvPr/>
        </p:nvSpPr>
        <p:spPr bwMode="auto">
          <a:xfrm>
            <a:off x="1558925" y="531019"/>
            <a:ext cx="2514600" cy="457200"/>
          </a:xfrm>
          <a:prstGeom prst="ellipse">
            <a:avLst/>
          </a:prstGeom>
          <a:noFill/>
          <a:ln w="9525">
            <a:solidFill>
              <a:schemeClr val="tx1"/>
            </a:solidFill>
            <a:round/>
            <a:headEnd/>
            <a:tailEnd/>
          </a:ln>
        </p:spPr>
        <p:txBody>
          <a:bodyPr wrap="none" anchor="ctr"/>
          <a:lstStyle/>
          <a:p>
            <a:pPr algn="ctr">
              <a:defRPr/>
            </a:pPr>
            <a:r>
              <a:rPr lang="en-US" b="1" dirty="0">
                <a:latin typeface="Candara" panose="020E0502030303020204" pitchFamily="34" charset="0"/>
              </a:rPr>
              <a:t>LODGEMENT</a:t>
            </a:r>
            <a:endParaRPr lang="en-GB" b="1" dirty="0">
              <a:latin typeface="Candara" panose="020E0502030303020204" pitchFamily="34" charset="0"/>
            </a:endParaRPr>
          </a:p>
        </p:txBody>
      </p:sp>
      <p:sp>
        <p:nvSpPr>
          <p:cNvPr id="10244" name="Oval 12"/>
          <p:cNvSpPr>
            <a:spLocks noChangeArrowheads="1"/>
          </p:cNvSpPr>
          <p:nvPr/>
        </p:nvSpPr>
        <p:spPr bwMode="auto">
          <a:xfrm>
            <a:off x="1619250" y="1103834"/>
            <a:ext cx="2362200" cy="514350"/>
          </a:xfrm>
          <a:prstGeom prst="ellipse">
            <a:avLst/>
          </a:prstGeom>
          <a:noFill/>
          <a:ln w="9525">
            <a:solidFill>
              <a:schemeClr val="tx1"/>
            </a:solidFill>
            <a:round/>
            <a:headEnd/>
            <a:tailEnd/>
          </a:ln>
        </p:spPr>
        <p:txBody>
          <a:bodyPr wrap="none" anchor="ctr"/>
          <a:lstStyle/>
          <a:p>
            <a:pPr algn="ctr">
              <a:defRPr/>
            </a:pPr>
            <a:r>
              <a:rPr lang="en-US" b="1" dirty="0">
                <a:latin typeface="Candara" panose="020E0502030303020204" pitchFamily="34" charset="0"/>
              </a:rPr>
              <a:t>SCREENING</a:t>
            </a:r>
            <a:endParaRPr lang="en-GB" b="1" dirty="0">
              <a:latin typeface="Candara" panose="020E0502030303020204" pitchFamily="34" charset="0"/>
            </a:endParaRPr>
          </a:p>
        </p:txBody>
      </p:sp>
      <p:sp>
        <p:nvSpPr>
          <p:cNvPr id="10245" name="Oval 17"/>
          <p:cNvSpPr>
            <a:spLocks noChangeArrowheads="1"/>
          </p:cNvSpPr>
          <p:nvPr/>
        </p:nvSpPr>
        <p:spPr bwMode="auto">
          <a:xfrm>
            <a:off x="1493008" y="1741067"/>
            <a:ext cx="2667000" cy="457200"/>
          </a:xfrm>
          <a:prstGeom prst="ellipse">
            <a:avLst/>
          </a:prstGeom>
          <a:noFill/>
          <a:ln w="9525">
            <a:solidFill>
              <a:schemeClr val="tx1"/>
            </a:solidFill>
            <a:round/>
            <a:headEnd/>
            <a:tailEnd/>
          </a:ln>
        </p:spPr>
        <p:txBody>
          <a:bodyPr wrap="none" anchor="ctr"/>
          <a:lstStyle/>
          <a:p>
            <a:pPr algn="ctr">
              <a:defRPr/>
            </a:pPr>
            <a:r>
              <a:rPr lang="en-US" b="1" dirty="0" smtClean="0">
                <a:latin typeface="Candara" panose="020E0502030303020204" pitchFamily="34" charset="0"/>
              </a:rPr>
              <a:t>GAZETTING</a:t>
            </a:r>
            <a:endParaRPr lang="en-GB" b="1" dirty="0">
              <a:latin typeface="Candara" panose="020E0502030303020204" pitchFamily="34" charset="0"/>
            </a:endParaRPr>
          </a:p>
        </p:txBody>
      </p:sp>
      <p:sp>
        <p:nvSpPr>
          <p:cNvPr id="10246" name="Oval 18"/>
          <p:cNvSpPr>
            <a:spLocks noChangeArrowheads="1"/>
          </p:cNvSpPr>
          <p:nvPr/>
        </p:nvSpPr>
        <p:spPr bwMode="auto">
          <a:xfrm>
            <a:off x="1619250" y="2332888"/>
            <a:ext cx="2514600" cy="457200"/>
          </a:xfrm>
          <a:prstGeom prst="ellipse">
            <a:avLst/>
          </a:prstGeom>
          <a:noFill/>
          <a:ln w="9525">
            <a:solidFill>
              <a:schemeClr val="tx1"/>
            </a:solidFill>
            <a:round/>
            <a:headEnd/>
            <a:tailEnd/>
          </a:ln>
        </p:spPr>
        <p:txBody>
          <a:bodyPr wrap="none" anchor="ctr"/>
          <a:lstStyle/>
          <a:p>
            <a:pPr algn="ctr">
              <a:defRPr/>
            </a:pPr>
            <a:r>
              <a:rPr lang="en-US" b="1" dirty="0" smtClean="0">
                <a:latin typeface="Candara" panose="020E0502030303020204" pitchFamily="34" charset="0"/>
              </a:rPr>
              <a:t>INVESTIGATION</a:t>
            </a:r>
            <a:endParaRPr lang="en-GB" b="1" dirty="0">
              <a:latin typeface="Candara" panose="020E0502030303020204" pitchFamily="34" charset="0"/>
            </a:endParaRPr>
          </a:p>
        </p:txBody>
      </p:sp>
      <p:sp>
        <p:nvSpPr>
          <p:cNvPr id="8199" name="Oval 19"/>
          <p:cNvSpPr>
            <a:spLocks noChangeArrowheads="1"/>
          </p:cNvSpPr>
          <p:nvPr/>
        </p:nvSpPr>
        <p:spPr bwMode="auto">
          <a:xfrm>
            <a:off x="1604963" y="2885453"/>
            <a:ext cx="2667000" cy="1074565"/>
          </a:xfrm>
          <a:prstGeom prst="ellipse">
            <a:avLst/>
          </a:prstGeom>
          <a:noFill/>
          <a:ln w="9525">
            <a:solidFill>
              <a:schemeClr val="tx1"/>
            </a:solidFill>
            <a:round/>
            <a:headEnd/>
            <a:tailEnd/>
          </a:ln>
        </p:spPr>
        <p:txBody>
          <a:bodyPr wrap="none" anchor="ctr"/>
          <a:lstStyle/>
          <a:p>
            <a:pPr algn="ctr"/>
            <a:r>
              <a:rPr lang="en-US" b="1" dirty="0" smtClean="0">
                <a:latin typeface="Candara" panose="020E0502030303020204" pitchFamily="34" charset="0"/>
                <a:cs typeface="Arial" charset="0"/>
              </a:rPr>
              <a:t>NEGOTIATIONS</a:t>
            </a:r>
            <a:endParaRPr lang="en-GB" b="1" dirty="0">
              <a:latin typeface="Candara" panose="020E0502030303020204" pitchFamily="34" charset="0"/>
              <a:cs typeface="Arial" charset="0"/>
            </a:endParaRPr>
          </a:p>
          <a:p>
            <a:pPr marL="285750" indent="-285750">
              <a:buFont typeface="Arial" pitchFamily="34" charset="0"/>
              <a:buChar char="•"/>
            </a:pPr>
            <a:r>
              <a:rPr lang="en-GB" dirty="0" smtClean="0">
                <a:latin typeface="Arial" charset="0"/>
                <a:cs typeface="Arial" charset="0"/>
              </a:rPr>
              <a:t>Verification</a:t>
            </a:r>
          </a:p>
          <a:p>
            <a:pPr marL="285750" indent="-285750">
              <a:buFont typeface="Arial" pitchFamily="34" charset="0"/>
              <a:buChar char="•"/>
            </a:pPr>
            <a:r>
              <a:rPr lang="en-GB" dirty="0" smtClean="0">
                <a:latin typeface="Arial" charset="0"/>
                <a:cs typeface="Arial" charset="0"/>
              </a:rPr>
              <a:t>Valuation</a:t>
            </a:r>
          </a:p>
          <a:p>
            <a:pPr marL="285750" indent="-285750">
              <a:buFont typeface="Arial" pitchFamily="34" charset="0"/>
              <a:buChar char="•"/>
            </a:pPr>
            <a:r>
              <a:rPr lang="en-GB" dirty="0" smtClean="0">
                <a:latin typeface="Arial" charset="0"/>
                <a:cs typeface="Arial" charset="0"/>
              </a:rPr>
              <a:t>Legal Entity</a:t>
            </a:r>
            <a:endParaRPr lang="en-US" dirty="0" smtClean="0">
              <a:latin typeface="Arial" charset="0"/>
              <a:cs typeface="Arial" charset="0"/>
            </a:endParaRPr>
          </a:p>
        </p:txBody>
      </p:sp>
      <p:sp>
        <p:nvSpPr>
          <p:cNvPr id="10248" name="Oval 20"/>
          <p:cNvSpPr>
            <a:spLocks noChangeArrowheads="1"/>
          </p:cNvSpPr>
          <p:nvPr/>
        </p:nvSpPr>
        <p:spPr bwMode="auto">
          <a:xfrm>
            <a:off x="1719263" y="4064794"/>
            <a:ext cx="2438400" cy="457200"/>
          </a:xfrm>
          <a:prstGeom prst="ellipse">
            <a:avLst/>
          </a:prstGeom>
          <a:noFill/>
          <a:ln w="9525">
            <a:solidFill>
              <a:schemeClr val="tx1"/>
            </a:solidFill>
            <a:round/>
            <a:headEnd/>
            <a:tailEnd/>
          </a:ln>
        </p:spPr>
        <p:txBody>
          <a:bodyPr wrap="none" anchor="ctr"/>
          <a:lstStyle/>
          <a:p>
            <a:pPr algn="ctr">
              <a:defRPr/>
            </a:pPr>
            <a:r>
              <a:rPr lang="en-US" b="1" dirty="0">
                <a:solidFill>
                  <a:srgbClr val="FF0000"/>
                </a:solidFill>
                <a:latin typeface="Candara" panose="020E0502030303020204" pitchFamily="34" charset="0"/>
              </a:rPr>
              <a:t>SETTLEMENT</a:t>
            </a:r>
            <a:endParaRPr lang="en-GB" b="1" dirty="0">
              <a:solidFill>
                <a:srgbClr val="FF0000"/>
              </a:solidFill>
              <a:latin typeface="Candara" panose="020E0502030303020204" pitchFamily="34" charset="0"/>
            </a:endParaRPr>
          </a:p>
        </p:txBody>
      </p:sp>
      <p:sp>
        <p:nvSpPr>
          <p:cNvPr id="8201" name="Line 21"/>
          <p:cNvSpPr>
            <a:spLocks noChangeShapeType="1"/>
          </p:cNvSpPr>
          <p:nvPr/>
        </p:nvSpPr>
        <p:spPr bwMode="auto">
          <a:xfrm>
            <a:off x="2854325" y="988219"/>
            <a:ext cx="0" cy="115615"/>
          </a:xfrm>
          <a:prstGeom prst="line">
            <a:avLst/>
          </a:prstGeom>
          <a:noFill/>
          <a:ln w="9525">
            <a:solidFill>
              <a:schemeClr val="tx1"/>
            </a:solidFill>
            <a:round/>
            <a:headEnd/>
            <a:tailEnd type="triangle" w="med" len="med"/>
          </a:ln>
        </p:spPr>
        <p:txBody>
          <a:bodyPr wrap="none"/>
          <a:lstStyle/>
          <a:p>
            <a:endParaRPr lang="en-US"/>
          </a:p>
        </p:txBody>
      </p:sp>
      <p:sp>
        <p:nvSpPr>
          <p:cNvPr id="8202" name="Line 22"/>
          <p:cNvSpPr>
            <a:spLocks noChangeShapeType="1"/>
          </p:cNvSpPr>
          <p:nvPr/>
        </p:nvSpPr>
        <p:spPr bwMode="auto">
          <a:xfrm>
            <a:off x="2854325" y="1610614"/>
            <a:ext cx="0" cy="141986"/>
          </a:xfrm>
          <a:prstGeom prst="line">
            <a:avLst/>
          </a:prstGeom>
          <a:noFill/>
          <a:ln w="9525">
            <a:solidFill>
              <a:schemeClr val="tx1"/>
            </a:solidFill>
            <a:round/>
            <a:headEnd/>
            <a:tailEnd type="triangle" w="med" len="med"/>
          </a:ln>
        </p:spPr>
        <p:txBody>
          <a:bodyPr wrap="none"/>
          <a:lstStyle/>
          <a:p>
            <a:endParaRPr lang="en-US"/>
          </a:p>
        </p:txBody>
      </p:sp>
      <p:sp>
        <p:nvSpPr>
          <p:cNvPr id="8203" name="Line 23"/>
          <p:cNvSpPr>
            <a:spLocks noChangeShapeType="1"/>
          </p:cNvSpPr>
          <p:nvPr/>
        </p:nvSpPr>
        <p:spPr bwMode="auto">
          <a:xfrm>
            <a:off x="2854325" y="2211915"/>
            <a:ext cx="0" cy="120973"/>
          </a:xfrm>
          <a:prstGeom prst="line">
            <a:avLst/>
          </a:prstGeom>
          <a:noFill/>
          <a:ln w="9525">
            <a:solidFill>
              <a:schemeClr val="tx1"/>
            </a:solidFill>
            <a:round/>
            <a:headEnd/>
            <a:tailEnd type="triangle" w="med" len="med"/>
          </a:ln>
        </p:spPr>
        <p:txBody>
          <a:bodyPr wrap="none"/>
          <a:lstStyle/>
          <a:p>
            <a:endParaRPr lang="en-US"/>
          </a:p>
        </p:txBody>
      </p:sp>
      <p:sp>
        <p:nvSpPr>
          <p:cNvPr id="8204" name="Line 24"/>
          <p:cNvSpPr>
            <a:spLocks noChangeShapeType="1"/>
          </p:cNvSpPr>
          <p:nvPr/>
        </p:nvSpPr>
        <p:spPr bwMode="auto">
          <a:xfrm>
            <a:off x="2878493" y="2799106"/>
            <a:ext cx="0" cy="86347"/>
          </a:xfrm>
          <a:prstGeom prst="line">
            <a:avLst/>
          </a:prstGeom>
          <a:noFill/>
          <a:ln w="9525">
            <a:solidFill>
              <a:schemeClr val="tx1"/>
            </a:solidFill>
            <a:round/>
            <a:headEnd/>
            <a:tailEnd type="triangle" w="med" len="med"/>
          </a:ln>
        </p:spPr>
        <p:txBody>
          <a:bodyPr wrap="none"/>
          <a:lstStyle/>
          <a:p>
            <a:endParaRPr lang="en-US"/>
          </a:p>
        </p:txBody>
      </p:sp>
      <p:sp>
        <p:nvSpPr>
          <p:cNvPr id="8205" name="Line 25"/>
          <p:cNvSpPr>
            <a:spLocks noChangeShapeType="1"/>
          </p:cNvSpPr>
          <p:nvPr/>
        </p:nvSpPr>
        <p:spPr bwMode="auto">
          <a:xfrm>
            <a:off x="2854325" y="3960018"/>
            <a:ext cx="0" cy="104775"/>
          </a:xfrm>
          <a:prstGeom prst="line">
            <a:avLst/>
          </a:prstGeom>
          <a:noFill/>
          <a:ln w="9525">
            <a:solidFill>
              <a:schemeClr val="tx1"/>
            </a:solidFill>
            <a:round/>
            <a:headEnd/>
            <a:tailEnd type="triangle" w="med" len="med"/>
          </a:ln>
        </p:spPr>
        <p:txBody>
          <a:bodyPr wrap="none"/>
          <a:lstStyle/>
          <a:p>
            <a:endParaRPr lang="en-US"/>
          </a:p>
        </p:txBody>
      </p:sp>
      <p:sp>
        <p:nvSpPr>
          <p:cNvPr id="10254" name="Oval 26"/>
          <p:cNvSpPr>
            <a:spLocks noChangeArrowheads="1"/>
          </p:cNvSpPr>
          <p:nvPr/>
        </p:nvSpPr>
        <p:spPr bwMode="auto">
          <a:xfrm>
            <a:off x="5280025" y="1213247"/>
            <a:ext cx="2743200" cy="457200"/>
          </a:xfrm>
          <a:prstGeom prst="ellipse">
            <a:avLst/>
          </a:prstGeom>
          <a:noFill/>
          <a:ln w="9525">
            <a:solidFill>
              <a:schemeClr val="tx1"/>
            </a:solidFill>
            <a:round/>
            <a:headEnd/>
            <a:tailEnd/>
          </a:ln>
        </p:spPr>
        <p:txBody>
          <a:bodyPr wrap="none" anchor="ctr"/>
          <a:lstStyle/>
          <a:p>
            <a:pPr algn="ctr">
              <a:defRPr/>
            </a:pPr>
            <a:r>
              <a:rPr lang="en-US" b="1" dirty="0" smtClean="0">
                <a:latin typeface="Candara" panose="020E0502030303020204" pitchFamily="34" charset="0"/>
              </a:rPr>
              <a:t>NON-COMPLIANT</a:t>
            </a:r>
            <a:endParaRPr lang="en-GB" b="1" dirty="0">
              <a:latin typeface="Candara" panose="020E0502030303020204" pitchFamily="34" charset="0"/>
            </a:endParaRPr>
          </a:p>
        </p:txBody>
      </p:sp>
      <p:sp>
        <p:nvSpPr>
          <p:cNvPr id="8207" name="Line 27"/>
          <p:cNvSpPr>
            <a:spLocks noChangeShapeType="1"/>
          </p:cNvSpPr>
          <p:nvPr/>
        </p:nvSpPr>
        <p:spPr bwMode="auto">
          <a:xfrm>
            <a:off x="4271963" y="1483519"/>
            <a:ext cx="838200" cy="0"/>
          </a:xfrm>
          <a:prstGeom prst="line">
            <a:avLst/>
          </a:prstGeom>
          <a:noFill/>
          <a:ln w="9525">
            <a:solidFill>
              <a:schemeClr val="tx1"/>
            </a:solidFill>
            <a:round/>
            <a:headEnd/>
            <a:tailEnd type="triangle" w="med" len="med"/>
          </a:ln>
        </p:spPr>
        <p:txBody>
          <a:bodyPr wrap="none"/>
          <a:lstStyle/>
          <a:p>
            <a:endParaRPr lang="en-US"/>
          </a:p>
        </p:txBody>
      </p:sp>
      <p:sp>
        <p:nvSpPr>
          <p:cNvPr id="10256" name="Oval 28"/>
          <p:cNvSpPr>
            <a:spLocks noChangeArrowheads="1"/>
          </p:cNvSpPr>
          <p:nvPr/>
        </p:nvSpPr>
        <p:spPr bwMode="auto">
          <a:xfrm>
            <a:off x="5292725" y="2463404"/>
            <a:ext cx="2895600" cy="1325165"/>
          </a:xfrm>
          <a:prstGeom prst="ellipse">
            <a:avLst/>
          </a:prstGeom>
          <a:noFill/>
          <a:ln w="9525">
            <a:solidFill>
              <a:schemeClr val="tx1"/>
            </a:solidFill>
            <a:round/>
            <a:headEnd/>
            <a:tailEnd/>
          </a:ln>
        </p:spPr>
        <p:txBody>
          <a:bodyPr wrap="none" anchor="ctr"/>
          <a:lstStyle/>
          <a:p>
            <a:pPr algn="ctr">
              <a:defRPr/>
            </a:pPr>
            <a:r>
              <a:rPr lang="en-US" b="1" dirty="0">
                <a:latin typeface="Candara" panose="020E0502030303020204" pitchFamily="34" charset="0"/>
              </a:rPr>
              <a:t>COURT REFERRAL / </a:t>
            </a:r>
          </a:p>
          <a:p>
            <a:pPr algn="ctr">
              <a:defRPr/>
            </a:pPr>
            <a:r>
              <a:rPr lang="en-US" b="1" dirty="0">
                <a:latin typeface="Candara" panose="020E0502030303020204" pitchFamily="34" charset="0"/>
              </a:rPr>
              <a:t>EXPROPRIATION</a:t>
            </a:r>
            <a:endParaRPr lang="en-GB" b="1" dirty="0">
              <a:latin typeface="Candara" panose="020E0502030303020204" pitchFamily="34" charset="0"/>
            </a:endParaRPr>
          </a:p>
        </p:txBody>
      </p:sp>
      <p:sp>
        <p:nvSpPr>
          <p:cNvPr id="8209" name="Line 29"/>
          <p:cNvSpPr>
            <a:spLocks noChangeShapeType="1"/>
          </p:cNvSpPr>
          <p:nvPr/>
        </p:nvSpPr>
        <p:spPr bwMode="auto">
          <a:xfrm>
            <a:off x="4378325" y="3559969"/>
            <a:ext cx="838200" cy="0"/>
          </a:xfrm>
          <a:prstGeom prst="line">
            <a:avLst/>
          </a:prstGeom>
          <a:noFill/>
          <a:ln w="9525">
            <a:solidFill>
              <a:schemeClr val="tx1"/>
            </a:solidFill>
            <a:round/>
            <a:headEnd/>
            <a:tailEnd type="triangle" w="med" len="med"/>
          </a:ln>
        </p:spPr>
        <p:txBody>
          <a:bodyPr wrap="none"/>
          <a:lstStyle/>
          <a:p>
            <a:endParaRPr lang="en-US"/>
          </a:p>
        </p:txBody>
      </p:sp>
      <p:sp>
        <p:nvSpPr>
          <p:cNvPr id="8210" name="Line 30"/>
          <p:cNvSpPr>
            <a:spLocks noChangeShapeType="1"/>
          </p:cNvSpPr>
          <p:nvPr/>
        </p:nvSpPr>
        <p:spPr bwMode="auto">
          <a:xfrm flipH="1" flipV="1">
            <a:off x="6503988" y="1752600"/>
            <a:ext cx="12700" cy="657225"/>
          </a:xfrm>
          <a:prstGeom prst="line">
            <a:avLst/>
          </a:prstGeom>
          <a:noFill/>
          <a:ln w="9525">
            <a:solidFill>
              <a:schemeClr val="tx1"/>
            </a:solidFill>
            <a:round/>
            <a:headEnd/>
            <a:tailEnd type="triangle" w="med" len="med"/>
          </a:ln>
        </p:spPr>
        <p:txBody>
          <a:bodyPr wrap="none"/>
          <a:lstStyle/>
          <a:p>
            <a:endParaRPr lang="en-US"/>
          </a:p>
        </p:txBody>
      </p:sp>
      <p:sp>
        <p:nvSpPr>
          <p:cNvPr id="8211" name="Line 31"/>
          <p:cNvSpPr>
            <a:spLocks noChangeShapeType="1"/>
          </p:cNvSpPr>
          <p:nvPr/>
        </p:nvSpPr>
        <p:spPr bwMode="auto">
          <a:xfrm>
            <a:off x="6588125" y="3788569"/>
            <a:ext cx="0" cy="342900"/>
          </a:xfrm>
          <a:prstGeom prst="line">
            <a:avLst/>
          </a:prstGeom>
          <a:noFill/>
          <a:ln w="9525">
            <a:solidFill>
              <a:schemeClr val="tx1"/>
            </a:solidFill>
            <a:round/>
            <a:headEnd/>
            <a:tailEnd/>
          </a:ln>
        </p:spPr>
        <p:txBody>
          <a:bodyPr wrap="none"/>
          <a:lstStyle/>
          <a:p>
            <a:endParaRPr lang="en-US"/>
          </a:p>
        </p:txBody>
      </p:sp>
      <p:sp>
        <p:nvSpPr>
          <p:cNvPr id="8212" name="Line 32"/>
          <p:cNvSpPr>
            <a:spLocks noChangeShapeType="1"/>
          </p:cNvSpPr>
          <p:nvPr/>
        </p:nvSpPr>
        <p:spPr bwMode="auto">
          <a:xfrm flipH="1">
            <a:off x="4149725" y="4131469"/>
            <a:ext cx="2438400" cy="0"/>
          </a:xfrm>
          <a:prstGeom prst="line">
            <a:avLst/>
          </a:prstGeom>
          <a:noFill/>
          <a:ln w="9525">
            <a:solidFill>
              <a:schemeClr val="tx1"/>
            </a:solidFill>
            <a:round/>
            <a:headEnd/>
            <a:tailEnd type="triangle" w="med" len="med"/>
          </a:ln>
        </p:spPr>
        <p:txBody>
          <a:bodyPr wrap="none"/>
          <a:lstStyle/>
          <a:p>
            <a:endParaRPr lang="en-US"/>
          </a:p>
        </p:txBody>
      </p:sp>
      <p:sp>
        <p:nvSpPr>
          <p:cNvPr id="8213" name="Line 34"/>
          <p:cNvSpPr>
            <a:spLocks noChangeShapeType="1"/>
          </p:cNvSpPr>
          <p:nvPr/>
        </p:nvSpPr>
        <p:spPr bwMode="auto">
          <a:xfrm flipV="1">
            <a:off x="4112242" y="1610613"/>
            <a:ext cx="1450359" cy="389041"/>
          </a:xfrm>
          <a:prstGeom prst="line">
            <a:avLst/>
          </a:prstGeom>
          <a:noFill/>
          <a:ln w="9525">
            <a:solidFill>
              <a:schemeClr val="tx1"/>
            </a:solidFill>
            <a:round/>
            <a:headEnd/>
            <a:tailEnd type="triangle" w="med" len="med"/>
          </a:ln>
        </p:spPr>
        <p:txBody>
          <a:bodyPr wrap="none"/>
          <a:lstStyle/>
          <a:p>
            <a:endParaRPr lang="en-US"/>
          </a:p>
        </p:txBody>
      </p:sp>
      <p:sp>
        <p:nvSpPr>
          <p:cNvPr id="10262" name="Oval 36"/>
          <p:cNvSpPr>
            <a:spLocks noChangeArrowheads="1"/>
          </p:cNvSpPr>
          <p:nvPr/>
        </p:nvSpPr>
        <p:spPr bwMode="auto">
          <a:xfrm>
            <a:off x="3851275" y="4300537"/>
            <a:ext cx="2895600" cy="842963"/>
          </a:xfrm>
          <a:prstGeom prst="ellipse">
            <a:avLst/>
          </a:prstGeom>
          <a:noFill/>
          <a:ln w="9525">
            <a:solidFill>
              <a:schemeClr val="tx1"/>
            </a:solidFill>
            <a:round/>
            <a:headEnd/>
            <a:tailEnd/>
          </a:ln>
        </p:spPr>
        <p:txBody>
          <a:bodyPr wrap="none" anchor="ctr"/>
          <a:lstStyle/>
          <a:p>
            <a:pPr algn="ctr">
              <a:defRPr/>
            </a:pPr>
            <a:r>
              <a:rPr lang="en-US" b="1" dirty="0">
                <a:solidFill>
                  <a:srgbClr val="FF0000"/>
                </a:solidFill>
                <a:latin typeface="Candara" panose="020E0502030303020204" pitchFamily="34" charset="0"/>
              </a:rPr>
              <a:t>POST SETTLEMENT</a:t>
            </a:r>
            <a:endParaRPr lang="en-GB" b="1" dirty="0">
              <a:solidFill>
                <a:srgbClr val="FF0000"/>
              </a:solidFill>
              <a:latin typeface="Candara" panose="020E0502030303020204" pitchFamily="34" charset="0"/>
            </a:endParaRPr>
          </a:p>
        </p:txBody>
      </p:sp>
      <p:sp>
        <p:nvSpPr>
          <p:cNvPr id="8215" name="Line 37"/>
          <p:cNvSpPr>
            <a:spLocks noChangeShapeType="1"/>
          </p:cNvSpPr>
          <p:nvPr/>
        </p:nvSpPr>
        <p:spPr bwMode="auto">
          <a:xfrm>
            <a:off x="3851275" y="4407694"/>
            <a:ext cx="0" cy="228600"/>
          </a:xfrm>
          <a:prstGeom prst="line">
            <a:avLst/>
          </a:prstGeom>
          <a:noFill/>
          <a:ln w="9525">
            <a:solidFill>
              <a:schemeClr val="tx1"/>
            </a:solidFill>
            <a:round/>
            <a:headEnd/>
            <a:tailEnd type="triangle" w="med" len="med"/>
          </a:ln>
        </p:spPr>
        <p:txBody>
          <a:bodyPr wrap="none"/>
          <a:lstStyle/>
          <a:p>
            <a:endParaRPr lang="en-US"/>
          </a:p>
        </p:txBody>
      </p:sp>
      <p:sp>
        <p:nvSpPr>
          <p:cNvPr id="2" name="Left Brace 1"/>
          <p:cNvSpPr/>
          <p:nvPr/>
        </p:nvSpPr>
        <p:spPr>
          <a:xfrm>
            <a:off x="1197378" y="646634"/>
            <a:ext cx="155448" cy="457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3" name="Rectangle 2"/>
          <p:cNvSpPr/>
          <p:nvPr/>
        </p:nvSpPr>
        <p:spPr>
          <a:xfrm>
            <a:off x="395536" y="759619"/>
            <a:ext cx="801842" cy="2864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smtClean="0">
                <a:latin typeface="Candara" panose="020E0502030303020204" pitchFamily="34" charset="0"/>
              </a:rPr>
              <a:t>Phase 1</a:t>
            </a:r>
            <a:endParaRPr lang="en-ZA" sz="1400" b="1" dirty="0">
              <a:latin typeface="Candara" panose="020E0502030303020204" pitchFamily="34" charset="0"/>
            </a:endParaRPr>
          </a:p>
        </p:txBody>
      </p:sp>
      <p:sp>
        <p:nvSpPr>
          <p:cNvPr id="4" name="Left Brace 3"/>
          <p:cNvSpPr/>
          <p:nvPr/>
        </p:nvSpPr>
        <p:spPr>
          <a:xfrm>
            <a:off x="1352826" y="1213248"/>
            <a:ext cx="140182" cy="9850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5" name="Rectangle 4"/>
          <p:cNvSpPr/>
          <p:nvPr/>
        </p:nvSpPr>
        <p:spPr>
          <a:xfrm>
            <a:off x="395536" y="1562885"/>
            <a:ext cx="879566" cy="4067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smtClean="0">
                <a:latin typeface="Candara" panose="020E0502030303020204" pitchFamily="34" charset="0"/>
              </a:rPr>
              <a:t>Phase 2</a:t>
            </a:r>
            <a:endParaRPr lang="en-ZA" sz="1600" b="1" dirty="0">
              <a:latin typeface="Candara" panose="020E0502030303020204" pitchFamily="34" charset="0"/>
            </a:endParaRPr>
          </a:p>
        </p:txBody>
      </p:sp>
      <p:sp>
        <p:nvSpPr>
          <p:cNvPr id="6" name="Left Brace 5"/>
          <p:cNvSpPr/>
          <p:nvPr/>
        </p:nvSpPr>
        <p:spPr>
          <a:xfrm>
            <a:off x="1422917" y="2272401"/>
            <a:ext cx="136008" cy="51768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7" name="Rectangle 6"/>
          <p:cNvSpPr/>
          <p:nvPr/>
        </p:nvSpPr>
        <p:spPr>
          <a:xfrm>
            <a:off x="438426" y="2399505"/>
            <a:ext cx="914400" cy="3239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400" b="1" dirty="0" smtClean="0">
                <a:latin typeface="Candara" panose="020E0502030303020204" pitchFamily="34" charset="0"/>
              </a:rPr>
              <a:t>Phase 3</a:t>
            </a:r>
            <a:endParaRPr lang="en-ZA" sz="1400" b="1" dirty="0">
              <a:latin typeface="Candara" panose="020E0502030303020204" pitchFamily="34" charset="0"/>
            </a:endParaRPr>
          </a:p>
        </p:txBody>
      </p:sp>
      <p:sp>
        <p:nvSpPr>
          <p:cNvPr id="8" name="Left Brace 7"/>
          <p:cNvSpPr/>
          <p:nvPr/>
        </p:nvSpPr>
        <p:spPr>
          <a:xfrm>
            <a:off x="1490921" y="3125986"/>
            <a:ext cx="114042" cy="88641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
        <p:nvSpPr>
          <p:cNvPr id="9" name="Rectangle 8"/>
          <p:cNvSpPr/>
          <p:nvPr/>
        </p:nvSpPr>
        <p:spPr>
          <a:xfrm>
            <a:off x="476095" y="3422735"/>
            <a:ext cx="914400" cy="3908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smtClean="0">
                <a:latin typeface="Candara" panose="020E0502030303020204" pitchFamily="34" charset="0"/>
              </a:rPr>
              <a:t>Phase 4</a:t>
            </a:r>
            <a:endParaRPr lang="en-ZA" sz="1600" b="1" dirty="0">
              <a:latin typeface="Candara" panose="020E0502030303020204" pitchFamily="34" charset="0"/>
            </a:endParaRPr>
          </a:p>
        </p:txBody>
      </p:sp>
    </p:spTree>
    <p:extLst>
      <p:ext uri="{BB962C8B-B14F-4D97-AF65-F5344CB8AC3E}">
        <p14:creationId xmlns:p14="http://schemas.microsoft.com/office/powerpoint/2010/main" xmlns="" val="34754965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95486"/>
            <a:ext cx="7992888" cy="432048"/>
          </a:xfrm>
          <a:solidFill>
            <a:srgbClr val="00B050"/>
          </a:solidFill>
        </p:spPr>
        <p:txBody>
          <a:bodyPr>
            <a:noAutofit/>
          </a:bodyPr>
          <a:lstStyle/>
          <a:p>
            <a:r>
              <a:rPr lang="en-ZA" altLang="en-US" sz="2000" dirty="0" smtClean="0">
                <a:latin typeface="Calibri" panose="020F0502020204030204" pitchFamily="34" charset="0"/>
              </a:rPr>
              <a:t>DELIVERY TO DATE</a:t>
            </a:r>
            <a:endParaRPr lang="en-ZA" sz="2000" dirty="0">
              <a:latin typeface="Calibri" panose="020F0502020204030204" pitchFamily="34" charset="0"/>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99542"/>
            <a:ext cx="8003232" cy="3600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4050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979"/>
            <a:ext cx="7571184" cy="493563"/>
          </a:xfrm>
          <a:solidFill>
            <a:srgbClr val="00B050"/>
          </a:solidFill>
        </p:spPr>
        <p:txBody>
          <a:bodyPr>
            <a:noAutofit/>
          </a:bodyPr>
          <a:lstStyle/>
          <a:p>
            <a:r>
              <a:rPr lang="en-ZA" altLang="en-US" sz="2000" dirty="0" smtClean="0">
                <a:latin typeface="Calibri" panose="020F0502020204030204" pitchFamily="34" charset="0"/>
              </a:rPr>
              <a:t>OUTSTANDING CLAIMS</a:t>
            </a:r>
            <a:endParaRPr lang="en-ZA" sz="2000" dirty="0">
              <a:latin typeface="Calibri" panose="020F0502020204030204" pitchFamily="34" charset="0"/>
            </a:endParaRPr>
          </a:p>
        </p:txBody>
      </p:sp>
      <p:pic>
        <p:nvPicPr>
          <p:cNvPr id="2051"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552" y="843558"/>
            <a:ext cx="3540955" cy="3390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154279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8003232" cy="4039097"/>
          </a:xfrm>
        </p:spPr>
        <p:txBody>
          <a:bodyPr>
            <a:normAutofit fontScale="85000" lnSpcReduction="20000"/>
          </a:bodyPr>
          <a:lstStyle/>
          <a:p>
            <a:pPr marL="285750" lvl="0" indent="-285750">
              <a:buFont typeface="Arial" panose="020B0604020202020204" pitchFamily="34" charset="0"/>
              <a:buChar char="•"/>
            </a:pPr>
            <a:endParaRPr lang="en-ZA" sz="2200" dirty="0" smtClean="0">
              <a:latin typeface="Calibri" pitchFamily="34" charset="0"/>
            </a:endParaRPr>
          </a:p>
          <a:p>
            <a:pPr marL="285750" lvl="0" indent="-285750">
              <a:buFont typeface="Arial" panose="020B0604020202020204" pitchFamily="34" charset="0"/>
              <a:buChar char="•"/>
            </a:pPr>
            <a:r>
              <a:rPr lang="en-ZA" sz="2200" dirty="0" smtClean="0">
                <a:latin typeface="Calibri" pitchFamily="34" charset="0"/>
              </a:rPr>
              <a:t>At least 61% of KLF plantations are directly affected by  land claims.</a:t>
            </a:r>
          </a:p>
          <a:p>
            <a:pPr marL="285750" lvl="0" indent="-285750">
              <a:buFont typeface="Arial" panose="020B0604020202020204" pitchFamily="34" charset="0"/>
              <a:buChar char="•"/>
            </a:pPr>
            <a:r>
              <a:rPr lang="en-ZA" sz="2200" dirty="0" smtClean="0">
                <a:latin typeface="Calibri" pitchFamily="34" charset="0"/>
              </a:rPr>
              <a:t>There is a total of 37 outstanding claims on SAFCOL / KLF Plantation as follows:</a:t>
            </a:r>
          </a:p>
          <a:p>
            <a:pPr lvl="0"/>
            <a:endParaRPr lang="en-ZA" sz="1800" dirty="0" smtClean="0">
              <a:latin typeface="Calibri" pitchFamily="34" charset="0"/>
            </a:endParaRPr>
          </a:p>
          <a:p>
            <a:pPr lvl="0"/>
            <a:endParaRPr lang="en-ZA" sz="1800" dirty="0">
              <a:latin typeface="Calibri" pitchFamily="34" charset="0"/>
            </a:endParaRPr>
          </a:p>
          <a:p>
            <a:pPr lvl="0"/>
            <a:endParaRPr lang="en-ZA" sz="1800" dirty="0" smtClean="0">
              <a:latin typeface="Calibri" pitchFamily="34" charset="0"/>
            </a:endParaRPr>
          </a:p>
          <a:p>
            <a:pPr lvl="0"/>
            <a:endParaRPr lang="en-ZA" sz="1800" dirty="0">
              <a:latin typeface="Calibri" pitchFamily="34" charset="0"/>
            </a:endParaRPr>
          </a:p>
          <a:p>
            <a:pPr lvl="0"/>
            <a:endParaRPr lang="en-ZA" sz="1800" dirty="0" smtClean="0">
              <a:latin typeface="Calibri" pitchFamily="34" charset="0"/>
            </a:endParaRPr>
          </a:p>
          <a:p>
            <a:pPr lvl="0"/>
            <a:endParaRPr lang="en-ZA" sz="1800" dirty="0">
              <a:latin typeface="Calibri" pitchFamily="34" charset="0"/>
            </a:endParaRPr>
          </a:p>
          <a:p>
            <a:pPr lvl="0"/>
            <a:endParaRPr lang="en-ZA" sz="1800" dirty="0" smtClean="0">
              <a:latin typeface="Calibri" pitchFamily="34" charset="0"/>
            </a:endParaRPr>
          </a:p>
          <a:p>
            <a:pPr lvl="0"/>
            <a:endParaRPr lang="en-ZA" sz="1800" dirty="0">
              <a:latin typeface="Calibri" pitchFamily="34" charset="0"/>
            </a:endParaRPr>
          </a:p>
          <a:p>
            <a:pPr lvl="0"/>
            <a:endParaRPr lang="en-ZA" sz="1800" dirty="0" smtClean="0">
              <a:latin typeface="Calibri" pitchFamily="34" charset="0"/>
            </a:endParaRPr>
          </a:p>
          <a:p>
            <a:pPr marL="285750" lvl="0" indent="-285750">
              <a:buFont typeface="Arial" panose="020B0604020202020204" pitchFamily="34" charset="0"/>
              <a:buChar char="•"/>
            </a:pPr>
            <a:endParaRPr lang="en-ZA" sz="1800" dirty="0" smtClean="0">
              <a:latin typeface="Calibri" pitchFamily="34" charset="0"/>
            </a:endParaRPr>
          </a:p>
          <a:p>
            <a:pPr marL="285750" lvl="0" indent="-285750">
              <a:buFont typeface="Arial" panose="020B0604020202020204" pitchFamily="34" charset="0"/>
              <a:buChar char="•"/>
            </a:pPr>
            <a:r>
              <a:rPr lang="en-ZA" sz="1500" dirty="0" smtClean="0">
                <a:latin typeface="Calibri" pitchFamily="34" charset="0"/>
              </a:rPr>
              <a:t>SAFCOL is a minority shareholders in other entities leasing land from the State. Those claims are not included in this presentation.</a:t>
            </a:r>
          </a:p>
          <a:p>
            <a:pPr marL="285750" lvl="0" indent="-285750">
              <a:buFont typeface="Arial" panose="020B0604020202020204" pitchFamily="34" charset="0"/>
              <a:buChar char="•"/>
            </a:pPr>
            <a:endParaRPr lang="en-ZA" sz="1800" dirty="0" smtClean="0">
              <a:latin typeface="Calibri" pitchFamily="34" charset="0"/>
            </a:endParaRPr>
          </a:p>
          <a:p>
            <a:pPr marL="285750" lvl="0" indent="-285750">
              <a:buFont typeface="Arial" panose="020B0604020202020204" pitchFamily="34" charset="0"/>
              <a:buChar char="•"/>
            </a:pPr>
            <a:endParaRPr lang="en-ZA" sz="1800" dirty="0" smtClean="0">
              <a:latin typeface="Calibri" pitchFamily="34" charset="0"/>
            </a:endParaRPr>
          </a:p>
          <a:p>
            <a:pPr marL="285750" lvl="0" indent="-285750">
              <a:buFont typeface="Arial" panose="020B0604020202020204" pitchFamily="34" charset="0"/>
              <a:buChar char="•"/>
            </a:pPr>
            <a:endParaRPr lang="en-ZA" sz="1800" dirty="0" smtClean="0">
              <a:latin typeface="Calibri" pitchFamily="34" charset="0"/>
            </a:endParaRPr>
          </a:p>
          <a:p>
            <a:pPr marL="285750" lvl="0" indent="-285750">
              <a:buFont typeface="Arial" panose="020B0604020202020204" pitchFamily="34" charset="0"/>
              <a:buChar char="•"/>
            </a:pPr>
            <a:endParaRPr lang="en-ZA" sz="1800" dirty="0">
              <a:latin typeface="Calibri" pitchFamily="34" charset="0"/>
            </a:endParaRPr>
          </a:p>
        </p:txBody>
      </p:sp>
      <p:sp>
        <p:nvSpPr>
          <p:cNvPr id="3" name="Title 2"/>
          <p:cNvSpPr>
            <a:spLocks noGrp="1"/>
          </p:cNvSpPr>
          <p:nvPr>
            <p:ph type="title"/>
          </p:nvPr>
        </p:nvSpPr>
        <p:spPr>
          <a:xfrm>
            <a:off x="457200" y="205979"/>
            <a:ext cx="7571184" cy="421555"/>
          </a:xfrm>
          <a:solidFill>
            <a:srgbClr val="00B050"/>
          </a:solidFill>
        </p:spPr>
        <p:txBody>
          <a:bodyPr>
            <a:noAutofit/>
          </a:bodyPr>
          <a:lstStyle/>
          <a:p>
            <a:r>
              <a:rPr lang="en-ZA" altLang="en-US" sz="2000" dirty="0" smtClean="0">
                <a:latin typeface="Calibri" panose="020F0502020204030204" pitchFamily="34" charset="0"/>
              </a:rPr>
              <a:t>OUTSTANDING CLAIMS ON SAFCOL / KLF PLANTATIONS</a:t>
            </a:r>
            <a:endParaRPr lang="en-ZA" sz="2000" dirty="0">
              <a:latin typeface="Calibri" panose="020F0502020204030204" pitchFamily="34" charset="0"/>
            </a:endParaRPr>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6538" y="1401763"/>
            <a:ext cx="8669337" cy="2603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52196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571184" cy="4039097"/>
          </a:xfrm>
        </p:spPr>
        <p:txBody>
          <a:bodyPr>
            <a:normAutofit/>
          </a:bodyPr>
          <a:lstStyle/>
          <a:p>
            <a:pPr lvl="0" algn="just"/>
            <a:endParaRPr lang="en-ZA" sz="1800" dirty="0" smtClean="0">
              <a:latin typeface="Calibri" pitchFamily="34" charset="0"/>
            </a:endParaRPr>
          </a:p>
          <a:p>
            <a:pPr marL="285750" lvl="0" indent="-285750" algn="just">
              <a:buFont typeface="Arial" panose="020B0604020202020204" pitchFamily="34" charset="0"/>
              <a:buChar char="•"/>
            </a:pPr>
            <a:r>
              <a:rPr lang="en-ZA" sz="1800" dirty="0" smtClean="0">
                <a:latin typeface="Calibri" pitchFamily="34" charset="0"/>
              </a:rPr>
              <a:t>The DRDLR Minister </a:t>
            </a:r>
            <a:r>
              <a:rPr lang="en-ZA" sz="1800" dirty="0">
                <a:latin typeface="Calibri" pitchFamily="34" charset="0"/>
              </a:rPr>
              <a:t>approved a principle that claims on commercial forestry land would be settled by the acquisition of the land only, and not the timber. It would not be in the interest of the economy that trees must also be acquired.</a:t>
            </a:r>
          </a:p>
          <a:p>
            <a:pPr marL="285750" lvl="0" indent="-285750" algn="just">
              <a:buFont typeface="Arial" panose="020B0604020202020204" pitchFamily="34" charset="0"/>
              <a:buChar char="•"/>
            </a:pPr>
            <a:r>
              <a:rPr lang="en-ZA" sz="1800" dirty="0">
                <a:latin typeface="Calibri" pitchFamily="34" charset="0"/>
              </a:rPr>
              <a:t>In February 2014 the Commission presented the Rural Economy Transformation Model to DPE and SAFCOL EXCO, and proposed model.</a:t>
            </a:r>
          </a:p>
          <a:p>
            <a:pPr marL="285750" lvl="0" indent="-285750" algn="just">
              <a:buFont typeface="Arial" panose="020B0604020202020204" pitchFamily="34" charset="0"/>
              <a:buChar char="•"/>
            </a:pPr>
            <a:r>
              <a:rPr lang="en-ZA" sz="1800" dirty="0" smtClean="0">
                <a:latin typeface="Calibri" pitchFamily="34" charset="0"/>
              </a:rPr>
              <a:t>Both </a:t>
            </a:r>
            <a:r>
              <a:rPr lang="en-ZA" sz="1800" dirty="0">
                <a:latin typeface="Calibri" pitchFamily="34" charset="0"/>
              </a:rPr>
              <a:t>models can be supported by the Recapitalisation and Development </a:t>
            </a:r>
            <a:r>
              <a:rPr lang="en-ZA" sz="1800" dirty="0" smtClean="0">
                <a:latin typeface="Calibri" pitchFamily="34" charset="0"/>
              </a:rPr>
              <a:t>Programme of the Department, </a:t>
            </a:r>
            <a:r>
              <a:rPr lang="en-ZA" sz="1800" dirty="0">
                <a:latin typeface="Calibri" pitchFamily="34" charset="0"/>
              </a:rPr>
              <a:t>which provides development assistance to beneficiaries of land reform.</a:t>
            </a:r>
          </a:p>
          <a:p>
            <a:pPr marL="285750" lvl="0" indent="-285750" algn="just">
              <a:buFont typeface="Arial" panose="020B0604020202020204" pitchFamily="34" charset="0"/>
              <a:buChar char="•"/>
            </a:pPr>
            <a:r>
              <a:rPr lang="en-ZA" sz="1800" dirty="0">
                <a:latin typeface="Calibri" pitchFamily="34" charset="0"/>
              </a:rPr>
              <a:t>The strategy of the RADP is strategic partnerships which can take the form of mentorships,  co-management, share equity arrangements, and contract farming and concessions.</a:t>
            </a:r>
          </a:p>
        </p:txBody>
      </p:sp>
      <p:sp>
        <p:nvSpPr>
          <p:cNvPr id="3" name="Title 2"/>
          <p:cNvSpPr>
            <a:spLocks noGrp="1"/>
          </p:cNvSpPr>
          <p:nvPr>
            <p:ph type="title"/>
          </p:nvPr>
        </p:nvSpPr>
        <p:spPr>
          <a:xfrm>
            <a:off x="457200" y="205979"/>
            <a:ext cx="7571184" cy="421555"/>
          </a:xfrm>
          <a:solidFill>
            <a:srgbClr val="00B050"/>
          </a:solidFill>
        </p:spPr>
        <p:txBody>
          <a:bodyPr>
            <a:noAutofit/>
          </a:bodyPr>
          <a:lstStyle/>
          <a:p>
            <a:r>
              <a:rPr lang="en-ZA" altLang="en-US" sz="2000" dirty="0" smtClean="0">
                <a:latin typeface="Calibri" panose="020F0502020204030204" pitchFamily="34" charset="0"/>
              </a:rPr>
              <a:t>SETTLEMENT </a:t>
            </a:r>
            <a:r>
              <a:rPr lang="en-ZA" altLang="en-US" sz="2000" dirty="0">
                <a:latin typeface="Calibri" panose="020F0502020204030204" pitchFamily="34" charset="0"/>
              </a:rPr>
              <a:t>FRAMEWORK: COMMERCIAL FORESTRY</a:t>
            </a:r>
            <a:endParaRPr lang="en-ZA" sz="2000" dirty="0">
              <a:latin typeface="Calibri" panose="020F0502020204030204" pitchFamily="34" charset="0"/>
            </a:endParaRPr>
          </a:p>
        </p:txBody>
      </p:sp>
    </p:spTree>
    <p:extLst>
      <p:ext uri="{BB962C8B-B14F-4D97-AF65-F5344CB8AC3E}">
        <p14:creationId xmlns:p14="http://schemas.microsoft.com/office/powerpoint/2010/main" xmlns="" val="1501374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55528"/>
            <a:ext cx="7643192" cy="4039097"/>
          </a:xfrm>
        </p:spPr>
        <p:txBody>
          <a:bodyPr/>
          <a:lstStyle/>
          <a:p>
            <a:pPr lvl="0" algn="just"/>
            <a:endParaRPr lang="en-ZA" dirty="0" smtClean="0">
              <a:latin typeface="Calibri" pitchFamily="34" charset="0"/>
            </a:endParaRPr>
          </a:p>
          <a:p>
            <a:pPr lvl="0" algn="just"/>
            <a:r>
              <a:rPr lang="en-ZA" dirty="0" smtClean="0">
                <a:latin typeface="Calibri" pitchFamily="34" charset="0"/>
              </a:rPr>
              <a:t> </a:t>
            </a:r>
            <a:r>
              <a:rPr lang="en-ZA" sz="1800" b="1" dirty="0">
                <a:latin typeface="Calibri" pitchFamily="34" charset="0"/>
              </a:rPr>
              <a:t>Lease back Model</a:t>
            </a:r>
          </a:p>
          <a:p>
            <a:pPr marL="285750" lvl="0" indent="-285750" algn="just">
              <a:buFont typeface="Arial" panose="020B0604020202020204" pitchFamily="34" charset="0"/>
              <a:buChar char="•"/>
            </a:pPr>
            <a:r>
              <a:rPr lang="en-ZA" sz="1800" dirty="0">
                <a:latin typeface="Calibri" pitchFamily="34" charset="0"/>
              </a:rPr>
              <a:t>DRDLR acquires and transfers ownership of the land to claimants.</a:t>
            </a:r>
          </a:p>
          <a:p>
            <a:pPr marL="285750" lvl="0" indent="-285750" algn="just">
              <a:buFont typeface="Arial" panose="020B0604020202020204" pitchFamily="34" charset="0"/>
              <a:buChar char="•"/>
            </a:pPr>
            <a:r>
              <a:rPr lang="en-ZA" sz="1800" dirty="0">
                <a:latin typeface="Calibri" pitchFamily="34" charset="0"/>
              </a:rPr>
              <a:t>Claimants own land and lease it back to the owner of the trees for a maximum of two rotations </a:t>
            </a:r>
            <a:r>
              <a:rPr lang="en-ZA" sz="1800" dirty="0" smtClean="0">
                <a:latin typeface="Calibri" pitchFamily="34" charset="0"/>
              </a:rPr>
              <a:t>(70 years </a:t>
            </a:r>
            <a:r>
              <a:rPr lang="en-ZA" sz="1800" dirty="0">
                <a:latin typeface="Calibri" pitchFamily="34" charset="0"/>
              </a:rPr>
              <a:t>for </a:t>
            </a:r>
            <a:r>
              <a:rPr lang="en-ZA" sz="1800" dirty="0" smtClean="0">
                <a:latin typeface="Calibri" pitchFamily="34" charset="0"/>
              </a:rPr>
              <a:t>pine </a:t>
            </a:r>
            <a:r>
              <a:rPr lang="en-ZA" sz="1800" dirty="0">
                <a:latin typeface="Calibri" pitchFamily="34" charset="0"/>
              </a:rPr>
              <a:t>trees). Rental payable is 7% of the value of the land (with land values reviewed every </a:t>
            </a:r>
            <a:r>
              <a:rPr lang="en-ZA" sz="1800" dirty="0" smtClean="0">
                <a:latin typeface="Calibri" pitchFamily="34" charset="0"/>
              </a:rPr>
              <a:t>5 </a:t>
            </a:r>
            <a:r>
              <a:rPr lang="en-ZA" sz="1800" dirty="0">
                <a:latin typeface="Calibri" pitchFamily="34" charset="0"/>
              </a:rPr>
              <a:t>years)</a:t>
            </a:r>
          </a:p>
          <a:p>
            <a:pPr marL="285750" lvl="0" indent="-285750" algn="just">
              <a:buFont typeface="Arial" panose="020B0604020202020204" pitchFamily="34" charset="0"/>
              <a:buChar char="•"/>
            </a:pPr>
            <a:r>
              <a:rPr lang="en-ZA" sz="1800" dirty="0">
                <a:latin typeface="Calibri" pitchFamily="34" charset="0"/>
              </a:rPr>
              <a:t>Lessee pays a market rental for the use of the land. </a:t>
            </a:r>
          </a:p>
          <a:p>
            <a:pPr marL="285750" lvl="0" indent="-285750" algn="just">
              <a:buFont typeface="Arial" panose="020B0604020202020204" pitchFamily="34" charset="0"/>
              <a:buChar char="•"/>
            </a:pPr>
            <a:r>
              <a:rPr lang="en-ZA" sz="1800" dirty="0">
                <a:latin typeface="Calibri" pitchFamily="34" charset="0"/>
              </a:rPr>
              <a:t>Lessee provides incentives to claimants so as to help guarantee supply of raw material</a:t>
            </a:r>
          </a:p>
          <a:p>
            <a:pPr marL="285750" lvl="0" indent="-285750" algn="just">
              <a:buFont typeface="Arial" panose="020B0604020202020204" pitchFamily="34" charset="0"/>
              <a:buChar char="•"/>
            </a:pPr>
            <a:r>
              <a:rPr lang="en-ZA" sz="1800" dirty="0">
                <a:latin typeface="Calibri" pitchFamily="34" charset="0"/>
              </a:rPr>
              <a:t>At the end of the second rotation, parties may re-negotiate new terms that could result in the increased ownership of business by claimants.</a:t>
            </a:r>
          </a:p>
          <a:p>
            <a:pPr marL="285750" lvl="0" indent="-285750" algn="just">
              <a:buFont typeface="Arial" panose="020B0604020202020204" pitchFamily="34" charset="0"/>
              <a:buChar char="•"/>
            </a:pPr>
            <a:r>
              <a:rPr lang="en-ZA" sz="1800" dirty="0">
                <a:latin typeface="Calibri" pitchFamily="34" charset="0"/>
              </a:rPr>
              <a:t>Application of additional benefits described below</a:t>
            </a:r>
          </a:p>
          <a:p>
            <a:pPr lvl="0"/>
            <a:endParaRPr lang="en-ZA" dirty="0">
              <a:latin typeface="Calibri" pitchFamily="34" charset="0"/>
            </a:endParaRPr>
          </a:p>
          <a:p>
            <a:endParaRPr lang="en-ZA" dirty="0"/>
          </a:p>
        </p:txBody>
      </p:sp>
      <p:sp>
        <p:nvSpPr>
          <p:cNvPr id="3" name="Title 2"/>
          <p:cNvSpPr>
            <a:spLocks noGrp="1"/>
          </p:cNvSpPr>
          <p:nvPr>
            <p:ph type="title"/>
          </p:nvPr>
        </p:nvSpPr>
        <p:spPr>
          <a:xfrm>
            <a:off x="457200" y="205979"/>
            <a:ext cx="7571184" cy="421555"/>
          </a:xfrm>
          <a:solidFill>
            <a:srgbClr val="00B050"/>
          </a:solidFill>
        </p:spPr>
        <p:txBody>
          <a:bodyPr>
            <a:noAutofit/>
          </a:bodyPr>
          <a:lstStyle/>
          <a:p>
            <a:r>
              <a:rPr lang="en-ZA" sz="2000" dirty="0" smtClean="0">
                <a:latin typeface="Calibri" pitchFamily="34" charset="0"/>
              </a:rPr>
              <a:t>SETTLEMENT </a:t>
            </a:r>
            <a:r>
              <a:rPr lang="en-ZA" sz="2000" dirty="0">
                <a:latin typeface="Calibri" pitchFamily="34" charset="0"/>
              </a:rPr>
              <a:t>FRAMEWORK: COMMERCIAL FORESTRY</a:t>
            </a:r>
            <a:endParaRPr lang="en-ZA" sz="1800" dirty="0"/>
          </a:p>
        </p:txBody>
      </p:sp>
    </p:spTree>
    <p:extLst>
      <p:ext uri="{BB962C8B-B14F-4D97-AF65-F5344CB8AC3E}">
        <p14:creationId xmlns:p14="http://schemas.microsoft.com/office/powerpoint/2010/main" xmlns="" val="1878803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mission on Restitution of land rights">
      <a:dk1>
        <a:sysClr val="windowText" lastClr="000000"/>
      </a:dk1>
      <a:lt1>
        <a:srgbClr val="7F7F7F"/>
      </a:lt1>
      <a:dk2>
        <a:srgbClr val="00A94F"/>
      </a:dk2>
      <a:lt2>
        <a:srgbClr val="75C044"/>
      </a:lt2>
      <a:accent1>
        <a:srgbClr val="FFD400"/>
      </a:accent1>
      <a:accent2>
        <a:srgbClr val="F9671C"/>
      </a:accent2>
      <a:accent3>
        <a:srgbClr val="825B32"/>
      </a:accent3>
      <a:accent4>
        <a:srgbClr val="BB8F53"/>
      </a:accent4>
      <a:accent5>
        <a:srgbClr val="ECEDEF"/>
      </a:accent5>
      <a:accent6>
        <a:srgbClr val="E1E31A"/>
      </a:accent6>
      <a:hlink>
        <a:srgbClr val="F9671C"/>
      </a:hlink>
      <a:folHlink>
        <a:srgbClr val="825B32"/>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1787</TotalTime>
  <Words>1057</Words>
  <Application>Microsoft Office PowerPoint</Application>
  <PresentationFormat>On-screen Show (16:9)</PresentationFormat>
  <Paragraphs>118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PRESENTATION TO THE PORTFOLIO COMMITTEE ON PUBLIC ENTERPRISES  22 FEBRUARY 2017</vt:lpstr>
      <vt:lpstr> PURPOSE &amp; STRATEGIC OBJECTIVES</vt:lpstr>
      <vt:lpstr> PURPOSE &amp; STRATEGIC OBJECTIVES</vt:lpstr>
      <vt:lpstr>RESTITUTION PROCESS</vt:lpstr>
      <vt:lpstr>DELIVERY TO DATE</vt:lpstr>
      <vt:lpstr>OUTSTANDING CLAIMS</vt:lpstr>
      <vt:lpstr>OUTSTANDING CLAIMS ON SAFCOL / KLF PLANTATIONS</vt:lpstr>
      <vt:lpstr>SETTLEMENT FRAMEWORK: COMMERCIAL FORESTRY</vt:lpstr>
      <vt:lpstr>SETTLEMENT FRAMEWORK: COMMERCIAL FORESTRY</vt:lpstr>
      <vt:lpstr>SETTLEMENT FRAMEWORK: COMMERCIAL FORESTRY</vt:lpstr>
      <vt:lpstr>SETTLEMENT FRAMEWORK: COMMERCIAL FORESTRY</vt:lpstr>
      <vt:lpstr>SETTLEMENT FRAMEWORK: COMMERCIAL FORESTRY</vt:lpstr>
      <vt:lpstr>SETTLEMENT FRAMEWORK: COMMERCIAL FORESTRY</vt:lpstr>
      <vt:lpstr> SETTLEMENT FRAMEWORK: COMMERCIAL FORESTRY</vt:lpstr>
      <vt:lpstr>PROGRESS</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Designer 2</dc:creator>
  <cp:lastModifiedBy>PUMZA</cp:lastModifiedBy>
  <cp:revision>212</cp:revision>
  <cp:lastPrinted>2017-02-16T12:51:44Z</cp:lastPrinted>
  <dcterms:created xsi:type="dcterms:W3CDTF">2016-03-17T15:10:28Z</dcterms:created>
  <dcterms:modified xsi:type="dcterms:W3CDTF">2017-02-27T13:07:56Z</dcterms:modified>
</cp:coreProperties>
</file>