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258" r:id="rId3"/>
    <p:sldId id="259" r:id="rId4"/>
    <p:sldId id="260" r:id="rId5"/>
    <p:sldId id="261" r:id="rId6"/>
    <p:sldId id="297" r:id="rId7"/>
    <p:sldId id="299" r:id="rId8"/>
    <p:sldId id="320" r:id="rId9"/>
    <p:sldId id="321" r:id="rId10"/>
    <p:sldId id="300" r:id="rId11"/>
    <p:sldId id="272" r:id="rId12"/>
    <p:sldId id="278" r:id="rId13"/>
    <p:sldId id="318" r:id="rId14"/>
    <p:sldId id="319" r:id="rId15"/>
    <p:sldId id="301" r:id="rId16"/>
    <p:sldId id="302" r:id="rId17"/>
    <p:sldId id="303" r:id="rId18"/>
    <p:sldId id="304" r:id="rId19"/>
    <p:sldId id="315" r:id="rId20"/>
    <p:sldId id="284" r:id="rId21"/>
    <p:sldId id="287" r:id="rId22"/>
    <p:sldId id="289" r:id="rId23"/>
    <p:sldId id="290" r:id="rId24"/>
    <p:sldId id="316" r:id="rId25"/>
    <p:sldId id="317"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0" autoAdjust="0"/>
    <p:restoredTop sz="94660"/>
  </p:normalViewPr>
  <p:slideViewPr>
    <p:cSldViewPr>
      <p:cViewPr>
        <p:scale>
          <a:sx n="60" d="100"/>
          <a:sy n="60" d="100"/>
        </p:scale>
        <p:origin x="-3162" y="-13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8"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200" b="1"/>
            </a:pPr>
            <a:r>
              <a:rPr lang="en-US" sz="1200" b="1" dirty="0"/>
              <a:t>RW Academy(</a:t>
            </a:r>
            <a:r>
              <a:rPr lang="en-US" sz="1200" b="1" dirty="0" smtClean="0"/>
              <a:t>R m</a:t>
            </a:r>
            <a:r>
              <a:rPr lang="en-US" sz="1200" b="1" dirty="0"/>
              <a:t>)</a:t>
            </a:r>
          </a:p>
        </c:rich>
      </c:tx>
    </c:title>
    <c:plotArea>
      <c:layout>
        <c:manualLayout>
          <c:layoutTarget val="inner"/>
          <c:xMode val="edge"/>
          <c:yMode val="edge"/>
          <c:x val="0.16384737812028818"/>
          <c:y val="0.22536692913385825"/>
          <c:w val="0.60936755323925984"/>
          <c:h val="0.59361049868766391"/>
        </c:manualLayout>
      </c:layout>
      <c:barChart>
        <c:barDir val="bar"/>
        <c:grouping val="clustered"/>
        <c:ser>
          <c:idx val="0"/>
          <c:order val="0"/>
          <c:tx>
            <c:strRef>
              <c:f>Sheet1!$B$15</c:f>
              <c:strCache>
                <c:ptCount val="1"/>
                <c:pt idx="0">
                  <c:v>Revenue</c:v>
                </c:pt>
              </c:strCache>
            </c:strRef>
          </c:tx>
          <c:spPr>
            <a:solidFill>
              <a:srgbClr val="006BBC"/>
            </a:solidFill>
            <a:scene3d>
              <a:camera prst="orthographicFront"/>
              <a:lightRig rig="threePt" dir="t"/>
            </a:scene3d>
            <a:sp3d>
              <a:bevelT w="190500" h="38100"/>
            </a:sp3d>
          </c:spPr>
          <c:dLbls>
            <c:txPr>
              <a:bodyPr/>
              <a:lstStyle/>
              <a:p>
                <a:pPr>
                  <a:defRPr sz="1100" b="1"/>
                </a:pPr>
                <a:endParaRPr lang="en-US"/>
              </a:p>
            </c:txPr>
            <c:showVal val="1"/>
          </c:dLbls>
          <c:cat>
            <c:numRef>
              <c:f>Sheet1!$A$16:$A$17</c:f>
              <c:numCache>
                <c:formatCode>General</c:formatCode>
                <c:ptCount val="2"/>
                <c:pt idx="0">
                  <c:v>2015</c:v>
                </c:pt>
                <c:pt idx="1">
                  <c:v>2016</c:v>
                </c:pt>
              </c:numCache>
            </c:numRef>
          </c:cat>
          <c:val>
            <c:numRef>
              <c:f>Sheet1!$B$16:$B$17</c:f>
              <c:numCache>
                <c:formatCode>0</c:formatCode>
                <c:ptCount val="2"/>
                <c:pt idx="0" formatCode="General">
                  <c:v>22</c:v>
                </c:pt>
                <c:pt idx="1">
                  <c:v>192.44445214999999</c:v>
                </c:pt>
              </c:numCache>
            </c:numRef>
          </c:val>
        </c:ser>
        <c:ser>
          <c:idx val="1"/>
          <c:order val="1"/>
          <c:tx>
            <c:strRef>
              <c:f>Sheet1!$C$15</c:f>
              <c:strCache>
                <c:ptCount val="1"/>
                <c:pt idx="0">
                  <c:v>Costs</c:v>
                </c:pt>
              </c:strCache>
            </c:strRef>
          </c:tx>
          <c:spPr>
            <a:solidFill>
              <a:srgbClr val="36F901"/>
            </a:solidFill>
            <a:scene3d>
              <a:camera prst="orthographicFront"/>
              <a:lightRig rig="threePt" dir="t"/>
            </a:scene3d>
            <a:sp3d>
              <a:bevelT w="190500" h="38100"/>
            </a:sp3d>
          </c:spPr>
          <c:dLbls>
            <c:dLbl>
              <c:idx val="1"/>
              <c:layout>
                <c:manualLayout>
                  <c:x val="2.4490803414056572E-2"/>
                  <c:y val="-3.2881110190555105E-2"/>
                </c:manualLayout>
              </c:layout>
              <c:showVal val="1"/>
            </c:dLbl>
            <c:txPr>
              <a:bodyPr/>
              <a:lstStyle/>
              <a:p>
                <a:pPr>
                  <a:defRPr sz="1100" b="1"/>
                </a:pPr>
                <a:endParaRPr lang="en-US"/>
              </a:p>
            </c:txPr>
            <c:showVal val="1"/>
          </c:dLbls>
          <c:cat>
            <c:numRef>
              <c:f>Sheet1!$A$16:$A$17</c:f>
              <c:numCache>
                <c:formatCode>General</c:formatCode>
                <c:ptCount val="2"/>
                <c:pt idx="0">
                  <c:v>2015</c:v>
                </c:pt>
                <c:pt idx="1">
                  <c:v>2016</c:v>
                </c:pt>
              </c:numCache>
            </c:numRef>
          </c:cat>
          <c:val>
            <c:numRef>
              <c:f>Sheet1!$C$16:$C$17</c:f>
              <c:numCache>
                <c:formatCode>0</c:formatCode>
                <c:ptCount val="2"/>
                <c:pt idx="0" formatCode="General">
                  <c:v>22</c:v>
                </c:pt>
                <c:pt idx="1">
                  <c:v>183.87565905</c:v>
                </c:pt>
              </c:numCache>
            </c:numRef>
          </c:val>
        </c:ser>
        <c:dLbls/>
        <c:axId val="114975488"/>
        <c:axId val="114977024"/>
      </c:barChart>
      <c:catAx>
        <c:axId val="114975488"/>
        <c:scaling>
          <c:orientation val="minMax"/>
        </c:scaling>
        <c:axPos val="l"/>
        <c:numFmt formatCode="General" sourceLinked="1"/>
        <c:majorTickMark val="none"/>
        <c:tickLblPos val="nextTo"/>
        <c:txPr>
          <a:bodyPr/>
          <a:lstStyle/>
          <a:p>
            <a:pPr>
              <a:defRPr sz="1100" b="1"/>
            </a:pPr>
            <a:endParaRPr lang="en-US"/>
          </a:p>
        </c:txPr>
        <c:crossAx val="114977024"/>
        <c:crosses val="autoZero"/>
        <c:auto val="1"/>
        <c:lblAlgn val="ctr"/>
        <c:lblOffset val="100"/>
      </c:catAx>
      <c:valAx>
        <c:axId val="114977024"/>
        <c:scaling>
          <c:orientation val="minMax"/>
        </c:scaling>
        <c:axPos val="b"/>
        <c:majorGridlines/>
        <c:numFmt formatCode="General" sourceLinked="1"/>
        <c:majorTickMark val="none"/>
        <c:tickLblPos val="nextTo"/>
        <c:txPr>
          <a:bodyPr/>
          <a:lstStyle/>
          <a:p>
            <a:pPr>
              <a:defRPr sz="1100" b="1"/>
            </a:pPr>
            <a:endParaRPr lang="en-US"/>
          </a:p>
        </c:txPr>
        <c:crossAx val="114975488"/>
        <c:crosses val="autoZero"/>
        <c:crossBetween val="between"/>
      </c:valAx>
    </c:plotArea>
    <c:legend>
      <c:legendPos val="r"/>
      <c:txPr>
        <a:bodyPr/>
        <a:lstStyle/>
        <a:p>
          <a:pPr>
            <a:defRPr sz="1000"/>
          </a:pPr>
          <a:endParaRPr lang="en-US"/>
        </a:p>
      </c:txPr>
    </c:legend>
    <c:plotVisOnly val="1"/>
    <c:dispBlanksAs val="gap"/>
  </c:chart>
  <c:txPr>
    <a:bodyPr/>
    <a:lstStyle/>
    <a:p>
      <a:pPr>
        <a:defRPr sz="1200" b="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18"/>
  <c:chart>
    <c:autoTitleDeleted val="1"/>
    <c:plotArea>
      <c:layout>
        <c:manualLayout>
          <c:layoutTarget val="inner"/>
          <c:xMode val="edge"/>
          <c:yMode val="edge"/>
          <c:x val="0.19459605498378971"/>
          <c:y val="0.10604509865437792"/>
          <c:w val="0.3898205754916122"/>
          <c:h val="0.85766705126073151"/>
        </c:manualLayout>
      </c:layout>
      <c:pieChart>
        <c:varyColors val="1"/>
        <c:ser>
          <c:idx val="0"/>
          <c:order val="0"/>
          <c:tx>
            <c:strRef>
              <c:f>Sheet1!$B$1</c:f>
              <c:strCache>
                <c:ptCount val="1"/>
                <c:pt idx="0">
                  <c:v>Costs</c:v>
                </c:pt>
              </c:strCache>
            </c:strRef>
          </c:tx>
          <c:dPt>
            <c:idx val="0"/>
            <c:explosion val="3"/>
            <c:spPr>
              <a:solidFill>
                <a:srgbClr val="00001A"/>
              </a:solidFill>
            </c:spPr>
          </c:dPt>
          <c:dPt>
            <c:idx val="1"/>
            <c:spPr>
              <a:solidFill>
                <a:srgbClr val="36F901"/>
              </a:solidFill>
            </c:spPr>
          </c:dPt>
          <c:dPt>
            <c:idx val="2"/>
            <c:spPr>
              <a:solidFill>
                <a:schemeClr val="bg1">
                  <a:lumMod val="75000"/>
                </a:schemeClr>
              </a:solidFill>
            </c:spPr>
          </c:dPt>
          <c:dPt>
            <c:idx val="3"/>
            <c:spPr>
              <a:solidFill>
                <a:srgbClr val="FF0000"/>
              </a:solidFill>
            </c:spPr>
          </c:dPt>
          <c:dPt>
            <c:idx val="4"/>
            <c:spPr>
              <a:solidFill>
                <a:srgbClr val="005EA4"/>
              </a:solidFill>
            </c:spPr>
          </c:dPt>
          <c:dLbls>
            <c:dLbl>
              <c:idx val="0"/>
              <c:layout>
                <c:manualLayout>
                  <c:x val="-0.20490673992197936"/>
                  <c:y val="3.5334457945414136E-2"/>
                </c:manualLayout>
              </c:layout>
              <c:spPr/>
              <c:txPr>
                <a:bodyPr/>
                <a:lstStyle/>
                <a:p>
                  <a:pPr>
                    <a:defRPr sz="1000" b="1">
                      <a:solidFill>
                        <a:schemeClr val="bg1"/>
                      </a:solidFill>
                    </a:defRPr>
                  </a:pPr>
                  <a:endParaRPr lang="en-US"/>
                </a:p>
              </c:txPr>
              <c:showPercent val="1"/>
            </c:dLbl>
            <c:dLbl>
              <c:idx val="1"/>
              <c:layout>
                <c:manualLayout>
                  <c:x val="0.11138020845687828"/>
                  <c:y val="-0.17855003630811353"/>
                </c:manualLayout>
              </c:layout>
              <c:spPr/>
              <c:txPr>
                <a:bodyPr/>
                <a:lstStyle/>
                <a:p>
                  <a:pPr>
                    <a:defRPr sz="1000" b="1"/>
                  </a:pPr>
                  <a:endParaRPr lang="en-US"/>
                </a:p>
              </c:txPr>
              <c:showPercent val="1"/>
            </c:dLbl>
            <c:dLbl>
              <c:idx val="2"/>
              <c:spPr/>
              <c:txPr>
                <a:bodyPr/>
                <a:lstStyle/>
                <a:p>
                  <a:pPr>
                    <a:defRPr sz="1000" b="1"/>
                  </a:pPr>
                  <a:endParaRPr lang="en-US"/>
                </a:p>
              </c:txPr>
            </c:dLbl>
            <c:dLbl>
              <c:idx val="3"/>
              <c:spPr/>
              <c:txPr>
                <a:bodyPr/>
                <a:lstStyle/>
                <a:p>
                  <a:pPr>
                    <a:defRPr sz="1000" b="1"/>
                  </a:pPr>
                  <a:endParaRPr lang="en-US"/>
                </a:p>
              </c:txPr>
            </c:dLbl>
            <c:dLbl>
              <c:idx val="4"/>
              <c:layout>
                <c:manualLayout>
                  <c:x val="0.1507374442671989"/>
                  <c:y val="0.18231110760393604"/>
                </c:manualLayout>
              </c:layout>
              <c:spPr/>
              <c:txPr>
                <a:bodyPr/>
                <a:lstStyle/>
                <a:p>
                  <a:pPr>
                    <a:defRPr sz="1000" b="1">
                      <a:solidFill>
                        <a:schemeClr val="bg1"/>
                      </a:solidFill>
                    </a:defRPr>
                  </a:pPr>
                  <a:endParaRPr lang="en-US"/>
                </a:p>
              </c:txPr>
              <c:showPercent val="1"/>
            </c:dLbl>
            <c:dLbl>
              <c:idx val="5"/>
              <c:delete val="1"/>
            </c:dLbl>
            <c:txPr>
              <a:bodyPr/>
              <a:lstStyle/>
              <a:p>
                <a:pPr>
                  <a:defRPr sz="1000"/>
                </a:pPr>
                <a:endParaRPr lang="en-US"/>
              </a:p>
            </c:txPr>
            <c:showPercent val="1"/>
            <c:showLeaderLines val="1"/>
          </c:dLbls>
          <c:cat>
            <c:strRef>
              <c:f>Sheet1!$A$2:$A$6</c:f>
              <c:strCache>
                <c:ptCount val="5"/>
                <c:pt idx="0">
                  <c:v>Cost of raw water</c:v>
                </c:pt>
                <c:pt idx="1">
                  <c:v>Energy</c:v>
                </c:pt>
                <c:pt idx="2">
                  <c:v>Chemicals</c:v>
                </c:pt>
                <c:pt idx="3">
                  <c:v>Other costs</c:v>
                </c:pt>
                <c:pt idx="4">
                  <c:v>Labour</c:v>
                </c:pt>
              </c:strCache>
            </c:strRef>
          </c:cat>
          <c:val>
            <c:numRef>
              <c:f>Sheet1!$B$2:$B$6</c:f>
              <c:numCache>
                <c:formatCode>_ * #,##0_ ;_ * \-#,##0_ ;_ * "-"??_ ;_ @_ </c:formatCode>
                <c:ptCount val="5"/>
                <c:pt idx="0">
                  <c:v>4119</c:v>
                </c:pt>
                <c:pt idx="1">
                  <c:v>1872</c:v>
                </c:pt>
                <c:pt idx="2">
                  <c:v>247</c:v>
                </c:pt>
                <c:pt idx="3">
                  <c:v>261</c:v>
                </c:pt>
                <c:pt idx="4">
                  <c:v>2003.71498537</c:v>
                </c:pt>
              </c:numCache>
            </c:numRef>
          </c:val>
        </c:ser>
        <c:dLbls/>
        <c:firstSliceAng val="0"/>
      </c:pieChart>
    </c:plotArea>
    <c:legend>
      <c:legendPos val="r"/>
      <c:txPr>
        <a:bodyPr/>
        <a:lstStyle/>
        <a:p>
          <a:pPr>
            <a:defRPr sz="1100" b="1"/>
          </a:pPr>
          <a:endParaRPr lang="en-US"/>
        </a:p>
      </c:txPr>
    </c:legend>
    <c:plotVisOnly val="1"/>
    <c:dispBlanksAs val="zero"/>
  </c:chart>
  <c:spPr>
    <a:solidFill>
      <a:schemeClr val="lt1"/>
    </a:solidFill>
    <a:ln w="9525"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200"/>
            </a:pPr>
            <a:r>
              <a:rPr lang="en-US" sz="1200" dirty="0" smtClean="0"/>
              <a:t>Net </a:t>
            </a:r>
            <a:r>
              <a:rPr lang="en-US" sz="1200" dirty="0"/>
              <a:t>Operating Costs</a:t>
            </a:r>
          </a:p>
        </c:rich>
      </c:tx>
      <c:layout>
        <c:manualLayout>
          <c:xMode val="edge"/>
          <c:yMode val="edge"/>
          <c:x val="0.11754265897410118"/>
          <c:y val="3.8461538461538464E-2"/>
        </c:manualLayout>
      </c:layout>
    </c:title>
    <c:plotArea>
      <c:layout>
        <c:manualLayout>
          <c:layoutTarget val="inner"/>
          <c:xMode val="edge"/>
          <c:yMode val="edge"/>
          <c:x val="0.1453766478228691"/>
          <c:y val="0.19280486573793659"/>
          <c:w val="0.56501425094996238"/>
          <c:h val="0.64660761154855673"/>
        </c:manualLayout>
      </c:layout>
      <c:barChart>
        <c:barDir val="col"/>
        <c:grouping val="stacked"/>
        <c:ser>
          <c:idx val="0"/>
          <c:order val="0"/>
          <c:tx>
            <c:strRef>
              <c:f>Sheet1!$A$2</c:f>
              <c:strCache>
                <c:ptCount val="1"/>
                <c:pt idx="0">
                  <c:v>Cost of raw water</c:v>
                </c:pt>
              </c:strCache>
            </c:strRef>
          </c:tx>
          <c:spPr>
            <a:solidFill>
              <a:srgbClr val="00001A"/>
            </a:solidFill>
          </c:spPr>
          <c:cat>
            <c:numRef>
              <c:f>Sheet1!$B$1:$C$1</c:f>
              <c:numCache>
                <c:formatCode>General</c:formatCode>
                <c:ptCount val="2"/>
                <c:pt idx="0">
                  <c:v>2015</c:v>
                </c:pt>
                <c:pt idx="1">
                  <c:v>2016</c:v>
                </c:pt>
              </c:numCache>
            </c:numRef>
          </c:cat>
          <c:val>
            <c:numRef>
              <c:f>Sheet1!$B$2:$C$2</c:f>
              <c:numCache>
                <c:formatCode>_(* #\ ##0_);_(* \(#\ ##0\);_(* "-"??_);_(@_)</c:formatCode>
                <c:ptCount val="2"/>
                <c:pt idx="0">
                  <c:v>3910.5509999999999</c:v>
                </c:pt>
                <c:pt idx="1">
                  <c:v>4118.5990000000002</c:v>
                </c:pt>
              </c:numCache>
            </c:numRef>
          </c:val>
        </c:ser>
        <c:ser>
          <c:idx val="1"/>
          <c:order val="1"/>
          <c:tx>
            <c:strRef>
              <c:f>Sheet1!$A$3</c:f>
              <c:strCache>
                <c:ptCount val="1"/>
                <c:pt idx="0">
                  <c:v>Energy</c:v>
                </c:pt>
              </c:strCache>
            </c:strRef>
          </c:tx>
          <c:spPr>
            <a:solidFill>
              <a:srgbClr val="FF0000"/>
            </a:solidFill>
          </c:spPr>
          <c:cat>
            <c:numRef>
              <c:f>Sheet1!$B$1:$C$1</c:f>
              <c:numCache>
                <c:formatCode>General</c:formatCode>
                <c:ptCount val="2"/>
                <c:pt idx="0">
                  <c:v>2015</c:v>
                </c:pt>
                <c:pt idx="1">
                  <c:v>2016</c:v>
                </c:pt>
              </c:numCache>
            </c:numRef>
          </c:cat>
          <c:val>
            <c:numRef>
              <c:f>Sheet1!$B$3:$C$3</c:f>
              <c:numCache>
                <c:formatCode>_(* #\ ##0_);_(* \(#\ ##0\);_(* "-"??_);_(@_)</c:formatCode>
                <c:ptCount val="2"/>
                <c:pt idx="0">
                  <c:v>1647.82</c:v>
                </c:pt>
                <c:pt idx="1">
                  <c:v>1872.431</c:v>
                </c:pt>
              </c:numCache>
            </c:numRef>
          </c:val>
        </c:ser>
        <c:ser>
          <c:idx val="2"/>
          <c:order val="2"/>
          <c:tx>
            <c:strRef>
              <c:f>Sheet1!$A$4</c:f>
              <c:strCache>
                <c:ptCount val="1"/>
                <c:pt idx="0">
                  <c:v>Chemicals</c:v>
                </c:pt>
              </c:strCache>
            </c:strRef>
          </c:tx>
          <c:spPr>
            <a:solidFill>
              <a:srgbClr val="36F901"/>
            </a:solidFill>
          </c:spPr>
          <c:cat>
            <c:numRef>
              <c:f>Sheet1!$B$1:$C$1</c:f>
              <c:numCache>
                <c:formatCode>General</c:formatCode>
                <c:ptCount val="2"/>
                <c:pt idx="0">
                  <c:v>2015</c:v>
                </c:pt>
                <c:pt idx="1">
                  <c:v>2016</c:v>
                </c:pt>
              </c:numCache>
            </c:numRef>
          </c:cat>
          <c:val>
            <c:numRef>
              <c:f>Sheet1!$B$4:$C$4</c:f>
              <c:numCache>
                <c:formatCode>_(* #\ ##0_);_(* \(#\ ##0\);_(* "-"??_);_(@_)</c:formatCode>
                <c:ptCount val="2"/>
                <c:pt idx="0">
                  <c:v>298.15699999999993</c:v>
                </c:pt>
                <c:pt idx="1">
                  <c:v>247.92600000000002</c:v>
                </c:pt>
              </c:numCache>
            </c:numRef>
          </c:val>
        </c:ser>
        <c:ser>
          <c:idx val="3"/>
          <c:order val="3"/>
          <c:tx>
            <c:strRef>
              <c:f>Sheet1!$A$5</c:f>
              <c:strCache>
                <c:ptCount val="1"/>
                <c:pt idx="0">
                  <c:v>Other operating expenses</c:v>
                </c:pt>
              </c:strCache>
            </c:strRef>
          </c:tx>
          <c:spPr>
            <a:solidFill>
              <a:schemeClr val="bg1">
                <a:lumMod val="75000"/>
              </a:schemeClr>
            </a:solidFill>
          </c:spPr>
          <c:cat>
            <c:numRef>
              <c:f>Sheet1!$B$1:$C$1</c:f>
              <c:numCache>
                <c:formatCode>General</c:formatCode>
                <c:ptCount val="2"/>
                <c:pt idx="0">
                  <c:v>2015</c:v>
                </c:pt>
                <c:pt idx="1">
                  <c:v>2016</c:v>
                </c:pt>
              </c:numCache>
            </c:numRef>
          </c:cat>
          <c:val>
            <c:numRef>
              <c:f>Sheet1!$B$5:$C$5</c:f>
              <c:numCache>
                <c:formatCode>_(* #\ ##0_);_(* \(#\ ##0\);_(* "-"??_);_(@_)</c:formatCode>
                <c:ptCount val="2"/>
                <c:pt idx="0">
                  <c:v>446.04899999999992</c:v>
                </c:pt>
                <c:pt idx="1">
                  <c:v>260.98899999999986</c:v>
                </c:pt>
              </c:numCache>
            </c:numRef>
          </c:val>
        </c:ser>
        <c:ser>
          <c:idx val="4"/>
          <c:order val="4"/>
          <c:tx>
            <c:strRef>
              <c:f>Sheet1!$A$6</c:f>
              <c:strCache>
                <c:ptCount val="1"/>
                <c:pt idx="0">
                  <c:v>Labour</c:v>
                </c:pt>
              </c:strCache>
            </c:strRef>
          </c:tx>
          <c:dPt>
            <c:idx val="0"/>
            <c:spPr>
              <a:solidFill>
                <a:srgbClr val="006BBC"/>
              </a:solidFill>
            </c:spPr>
          </c:dPt>
          <c:dPt>
            <c:idx val="1"/>
            <c:spPr>
              <a:solidFill>
                <a:srgbClr val="006BBC"/>
              </a:solidFill>
            </c:spPr>
          </c:dPt>
          <c:cat>
            <c:numRef>
              <c:f>Sheet1!$B$1:$C$1</c:f>
              <c:numCache>
                <c:formatCode>General</c:formatCode>
                <c:ptCount val="2"/>
                <c:pt idx="0">
                  <c:v>2015</c:v>
                </c:pt>
                <c:pt idx="1">
                  <c:v>2016</c:v>
                </c:pt>
              </c:numCache>
            </c:numRef>
          </c:cat>
          <c:val>
            <c:numRef>
              <c:f>Sheet1!$B$6:$C$6</c:f>
              <c:numCache>
                <c:formatCode>_(* #\ ##0_);_(* \(#\ ##0\);_(* "-"??_);_(@_)</c:formatCode>
                <c:ptCount val="2"/>
                <c:pt idx="0">
                  <c:v>1812.4110000000001</c:v>
                </c:pt>
                <c:pt idx="1">
                  <c:v>2003.7149999999999</c:v>
                </c:pt>
              </c:numCache>
            </c:numRef>
          </c:val>
        </c:ser>
        <c:ser>
          <c:idx val="5"/>
          <c:order val="5"/>
          <c:tx>
            <c:strRef>
              <c:f>Sheet1!$A$7</c:f>
              <c:strCache>
                <c:ptCount val="1"/>
                <c:pt idx="0">
                  <c:v>Depreciation</c:v>
                </c:pt>
              </c:strCache>
            </c:strRef>
          </c:tx>
          <c:spPr>
            <a:solidFill>
              <a:srgbClr val="FFC000"/>
            </a:solidFill>
          </c:spPr>
          <c:cat>
            <c:numRef>
              <c:f>Sheet1!$B$1:$C$1</c:f>
              <c:numCache>
                <c:formatCode>General</c:formatCode>
                <c:ptCount val="2"/>
                <c:pt idx="0">
                  <c:v>2015</c:v>
                </c:pt>
                <c:pt idx="1">
                  <c:v>2016</c:v>
                </c:pt>
              </c:numCache>
            </c:numRef>
          </c:cat>
          <c:val>
            <c:numRef>
              <c:f>Sheet1!$B$7:$C$7</c:f>
              <c:numCache>
                <c:formatCode>0</c:formatCode>
                <c:ptCount val="2"/>
                <c:pt idx="0">
                  <c:v>328.84000000000003</c:v>
                </c:pt>
                <c:pt idx="1">
                  <c:v>360.43099999999987</c:v>
                </c:pt>
              </c:numCache>
            </c:numRef>
          </c:val>
        </c:ser>
        <c:dLbls/>
        <c:gapWidth val="55"/>
        <c:overlap val="100"/>
        <c:axId val="58990976"/>
        <c:axId val="58992512"/>
      </c:barChart>
      <c:catAx>
        <c:axId val="58990976"/>
        <c:scaling>
          <c:orientation val="minMax"/>
        </c:scaling>
        <c:axPos val="b"/>
        <c:numFmt formatCode="General" sourceLinked="1"/>
        <c:majorTickMark val="none"/>
        <c:tickLblPos val="nextTo"/>
        <c:crossAx val="58992512"/>
        <c:crosses val="autoZero"/>
        <c:auto val="1"/>
        <c:lblAlgn val="ctr"/>
        <c:lblOffset val="100"/>
      </c:catAx>
      <c:valAx>
        <c:axId val="58992512"/>
        <c:scaling>
          <c:orientation val="minMax"/>
        </c:scaling>
        <c:axPos val="l"/>
        <c:majorGridlines/>
        <c:title>
          <c:tx>
            <c:rich>
              <a:bodyPr rot="0" vert="horz"/>
              <a:lstStyle/>
              <a:p>
                <a:pPr>
                  <a:defRPr/>
                </a:pPr>
                <a:r>
                  <a:rPr lang="en-US" dirty="0" err="1" smtClean="0"/>
                  <a:t>R’m</a:t>
                </a:r>
                <a:endParaRPr lang="en-US" dirty="0"/>
              </a:p>
            </c:rich>
          </c:tx>
          <c:layout>
            <c:manualLayout>
              <c:xMode val="edge"/>
              <c:yMode val="edge"/>
              <c:x val="8.085188339052694E-3"/>
              <c:y val="8.1137694326670701E-2"/>
            </c:manualLayout>
          </c:layout>
        </c:title>
        <c:numFmt formatCode="_(* #\ ##0_);_(* \(#\ ##0\);_(* &quot;-&quot;??_);_(@_)" sourceLinked="1"/>
        <c:majorTickMark val="none"/>
        <c:tickLblPos val="nextTo"/>
        <c:crossAx val="58990976"/>
        <c:crosses val="autoZero"/>
        <c:crossBetween val="between"/>
        <c:majorUnit val="2000"/>
      </c:valAx>
    </c:plotArea>
    <c:legend>
      <c:legendPos val="r"/>
      <c:layout>
        <c:manualLayout>
          <c:xMode val="edge"/>
          <c:yMode val="edge"/>
          <c:x val="0.72577441466933335"/>
          <c:y val="3.9726428427215819E-2"/>
          <c:w val="0.27422558533066693"/>
          <c:h val="0.95884867756915027"/>
        </c:manualLayout>
      </c:layout>
    </c:legend>
    <c:plotVisOnly val="1"/>
    <c:dispBlanksAs val="gap"/>
  </c:chart>
  <c:spPr>
    <a:ln w="19050">
      <a:solidFill>
        <a:schemeClr val="accent1"/>
      </a:solid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9.6529055363406724E-2"/>
          <c:y val="0.12355192857359285"/>
          <c:w val="0.87946893320577946"/>
          <c:h val="0.6963342456898729"/>
        </c:manualLayout>
      </c:layout>
      <c:barChart>
        <c:barDir val="col"/>
        <c:grouping val="clustered"/>
        <c:ser>
          <c:idx val="0"/>
          <c:order val="0"/>
          <c:tx>
            <c:strRef>
              <c:f>Sheet1!$O$9</c:f>
              <c:strCache>
                <c:ptCount val="1"/>
                <c:pt idx="0">
                  <c:v>2015</c:v>
                </c:pt>
              </c:strCache>
            </c:strRef>
          </c:tx>
          <c:spPr>
            <a:solidFill>
              <a:srgbClr val="00001A"/>
            </a:solidFill>
            <a:scene3d>
              <a:camera prst="orthographicFront"/>
              <a:lightRig rig="threePt" dir="t"/>
            </a:scene3d>
            <a:sp3d>
              <a:bevelT w="190500" h="38100"/>
            </a:sp3d>
          </c:spPr>
          <c:cat>
            <c:strRef>
              <c:f>Sheet1!$P$8:$Q$8</c:f>
              <c:strCache>
                <c:ptCount val="2"/>
                <c:pt idx="0">
                  <c:v>Other Costs</c:v>
                </c:pt>
                <c:pt idx="1">
                  <c:v>Chemicals</c:v>
                </c:pt>
              </c:strCache>
            </c:strRef>
          </c:cat>
          <c:val>
            <c:numRef>
              <c:f>Sheet1!$P$9:$Q$9</c:f>
              <c:numCache>
                <c:formatCode>General</c:formatCode>
                <c:ptCount val="2"/>
                <c:pt idx="0">
                  <c:v>446</c:v>
                </c:pt>
                <c:pt idx="1">
                  <c:v>298</c:v>
                </c:pt>
              </c:numCache>
            </c:numRef>
          </c:val>
        </c:ser>
        <c:ser>
          <c:idx val="1"/>
          <c:order val="1"/>
          <c:tx>
            <c:strRef>
              <c:f>Sheet1!$O$10</c:f>
              <c:strCache>
                <c:ptCount val="1"/>
                <c:pt idx="0">
                  <c:v>2016</c:v>
                </c:pt>
              </c:strCache>
            </c:strRef>
          </c:tx>
          <c:spPr>
            <a:solidFill>
              <a:srgbClr val="36F901"/>
            </a:solidFill>
            <a:scene3d>
              <a:camera prst="orthographicFront"/>
              <a:lightRig rig="threePt" dir="t"/>
            </a:scene3d>
            <a:sp3d>
              <a:bevelT w="190500" h="38100"/>
            </a:sp3d>
          </c:spPr>
          <c:cat>
            <c:strRef>
              <c:f>Sheet1!$P$8:$Q$8</c:f>
              <c:strCache>
                <c:ptCount val="2"/>
                <c:pt idx="0">
                  <c:v>Other Costs</c:v>
                </c:pt>
                <c:pt idx="1">
                  <c:v>Chemicals</c:v>
                </c:pt>
              </c:strCache>
            </c:strRef>
          </c:cat>
          <c:val>
            <c:numRef>
              <c:f>Sheet1!$P$10:$Q$10</c:f>
              <c:numCache>
                <c:formatCode>General</c:formatCode>
                <c:ptCount val="2"/>
                <c:pt idx="0">
                  <c:v>261</c:v>
                </c:pt>
                <c:pt idx="1">
                  <c:v>247</c:v>
                </c:pt>
              </c:numCache>
            </c:numRef>
          </c:val>
        </c:ser>
        <c:dLbls/>
        <c:axId val="59043200"/>
        <c:axId val="59085952"/>
      </c:barChart>
      <c:catAx>
        <c:axId val="59043200"/>
        <c:scaling>
          <c:orientation val="minMax"/>
        </c:scaling>
        <c:axPos val="b"/>
        <c:numFmt formatCode="General" sourceLinked="1"/>
        <c:tickLblPos val="nextTo"/>
        <c:crossAx val="59085952"/>
        <c:crosses val="autoZero"/>
        <c:auto val="1"/>
        <c:lblAlgn val="ctr"/>
        <c:lblOffset val="100"/>
      </c:catAx>
      <c:valAx>
        <c:axId val="59085952"/>
        <c:scaling>
          <c:orientation val="minMax"/>
        </c:scaling>
        <c:axPos val="l"/>
        <c:majorGridlines>
          <c:spPr>
            <a:ln>
              <a:noFill/>
            </a:ln>
          </c:spPr>
        </c:majorGridlines>
        <c:numFmt formatCode="General" sourceLinked="1"/>
        <c:tickLblPos val="nextTo"/>
        <c:crossAx val="59043200"/>
        <c:crosses val="autoZero"/>
        <c:crossBetween val="between"/>
      </c:valAx>
    </c:plotArea>
    <c:legend>
      <c:legendPos val="r"/>
      <c:layout>
        <c:manualLayout>
          <c:xMode val="edge"/>
          <c:yMode val="edge"/>
          <c:x val="0.25359820647419073"/>
          <c:y val="4.1282808398950113E-2"/>
          <c:w val="0.54640179352580942"/>
          <c:h val="7.4841790609507131E-2"/>
        </c:manualLayout>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0072865761043526"/>
          <c:y val="4.6404928437380595E-2"/>
          <c:w val="0.55630684355064619"/>
          <c:h val="0.95359507156261947"/>
        </c:manualLayout>
      </c:layout>
      <c:doughnutChart>
        <c:varyColors val="1"/>
        <c:ser>
          <c:idx val="0"/>
          <c:order val="0"/>
          <c:tx>
            <c:strRef>
              <c:f>Sheet1!$B$1</c:f>
              <c:strCache>
                <c:ptCount val="1"/>
                <c:pt idx="0">
                  <c:v>Capex</c:v>
                </c:pt>
              </c:strCache>
            </c:strRef>
          </c:tx>
          <c:dPt>
            <c:idx val="0"/>
            <c:spPr>
              <a:solidFill>
                <a:srgbClr val="006BBC"/>
              </a:solidFill>
            </c:spPr>
          </c:dPt>
          <c:dPt>
            <c:idx val="1"/>
            <c:spPr>
              <a:solidFill>
                <a:srgbClr val="FF0000"/>
              </a:solidFill>
            </c:spPr>
          </c:dPt>
          <c:dPt>
            <c:idx val="2"/>
            <c:spPr>
              <a:solidFill>
                <a:srgbClr val="45FE12"/>
              </a:solidFill>
            </c:spPr>
          </c:dPt>
          <c:dPt>
            <c:idx val="3"/>
            <c:spPr>
              <a:solidFill>
                <a:srgbClr val="00001A"/>
              </a:solidFill>
            </c:spPr>
          </c:dPt>
          <c:dPt>
            <c:idx val="4"/>
            <c:spPr>
              <a:solidFill>
                <a:schemeClr val="bg1">
                  <a:lumMod val="85000"/>
                </a:schemeClr>
              </a:solidFill>
            </c:spPr>
          </c:dPt>
          <c:dLbls>
            <c:dLbl>
              <c:idx val="2"/>
              <c:spPr/>
              <c:txPr>
                <a:bodyPr/>
                <a:lstStyle/>
                <a:p>
                  <a:pPr>
                    <a:defRPr sz="1100" b="1">
                      <a:solidFill>
                        <a:schemeClr val="tx1"/>
                      </a:solidFill>
                    </a:defRPr>
                  </a:pPr>
                  <a:endParaRPr lang="en-US"/>
                </a:p>
              </c:txPr>
            </c:dLbl>
            <c:dLbl>
              <c:idx val="4"/>
              <c:spPr/>
              <c:txPr>
                <a:bodyPr/>
                <a:lstStyle/>
                <a:p>
                  <a:pPr>
                    <a:defRPr sz="1100" b="1">
                      <a:solidFill>
                        <a:schemeClr val="tx1"/>
                      </a:solidFill>
                    </a:defRPr>
                  </a:pPr>
                  <a:endParaRPr lang="en-US"/>
                </a:p>
              </c:txPr>
            </c:dLbl>
            <c:txPr>
              <a:bodyPr/>
              <a:lstStyle/>
              <a:p>
                <a:pPr>
                  <a:defRPr sz="1100" b="1">
                    <a:solidFill>
                      <a:schemeClr val="bg1"/>
                    </a:solidFill>
                  </a:defRPr>
                </a:pPr>
                <a:endParaRPr lang="en-US"/>
              </a:p>
            </c:txPr>
            <c:showPercent val="1"/>
            <c:showLeaderLines val="1"/>
          </c:dLbls>
          <c:cat>
            <c:strRef>
              <c:f>Sheet1!$A$2:$A$6</c:f>
              <c:strCache>
                <c:ptCount val="5"/>
                <c:pt idx="0">
                  <c:v>Pipeline</c:v>
                </c:pt>
                <c:pt idx="1">
                  <c:v>Resevoir</c:v>
                </c:pt>
                <c:pt idx="2">
                  <c:v>Pumping</c:v>
                </c:pt>
                <c:pt idx="3">
                  <c:v>Purification</c:v>
                </c:pt>
                <c:pt idx="4">
                  <c:v>other</c:v>
                </c:pt>
              </c:strCache>
            </c:strRef>
          </c:cat>
          <c:val>
            <c:numRef>
              <c:f>Sheet1!$B$2:$B$6</c:f>
              <c:numCache>
                <c:formatCode>General</c:formatCode>
                <c:ptCount val="5"/>
                <c:pt idx="0">
                  <c:v>1177</c:v>
                </c:pt>
                <c:pt idx="1">
                  <c:v>20</c:v>
                </c:pt>
                <c:pt idx="2">
                  <c:v>584</c:v>
                </c:pt>
                <c:pt idx="3">
                  <c:v>733</c:v>
                </c:pt>
                <c:pt idx="4">
                  <c:v>224</c:v>
                </c:pt>
              </c:numCache>
            </c:numRef>
          </c:val>
        </c:ser>
        <c:dLbls/>
        <c:firstSliceAng val="0"/>
        <c:holeSize val="50"/>
      </c:doughnutChart>
    </c:plotArea>
    <c:legend>
      <c:legendPos val="r"/>
      <c:layout>
        <c:manualLayout>
          <c:xMode val="edge"/>
          <c:yMode val="edge"/>
          <c:x val="0.63731937662147553"/>
          <c:y val="0.21786554966114879"/>
          <c:w val="0.32337972288347688"/>
          <c:h val="0.53119965837129224"/>
        </c:manualLayout>
      </c:layout>
      <c:txPr>
        <a:bodyPr/>
        <a:lstStyle/>
        <a:p>
          <a:pPr>
            <a:defRPr sz="1200"/>
          </a:pPr>
          <a:endParaRPr lang="en-US"/>
        </a:p>
      </c:txPr>
    </c:legend>
    <c:plotVisOnly val="1"/>
    <c:dispBlanksAs val="zero"/>
  </c:chart>
  <c:txPr>
    <a:bodyPr/>
    <a:lstStyle/>
    <a:p>
      <a:pPr>
        <a:defRPr sz="1400">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8.2927617428250472E-2"/>
          <c:y val="6.748654911359056E-2"/>
          <c:w val="0.54983373802985169"/>
          <c:h val="0.88123777197776365"/>
        </c:manualLayout>
      </c:layout>
      <c:doughnutChart>
        <c:varyColors val="1"/>
        <c:ser>
          <c:idx val="0"/>
          <c:order val="0"/>
          <c:tx>
            <c:strRef>
              <c:f>Sheet1!$B$1</c:f>
              <c:strCache>
                <c:ptCount val="1"/>
                <c:pt idx="0">
                  <c:v>Capex</c:v>
                </c:pt>
              </c:strCache>
            </c:strRef>
          </c:tx>
          <c:dPt>
            <c:idx val="0"/>
            <c:spPr>
              <a:solidFill>
                <a:srgbClr val="006BBC"/>
              </a:solidFill>
            </c:spPr>
          </c:dPt>
          <c:dPt>
            <c:idx val="1"/>
            <c:spPr>
              <a:solidFill>
                <a:srgbClr val="FF0000"/>
              </a:solidFill>
            </c:spPr>
          </c:dPt>
          <c:dPt>
            <c:idx val="2"/>
            <c:spPr>
              <a:solidFill>
                <a:srgbClr val="45FE12"/>
              </a:solidFill>
            </c:spPr>
          </c:dPt>
          <c:dPt>
            <c:idx val="3"/>
            <c:spPr>
              <a:solidFill>
                <a:srgbClr val="00001A"/>
              </a:solidFill>
            </c:spPr>
          </c:dPt>
          <c:dPt>
            <c:idx val="4"/>
            <c:spPr>
              <a:solidFill>
                <a:schemeClr val="bg1">
                  <a:lumMod val="85000"/>
                </a:schemeClr>
              </a:solidFill>
            </c:spPr>
          </c:dPt>
          <c:dLbls>
            <c:dLbl>
              <c:idx val="2"/>
              <c:spPr/>
              <c:txPr>
                <a:bodyPr/>
                <a:lstStyle/>
                <a:p>
                  <a:pPr>
                    <a:defRPr b="1">
                      <a:solidFill>
                        <a:schemeClr val="tx1"/>
                      </a:solidFill>
                    </a:defRPr>
                  </a:pPr>
                  <a:endParaRPr lang="en-US"/>
                </a:p>
              </c:txPr>
            </c:dLbl>
            <c:dLbl>
              <c:idx val="4"/>
              <c:spPr/>
              <c:txPr>
                <a:bodyPr/>
                <a:lstStyle/>
                <a:p>
                  <a:pPr>
                    <a:defRPr sz="1100" b="1">
                      <a:solidFill>
                        <a:schemeClr val="tx1"/>
                      </a:solidFill>
                    </a:defRPr>
                  </a:pPr>
                  <a:endParaRPr lang="en-US"/>
                </a:p>
              </c:txPr>
            </c:dLbl>
            <c:dLbl>
              <c:idx val="5"/>
              <c:layout>
                <c:manualLayout>
                  <c:x val="3.2365527603972349E-3"/>
                  <c:y val="-2.0749345456179274E-2"/>
                </c:manualLayout>
              </c:layout>
              <c:spPr/>
              <c:txPr>
                <a:bodyPr/>
                <a:lstStyle/>
                <a:p>
                  <a:pPr>
                    <a:defRPr sz="1100" b="1">
                      <a:solidFill>
                        <a:schemeClr val="bg1"/>
                      </a:solidFill>
                    </a:defRPr>
                  </a:pPr>
                  <a:endParaRPr lang="en-US"/>
                </a:p>
              </c:txPr>
              <c:showPercent val="1"/>
            </c:dLbl>
            <c:txPr>
              <a:bodyPr/>
              <a:lstStyle/>
              <a:p>
                <a:pPr>
                  <a:defRPr b="1">
                    <a:solidFill>
                      <a:schemeClr val="bg1"/>
                    </a:solidFill>
                  </a:defRPr>
                </a:pPr>
                <a:endParaRPr lang="en-US"/>
              </a:p>
            </c:txPr>
            <c:showPercent val="1"/>
            <c:showLeaderLines val="1"/>
          </c:dLbls>
          <c:cat>
            <c:strRef>
              <c:f>Sheet1!$A$2:$A$7</c:f>
              <c:strCache>
                <c:ptCount val="6"/>
                <c:pt idx="0">
                  <c:v>Pipeline</c:v>
                </c:pt>
                <c:pt idx="1">
                  <c:v>Resevoir</c:v>
                </c:pt>
                <c:pt idx="2">
                  <c:v>Pumping</c:v>
                </c:pt>
                <c:pt idx="3">
                  <c:v>Purification</c:v>
                </c:pt>
                <c:pt idx="4">
                  <c:v>Mpumalanga</c:v>
                </c:pt>
                <c:pt idx="5">
                  <c:v>Other</c:v>
                </c:pt>
              </c:strCache>
            </c:strRef>
          </c:cat>
          <c:val>
            <c:numRef>
              <c:f>Sheet1!$B$2:$B$7</c:f>
              <c:numCache>
                <c:formatCode>General</c:formatCode>
                <c:ptCount val="6"/>
                <c:pt idx="0">
                  <c:v>8359</c:v>
                </c:pt>
                <c:pt idx="1">
                  <c:v>1353</c:v>
                </c:pt>
                <c:pt idx="2">
                  <c:v>2642</c:v>
                </c:pt>
                <c:pt idx="3">
                  <c:v>5603</c:v>
                </c:pt>
                <c:pt idx="4">
                  <c:v>600</c:v>
                </c:pt>
                <c:pt idx="5">
                  <c:v>893</c:v>
                </c:pt>
              </c:numCache>
            </c:numRef>
          </c:val>
        </c:ser>
        <c:dLbls/>
        <c:firstSliceAng val="0"/>
        <c:holeSize val="50"/>
      </c:doughnutChart>
    </c:plotArea>
    <c:legend>
      <c:legendPos val="r"/>
    </c:legend>
    <c:plotVisOnly val="1"/>
    <c:dispBlanksAs val="zero"/>
  </c:chart>
  <c:txPr>
    <a:bodyPr/>
    <a:lstStyle/>
    <a:p>
      <a:pPr>
        <a:defRPr sz="1400"/>
      </a:pPr>
      <a:endParaRPr lang="en-US"/>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28B3E-FFA1-4983-B50E-EA8E61826E6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CFCAECFF-0325-4238-A9C7-6618F7C00E5F}">
      <dgm:prSet phldrT="[Text]" custT="1"/>
      <dgm:spPr>
        <a:solidFill>
          <a:srgbClr val="00001A"/>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600" b="1" dirty="0" smtClean="0"/>
            <a:t>RELIABILITY OF SUPPLY</a:t>
          </a:r>
        </a:p>
        <a:p>
          <a:r>
            <a:rPr lang="en-US" sz="1600" b="1" dirty="0" smtClean="0"/>
            <a:t>Met peak daily demands and abided to Bulk Water Supply Contracts</a:t>
          </a:r>
          <a:endParaRPr lang="en-US" sz="1600" b="1" dirty="0"/>
        </a:p>
      </dgm:t>
    </dgm:pt>
    <dgm:pt modelId="{98BE6668-EAAB-4B15-B0BA-A327DB462822}" type="parTrans" cxnId="{6DD1D074-1A34-4122-A0E6-D8A4BED6A418}">
      <dgm:prSet/>
      <dgm:spPr/>
      <dgm:t>
        <a:bodyPr/>
        <a:lstStyle/>
        <a:p>
          <a:endParaRPr lang="en-US"/>
        </a:p>
      </dgm:t>
    </dgm:pt>
    <dgm:pt modelId="{E7AFA98C-3127-4DFD-A853-66DF5D5EE72F}" type="sibTrans" cxnId="{6DD1D074-1A34-4122-A0E6-D8A4BED6A418}">
      <dgm:prSet/>
      <dgm:spPr/>
      <dgm:t>
        <a:bodyPr/>
        <a:lstStyle/>
        <a:p>
          <a:endParaRPr lang="en-US"/>
        </a:p>
      </dgm:t>
    </dgm:pt>
    <dgm:pt modelId="{392329A4-70B1-4355-A4D7-4511B98987FB}">
      <dgm:prSet phldrT="[Text]" custT="1"/>
      <dgm:spPr>
        <a:solidFill>
          <a:srgbClr val="0070C0"/>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600" b="1" dirty="0" smtClean="0">
              <a:solidFill>
                <a:schemeClr val="bg1"/>
              </a:solidFill>
            </a:rPr>
            <a:t>OCCUPATIONAL, SAFETY, HEALTH &amp; ENVIRONMENT</a:t>
          </a:r>
        </a:p>
        <a:p>
          <a:r>
            <a:rPr lang="en-US" sz="1600" b="1" dirty="0" smtClean="0">
              <a:solidFill>
                <a:schemeClr val="bg1"/>
              </a:solidFill>
            </a:rPr>
            <a:t>Embedded in our project management processes</a:t>
          </a:r>
          <a:endParaRPr lang="en-US" sz="1600" b="1" dirty="0">
            <a:solidFill>
              <a:schemeClr val="bg1"/>
            </a:solidFill>
          </a:endParaRPr>
        </a:p>
      </dgm:t>
    </dgm:pt>
    <dgm:pt modelId="{93E68331-F376-4900-9DD2-85370B42D39B}" type="parTrans" cxnId="{DA221325-743D-49D1-BDC8-3175371C6C53}">
      <dgm:prSet/>
      <dgm:spPr/>
      <dgm:t>
        <a:bodyPr/>
        <a:lstStyle/>
        <a:p>
          <a:endParaRPr lang="en-US"/>
        </a:p>
      </dgm:t>
    </dgm:pt>
    <dgm:pt modelId="{A11B3FD3-BC97-456E-ACEF-9584A710B9CC}" type="sibTrans" cxnId="{DA221325-743D-49D1-BDC8-3175371C6C53}">
      <dgm:prSet/>
      <dgm:spPr/>
      <dgm:t>
        <a:bodyPr/>
        <a:lstStyle/>
        <a:p>
          <a:endParaRPr lang="en-US"/>
        </a:p>
      </dgm:t>
    </dgm:pt>
    <dgm:pt modelId="{18A9D844-A835-4B38-9816-C5F7337FFE85}">
      <dgm:prSet phldrT="[Text]" custT="1"/>
      <dgm:spPr>
        <a:solidFill>
          <a:schemeClr val="bg1">
            <a:lumMod val="75000"/>
          </a:schemeClr>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600" b="1" dirty="0" smtClean="0">
              <a:solidFill>
                <a:schemeClr val="tx1"/>
              </a:solidFill>
            </a:rPr>
            <a:t>BLUE DROP CERTIFICATION</a:t>
          </a:r>
        </a:p>
        <a:p>
          <a:r>
            <a:rPr lang="en-US" sz="1500" b="1" dirty="0" smtClean="0">
              <a:solidFill>
                <a:schemeClr val="tx1"/>
              </a:solidFill>
            </a:rPr>
            <a:t>Increased awards during the year &amp; special recognition for helping Municipalities </a:t>
          </a:r>
        </a:p>
        <a:p>
          <a:r>
            <a:rPr lang="en-US" sz="1500" b="1" dirty="0" smtClean="0">
              <a:solidFill>
                <a:schemeClr val="tx1"/>
              </a:solidFill>
            </a:rPr>
            <a:t>achieve their Blue Drop Status</a:t>
          </a:r>
          <a:endParaRPr lang="en-US" sz="1500" b="1" dirty="0">
            <a:solidFill>
              <a:schemeClr val="tx1"/>
            </a:solidFill>
          </a:endParaRPr>
        </a:p>
      </dgm:t>
    </dgm:pt>
    <dgm:pt modelId="{F9F836A0-B3A2-43EA-86D6-D7E1DFE557B4}" type="parTrans" cxnId="{27A19ABD-51B7-44A1-9D90-90E9B33FE518}">
      <dgm:prSet/>
      <dgm:spPr/>
      <dgm:t>
        <a:bodyPr/>
        <a:lstStyle/>
        <a:p>
          <a:endParaRPr lang="en-US"/>
        </a:p>
      </dgm:t>
    </dgm:pt>
    <dgm:pt modelId="{134AE2E0-EC9E-409B-84CF-18D23C70803A}" type="sibTrans" cxnId="{27A19ABD-51B7-44A1-9D90-90E9B33FE518}">
      <dgm:prSet/>
      <dgm:spPr/>
      <dgm:t>
        <a:bodyPr/>
        <a:lstStyle/>
        <a:p>
          <a:endParaRPr lang="en-US"/>
        </a:p>
      </dgm:t>
    </dgm:pt>
    <dgm:pt modelId="{2F3B38E6-4CB9-4E22-82E3-BE124090DB66}">
      <dgm:prSet custT="1"/>
      <dgm:spPr>
        <a:solidFill>
          <a:schemeClr val="bg1">
            <a:lumMod val="75000"/>
          </a:schemeClr>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nchor="b"/>
        <a:lstStyle/>
        <a:p>
          <a:pPr algn="ctr"/>
          <a:r>
            <a:rPr lang="en-US" sz="1200" dirty="0" smtClean="0">
              <a:solidFill>
                <a:schemeClr val="tx1"/>
              </a:solidFill>
              <a:latin typeface="Arial" pitchFamily="34" charset="0"/>
              <a:cs typeface="Arial" pitchFamily="34" charset="0"/>
            </a:rPr>
            <a:t> </a:t>
          </a:r>
        </a:p>
        <a:p>
          <a:pPr algn="ctr"/>
          <a:r>
            <a:rPr lang="en-US" sz="1200" b="1" dirty="0" smtClean="0">
              <a:solidFill>
                <a:schemeClr val="tx1"/>
              </a:solidFill>
              <a:latin typeface="Arial" pitchFamily="34" charset="0"/>
              <a:cs typeface="Arial" pitchFamily="34" charset="0"/>
            </a:rPr>
            <a:t>QUALITY MANAGEMENT SYSTEMS </a:t>
          </a:r>
        </a:p>
        <a:p>
          <a:pPr algn="ctr"/>
          <a:r>
            <a:rPr lang="en-US" sz="1200" b="1" dirty="0" smtClean="0">
              <a:solidFill>
                <a:schemeClr val="tx1"/>
              </a:solidFill>
              <a:latin typeface="Arial" pitchFamily="34" charset="0"/>
              <a:cs typeface="Arial" pitchFamily="34" charset="0"/>
            </a:rPr>
            <a:t>MAINTAINED CERTIFICATION</a:t>
          </a:r>
        </a:p>
        <a:p>
          <a:pPr algn="ctr"/>
          <a:r>
            <a:rPr lang="en-US" sz="1200" dirty="0"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Corporate ISO 9001:2000  -  OHSAS 18001:2007  -  Laboratories ISO 17025  -  Corporate ISO 14001:2004</a:t>
          </a:r>
          <a:endParaRPr lang="en-US" sz="1200" b="1" dirty="0">
            <a:solidFill>
              <a:schemeClr val="tx1"/>
            </a:solidFill>
            <a:latin typeface="Arial" pitchFamily="34" charset="0"/>
            <a:cs typeface="Arial" pitchFamily="34" charset="0"/>
          </a:endParaRPr>
        </a:p>
      </dgm:t>
    </dgm:pt>
    <dgm:pt modelId="{43B6DF23-963A-40EC-B85C-10AD790E750D}" type="parTrans" cxnId="{ADDD959B-EF60-41E3-B880-6224F881E43F}">
      <dgm:prSet/>
      <dgm:spPr/>
      <dgm:t>
        <a:bodyPr/>
        <a:lstStyle/>
        <a:p>
          <a:endParaRPr lang="en-US"/>
        </a:p>
      </dgm:t>
    </dgm:pt>
    <dgm:pt modelId="{982A1956-28D1-4453-B6CA-FC6EBF0BBCDC}" type="sibTrans" cxnId="{ADDD959B-EF60-41E3-B880-6224F881E43F}">
      <dgm:prSet/>
      <dgm:spPr/>
      <dgm:t>
        <a:bodyPr/>
        <a:lstStyle/>
        <a:p>
          <a:endParaRPr lang="en-US"/>
        </a:p>
      </dgm:t>
    </dgm:pt>
    <dgm:pt modelId="{C23ADB37-FC5F-4ABB-BC47-9CDBFE3CD3B1}">
      <dgm:prSet phldrT="[Text]" custT="1"/>
      <dgm:spPr>
        <a:solidFill>
          <a:srgbClr val="00001A"/>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300" b="1" dirty="0" smtClean="0">
              <a:solidFill>
                <a:schemeClr val="bg1"/>
              </a:solidFill>
            </a:rPr>
            <a:t>PRODUCT QUALITY</a:t>
          </a:r>
        </a:p>
        <a:p>
          <a:r>
            <a:rPr lang="en-US" sz="1300" b="1" dirty="0" smtClean="0">
              <a:solidFill>
                <a:schemeClr val="bg1"/>
              </a:solidFill>
              <a:latin typeface="Arial" pitchFamily="34" charset="0"/>
              <a:cs typeface="Arial" pitchFamily="34" charset="0"/>
            </a:rPr>
            <a:t>Product Quality - Consistently maintained  the national drinking water standard and</a:t>
          </a:r>
        </a:p>
        <a:p>
          <a:r>
            <a:rPr lang="en-US" sz="1300" b="1" dirty="0" smtClean="0">
              <a:solidFill>
                <a:schemeClr val="bg1"/>
              </a:solidFill>
              <a:latin typeface="Arial" pitchFamily="34" charset="0"/>
              <a:cs typeface="Arial" pitchFamily="34" charset="0"/>
            </a:rPr>
            <a:t> delivery to customers on the SANS 241 Class 1 and 2 specification.</a:t>
          </a:r>
          <a:endParaRPr lang="en-US" sz="1300" b="1" dirty="0">
            <a:solidFill>
              <a:schemeClr val="bg1"/>
            </a:solidFill>
          </a:endParaRPr>
        </a:p>
      </dgm:t>
    </dgm:pt>
    <dgm:pt modelId="{62DD094A-8702-4613-A263-1E8721E2DB5C}" type="parTrans" cxnId="{49D99F09-F163-41C0-A1CC-2604713138D3}">
      <dgm:prSet/>
      <dgm:spPr/>
      <dgm:t>
        <a:bodyPr/>
        <a:lstStyle/>
        <a:p>
          <a:endParaRPr lang="en-US"/>
        </a:p>
      </dgm:t>
    </dgm:pt>
    <dgm:pt modelId="{A44BB643-2E37-43DB-A83F-EFB004DB9A36}" type="sibTrans" cxnId="{49D99F09-F163-41C0-A1CC-2604713138D3}">
      <dgm:prSet/>
      <dgm:spPr/>
      <dgm:t>
        <a:bodyPr/>
        <a:lstStyle/>
        <a:p>
          <a:endParaRPr lang="en-US"/>
        </a:p>
      </dgm:t>
    </dgm:pt>
    <dgm:pt modelId="{13A3A5AE-36C0-4C85-B87E-8A7FEBB3C759}">
      <dgm:prSet custT="1"/>
      <dgm:spPr>
        <a:solidFill>
          <a:srgbClr val="0067B4"/>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pPr algn="ctr"/>
          <a:endParaRPr lang="en-US" sz="1200" b="1" dirty="0" smtClean="0">
            <a:solidFill>
              <a:schemeClr val="bg1"/>
            </a:solidFill>
            <a:latin typeface="Arial" pitchFamily="34" charset="0"/>
            <a:cs typeface="Arial" pitchFamily="34" charset="0"/>
          </a:endParaRPr>
        </a:p>
        <a:p>
          <a:pPr algn="ctr"/>
          <a:r>
            <a:rPr lang="en-US" sz="1200" b="1" dirty="0" smtClean="0">
              <a:solidFill>
                <a:schemeClr val="bg1"/>
              </a:solidFill>
              <a:latin typeface="Arial" pitchFamily="34" charset="0"/>
              <a:cs typeface="Arial" pitchFamily="34" charset="0"/>
            </a:rPr>
            <a:t>IMPROVEMENT IN DIFR FROM 0.28 to 0.24</a:t>
          </a:r>
          <a:endParaRPr lang="en-US" sz="1200" b="1" dirty="0" smtClean="0">
            <a:solidFill>
              <a:schemeClr val="tx1"/>
            </a:solidFill>
            <a:latin typeface="Arial" pitchFamily="34" charset="0"/>
            <a:cs typeface="Arial" pitchFamily="34" charset="0"/>
          </a:endParaRPr>
        </a:p>
        <a:p>
          <a:pPr algn="ctr"/>
          <a:endParaRPr lang="en-US" sz="1200" b="1" dirty="0">
            <a:solidFill>
              <a:schemeClr val="tx1"/>
            </a:solidFill>
            <a:latin typeface="Arial" pitchFamily="34" charset="0"/>
            <a:cs typeface="Arial" pitchFamily="34" charset="0"/>
          </a:endParaRPr>
        </a:p>
      </dgm:t>
    </dgm:pt>
    <dgm:pt modelId="{3DCA205A-3A01-4FD5-B315-C987F3A4A5A0}" type="parTrans" cxnId="{644FB231-9075-4043-B5C8-482EF70D8176}">
      <dgm:prSet/>
      <dgm:spPr/>
      <dgm:t>
        <a:bodyPr/>
        <a:lstStyle/>
        <a:p>
          <a:endParaRPr lang="en-US"/>
        </a:p>
      </dgm:t>
    </dgm:pt>
    <dgm:pt modelId="{DAF2AEC9-3187-4A54-8046-B98AD537D9D5}" type="sibTrans" cxnId="{644FB231-9075-4043-B5C8-482EF70D8176}">
      <dgm:prSet/>
      <dgm:spPr/>
      <dgm:t>
        <a:bodyPr/>
        <a:lstStyle/>
        <a:p>
          <a:endParaRPr lang="en-US"/>
        </a:p>
      </dgm:t>
    </dgm:pt>
    <dgm:pt modelId="{E8AC6408-43C4-4ED8-973D-9E509785E71C}" type="pres">
      <dgm:prSet presAssocID="{CBD28B3E-FFA1-4983-B50E-EA8E61826E63}" presName="linearFlow" presStyleCnt="0">
        <dgm:presLayoutVars>
          <dgm:dir/>
          <dgm:resizeHandles val="exact"/>
        </dgm:presLayoutVars>
      </dgm:prSet>
      <dgm:spPr/>
      <dgm:t>
        <a:bodyPr/>
        <a:lstStyle/>
        <a:p>
          <a:endParaRPr lang="en-US"/>
        </a:p>
      </dgm:t>
    </dgm:pt>
    <dgm:pt modelId="{E6D3FB59-DFB8-4D1D-AD0C-AE716662BECF}" type="pres">
      <dgm:prSet presAssocID="{2F3B38E6-4CB9-4E22-82E3-BE124090DB66}" presName="composite" presStyleCnt="0"/>
      <dgm:spPr/>
    </dgm:pt>
    <dgm:pt modelId="{215B6350-D7BE-432D-929F-3E22A34FBFCA}" type="pres">
      <dgm:prSet presAssocID="{2F3B38E6-4CB9-4E22-82E3-BE124090DB66}" presName="imgShp" presStyleLbl="fgImgPlace1" presStyleIdx="0" presStyleCnt="6" custScaleX="104233" custScaleY="104233" custLinFactX="-29934" custLinFactNeighborX="-100000" custLinFactNeighborY="4229"/>
      <dgm:spPr>
        <a:effectLst>
          <a:glow rad="101600">
            <a:schemeClr val="accent3">
              <a:satMod val="175000"/>
              <a:alpha val="40000"/>
            </a:schemeClr>
          </a:glow>
        </a:effectLst>
      </dgm:spPr>
      <dgm:t>
        <a:bodyPr/>
        <a:lstStyle/>
        <a:p>
          <a:endParaRPr lang="en-US"/>
        </a:p>
      </dgm:t>
    </dgm:pt>
    <dgm:pt modelId="{7AFE3104-AF04-4610-9ECB-1E3451E23C27}" type="pres">
      <dgm:prSet presAssocID="{2F3B38E6-4CB9-4E22-82E3-BE124090DB66}" presName="txShp" presStyleLbl="node1" presStyleIdx="0" presStyleCnt="6" custScaleX="136842" custLinFactNeighborX="2369" custLinFactNeighborY="6027">
        <dgm:presLayoutVars>
          <dgm:bulletEnabled val="1"/>
        </dgm:presLayoutVars>
      </dgm:prSet>
      <dgm:spPr>
        <a:prstGeom prst="rect">
          <a:avLst/>
        </a:prstGeom>
      </dgm:spPr>
      <dgm:t>
        <a:bodyPr/>
        <a:lstStyle/>
        <a:p>
          <a:endParaRPr lang="en-US"/>
        </a:p>
      </dgm:t>
    </dgm:pt>
    <dgm:pt modelId="{BBC5DA2C-CB36-4C5E-813C-B87FC70DF2A2}" type="pres">
      <dgm:prSet presAssocID="{982A1956-28D1-4453-B6CA-FC6EBF0BBCDC}" presName="spacing" presStyleCnt="0"/>
      <dgm:spPr/>
    </dgm:pt>
    <dgm:pt modelId="{70E258BB-565D-4883-856E-0400B2F326C4}" type="pres">
      <dgm:prSet presAssocID="{13A3A5AE-36C0-4C85-B87E-8A7FEBB3C759}" presName="composite" presStyleCnt="0"/>
      <dgm:spPr/>
    </dgm:pt>
    <dgm:pt modelId="{BB679CC4-11A3-45DF-9308-F1238B7DB0DA}" type="pres">
      <dgm:prSet presAssocID="{13A3A5AE-36C0-4C85-B87E-8A7FEBB3C759}" presName="imgShp" presStyleLbl="fgImgPlace1" presStyleIdx="1" presStyleCnt="6" custLinFactX="-41256" custLinFactNeighborX="-100000"/>
      <dgm:spPr/>
      <dgm:t>
        <a:bodyPr/>
        <a:lstStyle/>
        <a:p>
          <a:endParaRPr lang="en-US"/>
        </a:p>
      </dgm:t>
    </dgm:pt>
    <dgm:pt modelId="{723F8D31-4E88-42CA-8EB5-BF11585F4E30}" type="pres">
      <dgm:prSet presAssocID="{13A3A5AE-36C0-4C85-B87E-8A7FEBB3C759}" presName="txShp" presStyleLbl="node1" presStyleIdx="1" presStyleCnt="6" custScaleX="141353">
        <dgm:presLayoutVars>
          <dgm:bulletEnabled val="1"/>
        </dgm:presLayoutVars>
      </dgm:prSet>
      <dgm:spPr>
        <a:prstGeom prst="rect">
          <a:avLst/>
        </a:prstGeom>
      </dgm:spPr>
      <dgm:t>
        <a:bodyPr/>
        <a:lstStyle/>
        <a:p>
          <a:endParaRPr lang="en-US"/>
        </a:p>
      </dgm:t>
    </dgm:pt>
    <dgm:pt modelId="{9158FF39-0C81-409A-B821-DBDD244633BB}" type="pres">
      <dgm:prSet presAssocID="{DAF2AEC9-3187-4A54-8046-B98AD537D9D5}" presName="spacing" presStyleCnt="0"/>
      <dgm:spPr/>
    </dgm:pt>
    <dgm:pt modelId="{DDA83409-7AFE-4785-90C5-F4F6C0CD7BE6}" type="pres">
      <dgm:prSet presAssocID="{CFCAECFF-0325-4238-A9C7-6618F7C00E5F}" presName="composite" presStyleCnt="0"/>
      <dgm:spPr/>
    </dgm:pt>
    <dgm:pt modelId="{49C14B7F-E68D-4018-A3DC-E814A754E7F3}" type="pres">
      <dgm:prSet presAssocID="{CFCAECFF-0325-4238-A9C7-6618F7C00E5F}" presName="imgShp" presStyleLbl="fgImgPlace1" presStyleIdx="2" presStyleCnt="6" custScaleX="104233" custScaleY="104233" custLinFactX="-39139" custLinFactNeighborX="-100000"/>
      <dgm:spPr>
        <a:effectLst>
          <a:glow rad="101600">
            <a:schemeClr val="accent3">
              <a:satMod val="175000"/>
              <a:alpha val="40000"/>
            </a:schemeClr>
          </a:glow>
        </a:effectLst>
      </dgm:spPr>
      <dgm:t>
        <a:bodyPr/>
        <a:lstStyle/>
        <a:p>
          <a:endParaRPr lang="en-US"/>
        </a:p>
      </dgm:t>
    </dgm:pt>
    <dgm:pt modelId="{CE003DCA-2BF0-43E7-A630-FBBF429BBCE3}" type="pres">
      <dgm:prSet presAssocID="{CFCAECFF-0325-4238-A9C7-6618F7C00E5F}" presName="txShp" presStyleLbl="node1" presStyleIdx="2" presStyleCnt="6" custScaleX="136842" custLinFactNeighborX="2518">
        <dgm:presLayoutVars>
          <dgm:bulletEnabled val="1"/>
        </dgm:presLayoutVars>
      </dgm:prSet>
      <dgm:spPr>
        <a:prstGeom prst="rect">
          <a:avLst/>
        </a:prstGeom>
      </dgm:spPr>
      <dgm:t>
        <a:bodyPr/>
        <a:lstStyle/>
        <a:p>
          <a:endParaRPr lang="en-US"/>
        </a:p>
      </dgm:t>
    </dgm:pt>
    <dgm:pt modelId="{3411A5EE-7733-4F42-AAE3-9B25D72558A8}" type="pres">
      <dgm:prSet presAssocID="{E7AFA98C-3127-4DFD-A853-66DF5D5EE72F}" presName="spacing" presStyleCnt="0"/>
      <dgm:spPr/>
    </dgm:pt>
    <dgm:pt modelId="{82645DCC-E7FD-4330-AEC8-8C88C8030A33}" type="pres">
      <dgm:prSet presAssocID="{392329A4-70B1-4355-A4D7-4511B98987FB}" presName="composite" presStyleCnt="0"/>
      <dgm:spPr/>
    </dgm:pt>
    <dgm:pt modelId="{C0A0865F-5BFB-4B5E-BAAF-EA660A3FF240}" type="pres">
      <dgm:prSet presAssocID="{392329A4-70B1-4355-A4D7-4511B98987FB}" presName="imgShp" presStyleLbl="fgImgPlace1" presStyleIdx="3" presStyleCnt="6" custScaleX="104233" custScaleY="104233" custLinFactX="-39139" custLinFactNeighborX="-100000"/>
      <dgm:spPr>
        <a:effectLst>
          <a:glow rad="101600">
            <a:schemeClr val="accent3">
              <a:satMod val="175000"/>
              <a:alpha val="40000"/>
            </a:schemeClr>
          </a:glow>
        </a:effectLst>
      </dgm:spPr>
      <dgm:t>
        <a:bodyPr/>
        <a:lstStyle/>
        <a:p>
          <a:endParaRPr lang="en-US"/>
        </a:p>
      </dgm:t>
    </dgm:pt>
    <dgm:pt modelId="{B4900C3C-7F7C-4E96-B06C-9850B5FEBC62}" type="pres">
      <dgm:prSet presAssocID="{392329A4-70B1-4355-A4D7-4511B98987FB}" presName="txShp" presStyleLbl="node1" presStyleIdx="3" presStyleCnt="6" custScaleX="136842" custLinFactNeighborX="2518">
        <dgm:presLayoutVars>
          <dgm:bulletEnabled val="1"/>
        </dgm:presLayoutVars>
      </dgm:prSet>
      <dgm:spPr>
        <a:prstGeom prst="rect">
          <a:avLst/>
        </a:prstGeom>
      </dgm:spPr>
      <dgm:t>
        <a:bodyPr/>
        <a:lstStyle/>
        <a:p>
          <a:endParaRPr lang="en-US"/>
        </a:p>
      </dgm:t>
    </dgm:pt>
    <dgm:pt modelId="{5C3D5A5B-0E22-4753-B689-AC08160A6CB0}" type="pres">
      <dgm:prSet presAssocID="{A11B3FD3-BC97-456E-ACEF-9584A710B9CC}" presName="spacing" presStyleCnt="0"/>
      <dgm:spPr/>
    </dgm:pt>
    <dgm:pt modelId="{2A3D3001-8E04-43A7-86E6-A1ECF078CBDB}" type="pres">
      <dgm:prSet presAssocID="{18A9D844-A835-4B38-9816-C5F7337FFE85}" presName="composite" presStyleCnt="0"/>
      <dgm:spPr/>
    </dgm:pt>
    <dgm:pt modelId="{403023B0-3B3C-4ACE-9935-39DA16402E31}" type="pres">
      <dgm:prSet presAssocID="{18A9D844-A835-4B38-9816-C5F7337FFE85}" presName="imgShp" presStyleLbl="fgImgPlace1" presStyleIdx="4" presStyleCnt="6" custScaleX="104233" custScaleY="104233" custLinFactX="-39139" custLinFactNeighborX="-100000"/>
      <dgm:spPr>
        <a:effectLst>
          <a:glow rad="101600">
            <a:schemeClr val="accent3">
              <a:satMod val="175000"/>
              <a:alpha val="40000"/>
            </a:schemeClr>
          </a:glow>
        </a:effectLst>
      </dgm:spPr>
      <dgm:t>
        <a:bodyPr/>
        <a:lstStyle/>
        <a:p>
          <a:endParaRPr lang="en-US"/>
        </a:p>
      </dgm:t>
    </dgm:pt>
    <dgm:pt modelId="{4EDE279C-220F-491B-BF85-43F4D0F474F5}" type="pres">
      <dgm:prSet presAssocID="{18A9D844-A835-4B38-9816-C5F7337FFE85}" presName="txShp" presStyleLbl="node1" presStyleIdx="4" presStyleCnt="6" custScaleX="136842" custScaleY="105606" custLinFactNeighborX="2518">
        <dgm:presLayoutVars>
          <dgm:bulletEnabled val="1"/>
        </dgm:presLayoutVars>
      </dgm:prSet>
      <dgm:spPr>
        <a:prstGeom prst="rect">
          <a:avLst/>
        </a:prstGeom>
      </dgm:spPr>
      <dgm:t>
        <a:bodyPr/>
        <a:lstStyle/>
        <a:p>
          <a:endParaRPr lang="en-US"/>
        </a:p>
      </dgm:t>
    </dgm:pt>
    <dgm:pt modelId="{E9B5EC58-B594-42C3-B2FE-220FE0FDE207}" type="pres">
      <dgm:prSet presAssocID="{134AE2E0-EC9E-409B-84CF-18D23C70803A}" presName="spacing" presStyleCnt="0"/>
      <dgm:spPr/>
    </dgm:pt>
    <dgm:pt modelId="{E500AD1B-A266-4257-9A6F-DA3BAD2129FB}" type="pres">
      <dgm:prSet presAssocID="{C23ADB37-FC5F-4ABB-BC47-9CDBFE3CD3B1}" presName="composite" presStyleCnt="0"/>
      <dgm:spPr/>
    </dgm:pt>
    <dgm:pt modelId="{73300F98-C898-42F0-A843-FF5B54009A91}" type="pres">
      <dgm:prSet presAssocID="{C23ADB37-FC5F-4ABB-BC47-9CDBFE3CD3B1}" presName="imgShp" presStyleLbl="fgImgPlace1" presStyleIdx="5" presStyleCnt="6" custScaleX="104233" custScaleY="104233" custLinFactX="-39139" custLinFactNeighborX="-100000" custLinFactNeighborY="29"/>
      <dgm:spPr>
        <a:effectLst>
          <a:glow rad="101600">
            <a:schemeClr val="accent3">
              <a:satMod val="175000"/>
              <a:alpha val="40000"/>
            </a:schemeClr>
          </a:glow>
        </a:effectLst>
      </dgm:spPr>
      <dgm:t>
        <a:bodyPr/>
        <a:lstStyle/>
        <a:p>
          <a:endParaRPr lang="en-US"/>
        </a:p>
      </dgm:t>
    </dgm:pt>
    <dgm:pt modelId="{FCA5D8BE-C5A0-4486-8BDF-FE6086C26CC6}" type="pres">
      <dgm:prSet presAssocID="{C23ADB37-FC5F-4ABB-BC47-9CDBFE3CD3B1}" presName="txShp" presStyleLbl="node1" presStyleIdx="5" presStyleCnt="6" custScaleX="136842" custLinFactNeighborX="2518">
        <dgm:presLayoutVars>
          <dgm:bulletEnabled val="1"/>
        </dgm:presLayoutVars>
      </dgm:prSet>
      <dgm:spPr>
        <a:prstGeom prst="rect">
          <a:avLst/>
        </a:prstGeom>
      </dgm:spPr>
      <dgm:t>
        <a:bodyPr/>
        <a:lstStyle/>
        <a:p>
          <a:endParaRPr lang="en-US"/>
        </a:p>
      </dgm:t>
    </dgm:pt>
  </dgm:ptLst>
  <dgm:cxnLst>
    <dgm:cxn modelId="{85235E4C-4683-4328-97C3-CAE8B1169494}" type="presOf" srcId="{C23ADB37-FC5F-4ABB-BC47-9CDBFE3CD3B1}" destId="{FCA5D8BE-C5A0-4486-8BDF-FE6086C26CC6}" srcOrd="0" destOrd="0" presId="urn:microsoft.com/office/officeart/2005/8/layout/vList3#1"/>
    <dgm:cxn modelId="{27A19ABD-51B7-44A1-9D90-90E9B33FE518}" srcId="{CBD28B3E-FFA1-4983-B50E-EA8E61826E63}" destId="{18A9D844-A835-4B38-9816-C5F7337FFE85}" srcOrd="4" destOrd="0" parTransId="{F9F836A0-B3A2-43EA-86D6-D7E1DFE557B4}" sibTransId="{134AE2E0-EC9E-409B-84CF-18D23C70803A}"/>
    <dgm:cxn modelId="{644FB231-9075-4043-B5C8-482EF70D8176}" srcId="{CBD28B3E-FFA1-4983-B50E-EA8E61826E63}" destId="{13A3A5AE-36C0-4C85-B87E-8A7FEBB3C759}" srcOrd="1" destOrd="0" parTransId="{3DCA205A-3A01-4FD5-B315-C987F3A4A5A0}" sibTransId="{DAF2AEC9-3187-4A54-8046-B98AD537D9D5}"/>
    <dgm:cxn modelId="{BF4A3CED-A8E3-4D28-95A2-F4B5ECE10316}" type="presOf" srcId="{CFCAECFF-0325-4238-A9C7-6618F7C00E5F}" destId="{CE003DCA-2BF0-43E7-A630-FBBF429BBCE3}" srcOrd="0" destOrd="0" presId="urn:microsoft.com/office/officeart/2005/8/layout/vList3#1"/>
    <dgm:cxn modelId="{DA221325-743D-49D1-BDC8-3175371C6C53}" srcId="{CBD28B3E-FFA1-4983-B50E-EA8E61826E63}" destId="{392329A4-70B1-4355-A4D7-4511B98987FB}" srcOrd="3" destOrd="0" parTransId="{93E68331-F376-4900-9DD2-85370B42D39B}" sibTransId="{A11B3FD3-BC97-456E-ACEF-9584A710B9CC}"/>
    <dgm:cxn modelId="{3E853341-E2BD-48E3-8B79-8AE0B2B5863F}" type="presOf" srcId="{13A3A5AE-36C0-4C85-B87E-8A7FEBB3C759}" destId="{723F8D31-4E88-42CA-8EB5-BF11585F4E30}" srcOrd="0" destOrd="0" presId="urn:microsoft.com/office/officeart/2005/8/layout/vList3#1"/>
    <dgm:cxn modelId="{ADDD959B-EF60-41E3-B880-6224F881E43F}" srcId="{CBD28B3E-FFA1-4983-B50E-EA8E61826E63}" destId="{2F3B38E6-4CB9-4E22-82E3-BE124090DB66}" srcOrd="0" destOrd="0" parTransId="{43B6DF23-963A-40EC-B85C-10AD790E750D}" sibTransId="{982A1956-28D1-4453-B6CA-FC6EBF0BBCDC}"/>
    <dgm:cxn modelId="{49D99F09-F163-41C0-A1CC-2604713138D3}" srcId="{CBD28B3E-FFA1-4983-B50E-EA8E61826E63}" destId="{C23ADB37-FC5F-4ABB-BC47-9CDBFE3CD3B1}" srcOrd="5" destOrd="0" parTransId="{62DD094A-8702-4613-A263-1E8721E2DB5C}" sibTransId="{A44BB643-2E37-43DB-A83F-EFB004DB9A36}"/>
    <dgm:cxn modelId="{84C59FA3-C37C-44C2-BF62-C7B1AD19F270}" type="presOf" srcId="{392329A4-70B1-4355-A4D7-4511B98987FB}" destId="{B4900C3C-7F7C-4E96-B06C-9850B5FEBC62}" srcOrd="0" destOrd="0" presId="urn:microsoft.com/office/officeart/2005/8/layout/vList3#1"/>
    <dgm:cxn modelId="{148E296E-651F-49A3-9647-EA8A6C1A2D76}" type="presOf" srcId="{CBD28B3E-FFA1-4983-B50E-EA8E61826E63}" destId="{E8AC6408-43C4-4ED8-973D-9E509785E71C}" srcOrd="0" destOrd="0" presId="urn:microsoft.com/office/officeart/2005/8/layout/vList3#1"/>
    <dgm:cxn modelId="{6DD1D074-1A34-4122-A0E6-D8A4BED6A418}" srcId="{CBD28B3E-FFA1-4983-B50E-EA8E61826E63}" destId="{CFCAECFF-0325-4238-A9C7-6618F7C00E5F}" srcOrd="2" destOrd="0" parTransId="{98BE6668-EAAB-4B15-B0BA-A327DB462822}" sibTransId="{E7AFA98C-3127-4DFD-A853-66DF5D5EE72F}"/>
    <dgm:cxn modelId="{35C83516-0CD1-4F2D-BE44-34CDB6A7B401}" type="presOf" srcId="{2F3B38E6-4CB9-4E22-82E3-BE124090DB66}" destId="{7AFE3104-AF04-4610-9ECB-1E3451E23C27}" srcOrd="0" destOrd="0" presId="urn:microsoft.com/office/officeart/2005/8/layout/vList3#1"/>
    <dgm:cxn modelId="{07E96D38-48B8-4A67-B6EC-3951A3FE8AE0}" type="presOf" srcId="{18A9D844-A835-4B38-9816-C5F7337FFE85}" destId="{4EDE279C-220F-491B-BF85-43F4D0F474F5}" srcOrd="0" destOrd="0" presId="urn:microsoft.com/office/officeart/2005/8/layout/vList3#1"/>
    <dgm:cxn modelId="{46ECAF2E-8EDC-47E6-9DD5-AEDBEA9C37AF}" type="presParOf" srcId="{E8AC6408-43C4-4ED8-973D-9E509785E71C}" destId="{E6D3FB59-DFB8-4D1D-AD0C-AE716662BECF}" srcOrd="0" destOrd="0" presId="urn:microsoft.com/office/officeart/2005/8/layout/vList3#1"/>
    <dgm:cxn modelId="{46B8AF4F-7F50-48AE-BE06-316F4ED577AF}" type="presParOf" srcId="{E6D3FB59-DFB8-4D1D-AD0C-AE716662BECF}" destId="{215B6350-D7BE-432D-929F-3E22A34FBFCA}" srcOrd="0" destOrd="0" presId="urn:microsoft.com/office/officeart/2005/8/layout/vList3#1"/>
    <dgm:cxn modelId="{C898B998-6674-4C14-A849-8B3D35B2D0BA}" type="presParOf" srcId="{E6D3FB59-DFB8-4D1D-AD0C-AE716662BECF}" destId="{7AFE3104-AF04-4610-9ECB-1E3451E23C27}" srcOrd="1" destOrd="0" presId="urn:microsoft.com/office/officeart/2005/8/layout/vList3#1"/>
    <dgm:cxn modelId="{756A8F73-C562-4EC2-9978-1660A74831A1}" type="presParOf" srcId="{E8AC6408-43C4-4ED8-973D-9E509785E71C}" destId="{BBC5DA2C-CB36-4C5E-813C-B87FC70DF2A2}" srcOrd="1" destOrd="0" presId="urn:microsoft.com/office/officeart/2005/8/layout/vList3#1"/>
    <dgm:cxn modelId="{D614D111-F364-4380-9253-E29B181351DE}" type="presParOf" srcId="{E8AC6408-43C4-4ED8-973D-9E509785E71C}" destId="{70E258BB-565D-4883-856E-0400B2F326C4}" srcOrd="2" destOrd="0" presId="urn:microsoft.com/office/officeart/2005/8/layout/vList3#1"/>
    <dgm:cxn modelId="{3B8E7050-27F3-4773-9F4B-D57A07E9FB0D}" type="presParOf" srcId="{70E258BB-565D-4883-856E-0400B2F326C4}" destId="{BB679CC4-11A3-45DF-9308-F1238B7DB0DA}" srcOrd="0" destOrd="0" presId="urn:microsoft.com/office/officeart/2005/8/layout/vList3#1"/>
    <dgm:cxn modelId="{78039D19-B716-4566-A1E2-CF65C39B3E3C}" type="presParOf" srcId="{70E258BB-565D-4883-856E-0400B2F326C4}" destId="{723F8D31-4E88-42CA-8EB5-BF11585F4E30}" srcOrd="1" destOrd="0" presId="urn:microsoft.com/office/officeart/2005/8/layout/vList3#1"/>
    <dgm:cxn modelId="{3F0C726D-9EAA-46C5-90F9-39BDBA3DC88B}" type="presParOf" srcId="{E8AC6408-43C4-4ED8-973D-9E509785E71C}" destId="{9158FF39-0C81-409A-B821-DBDD244633BB}" srcOrd="3" destOrd="0" presId="urn:microsoft.com/office/officeart/2005/8/layout/vList3#1"/>
    <dgm:cxn modelId="{72028798-0CCD-43F2-95EA-B82C32A8D7D2}" type="presParOf" srcId="{E8AC6408-43C4-4ED8-973D-9E509785E71C}" destId="{DDA83409-7AFE-4785-90C5-F4F6C0CD7BE6}" srcOrd="4" destOrd="0" presId="urn:microsoft.com/office/officeart/2005/8/layout/vList3#1"/>
    <dgm:cxn modelId="{A3B02F31-3E25-4383-9F69-1FBAFCD831CA}" type="presParOf" srcId="{DDA83409-7AFE-4785-90C5-F4F6C0CD7BE6}" destId="{49C14B7F-E68D-4018-A3DC-E814A754E7F3}" srcOrd="0" destOrd="0" presId="urn:microsoft.com/office/officeart/2005/8/layout/vList3#1"/>
    <dgm:cxn modelId="{09D3EE22-16F7-4F66-95F5-0B84B8D8D778}" type="presParOf" srcId="{DDA83409-7AFE-4785-90C5-F4F6C0CD7BE6}" destId="{CE003DCA-2BF0-43E7-A630-FBBF429BBCE3}" srcOrd="1" destOrd="0" presId="urn:microsoft.com/office/officeart/2005/8/layout/vList3#1"/>
    <dgm:cxn modelId="{7E6BFB3B-149A-4DF1-8C47-8301512D97B4}" type="presParOf" srcId="{E8AC6408-43C4-4ED8-973D-9E509785E71C}" destId="{3411A5EE-7733-4F42-AAE3-9B25D72558A8}" srcOrd="5" destOrd="0" presId="urn:microsoft.com/office/officeart/2005/8/layout/vList3#1"/>
    <dgm:cxn modelId="{313BD8FA-6022-4113-9819-57E147C8789A}" type="presParOf" srcId="{E8AC6408-43C4-4ED8-973D-9E509785E71C}" destId="{82645DCC-E7FD-4330-AEC8-8C88C8030A33}" srcOrd="6" destOrd="0" presId="urn:microsoft.com/office/officeart/2005/8/layout/vList3#1"/>
    <dgm:cxn modelId="{035540D4-8604-44CC-A720-66D1E6361C9E}" type="presParOf" srcId="{82645DCC-E7FD-4330-AEC8-8C88C8030A33}" destId="{C0A0865F-5BFB-4B5E-BAAF-EA660A3FF240}" srcOrd="0" destOrd="0" presId="urn:microsoft.com/office/officeart/2005/8/layout/vList3#1"/>
    <dgm:cxn modelId="{47D59BB7-AD1A-4B8F-B9CA-542A62A7127B}" type="presParOf" srcId="{82645DCC-E7FD-4330-AEC8-8C88C8030A33}" destId="{B4900C3C-7F7C-4E96-B06C-9850B5FEBC62}" srcOrd="1" destOrd="0" presId="urn:microsoft.com/office/officeart/2005/8/layout/vList3#1"/>
    <dgm:cxn modelId="{7077EF5C-815D-4FAA-A11B-F54C62D40E6D}" type="presParOf" srcId="{E8AC6408-43C4-4ED8-973D-9E509785E71C}" destId="{5C3D5A5B-0E22-4753-B689-AC08160A6CB0}" srcOrd="7" destOrd="0" presId="urn:microsoft.com/office/officeart/2005/8/layout/vList3#1"/>
    <dgm:cxn modelId="{C718D17D-0FCB-4572-B2E6-23B70587019C}" type="presParOf" srcId="{E8AC6408-43C4-4ED8-973D-9E509785E71C}" destId="{2A3D3001-8E04-43A7-86E6-A1ECF078CBDB}" srcOrd="8" destOrd="0" presId="urn:microsoft.com/office/officeart/2005/8/layout/vList3#1"/>
    <dgm:cxn modelId="{E2BFB936-9BD7-4A21-B3A6-A4037C9A80AC}" type="presParOf" srcId="{2A3D3001-8E04-43A7-86E6-A1ECF078CBDB}" destId="{403023B0-3B3C-4ACE-9935-39DA16402E31}" srcOrd="0" destOrd="0" presId="urn:microsoft.com/office/officeart/2005/8/layout/vList3#1"/>
    <dgm:cxn modelId="{E9ADB81A-8AEA-4E30-A12F-F9BD56AEA75F}" type="presParOf" srcId="{2A3D3001-8E04-43A7-86E6-A1ECF078CBDB}" destId="{4EDE279C-220F-491B-BF85-43F4D0F474F5}" srcOrd="1" destOrd="0" presId="urn:microsoft.com/office/officeart/2005/8/layout/vList3#1"/>
    <dgm:cxn modelId="{46B7D9B1-0683-4A71-9131-6E4256BC6BC8}" type="presParOf" srcId="{E8AC6408-43C4-4ED8-973D-9E509785E71C}" destId="{E9B5EC58-B594-42C3-B2FE-220FE0FDE207}" srcOrd="9" destOrd="0" presId="urn:microsoft.com/office/officeart/2005/8/layout/vList3#1"/>
    <dgm:cxn modelId="{8A59A0B7-EC3B-45AA-B9F0-76C271A78196}" type="presParOf" srcId="{E8AC6408-43C4-4ED8-973D-9E509785E71C}" destId="{E500AD1B-A266-4257-9A6F-DA3BAD2129FB}" srcOrd="10" destOrd="0" presId="urn:microsoft.com/office/officeart/2005/8/layout/vList3#1"/>
    <dgm:cxn modelId="{87A82B51-FC3C-42D8-A26D-724C35049273}" type="presParOf" srcId="{E500AD1B-A266-4257-9A6F-DA3BAD2129FB}" destId="{73300F98-C898-42F0-A843-FF5B54009A91}" srcOrd="0" destOrd="0" presId="urn:microsoft.com/office/officeart/2005/8/layout/vList3#1"/>
    <dgm:cxn modelId="{B78C5343-AAF0-406C-880C-08D94096E821}" type="presParOf" srcId="{E500AD1B-A266-4257-9A6F-DA3BAD2129FB}" destId="{FCA5D8BE-C5A0-4486-8BDF-FE6086C26CC6}"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28B3E-FFA1-4983-B50E-EA8E61826E63}"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DD0650F8-BF06-466D-A589-C6DAC052C792}">
      <dgm:prSet phldrT="[Text]" custT="1"/>
      <dgm:spPr>
        <a:solidFill>
          <a:srgbClr val="005EA4"/>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GB" sz="1400" b="1" dirty="0" smtClean="0">
              <a:latin typeface="Arial" pitchFamily="34" charset="0"/>
              <a:cs typeface="Arial" pitchFamily="34" charset="0"/>
            </a:rPr>
            <a:t>UNQUALIFIED AUDIT OPINION </a:t>
          </a:r>
        </a:p>
      </dgm:t>
    </dgm:pt>
    <dgm:pt modelId="{E97BDF7B-2577-46E6-9E50-956CDF871166}" type="parTrans" cxnId="{62DCEE61-AAAE-40DF-A49C-C47683DBF8C3}">
      <dgm:prSet/>
      <dgm:spPr/>
      <dgm:t>
        <a:bodyPr/>
        <a:lstStyle/>
        <a:p>
          <a:endParaRPr lang="en-US"/>
        </a:p>
      </dgm:t>
    </dgm:pt>
    <dgm:pt modelId="{3BDF0146-1AA9-4A5F-A2D5-FDCFE5C41028}" type="sibTrans" cxnId="{62DCEE61-AAAE-40DF-A49C-C47683DBF8C3}">
      <dgm:prSet/>
      <dgm:spPr/>
      <dgm:t>
        <a:bodyPr/>
        <a:lstStyle/>
        <a:p>
          <a:endParaRPr lang="en-US"/>
        </a:p>
      </dgm:t>
    </dgm:pt>
    <dgm:pt modelId="{CFCAECFF-0325-4238-A9C7-6618F7C00E5F}">
      <dgm:prSet phldrT="[Text]" custT="1"/>
      <dgm:spPr>
        <a:solidFill>
          <a:srgbClr val="006BBC"/>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400" b="1" dirty="0" smtClean="0">
              <a:latin typeface="Arial" pitchFamily="34" charset="0"/>
              <a:cs typeface="Arial" pitchFamily="34" charset="0"/>
            </a:rPr>
            <a:t>     CUSTOMER CENTRIC APPROACH SATISFACTION RATE OF  83.2%</a:t>
          </a:r>
          <a:endParaRPr lang="en-US" sz="1400" b="1" dirty="0"/>
        </a:p>
      </dgm:t>
    </dgm:pt>
    <dgm:pt modelId="{98BE6668-EAAB-4B15-B0BA-A327DB462822}" type="parTrans" cxnId="{6DD1D074-1A34-4122-A0E6-D8A4BED6A418}">
      <dgm:prSet/>
      <dgm:spPr/>
      <dgm:t>
        <a:bodyPr/>
        <a:lstStyle/>
        <a:p>
          <a:endParaRPr lang="en-US"/>
        </a:p>
      </dgm:t>
    </dgm:pt>
    <dgm:pt modelId="{E7AFA98C-3127-4DFD-A853-66DF5D5EE72F}" type="sibTrans" cxnId="{6DD1D074-1A34-4122-A0E6-D8A4BED6A418}">
      <dgm:prSet/>
      <dgm:spPr/>
      <dgm:t>
        <a:bodyPr/>
        <a:lstStyle/>
        <a:p>
          <a:endParaRPr lang="en-US"/>
        </a:p>
      </dgm:t>
    </dgm:pt>
    <dgm:pt modelId="{18A9D844-A835-4B38-9816-C5F7337FFE85}">
      <dgm:prSet phldrT="[Text]" custT="1"/>
      <dgm:spPr>
        <a:solidFill>
          <a:srgbClr val="00002A"/>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pPr algn="ctr"/>
          <a:r>
            <a:rPr lang="en-GB" sz="1200" b="1" dirty="0" smtClean="0">
              <a:solidFill>
                <a:schemeClr val="bg1"/>
              </a:solidFill>
              <a:latin typeface="Arial" pitchFamily="34" charset="0"/>
              <a:cs typeface="Arial" pitchFamily="34" charset="0"/>
            </a:rPr>
            <a:t>ACHIEVED 87.5 % OF PERFORMANCE TARGETS AS SET </a:t>
          </a:r>
        </a:p>
        <a:p>
          <a:pPr algn="ctr"/>
          <a:r>
            <a:rPr lang="en-GB" sz="1200" b="1" dirty="0" smtClean="0">
              <a:solidFill>
                <a:schemeClr val="bg1"/>
              </a:solidFill>
              <a:latin typeface="Arial" pitchFamily="34" charset="0"/>
              <a:cs typeface="Arial" pitchFamily="34" charset="0"/>
            </a:rPr>
            <a:t>OUT IN THE SHAREHOLDERS COMPACT</a:t>
          </a:r>
          <a:endParaRPr lang="en-US" sz="1200" b="1" dirty="0">
            <a:solidFill>
              <a:schemeClr val="bg1"/>
            </a:solidFill>
          </a:endParaRPr>
        </a:p>
      </dgm:t>
    </dgm:pt>
    <dgm:pt modelId="{F9F836A0-B3A2-43EA-86D6-D7E1DFE557B4}" type="parTrans" cxnId="{27A19ABD-51B7-44A1-9D90-90E9B33FE518}">
      <dgm:prSet/>
      <dgm:spPr/>
      <dgm:t>
        <a:bodyPr/>
        <a:lstStyle/>
        <a:p>
          <a:endParaRPr lang="en-US"/>
        </a:p>
      </dgm:t>
    </dgm:pt>
    <dgm:pt modelId="{134AE2E0-EC9E-409B-84CF-18D23C70803A}" type="sibTrans" cxnId="{27A19ABD-51B7-44A1-9D90-90E9B33FE518}">
      <dgm:prSet/>
      <dgm:spPr/>
      <dgm:t>
        <a:bodyPr/>
        <a:lstStyle/>
        <a:p>
          <a:endParaRPr lang="en-US"/>
        </a:p>
      </dgm:t>
    </dgm:pt>
    <dgm:pt modelId="{2F3B38E6-4CB9-4E22-82E3-BE124090DB66}">
      <dgm:prSet custT="1"/>
      <dgm:spPr>
        <a:solidFill>
          <a:srgbClr val="00002A"/>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nchor="ctr"/>
        <a:lstStyle/>
        <a:p>
          <a:pPr algn="ctr"/>
          <a:endParaRPr lang="en-US" sz="1400" b="1" dirty="0" smtClean="0">
            <a:solidFill>
              <a:schemeClr val="bg1"/>
            </a:solidFill>
            <a:latin typeface="Arial" pitchFamily="34" charset="0"/>
            <a:cs typeface="Arial" pitchFamily="34" charset="0"/>
          </a:endParaRPr>
        </a:p>
        <a:p>
          <a:pPr algn="ctr"/>
          <a:r>
            <a:rPr lang="en-US" sz="1400" b="1" dirty="0" smtClean="0">
              <a:solidFill>
                <a:schemeClr val="bg1"/>
              </a:solidFill>
              <a:latin typeface="Arial" pitchFamily="34" charset="0"/>
              <a:cs typeface="Arial" pitchFamily="34" charset="0"/>
            </a:rPr>
            <a:t>ATTAINED BBBEE of 93.3% AGAINST TARGET OF 85%</a:t>
          </a:r>
        </a:p>
        <a:p>
          <a:pPr algn="ctr"/>
          <a:endParaRPr lang="en-US" sz="1400" b="1" dirty="0">
            <a:solidFill>
              <a:schemeClr val="bg1"/>
            </a:solidFill>
            <a:latin typeface="Arial" pitchFamily="34" charset="0"/>
            <a:cs typeface="Arial" pitchFamily="34" charset="0"/>
          </a:endParaRPr>
        </a:p>
      </dgm:t>
    </dgm:pt>
    <dgm:pt modelId="{43B6DF23-963A-40EC-B85C-10AD790E750D}" type="parTrans" cxnId="{ADDD959B-EF60-41E3-B880-6224F881E43F}">
      <dgm:prSet/>
      <dgm:spPr/>
      <dgm:t>
        <a:bodyPr/>
        <a:lstStyle/>
        <a:p>
          <a:endParaRPr lang="en-US"/>
        </a:p>
      </dgm:t>
    </dgm:pt>
    <dgm:pt modelId="{982A1956-28D1-4453-B6CA-FC6EBF0BBCDC}" type="sibTrans" cxnId="{ADDD959B-EF60-41E3-B880-6224F881E43F}">
      <dgm:prSet/>
      <dgm:spPr/>
      <dgm:t>
        <a:bodyPr/>
        <a:lstStyle/>
        <a:p>
          <a:endParaRPr lang="en-US"/>
        </a:p>
      </dgm:t>
    </dgm:pt>
    <dgm:pt modelId="{C23ADB37-FC5F-4ABB-BC47-9CDBFE3CD3B1}">
      <dgm:prSet phldrT="[Text]" custT="1"/>
      <dgm:spPr>
        <a:solidFill>
          <a:srgbClr val="0067B4"/>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400" b="1" dirty="0" smtClean="0">
              <a:solidFill>
                <a:schemeClr val="bg1"/>
              </a:solidFill>
            </a:rPr>
            <a:t>JOB CREATION</a:t>
          </a:r>
        </a:p>
        <a:p>
          <a:r>
            <a:rPr lang="en-US" sz="1400" b="1" dirty="0" smtClean="0">
              <a:solidFill>
                <a:schemeClr val="bg1"/>
              </a:solidFill>
            </a:rPr>
            <a:t> 312 permanent &amp; contract &amp; 5 858 direct/Indirect temporary jobs created </a:t>
          </a:r>
          <a:endParaRPr lang="en-US" sz="1400" b="1" dirty="0">
            <a:solidFill>
              <a:schemeClr val="bg1"/>
            </a:solidFill>
          </a:endParaRPr>
        </a:p>
      </dgm:t>
    </dgm:pt>
    <dgm:pt modelId="{62DD094A-8702-4613-A263-1E8721E2DB5C}" type="parTrans" cxnId="{49D99F09-F163-41C0-A1CC-2604713138D3}">
      <dgm:prSet/>
      <dgm:spPr/>
      <dgm:t>
        <a:bodyPr/>
        <a:lstStyle/>
        <a:p>
          <a:endParaRPr lang="en-US"/>
        </a:p>
      </dgm:t>
    </dgm:pt>
    <dgm:pt modelId="{A44BB643-2E37-43DB-A83F-EFB004DB9A36}" type="sibTrans" cxnId="{49D99F09-F163-41C0-A1CC-2604713138D3}">
      <dgm:prSet/>
      <dgm:spPr/>
      <dgm:t>
        <a:bodyPr/>
        <a:lstStyle/>
        <a:p>
          <a:endParaRPr lang="en-US"/>
        </a:p>
      </dgm:t>
    </dgm:pt>
    <dgm:pt modelId="{D748A113-CCCB-4E94-A276-3E77779D5255}">
      <dgm:prSet phldrT="[Text]" custT="1"/>
      <dgm:spPr>
        <a:solidFill>
          <a:schemeClr val="bg1">
            <a:lumMod val="75000"/>
          </a:schemeClr>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GB" sz="1200" b="1" dirty="0" smtClean="0">
              <a:solidFill>
                <a:schemeClr val="tx1"/>
              </a:solidFill>
              <a:latin typeface="Arial" pitchFamily="34" charset="0"/>
              <a:cs typeface="Arial" pitchFamily="34" charset="0"/>
            </a:rPr>
            <a:t>FINANCIAL CAPITAL </a:t>
          </a:r>
        </a:p>
        <a:p>
          <a:r>
            <a:rPr lang="en-GB" sz="1200" b="1" dirty="0" smtClean="0">
              <a:solidFill>
                <a:schemeClr val="tx1"/>
              </a:solidFill>
              <a:latin typeface="Arial" pitchFamily="34" charset="0"/>
              <a:cs typeface="Arial" pitchFamily="34" charset="0"/>
            </a:rPr>
            <a:t>Strong improvement in operating margins and returns in </a:t>
          </a:r>
        </a:p>
        <a:p>
          <a:r>
            <a:rPr lang="en-GB" sz="1200" b="1" dirty="0" smtClean="0">
              <a:solidFill>
                <a:schemeClr val="tx1"/>
              </a:solidFill>
              <a:latin typeface="Arial" pitchFamily="34" charset="0"/>
              <a:cs typeface="Arial" pitchFamily="34" charset="0"/>
            </a:rPr>
            <a:t>excess of the weighted cost of capital</a:t>
          </a:r>
        </a:p>
      </dgm:t>
    </dgm:pt>
    <dgm:pt modelId="{EA99216A-D81E-403E-8458-B0282008F451}" type="parTrans" cxnId="{196C6227-CEF6-4E6D-AC58-FD7C0E4F585A}">
      <dgm:prSet/>
      <dgm:spPr/>
      <dgm:t>
        <a:bodyPr/>
        <a:lstStyle/>
        <a:p>
          <a:endParaRPr lang="en-US"/>
        </a:p>
      </dgm:t>
    </dgm:pt>
    <dgm:pt modelId="{BA247167-548E-4C99-97E8-5E7A8509B163}" type="sibTrans" cxnId="{196C6227-CEF6-4E6D-AC58-FD7C0E4F585A}">
      <dgm:prSet/>
      <dgm:spPr/>
      <dgm:t>
        <a:bodyPr/>
        <a:lstStyle/>
        <a:p>
          <a:endParaRPr lang="en-US"/>
        </a:p>
      </dgm:t>
    </dgm:pt>
    <dgm:pt modelId="{BC07636C-71F5-4554-822A-B59BDDD9B06A}">
      <dgm:prSet phldrT="[Text]" custT="1"/>
      <dgm:spPr>
        <a:solidFill>
          <a:schemeClr val="bg1">
            <a:lumMod val="75000"/>
          </a:schemeClr>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400" b="1" dirty="0" smtClean="0">
              <a:solidFill>
                <a:schemeClr val="tx1"/>
              </a:solidFill>
            </a:rPr>
            <a:t>EMPLOYEE ENGAGEMENT</a:t>
          </a:r>
        </a:p>
        <a:p>
          <a:r>
            <a:rPr lang="en-US" sz="1400" b="1" dirty="0" smtClean="0">
              <a:solidFill>
                <a:schemeClr val="tx1"/>
              </a:solidFill>
            </a:rPr>
            <a:t> Improvement in employee engagement from 66% to 71%</a:t>
          </a:r>
          <a:endParaRPr lang="en-US" sz="1400" b="1" dirty="0">
            <a:solidFill>
              <a:schemeClr val="tx1"/>
            </a:solidFill>
          </a:endParaRPr>
        </a:p>
      </dgm:t>
    </dgm:pt>
    <dgm:pt modelId="{29A4DA90-7F3F-424C-8CAB-EFF602C67E5A}" type="parTrans" cxnId="{FB50425C-BE9F-47D1-B6D2-7E5BED3C5E58}">
      <dgm:prSet/>
      <dgm:spPr/>
      <dgm:t>
        <a:bodyPr/>
        <a:lstStyle/>
        <a:p>
          <a:endParaRPr lang="en-US"/>
        </a:p>
      </dgm:t>
    </dgm:pt>
    <dgm:pt modelId="{0F902906-60E4-47D1-A73A-20589407F33B}" type="sibTrans" cxnId="{FB50425C-BE9F-47D1-B6D2-7E5BED3C5E58}">
      <dgm:prSet/>
      <dgm:spPr/>
      <dgm:t>
        <a:bodyPr/>
        <a:lstStyle/>
        <a:p>
          <a:endParaRPr lang="en-US"/>
        </a:p>
      </dgm:t>
    </dgm:pt>
    <dgm:pt modelId="{D3C95BA6-019F-47C8-A593-98671B4A59D5}">
      <dgm:prSet phldrT="[Text]" custT="1"/>
      <dgm:spPr>
        <a:solidFill>
          <a:srgbClr val="0067B4"/>
        </a:solidFill>
        <a:ln>
          <a:noFill/>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1400" b="1" dirty="0" smtClean="0">
              <a:solidFill>
                <a:schemeClr val="bg1"/>
              </a:solidFill>
            </a:rPr>
            <a:t>Rand Water Foundation –   Internal funding (R62.6 million) and External funding (R10.9 million)</a:t>
          </a:r>
          <a:endParaRPr lang="en-US" sz="1400" b="1" dirty="0">
            <a:solidFill>
              <a:schemeClr val="bg1"/>
            </a:solidFill>
          </a:endParaRPr>
        </a:p>
      </dgm:t>
    </dgm:pt>
    <dgm:pt modelId="{A5A51641-084E-47D9-8D6D-B82A3DD165F2}" type="parTrans" cxnId="{6E9DB08F-0B2D-4CAC-8228-2DCB970CC56D}">
      <dgm:prSet/>
      <dgm:spPr/>
      <dgm:t>
        <a:bodyPr/>
        <a:lstStyle/>
        <a:p>
          <a:endParaRPr lang="en-ZA"/>
        </a:p>
      </dgm:t>
    </dgm:pt>
    <dgm:pt modelId="{2B9EF576-F876-4934-8308-F12C6D38A1D8}" type="sibTrans" cxnId="{6E9DB08F-0B2D-4CAC-8228-2DCB970CC56D}">
      <dgm:prSet/>
      <dgm:spPr/>
      <dgm:t>
        <a:bodyPr/>
        <a:lstStyle/>
        <a:p>
          <a:endParaRPr lang="en-ZA"/>
        </a:p>
      </dgm:t>
    </dgm:pt>
    <dgm:pt modelId="{E8AC6408-43C4-4ED8-973D-9E509785E71C}" type="pres">
      <dgm:prSet presAssocID="{CBD28B3E-FFA1-4983-B50E-EA8E61826E63}" presName="linearFlow" presStyleCnt="0">
        <dgm:presLayoutVars>
          <dgm:dir/>
          <dgm:resizeHandles val="exact"/>
        </dgm:presLayoutVars>
      </dgm:prSet>
      <dgm:spPr/>
      <dgm:t>
        <a:bodyPr/>
        <a:lstStyle/>
        <a:p>
          <a:endParaRPr lang="en-US"/>
        </a:p>
      </dgm:t>
    </dgm:pt>
    <dgm:pt modelId="{58A2618C-085A-4153-A48E-A555BD670990}" type="pres">
      <dgm:prSet presAssocID="{DD0650F8-BF06-466D-A589-C6DAC052C792}" presName="composite" presStyleCnt="0"/>
      <dgm:spPr/>
    </dgm:pt>
    <dgm:pt modelId="{A9C842B1-B872-4D71-8D23-83C938E6ED79}" type="pres">
      <dgm:prSet presAssocID="{DD0650F8-BF06-466D-A589-C6DAC052C792}" presName="imgShp" presStyleLbl="fgImgPlace1" presStyleIdx="0" presStyleCnt="8" custFlipHor="1" custScaleX="164521" custScaleY="164521" custLinFactX="-100000" custLinFactNeighborX="-128535" custLinFactNeighborY="16050"/>
      <dgm:spPr>
        <a:blipFill rotWithShape="1">
          <a:blip xmlns:r="http://schemas.openxmlformats.org/officeDocument/2006/relationships" r:embed="rId1" cstate="print">
            <a:extLst>
              <a:ext uri="{28A0092B-C50C-407E-A947-70E740481C1C}">
                <a14:useLocalDpi xmlns:a14="http://schemas.microsoft.com/office/drawing/2010/main" xmlns="" val="0"/>
              </a:ext>
            </a:extLst>
          </a:blip>
          <a:stretch>
            <a:fillRect/>
          </a:stretch>
        </a:blipFill>
        <a:ln>
          <a:noFill/>
        </a:ln>
        <a:effectLst>
          <a:glow rad="101600">
            <a:schemeClr val="accent3">
              <a:satMod val="175000"/>
              <a:alpha val="40000"/>
            </a:schemeClr>
          </a:glow>
        </a:effectLst>
      </dgm:spPr>
      <dgm:t>
        <a:bodyPr/>
        <a:lstStyle/>
        <a:p>
          <a:endParaRPr lang="en-US"/>
        </a:p>
      </dgm:t>
    </dgm:pt>
    <dgm:pt modelId="{DA6CFA4B-11A0-43DB-82B7-26076B284055}" type="pres">
      <dgm:prSet presAssocID="{DD0650F8-BF06-466D-A589-C6DAC052C792}" presName="txShp" presStyleLbl="node1" presStyleIdx="0" presStyleCnt="8" custScaleX="141353" custScaleY="106057" custLinFactNeighborY="10555">
        <dgm:presLayoutVars>
          <dgm:bulletEnabled val="1"/>
        </dgm:presLayoutVars>
      </dgm:prSet>
      <dgm:spPr>
        <a:prstGeom prst="rect">
          <a:avLst/>
        </a:prstGeom>
      </dgm:spPr>
      <dgm:t>
        <a:bodyPr/>
        <a:lstStyle/>
        <a:p>
          <a:endParaRPr lang="en-US"/>
        </a:p>
      </dgm:t>
    </dgm:pt>
    <dgm:pt modelId="{9C13F3DA-5A16-4118-A5B3-2CD923729CCD}" type="pres">
      <dgm:prSet presAssocID="{3BDF0146-1AA9-4A5F-A2D5-FDCFE5C41028}" presName="spacing" presStyleCnt="0"/>
      <dgm:spPr/>
    </dgm:pt>
    <dgm:pt modelId="{E4BC4A67-4327-4657-9A78-6318DA8A6E33}" type="pres">
      <dgm:prSet presAssocID="{D748A113-CCCB-4E94-A276-3E77779D5255}" presName="composite" presStyleCnt="0"/>
      <dgm:spPr/>
    </dgm:pt>
    <dgm:pt modelId="{ED3CB2C7-CB36-41C8-8D5F-622628AC05BD}" type="pres">
      <dgm:prSet presAssocID="{D748A113-CCCB-4E94-A276-3E77779D5255}" presName="imgShp" presStyleLbl="fgImgPlace1" presStyleIdx="1" presStyleCnt="8" custScaleX="165533" custScaleY="165533" custLinFactX="782816" custLinFactNeighborX="800000" custLinFactNeighborY="-912"/>
      <dgm:spPr>
        <a:blipFill rotWithShape="1">
          <a:blip xmlns:r="http://schemas.openxmlformats.org/officeDocument/2006/relationships" r:embed="rId2" cstate="print">
            <a:extLst>
              <a:ext uri="{28A0092B-C50C-407E-A947-70E740481C1C}">
                <a14:useLocalDpi xmlns:a14="http://schemas.microsoft.com/office/drawing/2010/main" xmlns="" val="0"/>
              </a:ext>
            </a:extLst>
          </a:blip>
          <a:stretch>
            <a:fillRect/>
          </a:stretch>
        </a:blipFill>
        <a:effectLst>
          <a:glow rad="101600">
            <a:schemeClr val="accent3">
              <a:satMod val="175000"/>
              <a:alpha val="40000"/>
            </a:schemeClr>
          </a:glow>
        </a:effectLst>
      </dgm:spPr>
      <dgm:t>
        <a:bodyPr/>
        <a:lstStyle/>
        <a:p>
          <a:endParaRPr lang="en-US"/>
        </a:p>
      </dgm:t>
    </dgm:pt>
    <dgm:pt modelId="{CFC97E9B-D413-4CD7-9236-09763248197D}" type="pres">
      <dgm:prSet presAssocID="{D748A113-CCCB-4E94-A276-3E77779D5255}" presName="txShp" presStyleLbl="node1" presStyleIdx="1" presStyleCnt="8" custScaleX="141353" custScaleY="139882" custLinFactNeighborY="-1588">
        <dgm:presLayoutVars>
          <dgm:bulletEnabled val="1"/>
        </dgm:presLayoutVars>
      </dgm:prSet>
      <dgm:spPr>
        <a:prstGeom prst="rect">
          <a:avLst/>
        </a:prstGeom>
      </dgm:spPr>
      <dgm:t>
        <a:bodyPr/>
        <a:lstStyle/>
        <a:p>
          <a:endParaRPr lang="en-US"/>
        </a:p>
      </dgm:t>
    </dgm:pt>
    <dgm:pt modelId="{E8D17F4D-3D04-4BF3-BD7C-6B390230D00F}" type="pres">
      <dgm:prSet presAssocID="{BA247167-548E-4C99-97E8-5E7A8509B163}" presName="spacing" presStyleCnt="0"/>
      <dgm:spPr/>
    </dgm:pt>
    <dgm:pt modelId="{E6D3FB59-DFB8-4D1D-AD0C-AE716662BECF}" type="pres">
      <dgm:prSet presAssocID="{2F3B38E6-4CB9-4E22-82E3-BE124090DB66}" presName="composite" presStyleCnt="0"/>
      <dgm:spPr/>
    </dgm:pt>
    <dgm:pt modelId="{215B6350-D7BE-432D-929F-3E22A34FBFCA}" type="pres">
      <dgm:prSet presAssocID="{2F3B38E6-4CB9-4E22-82E3-BE124090DB66}" presName="imgShp" presStyleLbl="fgImgPlace1" presStyleIdx="2" presStyleCnt="8" custScaleX="165025" custScaleY="165025" custLinFactX="-100000" custLinFactNeighborX="-128283" custLinFactNeighborY="-2757"/>
      <dgm:spPr>
        <a:blipFill rotWithShape="1">
          <a:blip xmlns:r="http://schemas.openxmlformats.org/officeDocument/2006/relationships" r:embed="rId3" cstate="print">
            <a:extLst>
              <a:ext uri="{28A0092B-C50C-407E-A947-70E740481C1C}">
                <a14:useLocalDpi xmlns:a14="http://schemas.microsoft.com/office/drawing/2010/main" xmlns="" val="0"/>
              </a:ext>
            </a:extLst>
          </a:blip>
          <a:stretch>
            <a:fillRect/>
          </a:stretch>
        </a:blipFill>
        <a:ln>
          <a:solidFill>
            <a:schemeClr val="bg1"/>
          </a:solidFill>
        </a:ln>
        <a:effectLst>
          <a:glow rad="101600">
            <a:schemeClr val="accent3">
              <a:satMod val="175000"/>
              <a:alpha val="40000"/>
            </a:schemeClr>
          </a:glow>
        </a:effectLst>
      </dgm:spPr>
      <dgm:t>
        <a:bodyPr/>
        <a:lstStyle/>
        <a:p>
          <a:endParaRPr lang="en-US"/>
        </a:p>
      </dgm:t>
    </dgm:pt>
    <dgm:pt modelId="{7AFE3104-AF04-4610-9ECB-1E3451E23C27}" type="pres">
      <dgm:prSet presAssocID="{2F3B38E6-4CB9-4E22-82E3-BE124090DB66}" presName="txShp" presStyleLbl="node1" presStyleIdx="2" presStyleCnt="8" custScaleX="141353" custScaleY="106057" custLinFactNeighborX="322" custLinFactNeighborY="-9116">
        <dgm:presLayoutVars>
          <dgm:bulletEnabled val="1"/>
        </dgm:presLayoutVars>
      </dgm:prSet>
      <dgm:spPr>
        <a:prstGeom prst="rect">
          <a:avLst/>
        </a:prstGeom>
      </dgm:spPr>
      <dgm:t>
        <a:bodyPr/>
        <a:lstStyle/>
        <a:p>
          <a:endParaRPr lang="en-US"/>
        </a:p>
      </dgm:t>
    </dgm:pt>
    <dgm:pt modelId="{BBC5DA2C-CB36-4C5E-813C-B87FC70DF2A2}" type="pres">
      <dgm:prSet presAssocID="{982A1956-28D1-4453-B6CA-FC6EBF0BBCDC}" presName="spacing" presStyleCnt="0"/>
      <dgm:spPr/>
    </dgm:pt>
    <dgm:pt modelId="{DDA83409-7AFE-4785-90C5-F4F6C0CD7BE6}" type="pres">
      <dgm:prSet presAssocID="{CFCAECFF-0325-4238-A9C7-6618F7C00E5F}" presName="composite" presStyleCnt="0"/>
      <dgm:spPr/>
    </dgm:pt>
    <dgm:pt modelId="{49C14B7F-E68D-4018-A3DC-E814A754E7F3}" type="pres">
      <dgm:prSet presAssocID="{CFCAECFF-0325-4238-A9C7-6618F7C00E5F}" presName="imgShp" presStyleLbl="fgImgPlace1" presStyleIdx="3" presStyleCnt="8" custScaleX="163272" custScaleY="163272" custLinFactX="782816" custLinFactNeighborX="800000" custLinFactNeighborY="-20223"/>
      <dgm:spPr>
        <a:blipFill rotWithShape="1">
          <a:blip xmlns:r="http://schemas.openxmlformats.org/officeDocument/2006/relationships" r:embed="rId4" cstate="print">
            <a:extLst>
              <a:ext uri="{28A0092B-C50C-407E-A947-70E740481C1C}">
                <a14:useLocalDpi xmlns:a14="http://schemas.microsoft.com/office/drawing/2010/main" xmlns="" val="0"/>
              </a:ext>
            </a:extLst>
          </a:blip>
          <a:stretch>
            <a:fillRect/>
          </a:stretch>
        </a:blipFill>
        <a:ln>
          <a:solidFill>
            <a:schemeClr val="bg1"/>
          </a:solidFill>
        </a:ln>
        <a:effectLst>
          <a:glow rad="101600">
            <a:schemeClr val="accent3">
              <a:satMod val="175000"/>
              <a:alpha val="40000"/>
            </a:schemeClr>
          </a:glow>
        </a:effectLst>
      </dgm:spPr>
      <dgm:t>
        <a:bodyPr/>
        <a:lstStyle/>
        <a:p>
          <a:endParaRPr lang="en-US"/>
        </a:p>
      </dgm:t>
    </dgm:pt>
    <dgm:pt modelId="{CE003DCA-2BF0-43E7-A630-FBBF429BBCE3}" type="pres">
      <dgm:prSet presAssocID="{CFCAECFF-0325-4238-A9C7-6618F7C00E5F}" presName="txShp" presStyleLbl="node1" presStyleIdx="3" presStyleCnt="8" custScaleX="141353" custScaleY="106057" custLinFactNeighborY="-21679">
        <dgm:presLayoutVars>
          <dgm:bulletEnabled val="1"/>
        </dgm:presLayoutVars>
      </dgm:prSet>
      <dgm:spPr>
        <a:prstGeom prst="rect">
          <a:avLst/>
        </a:prstGeom>
      </dgm:spPr>
      <dgm:t>
        <a:bodyPr/>
        <a:lstStyle/>
        <a:p>
          <a:endParaRPr lang="en-US"/>
        </a:p>
      </dgm:t>
    </dgm:pt>
    <dgm:pt modelId="{3411A5EE-7733-4F42-AAE3-9B25D72558A8}" type="pres">
      <dgm:prSet presAssocID="{E7AFA98C-3127-4DFD-A853-66DF5D5EE72F}" presName="spacing" presStyleCnt="0"/>
      <dgm:spPr/>
    </dgm:pt>
    <dgm:pt modelId="{820FE741-4469-4178-80AA-4D7F22DE2608}" type="pres">
      <dgm:prSet presAssocID="{BC07636C-71F5-4554-822A-B59BDDD9B06A}" presName="composite" presStyleCnt="0"/>
      <dgm:spPr/>
    </dgm:pt>
    <dgm:pt modelId="{E68BC913-E262-4167-BD60-DFDD0F895868}" type="pres">
      <dgm:prSet presAssocID="{BC07636C-71F5-4554-822A-B59BDDD9B06A}" presName="imgShp" presStyleLbl="fgImgPlace1" presStyleIdx="4" presStyleCnt="8" custScaleX="164772" custScaleY="164772" custLinFactX="-100000" custLinFactNeighborX="-129514" custLinFactNeighborY="-19808"/>
      <dgm:spPr>
        <a:prstGeom prst="ellipse">
          <a:avLst/>
        </a:prstGeom>
        <a:blipFill rotWithShape="1">
          <a:blip xmlns:r="http://schemas.openxmlformats.org/officeDocument/2006/relationships" r:embed="rId5" cstate="print">
            <a:extLst>
              <a:ext uri="{28A0092B-C50C-407E-A947-70E740481C1C}">
                <a14:useLocalDpi xmlns:a14="http://schemas.microsoft.com/office/drawing/2010/main" xmlns="" val="0"/>
              </a:ext>
            </a:extLst>
          </a:blip>
          <a:stretch>
            <a:fillRect/>
          </a:stretch>
        </a:blipFill>
        <a:ln>
          <a:noFill/>
        </a:ln>
        <a:effectLst>
          <a:glow rad="101600">
            <a:schemeClr val="accent3">
              <a:satMod val="175000"/>
              <a:alpha val="40000"/>
            </a:schemeClr>
          </a:glow>
        </a:effectLst>
      </dgm:spPr>
      <dgm:t>
        <a:bodyPr/>
        <a:lstStyle/>
        <a:p>
          <a:endParaRPr lang="en-US"/>
        </a:p>
      </dgm:t>
    </dgm:pt>
    <dgm:pt modelId="{0E8E8D45-3C2D-4C32-8E31-D4B734A9B135}" type="pres">
      <dgm:prSet presAssocID="{BC07636C-71F5-4554-822A-B59BDDD9B06A}" presName="txShp" presStyleLbl="node1" presStyleIdx="4" presStyleCnt="8" custScaleX="141353" custScaleY="112643" custLinFactNeighborY="-15984">
        <dgm:presLayoutVars>
          <dgm:bulletEnabled val="1"/>
        </dgm:presLayoutVars>
      </dgm:prSet>
      <dgm:spPr>
        <a:prstGeom prst="rect">
          <a:avLst/>
        </a:prstGeom>
      </dgm:spPr>
      <dgm:t>
        <a:bodyPr/>
        <a:lstStyle/>
        <a:p>
          <a:endParaRPr lang="en-US"/>
        </a:p>
      </dgm:t>
    </dgm:pt>
    <dgm:pt modelId="{3B834369-1444-46E3-8174-1EF3B7C5BA84}" type="pres">
      <dgm:prSet presAssocID="{0F902906-60E4-47D1-A73A-20589407F33B}" presName="spacing" presStyleCnt="0"/>
      <dgm:spPr/>
    </dgm:pt>
    <dgm:pt modelId="{2A3D3001-8E04-43A7-86E6-A1ECF078CBDB}" type="pres">
      <dgm:prSet presAssocID="{18A9D844-A835-4B38-9816-C5F7337FFE85}" presName="composite" presStyleCnt="0"/>
      <dgm:spPr/>
    </dgm:pt>
    <dgm:pt modelId="{403023B0-3B3C-4ACE-9935-39DA16402E31}" type="pres">
      <dgm:prSet presAssocID="{18A9D844-A835-4B38-9816-C5F7337FFE85}" presName="imgShp" presStyleLbl="fgImgPlace1" presStyleIdx="5" presStyleCnt="8" custScaleX="172154" custScaleY="172154" custLinFactX="794847" custLinFactNeighborX="800000" custLinFactNeighborY="-53149"/>
      <dgm:spPr>
        <a:blipFill rotWithShape="1">
          <a:blip xmlns:r="http://schemas.openxmlformats.org/officeDocument/2006/relationships" r:embed="rId6" cstate="print">
            <a:extLst>
              <a:ext uri="{28A0092B-C50C-407E-A947-70E740481C1C}">
                <a14:useLocalDpi xmlns:a14="http://schemas.microsoft.com/office/drawing/2010/main" xmlns="" val="0"/>
              </a:ext>
            </a:extLst>
          </a:blip>
          <a:stretch>
            <a:fillRect/>
          </a:stretch>
        </a:blipFill>
        <a:ln>
          <a:solidFill>
            <a:schemeClr val="bg1"/>
          </a:solidFill>
        </a:ln>
        <a:effectLst>
          <a:glow rad="101600">
            <a:schemeClr val="accent3">
              <a:satMod val="175000"/>
              <a:alpha val="40000"/>
            </a:schemeClr>
          </a:glow>
        </a:effectLst>
      </dgm:spPr>
      <dgm:t>
        <a:bodyPr/>
        <a:lstStyle/>
        <a:p>
          <a:endParaRPr lang="en-US"/>
        </a:p>
      </dgm:t>
    </dgm:pt>
    <dgm:pt modelId="{4EDE279C-220F-491B-BF85-43F4D0F474F5}" type="pres">
      <dgm:prSet presAssocID="{18A9D844-A835-4B38-9816-C5F7337FFE85}" presName="txShp" presStyleLbl="node1" presStyleIdx="5" presStyleCnt="8" custScaleX="141353" custScaleY="106057" custLinFactNeighborY="-35508">
        <dgm:presLayoutVars>
          <dgm:bulletEnabled val="1"/>
        </dgm:presLayoutVars>
      </dgm:prSet>
      <dgm:spPr>
        <a:prstGeom prst="rect">
          <a:avLst/>
        </a:prstGeom>
      </dgm:spPr>
      <dgm:t>
        <a:bodyPr/>
        <a:lstStyle/>
        <a:p>
          <a:endParaRPr lang="en-US"/>
        </a:p>
      </dgm:t>
    </dgm:pt>
    <dgm:pt modelId="{E9B5EC58-B594-42C3-B2FE-220FE0FDE207}" type="pres">
      <dgm:prSet presAssocID="{134AE2E0-EC9E-409B-84CF-18D23C70803A}" presName="spacing" presStyleCnt="0"/>
      <dgm:spPr/>
    </dgm:pt>
    <dgm:pt modelId="{E500AD1B-A266-4257-9A6F-DA3BAD2129FB}" type="pres">
      <dgm:prSet presAssocID="{C23ADB37-FC5F-4ABB-BC47-9CDBFE3CD3B1}" presName="composite" presStyleCnt="0"/>
      <dgm:spPr/>
    </dgm:pt>
    <dgm:pt modelId="{73300F98-C898-42F0-A843-FF5B54009A91}" type="pres">
      <dgm:prSet presAssocID="{C23ADB37-FC5F-4ABB-BC47-9CDBFE3CD3B1}" presName="imgShp" presStyleLbl="fgImgPlace1" presStyleIdx="6" presStyleCnt="8" custScaleX="180229" custScaleY="180229" custLinFactX="-100000" custLinFactNeighborX="-120681" custLinFactNeighborY="-29359"/>
      <dgm:spPr>
        <a:blipFill rotWithShape="1">
          <a:blip xmlns:r="http://schemas.openxmlformats.org/officeDocument/2006/relationships" r:embed="rId7" cstate="print">
            <a:extLst>
              <a:ext uri="{28A0092B-C50C-407E-A947-70E740481C1C}">
                <a14:useLocalDpi xmlns:a14="http://schemas.microsoft.com/office/drawing/2010/main" xmlns="" val="0"/>
              </a:ext>
            </a:extLst>
          </a:blip>
          <a:stretch>
            <a:fillRect/>
          </a:stretch>
        </a:blipFill>
        <a:ln>
          <a:solidFill>
            <a:schemeClr val="bg1"/>
          </a:solidFill>
        </a:ln>
        <a:effectLst>
          <a:glow rad="101600">
            <a:schemeClr val="accent3">
              <a:satMod val="175000"/>
              <a:alpha val="40000"/>
            </a:schemeClr>
          </a:glow>
        </a:effectLst>
      </dgm:spPr>
      <dgm:t>
        <a:bodyPr/>
        <a:lstStyle/>
        <a:p>
          <a:endParaRPr lang="en-US"/>
        </a:p>
      </dgm:t>
    </dgm:pt>
    <dgm:pt modelId="{FCA5D8BE-C5A0-4486-8BDF-FE6086C26CC6}" type="pres">
      <dgm:prSet presAssocID="{C23ADB37-FC5F-4ABB-BC47-9CDBFE3CD3B1}" presName="txShp" presStyleLbl="node1" presStyleIdx="6" presStyleCnt="8" custScaleX="141353" custScaleY="106057" custLinFactNeighborY="-29076">
        <dgm:presLayoutVars>
          <dgm:bulletEnabled val="1"/>
        </dgm:presLayoutVars>
      </dgm:prSet>
      <dgm:spPr>
        <a:prstGeom prst="rect">
          <a:avLst/>
        </a:prstGeom>
      </dgm:spPr>
      <dgm:t>
        <a:bodyPr/>
        <a:lstStyle/>
        <a:p>
          <a:endParaRPr lang="en-US"/>
        </a:p>
      </dgm:t>
    </dgm:pt>
    <dgm:pt modelId="{27868EEC-5DB8-480A-83CE-D27A473C618D}" type="pres">
      <dgm:prSet presAssocID="{A44BB643-2E37-43DB-A83F-EFB004DB9A36}" presName="spacing" presStyleCnt="0"/>
      <dgm:spPr/>
    </dgm:pt>
    <dgm:pt modelId="{848538BF-EA75-4D2A-B230-0088ED5BA961}" type="pres">
      <dgm:prSet presAssocID="{D3C95BA6-019F-47C8-A593-98671B4A59D5}" presName="composite" presStyleCnt="0"/>
      <dgm:spPr/>
    </dgm:pt>
    <dgm:pt modelId="{22ED558C-83F9-466C-AEA7-1C26B5FE9F30}" type="pres">
      <dgm:prSet presAssocID="{D3C95BA6-019F-47C8-A593-98671B4A59D5}" presName="imgShp" presStyleLbl="fgImgPlace1" presStyleIdx="7" presStyleCnt="8" custLinFactX="-100000" custLinFactNeighborX="-154410" custLinFactNeighborY="13579"/>
      <dgm:spPr/>
    </dgm:pt>
    <dgm:pt modelId="{680A2545-79CA-4EDC-8AD3-F31BC315DAD6}" type="pres">
      <dgm:prSet presAssocID="{D3C95BA6-019F-47C8-A593-98671B4A59D5}" presName="txShp" presStyleLbl="node1" presStyleIdx="7" presStyleCnt="8" custAng="0" custScaleX="144509" custScaleY="89747" custLinFactNeighborX="5233" custLinFactNeighborY="-1950">
        <dgm:presLayoutVars>
          <dgm:bulletEnabled val="1"/>
        </dgm:presLayoutVars>
      </dgm:prSet>
      <dgm:spPr/>
      <dgm:t>
        <a:bodyPr/>
        <a:lstStyle/>
        <a:p>
          <a:endParaRPr lang="en-ZA"/>
        </a:p>
      </dgm:t>
    </dgm:pt>
  </dgm:ptLst>
  <dgm:cxnLst>
    <dgm:cxn modelId="{418B4401-DA4F-4B16-A201-F089518B5AEA}" type="presOf" srcId="{18A9D844-A835-4B38-9816-C5F7337FFE85}" destId="{4EDE279C-220F-491B-BF85-43F4D0F474F5}" srcOrd="0" destOrd="0" presId="urn:microsoft.com/office/officeart/2005/8/layout/vList3#2"/>
    <dgm:cxn modelId="{290E6A33-AD1C-4C25-8A18-77A37CC6AA9A}" type="presOf" srcId="{DD0650F8-BF06-466D-A589-C6DAC052C792}" destId="{DA6CFA4B-11A0-43DB-82B7-26076B284055}" srcOrd="0" destOrd="0" presId="urn:microsoft.com/office/officeart/2005/8/layout/vList3#2"/>
    <dgm:cxn modelId="{27A19ABD-51B7-44A1-9D90-90E9B33FE518}" srcId="{CBD28B3E-FFA1-4983-B50E-EA8E61826E63}" destId="{18A9D844-A835-4B38-9816-C5F7337FFE85}" srcOrd="5" destOrd="0" parTransId="{F9F836A0-B3A2-43EA-86D6-D7E1DFE557B4}" sibTransId="{134AE2E0-EC9E-409B-84CF-18D23C70803A}"/>
    <dgm:cxn modelId="{ADDD959B-EF60-41E3-B880-6224F881E43F}" srcId="{CBD28B3E-FFA1-4983-B50E-EA8E61826E63}" destId="{2F3B38E6-4CB9-4E22-82E3-BE124090DB66}" srcOrd="2" destOrd="0" parTransId="{43B6DF23-963A-40EC-B85C-10AD790E750D}" sibTransId="{982A1956-28D1-4453-B6CA-FC6EBF0BBCDC}"/>
    <dgm:cxn modelId="{6DD1D074-1A34-4122-A0E6-D8A4BED6A418}" srcId="{CBD28B3E-FFA1-4983-B50E-EA8E61826E63}" destId="{CFCAECFF-0325-4238-A9C7-6618F7C00E5F}" srcOrd="3" destOrd="0" parTransId="{98BE6668-EAAB-4B15-B0BA-A327DB462822}" sibTransId="{E7AFA98C-3127-4DFD-A853-66DF5D5EE72F}"/>
    <dgm:cxn modelId="{6AD6C1EF-6884-4564-9C25-D68EDD2C8746}" type="presOf" srcId="{CFCAECFF-0325-4238-A9C7-6618F7C00E5F}" destId="{CE003DCA-2BF0-43E7-A630-FBBF429BBCE3}" srcOrd="0" destOrd="0" presId="urn:microsoft.com/office/officeart/2005/8/layout/vList3#2"/>
    <dgm:cxn modelId="{FB50425C-BE9F-47D1-B6D2-7E5BED3C5E58}" srcId="{CBD28B3E-FFA1-4983-B50E-EA8E61826E63}" destId="{BC07636C-71F5-4554-822A-B59BDDD9B06A}" srcOrd="4" destOrd="0" parTransId="{29A4DA90-7F3F-424C-8CAB-EFF602C67E5A}" sibTransId="{0F902906-60E4-47D1-A73A-20589407F33B}"/>
    <dgm:cxn modelId="{51C98850-B9D0-4D4F-9073-C192F2272692}" type="presOf" srcId="{CBD28B3E-FFA1-4983-B50E-EA8E61826E63}" destId="{E8AC6408-43C4-4ED8-973D-9E509785E71C}" srcOrd="0" destOrd="0" presId="urn:microsoft.com/office/officeart/2005/8/layout/vList3#2"/>
    <dgm:cxn modelId="{CCED27FF-23FB-42C1-9E34-54686084A728}" type="presOf" srcId="{BC07636C-71F5-4554-822A-B59BDDD9B06A}" destId="{0E8E8D45-3C2D-4C32-8E31-D4B734A9B135}" srcOrd="0" destOrd="0" presId="urn:microsoft.com/office/officeart/2005/8/layout/vList3#2"/>
    <dgm:cxn modelId="{2C0A2AC4-249F-4444-A7FF-B0D45B5BE4CF}" type="presOf" srcId="{D3C95BA6-019F-47C8-A593-98671B4A59D5}" destId="{680A2545-79CA-4EDC-8AD3-F31BC315DAD6}" srcOrd="0" destOrd="0" presId="urn:microsoft.com/office/officeart/2005/8/layout/vList3#2"/>
    <dgm:cxn modelId="{49D99F09-F163-41C0-A1CC-2604713138D3}" srcId="{CBD28B3E-FFA1-4983-B50E-EA8E61826E63}" destId="{C23ADB37-FC5F-4ABB-BC47-9CDBFE3CD3B1}" srcOrd="6" destOrd="0" parTransId="{62DD094A-8702-4613-A263-1E8721E2DB5C}" sibTransId="{A44BB643-2E37-43DB-A83F-EFB004DB9A36}"/>
    <dgm:cxn modelId="{53EAF233-9387-42BE-A54E-13BFC1A83498}" type="presOf" srcId="{2F3B38E6-4CB9-4E22-82E3-BE124090DB66}" destId="{7AFE3104-AF04-4610-9ECB-1E3451E23C27}" srcOrd="0" destOrd="0" presId="urn:microsoft.com/office/officeart/2005/8/layout/vList3#2"/>
    <dgm:cxn modelId="{0E9362D0-BAB9-4ACC-8CD8-A2251DE79C1A}" type="presOf" srcId="{D748A113-CCCB-4E94-A276-3E77779D5255}" destId="{CFC97E9B-D413-4CD7-9236-09763248197D}" srcOrd="0" destOrd="0" presId="urn:microsoft.com/office/officeart/2005/8/layout/vList3#2"/>
    <dgm:cxn modelId="{6E9DB08F-0B2D-4CAC-8228-2DCB970CC56D}" srcId="{CBD28B3E-FFA1-4983-B50E-EA8E61826E63}" destId="{D3C95BA6-019F-47C8-A593-98671B4A59D5}" srcOrd="7" destOrd="0" parTransId="{A5A51641-084E-47D9-8D6D-B82A3DD165F2}" sibTransId="{2B9EF576-F876-4934-8308-F12C6D38A1D8}"/>
    <dgm:cxn modelId="{433CA54C-B70F-4913-84BC-0A9B9E826D5E}" type="presOf" srcId="{C23ADB37-FC5F-4ABB-BC47-9CDBFE3CD3B1}" destId="{FCA5D8BE-C5A0-4486-8BDF-FE6086C26CC6}" srcOrd="0" destOrd="0" presId="urn:microsoft.com/office/officeart/2005/8/layout/vList3#2"/>
    <dgm:cxn modelId="{196C6227-CEF6-4E6D-AC58-FD7C0E4F585A}" srcId="{CBD28B3E-FFA1-4983-B50E-EA8E61826E63}" destId="{D748A113-CCCB-4E94-A276-3E77779D5255}" srcOrd="1" destOrd="0" parTransId="{EA99216A-D81E-403E-8458-B0282008F451}" sibTransId="{BA247167-548E-4C99-97E8-5E7A8509B163}"/>
    <dgm:cxn modelId="{62DCEE61-AAAE-40DF-A49C-C47683DBF8C3}" srcId="{CBD28B3E-FFA1-4983-B50E-EA8E61826E63}" destId="{DD0650F8-BF06-466D-A589-C6DAC052C792}" srcOrd="0" destOrd="0" parTransId="{E97BDF7B-2577-46E6-9E50-956CDF871166}" sibTransId="{3BDF0146-1AA9-4A5F-A2D5-FDCFE5C41028}"/>
    <dgm:cxn modelId="{62602379-79F5-4DD2-A391-889D9C4E3D0B}" type="presParOf" srcId="{E8AC6408-43C4-4ED8-973D-9E509785E71C}" destId="{58A2618C-085A-4153-A48E-A555BD670990}" srcOrd="0" destOrd="0" presId="urn:microsoft.com/office/officeart/2005/8/layout/vList3#2"/>
    <dgm:cxn modelId="{0E689512-992D-4BAD-B050-A70992D1386A}" type="presParOf" srcId="{58A2618C-085A-4153-A48E-A555BD670990}" destId="{A9C842B1-B872-4D71-8D23-83C938E6ED79}" srcOrd="0" destOrd="0" presId="urn:microsoft.com/office/officeart/2005/8/layout/vList3#2"/>
    <dgm:cxn modelId="{CD8A451F-100F-4386-A08E-41DEE3C9CD00}" type="presParOf" srcId="{58A2618C-085A-4153-A48E-A555BD670990}" destId="{DA6CFA4B-11A0-43DB-82B7-26076B284055}" srcOrd="1" destOrd="0" presId="urn:microsoft.com/office/officeart/2005/8/layout/vList3#2"/>
    <dgm:cxn modelId="{E821E73C-515E-4824-8737-2ADDB480DD06}" type="presParOf" srcId="{E8AC6408-43C4-4ED8-973D-9E509785E71C}" destId="{9C13F3DA-5A16-4118-A5B3-2CD923729CCD}" srcOrd="1" destOrd="0" presId="urn:microsoft.com/office/officeart/2005/8/layout/vList3#2"/>
    <dgm:cxn modelId="{9B2E262E-99F4-40FF-9B53-45D86996B621}" type="presParOf" srcId="{E8AC6408-43C4-4ED8-973D-9E509785E71C}" destId="{E4BC4A67-4327-4657-9A78-6318DA8A6E33}" srcOrd="2" destOrd="0" presId="urn:microsoft.com/office/officeart/2005/8/layout/vList3#2"/>
    <dgm:cxn modelId="{5EEBB4F9-7F47-4F34-968A-50DB383F6AF8}" type="presParOf" srcId="{E4BC4A67-4327-4657-9A78-6318DA8A6E33}" destId="{ED3CB2C7-CB36-41C8-8D5F-622628AC05BD}" srcOrd="0" destOrd="0" presId="urn:microsoft.com/office/officeart/2005/8/layout/vList3#2"/>
    <dgm:cxn modelId="{A2FBFC5E-BBBB-4D96-B774-4D5B82AFB1EC}" type="presParOf" srcId="{E4BC4A67-4327-4657-9A78-6318DA8A6E33}" destId="{CFC97E9B-D413-4CD7-9236-09763248197D}" srcOrd="1" destOrd="0" presId="urn:microsoft.com/office/officeart/2005/8/layout/vList3#2"/>
    <dgm:cxn modelId="{50F41F93-2C37-47AB-9EDA-628489352BAF}" type="presParOf" srcId="{E8AC6408-43C4-4ED8-973D-9E509785E71C}" destId="{E8D17F4D-3D04-4BF3-BD7C-6B390230D00F}" srcOrd="3" destOrd="0" presId="urn:microsoft.com/office/officeart/2005/8/layout/vList3#2"/>
    <dgm:cxn modelId="{03CC6514-0F99-491E-8E40-885DCFDF43ED}" type="presParOf" srcId="{E8AC6408-43C4-4ED8-973D-9E509785E71C}" destId="{E6D3FB59-DFB8-4D1D-AD0C-AE716662BECF}" srcOrd="4" destOrd="0" presId="urn:microsoft.com/office/officeart/2005/8/layout/vList3#2"/>
    <dgm:cxn modelId="{99B535D3-2C2C-41B0-A2AA-1B3DCA2A1675}" type="presParOf" srcId="{E6D3FB59-DFB8-4D1D-AD0C-AE716662BECF}" destId="{215B6350-D7BE-432D-929F-3E22A34FBFCA}" srcOrd="0" destOrd="0" presId="urn:microsoft.com/office/officeart/2005/8/layout/vList3#2"/>
    <dgm:cxn modelId="{CE733B31-1E90-403F-B8E1-FEA5606D91F3}" type="presParOf" srcId="{E6D3FB59-DFB8-4D1D-AD0C-AE716662BECF}" destId="{7AFE3104-AF04-4610-9ECB-1E3451E23C27}" srcOrd="1" destOrd="0" presId="urn:microsoft.com/office/officeart/2005/8/layout/vList3#2"/>
    <dgm:cxn modelId="{0578F0F7-2A1D-47C1-AB6A-5C162903F505}" type="presParOf" srcId="{E8AC6408-43C4-4ED8-973D-9E509785E71C}" destId="{BBC5DA2C-CB36-4C5E-813C-B87FC70DF2A2}" srcOrd="5" destOrd="0" presId="urn:microsoft.com/office/officeart/2005/8/layout/vList3#2"/>
    <dgm:cxn modelId="{8C97E0F7-9A92-4C17-ACF1-97FB0A3F292A}" type="presParOf" srcId="{E8AC6408-43C4-4ED8-973D-9E509785E71C}" destId="{DDA83409-7AFE-4785-90C5-F4F6C0CD7BE6}" srcOrd="6" destOrd="0" presId="urn:microsoft.com/office/officeart/2005/8/layout/vList3#2"/>
    <dgm:cxn modelId="{69EF519D-E30B-48D8-B013-672C19D8AAA0}" type="presParOf" srcId="{DDA83409-7AFE-4785-90C5-F4F6C0CD7BE6}" destId="{49C14B7F-E68D-4018-A3DC-E814A754E7F3}" srcOrd="0" destOrd="0" presId="urn:microsoft.com/office/officeart/2005/8/layout/vList3#2"/>
    <dgm:cxn modelId="{35D2F57A-9F17-424C-9A5B-A4BF566DDB78}" type="presParOf" srcId="{DDA83409-7AFE-4785-90C5-F4F6C0CD7BE6}" destId="{CE003DCA-2BF0-43E7-A630-FBBF429BBCE3}" srcOrd="1" destOrd="0" presId="urn:microsoft.com/office/officeart/2005/8/layout/vList3#2"/>
    <dgm:cxn modelId="{96083C1B-C601-48D6-B086-36F2D67618A6}" type="presParOf" srcId="{E8AC6408-43C4-4ED8-973D-9E509785E71C}" destId="{3411A5EE-7733-4F42-AAE3-9B25D72558A8}" srcOrd="7" destOrd="0" presId="urn:microsoft.com/office/officeart/2005/8/layout/vList3#2"/>
    <dgm:cxn modelId="{E503DECA-A429-41F6-961A-25BB4F57F65B}" type="presParOf" srcId="{E8AC6408-43C4-4ED8-973D-9E509785E71C}" destId="{820FE741-4469-4178-80AA-4D7F22DE2608}" srcOrd="8" destOrd="0" presId="urn:microsoft.com/office/officeart/2005/8/layout/vList3#2"/>
    <dgm:cxn modelId="{25DD0DB8-FEA7-41C8-8359-45C4469C171A}" type="presParOf" srcId="{820FE741-4469-4178-80AA-4D7F22DE2608}" destId="{E68BC913-E262-4167-BD60-DFDD0F895868}" srcOrd="0" destOrd="0" presId="urn:microsoft.com/office/officeart/2005/8/layout/vList3#2"/>
    <dgm:cxn modelId="{B8959703-A401-42F9-B70B-06C004E9B58A}" type="presParOf" srcId="{820FE741-4469-4178-80AA-4D7F22DE2608}" destId="{0E8E8D45-3C2D-4C32-8E31-D4B734A9B135}" srcOrd="1" destOrd="0" presId="urn:microsoft.com/office/officeart/2005/8/layout/vList3#2"/>
    <dgm:cxn modelId="{F4B7920C-941F-4C1D-A124-FBC0D2824FAB}" type="presParOf" srcId="{E8AC6408-43C4-4ED8-973D-9E509785E71C}" destId="{3B834369-1444-46E3-8174-1EF3B7C5BA84}" srcOrd="9" destOrd="0" presId="urn:microsoft.com/office/officeart/2005/8/layout/vList3#2"/>
    <dgm:cxn modelId="{4BA1F5E2-D008-4B06-AB1A-4C6CDCDD23F0}" type="presParOf" srcId="{E8AC6408-43C4-4ED8-973D-9E509785E71C}" destId="{2A3D3001-8E04-43A7-86E6-A1ECF078CBDB}" srcOrd="10" destOrd="0" presId="urn:microsoft.com/office/officeart/2005/8/layout/vList3#2"/>
    <dgm:cxn modelId="{A0C0605E-8B5E-4ED0-A3E3-D6011568FCEC}" type="presParOf" srcId="{2A3D3001-8E04-43A7-86E6-A1ECF078CBDB}" destId="{403023B0-3B3C-4ACE-9935-39DA16402E31}" srcOrd="0" destOrd="0" presId="urn:microsoft.com/office/officeart/2005/8/layout/vList3#2"/>
    <dgm:cxn modelId="{ED937AC3-2B8E-4733-A032-D3FBF2CC60FB}" type="presParOf" srcId="{2A3D3001-8E04-43A7-86E6-A1ECF078CBDB}" destId="{4EDE279C-220F-491B-BF85-43F4D0F474F5}" srcOrd="1" destOrd="0" presId="urn:microsoft.com/office/officeart/2005/8/layout/vList3#2"/>
    <dgm:cxn modelId="{EC82FFD0-9B8D-4294-884A-5BE3C4AEF253}" type="presParOf" srcId="{E8AC6408-43C4-4ED8-973D-9E509785E71C}" destId="{E9B5EC58-B594-42C3-B2FE-220FE0FDE207}" srcOrd="11" destOrd="0" presId="urn:microsoft.com/office/officeart/2005/8/layout/vList3#2"/>
    <dgm:cxn modelId="{33B14439-17F2-438A-B352-377FFAA27E7D}" type="presParOf" srcId="{E8AC6408-43C4-4ED8-973D-9E509785E71C}" destId="{E500AD1B-A266-4257-9A6F-DA3BAD2129FB}" srcOrd="12" destOrd="0" presId="urn:microsoft.com/office/officeart/2005/8/layout/vList3#2"/>
    <dgm:cxn modelId="{A177628B-F264-49DC-9616-70991D741850}" type="presParOf" srcId="{E500AD1B-A266-4257-9A6F-DA3BAD2129FB}" destId="{73300F98-C898-42F0-A843-FF5B54009A91}" srcOrd="0" destOrd="0" presId="urn:microsoft.com/office/officeart/2005/8/layout/vList3#2"/>
    <dgm:cxn modelId="{9D459EB7-69E6-4621-B1BF-A0D8CDD0229A}" type="presParOf" srcId="{E500AD1B-A266-4257-9A6F-DA3BAD2129FB}" destId="{FCA5D8BE-C5A0-4486-8BDF-FE6086C26CC6}" srcOrd="1" destOrd="0" presId="urn:microsoft.com/office/officeart/2005/8/layout/vList3#2"/>
    <dgm:cxn modelId="{AD56E7F3-2A8F-4601-98D8-55D78BC0D045}" type="presParOf" srcId="{E8AC6408-43C4-4ED8-973D-9E509785E71C}" destId="{27868EEC-5DB8-480A-83CE-D27A473C618D}" srcOrd="13" destOrd="0" presId="urn:microsoft.com/office/officeart/2005/8/layout/vList3#2"/>
    <dgm:cxn modelId="{7F997F16-6772-4800-A563-592C35BC5DF6}" type="presParOf" srcId="{E8AC6408-43C4-4ED8-973D-9E509785E71C}" destId="{848538BF-EA75-4D2A-B230-0088ED5BA961}" srcOrd="14" destOrd="0" presId="urn:microsoft.com/office/officeart/2005/8/layout/vList3#2"/>
    <dgm:cxn modelId="{5FBC6543-B61C-410D-8D62-E12B6634B443}" type="presParOf" srcId="{848538BF-EA75-4D2A-B230-0088ED5BA961}" destId="{22ED558C-83F9-466C-AEA7-1C26B5FE9F30}" srcOrd="0" destOrd="0" presId="urn:microsoft.com/office/officeart/2005/8/layout/vList3#2"/>
    <dgm:cxn modelId="{633DDEE0-F0E5-4EEE-AC0F-C7710FA6C1AD}" type="presParOf" srcId="{848538BF-EA75-4D2A-B230-0088ED5BA961}" destId="{680A2545-79CA-4EDC-8AD3-F31BC315DAD6}"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170BE9-F0BB-4EFF-B0C0-8B488AF65AAE}"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ZA"/>
        </a:p>
      </dgm:t>
    </dgm:pt>
    <dgm:pt modelId="{1E03058C-FEA0-4141-AC4E-1519B25DD9BF}">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914400" tIns="0" bIns="91440" anchor="t"/>
        <a:lstStyle/>
        <a:p>
          <a:pPr marL="0" marR="0" indent="0" defTabSz="914400" rtl="0" eaLnBrk="1" fontAlgn="auto" latinLnBrk="0" hangingPunct="1">
            <a:lnSpc>
              <a:spcPct val="100000"/>
            </a:lnSpc>
            <a:spcBef>
              <a:spcPts val="0"/>
            </a:spcBef>
            <a:spcAft>
              <a:spcPts val="0"/>
            </a:spcAft>
            <a:buClrTx/>
            <a:buSzTx/>
            <a:buFontTx/>
            <a:buNone/>
            <a:tabLst/>
            <a:defRPr/>
          </a:pPr>
          <a:endParaRPr lang="en-ZA" sz="1400" b="0" dirty="0">
            <a:latin typeface="Arial" pitchFamily="34" charset="0"/>
            <a:cs typeface="Arial" pitchFamily="34" charset="0"/>
          </a:endParaRPr>
        </a:p>
      </dgm:t>
    </dgm:pt>
    <dgm:pt modelId="{7EF323DF-7B18-4CC2-83BD-BC32C1E231C0}" type="parTrans" cxnId="{4ABD0A9E-BA1F-4EF5-99CD-7DB0D43ED77B}">
      <dgm:prSet/>
      <dgm:spPr/>
      <dgm:t>
        <a:bodyPr/>
        <a:lstStyle/>
        <a:p>
          <a:endParaRPr lang="en-ZA" sz="2400"/>
        </a:p>
      </dgm:t>
    </dgm:pt>
    <dgm:pt modelId="{5AEEC5DD-30C7-4E49-8D0F-963772F84F8B}" type="sibTrans" cxnId="{4ABD0A9E-BA1F-4EF5-99CD-7DB0D43ED77B}">
      <dgm:prSet/>
      <dgm:spPr/>
      <dgm:t>
        <a:bodyPr/>
        <a:lstStyle/>
        <a:p>
          <a:endParaRPr lang="en-ZA" sz="2400"/>
        </a:p>
      </dgm:t>
    </dgm:pt>
    <dgm:pt modelId="{6C2E952A-C6B9-4DCF-9112-3BB1AB7E4C9E}">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bIns="91440" anchor="ctr" anchorCtr="0"/>
        <a:lstStyle/>
        <a:p>
          <a:pPr rtl="0"/>
          <a:endParaRPr lang="en-ZA" sz="1400" b="0" dirty="0">
            <a:latin typeface="Arial" pitchFamily="34" charset="0"/>
            <a:cs typeface="Arial" pitchFamily="34" charset="0"/>
          </a:endParaRPr>
        </a:p>
      </dgm:t>
    </dgm:pt>
    <dgm:pt modelId="{A00CCDAF-E39A-42D6-8136-C1BBA183D952}" type="parTrans" cxnId="{3F6EA52F-5195-4DDB-8D63-6557675C283C}">
      <dgm:prSet/>
      <dgm:spPr/>
      <dgm:t>
        <a:bodyPr/>
        <a:lstStyle/>
        <a:p>
          <a:endParaRPr lang="en-ZA" sz="2400"/>
        </a:p>
      </dgm:t>
    </dgm:pt>
    <dgm:pt modelId="{6BAEA0A0-14A2-4204-AEBE-66DD51B435A7}" type="sibTrans" cxnId="{3F6EA52F-5195-4DDB-8D63-6557675C283C}">
      <dgm:prSet/>
      <dgm:spPr/>
      <dgm:t>
        <a:bodyPr/>
        <a:lstStyle/>
        <a:p>
          <a:endParaRPr lang="en-ZA" sz="2400"/>
        </a:p>
      </dgm:t>
    </dgm:pt>
    <dgm:pt modelId="{F2E07A61-08B1-4E5A-9913-32D3D52D8A0A}">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anchor="ctr" anchorCtr="0"/>
        <a:lstStyle/>
        <a:p>
          <a:pPr marL="0" marR="0" indent="0" defTabSz="914400" rtl="0" eaLnBrk="1" fontAlgn="auto" latinLnBrk="0" hangingPunct="1">
            <a:lnSpc>
              <a:spcPct val="100000"/>
            </a:lnSpc>
            <a:spcBef>
              <a:spcPts val="0"/>
            </a:spcBef>
            <a:spcAft>
              <a:spcPts val="0"/>
            </a:spcAft>
            <a:buClrTx/>
            <a:buSzTx/>
            <a:buFontTx/>
            <a:buNone/>
            <a:tabLst/>
            <a:defRPr/>
          </a:pPr>
          <a:endParaRPr lang="en-ZA" sz="1400" b="0" dirty="0">
            <a:latin typeface="Arial" pitchFamily="34" charset="0"/>
            <a:cs typeface="Arial" pitchFamily="34" charset="0"/>
          </a:endParaRPr>
        </a:p>
      </dgm:t>
    </dgm:pt>
    <dgm:pt modelId="{3F85A585-DB20-4DB0-90F7-4FE9E45DFD4B}" type="parTrans" cxnId="{77730C17-0DE5-42CA-A66D-3E79D57491A6}">
      <dgm:prSet/>
      <dgm:spPr/>
      <dgm:t>
        <a:bodyPr/>
        <a:lstStyle/>
        <a:p>
          <a:endParaRPr lang="en-ZA" sz="2400"/>
        </a:p>
      </dgm:t>
    </dgm:pt>
    <dgm:pt modelId="{5A72194C-5686-47CF-A07C-F53B067CFFE1}" type="sibTrans" cxnId="{77730C17-0DE5-42CA-A66D-3E79D57491A6}">
      <dgm:prSet/>
      <dgm:spPr/>
      <dgm:t>
        <a:bodyPr/>
        <a:lstStyle/>
        <a:p>
          <a:endParaRPr lang="en-ZA" sz="2400"/>
        </a:p>
      </dgm:t>
    </dgm:pt>
    <dgm:pt modelId="{79274177-7B2E-4B09-A22D-D9C6A6C62D5C}">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bIns="91440" anchor="ctr" anchorCtr="0"/>
        <a:lstStyle/>
        <a:p>
          <a:pPr algn="just"/>
          <a:r>
            <a:rPr lang="en-ZA" sz="1400" b="0" dirty="0" smtClean="0">
              <a:latin typeface="Arial" pitchFamily="34" charset="0"/>
              <a:cs typeface="Arial" pitchFamily="34" charset="0"/>
            </a:rPr>
            <a:t>Skilled and capable workforce: Rand Water Academy, Capacity building and Job creation</a:t>
          </a:r>
          <a:endParaRPr lang="en-ZA" sz="1400" b="0" dirty="0">
            <a:latin typeface="Arial" pitchFamily="34" charset="0"/>
            <a:cs typeface="Arial" pitchFamily="34" charset="0"/>
          </a:endParaRPr>
        </a:p>
      </dgm:t>
    </dgm:pt>
    <dgm:pt modelId="{8CF6BAA8-C1A4-4FE4-BAC4-D6CFBE952478}" type="parTrans" cxnId="{0193ECA3-C58E-47E0-B24B-8A9BA29C7570}">
      <dgm:prSet/>
      <dgm:spPr/>
      <dgm:t>
        <a:bodyPr/>
        <a:lstStyle/>
        <a:p>
          <a:endParaRPr lang="en-ZA" sz="2400"/>
        </a:p>
      </dgm:t>
    </dgm:pt>
    <dgm:pt modelId="{49CF109C-7AC9-463B-A41B-9DF1384B74BA}" type="sibTrans" cxnId="{0193ECA3-C58E-47E0-B24B-8A9BA29C7570}">
      <dgm:prSet/>
      <dgm:spPr/>
      <dgm:t>
        <a:bodyPr/>
        <a:lstStyle/>
        <a:p>
          <a:endParaRPr lang="en-ZA" sz="2400"/>
        </a:p>
      </dgm:t>
    </dgm:pt>
    <dgm:pt modelId="{4B151EDB-5E77-4EA3-BCDD-D1D91BD42A2B}">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914400" tIns="0" bIns="91440" anchor="t"/>
        <a:lstStyle/>
        <a:p>
          <a:pPr algn="just"/>
          <a:r>
            <a:rPr lang="en-ZA" sz="1400" b="1" dirty="0" smtClean="0">
              <a:latin typeface="Arial" pitchFamily="34" charset="0"/>
              <a:cs typeface="Arial" pitchFamily="34" charset="0"/>
            </a:rPr>
            <a:t>Environmental:</a:t>
          </a:r>
          <a:r>
            <a:rPr lang="en-ZA" sz="1400" b="0" dirty="0" smtClean="0">
              <a:latin typeface="Arial" pitchFamily="34" charset="0"/>
              <a:cs typeface="Arial" pitchFamily="34" charset="0"/>
            </a:rPr>
            <a:t> Blue &amp; Green drop standards achieved, Environmental  conservation programs; Water Catchments, Wetland rehabilitation</a:t>
          </a:r>
          <a:endParaRPr lang="en-ZA" sz="1400" b="0" dirty="0">
            <a:latin typeface="Arial" pitchFamily="34" charset="0"/>
            <a:cs typeface="Arial" pitchFamily="34" charset="0"/>
          </a:endParaRPr>
        </a:p>
      </dgm:t>
    </dgm:pt>
    <dgm:pt modelId="{2E3577B3-7655-42D0-A6FD-E713741AB113}" type="parTrans" cxnId="{D74E6EB1-1974-455E-A3D2-B48F0BA6E9A2}">
      <dgm:prSet/>
      <dgm:spPr/>
      <dgm:t>
        <a:bodyPr/>
        <a:lstStyle/>
        <a:p>
          <a:endParaRPr lang="en-ZA" sz="2400"/>
        </a:p>
      </dgm:t>
    </dgm:pt>
    <dgm:pt modelId="{A96468AB-62F5-4DA8-8A05-616A08D68049}" type="sibTrans" cxnId="{D74E6EB1-1974-455E-A3D2-B48F0BA6E9A2}">
      <dgm:prSet/>
      <dgm:spPr/>
      <dgm:t>
        <a:bodyPr/>
        <a:lstStyle/>
        <a:p>
          <a:endParaRPr lang="en-ZA" sz="2400"/>
        </a:p>
      </dgm:t>
    </dgm:pt>
    <dgm:pt modelId="{01C331CF-4E6A-4704-B3B0-35E84BF46060}">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914400" tIns="0" bIns="91440" anchor="t"/>
        <a:lstStyle/>
        <a:p>
          <a:pPr algn="just"/>
          <a:r>
            <a:rPr lang="en-ZA" sz="1400" b="1" dirty="0" smtClean="0">
              <a:latin typeface="Arial" pitchFamily="34" charset="0"/>
              <a:cs typeface="Arial" pitchFamily="34" charset="0"/>
            </a:rPr>
            <a:t>Economic:</a:t>
          </a:r>
          <a:r>
            <a:rPr lang="en-ZA" sz="1400" b="0" dirty="0" smtClean="0">
              <a:latin typeface="Arial" pitchFamily="34" charset="0"/>
              <a:cs typeface="Arial" pitchFamily="34" charset="0"/>
            </a:rPr>
            <a:t> YOY increases; Revenue 12%, Gross income 25%, Net income 51%, Cash from operations 47% and Capital expenditure 16% growth </a:t>
          </a:r>
          <a:endParaRPr lang="en-ZA" sz="1400" b="0" dirty="0">
            <a:latin typeface="Arial" pitchFamily="34" charset="0"/>
            <a:cs typeface="Arial" pitchFamily="34" charset="0"/>
          </a:endParaRPr>
        </a:p>
      </dgm:t>
    </dgm:pt>
    <dgm:pt modelId="{F27A39E7-E720-4C2F-BD7D-7C70749078D8}" type="parTrans" cxnId="{A613641B-1D32-497C-9519-B4D9E1CE4586}">
      <dgm:prSet/>
      <dgm:spPr/>
      <dgm:t>
        <a:bodyPr/>
        <a:lstStyle/>
        <a:p>
          <a:endParaRPr lang="en-ZA" sz="2400"/>
        </a:p>
      </dgm:t>
    </dgm:pt>
    <dgm:pt modelId="{878C29B7-465A-4A37-B912-D2316E439665}" type="sibTrans" cxnId="{A613641B-1D32-497C-9519-B4D9E1CE4586}">
      <dgm:prSet/>
      <dgm:spPr/>
      <dgm:t>
        <a:bodyPr/>
        <a:lstStyle/>
        <a:p>
          <a:endParaRPr lang="en-ZA" sz="2400"/>
        </a:p>
      </dgm:t>
    </dgm:pt>
    <dgm:pt modelId="{ED835598-241A-4343-AA46-4DDCCA8E0502}">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bIns="91440" anchor="ctr" anchorCtr="0"/>
        <a:lstStyle/>
        <a:p>
          <a:pPr algn="just"/>
          <a:r>
            <a:rPr lang="en-ZA" sz="1400" b="0" dirty="0" smtClean="0">
              <a:latin typeface="Arial" pitchFamily="34" charset="0"/>
              <a:cs typeface="Arial" pitchFamily="34" charset="0"/>
            </a:rPr>
            <a:t>Efficient  local government system: Rand Water Mpumalanga</a:t>
          </a:r>
          <a:endParaRPr lang="en-ZA" sz="1400" b="0" dirty="0">
            <a:latin typeface="Arial" pitchFamily="34" charset="0"/>
            <a:cs typeface="Arial" pitchFamily="34" charset="0"/>
          </a:endParaRPr>
        </a:p>
      </dgm:t>
    </dgm:pt>
    <dgm:pt modelId="{EC214370-316D-432F-996B-A499E3ED4832}" type="parTrans" cxnId="{7FB8AB30-9FCE-4504-BCF2-58ED243499D6}">
      <dgm:prSet/>
      <dgm:spPr/>
      <dgm:t>
        <a:bodyPr/>
        <a:lstStyle/>
        <a:p>
          <a:endParaRPr lang="en-ZA" sz="2400"/>
        </a:p>
      </dgm:t>
    </dgm:pt>
    <dgm:pt modelId="{4DFCA01F-56C5-4E46-92C2-30D115064542}" type="sibTrans" cxnId="{7FB8AB30-9FCE-4504-BCF2-58ED243499D6}">
      <dgm:prSet/>
      <dgm:spPr/>
      <dgm:t>
        <a:bodyPr/>
        <a:lstStyle/>
        <a:p>
          <a:endParaRPr lang="en-ZA" sz="2400"/>
        </a:p>
      </dgm:t>
    </dgm:pt>
    <dgm:pt modelId="{923371DE-93A7-414F-A443-21018CCEBFFC}">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bIns="91440" anchor="ctr" anchorCtr="0"/>
        <a:lstStyle/>
        <a:p>
          <a:pPr algn="just"/>
          <a:r>
            <a:rPr lang="en-GB" sz="1400" b="0" dirty="0" smtClean="0">
              <a:latin typeface="Arial" pitchFamily="34" charset="0"/>
              <a:cs typeface="Arial" pitchFamily="34" charset="0"/>
            </a:rPr>
            <a:t>A long and healthy life for all South Africans - Uninterrupted supply of quality water for over 24 hours. System stabilised and energy management initiatives enhanced after the interruptions experienced  in September 2014.</a:t>
          </a:r>
          <a:endParaRPr lang="en-ZA" sz="1400" b="0" dirty="0">
            <a:latin typeface="Arial" pitchFamily="34" charset="0"/>
            <a:cs typeface="Arial" pitchFamily="34" charset="0"/>
          </a:endParaRPr>
        </a:p>
      </dgm:t>
    </dgm:pt>
    <dgm:pt modelId="{6E06B858-A284-45B7-84AB-87F0BCE47699}" type="parTrans" cxnId="{79BF6122-0B08-4473-96D0-9B1C3AA9752C}">
      <dgm:prSet/>
      <dgm:spPr/>
      <dgm:t>
        <a:bodyPr/>
        <a:lstStyle/>
        <a:p>
          <a:endParaRPr lang="en-ZA" sz="2400"/>
        </a:p>
      </dgm:t>
    </dgm:pt>
    <dgm:pt modelId="{BADE9DE3-4942-464E-9D27-121CDA8425DD}" type="sibTrans" cxnId="{79BF6122-0B08-4473-96D0-9B1C3AA9752C}">
      <dgm:prSet/>
      <dgm:spPr/>
      <dgm:t>
        <a:bodyPr/>
        <a:lstStyle/>
        <a:p>
          <a:endParaRPr lang="en-ZA" sz="2400"/>
        </a:p>
      </dgm:t>
    </dgm:pt>
    <dgm:pt modelId="{13163E8D-3B7D-4807-9E0A-5C0E631A6378}">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anchor="ctr" anchorCtr="0"/>
        <a:lstStyle/>
        <a:p>
          <a:pPr algn="just"/>
          <a:r>
            <a:rPr lang="en-US" sz="1400" b="0" dirty="0" smtClean="0">
              <a:latin typeface="Arial" pitchFamily="34" charset="0"/>
              <a:cs typeface="Arial" pitchFamily="34" charset="0"/>
            </a:rPr>
            <a:t>Enhanced quality and quantity of water resources; Water demand management and Acid mine drainage</a:t>
          </a:r>
          <a:endParaRPr lang="en-ZA" sz="1400" b="0" dirty="0">
            <a:latin typeface="Arial" pitchFamily="34" charset="0"/>
            <a:cs typeface="Arial" pitchFamily="34" charset="0"/>
          </a:endParaRPr>
        </a:p>
      </dgm:t>
    </dgm:pt>
    <dgm:pt modelId="{78728FA9-30E3-4C3A-AF96-57062244F6F5}" type="parTrans" cxnId="{42FAF41B-6E26-4952-9807-3774D6E6A0EC}">
      <dgm:prSet/>
      <dgm:spPr/>
      <dgm:t>
        <a:bodyPr/>
        <a:lstStyle/>
        <a:p>
          <a:endParaRPr lang="en-ZA" sz="2400"/>
        </a:p>
      </dgm:t>
    </dgm:pt>
    <dgm:pt modelId="{F548A3C1-3D80-4880-A904-BAE22F6E2428}" type="sibTrans" cxnId="{42FAF41B-6E26-4952-9807-3774D6E6A0EC}">
      <dgm:prSet/>
      <dgm:spPr/>
      <dgm:t>
        <a:bodyPr/>
        <a:lstStyle/>
        <a:p>
          <a:endParaRPr lang="en-ZA" sz="2400"/>
        </a:p>
      </dgm:t>
    </dgm:pt>
    <dgm:pt modelId="{29711C93-BE5B-4024-8209-F4DC69B4365F}">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anchor="ctr" anchorCtr="0"/>
        <a:lstStyle/>
        <a:p>
          <a:pPr algn="just"/>
          <a:r>
            <a:rPr lang="en-US" sz="1400" b="0" dirty="0" smtClean="0">
              <a:latin typeface="Arial" pitchFamily="34" charset="0"/>
              <a:cs typeface="Arial" pitchFamily="34" charset="0"/>
            </a:rPr>
            <a:t>R3.3 bn spent on ensuring the maintenance and supply availability of our bulk water infrastructure</a:t>
          </a:r>
          <a:endParaRPr lang="en-ZA" sz="1400" b="0" dirty="0">
            <a:latin typeface="Arial" pitchFamily="34" charset="0"/>
            <a:cs typeface="Arial" pitchFamily="34" charset="0"/>
          </a:endParaRPr>
        </a:p>
      </dgm:t>
    </dgm:pt>
    <dgm:pt modelId="{EF16C9EC-C12E-4412-A397-31BD8681E2CE}" type="parTrans" cxnId="{62637408-87F4-491E-8728-3B5586A56A5D}">
      <dgm:prSet/>
      <dgm:spPr/>
      <dgm:t>
        <a:bodyPr/>
        <a:lstStyle/>
        <a:p>
          <a:endParaRPr lang="en-ZA" sz="2400"/>
        </a:p>
      </dgm:t>
    </dgm:pt>
    <dgm:pt modelId="{6F0011FF-1849-4FFF-9D9F-05000FECC6C7}" type="sibTrans" cxnId="{62637408-87F4-491E-8728-3B5586A56A5D}">
      <dgm:prSet/>
      <dgm:spPr/>
      <dgm:t>
        <a:bodyPr/>
        <a:lstStyle/>
        <a:p>
          <a:endParaRPr lang="en-ZA" sz="2400"/>
        </a:p>
      </dgm:t>
    </dgm:pt>
    <dgm:pt modelId="{67F5E5EA-3B00-4089-8673-AB5AFB0034D9}">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anchor="ctr" anchorCtr="0"/>
        <a:lstStyle/>
        <a:p>
          <a:pPr algn="just"/>
          <a:r>
            <a:rPr lang="en-US" sz="1400" b="0" dirty="0" smtClean="0">
              <a:latin typeface="Arial" pitchFamily="34" charset="0"/>
              <a:cs typeface="Arial" pitchFamily="34" charset="0"/>
            </a:rPr>
            <a:t>Implemented projects amounting to R1.4 </a:t>
          </a:r>
          <a:r>
            <a:rPr lang="en-US" sz="1400" b="0" dirty="0" err="1" smtClean="0">
              <a:latin typeface="Arial" pitchFamily="34" charset="0"/>
              <a:cs typeface="Arial" pitchFamily="34" charset="0"/>
            </a:rPr>
            <a:t>bn</a:t>
          </a:r>
          <a:r>
            <a:rPr lang="en-US" sz="1400" b="0" dirty="0" smtClean="0">
              <a:latin typeface="Arial" pitchFamily="34" charset="0"/>
              <a:cs typeface="Arial" pitchFamily="34" charset="0"/>
            </a:rPr>
            <a:t> on behalf of National Departments &amp; Local Authorities</a:t>
          </a:r>
          <a:endParaRPr lang="en-ZA" sz="1400" b="0" dirty="0">
            <a:latin typeface="Arial" pitchFamily="34" charset="0"/>
            <a:cs typeface="Arial" pitchFamily="34" charset="0"/>
          </a:endParaRPr>
        </a:p>
      </dgm:t>
    </dgm:pt>
    <dgm:pt modelId="{354D01B4-A897-4B88-B48F-845A36CA9EAA}" type="parTrans" cxnId="{9E24E2DB-B309-4E84-A82F-341A8176F69B}">
      <dgm:prSet/>
      <dgm:spPr/>
      <dgm:t>
        <a:bodyPr/>
        <a:lstStyle/>
        <a:p>
          <a:endParaRPr lang="en-ZA" sz="2400"/>
        </a:p>
      </dgm:t>
    </dgm:pt>
    <dgm:pt modelId="{1B0B9789-821D-4E63-89CE-DFC1F85A5D06}" type="sibTrans" cxnId="{9E24E2DB-B309-4E84-A82F-341A8176F69B}">
      <dgm:prSet/>
      <dgm:spPr/>
      <dgm:t>
        <a:bodyPr/>
        <a:lstStyle/>
        <a:p>
          <a:endParaRPr lang="en-ZA" sz="2400"/>
        </a:p>
      </dgm:t>
    </dgm:pt>
    <dgm:pt modelId="{2BA172CC-A9BF-4352-97AD-3F71D1B70AE5}">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914400" tIns="0" bIns="91440" anchor="t"/>
        <a:lstStyle/>
        <a:p>
          <a:pPr algn="just"/>
          <a:r>
            <a:rPr lang="en-ZA" sz="1400" b="1" dirty="0" smtClean="0">
              <a:latin typeface="Arial" pitchFamily="34" charset="0"/>
              <a:cs typeface="Arial" pitchFamily="34" charset="0"/>
            </a:rPr>
            <a:t>Social:</a:t>
          </a:r>
          <a:r>
            <a:rPr lang="en-ZA" sz="1400" b="0" dirty="0" smtClean="0">
              <a:latin typeface="Arial" pitchFamily="34" charset="0"/>
              <a:cs typeface="Arial" pitchFamily="34" charset="0"/>
            </a:rPr>
            <a:t> Continuous Water supply, Sanitation solutions, RWA, RWF &amp; CSR initiatives as well as job creation and capacity building.</a:t>
          </a:r>
          <a:endParaRPr lang="en-ZA" sz="1400" b="0" dirty="0">
            <a:latin typeface="Arial" pitchFamily="34" charset="0"/>
            <a:cs typeface="Arial" pitchFamily="34" charset="0"/>
          </a:endParaRPr>
        </a:p>
      </dgm:t>
    </dgm:pt>
    <dgm:pt modelId="{F742AA18-C4C7-4C65-AB08-AB1B39DD5B71}" type="sibTrans" cxnId="{0115910F-787A-4FA0-B5CD-FB96F0A18A5C}">
      <dgm:prSet/>
      <dgm:spPr>
        <a:ln>
          <a:solidFill>
            <a:srgbClr val="00001A"/>
          </a:solidFill>
        </a:ln>
      </dgm:spPr>
      <dgm:t>
        <a:bodyPr/>
        <a:lstStyle/>
        <a:p>
          <a:endParaRPr lang="en-ZA" sz="2400"/>
        </a:p>
      </dgm:t>
    </dgm:pt>
    <dgm:pt modelId="{85D3E2BE-E5A3-4D51-8FF7-D2EA4423B9DF}" type="parTrans" cxnId="{0115910F-787A-4FA0-B5CD-FB96F0A18A5C}">
      <dgm:prSet/>
      <dgm:spPr/>
      <dgm:t>
        <a:bodyPr/>
        <a:lstStyle/>
        <a:p>
          <a:endParaRPr lang="en-ZA" sz="2400"/>
        </a:p>
      </dgm:t>
    </dgm:pt>
    <dgm:pt modelId="{D5CB5576-19D3-4775-9D6D-505DB250B1CA}">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bIns="91440" anchor="ctr" anchorCtr="0"/>
        <a:lstStyle/>
        <a:p>
          <a:pPr algn="just"/>
          <a:r>
            <a:rPr lang="en-ZA" sz="1400" b="0" dirty="0" smtClean="0">
              <a:latin typeface="Arial" pitchFamily="34" charset="0"/>
              <a:cs typeface="Arial" pitchFamily="34" charset="0"/>
            </a:rPr>
            <a:t>Implementing Agent on behalf of Municipalities or Government Departments</a:t>
          </a:r>
          <a:endParaRPr lang="en-ZA" sz="1400" b="0" dirty="0">
            <a:latin typeface="Arial" pitchFamily="34" charset="0"/>
            <a:cs typeface="Arial" pitchFamily="34" charset="0"/>
          </a:endParaRPr>
        </a:p>
      </dgm:t>
    </dgm:pt>
    <dgm:pt modelId="{11D57166-F2A0-4E96-BB2F-7ADA2673247D}" type="parTrans" cxnId="{43F188F0-1EB9-4ED7-A068-359D289D5A06}">
      <dgm:prSet/>
      <dgm:spPr/>
      <dgm:t>
        <a:bodyPr/>
        <a:lstStyle/>
        <a:p>
          <a:endParaRPr lang="en-ZA" sz="2400"/>
        </a:p>
      </dgm:t>
    </dgm:pt>
    <dgm:pt modelId="{3C55D9CE-1450-4B01-9D65-5B13B6C39B1B}" type="sibTrans" cxnId="{43F188F0-1EB9-4ED7-A068-359D289D5A06}">
      <dgm:prSet/>
      <dgm:spPr/>
      <dgm:t>
        <a:bodyPr/>
        <a:lstStyle/>
        <a:p>
          <a:endParaRPr lang="en-ZA" sz="2400"/>
        </a:p>
      </dgm:t>
    </dgm:pt>
    <dgm:pt modelId="{EAF86D1B-00A2-4867-B8F6-BD8474ECA2D1}">
      <dgm:prSet custT="1"/>
      <dgm:spPr>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gm:spPr>
      <dgm:t>
        <a:bodyPr lIns="822960" tIns="0" anchor="ctr" anchorCtr="0"/>
        <a:lstStyle/>
        <a:p>
          <a:pPr algn="just"/>
          <a:r>
            <a:rPr lang="en-ZA" sz="1400" b="0" dirty="0" smtClean="0">
              <a:latin typeface="Arial" pitchFamily="34" charset="0"/>
              <a:cs typeface="Arial" pitchFamily="34" charset="0"/>
            </a:rPr>
            <a:t>Institutional Realignment</a:t>
          </a:r>
          <a:endParaRPr lang="en-ZA" sz="1400" b="0" dirty="0">
            <a:latin typeface="Arial" pitchFamily="34" charset="0"/>
            <a:cs typeface="Arial" pitchFamily="34" charset="0"/>
          </a:endParaRPr>
        </a:p>
      </dgm:t>
    </dgm:pt>
    <dgm:pt modelId="{9C41E656-7094-461D-B595-8788C918D601}" type="sibTrans" cxnId="{26DA3F70-E9B7-4026-AD01-1AA35D7C95D2}">
      <dgm:prSet/>
      <dgm:spPr/>
      <dgm:t>
        <a:bodyPr/>
        <a:lstStyle/>
        <a:p>
          <a:endParaRPr lang="en-ZA" sz="2400"/>
        </a:p>
      </dgm:t>
    </dgm:pt>
    <dgm:pt modelId="{07B13EE8-BBDF-4FFD-BE55-9614CA431D65}" type="parTrans" cxnId="{26DA3F70-E9B7-4026-AD01-1AA35D7C95D2}">
      <dgm:prSet/>
      <dgm:spPr/>
      <dgm:t>
        <a:bodyPr/>
        <a:lstStyle/>
        <a:p>
          <a:endParaRPr lang="en-ZA" sz="2400"/>
        </a:p>
      </dgm:t>
    </dgm:pt>
    <dgm:pt modelId="{FBB02E03-EC5D-47E5-8680-D5C6966A5FEA}" type="pres">
      <dgm:prSet presAssocID="{32170BE9-F0BB-4EFF-B0C0-8B488AF65AAE}" presName="Name0" presStyleCnt="0">
        <dgm:presLayoutVars>
          <dgm:chMax val="7"/>
          <dgm:chPref val="7"/>
          <dgm:dir/>
        </dgm:presLayoutVars>
      </dgm:prSet>
      <dgm:spPr/>
      <dgm:t>
        <a:bodyPr/>
        <a:lstStyle/>
        <a:p>
          <a:endParaRPr lang="en-US"/>
        </a:p>
      </dgm:t>
    </dgm:pt>
    <dgm:pt modelId="{91CC811B-C30A-40A8-A647-CC14B34D6D97}" type="pres">
      <dgm:prSet presAssocID="{32170BE9-F0BB-4EFF-B0C0-8B488AF65AAE}" presName="Name1" presStyleCnt="0"/>
      <dgm:spPr/>
    </dgm:pt>
    <dgm:pt modelId="{1CA71421-C934-41CA-A444-7CF421A5381B}" type="pres">
      <dgm:prSet presAssocID="{32170BE9-F0BB-4EFF-B0C0-8B488AF65AAE}" presName="cycle" presStyleCnt="0"/>
      <dgm:spPr/>
    </dgm:pt>
    <dgm:pt modelId="{69A99919-3222-4584-83A5-5B1FC3DA1DA9}" type="pres">
      <dgm:prSet presAssocID="{32170BE9-F0BB-4EFF-B0C0-8B488AF65AAE}" presName="srcNode" presStyleLbl="node1" presStyleIdx="0" presStyleCnt="3"/>
      <dgm:spPr/>
    </dgm:pt>
    <dgm:pt modelId="{C92514CE-FE44-4A9B-B7BD-8A7C9044791D}" type="pres">
      <dgm:prSet presAssocID="{32170BE9-F0BB-4EFF-B0C0-8B488AF65AAE}" presName="conn" presStyleLbl="parChTrans1D2" presStyleIdx="0" presStyleCnt="1"/>
      <dgm:spPr/>
      <dgm:t>
        <a:bodyPr/>
        <a:lstStyle/>
        <a:p>
          <a:endParaRPr lang="en-US"/>
        </a:p>
      </dgm:t>
    </dgm:pt>
    <dgm:pt modelId="{F6924170-DB2A-423D-AB31-95E8BF248D58}" type="pres">
      <dgm:prSet presAssocID="{32170BE9-F0BB-4EFF-B0C0-8B488AF65AAE}" presName="extraNode" presStyleLbl="node1" presStyleIdx="0" presStyleCnt="3"/>
      <dgm:spPr/>
    </dgm:pt>
    <dgm:pt modelId="{5EFE30A5-24C8-47E9-BC1E-863AEEFE2984}" type="pres">
      <dgm:prSet presAssocID="{32170BE9-F0BB-4EFF-B0C0-8B488AF65AAE}" presName="dstNode" presStyleLbl="node1" presStyleIdx="0" presStyleCnt="3"/>
      <dgm:spPr/>
    </dgm:pt>
    <dgm:pt modelId="{4EB2C50A-9DD6-4DBC-9D98-93CD1A647E47}" type="pres">
      <dgm:prSet presAssocID="{1E03058C-FEA0-4141-AC4E-1519B25DD9BF}" presName="text_1" presStyleLbl="node1" presStyleIdx="0" presStyleCnt="3" custScaleX="99550" custScaleY="123739" custLinFactNeighborX="-535" custLinFactNeighborY="-11464">
        <dgm:presLayoutVars>
          <dgm:bulletEnabled val="1"/>
        </dgm:presLayoutVars>
      </dgm:prSet>
      <dgm:spPr/>
      <dgm:t>
        <a:bodyPr/>
        <a:lstStyle/>
        <a:p>
          <a:endParaRPr lang="en-US"/>
        </a:p>
      </dgm:t>
    </dgm:pt>
    <dgm:pt modelId="{DC82E5BA-DB25-408F-BE35-01B43838AEEB}" type="pres">
      <dgm:prSet presAssocID="{1E03058C-FEA0-4141-AC4E-1519B25DD9BF}" presName="accent_1" presStyleCnt="0"/>
      <dgm:spPr/>
    </dgm:pt>
    <dgm:pt modelId="{B7B36E1B-8D80-441B-B660-6556C9499A59}" type="pres">
      <dgm:prSet presAssocID="{1E03058C-FEA0-4141-AC4E-1519B25DD9BF}" presName="accentRepeatNode" presStyleLbl="solidFgAcc1" presStyleIdx="0" presStyleCnt="3" custLinFactNeighborY="-9203"/>
      <dgm:spPr>
        <a:solidFill>
          <a:srgbClr val="006BBC"/>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endParaRPr lang="en-US"/>
        </a:p>
      </dgm:t>
    </dgm:pt>
    <dgm:pt modelId="{C6BF1799-C4F8-42F9-8BFB-9914FE5D20CF}" type="pres">
      <dgm:prSet presAssocID="{6C2E952A-C6B9-4DCF-9112-3BB1AB7E4C9E}" presName="text_2" presStyleLbl="node1" presStyleIdx="1" presStyleCnt="3" custScaleX="98332" custScaleY="123739">
        <dgm:presLayoutVars>
          <dgm:bulletEnabled val="1"/>
        </dgm:presLayoutVars>
      </dgm:prSet>
      <dgm:spPr/>
      <dgm:t>
        <a:bodyPr/>
        <a:lstStyle/>
        <a:p>
          <a:endParaRPr lang="en-US"/>
        </a:p>
      </dgm:t>
    </dgm:pt>
    <dgm:pt modelId="{0EE150AE-80DD-49C4-828C-EE8A330D1247}" type="pres">
      <dgm:prSet presAssocID="{6C2E952A-C6B9-4DCF-9112-3BB1AB7E4C9E}" presName="accent_2" presStyleCnt="0"/>
      <dgm:spPr/>
    </dgm:pt>
    <dgm:pt modelId="{4DF2F890-48BF-4415-9362-A68B51DE0C69}" type="pres">
      <dgm:prSet presAssocID="{6C2E952A-C6B9-4DCF-9112-3BB1AB7E4C9E}" presName="accentRepeatNode" presStyleLbl="solidFgAcc1" presStyleIdx="1" presStyleCnt="3"/>
      <dgm:spPr>
        <a:solidFill>
          <a:srgbClr val="006BBC"/>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endParaRPr lang="en-US"/>
        </a:p>
      </dgm:t>
    </dgm:pt>
    <dgm:pt modelId="{3EF42DB2-D3C9-4AE1-8C8B-D7C99B6449BD}" type="pres">
      <dgm:prSet presAssocID="{F2E07A61-08B1-4E5A-9913-32D3D52D8A0A}" presName="text_3" presStyleLbl="node1" presStyleIdx="2" presStyleCnt="3" custScaleX="97313" custScaleY="123739" custLinFactNeighborX="378" custLinFactNeighborY="13110">
        <dgm:presLayoutVars>
          <dgm:bulletEnabled val="1"/>
        </dgm:presLayoutVars>
      </dgm:prSet>
      <dgm:spPr/>
      <dgm:t>
        <a:bodyPr/>
        <a:lstStyle/>
        <a:p>
          <a:endParaRPr lang="en-US"/>
        </a:p>
      </dgm:t>
    </dgm:pt>
    <dgm:pt modelId="{5111ABB3-5E20-4BA0-AC41-6C73A90538FF}" type="pres">
      <dgm:prSet presAssocID="{F2E07A61-08B1-4E5A-9913-32D3D52D8A0A}" presName="accent_3" presStyleCnt="0"/>
      <dgm:spPr/>
    </dgm:pt>
    <dgm:pt modelId="{A3F83C4C-D667-41D3-9284-0C17537DF6A9}" type="pres">
      <dgm:prSet presAssocID="{F2E07A61-08B1-4E5A-9913-32D3D52D8A0A}" presName="accentRepeatNode" presStyleLbl="solidFgAcc1" presStyleIdx="2" presStyleCnt="3" custLinFactNeighborY="8472"/>
      <dgm:spPr>
        <a:solidFill>
          <a:srgbClr val="006BBC"/>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endParaRPr lang="en-US"/>
        </a:p>
      </dgm:t>
    </dgm:pt>
  </dgm:ptLst>
  <dgm:cxnLst>
    <dgm:cxn modelId="{5A0F8926-70C7-4501-A800-D3334DB0DB2F}" type="presOf" srcId="{29711C93-BE5B-4024-8209-F4DC69B4365F}" destId="{3EF42DB2-D3C9-4AE1-8C8B-D7C99B6449BD}" srcOrd="0" destOrd="3" presId="urn:microsoft.com/office/officeart/2008/layout/VerticalCurvedList"/>
    <dgm:cxn modelId="{9E628EC2-7CFE-4415-B812-765B6BC373F5}" type="presOf" srcId="{F742AA18-C4C7-4C65-AB08-AB1B39DD5B71}" destId="{C92514CE-FE44-4A9B-B7BD-8A7C9044791D}" srcOrd="0" destOrd="0" presId="urn:microsoft.com/office/officeart/2008/layout/VerticalCurvedList"/>
    <dgm:cxn modelId="{33D4D813-FBB6-48CD-A364-BFCD12D5414B}" type="presOf" srcId="{1E03058C-FEA0-4141-AC4E-1519B25DD9BF}" destId="{4EB2C50A-9DD6-4DBC-9D98-93CD1A647E47}" srcOrd="0" destOrd="0" presId="urn:microsoft.com/office/officeart/2008/layout/VerticalCurvedList"/>
    <dgm:cxn modelId="{4ABD0A9E-BA1F-4EF5-99CD-7DB0D43ED77B}" srcId="{32170BE9-F0BB-4EFF-B0C0-8B488AF65AAE}" destId="{1E03058C-FEA0-4141-AC4E-1519B25DD9BF}" srcOrd="0" destOrd="0" parTransId="{7EF323DF-7B18-4CC2-83BD-BC32C1E231C0}" sibTransId="{5AEEC5DD-30C7-4E49-8D0F-963772F84F8B}"/>
    <dgm:cxn modelId="{A613641B-1D32-497C-9519-B4D9E1CE4586}" srcId="{1E03058C-FEA0-4141-AC4E-1519B25DD9BF}" destId="{01C331CF-4E6A-4704-B3B0-35E84BF46060}" srcOrd="2" destOrd="0" parTransId="{F27A39E7-E720-4C2F-BD7D-7C70749078D8}" sibTransId="{878C29B7-465A-4A37-B912-D2316E439665}"/>
    <dgm:cxn modelId="{62637408-87F4-491E-8728-3B5586A56A5D}" srcId="{F2E07A61-08B1-4E5A-9913-32D3D52D8A0A}" destId="{29711C93-BE5B-4024-8209-F4DC69B4365F}" srcOrd="2" destOrd="0" parTransId="{EF16C9EC-C12E-4412-A397-31BD8681E2CE}" sibTransId="{6F0011FF-1849-4FFF-9D9F-05000FECC6C7}"/>
    <dgm:cxn modelId="{7FB8AB30-9FCE-4504-BCF2-58ED243499D6}" srcId="{6C2E952A-C6B9-4DCF-9112-3BB1AB7E4C9E}" destId="{ED835598-241A-4343-AA46-4DDCCA8E0502}" srcOrd="2" destOrd="0" parTransId="{EC214370-316D-432F-996B-A499E3ED4832}" sibTransId="{4DFCA01F-56C5-4E46-92C2-30D115064542}"/>
    <dgm:cxn modelId="{16E0E326-78A2-49A3-BC2D-E4D364528ED9}" type="presOf" srcId="{EAF86D1B-00A2-4867-B8F6-BD8474ECA2D1}" destId="{3EF42DB2-D3C9-4AE1-8C8B-D7C99B6449BD}" srcOrd="0" destOrd="1" presId="urn:microsoft.com/office/officeart/2008/layout/VerticalCurvedList"/>
    <dgm:cxn modelId="{390C4B3C-0419-419C-85DC-3EE9E623CFB4}" type="presOf" srcId="{32170BE9-F0BB-4EFF-B0C0-8B488AF65AAE}" destId="{FBB02E03-EC5D-47E5-8680-D5C6966A5FEA}" srcOrd="0" destOrd="0" presId="urn:microsoft.com/office/officeart/2008/layout/VerticalCurvedList"/>
    <dgm:cxn modelId="{3F6EA52F-5195-4DDB-8D63-6557675C283C}" srcId="{32170BE9-F0BB-4EFF-B0C0-8B488AF65AAE}" destId="{6C2E952A-C6B9-4DCF-9112-3BB1AB7E4C9E}" srcOrd="1" destOrd="0" parTransId="{A00CCDAF-E39A-42D6-8136-C1BBA183D952}" sibTransId="{6BAEA0A0-14A2-4204-AEBE-66DD51B435A7}"/>
    <dgm:cxn modelId="{1C3C2E9C-B2B4-4B30-A2BB-6124BE502A63}" type="presOf" srcId="{01C331CF-4E6A-4704-B3B0-35E84BF46060}" destId="{4EB2C50A-9DD6-4DBC-9D98-93CD1A647E47}" srcOrd="0" destOrd="3" presId="urn:microsoft.com/office/officeart/2008/layout/VerticalCurvedList"/>
    <dgm:cxn modelId="{D74E6EB1-1974-455E-A3D2-B48F0BA6E9A2}" srcId="{1E03058C-FEA0-4141-AC4E-1519B25DD9BF}" destId="{4B151EDB-5E77-4EA3-BCDD-D1D91BD42A2B}" srcOrd="1" destOrd="0" parTransId="{2E3577B3-7655-42D0-A6FD-E713741AB113}" sibTransId="{A96468AB-62F5-4DA8-8A05-616A08D68049}"/>
    <dgm:cxn modelId="{046ED37C-AD3E-4492-AA73-C9EA28C9F862}" type="presOf" srcId="{6C2E952A-C6B9-4DCF-9112-3BB1AB7E4C9E}" destId="{C6BF1799-C4F8-42F9-8BFB-9914FE5D20CF}" srcOrd="0" destOrd="0" presId="urn:microsoft.com/office/officeart/2008/layout/VerticalCurvedList"/>
    <dgm:cxn modelId="{0115910F-787A-4FA0-B5CD-FB96F0A18A5C}" srcId="{1E03058C-FEA0-4141-AC4E-1519B25DD9BF}" destId="{2BA172CC-A9BF-4352-97AD-3F71D1B70AE5}" srcOrd="0" destOrd="0" parTransId="{85D3E2BE-E5A3-4D51-8FF7-D2EA4423B9DF}" sibTransId="{F742AA18-C4C7-4C65-AB08-AB1B39DD5B71}"/>
    <dgm:cxn modelId="{77730C17-0DE5-42CA-A66D-3E79D57491A6}" srcId="{32170BE9-F0BB-4EFF-B0C0-8B488AF65AAE}" destId="{F2E07A61-08B1-4E5A-9913-32D3D52D8A0A}" srcOrd="2" destOrd="0" parTransId="{3F85A585-DB20-4DB0-90F7-4FE9E45DFD4B}" sibTransId="{5A72194C-5686-47CF-A07C-F53B067CFFE1}"/>
    <dgm:cxn modelId="{0193ECA3-C58E-47E0-B24B-8A9BA29C7570}" srcId="{6C2E952A-C6B9-4DCF-9112-3BB1AB7E4C9E}" destId="{79274177-7B2E-4B09-A22D-D9C6A6C62D5C}" srcOrd="1" destOrd="0" parTransId="{8CF6BAA8-C1A4-4FE4-BAC4-D6CFBE952478}" sibTransId="{49CF109C-7AC9-463B-A41B-9DF1384B74BA}"/>
    <dgm:cxn modelId="{C5B115EE-CF70-4543-95B2-5C9ECD2BFF47}" type="presOf" srcId="{4B151EDB-5E77-4EA3-BCDD-D1D91BD42A2B}" destId="{4EB2C50A-9DD6-4DBC-9D98-93CD1A647E47}" srcOrd="0" destOrd="2" presId="urn:microsoft.com/office/officeart/2008/layout/VerticalCurvedList"/>
    <dgm:cxn modelId="{79BF6122-0B08-4473-96D0-9B1C3AA9752C}" srcId="{6C2E952A-C6B9-4DCF-9112-3BB1AB7E4C9E}" destId="{923371DE-93A7-414F-A443-21018CCEBFFC}" srcOrd="0" destOrd="0" parTransId="{6E06B858-A284-45B7-84AB-87F0BCE47699}" sibTransId="{BADE9DE3-4942-464E-9D27-121CDA8425DD}"/>
    <dgm:cxn modelId="{07798A7F-58C4-40DB-B061-8C41AFF98497}" type="presOf" srcId="{ED835598-241A-4343-AA46-4DDCCA8E0502}" destId="{C6BF1799-C4F8-42F9-8BFB-9914FE5D20CF}" srcOrd="0" destOrd="3" presId="urn:microsoft.com/office/officeart/2008/layout/VerticalCurvedList"/>
    <dgm:cxn modelId="{26DA3F70-E9B7-4026-AD01-1AA35D7C95D2}" srcId="{F2E07A61-08B1-4E5A-9913-32D3D52D8A0A}" destId="{EAF86D1B-00A2-4867-B8F6-BD8474ECA2D1}" srcOrd="0" destOrd="0" parTransId="{07B13EE8-BBDF-4FFD-BE55-9614CA431D65}" sibTransId="{9C41E656-7094-461D-B595-8788C918D601}"/>
    <dgm:cxn modelId="{42FAF41B-6E26-4952-9807-3774D6E6A0EC}" srcId="{F2E07A61-08B1-4E5A-9913-32D3D52D8A0A}" destId="{13163E8D-3B7D-4807-9E0A-5C0E631A6378}" srcOrd="1" destOrd="0" parTransId="{78728FA9-30E3-4C3A-AF96-57062244F6F5}" sibTransId="{F548A3C1-3D80-4880-A904-BAE22F6E2428}"/>
    <dgm:cxn modelId="{162FE594-6412-4287-AB87-DAED9F10DED3}" type="presOf" srcId="{79274177-7B2E-4B09-A22D-D9C6A6C62D5C}" destId="{C6BF1799-C4F8-42F9-8BFB-9914FE5D20CF}" srcOrd="0" destOrd="2" presId="urn:microsoft.com/office/officeart/2008/layout/VerticalCurvedList"/>
    <dgm:cxn modelId="{4842645C-A0BA-45B9-8BD5-822960217DBA}" type="presOf" srcId="{F2E07A61-08B1-4E5A-9913-32D3D52D8A0A}" destId="{3EF42DB2-D3C9-4AE1-8C8B-D7C99B6449BD}" srcOrd="0" destOrd="0" presId="urn:microsoft.com/office/officeart/2008/layout/VerticalCurvedList"/>
    <dgm:cxn modelId="{4AD2A6D5-5D02-484C-9BF7-6A0823A7E954}" type="presOf" srcId="{D5CB5576-19D3-4775-9D6D-505DB250B1CA}" destId="{C6BF1799-C4F8-42F9-8BFB-9914FE5D20CF}" srcOrd="0" destOrd="4" presId="urn:microsoft.com/office/officeart/2008/layout/VerticalCurvedList"/>
    <dgm:cxn modelId="{15E4DE8B-3378-4D75-B900-853B3B748967}" type="presOf" srcId="{923371DE-93A7-414F-A443-21018CCEBFFC}" destId="{C6BF1799-C4F8-42F9-8BFB-9914FE5D20CF}" srcOrd="0" destOrd="1" presId="urn:microsoft.com/office/officeart/2008/layout/VerticalCurvedList"/>
    <dgm:cxn modelId="{C5E27E29-7670-4B81-B8F6-E59B32001885}" type="presOf" srcId="{67F5E5EA-3B00-4089-8673-AB5AFB0034D9}" destId="{3EF42DB2-D3C9-4AE1-8C8B-D7C99B6449BD}" srcOrd="0" destOrd="4" presId="urn:microsoft.com/office/officeart/2008/layout/VerticalCurvedList"/>
    <dgm:cxn modelId="{F42FE626-029F-4A7C-AEA1-41F7C2CCCB78}" type="presOf" srcId="{2BA172CC-A9BF-4352-97AD-3F71D1B70AE5}" destId="{4EB2C50A-9DD6-4DBC-9D98-93CD1A647E47}" srcOrd="0" destOrd="1" presId="urn:microsoft.com/office/officeart/2008/layout/VerticalCurvedList"/>
    <dgm:cxn modelId="{9E24E2DB-B309-4E84-A82F-341A8176F69B}" srcId="{F2E07A61-08B1-4E5A-9913-32D3D52D8A0A}" destId="{67F5E5EA-3B00-4089-8673-AB5AFB0034D9}" srcOrd="3" destOrd="0" parTransId="{354D01B4-A897-4B88-B48F-845A36CA9EAA}" sibTransId="{1B0B9789-821D-4E63-89CE-DFC1F85A5D06}"/>
    <dgm:cxn modelId="{7AA5EEF0-27CE-44A2-BAEB-EC2A39398E07}" type="presOf" srcId="{13163E8D-3B7D-4807-9E0A-5C0E631A6378}" destId="{3EF42DB2-D3C9-4AE1-8C8B-D7C99B6449BD}" srcOrd="0" destOrd="2" presId="urn:microsoft.com/office/officeart/2008/layout/VerticalCurvedList"/>
    <dgm:cxn modelId="{43F188F0-1EB9-4ED7-A068-359D289D5A06}" srcId="{6C2E952A-C6B9-4DCF-9112-3BB1AB7E4C9E}" destId="{D5CB5576-19D3-4775-9D6D-505DB250B1CA}" srcOrd="3" destOrd="0" parTransId="{11D57166-F2A0-4E96-BB2F-7ADA2673247D}" sibTransId="{3C55D9CE-1450-4B01-9D65-5B13B6C39B1B}"/>
    <dgm:cxn modelId="{7E34CC97-FC19-4AC3-B9DB-0A03F1E9079F}" type="presParOf" srcId="{FBB02E03-EC5D-47E5-8680-D5C6966A5FEA}" destId="{91CC811B-C30A-40A8-A647-CC14B34D6D97}" srcOrd="0" destOrd="0" presId="urn:microsoft.com/office/officeart/2008/layout/VerticalCurvedList"/>
    <dgm:cxn modelId="{72B22349-92A4-49F1-8E34-3C600DC453A1}" type="presParOf" srcId="{91CC811B-C30A-40A8-A647-CC14B34D6D97}" destId="{1CA71421-C934-41CA-A444-7CF421A5381B}" srcOrd="0" destOrd="0" presId="urn:microsoft.com/office/officeart/2008/layout/VerticalCurvedList"/>
    <dgm:cxn modelId="{A3564C35-B9AD-42EC-9980-3A886B3DBCDC}" type="presParOf" srcId="{1CA71421-C934-41CA-A444-7CF421A5381B}" destId="{69A99919-3222-4584-83A5-5B1FC3DA1DA9}" srcOrd="0" destOrd="0" presId="urn:microsoft.com/office/officeart/2008/layout/VerticalCurvedList"/>
    <dgm:cxn modelId="{F5A15088-8E71-40DE-BBD7-C7DFA7471E65}" type="presParOf" srcId="{1CA71421-C934-41CA-A444-7CF421A5381B}" destId="{C92514CE-FE44-4A9B-B7BD-8A7C9044791D}" srcOrd="1" destOrd="0" presId="urn:microsoft.com/office/officeart/2008/layout/VerticalCurvedList"/>
    <dgm:cxn modelId="{7145928B-7F67-4536-92C8-741C0D5281E7}" type="presParOf" srcId="{1CA71421-C934-41CA-A444-7CF421A5381B}" destId="{F6924170-DB2A-423D-AB31-95E8BF248D58}" srcOrd="2" destOrd="0" presId="urn:microsoft.com/office/officeart/2008/layout/VerticalCurvedList"/>
    <dgm:cxn modelId="{67CCA6C4-BC0E-463E-97DB-42EB30EB99E6}" type="presParOf" srcId="{1CA71421-C934-41CA-A444-7CF421A5381B}" destId="{5EFE30A5-24C8-47E9-BC1E-863AEEFE2984}" srcOrd="3" destOrd="0" presId="urn:microsoft.com/office/officeart/2008/layout/VerticalCurvedList"/>
    <dgm:cxn modelId="{D12A883A-B02C-48AF-810C-8D78624D0608}" type="presParOf" srcId="{91CC811B-C30A-40A8-A647-CC14B34D6D97}" destId="{4EB2C50A-9DD6-4DBC-9D98-93CD1A647E47}" srcOrd="1" destOrd="0" presId="urn:microsoft.com/office/officeart/2008/layout/VerticalCurvedList"/>
    <dgm:cxn modelId="{F427C775-11D4-4BF7-A3B8-9857B52B01C3}" type="presParOf" srcId="{91CC811B-C30A-40A8-A647-CC14B34D6D97}" destId="{DC82E5BA-DB25-408F-BE35-01B43838AEEB}" srcOrd="2" destOrd="0" presId="urn:microsoft.com/office/officeart/2008/layout/VerticalCurvedList"/>
    <dgm:cxn modelId="{50A213C2-FBC7-4E26-949A-D456CE465DEF}" type="presParOf" srcId="{DC82E5BA-DB25-408F-BE35-01B43838AEEB}" destId="{B7B36E1B-8D80-441B-B660-6556C9499A59}" srcOrd="0" destOrd="0" presId="urn:microsoft.com/office/officeart/2008/layout/VerticalCurvedList"/>
    <dgm:cxn modelId="{9EA70C25-45AC-4F10-B547-782AA25F637F}" type="presParOf" srcId="{91CC811B-C30A-40A8-A647-CC14B34D6D97}" destId="{C6BF1799-C4F8-42F9-8BFB-9914FE5D20CF}" srcOrd="3" destOrd="0" presId="urn:microsoft.com/office/officeart/2008/layout/VerticalCurvedList"/>
    <dgm:cxn modelId="{374687AF-4C38-4865-B8F4-F0299E405DC1}" type="presParOf" srcId="{91CC811B-C30A-40A8-A647-CC14B34D6D97}" destId="{0EE150AE-80DD-49C4-828C-EE8A330D1247}" srcOrd="4" destOrd="0" presId="urn:microsoft.com/office/officeart/2008/layout/VerticalCurvedList"/>
    <dgm:cxn modelId="{70EDFD4C-5ABE-4DFD-9CF1-664AF48B4C96}" type="presParOf" srcId="{0EE150AE-80DD-49C4-828C-EE8A330D1247}" destId="{4DF2F890-48BF-4415-9362-A68B51DE0C69}" srcOrd="0" destOrd="0" presId="urn:microsoft.com/office/officeart/2008/layout/VerticalCurvedList"/>
    <dgm:cxn modelId="{1E04D9F3-54D3-411E-943C-3C4138D8054D}" type="presParOf" srcId="{91CC811B-C30A-40A8-A647-CC14B34D6D97}" destId="{3EF42DB2-D3C9-4AE1-8C8B-D7C99B6449BD}" srcOrd="5" destOrd="0" presId="urn:microsoft.com/office/officeart/2008/layout/VerticalCurvedList"/>
    <dgm:cxn modelId="{6E1F0C5F-45CC-4270-8797-4DF16DBB8B1D}" type="presParOf" srcId="{91CC811B-C30A-40A8-A647-CC14B34D6D97}" destId="{5111ABB3-5E20-4BA0-AC41-6C73A90538FF}" srcOrd="6" destOrd="0" presId="urn:microsoft.com/office/officeart/2008/layout/VerticalCurvedList"/>
    <dgm:cxn modelId="{884C2B87-CC73-4E36-B550-3173C878952E}" type="presParOf" srcId="{5111ABB3-5E20-4BA0-AC41-6C73A90538FF}" destId="{A3F83C4C-D667-41D3-9284-0C17537DF6A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3FA0B-966C-4889-B6AF-1D08D7C6DBAF}" type="doc">
      <dgm:prSet loTypeId="urn:microsoft.com/office/officeart/2005/8/layout/cycle1" loCatId="cycle" qsTypeId="urn:microsoft.com/office/officeart/2005/8/quickstyle/simple1" qsCatId="simple" csTypeId="urn:microsoft.com/office/officeart/2005/8/colors/colorful1#1" csCatId="colorful" phldr="1"/>
      <dgm:spPr/>
      <dgm:t>
        <a:bodyPr/>
        <a:lstStyle/>
        <a:p>
          <a:endParaRPr lang="en-ZA"/>
        </a:p>
      </dgm:t>
    </dgm:pt>
    <dgm:pt modelId="{2B902733-92DE-4377-9939-02573DDFCFA8}">
      <dgm:prSet phldrT="[Text]" custT="1"/>
      <dgm:spPr/>
      <dgm:t>
        <a:bodyPr/>
        <a:lstStyle/>
        <a:p>
          <a:r>
            <a:rPr lang="en-ZA" sz="1100" b="1" dirty="0" smtClean="0"/>
            <a:t>2015 </a:t>
          </a:r>
        </a:p>
        <a:p>
          <a:r>
            <a:rPr lang="en-ZA" sz="1100" b="1" dirty="0" smtClean="0"/>
            <a:t> Training starts</a:t>
          </a:r>
          <a:endParaRPr lang="en-ZA" sz="1100" b="1" dirty="0"/>
        </a:p>
      </dgm:t>
    </dgm:pt>
    <dgm:pt modelId="{AD3FFC50-EBC6-4AB2-99E5-2EAA309FB15F}" type="parTrans" cxnId="{747BAF5A-344C-4167-AA62-15D64A87D526}">
      <dgm:prSet/>
      <dgm:spPr/>
      <dgm:t>
        <a:bodyPr/>
        <a:lstStyle/>
        <a:p>
          <a:endParaRPr lang="en-ZA"/>
        </a:p>
      </dgm:t>
    </dgm:pt>
    <dgm:pt modelId="{E9521105-28D3-4914-B84A-3437E7AA85E8}" type="sibTrans" cxnId="{747BAF5A-344C-4167-AA62-15D64A87D526}">
      <dgm:prSet>
        <dgm:style>
          <a:lnRef idx="0">
            <a:schemeClr val="accent3"/>
          </a:lnRef>
          <a:fillRef idx="3">
            <a:schemeClr val="accent3"/>
          </a:fillRef>
          <a:effectRef idx="3">
            <a:schemeClr val="accent3"/>
          </a:effectRef>
          <a:fontRef idx="minor">
            <a:schemeClr val="lt1"/>
          </a:fontRef>
        </dgm:style>
      </dgm:prSet>
      <dgm:spPr/>
      <dgm:t>
        <a:bodyPr/>
        <a:lstStyle/>
        <a:p>
          <a:endParaRPr lang="en-ZA"/>
        </a:p>
      </dgm:t>
    </dgm:pt>
    <dgm:pt modelId="{CB265E98-3583-4E90-B719-5F4EEBD82420}">
      <dgm:prSet phldrT="[Text]" custT="1"/>
      <dgm:spPr/>
      <dgm:t>
        <a:bodyPr/>
        <a:lstStyle/>
        <a:p>
          <a:r>
            <a:rPr lang="en-ZA" sz="1100" b="1" dirty="0" smtClean="0"/>
            <a:t>2015 – 2020</a:t>
          </a:r>
        </a:p>
        <a:p>
          <a:r>
            <a:rPr lang="en-ZA" sz="1100" b="1" dirty="0" smtClean="0"/>
            <a:t>Training / Placements – Water Agents</a:t>
          </a:r>
          <a:endParaRPr lang="en-ZA" sz="1100" b="1" dirty="0"/>
        </a:p>
      </dgm:t>
    </dgm:pt>
    <dgm:pt modelId="{AD1AF15D-D78E-4192-B873-C887A184F624}" type="parTrans" cxnId="{8D32E962-EAB8-4176-BD55-E7B602B2B79F}">
      <dgm:prSet/>
      <dgm:spPr/>
      <dgm:t>
        <a:bodyPr/>
        <a:lstStyle/>
        <a:p>
          <a:endParaRPr lang="en-ZA"/>
        </a:p>
      </dgm:t>
    </dgm:pt>
    <dgm:pt modelId="{126C7EC6-38C0-41BA-AE07-38AB9AA867E7}" type="sibTrans" cxnId="{8D32E962-EAB8-4176-BD55-E7B602B2B79F}">
      <dgm:prSet>
        <dgm:style>
          <a:lnRef idx="1">
            <a:schemeClr val="dk1"/>
          </a:lnRef>
          <a:fillRef idx="2">
            <a:schemeClr val="dk1"/>
          </a:fillRef>
          <a:effectRef idx="1">
            <a:schemeClr val="dk1"/>
          </a:effectRef>
          <a:fontRef idx="minor">
            <a:schemeClr val="dk1"/>
          </a:fontRef>
        </dgm:style>
      </dgm:prSet>
      <dgm:spPr/>
      <dgm:t>
        <a:bodyPr/>
        <a:lstStyle/>
        <a:p>
          <a:endParaRPr lang="en-ZA"/>
        </a:p>
      </dgm:t>
    </dgm:pt>
    <dgm:pt modelId="{494812F0-0BB7-4A12-8D5E-A342EE79DCD2}">
      <dgm:prSet phldrT="[Text]" custT="1"/>
      <dgm:spPr/>
      <dgm:t>
        <a:bodyPr/>
        <a:lstStyle/>
        <a:p>
          <a:r>
            <a:rPr lang="en-ZA" sz="1100" b="1" dirty="0" smtClean="0"/>
            <a:t>Training</a:t>
          </a:r>
          <a:endParaRPr lang="en-ZA" sz="1100" b="1" dirty="0"/>
        </a:p>
      </dgm:t>
    </dgm:pt>
    <dgm:pt modelId="{ACC7D8A2-54E8-4F88-8E31-D88C4507E067}" type="parTrans" cxnId="{21C33B0F-59A4-43A3-B7CB-EB11C04E6841}">
      <dgm:prSet/>
      <dgm:spPr/>
      <dgm:t>
        <a:bodyPr/>
        <a:lstStyle/>
        <a:p>
          <a:endParaRPr lang="en-ZA"/>
        </a:p>
      </dgm:t>
    </dgm:pt>
    <dgm:pt modelId="{E3D923C1-6237-41DC-9B07-74CBECA40997}" type="sibTrans" cxnId="{21C33B0F-59A4-43A3-B7CB-EB11C04E6841}">
      <dgm:prSet>
        <dgm:style>
          <a:lnRef idx="0">
            <a:schemeClr val="accent1"/>
          </a:lnRef>
          <a:fillRef idx="3">
            <a:schemeClr val="accent1"/>
          </a:fillRef>
          <a:effectRef idx="3">
            <a:schemeClr val="accent1"/>
          </a:effectRef>
          <a:fontRef idx="minor">
            <a:schemeClr val="lt1"/>
          </a:fontRef>
        </dgm:style>
      </dgm:prSet>
      <dgm:spPr/>
      <dgm:t>
        <a:bodyPr/>
        <a:lstStyle/>
        <a:p>
          <a:endParaRPr lang="en-ZA"/>
        </a:p>
      </dgm:t>
    </dgm:pt>
    <dgm:pt modelId="{CBB69E06-6960-452B-AE71-763853E8BE31}">
      <dgm:prSet phldrT="[Text]" custT="1"/>
      <dgm:spPr/>
      <dgm:t>
        <a:bodyPr/>
        <a:lstStyle/>
        <a:p>
          <a:r>
            <a:rPr lang="en-ZA" sz="1100" b="1" dirty="0" smtClean="0"/>
            <a:t>2015 – 2020 Training / Placements – Artisans / Plumbers</a:t>
          </a:r>
          <a:endParaRPr lang="en-ZA" sz="1100" b="1" dirty="0"/>
        </a:p>
      </dgm:t>
    </dgm:pt>
    <dgm:pt modelId="{72886AE2-EF27-4B08-A8B3-FCBAE9577A59}" type="parTrans" cxnId="{91BEF42D-C3CF-45B4-84FB-F979877A52D5}">
      <dgm:prSet/>
      <dgm:spPr/>
      <dgm:t>
        <a:bodyPr/>
        <a:lstStyle/>
        <a:p>
          <a:endParaRPr lang="en-ZA"/>
        </a:p>
      </dgm:t>
    </dgm:pt>
    <dgm:pt modelId="{43D8EEEC-5B3F-4C97-BE8A-AFAC36185645}" type="sibTrans" cxnId="{91BEF42D-C3CF-45B4-84FB-F979877A52D5}">
      <dgm:prSet>
        <dgm:style>
          <a:lnRef idx="0">
            <a:schemeClr val="accent3"/>
          </a:lnRef>
          <a:fillRef idx="3">
            <a:schemeClr val="accent3"/>
          </a:fillRef>
          <a:effectRef idx="3">
            <a:schemeClr val="accent3"/>
          </a:effectRef>
          <a:fontRef idx="minor">
            <a:schemeClr val="lt1"/>
          </a:fontRef>
        </dgm:style>
      </dgm:prSet>
      <dgm:spPr/>
      <dgm:t>
        <a:bodyPr/>
        <a:lstStyle/>
        <a:p>
          <a:endParaRPr lang="en-ZA"/>
        </a:p>
      </dgm:t>
    </dgm:pt>
    <dgm:pt modelId="{F882CDB8-A0FD-4111-993E-F1E6BB22D3AE}">
      <dgm:prSet phldrT="[Text]" custT="1"/>
      <dgm:spPr/>
      <dgm:t>
        <a:bodyPr/>
        <a:lstStyle/>
        <a:p>
          <a:r>
            <a:rPr lang="en-ZA" sz="1100" b="1" dirty="0" smtClean="0"/>
            <a:t>Sustainability</a:t>
          </a:r>
          <a:endParaRPr lang="en-ZA" sz="1100" b="1" dirty="0"/>
        </a:p>
      </dgm:t>
    </dgm:pt>
    <dgm:pt modelId="{05F1047E-ACA7-4559-8FBF-2953A6050EC9}" type="parTrans" cxnId="{D10E1C30-91CE-497F-BAA2-FB3CDD68CBE0}">
      <dgm:prSet/>
      <dgm:spPr/>
      <dgm:t>
        <a:bodyPr/>
        <a:lstStyle/>
        <a:p>
          <a:endParaRPr lang="en-ZA"/>
        </a:p>
      </dgm:t>
    </dgm:pt>
    <dgm:pt modelId="{5F80FDA0-01C5-4AD4-A324-4721326A12EC}" type="sibTrans" cxnId="{D10E1C30-91CE-497F-BAA2-FB3CDD68CBE0}">
      <dgm:prSet>
        <dgm:style>
          <a:lnRef idx="0">
            <a:schemeClr val="accent1"/>
          </a:lnRef>
          <a:fillRef idx="3">
            <a:schemeClr val="accent1"/>
          </a:fillRef>
          <a:effectRef idx="3">
            <a:schemeClr val="accent1"/>
          </a:effectRef>
          <a:fontRef idx="minor">
            <a:schemeClr val="lt1"/>
          </a:fontRef>
        </dgm:style>
      </dgm:prSet>
      <dgm:spPr/>
      <dgm:t>
        <a:bodyPr/>
        <a:lstStyle/>
        <a:p>
          <a:endParaRPr lang="en-ZA" sz="800"/>
        </a:p>
      </dgm:t>
    </dgm:pt>
    <dgm:pt modelId="{C058FC6D-9A31-4EE9-A55D-0492C39E8156}" type="pres">
      <dgm:prSet presAssocID="{AD73FA0B-966C-4889-B6AF-1D08D7C6DBAF}" presName="cycle" presStyleCnt="0">
        <dgm:presLayoutVars>
          <dgm:dir/>
          <dgm:resizeHandles val="exact"/>
        </dgm:presLayoutVars>
      </dgm:prSet>
      <dgm:spPr/>
      <dgm:t>
        <a:bodyPr/>
        <a:lstStyle/>
        <a:p>
          <a:endParaRPr lang="en-ZA"/>
        </a:p>
      </dgm:t>
    </dgm:pt>
    <dgm:pt modelId="{2FC8F62F-BB72-4757-BCBA-D5FA32CB28A7}" type="pres">
      <dgm:prSet presAssocID="{2B902733-92DE-4377-9939-02573DDFCFA8}" presName="dummy" presStyleCnt="0"/>
      <dgm:spPr/>
    </dgm:pt>
    <dgm:pt modelId="{5525482C-537E-4340-AED0-80D0A8C62E42}" type="pres">
      <dgm:prSet presAssocID="{2B902733-92DE-4377-9939-02573DDFCFA8}" presName="node" presStyleLbl="revTx" presStyleIdx="0" presStyleCnt="5">
        <dgm:presLayoutVars>
          <dgm:bulletEnabled val="1"/>
        </dgm:presLayoutVars>
      </dgm:prSet>
      <dgm:spPr/>
      <dgm:t>
        <a:bodyPr/>
        <a:lstStyle/>
        <a:p>
          <a:endParaRPr lang="en-ZA"/>
        </a:p>
      </dgm:t>
    </dgm:pt>
    <dgm:pt modelId="{92B3679B-9C3C-4A38-9DEF-CC2593D4B5FB}" type="pres">
      <dgm:prSet presAssocID="{E9521105-28D3-4914-B84A-3437E7AA85E8}" presName="sibTrans" presStyleLbl="node1" presStyleIdx="0" presStyleCnt="5"/>
      <dgm:spPr/>
      <dgm:t>
        <a:bodyPr/>
        <a:lstStyle/>
        <a:p>
          <a:endParaRPr lang="en-ZA"/>
        </a:p>
      </dgm:t>
    </dgm:pt>
    <dgm:pt modelId="{3A4F6638-33A3-4B4F-ADF9-75FC09C1EF37}" type="pres">
      <dgm:prSet presAssocID="{CB265E98-3583-4E90-B719-5F4EEBD82420}" presName="dummy" presStyleCnt="0"/>
      <dgm:spPr/>
    </dgm:pt>
    <dgm:pt modelId="{437FD974-A88B-41EA-8E8E-41CE54C16AB8}" type="pres">
      <dgm:prSet presAssocID="{CB265E98-3583-4E90-B719-5F4EEBD82420}" presName="node" presStyleLbl="revTx" presStyleIdx="1" presStyleCnt="5">
        <dgm:presLayoutVars>
          <dgm:bulletEnabled val="1"/>
        </dgm:presLayoutVars>
      </dgm:prSet>
      <dgm:spPr/>
      <dgm:t>
        <a:bodyPr/>
        <a:lstStyle/>
        <a:p>
          <a:endParaRPr lang="en-ZA"/>
        </a:p>
      </dgm:t>
    </dgm:pt>
    <dgm:pt modelId="{21C8D5B7-AE3D-4537-9215-A39DDD5BFD7B}" type="pres">
      <dgm:prSet presAssocID="{126C7EC6-38C0-41BA-AE07-38AB9AA867E7}" presName="sibTrans" presStyleLbl="node1" presStyleIdx="1" presStyleCnt="5"/>
      <dgm:spPr/>
      <dgm:t>
        <a:bodyPr/>
        <a:lstStyle/>
        <a:p>
          <a:endParaRPr lang="en-ZA"/>
        </a:p>
      </dgm:t>
    </dgm:pt>
    <dgm:pt modelId="{9FCA1366-CBAB-4B8B-AA88-60308CB6F825}" type="pres">
      <dgm:prSet presAssocID="{494812F0-0BB7-4A12-8D5E-A342EE79DCD2}" presName="dummy" presStyleCnt="0"/>
      <dgm:spPr/>
    </dgm:pt>
    <dgm:pt modelId="{67292912-4BD5-488B-9435-848BF1FF8018}" type="pres">
      <dgm:prSet presAssocID="{494812F0-0BB7-4A12-8D5E-A342EE79DCD2}" presName="node" presStyleLbl="revTx" presStyleIdx="2" presStyleCnt="5">
        <dgm:presLayoutVars>
          <dgm:bulletEnabled val="1"/>
        </dgm:presLayoutVars>
      </dgm:prSet>
      <dgm:spPr/>
      <dgm:t>
        <a:bodyPr/>
        <a:lstStyle/>
        <a:p>
          <a:endParaRPr lang="en-ZA"/>
        </a:p>
      </dgm:t>
    </dgm:pt>
    <dgm:pt modelId="{08A02FC5-F4BA-48F8-BA56-0D5C33951DA2}" type="pres">
      <dgm:prSet presAssocID="{E3D923C1-6237-41DC-9B07-74CBECA40997}" presName="sibTrans" presStyleLbl="node1" presStyleIdx="2" presStyleCnt="5"/>
      <dgm:spPr/>
      <dgm:t>
        <a:bodyPr/>
        <a:lstStyle/>
        <a:p>
          <a:endParaRPr lang="en-ZA"/>
        </a:p>
      </dgm:t>
    </dgm:pt>
    <dgm:pt modelId="{7E7C922C-7EB6-4121-911D-AF9DB437948A}" type="pres">
      <dgm:prSet presAssocID="{CBB69E06-6960-452B-AE71-763853E8BE31}" presName="dummy" presStyleCnt="0"/>
      <dgm:spPr/>
    </dgm:pt>
    <dgm:pt modelId="{4508408B-E073-4771-B363-B057968DD3D1}" type="pres">
      <dgm:prSet presAssocID="{CBB69E06-6960-452B-AE71-763853E8BE31}" presName="node" presStyleLbl="revTx" presStyleIdx="3" presStyleCnt="5">
        <dgm:presLayoutVars>
          <dgm:bulletEnabled val="1"/>
        </dgm:presLayoutVars>
      </dgm:prSet>
      <dgm:spPr/>
      <dgm:t>
        <a:bodyPr/>
        <a:lstStyle/>
        <a:p>
          <a:endParaRPr lang="en-ZA"/>
        </a:p>
      </dgm:t>
    </dgm:pt>
    <dgm:pt modelId="{522ECB88-4D4B-4EFA-BE73-F6D877D08BBB}" type="pres">
      <dgm:prSet presAssocID="{43D8EEEC-5B3F-4C97-BE8A-AFAC36185645}" presName="sibTrans" presStyleLbl="node1" presStyleIdx="3" presStyleCnt="5"/>
      <dgm:spPr/>
      <dgm:t>
        <a:bodyPr/>
        <a:lstStyle/>
        <a:p>
          <a:endParaRPr lang="en-ZA"/>
        </a:p>
      </dgm:t>
    </dgm:pt>
    <dgm:pt modelId="{9485EAB5-0F7E-44E4-B938-8C59FBCCF473}" type="pres">
      <dgm:prSet presAssocID="{F882CDB8-A0FD-4111-993E-F1E6BB22D3AE}" presName="dummy" presStyleCnt="0"/>
      <dgm:spPr/>
    </dgm:pt>
    <dgm:pt modelId="{5589A9CF-E980-41D1-A2C0-AAA0D8F7BB2A}" type="pres">
      <dgm:prSet presAssocID="{F882CDB8-A0FD-4111-993E-F1E6BB22D3AE}" presName="node" presStyleLbl="revTx" presStyleIdx="4" presStyleCnt="5" custRadScaleRad="102048" custRadScaleInc="-15965">
        <dgm:presLayoutVars>
          <dgm:bulletEnabled val="1"/>
        </dgm:presLayoutVars>
      </dgm:prSet>
      <dgm:spPr/>
      <dgm:t>
        <a:bodyPr/>
        <a:lstStyle/>
        <a:p>
          <a:endParaRPr lang="en-ZA"/>
        </a:p>
      </dgm:t>
    </dgm:pt>
    <dgm:pt modelId="{F9321542-1806-4803-86EC-3FC209D000DA}" type="pres">
      <dgm:prSet presAssocID="{5F80FDA0-01C5-4AD4-A324-4721326A12EC}" presName="sibTrans" presStyleLbl="node1" presStyleIdx="4" presStyleCnt="5"/>
      <dgm:spPr/>
      <dgm:t>
        <a:bodyPr/>
        <a:lstStyle/>
        <a:p>
          <a:endParaRPr lang="en-ZA"/>
        </a:p>
      </dgm:t>
    </dgm:pt>
  </dgm:ptLst>
  <dgm:cxnLst>
    <dgm:cxn modelId="{263B7BB0-A1F0-4522-BD54-D7E5599257C5}" type="presOf" srcId="{E3D923C1-6237-41DC-9B07-74CBECA40997}" destId="{08A02FC5-F4BA-48F8-BA56-0D5C33951DA2}" srcOrd="0" destOrd="0" presId="urn:microsoft.com/office/officeart/2005/8/layout/cycle1"/>
    <dgm:cxn modelId="{747BAF5A-344C-4167-AA62-15D64A87D526}" srcId="{AD73FA0B-966C-4889-B6AF-1D08D7C6DBAF}" destId="{2B902733-92DE-4377-9939-02573DDFCFA8}" srcOrd="0" destOrd="0" parTransId="{AD3FFC50-EBC6-4AB2-99E5-2EAA309FB15F}" sibTransId="{E9521105-28D3-4914-B84A-3437E7AA85E8}"/>
    <dgm:cxn modelId="{0FD3EEBD-EE87-4214-889A-DFDEB90254AB}" type="presOf" srcId="{5F80FDA0-01C5-4AD4-A324-4721326A12EC}" destId="{F9321542-1806-4803-86EC-3FC209D000DA}" srcOrd="0" destOrd="0" presId="urn:microsoft.com/office/officeart/2005/8/layout/cycle1"/>
    <dgm:cxn modelId="{053CD42F-B54E-49A9-B81A-CD15FA06DB8A}" type="presOf" srcId="{CB265E98-3583-4E90-B719-5F4EEBD82420}" destId="{437FD974-A88B-41EA-8E8E-41CE54C16AB8}" srcOrd="0" destOrd="0" presId="urn:microsoft.com/office/officeart/2005/8/layout/cycle1"/>
    <dgm:cxn modelId="{8D32E962-EAB8-4176-BD55-E7B602B2B79F}" srcId="{AD73FA0B-966C-4889-B6AF-1D08D7C6DBAF}" destId="{CB265E98-3583-4E90-B719-5F4EEBD82420}" srcOrd="1" destOrd="0" parTransId="{AD1AF15D-D78E-4192-B873-C887A184F624}" sibTransId="{126C7EC6-38C0-41BA-AE07-38AB9AA867E7}"/>
    <dgm:cxn modelId="{01699F50-4982-4B85-8B8B-15FC0402A4E8}" type="presOf" srcId="{2B902733-92DE-4377-9939-02573DDFCFA8}" destId="{5525482C-537E-4340-AED0-80D0A8C62E42}" srcOrd="0" destOrd="0" presId="urn:microsoft.com/office/officeart/2005/8/layout/cycle1"/>
    <dgm:cxn modelId="{21C33B0F-59A4-43A3-B7CB-EB11C04E6841}" srcId="{AD73FA0B-966C-4889-B6AF-1D08D7C6DBAF}" destId="{494812F0-0BB7-4A12-8D5E-A342EE79DCD2}" srcOrd="2" destOrd="0" parTransId="{ACC7D8A2-54E8-4F88-8E31-D88C4507E067}" sibTransId="{E3D923C1-6237-41DC-9B07-74CBECA40997}"/>
    <dgm:cxn modelId="{9D080C6B-785A-4658-9966-18BCDFBF545D}" type="presOf" srcId="{43D8EEEC-5B3F-4C97-BE8A-AFAC36185645}" destId="{522ECB88-4D4B-4EFA-BE73-F6D877D08BBB}" srcOrd="0" destOrd="0" presId="urn:microsoft.com/office/officeart/2005/8/layout/cycle1"/>
    <dgm:cxn modelId="{D18F9D6F-C6D7-4693-8311-661224D59D6C}" type="presOf" srcId="{AD73FA0B-966C-4889-B6AF-1D08D7C6DBAF}" destId="{C058FC6D-9A31-4EE9-A55D-0492C39E8156}" srcOrd="0" destOrd="0" presId="urn:microsoft.com/office/officeart/2005/8/layout/cycle1"/>
    <dgm:cxn modelId="{410C3A92-72C3-4FB1-9D6C-FFD49DF81E39}" type="presOf" srcId="{CBB69E06-6960-452B-AE71-763853E8BE31}" destId="{4508408B-E073-4771-B363-B057968DD3D1}" srcOrd="0" destOrd="0" presId="urn:microsoft.com/office/officeart/2005/8/layout/cycle1"/>
    <dgm:cxn modelId="{D12663CF-3F3D-4952-AEDF-4FF08A59678D}" type="presOf" srcId="{494812F0-0BB7-4A12-8D5E-A342EE79DCD2}" destId="{67292912-4BD5-488B-9435-848BF1FF8018}" srcOrd="0" destOrd="0" presId="urn:microsoft.com/office/officeart/2005/8/layout/cycle1"/>
    <dgm:cxn modelId="{28D0B751-B20E-4FFD-BC03-92A7661E20D3}" type="presOf" srcId="{E9521105-28D3-4914-B84A-3437E7AA85E8}" destId="{92B3679B-9C3C-4A38-9DEF-CC2593D4B5FB}" srcOrd="0" destOrd="0" presId="urn:microsoft.com/office/officeart/2005/8/layout/cycle1"/>
    <dgm:cxn modelId="{527D974E-4543-48F5-8608-9BC07B9C55A8}" type="presOf" srcId="{126C7EC6-38C0-41BA-AE07-38AB9AA867E7}" destId="{21C8D5B7-AE3D-4537-9215-A39DDD5BFD7B}" srcOrd="0" destOrd="0" presId="urn:microsoft.com/office/officeart/2005/8/layout/cycle1"/>
    <dgm:cxn modelId="{91BEF42D-C3CF-45B4-84FB-F979877A52D5}" srcId="{AD73FA0B-966C-4889-B6AF-1D08D7C6DBAF}" destId="{CBB69E06-6960-452B-AE71-763853E8BE31}" srcOrd="3" destOrd="0" parTransId="{72886AE2-EF27-4B08-A8B3-FCBAE9577A59}" sibTransId="{43D8EEEC-5B3F-4C97-BE8A-AFAC36185645}"/>
    <dgm:cxn modelId="{D10E1C30-91CE-497F-BAA2-FB3CDD68CBE0}" srcId="{AD73FA0B-966C-4889-B6AF-1D08D7C6DBAF}" destId="{F882CDB8-A0FD-4111-993E-F1E6BB22D3AE}" srcOrd="4" destOrd="0" parTransId="{05F1047E-ACA7-4559-8FBF-2953A6050EC9}" sibTransId="{5F80FDA0-01C5-4AD4-A324-4721326A12EC}"/>
    <dgm:cxn modelId="{9B192097-4601-415D-9BD0-E351D6FD6EF1}" type="presOf" srcId="{F882CDB8-A0FD-4111-993E-F1E6BB22D3AE}" destId="{5589A9CF-E980-41D1-A2C0-AAA0D8F7BB2A}" srcOrd="0" destOrd="0" presId="urn:microsoft.com/office/officeart/2005/8/layout/cycle1"/>
    <dgm:cxn modelId="{48C8AC54-B4E4-4676-BAAB-85D96A65EC6B}" type="presParOf" srcId="{C058FC6D-9A31-4EE9-A55D-0492C39E8156}" destId="{2FC8F62F-BB72-4757-BCBA-D5FA32CB28A7}" srcOrd="0" destOrd="0" presId="urn:microsoft.com/office/officeart/2005/8/layout/cycle1"/>
    <dgm:cxn modelId="{000951A7-49D5-46BB-B478-BFBF3812D8AC}" type="presParOf" srcId="{C058FC6D-9A31-4EE9-A55D-0492C39E8156}" destId="{5525482C-537E-4340-AED0-80D0A8C62E42}" srcOrd="1" destOrd="0" presId="urn:microsoft.com/office/officeart/2005/8/layout/cycle1"/>
    <dgm:cxn modelId="{0B9D0896-71E1-45BF-8104-B4427395E673}" type="presParOf" srcId="{C058FC6D-9A31-4EE9-A55D-0492C39E8156}" destId="{92B3679B-9C3C-4A38-9DEF-CC2593D4B5FB}" srcOrd="2" destOrd="0" presId="urn:microsoft.com/office/officeart/2005/8/layout/cycle1"/>
    <dgm:cxn modelId="{07519B30-A9C3-418E-B325-210D8B2E15C6}" type="presParOf" srcId="{C058FC6D-9A31-4EE9-A55D-0492C39E8156}" destId="{3A4F6638-33A3-4B4F-ADF9-75FC09C1EF37}" srcOrd="3" destOrd="0" presId="urn:microsoft.com/office/officeart/2005/8/layout/cycle1"/>
    <dgm:cxn modelId="{4601301F-B5EC-43D9-A823-E1F1ABCB00A8}" type="presParOf" srcId="{C058FC6D-9A31-4EE9-A55D-0492C39E8156}" destId="{437FD974-A88B-41EA-8E8E-41CE54C16AB8}" srcOrd="4" destOrd="0" presId="urn:microsoft.com/office/officeart/2005/8/layout/cycle1"/>
    <dgm:cxn modelId="{952B4134-AF20-4791-A33D-E736341DF27E}" type="presParOf" srcId="{C058FC6D-9A31-4EE9-A55D-0492C39E8156}" destId="{21C8D5B7-AE3D-4537-9215-A39DDD5BFD7B}" srcOrd="5" destOrd="0" presId="urn:microsoft.com/office/officeart/2005/8/layout/cycle1"/>
    <dgm:cxn modelId="{51367B74-8620-46E0-8992-5148CFD14BA2}" type="presParOf" srcId="{C058FC6D-9A31-4EE9-A55D-0492C39E8156}" destId="{9FCA1366-CBAB-4B8B-AA88-60308CB6F825}" srcOrd="6" destOrd="0" presId="urn:microsoft.com/office/officeart/2005/8/layout/cycle1"/>
    <dgm:cxn modelId="{60E37109-88E3-48D9-A7C4-31487BE357A3}" type="presParOf" srcId="{C058FC6D-9A31-4EE9-A55D-0492C39E8156}" destId="{67292912-4BD5-488B-9435-848BF1FF8018}" srcOrd="7" destOrd="0" presId="urn:microsoft.com/office/officeart/2005/8/layout/cycle1"/>
    <dgm:cxn modelId="{182685B6-5519-4A8E-BACD-0B045999A384}" type="presParOf" srcId="{C058FC6D-9A31-4EE9-A55D-0492C39E8156}" destId="{08A02FC5-F4BA-48F8-BA56-0D5C33951DA2}" srcOrd="8" destOrd="0" presId="urn:microsoft.com/office/officeart/2005/8/layout/cycle1"/>
    <dgm:cxn modelId="{27DFFCC0-502D-42DC-9B70-447403A94D72}" type="presParOf" srcId="{C058FC6D-9A31-4EE9-A55D-0492C39E8156}" destId="{7E7C922C-7EB6-4121-911D-AF9DB437948A}" srcOrd="9" destOrd="0" presId="urn:microsoft.com/office/officeart/2005/8/layout/cycle1"/>
    <dgm:cxn modelId="{9A2E1E16-F3B8-4A50-83AD-D99B9163CC2B}" type="presParOf" srcId="{C058FC6D-9A31-4EE9-A55D-0492C39E8156}" destId="{4508408B-E073-4771-B363-B057968DD3D1}" srcOrd="10" destOrd="0" presId="urn:microsoft.com/office/officeart/2005/8/layout/cycle1"/>
    <dgm:cxn modelId="{AC8DED0C-D342-428C-B202-97D3F29DA0EB}" type="presParOf" srcId="{C058FC6D-9A31-4EE9-A55D-0492C39E8156}" destId="{522ECB88-4D4B-4EFA-BE73-F6D877D08BBB}" srcOrd="11" destOrd="0" presId="urn:microsoft.com/office/officeart/2005/8/layout/cycle1"/>
    <dgm:cxn modelId="{493B68BE-DB8B-4510-9424-89A499E2A8FB}" type="presParOf" srcId="{C058FC6D-9A31-4EE9-A55D-0492C39E8156}" destId="{9485EAB5-0F7E-44E4-B938-8C59FBCCF473}" srcOrd="12" destOrd="0" presId="urn:microsoft.com/office/officeart/2005/8/layout/cycle1"/>
    <dgm:cxn modelId="{0237213A-48D3-472D-9468-15EF9A42F437}" type="presParOf" srcId="{C058FC6D-9A31-4EE9-A55D-0492C39E8156}" destId="{5589A9CF-E980-41D1-A2C0-AAA0D8F7BB2A}" srcOrd="13" destOrd="0" presId="urn:microsoft.com/office/officeart/2005/8/layout/cycle1"/>
    <dgm:cxn modelId="{4C823BF6-2B27-4BEE-ADB0-D958863D54BC}" type="presParOf" srcId="{C058FC6D-9A31-4EE9-A55D-0492C39E8156}" destId="{F9321542-1806-4803-86EC-3FC209D000DA}"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BB3DD3-F4C4-44F6-A35E-DE720B0467F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DC67ACBF-7EAE-4B8E-88FA-76EF89FFDBA5}">
      <dgm:prSet phldrT="[Text]"/>
      <dgm:spPr>
        <a:solidFill>
          <a:srgbClr val="005EA4"/>
        </a:solidFill>
        <a:ln>
          <a:noFill/>
        </a:ln>
        <a:effectLst>
          <a:glow rad="139700">
            <a:schemeClr val="accent3">
              <a:satMod val="175000"/>
              <a:alpha val="40000"/>
            </a:schemeClr>
          </a:glow>
        </a:effectLst>
        <a:scene3d>
          <a:camera prst="orthographicFront">
            <a:rot lat="0" lon="0" rev="0"/>
          </a:camera>
          <a:lightRig rig="contrasting" dir="t">
            <a:rot lat="0" lon="0" rev="7800000"/>
          </a:lightRig>
        </a:scene3d>
        <a:sp3d>
          <a:bevelT w="139700" h="139700" prst="angle"/>
        </a:sp3d>
      </dgm:spPr>
      <dgm:t>
        <a:bodyPr/>
        <a:lstStyle/>
        <a:p>
          <a:r>
            <a:rPr lang="en-US" b="1" dirty="0" smtClean="0"/>
            <a:t>Business is gearing up for growth</a:t>
          </a:r>
          <a:endParaRPr lang="en-US" b="1" dirty="0"/>
        </a:p>
      </dgm:t>
    </dgm:pt>
    <dgm:pt modelId="{EC60E1F0-F6EE-4424-9227-4DBD43B8E216}" type="parTrans" cxnId="{918218DF-E051-4C7E-9868-D06FCA19D505}">
      <dgm:prSet/>
      <dgm:spPr/>
      <dgm:t>
        <a:bodyPr/>
        <a:lstStyle/>
        <a:p>
          <a:endParaRPr lang="en-US"/>
        </a:p>
      </dgm:t>
    </dgm:pt>
    <dgm:pt modelId="{CC676293-0A31-44D8-A726-29498838C369}" type="sibTrans" cxnId="{918218DF-E051-4C7E-9868-D06FCA19D505}">
      <dgm:prSet/>
      <dgm:spPr>
        <a:ln w="38100"/>
      </dgm:spPr>
      <dgm:t>
        <a:bodyPr/>
        <a:lstStyle/>
        <a:p>
          <a:endParaRPr lang="en-US"/>
        </a:p>
      </dgm:t>
    </dgm:pt>
    <dgm:pt modelId="{62F86CA4-551E-45CE-9883-3677F2E7E8EA}">
      <dgm:prSet phldrT="[Text]"/>
      <dgm:spPr>
        <a:solidFill>
          <a:srgbClr val="45FE12"/>
        </a:solidFill>
        <a:ln>
          <a:noFill/>
        </a:ln>
        <a:effectLst>
          <a:glow rad="101600">
            <a:srgbClr val="051529">
              <a:alpha val="60000"/>
            </a:srgbClr>
          </a:glow>
        </a:effectLst>
        <a:scene3d>
          <a:camera prst="orthographicFront">
            <a:rot lat="0" lon="0" rev="0"/>
          </a:camera>
          <a:lightRig rig="contrasting" dir="t">
            <a:rot lat="0" lon="0" rev="7800000"/>
          </a:lightRig>
        </a:scene3d>
        <a:sp3d>
          <a:bevelT w="139700" h="139700" prst="angle"/>
        </a:sp3d>
      </dgm:spPr>
      <dgm:t>
        <a:bodyPr/>
        <a:lstStyle/>
        <a:p>
          <a:r>
            <a:rPr lang="en-US" b="1" dirty="0" smtClean="0">
              <a:solidFill>
                <a:schemeClr val="tx1"/>
              </a:solidFill>
            </a:rPr>
            <a:t>Optimising &amp; capacitating internal business processes</a:t>
          </a:r>
          <a:endParaRPr lang="en-US" b="1" dirty="0">
            <a:solidFill>
              <a:schemeClr val="tx1"/>
            </a:solidFill>
          </a:endParaRPr>
        </a:p>
      </dgm:t>
    </dgm:pt>
    <dgm:pt modelId="{B9F93415-826E-4996-BF47-93CA29B29A08}" type="parTrans" cxnId="{D8E85A24-9B0D-47F9-B137-E448758EE6ED}">
      <dgm:prSet/>
      <dgm:spPr/>
      <dgm:t>
        <a:bodyPr/>
        <a:lstStyle/>
        <a:p>
          <a:endParaRPr lang="en-US"/>
        </a:p>
      </dgm:t>
    </dgm:pt>
    <dgm:pt modelId="{1E9ECB97-8581-43CE-8325-899C696C9883}" type="sibTrans" cxnId="{D8E85A24-9B0D-47F9-B137-E448758EE6ED}">
      <dgm:prSet/>
      <dgm:spPr>
        <a:ln w="38100"/>
      </dgm:spPr>
      <dgm:t>
        <a:bodyPr/>
        <a:lstStyle/>
        <a:p>
          <a:endParaRPr lang="en-US"/>
        </a:p>
      </dgm:t>
    </dgm:pt>
    <dgm:pt modelId="{AFE25783-D07F-43DE-8980-3A6755AEE0E9}">
      <dgm:prSet phldrT="[Text]"/>
      <dgm:spPr>
        <a:solidFill>
          <a:srgbClr val="00002E"/>
        </a:solidFill>
        <a:ln>
          <a:noFill/>
        </a:ln>
        <a:effectLst>
          <a:glow rad="139700">
            <a:schemeClr val="accent1">
              <a:satMod val="175000"/>
              <a:alpha val="40000"/>
            </a:schemeClr>
          </a:glow>
        </a:effectLst>
        <a:scene3d>
          <a:camera prst="orthographicFront">
            <a:rot lat="0" lon="0" rev="0"/>
          </a:camera>
          <a:lightRig rig="contrasting" dir="t">
            <a:rot lat="0" lon="0" rev="7800000"/>
          </a:lightRig>
        </a:scene3d>
        <a:sp3d>
          <a:bevelT w="139700" h="139700" prst="angle"/>
        </a:sp3d>
      </dgm:spPr>
      <dgm:t>
        <a:bodyPr/>
        <a:lstStyle/>
        <a:p>
          <a:r>
            <a:rPr lang="en-US" b="1" dirty="0" smtClean="0"/>
            <a:t>Optimising business infrastructure</a:t>
          </a:r>
          <a:endParaRPr lang="en-US" b="1" dirty="0"/>
        </a:p>
      </dgm:t>
    </dgm:pt>
    <dgm:pt modelId="{09C4D178-EE25-4773-9ECD-BBB730BA626B}" type="parTrans" cxnId="{EE4FEC21-7840-4702-B958-33C01EB9FA0F}">
      <dgm:prSet/>
      <dgm:spPr/>
      <dgm:t>
        <a:bodyPr/>
        <a:lstStyle/>
        <a:p>
          <a:endParaRPr lang="en-US"/>
        </a:p>
      </dgm:t>
    </dgm:pt>
    <dgm:pt modelId="{661CFD93-DFB7-464F-B4F6-D41AFFDB1794}" type="sibTrans" cxnId="{EE4FEC21-7840-4702-B958-33C01EB9FA0F}">
      <dgm:prSet/>
      <dgm:spPr>
        <a:ln w="57150"/>
      </dgm:spPr>
      <dgm:t>
        <a:bodyPr/>
        <a:lstStyle/>
        <a:p>
          <a:endParaRPr lang="en-US"/>
        </a:p>
      </dgm:t>
    </dgm:pt>
    <dgm:pt modelId="{82A85C01-119B-4213-AF00-008486A313AC}">
      <dgm:prSet phldrT="[Text]"/>
      <dgm:spPr>
        <a:solidFill>
          <a:srgbClr val="FF0000"/>
        </a:solidFill>
        <a:ln>
          <a:noFill/>
        </a:ln>
        <a:effectLst>
          <a:glow rad="101600">
            <a:srgbClr val="051529">
              <a:alpha val="60000"/>
            </a:srgbClr>
          </a:glow>
        </a:effectLst>
        <a:scene3d>
          <a:camera prst="orthographicFront">
            <a:rot lat="0" lon="0" rev="0"/>
          </a:camera>
          <a:lightRig rig="contrasting" dir="t">
            <a:rot lat="0" lon="0" rev="7800000"/>
          </a:lightRig>
        </a:scene3d>
        <a:sp3d>
          <a:bevelT w="139700" h="139700" prst="angle"/>
        </a:sp3d>
      </dgm:spPr>
      <dgm:t>
        <a:bodyPr/>
        <a:lstStyle/>
        <a:p>
          <a:r>
            <a:rPr lang="en-US" b="1" dirty="0" smtClean="0"/>
            <a:t>Ensuring that human resources are ready</a:t>
          </a:r>
          <a:endParaRPr lang="en-US" b="1" dirty="0"/>
        </a:p>
      </dgm:t>
    </dgm:pt>
    <dgm:pt modelId="{FBE948D0-95D8-46D6-9489-58ED50D509A6}" type="parTrans" cxnId="{A4E8B132-9B9C-412B-A4CF-51126B7D971B}">
      <dgm:prSet/>
      <dgm:spPr/>
      <dgm:t>
        <a:bodyPr/>
        <a:lstStyle/>
        <a:p>
          <a:endParaRPr lang="en-US"/>
        </a:p>
      </dgm:t>
    </dgm:pt>
    <dgm:pt modelId="{75388A79-7B7D-45BD-B056-3FB6216C58D0}" type="sibTrans" cxnId="{A4E8B132-9B9C-412B-A4CF-51126B7D971B}">
      <dgm:prSet/>
      <dgm:spPr>
        <a:ln w="38100"/>
      </dgm:spPr>
      <dgm:t>
        <a:bodyPr/>
        <a:lstStyle/>
        <a:p>
          <a:endParaRPr lang="en-US" b="1"/>
        </a:p>
      </dgm:t>
    </dgm:pt>
    <dgm:pt modelId="{F9092B7B-0D09-4BF4-B5ED-83E63947F70C}">
      <dgm:prSet phldrT="[Text]"/>
      <dgm:spPr>
        <a:solidFill>
          <a:schemeClr val="bg1">
            <a:lumMod val="75000"/>
          </a:schemeClr>
        </a:solidFill>
        <a:ln>
          <a:noFill/>
        </a:ln>
        <a:effectLst>
          <a:glow rad="139700">
            <a:schemeClr val="accent1">
              <a:satMod val="175000"/>
              <a:alpha val="40000"/>
            </a:schemeClr>
          </a:glow>
        </a:effectLst>
        <a:scene3d>
          <a:camera prst="orthographicFront">
            <a:rot lat="0" lon="0" rev="0"/>
          </a:camera>
          <a:lightRig rig="contrasting" dir="t">
            <a:rot lat="0" lon="0" rev="7800000"/>
          </a:lightRig>
        </a:scene3d>
        <a:sp3d>
          <a:bevelT w="139700" h="139700" prst="angle"/>
        </a:sp3d>
      </dgm:spPr>
      <dgm:t>
        <a:bodyPr/>
        <a:lstStyle/>
        <a:p>
          <a:r>
            <a:rPr lang="en-US" b="1" dirty="0" smtClean="0">
              <a:solidFill>
                <a:schemeClr val="tx1"/>
              </a:solidFill>
            </a:rPr>
            <a:t>Playing a strong role in influencing key decision makers</a:t>
          </a:r>
          <a:endParaRPr lang="en-US" b="1" dirty="0">
            <a:solidFill>
              <a:schemeClr val="tx1"/>
            </a:solidFill>
          </a:endParaRPr>
        </a:p>
      </dgm:t>
    </dgm:pt>
    <dgm:pt modelId="{5D8DD404-BD8D-4B5F-BFAB-8377B8872521}" type="parTrans" cxnId="{7FE87043-2CC0-4502-8F16-AC5130637EB3}">
      <dgm:prSet/>
      <dgm:spPr/>
      <dgm:t>
        <a:bodyPr/>
        <a:lstStyle/>
        <a:p>
          <a:endParaRPr lang="en-US"/>
        </a:p>
      </dgm:t>
    </dgm:pt>
    <dgm:pt modelId="{46DED76A-0C92-41C3-AA47-141ECDE05A6F}" type="sibTrans" cxnId="{7FE87043-2CC0-4502-8F16-AC5130637EB3}">
      <dgm:prSet/>
      <dgm:spPr>
        <a:ln w="28575"/>
      </dgm:spPr>
      <dgm:t>
        <a:bodyPr/>
        <a:lstStyle/>
        <a:p>
          <a:endParaRPr lang="en-US"/>
        </a:p>
      </dgm:t>
    </dgm:pt>
    <dgm:pt modelId="{2227D248-56BD-48B7-AA23-4C72B37F13D8}" type="pres">
      <dgm:prSet presAssocID="{6DBB3DD3-F4C4-44F6-A35E-DE720B0467F3}" presName="cycle" presStyleCnt="0">
        <dgm:presLayoutVars>
          <dgm:dir/>
          <dgm:resizeHandles val="exact"/>
        </dgm:presLayoutVars>
      </dgm:prSet>
      <dgm:spPr/>
      <dgm:t>
        <a:bodyPr/>
        <a:lstStyle/>
        <a:p>
          <a:endParaRPr lang="en-US"/>
        </a:p>
      </dgm:t>
    </dgm:pt>
    <dgm:pt modelId="{3495DF5E-C662-477B-B8EF-EB157191368A}" type="pres">
      <dgm:prSet presAssocID="{DC67ACBF-7EAE-4B8E-88FA-76EF89FFDBA5}" presName="node" presStyleLbl="node1" presStyleIdx="0" presStyleCnt="5">
        <dgm:presLayoutVars>
          <dgm:bulletEnabled val="1"/>
        </dgm:presLayoutVars>
      </dgm:prSet>
      <dgm:spPr/>
      <dgm:t>
        <a:bodyPr/>
        <a:lstStyle/>
        <a:p>
          <a:endParaRPr lang="en-US"/>
        </a:p>
      </dgm:t>
    </dgm:pt>
    <dgm:pt modelId="{C68E9E13-66AB-49AD-8E82-1E4A6B2CDFC5}" type="pres">
      <dgm:prSet presAssocID="{DC67ACBF-7EAE-4B8E-88FA-76EF89FFDBA5}" presName="spNode" presStyleCnt="0"/>
      <dgm:spPr/>
    </dgm:pt>
    <dgm:pt modelId="{5746377A-48C2-47E4-B9EA-A11C4622550A}" type="pres">
      <dgm:prSet presAssocID="{CC676293-0A31-44D8-A726-29498838C369}" presName="sibTrans" presStyleLbl="sibTrans1D1" presStyleIdx="0" presStyleCnt="5"/>
      <dgm:spPr/>
      <dgm:t>
        <a:bodyPr/>
        <a:lstStyle/>
        <a:p>
          <a:endParaRPr lang="en-US"/>
        </a:p>
      </dgm:t>
    </dgm:pt>
    <dgm:pt modelId="{20DAB5DA-0BF0-4334-856A-D3411553AFE7}" type="pres">
      <dgm:prSet presAssocID="{62F86CA4-551E-45CE-9883-3677F2E7E8EA}" presName="node" presStyleLbl="node1" presStyleIdx="1" presStyleCnt="5" custRadScaleRad="98730" custRadScaleInc="248">
        <dgm:presLayoutVars>
          <dgm:bulletEnabled val="1"/>
        </dgm:presLayoutVars>
      </dgm:prSet>
      <dgm:spPr/>
      <dgm:t>
        <a:bodyPr/>
        <a:lstStyle/>
        <a:p>
          <a:endParaRPr lang="en-US"/>
        </a:p>
      </dgm:t>
    </dgm:pt>
    <dgm:pt modelId="{C2C749BE-603C-4535-BF8A-3A0EE409E030}" type="pres">
      <dgm:prSet presAssocID="{62F86CA4-551E-45CE-9883-3677F2E7E8EA}" presName="spNode" presStyleCnt="0"/>
      <dgm:spPr/>
    </dgm:pt>
    <dgm:pt modelId="{1EAF13C0-D395-4B1D-89D1-CFACB6E81266}" type="pres">
      <dgm:prSet presAssocID="{1E9ECB97-8581-43CE-8325-899C696C9883}" presName="sibTrans" presStyleLbl="sibTrans1D1" presStyleIdx="1" presStyleCnt="5"/>
      <dgm:spPr/>
      <dgm:t>
        <a:bodyPr/>
        <a:lstStyle/>
        <a:p>
          <a:endParaRPr lang="en-US"/>
        </a:p>
      </dgm:t>
    </dgm:pt>
    <dgm:pt modelId="{F802E635-D57D-4BE7-A7F0-60CD817FBE20}" type="pres">
      <dgm:prSet presAssocID="{AFE25783-D07F-43DE-8980-3A6755AEE0E9}" presName="node" presStyleLbl="node1" presStyleIdx="2" presStyleCnt="5">
        <dgm:presLayoutVars>
          <dgm:bulletEnabled val="1"/>
        </dgm:presLayoutVars>
      </dgm:prSet>
      <dgm:spPr/>
      <dgm:t>
        <a:bodyPr/>
        <a:lstStyle/>
        <a:p>
          <a:endParaRPr lang="en-US"/>
        </a:p>
      </dgm:t>
    </dgm:pt>
    <dgm:pt modelId="{41800FC9-3A33-46C5-A0CC-0F553165C430}" type="pres">
      <dgm:prSet presAssocID="{AFE25783-D07F-43DE-8980-3A6755AEE0E9}" presName="spNode" presStyleCnt="0"/>
      <dgm:spPr/>
    </dgm:pt>
    <dgm:pt modelId="{643B8799-FB74-4F42-AA82-390F3B4EEB5D}" type="pres">
      <dgm:prSet presAssocID="{661CFD93-DFB7-464F-B4F6-D41AFFDB1794}" presName="sibTrans" presStyleLbl="sibTrans1D1" presStyleIdx="2" presStyleCnt="5"/>
      <dgm:spPr/>
      <dgm:t>
        <a:bodyPr/>
        <a:lstStyle/>
        <a:p>
          <a:endParaRPr lang="en-US"/>
        </a:p>
      </dgm:t>
    </dgm:pt>
    <dgm:pt modelId="{C8A2DDE8-F814-408E-A62E-BB4A5A01561D}" type="pres">
      <dgm:prSet presAssocID="{82A85C01-119B-4213-AF00-008486A313AC}" presName="node" presStyleLbl="node1" presStyleIdx="3" presStyleCnt="5">
        <dgm:presLayoutVars>
          <dgm:bulletEnabled val="1"/>
        </dgm:presLayoutVars>
      </dgm:prSet>
      <dgm:spPr/>
      <dgm:t>
        <a:bodyPr/>
        <a:lstStyle/>
        <a:p>
          <a:endParaRPr lang="en-US"/>
        </a:p>
      </dgm:t>
    </dgm:pt>
    <dgm:pt modelId="{0A8D9EF3-FF86-4C5C-8BCF-9523E3597236}" type="pres">
      <dgm:prSet presAssocID="{82A85C01-119B-4213-AF00-008486A313AC}" presName="spNode" presStyleCnt="0"/>
      <dgm:spPr/>
    </dgm:pt>
    <dgm:pt modelId="{050FC533-38D5-4071-8FB2-5B1A7878012F}" type="pres">
      <dgm:prSet presAssocID="{75388A79-7B7D-45BD-B056-3FB6216C58D0}" presName="sibTrans" presStyleLbl="sibTrans1D1" presStyleIdx="3" presStyleCnt="5"/>
      <dgm:spPr/>
      <dgm:t>
        <a:bodyPr/>
        <a:lstStyle/>
        <a:p>
          <a:endParaRPr lang="en-US"/>
        </a:p>
      </dgm:t>
    </dgm:pt>
    <dgm:pt modelId="{42CA30A2-FCDB-418F-9DD0-E21C4B8B4BAD}" type="pres">
      <dgm:prSet presAssocID="{F9092B7B-0D09-4BF4-B5ED-83E63947F70C}" presName="node" presStyleLbl="node1" presStyleIdx="4" presStyleCnt="5">
        <dgm:presLayoutVars>
          <dgm:bulletEnabled val="1"/>
        </dgm:presLayoutVars>
      </dgm:prSet>
      <dgm:spPr/>
      <dgm:t>
        <a:bodyPr/>
        <a:lstStyle/>
        <a:p>
          <a:endParaRPr lang="en-US"/>
        </a:p>
      </dgm:t>
    </dgm:pt>
    <dgm:pt modelId="{0FC1ECDA-398B-4537-825A-892D7872B75F}" type="pres">
      <dgm:prSet presAssocID="{F9092B7B-0D09-4BF4-B5ED-83E63947F70C}" presName="spNode" presStyleCnt="0"/>
      <dgm:spPr/>
    </dgm:pt>
    <dgm:pt modelId="{BEFDA007-4A72-4711-9EED-D8A6969077F5}" type="pres">
      <dgm:prSet presAssocID="{46DED76A-0C92-41C3-AA47-141ECDE05A6F}" presName="sibTrans" presStyleLbl="sibTrans1D1" presStyleIdx="4" presStyleCnt="5"/>
      <dgm:spPr/>
      <dgm:t>
        <a:bodyPr/>
        <a:lstStyle/>
        <a:p>
          <a:endParaRPr lang="en-US"/>
        </a:p>
      </dgm:t>
    </dgm:pt>
  </dgm:ptLst>
  <dgm:cxnLst>
    <dgm:cxn modelId="{653DA9E8-1373-4C5C-A3BF-00F0EB3DBA7B}" type="presOf" srcId="{82A85C01-119B-4213-AF00-008486A313AC}" destId="{C8A2DDE8-F814-408E-A62E-BB4A5A01561D}" srcOrd="0" destOrd="0" presId="urn:microsoft.com/office/officeart/2005/8/layout/cycle6"/>
    <dgm:cxn modelId="{3AFADE1A-F7F5-4974-8195-5A52CD09AADB}" type="presOf" srcId="{62F86CA4-551E-45CE-9883-3677F2E7E8EA}" destId="{20DAB5DA-0BF0-4334-856A-D3411553AFE7}" srcOrd="0" destOrd="0" presId="urn:microsoft.com/office/officeart/2005/8/layout/cycle6"/>
    <dgm:cxn modelId="{1A1BE7F1-9F17-4F45-9AE7-083BEE539982}" type="presOf" srcId="{661CFD93-DFB7-464F-B4F6-D41AFFDB1794}" destId="{643B8799-FB74-4F42-AA82-390F3B4EEB5D}" srcOrd="0" destOrd="0" presId="urn:microsoft.com/office/officeart/2005/8/layout/cycle6"/>
    <dgm:cxn modelId="{A4E8B132-9B9C-412B-A4CF-51126B7D971B}" srcId="{6DBB3DD3-F4C4-44F6-A35E-DE720B0467F3}" destId="{82A85C01-119B-4213-AF00-008486A313AC}" srcOrd="3" destOrd="0" parTransId="{FBE948D0-95D8-46D6-9489-58ED50D509A6}" sibTransId="{75388A79-7B7D-45BD-B056-3FB6216C58D0}"/>
    <dgm:cxn modelId="{B96F3D66-0EB0-4C8E-98A9-C4FD8EC0A787}" type="presOf" srcId="{CC676293-0A31-44D8-A726-29498838C369}" destId="{5746377A-48C2-47E4-B9EA-A11C4622550A}" srcOrd="0" destOrd="0" presId="urn:microsoft.com/office/officeart/2005/8/layout/cycle6"/>
    <dgm:cxn modelId="{5AA2C716-4249-4009-BC61-434CFE9116DC}" type="presOf" srcId="{46DED76A-0C92-41C3-AA47-141ECDE05A6F}" destId="{BEFDA007-4A72-4711-9EED-D8A6969077F5}" srcOrd="0" destOrd="0" presId="urn:microsoft.com/office/officeart/2005/8/layout/cycle6"/>
    <dgm:cxn modelId="{7FE87043-2CC0-4502-8F16-AC5130637EB3}" srcId="{6DBB3DD3-F4C4-44F6-A35E-DE720B0467F3}" destId="{F9092B7B-0D09-4BF4-B5ED-83E63947F70C}" srcOrd="4" destOrd="0" parTransId="{5D8DD404-BD8D-4B5F-BFAB-8377B8872521}" sibTransId="{46DED76A-0C92-41C3-AA47-141ECDE05A6F}"/>
    <dgm:cxn modelId="{A6A19A1A-10B8-4CC8-949F-60FBC6EE93F1}" type="presOf" srcId="{F9092B7B-0D09-4BF4-B5ED-83E63947F70C}" destId="{42CA30A2-FCDB-418F-9DD0-E21C4B8B4BAD}" srcOrd="0" destOrd="0" presId="urn:microsoft.com/office/officeart/2005/8/layout/cycle6"/>
    <dgm:cxn modelId="{202C7BC8-23F0-47E6-8619-9BF49A28846C}" type="presOf" srcId="{1E9ECB97-8581-43CE-8325-899C696C9883}" destId="{1EAF13C0-D395-4B1D-89D1-CFACB6E81266}" srcOrd="0" destOrd="0" presId="urn:microsoft.com/office/officeart/2005/8/layout/cycle6"/>
    <dgm:cxn modelId="{E38B80C8-AB36-4CD9-99D9-9816E45C98DB}" type="presOf" srcId="{DC67ACBF-7EAE-4B8E-88FA-76EF89FFDBA5}" destId="{3495DF5E-C662-477B-B8EF-EB157191368A}" srcOrd="0" destOrd="0" presId="urn:microsoft.com/office/officeart/2005/8/layout/cycle6"/>
    <dgm:cxn modelId="{8CD7B190-56A3-403C-8A99-7396A5047DAE}" type="presOf" srcId="{AFE25783-D07F-43DE-8980-3A6755AEE0E9}" destId="{F802E635-D57D-4BE7-A7F0-60CD817FBE20}" srcOrd="0" destOrd="0" presId="urn:microsoft.com/office/officeart/2005/8/layout/cycle6"/>
    <dgm:cxn modelId="{D6A71EBC-8830-4B0B-B648-6BA65B861C12}" type="presOf" srcId="{75388A79-7B7D-45BD-B056-3FB6216C58D0}" destId="{050FC533-38D5-4071-8FB2-5B1A7878012F}" srcOrd="0" destOrd="0" presId="urn:microsoft.com/office/officeart/2005/8/layout/cycle6"/>
    <dgm:cxn modelId="{0422290D-3A01-4AA6-AF0C-3077C06A0FE0}" type="presOf" srcId="{6DBB3DD3-F4C4-44F6-A35E-DE720B0467F3}" destId="{2227D248-56BD-48B7-AA23-4C72B37F13D8}" srcOrd="0" destOrd="0" presId="urn:microsoft.com/office/officeart/2005/8/layout/cycle6"/>
    <dgm:cxn modelId="{EE4FEC21-7840-4702-B958-33C01EB9FA0F}" srcId="{6DBB3DD3-F4C4-44F6-A35E-DE720B0467F3}" destId="{AFE25783-D07F-43DE-8980-3A6755AEE0E9}" srcOrd="2" destOrd="0" parTransId="{09C4D178-EE25-4773-9ECD-BBB730BA626B}" sibTransId="{661CFD93-DFB7-464F-B4F6-D41AFFDB1794}"/>
    <dgm:cxn modelId="{918218DF-E051-4C7E-9868-D06FCA19D505}" srcId="{6DBB3DD3-F4C4-44F6-A35E-DE720B0467F3}" destId="{DC67ACBF-7EAE-4B8E-88FA-76EF89FFDBA5}" srcOrd="0" destOrd="0" parTransId="{EC60E1F0-F6EE-4424-9227-4DBD43B8E216}" sibTransId="{CC676293-0A31-44D8-A726-29498838C369}"/>
    <dgm:cxn modelId="{D8E85A24-9B0D-47F9-B137-E448758EE6ED}" srcId="{6DBB3DD3-F4C4-44F6-A35E-DE720B0467F3}" destId="{62F86CA4-551E-45CE-9883-3677F2E7E8EA}" srcOrd="1" destOrd="0" parTransId="{B9F93415-826E-4996-BF47-93CA29B29A08}" sibTransId="{1E9ECB97-8581-43CE-8325-899C696C9883}"/>
    <dgm:cxn modelId="{2C937481-A290-427C-80C2-D6C5F020450D}" type="presParOf" srcId="{2227D248-56BD-48B7-AA23-4C72B37F13D8}" destId="{3495DF5E-C662-477B-B8EF-EB157191368A}" srcOrd="0" destOrd="0" presId="urn:microsoft.com/office/officeart/2005/8/layout/cycle6"/>
    <dgm:cxn modelId="{8025DFB7-C7D8-47F2-BC26-865CC6ECC894}" type="presParOf" srcId="{2227D248-56BD-48B7-AA23-4C72B37F13D8}" destId="{C68E9E13-66AB-49AD-8E82-1E4A6B2CDFC5}" srcOrd="1" destOrd="0" presId="urn:microsoft.com/office/officeart/2005/8/layout/cycle6"/>
    <dgm:cxn modelId="{4658FF3A-D25C-43EC-9DA1-24CA9CC57427}" type="presParOf" srcId="{2227D248-56BD-48B7-AA23-4C72B37F13D8}" destId="{5746377A-48C2-47E4-B9EA-A11C4622550A}" srcOrd="2" destOrd="0" presId="urn:microsoft.com/office/officeart/2005/8/layout/cycle6"/>
    <dgm:cxn modelId="{472330E6-9C88-4628-BB8E-9DDB9FFBF7BE}" type="presParOf" srcId="{2227D248-56BD-48B7-AA23-4C72B37F13D8}" destId="{20DAB5DA-0BF0-4334-856A-D3411553AFE7}" srcOrd="3" destOrd="0" presId="urn:microsoft.com/office/officeart/2005/8/layout/cycle6"/>
    <dgm:cxn modelId="{13AFC103-0003-4A24-A029-01482070D87B}" type="presParOf" srcId="{2227D248-56BD-48B7-AA23-4C72B37F13D8}" destId="{C2C749BE-603C-4535-BF8A-3A0EE409E030}" srcOrd="4" destOrd="0" presId="urn:microsoft.com/office/officeart/2005/8/layout/cycle6"/>
    <dgm:cxn modelId="{764CD94C-B88B-4460-BB9D-69BA50FE3A44}" type="presParOf" srcId="{2227D248-56BD-48B7-AA23-4C72B37F13D8}" destId="{1EAF13C0-D395-4B1D-89D1-CFACB6E81266}" srcOrd="5" destOrd="0" presId="urn:microsoft.com/office/officeart/2005/8/layout/cycle6"/>
    <dgm:cxn modelId="{7549FE59-05B2-41E1-88F6-2DE6EE624C0F}" type="presParOf" srcId="{2227D248-56BD-48B7-AA23-4C72B37F13D8}" destId="{F802E635-D57D-4BE7-A7F0-60CD817FBE20}" srcOrd="6" destOrd="0" presId="urn:microsoft.com/office/officeart/2005/8/layout/cycle6"/>
    <dgm:cxn modelId="{7EFB0CFB-6F9D-4756-8637-69B8E80E9282}" type="presParOf" srcId="{2227D248-56BD-48B7-AA23-4C72B37F13D8}" destId="{41800FC9-3A33-46C5-A0CC-0F553165C430}" srcOrd="7" destOrd="0" presId="urn:microsoft.com/office/officeart/2005/8/layout/cycle6"/>
    <dgm:cxn modelId="{28DAA21D-0EEA-432A-A54C-5D7D5EB80264}" type="presParOf" srcId="{2227D248-56BD-48B7-AA23-4C72B37F13D8}" destId="{643B8799-FB74-4F42-AA82-390F3B4EEB5D}" srcOrd="8" destOrd="0" presId="urn:microsoft.com/office/officeart/2005/8/layout/cycle6"/>
    <dgm:cxn modelId="{8A36CA09-4F7F-4A95-81AC-A9172B2AA72F}" type="presParOf" srcId="{2227D248-56BD-48B7-AA23-4C72B37F13D8}" destId="{C8A2DDE8-F814-408E-A62E-BB4A5A01561D}" srcOrd="9" destOrd="0" presId="urn:microsoft.com/office/officeart/2005/8/layout/cycle6"/>
    <dgm:cxn modelId="{C55AA12C-C23F-4BD0-B4E2-9438DD45E788}" type="presParOf" srcId="{2227D248-56BD-48B7-AA23-4C72B37F13D8}" destId="{0A8D9EF3-FF86-4C5C-8BCF-9523E3597236}" srcOrd="10" destOrd="0" presId="urn:microsoft.com/office/officeart/2005/8/layout/cycle6"/>
    <dgm:cxn modelId="{2A2DBF34-2350-44BC-9B77-BDD9B3185F84}" type="presParOf" srcId="{2227D248-56BD-48B7-AA23-4C72B37F13D8}" destId="{050FC533-38D5-4071-8FB2-5B1A7878012F}" srcOrd="11" destOrd="0" presId="urn:microsoft.com/office/officeart/2005/8/layout/cycle6"/>
    <dgm:cxn modelId="{8935D360-279D-4970-A9E2-BD85140805DB}" type="presParOf" srcId="{2227D248-56BD-48B7-AA23-4C72B37F13D8}" destId="{42CA30A2-FCDB-418F-9DD0-E21C4B8B4BAD}" srcOrd="12" destOrd="0" presId="urn:microsoft.com/office/officeart/2005/8/layout/cycle6"/>
    <dgm:cxn modelId="{F6E5F445-7E41-4554-A5EB-22FCCD1A98F8}" type="presParOf" srcId="{2227D248-56BD-48B7-AA23-4C72B37F13D8}" destId="{0FC1ECDA-398B-4537-825A-892D7872B75F}" srcOrd="13" destOrd="0" presId="urn:microsoft.com/office/officeart/2005/8/layout/cycle6"/>
    <dgm:cxn modelId="{87D2FC87-9F51-4FCE-98C2-978895877C91}" type="presParOf" srcId="{2227D248-56BD-48B7-AA23-4C72B37F13D8}" destId="{BEFDA007-4A72-4711-9EED-D8A6969077F5}"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E3104-AF04-4610-9ECB-1E3451E23C27}">
      <dsp:nvSpPr>
        <dsp:cNvPr id="0" name=""/>
        <dsp:cNvSpPr/>
      </dsp:nvSpPr>
      <dsp:spPr>
        <a:xfrm rot="10800000">
          <a:off x="555536" y="69319"/>
          <a:ext cx="8321033" cy="782262"/>
        </a:xfrm>
        <a:prstGeom prst="rect">
          <a:avLst/>
        </a:prstGeom>
        <a:solidFill>
          <a:schemeClr val="bg1">
            <a:lumMod val="75000"/>
          </a:schemeClr>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44956" tIns="45720" rIns="85344" bIns="45720" numCol="1" spcCol="1270" anchor="b"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itchFamily="34" charset="0"/>
              <a:cs typeface="Arial" pitchFamily="34" charset="0"/>
            </a:rPr>
            <a:t> </a:t>
          </a:r>
        </a:p>
        <a:p>
          <a:pPr lvl="0" algn="ctr" defTabSz="533400">
            <a:lnSpc>
              <a:spcPct val="90000"/>
            </a:lnSpc>
            <a:spcBef>
              <a:spcPct val="0"/>
            </a:spcBef>
            <a:spcAft>
              <a:spcPct val="35000"/>
            </a:spcAft>
          </a:pPr>
          <a:r>
            <a:rPr lang="en-US" sz="1200" b="1" kern="1200" dirty="0" smtClean="0">
              <a:solidFill>
                <a:schemeClr val="tx1"/>
              </a:solidFill>
              <a:latin typeface="Arial" pitchFamily="34" charset="0"/>
              <a:cs typeface="Arial" pitchFamily="34" charset="0"/>
            </a:rPr>
            <a:t>QUALITY MANAGEMENT SYSTEMS </a:t>
          </a:r>
        </a:p>
        <a:p>
          <a:pPr lvl="0" algn="ctr" defTabSz="533400">
            <a:lnSpc>
              <a:spcPct val="90000"/>
            </a:lnSpc>
            <a:spcBef>
              <a:spcPct val="0"/>
            </a:spcBef>
            <a:spcAft>
              <a:spcPct val="35000"/>
            </a:spcAft>
          </a:pPr>
          <a:r>
            <a:rPr lang="en-US" sz="1200" b="1" kern="1200" dirty="0" smtClean="0">
              <a:solidFill>
                <a:schemeClr val="tx1"/>
              </a:solidFill>
              <a:latin typeface="Arial" pitchFamily="34" charset="0"/>
              <a:cs typeface="Arial" pitchFamily="34" charset="0"/>
            </a:rPr>
            <a:t>MAINTAINED CERTIFICATION</a:t>
          </a:r>
        </a:p>
        <a:p>
          <a:pPr lvl="0" algn="ctr" defTabSz="533400">
            <a:lnSpc>
              <a:spcPct val="90000"/>
            </a:lnSpc>
            <a:spcBef>
              <a:spcPct val="0"/>
            </a:spcBef>
            <a:spcAft>
              <a:spcPct val="35000"/>
            </a:spcAft>
          </a:pPr>
          <a:r>
            <a:rPr lang="en-US" sz="1200" kern="1200" dirty="0" smtClean="0">
              <a:solidFill>
                <a:schemeClr val="tx1"/>
              </a:solidFill>
              <a:latin typeface="Arial" pitchFamily="34" charset="0"/>
              <a:cs typeface="Arial" pitchFamily="34" charset="0"/>
            </a:rPr>
            <a:t> </a:t>
          </a:r>
          <a:r>
            <a:rPr lang="en-US" sz="1200" b="1" kern="1200" dirty="0" smtClean="0">
              <a:solidFill>
                <a:schemeClr val="tx1"/>
              </a:solidFill>
              <a:latin typeface="Arial" pitchFamily="34" charset="0"/>
              <a:cs typeface="Arial" pitchFamily="34" charset="0"/>
            </a:rPr>
            <a:t>Corporate ISO 9001:2000  -  OHSAS 18001:2007  -  Laboratories ISO 17025  -  Corporate ISO 14001:2004</a:t>
          </a:r>
          <a:endParaRPr lang="en-US" sz="1200" b="1" kern="1200" dirty="0">
            <a:solidFill>
              <a:schemeClr val="tx1"/>
            </a:solidFill>
            <a:latin typeface="Arial" pitchFamily="34" charset="0"/>
            <a:cs typeface="Arial" pitchFamily="34" charset="0"/>
          </a:endParaRPr>
        </a:p>
      </dsp:txBody>
      <dsp:txXfrm rot="10800000">
        <a:off x="555536" y="69319"/>
        <a:ext cx="8321033" cy="782262"/>
      </dsp:txXfrm>
    </dsp:sp>
    <dsp:sp modelId="{215B6350-D7BE-432D-929F-3E22A34FBFCA}">
      <dsp:nvSpPr>
        <dsp:cNvPr id="0" name=""/>
        <dsp:cNvSpPr/>
      </dsp:nvSpPr>
      <dsp:spPr>
        <a:xfrm>
          <a:off x="107506" y="38697"/>
          <a:ext cx="815376" cy="8153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723F8D31-4E88-42CA-8EB5-BF11585F4E30}">
      <dsp:nvSpPr>
        <dsp:cNvPr id="0" name=""/>
        <dsp:cNvSpPr/>
      </dsp:nvSpPr>
      <dsp:spPr>
        <a:xfrm rot="10800000">
          <a:off x="274331" y="1054503"/>
          <a:ext cx="8595336" cy="782262"/>
        </a:xfrm>
        <a:prstGeom prst="rect">
          <a:avLst/>
        </a:prstGeom>
        <a:solidFill>
          <a:srgbClr val="0067B4"/>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44956" tIns="45720" rIns="85344" bIns="457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bg1"/>
            </a:solidFill>
            <a:latin typeface="Arial" pitchFamily="34" charset="0"/>
            <a:cs typeface="Arial" pitchFamily="34" charset="0"/>
          </a:endParaRPr>
        </a:p>
        <a:p>
          <a:pPr lvl="0" algn="ctr" defTabSz="533400">
            <a:lnSpc>
              <a:spcPct val="90000"/>
            </a:lnSpc>
            <a:spcBef>
              <a:spcPct val="0"/>
            </a:spcBef>
            <a:spcAft>
              <a:spcPct val="35000"/>
            </a:spcAft>
          </a:pPr>
          <a:r>
            <a:rPr lang="en-US" sz="1200" b="1" kern="1200" dirty="0" smtClean="0">
              <a:solidFill>
                <a:schemeClr val="bg1"/>
              </a:solidFill>
              <a:latin typeface="Arial" pitchFamily="34" charset="0"/>
              <a:cs typeface="Arial" pitchFamily="34" charset="0"/>
            </a:rPr>
            <a:t>IMPROVEMENT IN DIFR FROM 0.28 to 0.24</a:t>
          </a:r>
          <a:endParaRPr lang="en-US" sz="12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pPr>
          <a:endParaRPr lang="en-US" sz="1200" b="1" kern="1200" dirty="0">
            <a:solidFill>
              <a:schemeClr val="tx1"/>
            </a:solidFill>
            <a:latin typeface="Arial" pitchFamily="34" charset="0"/>
            <a:cs typeface="Arial" pitchFamily="34" charset="0"/>
          </a:endParaRPr>
        </a:p>
      </dsp:txBody>
      <dsp:txXfrm rot="10800000">
        <a:off x="274331" y="1054503"/>
        <a:ext cx="8595336" cy="782262"/>
      </dsp:txXfrm>
    </dsp:sp>
    <dsp:sp modelId="{BB679CC4-11A3-45DF-9308-F1238B7DB0DA}">
      <dsp:nvSpPr>
        <dsp:cNvPr id="0" name=""/>
        <dsp:cNvSpPr/>
      </dsp:nvSpPr>
      <dsp:spPr>
        <a:xfrm>
          <a:off x="35495" y="1054503"/>
          <a:ext cx="782262" cy="78226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03DCA-2BF0-43E7-A630-FBBF429BBCE3}">
      <dsp:nvSpPr>
        <dsp:cNvPr id="0" name=""/>
        <dsp:cNvSpPr/>
      </dsp:nvSpPr>
      <dsp:spPr>
        <a:xfrm rot="10800000">
          <a:off x="564596" y="2086833"/>
          <a:ext cx="8321033" cy="782262"/>
        </a:xfrm>
        <a:prstGeom prst="rect">
          <a:avLst/>
        </a:prstGeom>
        <a:solidFill>
          <a:srgbClr val="00001A"/>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44956"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t>RELIABILITY OF SUPPLY</a:t>
          </a:r>
        </a:p>
        <a:p>
          <a:pPr lvl="0" algn="ctr" defTabSz="711200">
            <a:lnSpc>
              <a:spcPct val="90000"/>
            </a:lnSpc>
            <a:spcBef>
              <a:spcPct val="0"/>
            </a:spcBef>
            <a:spcAft>
              <a:spcPct val="35000"/>
            </a:spcAft>
          </a:pPr>
          <a:r>
            <a:rPr lang="en-US" sz="1600" b="1" kern="1200" dirty="0" smtClean="0"/>
            <a:t>Met peak daily demands and abided to Bulk Water Supply Contracts</a:t>
          </a:r>
          <a:endParaRPr lang="en-US" sz="1600" b="1" kern="1200" dirty="0"/>
        </a:p>
      </dsp:txBody>
      <dsp:txXfrm rot="10800000">
        <a:off x="564596" y="2086833"/>
        <a:ext cx="8321033" cy="782262"/>
      </dsp:txXfrm>
    </dsp:sp>
    <dsp:sp modelId="{49C14B7F-E68D-4018-A3DC-E814A754E7F3}">
      <dsp:nvSpPr>
        <dsp:cNvPr id="0" name=""/>
        <dsp:cNvSpPr/>
      </dsp:nvSpPr>
      <dsp:spPr>
        <a:xfrm>
          <a:off x="35499" y="2070277"/>
          <a:ext cx="815376" cy="8153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B4900C3C-7F7C-4E96-B06C-9850B5FEBC62}">
      <dsp:nvSpPr>
        <dsp:cNvPr id="0" name=""/>
        <dsp:cNvSpPr/>
      </dsp:nvSpPr>
      <dsp:spPr>
        <a:xfrm rot="10800000">
          <a:off x="564596" y="3135721"/>
          <a:ext cx="8321033" cy="782262"/>
        </a:xfrm>
        <a:prstGeom prst="rect">
          <a:avLst/>
        </a:prstGeom>
        <a:solidFill>
          <a:srgbClr val="0070C0"/>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44956"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OCCUPATIONAL, SAFETY, HEALTH &amp; ENVIRONMENT</a:t>
          </a:r>
        </a:p>
        <a:p>
          <a:pPr lvl="0" algn="ctr" defTabSz="711200">
            <a:lnSpc>
              <a:spcPct val="90000"/>
            </a:lnSpc>
            <a:spcBef>
              <a:spcPct val="0"/>
            </a:spcBef>
            <a:spcAft>
              <a:spcPct val="35000"/>
            </a:spcAft>
          </a:pPr>
          <a:r>
            <a:rPr lang="en-US" sz="1600" b="1" kern="1200" dirty="0" smtClean="0">
              <a:solidFill>
                <a:schemeClr val="bg1"/>
              </a:solidFill>
            </a:rPr>
            <a:t>Embedded in our project management processes</a:t>
          </a:r>
          <a:endParaRPr lang="en-US" sz="1600" b="1" kern="1200" dirty="0">
            <a:solidFill>
              <a:schemeClr val="bg1"/>
            </a:solidFill>
          </a:endParaRPr>
        </a:p>
      </dsp:txBody>
      <dsp:txXfrm rot="10800000">
        <a:off x="564596" y="3135721"/>
        <a:ext cx="8321033" cy="782262"/>
      </dsp:txXfrm>
    </dsp:sp>
    <dsp:sp modelId="{C0A0865F-5BFB-4B5E-BAAF-EA660A3FF240}">
      <dsp:nvSpPr>
        <dsp:cNvPr id="0" name=""/>
        <dsp:cNvSpPr/>
      </dsp:nvSpPr>
      <dsp:spPr>
        <a:xfrm>
          <a:off x="35499" y="3119164"/>
          <a:ext cx="815376" cy="8153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4EDE279C-220F-491B-BF85-43F4D0F474F5}">
      <dsp:nvSpPr>
        <dsp:cNvPr id="0" name=""/>
        <dsp:cNvSpPr/>
      </dsp:nvSpPr>
      <dsp:spPr>
        <a:xfrm rot="10800000">
          <a:off x="564596" y="4168052"/>
          <a:ext cx="8321033" cy="826116"/>
        </a:xfrm>
        <a:prstGeom prst="rect">
          <a:avLst/>
        </a:prstGeom>
        <a:solidFill>
          <a:schemeClr val="bg1">
            <a:lumMod val="75000"/>
          </a:schemeClr>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44956"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BLUE DROP CERTIFICATION</a:t>
          </a:r>
        </a:p>
        <a:p>
          <a:pPr lvl="0" algn="ctr" defTabSz="711200">
            <a:lnSpc>
              <a:spcPct val="90000"/>
            </a:lnSpc>
            <a:spcBef>
              <a:spcPct val="0"/>
            </a:spcBef>
            <a:spcAft>
              <a:spcPct val="35000"/>
            </a:spcAft>
          </a:pPr>
          <a:r>
            <a:rPr lang="en-US" sz="1500" b="1" kern="1200" dirty="0" smtClean="0">
              <a:solidFill>
                <a:schemeClr val="tx1"/>
              </a:solidFill>
            </a:rPr>
            <a:t>Increased awards during the year &amp; special recognition for helping Municipalities </a:t>
          </a:r>
        </a:p>
        <a:p>
          <a:pPr lvl="0" algn="ctr" defTabSz="711200">
            <a:lnSpc>
              <a:spcPct val="90000"/>
            </a:lnSpc>
            <a:spcBef>
              <a:spcPct val="0"/>
            </a:spcBef>
            <a:spcAft>
              <a:spcPct val="35000"/>
            </a:spcAft>
          </a:pPr>
          <a:r>
            <a:rPr lang="en-US" sz="1500" b="1" kern="1200" dirty="0" smtClean="0">
              <a:solidFill>
                <a:schemeClr val="tx1"/>
              </a:solidFill>
            </a:rPr>
            <a:t>achieve their Blue Drop Status</a:t>
          </a:r>
          <a:endParaRPr lang="en-US" sz="1500" b="1" kern="1200" dirty="0">
            <a:solidFill>
              <a:schemeClr val="tx1"/>
            </a:solidFill>
          </a:endParaRPr>
        </a:p>
      </dsp:txBody>
      <dsp:txXfrm rot="10800000">
        <a:off x="564596" y="4168052"/>
        <a:ext cx="8321033" cy="826116"/>
      </dsp:txXfrm>
    </dsp:sp>
    <dsp:sp modelId="{403023B0-3B3C-4ACE-9935-39DA16402E31}">
      <dsp:nvSpPr>
        <dsp:cNvPr id="0" name=""/>
        <dsp:cNvSpPr/>
      </dsp:nvSpPr>
      <dsp:spPr>
        <a:xfrm>
          <a:off x="35499" y="4173422"/>
          <a:ext cx="815376" cy="8153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FCA5D8BE-C5A0-4486-8BDF-FE6086C26CC6}">
      <dsp:nvSpPr>
        <dsp:cNvPr id="0" name=""/>
        <dsp:cNvSpPr/>
      </dsp:nvSpPr>
      <dsp:spPr>
        <a:xfrm rot="10800000">
          <a:off x="564596" y="5244236"/>
          <a:ext cx="8321033" cy="782262"/>
        </a:xfrm>
        <a:prstGeom prst="rect">
          <a:avLst/>
        </a:prstGeom>
        <a:solidFill>
          <a:srgbClr val="00001A"/>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344956" tIns="49530" rIns="92456"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PRODUCT QUALITY</a:t>
          </a:r>
        </a:p>
        <a:p>
          <a:pPr lvl="0" algn="ctr" defTabSz="577850">
            <a:lnSpc>
              <a:spcPct val="90000"/>
            </a:lnSpc>
            <a:spcBef>
              <a:spcPct val="0"/>
            </a:spcBef>
            <a:spcAft>
              <a:spcPct val="35000"/>
            </a:spcAft>
          </a:pPr>
          <a:r>
            <a:rPr lang="en-US" sz="1300" b="1" kern="1200" dirty="0" smtClean="0">
              <a:solidFill>
                <a:schemeClr val="bg1"/>
              </a:solidFill>
              <a:latin typeface="Arial" pitchFamily="34" charset="0"/>
              <a:cs typeface="Arial" pitchFamily="34" charset="0"/>
            </a:rPr>
            <a:t>Product Quality - Consistently maintained  the national drinking water standard and</a:t>
          </a:r>
        </a:p>
        <a:p>
          <a:pPr lvl="0" algn="ctr" defTabSz="577850">
            <a:lnSpc>
              <a:spcPct val="90000"/>
            </a:lnSpc>
            <a:spcBef>
              <a:spcPct val="0"/>
            </a:spcBef>
            <a:spcAft>
              <a:spcPct val="35000"/>
            </a:spcAft>
          </a:pPr>
          <a:r>
            <a:rPr lang="en-US" sz="1300" b="1" kern="1200" dirty="0" smtClean="0">
              <a:solidFill>
                <a:schemeClr val="bg1"/>
              </a:solidFill>
              <a:latin typeface="Arial" pitchFamily="34" charset="0"/>
              <a:cs typeface="Arial" pitchFamily="34" charset="0"/>
            </a:rPr>
            <a:t> delivery to customers on the SANS 241 Class 1 and 2 specification.</a:t>
          </a:r>
          <a:endParaRPr lang="en-US" sz="1300" b="1" kern="1200" dirty="0">
            <a:solidFill>
              <a:schemeClr val="bg1"/>
            </a:solidFill>
          </a:endParaRPr>
        </a:p>
      </dsp:txBody>
      <dsp:txXfrm rot="10800000">
        <a:off x="564596" y="5244236"/>
        <a:ext cx="8321033" cy="782262"/>
      </dsp:txXfrm>
    </dsp:sp>
    <dsp:sp modelId="{73300F98-C898-42F0-A843-FF5B54009A91}">
      <dsp:nvSpPr>
        <dsp:cNvPr id="0" name=""/>
        <dsp:cNvSpPr/>
      </dsp:nvSpPr>
      <dsp:spPr>
        <a:xfrm>
          <a:off x="35499" y="5227907"/>
          <a:ext cx="815376" cy="8153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6CFA4B-11A0-43DB-82B7-26076B284055}">
      <dsp:nvSpPr>
        <dsp:cNvPr id="0" name=""/>
        <dsp:cNvSpPr/>
      </dsp:nvSpPr>
      <dsp:spPr>
        <a:xfrm rot="10800000">
          <a:off x="274331" y="166538"/>
          <a:ext cx="8595336" cy="431478"/>
        </a:xfrm>
        <a:prstGeom prst="rect">
          <a:avLst/>
        </a:prstGeom>
        <a:solidFill>
          <a:srgbClr val="005EA4"/>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53340" rIns="99568"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itchFamily="34" charset="0"/>
              <a:cs typeface="Arial" pitchFamily="34" charset="0"/>
            </a:rPr>
            <a:t>UNQUALIFIED AUDIT OPINION </a:t>
          </a:r>
        </a:p>
      </dsp:txBody>
      <dsp:txXfrm rot="10800000">
        <a:off x="274331" y="166538"/>
        <a:ext cx="8595336" cy="431478"/>
      </dsp:txXfrm>
    </dsp:sp>
    <dsp:sp modelId="{A9C842B1-B872-4D71-8D23-83C938E6ED79}">
      <dsp:nvSpPr>
        <dsp:cNvPr id="0" name=""/>
        <dsp:cNvSpPr/>
      </dsp:nvSpPr>
      <dsp:spPr>
        <a:xfrm flipH="1">
          <a:off x="267190" y="69967"/>
          <a:ext cx="669331" cy="66933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xmlns="" val="0"/>
              </a:ext>
            </a:extLst>
          </a:blip>
          <a:stretch>
            <a:fillRect/>
          </a:stretch>
        </a:blipFill>
        <a:ln w="25400" cap="flat" cmpd="sng" algn="ctr">
          <a:no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CFC97E9B-D413-4CD7-9236-09763248197D}">
      <dsp:nvSpPr>
        <dsp:cNvPr id="0" name=""/>
        <dsp:cNvSpPr/>
      </dsp:nvSpPr>
      <dsp:spPr>
        <a:xfrm rot="10800000">
          <a:off x="274331" y="841164"/>
          <a:ext cx="8595336" cy="569091"/>
        </a:xfrm>
        <a:prstGeom prst="rect">
          <a:avLst/>
        </a:prstGeom>
        <a:solidFill>
          <a:schemeClr val="bg1">
            <a:lumMod val="75000"/>
          </a:schemeClr>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45720" rIns="85344"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FINANCIAL CAPITAL </a:t>
          </a:r>
        </a:p>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Strong improvement in operating margins and returns in </a:t>
          </a:r>
        </a:p>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excess of the weighted cost of capital</a:t>
          </a:r>
        </a:p>
      </dsp:txBody>
      <dsp:txXfrm rot="10800000">
        <a:off x="274331" y="841164"/>
        <a:ext cx="8595336" cy="569091"/>
      </dsp:txXfrm>
    </dsp:sp>
    <dsp:sp modelId="{ED3CB2C7-CB36-41C8-8D5F-622628AC05BD}">
      <dsp:nvSpPr>
        <dsp:cNvPr id="0" name=""/>
        <dsp:cNvSpPr/>
      </dsp:nvSpPr>
      <dsp:spPr>
        <a:xfrm>
          <a:off x="7634369" y="791735"/>
          <a:ext cx="673448" cy="673448"/>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xmlns="" val="0"/>
              </a:ext>
            </a:extLst>
          </a:blip>
          <a:stretch>
            <a:fillRect/>
          </a:stretch>
        </a:blipFill>
        <a:ln w="2540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7AFE3104-AF04-4610-9ECB-1E3451E23C27}">
      <dsp:nvSpPr>
        <dsp:cNvPr id="0" name=""/>
        <dsp:cNvSpPr/>
      </dsp:nvSpPr>
      <dsp:spPr>
        <a:xfrm rot="10800000">
          <a:off x="293911" y="1673202"/>
          <a:ext cx="8595336" cy="431478"/>
        </a:xfrm>
        <a:prstGeom prst="rect">
          <a:avLst/>
        </a:prstGeom>
        <a:solidFill>
          <a:srgbClr val="00002A"/>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53340" rIns="99568" bIns="53340" numCol="1" spcCol="1270" anchor="ctr" anchorCtr="0">
          <a:noAutofit/>
        </a:bodyPr>
        <a:lstStyle/>
        <a:p>
          <a:pPr lvl="0" algn="ctr" defTabSz="622300">
            <a:lnSpc>
              <a:spcPct val="90000"/>
            </a:lnSpc>
            <a:spcBef>
              <a:spcPct val="0"/>
            </a:spcBef>
            <a:spcAft>
              <a:spcPct val="35000"/>
            </a:spcAft>
          </a:pPr>
          <a:endParaRPr lang="en-US" sz="1400" b="1" kern="1200" dirty="0" smtClean="0">
            <a:solidFill>
              <a:schemeClr val="bg1"/>
            </a:solidFill>
            <a:latin typeface="Arial" pitchFamily="34" charset="0"/>
            <a:cs typeface="Arial" pitchFamily="34" charset="0"/>
          </a:endParaRPr>
        </a:p>
        <a:p>
          <a:pPr lvl="0" algn="ctr" defTabSz="622300">
            <a:lnSpc>
              <a:spcPct val="90000"/>
            </a:lnSpc>
            <a:spcBef>
              <a:spcPct val="0"/>
            </a:spcBef>
            <a:spcAft>
              <a:spcPct val="35000"/>
            </a:spcAft>
          </a:pPr>
          <a:r>
            <a:rPr lang="en-US" sz="1400" b="1" kern="1200" dirty="0" smtClean="0">
              <a:solidFill>
                <a:schemeClr val="bg1"/>
              </a:solidFill>
              <a:latin typeface="Arial" pitchFamily="34" charset="0"/>
              <a:cs typeface="Arial" pitchFamily="34" charset="0"/>
            </a:rPr>
            <a:t>ATTAINED BBBEE of 93.3% AGAINST TARGET OF 85%</a:t>
          </a:r>
        </a:p>
        <a:p>
          <a:pPr lvl="0" algn="ctr" defTabSz="622300">
            <a:lnSpc>
              <a:spcPct val="90000"/>
            </a:lnSpc>
            <a:spcBef>
              <a:spcPct val="0"/>
            </a:spcBef>
            <a:spcAft>
              <a:spcPct val="35000"/>
            </a:spcAft>
          </a:pPr>
          <a:endParaRPr lang="en-US" sz="1400" b="1" kern="1200" dirty="0">
            <a:solidFill>
              <a:schemeClr val="bg1"/>
            </a:solidFill>
            <a:latin typeface="Arial" pitchFamily="34" charset="0"/>
            <a:cs typeface="Arial" pitchFamily="34" charset="0"/>
          </a:endParaRPr>
        </a:p>
      </dsp:txBody>
      <dsp:txXfrm rot="10800000">
        <a:off x="293911" y="1673202"/>
        <a:ext cx="8595336" cy="431478"/>
      </dsp:txXfrm>
    </dsp:sp>
    <dsp:sp modelId="{215B6350-D7BE-432D-929F-3E22A34FBFCA}">
      <dsp:nvSpPr>
        <dsp:cNvPr id="0" name=""/>
        <dsp:cNvSpPr/>
      </dsp:nvSpPr>
      <dsp:spPr>
        <a:xfrm>
          <a:off x="267190" y="1579121"/>
          <a:ext cx="671382" cy="671382"/>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xmlns="" val="0"/>
              </a:ext>
            </a:extLst>
          </a:blip>
          <a:stretch>
            <a:fillRect/>
          </a:stretch>
        </a:blipFill>
        <a:ln w="25400" cap="flat" cmpd="sng" algn="ctr">
          <a:solidFill>
            <a:schemeClr val="bg1"/>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CE003DCA-2BF0-43E7-A630-FBBF429BBCE3}">
      <dsp:nvSpPr>
        <dsp:cNvPr id="0" name=""/>
        <dsp:cNvSpPr/>
      </dsp:nvSpPr>
      <dsp:spPr>
        <a:xfrm rot="10800000">
          <a:off x="274331" y="2411351"/>
          <a:ext cx="8595336" cy="431478"/>
        </a:xfrm>
        <a:prstGeom prst="rect">
          <a:avLst/>
        </a:prstGeom>
        <a:solidFill>
          <a:srgbClr val="006BBC"/>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CUSTOMER CENTRIC APPROACH SATISFACTION RATE OF  83.2%</a:t>
          </a:r>
          <a:endParaRPr lang="en-US" sz="1400" b="1" kern="1200" dirty="0"/>
        </a:p>
      </dsp:txBody>
      <dsp:txXfrm rot="10800000">
        <a:off x="274331" y="2411351"/>
        <a:ext cx="8595336" cy="431478"/>
      </dsp:txXfrm>
    </dsp:sp>
    <dsp:sp modelId="{49C14B7F-E68D-4018-A3DC-E814A754E7F3}">
      <dsp:nvSpPr>
        <dsp:cNvPr id="0" name=""/>
        <dsp:cNvSpPr/>
      </dsp:nvSpPr>
      <dsp:spPr>
        <a:xfrm>
          <a:off x="7638969" y="2300889"/>
          <a:ext cx="664250" cy="664250"/>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xmlns="" val="0"/>
              </a:ext>
            </a:extLst>
          </a:blip>
          <a:stretch>
            <a:fillRect/>
          </a:stretch>
        </a:blipFill>
        <a:ln w="25400" cap="flat" cmpd="sng" algn="ctr">
          <a:solidFill>
            <a:schemeClr val="bg1"/>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0E8E8D45-3C2D-4C32-8E31-D4B734A9B135}">
      <dsp:nvSpPr>
        <dsp:cNvPr id="0" name=""/>
        <dsp:cNvSpPr/>
      </dsp:nvSpPr>
      <dsp:spPr>
        <a:xfrm rot="10800000">
          <a:off x="274331" y="3209869"/>
          <a:ext cx="8595336" cy="458272"/>
        </a:xfrm>
        <a:prstGeom prst="rect">
          <a:avLst/>
        </a:prstGeom>
        <a:solidFill>
          <a:schemeClr val="bg1">
            <a:lumMod val="75000"/>
          </a:schemeClr>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EMPLOYEE ENGAGEMENT</a:t>
          </a:r>
        </a:p>
        <a:p>
          <a:pPr lvl="0" algn="ctr" defTabSz="622300">
            <a:lnSpc>
              <a:spcPct val="90000"/>
            </a:lnSpc>
            <a:spcBef>
              <a:spcPct val="0"/>
            </a:spcBef>
            <a:spcAft>
              <a:spcPct val="35000"/>
            </a:spcAft>
          </a:pPr>
          <a:r>
            <a:rPr lang="en-US" sz="1400" b="1" kern="1200" dirty="0" smtClean="0">
              <a:solidFill>
                <a:schemeClr val="tx1"/>
              </a:solidFill>
            </a:rPr>
            <a:t> Improvement in employee engagement from 66% to 71%</a:t>
          </a:r>
          <a:endParaRPr lang="en-US" sz="1400" b="1" kern="1200" dirty="0">
            <a:solidFill>
              <a:schemeClr val="tx1"/>
            </a:solidFill>
          </a:endParaRPr>
        </a:p>
      </dsp:txBody>
      <dsp:txXfrm rot="10800000">
        <a:off x="274331" y="3209869"/>
        <a:ext cx="8595336" cy="458272"/>
      </dsp:txXfrm>
    </dsp:sp>
    <dsp:sp modelId="{E68BC913-E262-4167-BD60-DFDD0F895868}">
      <dsp:nvSpPr>
        <dsp:cNvPr id="0" name=""/>
        <dsp:cNvSpPr/>
      </dsp:nvSpPr>
      <dsp:spPr>
        <a:xfrm>
          <a:off x="262696" y="3088271"/>
          <a:ext cx="670352" cy="670352"/>
        </a:xfrm>
        <a:prstGeom prst="ellipse">
          <a:avLst/>
        </a:prstGeom>
        <a:blipFill rotWithShape="1">
          <a:blip xmlns:r="http://schemas.openxmlformats.org/officeDocument/2006/relationships" r:embed="rId5" cstate="print">
            <a:extLst>
              <a:ext uri="{28A0092B-C50C-407E-A947-70E740481C1C}">
                <a14:useLocalDpi xmlns:a14="http://schemas.microsoft.com/office/drawing/2010/main" xmlns="" val="0"/>
              </a:ext>
            </a:extLst>
          </a:blip>
          <a:stretch>
            <a:fillRect/>
          </a:stretch>
        </a:blipFill>
        <a:ln w="25400" cap="flat" cmpd="sng" algn="ctr">
          <a:no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4EDE279C-220F-491B-BF85-43F4D0F474F5}">
      <dsp:nvSpPr>
        <dsp:cNvPr id="0" name=""/>
        <dsp:cNvSpPr/>
      </dsp:nvSpPr>
      <dsp:spPr>
        <a:xfrm rot="10800000">
          <a:off x="274331" y="3950648"/>
          <a:ext cx="8595336" cy="431478"/>
        </a:xfrm>
        <a:prstGeom prst="rect">
          <a:avLst/>
        </a:prstGeom>
        <a:solidFill>
          <a:srgbClr val="00002A"/>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45720" rIns="85344"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Arial" pitchFamily="34" charset="0"/>
              <a:cs typeface="Arial" pitchFamily="34" charset="0"/>
            </a:rPr>
            <a:t>ACHIEVED 87.5 % OF PERFORMANCE TARGETS AS SET </a:t>
          </a:r>
        </a:p>
        <a:p>
          <a:pPr lvl="0" algn="ctr" defTabSz="533400">
            <a:lnSpc>
              <a:spcPct val="90000"/>
            </a:lnSpc>
            <a:spcBef>
              <a:spcPct val="0"/>
            </a:spcBef>
            <a:spcAft>
              <a:spcPct val="35000"/>
            </a:spcAft>
          </a:pPr>
          <a:r>
            <a:rPr lang="en-GB" sz="1200" b="1" kern="1200" dirty="0" smtClean="0">
              <a:solidFill>
                <a:schemeClr val="bg1"/>
              </a:solidFill>
              <a:latin typeface="Arial" pitchFamily="34" charset="0"/>
              <a:cs typeface="Arial" pitchFamily="34" charset="0"/>
            </a:rPr>
            <a:t>OUT IN THE SHAREHOLDERS COMPACT</a:t>
          </a:r>
          <a:endParaRPr lang="en-US" sz="1200" b="1" kern="1200" dirty="0">
            <a:solidFill>
              <a:schemeClr val="bg1"/>
            </a:solidFill>
          </a:endParaRPr>
        </a:p>
      </dsp:txBody>
      <dsp:txXfrm rot="10800000">
        <a:off x="274331" y="3950648"/>
        <a:ext cx="8595336" cy="431478"/>
      </dsp:txXfrm>
    </dsp:sp>
    <dsp:sp modelId="{403023B0-3B3C-4ACE-9935-39DA16402E31}">
      <dsp:nvSpPr>
        <dsp:cNvPr id="0" name=""/>
        <dsp:cNvSpPr/>
      </dsp:nvSpPr>
      <dsp:spPr>
        <a:xfrm>
          <a:off x="7669848" y="3744424"/>
          <a:ext cx="700385" cy="700385"/>
        </a:xfrm>
        <a:prstGeom prst="ellipse">
          <a:avLst/>
        </a:prstGeom>
        <a:blipFill rotWithShape="1">
          <a:blip xmlns:r="http://schemas.openxmlformats.org/officeDocument/2006/relationships" r:embed="rId6" cstate="print">
            <a:extLst>
              <a:ext uri="{28A0092B-C50C-407E-A947-70E740481C1C}">
                <a14:useLocalDpi xmlns:a14="http://schemas.microsoft.com/office/drawing/2010/main" xmlns="" val="0"/>
              </a:ext>
            </a:extLst>
          </a:blip>
          <a:stretch>
            <a:fillRect/>
          </a:stretch>
        </a:blipFill>
        <a:ln w="25400" cap="flat" cmpd="sng" algn="ctr">
          <a:solidFill>
            <a:schemeClr val="bg1"/>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FCA5D8BE-C5A0-4486-8BDF-FE6086C26CC6}">
      <dsp:nvSpPr>
        <dsp:cNvPr id="0" name=""/>
        <dsp:cNvSpPr/>
      </dsp:nvSpPr>
      <dsp:spPr>
        <a:xfrm rot="10800000">
          <a:off x="274331" y="4815071"/>
          <a:ext cx="8595336" cy="431478"/>
        </a:xfrm>
        <a:prstGeom prst="rect">
          <a:avLst/>
        </a:prstGeom>
        <a:solidFill>
          <a:srgbClr val="0067B4"/>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JOB CREATION</a:t>
          </a:r>
        </a:p>
        <a:p>
          <a:pPr lvl="0" algn="ctr" defTabSz="622300">
            <a:lnSpc>
              <a:spcPct val="90000"/>
            </a:lnSpc>
            <a:spcBef>
              <a:spcPct val="0"/>
            </a:spcBef>
            <a:spcAft>
              <a:spcPct val="35000"/>
            </a:spcAft>
          </a:pPr>
          <a:r>
            <a:rPr lang="en-US" sz="1400" b="1" kern="1200" dirty="0" smtClean="0">
              <a:solidFill>
                <a:schemeClr val="bg1"/>
              </a:solidFill>
            </a:rPr>
            <a:t> 312 permanent &amp; contract &amp; 5 858 direct/Indirect temporary jobs created </a:t>
          </a:r>
          <a:endParaRPr lang="en-US" sz="1400" b="1" kern="1200" dirty="0">
            <a:solidFill>
              <a:schemeClr val="bg1"/>
            </a:solidFill>
          </a:endParaRPr>
        </a:p>
      </dsp:txBody>
      <dsp:txXfrm rot="10800000">
        <a:off x="274331" y="4815071"/>
        <a:ext cx="8595336" cy="431478"/>
      </dsp:txXfrm>
    </dsp:sp>
    <dsp:sp modelId="{73300F98-C898-42F0-A843-FF5B54009A91}">
      <dsp:nvSpPr>
        <dsp:cNvPr id="0" name=""/>
        <dsp:cNvSpPr/>
      </dsp:nvSpPr>
      <dsp:spPr>
        <a:xfrm>
          <a:off x="267190" y="4663040"/>
          <a:ext cx="733237" cy="733237"/>
        </a:xfrm>
        <a:prstGeom prst="ellipse">
          <a:avLst/>
        </a:prstGeom>
        <a:blipFill rotWithShape="1">
          <a:blip xmlns:r="http://schemas.openxmlformats.org/officeDocument/2006/relationships" r:embed="rId7" cstate="print">
            <a:extLst>
              <a:ext uri="{28A0092B-C50C-407E-A947-70E740481C1C}">
                <a14:useLocalDpi xmlns:a14="http://schemas.microsoft.com/office/drawing/2010/main" xmlns="" val="0"/>
              </a:ext>
            </a:extLst>
          </a:blip>
          <a:stretch>
            <a:fillRect/>
          </a:stretch>
        </a:blipFill>
        <a:ln w="25400" cap="flat" cmpd="sng" algn="ctr">
          <a:solidFill>
            <a:schemeClr val="bg1"/>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sp>
    <dsp:sp modelId="{680A2545-79CA-4EDC-8AD3-F31BC315DAD6}">
      <dsp:nvSpPr>
        <dsp:cNvPr id="0" name=""/>
        <dsp:cNvSpPr/>
      </dsp:nvSpPr>
      <dsp:spPr>
        <a:xfrm rot="10800000">
          <a:off x="356754" y="5650088"/>
          <a:ext cx="8787245" cy="365123"/>
        </a:xfrm>
        <a:prstGeom prst="homePlate">
          <a:avLst/>
        </a:prstGeom>
        <a:solidFill>
          <a:srgbClr val="0067B4"/>
        </a:solidFill>
        <a:ln w="25400" cap="flat" cmpd="sng" algn="ctr">
          <a:noFill/>
          <a:prstDash val="solid"/>
        </a:ln>
        <a:effectLst>
          <a:glow rad="101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940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Rand Water Foundation –   Internal funding (R62.6 million) and External funding (R10.9 million)</a:t>
          </a:r>
          <a:endParaRPr lang="en-US" sz="1400" b="1" kern="1200" dirty="0">
            <a:solidFill>
              <a:schemeClr val="bg1"/>
            </a:solidFill>
          </a:endParaRPr>
        </a:p>
      </dsp:txBody>
      <dsp:txXfrm rot="10800000">
        <a:off x="356754" y="5650088"/>
        <a:ext cx="8787245" cy="365123"/>
      </dsp:txXfrm>
    </dsp:sp>
    <dsp:sp modelId="{22ED558C-83F9-466C-AEA7-1C26B5FE9F30}">
      <dsp:nvSpPr>
        <dsp:cNvPr id="0" name=""/>
        <dsp:cNvSpPr/>
      </dsp:nvSpPr>
      <dsp:spPr>
        <a:xfrm>
          <a:off x="293168" y="5641835"/>
          <a:ext cx="406836" cy="40683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2514CE-FE44-4A9B-B7BD-8A7C9044791D}">
      <dsp:nvSpPr>
        <dsp:cNvPr id="0" name=""/>
        <dsp:cNvSpPr/>
      </dsp:nvSpPr>
      <dsp:spPr>
        <a:xfrm>
          <a:off x="-7090183" y="-1085776"/>
          <a:ext cx="8452814" cy="8452814"/>
        </a:xfrm>
        <a:prstGeom prst="blockArc">
          <a:avLst>
            <a:gd name="adj1" fmla="val 18900000"/>
            <a:gd name="adj2" fmla="val 2700000"/>
            <a:gd name="adj3" fmla="val 256"/>
          </a:avLst>
        </a:prstGeom>
        <a:noFill/>
        <a:ln w="25400" cap="flat" cmpd="sng" algn="ctr">
          <a:solidFill>
            <a:srgbClr val="00001A"/>
          </a:solidFill>
          <a:prstDash val="solid"/>
        </a:ln>
        <a:effectLst/>
      </dsp:spPr>
      <dsp:style>
        <a:lnRef idx="2">
          <a:scrgbClr r="0" g="0" b="0"/>
        </a:lnRef>
        <a:fillRef idx="0">
          <a:scrgbClr r="0" g="0" b="0"/>
        </a:fillRef>
        <a:effectRef idx="0">
          <a:scrgbClr r="0" g="0" b="0"/>
        </a:effectRef>
        <a:fontRef idx="minor"/>
      </dsp:style>
    </dsp:sp>
    <dsp:sp modelId="{4EB2C50A-9DD6-4DBC-9D98-93CD1A647E47}">
      <dsp:nvSpPr>
        <dsp:cNvPr id="0" name=""/>
        <dsp:cNvSpPr/>
      </dsp:nvSpPr>
      <dsp:spPr>
        <a:xfrm>
          <a:off x="855693" y="334998"/>
          <a:ext cx="8138151" cy="1554473"/>
        </a:xfrm>
        <a:prstGeom prst="rect">
          <a:avLst/>
        </a:prstGeom>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3">
          <a:scrgbClr r="0" g="0" b="0"/>
        </a:effectRef>
        <a:fontRef idx="minor">
          <a:schemeClr val="lt1"/>
        </a:fontRef>
      </dsp:style>
      <dsp:txBody>
        <a:bodyPr spcFirstLastPara="0" vert="horz" wrap="square" lIns="914400" tIns="0" rIns="35560" bIns="9144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ZA" sz="1400" b="1" kern="1200" dirty="0" smtClean="0">
              <a:latin typeface="Arial" pitchFamily="34" charset="0"/>
              <a:cs typeface="Arial" pitchFamily="34" charset="0"/>
            </a:rPr>
            <a:t>Social:</a:t>
          </a:r>
          <a:r>
            <a:rPr lang="en-ZA" sz="1400" b="0" kern="1200" dirty="0" smtClean="0">
              <a:latin typeface="Arial" pitchFamily="34" charset="0"/>
              <a:cs typeface="Arial" pitchFamily="34" charset="0"/>
            </a:rPr>
            <a:t> Continuous Water supply, Sanitation solutions, RWA, RWF &amp; CSR initiatives as well as job creation and capacity building.</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ZA" sz="1400" b="1" kern="1200" dirty="0" smtClean="0">
              <a:latin typeface="Arial" pitchFamily="34" charset="0"/>
              <a:cs typeface="Arial" pitchFamily="34" charset="0"/>
            </a:rPr>
            <a:t>Environmental:</a:t>
          </a:r>
          <a:r>
            <a:rPr lang="en-ZA" sz="1400" b="0" kern="1200" dirty="0" smtClean="0">
              <a:latin typeface="Arial" pitchFamily="34" charset="0"/>
              <a:cs typeface="Arial" pitchFamily="34" charset="0"/>
            </a:rPr>
            <a:t> Blue &amp; Green drop standards achieved, Environmental  conservation programs; Water Catchments, Wetland rehabilitation</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ZA" sz="1400" b="1" kern="1200" dirty="0" smtClean="0">
              <a:latin typeface="Arial" pitchFamily="34" charset="0"/>
              <a:cs typeface="Arial" pitchFamily="34" charset="0"/>
            </a:rPr>
            <a:t>Economic:</a:t>
          </a:r>
          <a:r>
            <a:rPr lang="en-ZA" sz="1400" b="0" kern="1200" dirty="0" smtClean="0">
              <a:latin typeface="Arial" pitchFamily="34" charset="0"/>
              <a:cs typeface="Arial" pitchFamily="34" charset="0"/>
            </a:rPr>
            <a:t> YOY increases; Revenue 12%, Gross income 25%, Net income 51%, Cash from operations 47% and Capital expenditure 16% growth </a:t>
          </a:r>
          <a:endParaRPr lang="en-ZA" sz="1400" b="0" kern="1200" dirty="0">
            <a:latin typeface="Arial" pitchFamily="34" charset="0"/>
            <a:cs typeface="Arial" pitchFamily="34" charset="0"/>
          </a:endParaRPr>
        </a:p>
      </dsp:txBody>
      <dsp:txXfrm>
        <a:off x="855693" y="334998"/>
        <a:ext cx="8138151" cy="1554473"/>
      </dsp:txXfrm>
    </dsp:sp>
    <dsp:sp modelId="{B7B36E1B-8D80-441B-B660-6556C9499A59}">
      <dsp:nvSpPr>
        <dsp:cNvPr id="0" name=""/>
        <dsp:cNvSpPr/>
      </dsp:nvSpPr>
      <dsp:spPr>
        <a:xfrm>
          <a:off x="95878" y="326578"/>
          <a:ext cx="1570315" cy="1570315"/>
        </a:xfrm>
        <a:prstGeom prst="ellipse">
          <a:avLst/>
        </a:prstGeom>
        <a:solidFill>
          <a:srgbClr val="006BBC"/>
        </a:solidFill>
        <a:ln w="9525" cap="flat" cmpd="sng" algn="ctr">
          <a:noFill/>
          <a:prstDash val="solid"/>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1">
          <a:scrgbClr r="0" g="0" b="0"/>
        </a:lnRef>
        <a:fillRef idx="1">
          <a:scrgbClr r="0" g="0" b="0"/>
        </a:fillRef>
        <a:effectRef idx="2">
          <a:scrgbClr r="0" g="0" b="0"/>
        </a:effectRef>
        <a:fontRef idx="minor"/>
      </dsp:style>
    </dsp:sp>
    <dsp:sp modelId="{C6BF1799-C4F8-42F9-8BFB-9914FE5D20CF}">
      <dsp:nvSpPr>
        <dsp:cNvPr id="0" name=""/>
        <dsp:cNvSpPr/>
      </dsp:nvSpPr>
      <dsp:spPr>
        <a:xfrm>
          <a:off x="1402054" y="2363393"/>
          <a:ext cx="7589549" cy="1554473"/>
        </a:xfrm>
        <a:prstGeom prst="rect">
          <a:avLst/>
        </a:prstGeom>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3">
          <a:scrgbClr r="0" g="0" b="0"/>
        </a:effectRef>
        <a:fontRef idx="minor">
          <a:schemeClr val="lt1"/>
        </a:fontRef>
      </dsp:style>
      <dsp:txBody>
        <a:bodyPr spcFirstLastPara="0" vert="horz" wrap="square" lIns="822960" tIns="0" rIns="35560" bIns="91440" numCol="1" spcCol="1270" anchor="ctr" anchorCtr="0">
          <a:noAutofit/>
        </a:bodyPr>
        <a:lstStyle/>
        <a:p>
          <a:pPr lvl="0" algn="l" defTabSz="622300" rtl="0">
            <a:lnSpc>
              <a:spcPct val="90000"/>
            </a:lnSpc>
            <a:spcBef>
              <a:spcPct val="0"/>
            </a:spcBef>
            <a:spcAft>
              <a:spcPct val="35000"/>
            </a:spcAft>
          </a:pP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GB" sz="1400" b="0" kern="1200" dirty="0" smtClean="0">
              <a:latin typeface="Arial" pitchFamily="34" charset="0"/>
              <a:cs typeface="Arial" pitchFamily="34" charset="0"/>
            </a:rPr>
            <a:t>A long and healthy life for all South Africans - Uninterrupted supply of quality water for over 24 hours. System stabilised and energy management initiatives enhanced after the interruptions experienced  in September 2014.</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ZA" sz="1400" b="0" kern="1200" dirty="0" smtClean="0">
              <a:latin typeface="Arial" pitchFamily="34" charset="0"/>
              <a:cs typeface="Arial" pitchFamily="34" charset="0"/>
            </a:rPr>
            <a:t>Skilled and capable workforce: Rand Water Academy, Capacity building and Job creation</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ZA" sz="1400" b="0" kern="1200" dirty="0" smtClean="0">
              <a:latin typeface="Arial" pitchFamily="34" charset="0"/>
              <a:cs typeface="Arial" pitchFamily="34" charset="0"/>
            </a:rPr>
            <a:t>Efficient  local government system: Rand Water Mpumalanga</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ZA" sz="1400" b="0" kern="1200" dirty="0" smtClean="0">
              <a:latin typeface="Arial" pitchFamily="34" charset="0"/>
              <a:cs typeface="Arial" pitchFamily="34" charset="0"/>
            </a:rPr>
            <a:t>Implementing Agent on behalf of Municipalities or Government Departments</a:t>
          </a:r>
          <a:endParaRPr lang="en-ZA" sz="1400" b="0" kern="1200" dirty="0">
            <a:latin typeface="Arial" pitchFamily="34" charset="0"/>
            <a:cs typeface="Arial" pitchFamily="34" charset="0"/>
          </a:endParaRPr>
        </a:p>
      </dsp:txBody>
      <dsp:txXfrm>
        <a:off x="1402054" y="2363393"/>
        <a:ext cx="7589549" cy="1554473"/>
      </dsp:txXfrm>
    </dsp:sp>
    <dsp:sp modelId="{4DF2F890-48BF-4415-9362-A68B51DE0C69}">
      <dsp:nvSpPr>
        <dsp:cNvPr id="0" name=""/>
        <dsp:cNvSpPr/>
      </dsp:nvSpPr>
      <dsp:spPr>
        <a:xfrm>
          <a:off x="552525" y="2355472"/>
          <a:ext cx="1570315" cy="1570315"/>
        </a:xfrm>
        <a:prstGeom prst="ellipse">
          <a:avLst/>
        </a:prstGeom>
        <a:solidFill>
          <a:srgbClr val="006BBC"/>
        </a:solidFill>
        <a:ln w="9525" cap="flat" cmpd="sng" algn="ctr">
          <a:noFill/>
          <a:prstDash val="solid"/>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1">
          <a:scrgbClr r="0" g="0" b="0"/>
        </a:lnRef>
        <a:fillRef idx="1">
          <a:scrgbClr r="0" g="0" b="0"/>
        </a:fillRef>
        <a:effectRef idx="2">
          <a:scrgbClr r="0" g="0" b="0"/>
        </a:effectRef>
        <a:fontRef idx="minor"/>
      </dsp:style>
    </dsp:sp>
    <dsp:sp modelId="{3EF42DB2-D3C9-4AE1-8C8B-D7C99B6449BD}">
      <dsp:nvSpPr>
        <dsp:cNvPr id="0" name=""/>
        <dsp:cNvSpPr/>
      </dsp:nvSpPr>
      <dsp:spPr>
        <a:xfrm>
          <a:off x="1021767" y="4412466"/>
          <a:ext cx="7955277" cy="1554473"/>
        </a:xfrm>
        <a:prstGeom prst="rect">
          <a:avLst/>
        </a:prstGeom>
        <a:solidFill>
          <a:srgbClr val="00001A"/>
        </a:solidFill>
        <a:ln>
          <a:noFill/>
        </a:ln>
        <a:effectLst>
          <a:glow rad="63500">
            <a:schemeClr val="accent1">
              <a:satMod val="175000"/>
              <a:alpha val="40000"/>
            </a:schemeClr>
          </a:glow>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3">
          <a:scrgbClr r="0" g="0" b="0"/>
        </a:effectRef>
        <a:fontRef idx="minor">
          <a:schemeClr val="lt1"/>
        </a:fontRef>
      </dsp:style>
      <dsp:txBody>
        <a:bodyPr spcFirstLastPara="0" vert="horz" wrap="square" lIns="822960" tIns="0" rIns="35560" bIns="355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ZA" sz="1400" b="0" kern="1200" dirty="0" smtClean="0">
              <a:latin typeface="Arial" pitchFamily="34" charset="0"/>
              <a:cs typeface="Arial" pitchFamily="34" charset="0"/>
            </a:rPr>
            <a:t>Institutional Realignment</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US" sz="1400" b="0" kern="1200" dirty="0" smtClean="0">
              <a:latin typeface="Arial" pitchFamily="34" charset="0"/>
              <a:cs typeface="Arial" pitchFamily="34" charset="0"/>
            </a:rPr>
            <a:t>Enhanced quality and quantity of water resources; Water demand management and Acid mine drainage</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US" sz="1400" b="0" kern="1200" dirty="0" smtClean="0">
              <a:latin typeface="Arial" pitchFamily="34" charset="0"/>
              <a:cs typeface="Arial" pitchFamily="34" charset="0"/>
            </a:rPr>
            <a:t>R3.3 bn spent on ensuring the maintenance and supply availability of our bulk water infrastructure</a:t>
          </a:r>
          <a:endParaRPr lang="en-ZA" sz="1400" b="0" kern="1200" dirty="0">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US" sz="1400" b="0" kern="1200" dirty="0" smtClean="0">
              <a:latin typeface="Arial" pitchFamily="34" charset="0"/>
              <a:cs typeface="Arial" pitchFamily="34" charset="0"/>
            </a:rPr>
            <a:t>Implemented projects amounting to R1.4 </a:t>
          </a:r>
          <a:r>
            <a:rPr lang="en-US" sz="1400" b="0" kern="1200" dirty="0" err="1" smtClean="0">
              <a:latin typeface="Arial" pitchFamily="34" charset="0"/>
              <a:cs typeface="Arial" pitchFamily="34" charset="0"/>
            </a:rPr>
            <a:t>bn</a:t>
          </a:r>
          <a:r>
            <a:rPr lang="en-US" sz="1400" b="0" kern="1200" dirty="0" smtClean="0">
              <a:latin typeface="Arial" pitchFamily="34" charset="0"/>
              <a:cs typeface="Arial" pitchFamily="34" charset="0"/>
            </a:rPr>
            <a:t> on behalf of National Departments &amp; Local Authorities</a:t>
          </a:r>
          <a:endParaRPr lang="en-ZA" sz="1400" b="0" kern="1200" dirty="0">
            <a:latin typeface="Arial" pitchFamily="34" charset="0"/>
            <a:cs typeface="Arial" pitchFamily="34" charset="0"/>
          </a:endParaRPr>
        </a:p>
      </dsp:txBody>
      <dsp:txXfrm>
        <a:off x="1021767" y="4412466"/>
        <a:ext cx="7955277" cy="1554473"/>
      </dsp:txXfrm>
    </dsp:sp>
    <dsp:sp modelId="{A3F83C4C-D667-41D3-9284-0C17537DF6A9}">
      <dsp:nvSpPr>
        <dsp:cNvPr id="0" name=""/>
        <dsp:cNvSpPr/>
      </dsp:nvSpPr>
      <dsp:spPr>
        <a:xfrm>
          <a:off x="95878" y="4372888"/>
          <a:ext cx="1570315" cy="1570315"/>
        </a:xfrm>
        <a:prstGeom prst="ellipse">
          <a:avLst/>
        </a:prstGeom>
        <a:solidFill>
          <a:srgbClr val="006BBC"/>
        </a:solidFill>
        <a:ln w="9525" cap="flat" cmpd="sng" algn="ctr">
          <a:noFill/>
          <a:prstDash val="solid"/>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0.31002</cdr:x>
      <cdr:y>0.27055</cdr:y>
    </cdr:from>
    <cdr:to>
      <cdr:x>0.58292</cdr:x>
      <cdr:y>0.3069</cdr:y>
    </cdr:to>
    <cdr:cxnSp macro="">
      <cdr:nvCxnSpPr>
        <cdr:cNvPr id="3" name="Straight Connector 2"/>
        <cdr:cNvCxnSpPr/>
      </cdr:nvCxnSpPr>
      <cdr:spPr>
        <a:xfrm xmlns:a="http://schemas.openxmlformats.org/drawingml/2006/main" flipV="1">
          <a:off x="1205496" y="504056"/>
          <a:ext cx="1061153" cy="67723"/>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0.36634</cdr:x>
      <cdr:y>0.16866</cdr:y>
    </cdr:from>
    <cdr:to>
      <cdr:x>0.48845</cdr:x>
      <cdr:y>0.27769</cdr:y>
    </cdr:to>
    <cdr:sp macro="" textlink="">
      <cdr:nvSpPr>
        <cdr:cNvPr id="4" name="TextBox 3"/>
        <cdr:cNvSpPr txBox="1"/>
      </cdr:nvSpPr>
      <cdr:spPr>
        <a:xfrm xmlns:a="http://schemas.openxmlformats.org/drawingml/2006/main">
          <a:off x="1512168" y="334144"/>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4.8%</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AE6CAC-AA58-4A81-9A58-A2549B52EE19}" type="datetimeFigureOut">
              <a:rPr lang="en-US" smtClean="0"/>
              <a:pPr/>
              <a:t>2/24/2017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A2865CB-C54E-4363-97F7-F8C461050DDB}" type="slidenum">
              <a:rPr lang="en-US" smtClean="0"/>
              <a:pPr/>
              <a:t>‹#›</a:t>
            </a:fld>
            <a:endParaRPr lang="en-US"/>
          </a:p>
        </p:txBody>
      </p:sp>
    </p:spTree>
    <p:extLst>
      <p:ext uri="{BB962C8B-B14F-4D97-AF65-F5344CB8AC3E}">
        <p14:creationId xmlns:p14="http://schemas.microsoft.com/office/powerpoint/2010/main" xmlns="" val="127042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9780461-27E4-49D9-886A-C023E20A4017}" type="datetimeFigureOut">
              <a:rPr lang="en-US" smtClean="0"/>
              <a:pPr/>
              <a:t>2/24/2017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2110DB-64A7-4BD7-82E0-67251FFA3CE3}" type="slidenum">
              <a:rPr lang="en-US" smtClean="0"/>
              <a:pPr/>
              <a:t>‹#›</a:t>
            </a:fld>
            <a:endParaRPr lang="en-US"/>
          </a:p>
        </p:txBody>
      </p:sp>
    </p:spTree>
    <p:extLst>
      <p:ext uri="{BB962C8B-B14F-4D97-AF65-F5344CB8AC3E}">
        <p14:creationId xmlns:p14="http://schemas.microsoft.com/office/powerpoint/2010/main" xmlns="" val="197604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27933E3-52F8-4ADC-ABC5-01E45B0261F5}"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273D2-0E74-4A33-8C8A-103ECB6E9FCB}"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32930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273D2-0E74-4A33-8C8A-103ECB6E9FCB}"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367152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273D2-0E74-4A33-8C8A-103ECB6E9FCB}"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109045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273D2-0E74-4A33-8C8A-103ECB6E9FCB}"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333745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273D2-0E74-4A33-8C8A-103ECB6E9FCB}"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2123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273D2-0E74-4A33-8C8A-103ECB6E9FCB}"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124720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273D2-0E74-4A33-8C8A-103ECB6E9FCB}" type="datetimeFigureOut">
              <a:rPr lang="en-US" smtClean="0"/>
              <a:pPr/>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76757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273D2-0E74-4A33-8C8A-103ECB6E9FCB}" type="datetimeFigureOut">
              <a:rPr lang="en-US" smtClean="0"/>
              <a:pPr/>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393451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311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273D2-0E74-4A33-8C8A-103ECB6E9FCB}"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123083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273D2-0E74-4A33-8C8A-103ECB6E9FCB}"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257662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273D2-0E74-4A33-8C8A-103ECB6E9FCB}" type="datetimeFigureOut">
              <a:rPr lang="en-US" smtClean="0"/>
              <a:pPr/>
              <a:t>2/24/2017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0B801-AE11-4D0C-B2D5-6CB6519B95D6}" type="slidenum">
              <a:rPr lang="en-US" smtClean="0"/>
              <a:pPr/>
              <a:t>‹#›</a:t>
            </a:fld>
            <a:endParaRPr lang="en-US"/>
          </a:p>
        </p:txBody>
      </p:sp>
    </p:spTree>
    <p:extLst>
      <p:ext uri="{BB962C8B-B14F-4D97-AF65-F5344CB8AC3E}">
        <p14:creationId xmlns:p14="http://schemas.microsoft.com/office/powerpoint/2010/main" xmlns="" val="6937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3.emf"/><Relationship Id="rId5" Type="http://schemas.openxmlformats.org/officeDocument/2006/relationships/oleObject" Target="../embeddings/oleObject12.bin"/><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6.png"/><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png"/><Relationship Id="rId5" Type="http://schemas.openxmlformats.org/officeDocument/2006/relationships/oleObject" Target="../embeddings/oleObject7.bin"/><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8032010260.jpg"/>
          <p:cNvPicPr>
            <a:picLocks noChangeAspect="1"/>
          </p:cNvPicPr>
          <p:nvPr/>
        </p:nvPicPr>
        <p:blipFill>
          <a:blip r:embed="rId4" cstate="email"/>
          <a:stretch>
            <a:fillRect/>
          </a:stretch>
        </p:blipFill>
        <p:spPr>
          <a:xfrm>
            <a:off x="6994358" y="5661248"/>
            <a:ext cx="2149642" cy="1196752"/>
          </a:xfrm>
          <a:prstGeom prst="ellipse">
            <a:avLst/>
          </a:prstGeom>
          <a:ln>
            <a:noFill/>
          </a:ln>
          <a:effectLst>
            <a:outerShdw blurRad="76200" dir="18900000" sy="23000" kx="-1200000" algn="bl" rotWithShape="0">
              <a:prstClr val="black">
                <a:alpha val="20000"/>
              </a:prstClr>
            </a:outerShdw>
            <a:softEdge rad="112500"/>
          </a:effectLst>
        </p:spPr>
      </p:pic>
      <p:sp>
        <p:nvSpPr>
          <p:cNvPr id="4" name="Rectangle 2"/>
          <p:cNvSpPr>
            <a:spLocks noChangeArrowheads="1"/>
          </p:cNvSpPr>
          <p:nvPr/>
        </p:nvSpPr>
        <p:spPr bwMode="gray">
          <a:xfrm>
            <a:off x="127000" y="152400"/>
            <a:ext cx="8874125" cy="2895600"/>
          </a:xfrm>
          <a:prstGeom prst="rect">
            <a:avLst/>
          </a:prstGeom>
          <a:solidFill>
            <a:schemeClr val="tx2">
              <a:lumMod val="75000"/>
            </a:schemeClr>
          </a:solidFill>
          <a:ln w="12700">
            <a:noFill/>
            <a:round/>
            <a:headEnd/>
            <a:tailEnd/>
          </a:ln>
        </p:spPr>
        <p:txBody>
          <a:bodyPr wrap="none" lIns="0" tIns="46800" rIns="0" bIns="46800"/>
          <a:lstStyle/>
          <a:p>
            <a:pPr algn="ctr" fontAlgn="auto">
              <a:spcBef>
                <a:spcPct val="25000"/>
              </a:spcBef>
              <a:spcAft>
                <a:spcPts val="0"/>
              </a:spcAft>
              <a:buClr>
                <a:srgbClr val="F0AB00"/>
              </a:buClr>
              <a:buSzPct val="80000"/>
              <a:buFont typeface="Wingdings" pitchFamily="2" charset="2"/>
              <a:buChar char="n"/>
              <a:defRPr/>
            </a:pPr>
            <a:endParaRPr lang="en-US" sz="4800" b="1" kern="0" dirty="0">
              <a:solidFill>
                <a:srgbClr val="FFE9B1"/>
              </a:solidFill>
              <a:latin typeface="+mn-lt"/>
              <a:ea typeface="Arial Unicode MS" pitchFamily="34" charset="-128"/>
              <a:cs typeface="Arial Unicode MS" pitchFamily="34" charset="-128"/>
            </a:endParaRPr>
          </a:p>
        </p:txBody>
      </p:sp>
      <p:sp>
        <p:nvSpPr>
          <p:cNvPr id="3076" name="Rectangle 7"/>
          <p:cNvSpPr txBox="1">
            <a:spLocks noChangeArrowheads="1"/>
          </p:cNvSpPr>
          <p:nvPr/>
        </p:nvSpPr>
        <p:spPr bwMode="gray">
          <a:xfrm>
            <a:off x="223838" y="342900"/>
            <a:ext cx="7848600" cy="715963"/>
          </a:xfrm>
          <a:prstGeom prst="rect">
            <a:avLst/>
          </a:prstGeom>
          <a:noFill/>
          <a:ln w="9525">
            <a:noFill/>
            <a:miter lim="800000"/>
            <a:headEnd/>
            <a:tailEnd/>
          </a:ln>
        </p:spPr>
        <p:txBody>
          <a:bodyPr lIns="0" tIns="0" rIns="0" bIns="0"/>
          <a:lstStyle/>
          <a:p>
            <a:pPr eaLnBrk="0" hangingPunct="0"/>
            <a:r>
              <a:rPr lang="en-US" sz="4800" dirty="0">
                <a:solidFill>
                  <a:srgbClr val="15F6FB"/>
                </a:solidFill>
                <a:latin typeface="Arial Black" pitchFamily="34" charset="0"/>
                <a:ea typeface="Arial Unicode MS" pitchFamily="34" charset="-128"/>
                <a:cs typeface="Arial Unicode MS" pitchFamily="34" charset="-128"/>
              </a:rPr>
              <a:t>Rand Water</a:t>
            </a:r>
          </a:p>
        </p:txBody>
      </p:sp>
      <p:sp>
        <p:nvSpPr>
          <p:cNvPr id="3077" name="Rectangle 5"/>
          <p:cNvSpPr>
            <a:spLocks noGrp="1" noChangeArrowheads="1"/>
          </p:cNvSpPr>
          <p:nvPr>
            <p:ph type="subTitle" idx="4294967295"/>
          </p:nvPr>
        </p:nvSpPr>
        <p:spPr>
          <a:xfrm>
            <a:off x="0" y="3070200"/>
            <a:ext cx="9144000" cy="2375024"/>
          </a:xfrm>
          <a:solidFill>
            <a:schemeClr val="accent6">
              <a:lumMod val="40000"/>
              <a:lumOff val="60000"/>
            </a:schemeClr>
          </a:solidFill>
        </p:spPr>
        <p:txBody>
          <a:bodyPr>
            <a:normAutofit/>
          </a:bodyPr>
          <a:lstStyle/>
          <a:p>
            <a:pPr marL="0" indent="0" algn="ctr" eaLnBrk="1" hangingPunct="1">
              <a:spcBef>
                <a:spcPct val="0"/>
              </a:spcBef>
              <a:buFontTx/>
              <a:buNone/>
            </a:pPr>
            <a:endParaRPr lang="en-US" b="1" dirty="0" smtClean="0">
              <a:solidFill>
                <a:schemeClr val="accent6">
                  <a:lumMod val="50000"/>
                </a:schemeClr>
              </a:solidFill>
              <a:latin typeface="Arial" pitchFamily="34" charset="0"/>
              <a:cs typeface="Arial" pitchFamily="34" charset="0"/>
            </a:endParaRPr>
          </a:p>
          <a:p>
            <a:pPr marL="0" indent="0" algn="ctr">
              <a:spcBef>
                <a:spcPct val="0"/>
              </a:spcBef>
              <a:buNone/>
            </a:pPr>
            <a:endParaRPr lang="en-US" b="1" dirty="0" smtClean="0">
              <a:solidFill>
                <a:schemeClr val="accent6">
                  <a:lumMod val="50000"/>
                </a:schemeClr>
              </a:solidFill>
            </a:endParaRPr>
          </a:p>
        </p:txBody>
      </p:sp>
      <p:graphicFrame>
        <p:nvGraphicFramePr>
          <p:cNvPr id="3074" name="Object 1"/>
          <p:cNvGraphicFramePr>
            <a:graphicFrameLocks noChangeAspect="1"/>
          </p:cNvGraphicFramePr>
          <p:nvPr>
            <p:extLst>
              <p:ext uri="{D42A27DB-BD31-4B8C-83A1-F6EECF244321}">
                <p14:modId xmlns:p14="http://schemas.microsoft.com/office/powerpoint/2010/main" xmlns="" val="1266269004"/>
              </p:ext>
            </p:extLst>
          </p:nvPr>
        </p:nvGraphicFramePr>
        <p:xfrm>
          <a:off x="4355976" y="5949268"/>
          <a:ext cx="1143000" cy="620712"/>
        </p:xfrm>
        <a:graphic>
          <a:graphicData uri="http://schemas.openxmlformats.org/presentationml/2006/ole">
            <p:oleObj spid="_x0000_s37961" r:id="rId5" imgW="1648767" imgH="911536" progId="">
              <p:embed/>
            </p:oleObj>
          </a:graphicData>
        </a:graphic>
      </p:graphicFrame>
      <p:pic>
        <p:nvPicPr>
          <p:cNvPr id="7" name="Picture 4"/>
          <p:cNvPicPr>
            <a:picLocks noChangeAspect="1" noChangeArrowheads="1"/>
          </p:cNvPicPr>
          <p:nvPr/>
        </p:nvPicPr>
        <p:blipFill>
          <a:blip r:embed="rId6" cstate="email"/>
          <a:srcRect/>
          <a:stretch>
            <a:fillRect/>
          </a:stretch>
        </p:blipFill>
        <p:spPr bwMode="auto">
          <a:xfrm>
            <a:off x="0" y="1124744"/>
            <a:ext cx="9144000" cy="1972078"/>
          </a:xfrm>
          <a:prstGeom prst="rect">
            <a:avLst/>
          </a:prstGeom>
          <a:ln>
            <a:noFill/>
          </a:ln>
          <a:effectLst>
            <a:softEdge rad="112500"/>
          </a:effectLst>
        </p:spPr>
      </p:pic>
      <p:pic>
        <p:nvPicPr>
          <p:cNvPr id="8" name="Picture 4" descr="http://www.ivora.co.za/userfiles/image/Big%20pipes%201st%20page.jpg"/>
          <p:cNvPicPr>
            <a:picLocks noChangeAspect="1" noChangeArrowheads="1"/>
          </p:cNvPicPr>
          <p:nvPr/>
        </p:nvPicPr>
        <p:blipFill>
          <a:blip r:embed="rId7" cstate="email"/>
          <a:srcRect/>
          <a:stretch>
            <a:fillRect/>
          </a:stretch>
        </p:blipFill>
        <p:spPr bwMode="auto">
          <a:xfrm>
            <a:off x="0" y="5649741"/>
            <a:ext cx="2598821" cy="1208259"/>
          </a:xfrm>
          <a:prstGeom prst="ellipse">
            <a:avLst/>
          </a:prstGeom>
          <a:ln>
            <a:noFill/>
          </a:ln>
          <a:effectLst>
            <a:outerShdw blurRad="76200" dir="18900000" sy="23000" kx="-1200000" algn="bl" rotWithShape="0">
              <a:prstClr val="black">
                <a:alpha val="20000"/>
              </a:prstClr>
            </a:outerShdw>
            <a:softEdge rad="112500"/>
          </a:effectLst>
        </p:spPr>
      </p:pic>
      <p:sp>
        <p:nvSpPr>
          <p:cNvPr id="10" name="Slide Number Placeholder 9"/>
          <p:cNvSpPr>
            <a:spLocks noGrp="1"/>
          </p:cNvSpPr>
          <p:nvPr>
            <p:ph type="sldNum" sz="quarter" idx="12"/>
          </p:nvPr>
        </p:nvSpPr>
        <p:spPr>
          <a:xfrm>
            <a:off x="6867525" y="6381328"/>
            <a:ext cx="2133600" cy="365125"/>
          </a:xfrm>
        </p:spPr>
        <p:txBody>
          <a:bodyPr/>
          <a:lstStyle/>
          <a:p>
            <a:fld id="{EFC4EE05-8B3A-46E1-8BE4-6397A3DF4601}" type="slidenum">
              <a:rPr lang="en-US" sz="1600" b="1" smtClean="0">
                <a:solidFill>
                  <a:srgbClr val="FF0000"/>
                </a:solidFill>
                <a:latin typeface="Arial" pitchFamily="34" charset="0"/>
                <a:cs typeface="Arial" pitchFamily="34" charset="0"/>
              </a:rPr>
              <a:pPr/>
              <a:t>1</a:t>
            </a:fld>
            <a:endParaRPr lang="en-US" sz="1600" b="1" dirty="0">
              <a:solidFill>
                <a:srgbClr val="FF0000"/>
              </a:solidFill>
              <a:latin typeface="Arial" pitchFamily="34" charset="0"/>
              <a:cs typeface="Arial" pitchFamily="34" charset="0"/>
            </a:endParaRPr>
          </a:p>
        </p:txBody>
      </p:sp>
      <p:sp>
        <p:nvSpPr>
          <p:cNvPr id="11" name="TextBox 10"/>
          <p:cNvSpPr txBox="1"/>
          <p:nvPr/>
        </p:nvSpPr>
        <p:spPr>
          <a:xfrm>
            <a:off x="1555041" y="4057471"/>
            <a:ext cx="6689367" cy="1200329"/>
          </a:xfrm>
          <a:prstGeom prst="rect">
            <a:avLst/>
          </a:prstGeom>
          <a:noFill/>
        </p:spPr>
        <p:txBody>
          <a:bodyPr wrap="square" rtlCol="0">
            <a:spAutoFit/>
          </a:bodyPr>
          <a:lstStyle/>
          <a:p>
            <a:pPr>
              <a:lnSpc>
                <a:spcPct val="150000"/>
              </a:lnSpc>
            </a:pPr>
            <a:r>
              <a:rPr lang="en-ZA" sz="2400" dirty="0" smtClean="0">
                <a:solidFill>
                  <a:srgbClr val="00002E"/>
                </a:solidFill>
                <a:latin typeface="Arial Black" pitchFamily="34" charset="0"/>
              </a:rPr>
              <a:t>Integrated Results </a:t>
            </a:r>
          </a:p>
          <a:p>
            <a:pPr>
              <a:lnSpc>
                <a:spcPct val="150000"/>
              </a:lnSpc>
            </a:pPr>
            <a:r>
              <a:rPr lang="en-ZA" sz="2400" dirty="0" smtClean="0">
                <a:solidFill>
                  <a:srgbClr val="00002E"/>
                </a:solidFill>
                <a:latin typeface="Arial Black" pitchFamily="34" charset="0"/>
              </a:rPr>
              <a:t>For The Year Ended 30</a:t>
            </a:r>
            <a:r>
              <a:rPr lang="en-ZA" sz="2400" baseline="30000" dirty="0" smtClean="0">
                <a:solidFill>
                  <a:srgbClr val="00002E"/>
                </a:solidFill>
                <a:latin typeface="Arial Black" pitchFamily="34" charset="0"/>
              </a:rPr>
              <a:t>th</a:t>
            </a:r>
            <a:r>
              <a:rPr lang="en-ZA" sz="2400" dirty="0" smtClean="0">
                <a:solidFill>
                  <a:srgbClr val="00002E"/>
                </a:solidFill>
                <a:latin typeface="Arial Black" pitchFamily="34" charset="0"/>
              </a:rPr>
              <a:t> June 2016</a:t>
            </a:r>
            <a:endParaRPr lang="en-ZA" sz="2400" dirty="0">
              <a:solidFill>
                <a:srgbClr val="00002E"/>
              </a:solidFill>
              <a:latin typeface="Arial Black" pitchFamily="34" charset="0"/>
            </a:endParaRPr>
          </a:p>
        </p:txBody>
      </p:sp>
    </p:spTree>
    <p:extLst>
      <p:ext uri="{BB962C8B-B14F-4D97-AF65-F5344CB8AC3E}">
        <p14:creationId xmlns:p14="http://schemas.microsoft.com/office/powerpoint/2010/main" xmlns="" val="345501933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2"/>
          <p:cNvSpPr txBox="1">
            <a:spLocks/>
          </p:cNvSpPr>
          <p:nvPr/>
        </p:nvSpPr>
        <p:spPr>
          <a:xfrm>
            <a:off x="8489966" y="6520259"/>
            <a:ext cx="61853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10</a:t>
            </a:fld>
            <a:endParaRPr lang="en-US" sz="1600" b="1" dirty="0">
              <a:solidFill>
                <a:schemeClr val="tx1"/>
              </a:solidFill>
              <a:latin typeface="Arial" pitchFamily="34" charset="0"/>
              <a:cs typeface="Arial" pitchFamily="34" charset="0"/>
            </a:endParaRPr>
          </a:p>
        </p:txBody>
      </p:sp>
      <p:sp>
        <p:nvSpPr>
          <p:cNvPr id="3" name="Rectangle 10"/>
          <p:cNvSpPr>
            <a:spLocks noChangeArrowheads="1"/>
          </p:cNvSpPr>
          <p:nvPr/>
        </p:nvSpPr>
        <p:spPr bwMode="auto">
          <a:xfrm>
            <a:off x="-36512" y="94321"/>
            <a:ext cx="9073008" cy="310343"/>
          </a:xfrm>
          <a:prstGeom prst="rect">
            <a:avLst/>
          </a:prstGeom>
          <a:noFill/>
          <a:ln w="9525">
            <a:noFill/>
            <a:miter lim="800000"/>
            <a:headEnd/>
            <a:tailEnd/>
          </a:ln>
        </p:spPr>
        <p:txBody>
          <a:bodyPr/>
          <a:lstStyle/>
          <a:p>
            <a:pPr fontAlgn="auto">
              <a:spcBef>
                <a:spcPts val="0"/>
              </a:spcBef>
              <a:spcAft>
                <a:spcPts val="0"/>
              </a:spcAft>
            </a:pPr>
            <a:r>
              <a:rPr lang="en-GB" sz="1900" b="1" dirty="0">
                <a:solidFill>
                  <a:srgbClr val="C00000"/>
                </a:solidFill>
                <a:latin typeface="Arial Black" pitchFamily="34" charset="0"/>
              </a:rPr>
              <a:t>Contribution to Government &amp; Minister’s Performance Agreement </a:t>
            </a:r>
          </a:p>
        </p:txBody>
      </p:sp>
      <p:sp>
        <p:nvSpPr>
          <p:cNvPr id="4" name="TextBox 3"/>
          <p:cNvSpPr txBox="1"/>
          <p:nvPr/>
        </p:nvSpPr>
        <p:spPr>
          <a:xfrm>
            <a:off x="4860032" y="1700808"/>
            <a:ext cx="4176464" cy="830997"/>
          </a:xfrm>
          <a:prstGeom prst="rect">
            <a:avLst/>
          </a:prstGeom>
          <a:noFill/>
        </p:spPr>
        <p:txBody>
          <a:bodyPr wrap="square" rtlCol="0">
            <a:spAutoFit/>
          </a:bodyPr>
          <a:lstStyle/>
          <a:p>
            <a:r>
              <a:rPr lang="en-ZA" sz="1600" b="1" dirty="0"/>
              <a:t>Phase </a:t>
            </a:r>
            <a:r>
              <a:rPr lang="en-ZA" sz="1600" b="1" dirty="0" smtClean="0"/>
              <a:t>1 </a:t>
            </a:r>
            <a:r>
              <a:rPr lang="en-ZA" sz="1600" dirty="0"/>
              <a:t>: </a:t>
            </a:r>
            <a:r>
              <a:rPr lang="en-ZA" sz="1600" dirty="0" smtClean="0"/>
              <a:t>September 2015; </a:t>
            </a:r>
            <a:r>
              <a:rPr lang="en-ZA" sz="1600" b="1" dirty="0" smtClean="0"/>
              <a:t>3000 </a:t>
            </a:r>
            <a:r>
              <a:rPr lang="en-ZA" sz="1600" dirty="0"/>
              <a:t>students</a:t>
            </a:r>
          </a:p>
          <a:p>
            <a:r>
              <a:rPr lang="en-ZA" sz="1600" b="1" dirty="0" smtClean="0"/>
              <a:t>Phase 2 </a:t>
            </a:r>
            <a:r>
              <a:rPr lang="en-ZA" sz="1600" dirty="0" smtClean="0"/>
              <a:t>: August 2016 ; </a:t>
            </a:r>
            <a:r>
              <a:rPr lang="en-ZA" sz="1600" b="1" dirty="0" smtClean="0"/>
              <a:t>7000</a:t>
            </a:r>
            <a:r>
              <a:rPr lang="en-ZA" sz="1600" dirty="0" smtClean="0"/>
              <a:t> students</a:t>
            </a:r>
            <a:endParaRPr lang="en-ZA" sz="1600" b="1" dirty="0" smtClean="0"/>
          </a:p>
          <a:p>
            <a:r>
              <a:rPr lang="en-ZA" sz="1600" b="1" dirty="0" smtClean="0"/>
              <a:t>Phase 3</a:t>
            </a:r>
            <a:r>
              <a:rPr lang="en-ZA" sz="1600" dirty="0" smtClean="0"/>
              <a:t> : April  2017 ; </a:t>
            </a:r>
            <a:r>
              <a:rPr lang="en-ZA" sz="1600" b="1" dirty="0" smtClean="0"/>
              <a:t>5000</a:t>
            </a:r>
            <a:r>
              <a:rPr lang="en-ZA" sz="1600" dirty="0" smtClean="0"/>
              <a:t> students</a:t>
            </a:r>
            <a:endParaRPr lang="en-ZA" sz="1600" dirty="0"/>
          </a:p>
        </p:txBody>
      </p:sp>
      <p:sp>
        <p:nvSpPr>
          <p:cNvPr id="5" name="TextBox 4"/>
          <p:cNvSpPr txBox="1"/>
          <p:nvPr/>
        </p:nvSpPr>
        <p:spPr>
          <a:xfrm>
            <a:off x="4716016" y="2466762"/>
            <a:ext cx="3672408" cy="1754326"/>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ZA" sz="1200" dirty="0" smtClean="0"/>
              <a:t>National Training Rollout</a:t>
            </a:r>
          </a:p>
          <a:p>
            <a:pPr marL="742950" lvl="1" indent="-285750">
              <a:lnSpc>
                <a:spcPct val="150000"/>
              </a:lnSpc>
              <a:buFont typeface="Arial" panose="020B0604020202020204" pitchFamily="34" charset="0"/>
              <a:buChar char="•"/>
            </a:pPr>
            <a:r>
              <a:rPr lang="en-ZA" sz="1200" dirty="0" smtClean="0"/>
              <a:t>Artisans / Plumbers to attend national curriculums at TVETS</a:t>
            </a:r>
          </a:p>
          <a:p>
            <a:pPr marL="742950" lvl="1" indent="-285750">
              <a:lnSpc>
                <a:spcPct val="150000"/>
              </a:lnSpc>
              <a:buFont typeface="Arial" panose="020B0604020202020204" pitchFamily="34" charset="0"/>
              <a:buChar char="•"/>
            </a:pPr>
            <a:r>
              <a:rPr lang="en-ZA" sz="1200" dirty="0" smtClean="0"/>
              <a:t>Water Agents attend unit standards based class room training</a:t>
            </a:r>
          </a:p>
          <a:p>
            <a:pPr marL="742950" lvl="1" indent="-285750">
              <a:lnSpc>
                <a:spcPct val="150000"/>
              </a:lnSpc>
              <a:buFont typeface="Arial" panose="020B0604020202020204" pitchFamily="34" charset="0"/>
              <a:buChar char="•"/>
            </a:pPr>
            <a:r>
              <a:rPr lang="en-ZA" sz="1200" dirty="0" smtClean="0"/>
              <a:t>Training Venues in all 9 provinces</a:t>
            </a:r>
            <a:endParaRPr lang="en-ZA" sz="1200" dirty="0"/>
          </a:p>
        </p:txBody>
      </p:sp>
      <p:sp>
        <p:nvSpPr>
          <p:cNvPr id="6" name="TextBox 5"/>
          <p:cNvSpPr txBox="1"/>
          <p:nvPr/>
        </p:nvSpPr>
        <p:spPr>
          <a:xfrm>
            <a:off x="35496" y="1331476"/>
            <a:ext cx="5715000" cy="369332"/>
          </a:xfrm>
          <a:prstGeom prst="rect">
            <a:avLst/>
          </a:prstGeom>
          <a:noFill/>
        </p:spPr>
        <p:txBody>
          <a:bodyPr wrap="square" rtlCol="0">
            <a:spAutoFit/>
          </a:bodyPr>
          <a:lstStyle/>
          <a:p>
            <a:r>
              <a:rPr lang="en-US" b="1" dirty="0" smtClean="0"/>
              <a:t>15000 UNEMPLOYED YOUTH (ARTISANS &amp; PLUMBERS)</a:t>
            </a:r>
            <a:endParaRPr lang="en-US" b="1" dirty="0"/>
          </a:p>
        </p:txBody>
      </p:sp>
      <p:sp>
        <p:nvSpPr>
          <p:cNvPr id="7" name="TextBox 6"/>
          <p:cNvSpPr txBox="1"/>
          <p:nvPr/>
        </p:nvSpPr>
        <p:spPr>
          <a:xfrm>
            <a:off x="0" y="933366"/>
            <a:ext cx="9144000" cy="338554"/>
          </a:xfrm>
          <a:prstGeom prst="rect">
            <a:avLst/>
          </a:prstGeom>
          <a:solidFill>
            <a:srgbClr val="00002A"/>
          </a:solidFill>
        </p:spPr>
        <p:txBody>
          <a:bodyPr wrap="square" rtlCol="0">
            <a:spAutoFit/>
          </a:bodyPr>
          <a:lstStyle/>
          <a:p>
            <a:pPr algn="ctr" fontAlgn="auto">
              <a:spcBef>
                <a:spcPts val="0"/>
              </a:spcBef>
              <a:spcAft>
                <a:spcPts val="0"/>
              </a:spcAft>
            </a:pPr>
            <a:r>
              <a:rPr lang="en-US" sz="1600" b="1" dirty="0" smtClean="0">
                <a:solidFill>
                  <a:schemeClr val="bg1"/>
                </a:solidFill>
                <a:latin typeface="Arial" pitchFamily="34" charset="0"/>
                <a:cs typeface="Arial" pitchFamily="34" charset="0"/>
              </a:rPr>
              <a:t>Rand Water Academy</a:t>
            </a:r>
            <a:endParaRPr lang="en-ZA" sz="1600" b="1" dirty="0">
              <a:solidFill>
                <a:schemeClr val="bg1"/>
              </a:solidFill>
              <a:latin typeface="Arial" pitchFamily="34" charset="0"/>
              <a:cs typeface="Arial" pitchFamily="34" charset="0"/>
            </a:endParaRPr>
          </a:p>
        </p:txBody>
      </p:sp>
      <p:sp>
        <p:nvSpPr>
          <p:cNvPr id="8" name="Content Placeholder 23"/>
          <p:cNvSpPr txBox="1">
            <a:spLocks/>
          </p:cNvSpPr>
          <p:nvPr/>
        </p:nvSpPr>
        <p:spPr>
          <a:xfrm>
            <a:off x="1138" y="594812"/>
            <a:ext cx="9142862" cy="338554"/>
          </a:xfrm>
          <a:prstGeom prst="rect">
            <a:avLst/>
          </a:prstGeom>
          <a:solidFill>
            <a:srgbClr val="006BBC"/>
          </a:solidFill>
        </p:spPr>
        <p:txBody>
          <a:bodyPr wrap="square" rtlCol="0">
            <a:spAutoFit/>
          </a:bodyPr>
          <a:lstStyle>
            <a:defPPr>
              <a:defRPr lang="en-US"/>
            </a:defPPr>
            <a:lvl1pPr algn="just">
              <a:defRPr sz="1600" b="1">
                <a:solidFill>
                  <a:schemeClr val="bg1"/>
                </a:solidFill>
                <a:latin typeface="Arial" panose="020B0604020202020204" pitchFamily="34" charset="0"/>
                <a:cs typeface="Arial" panose="020B0604020202020204" pitchFamily="34" charset="0"/>
              </a:defRPr>
            </a:lvl1pPr>
          </a:lstStyle>
          <a:p>
            <a:r>
              <a:rPr lang="en-US" dirty="0"/>
              <a:t>Outcome 5: SKILLS - A skilled and capable workforce to support an inclusive growth path </a:t>
            </a:r>
          </a:p>
        </p:txBody>
      </p:sp>
      <p:graphicFrame>
        <p:nvGraphicFramePr>
          <p:cNvPr id="9" name="Diagram 8"/>
          <p:cNvGraphicFramePr/>
          <p:nvPr>
            <p:extLst>
              <p:ext uri="{D42A27DB-BD31-4B8C-83A1-F6EECF244321}">
                <p14:modId xmlns:p14="http://schemas.microsoft.com/office/powerpoint/2010/main" xmlns="" val="2371242218"/>
              </p:ext>
            </p:extLst>
          </p:nvPr>
        </p:nvGraphicFramePr>
        <p:xfrm>
          <a:off x="485695" y="1700808"/>
          <a:ext cx="365760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print">
            <a:duotone>
              <a:schemeClr val="accent5">
                <a:shade val="45000"/>
                <a:satMod val="135000"/>
              </a:schemeClr>
              <a:prstClr val="white"/>
            </a:duotone>
          </a:blip>
          <a:stretch>
            <a:fillRect/>
          </a:stretch>
        </p:blipFill>
        <p:spPr>
          <a:xfrm>
            <a:off x="1735995" y="2470752"/>
            <a:ext cx="1157001" cy="1265072"/>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xmlns="" val="2345675983"/>
              </p:ext>
            </p:extLst>
          </p:nvPr>
        </p:nvGraphicFramePr>
        <p:xfrm>
          <a:off x="5396863" y="4797152"/>
          <a:ext cx="3629934" cy="1544960"/>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p:cNvSpPr/>
          <p:nvPr/>
        </p:nvSpPr>
        <p:spPr>
          <a:xfrm>
            <a:off x="35496" y="4869160"/>
            <a:ext cx="5328592" cy="1261884"/>
          </a:xfrm>
          <a:prstGeom prst="rect">
            <a:avLst/>
          </a:prstGeom>
        </p:spPr>
        <p:txBody>
          <a:bodyPr wrap="square">
            <a:spAutoFit/>
          </a:bodyPr>
          <a:lstStyle/>
          <a:p>
            <a:pPr>
              <a:spcBef>
                <a:spcPts val="0"/>
              </a:spcBef>
              <a:defRPr/>
            </a:pPr>
            <a:r>
              <a:rPr lang="en-US" sz="1400" b="1" dirty="0">
                <a:latin typeface="Arial" pitchFamily="34" charset="0"/>
                <a:cs typeface="Arial" pitchFamily="34" charset="0"/>
              </a:rPr>
              <a:t>RW </a:t>
            </a:r>
            <a:r>
              <a:rPr lang="en-US" sz="1400" b="1" dirty="0" smtClean="0">
                <a:latin typeface="Arial" pitchFamily="34" charset="0"/>
                <a:cs typeface="Arial" pitchFamily="34" charset="0"/>
              </a:rPr>
              <a:t>Academy</a:t>
            </a:r>
          </a:p>
          <a:p>
            <a:pPr>
              <a:spcBef>
                <a:spcPts val="0"/>
              </a:spcBef>
              <a:defRPr/>
            </a:pPr>
            <a:endParaRPr lang="en-ZA" sz="1400" dirty="0">
              <a:latin typeface="Arial" pitchFamily="34" charset="0"/>
              <a:cs typeface="Arial" pitchFamily="34" charset="0"/>
            </a:endParaRPr>
          </a:p>
          <a:p>
            <a:pPr marL="1200150" lvl="2" indent="-285750">
              <a:buFont typeface="Arial" pitchFamily="34" charset="0"/>
              <a:buChar char="•"/>
            </a:pPr>
            <a:r>
              <a:rPr lang="en-ZA" sz="1200" dirty="0">
                <a:latin typeface="Arial" pitchFamily="34" charset="0"/>
                <a:cs typeface="Arial" pitchFamily="34" charset="0"/>
              </a:rPr>
              <a:t>Continuation of the National treasury Graduate internship programme, and the Rural 40 project.</a:t>
            </a:r>
            <a:endParaRPr lang="en-ZA" sz="1200" b="1" dirty="0">
              <a:latin typeface="Arial" pitchFamily="34" charset="0"/>
              <a:cs typeface="Arial" pitchFamily="34" charset="0"/>
            </a:endParaRPr>
          </a:p>
          <a:p>
            <a:pPr marL="1200150" lvl="2" indent="-285750">
              <a:buFont typeface="Arial" pitchFamily="34" charset="0"/>
              <a:buChar char="•"/>
            </a:pPr>
            <a:r>
              <a:rPr lang="en-US" sz="1200" dirty="0">
                <a:latin typeface="Arial" pitchFamily="34" charset="0"/>
                <a:cs typeface="Arial" pitchFamily="34" charset="0"/>
              </a:rPr>
              <a:t>Implementation of the National War on Leaks </a:t>
            </a:r>
            <a:r>
              <a:rPr lang="en-US" sz="1200" dirty="0" smtClean="0">
                <a:latin typeface="Arial" pitchFamily="34" charset="0"/>
                <a:cs typeface="Arial" pitchFamily="34" charset="0"/>
              </a:rPr>
              <a:t>project</a:t>
            </a:r>
          </a:p>
          <a:p>
            <a:pPr marL="1200150" lvl="2" indent="-285750">
              <a:buFont typeface="Arial" pitchFamily="34" charset="0"/>
              <a:buChar char="•"/>
            </a:pPr>
            <a:r>
              <a:rPr lang="en-US" sz="1200" dirty="0" smtClean="0">
                <a:latin typeface="Arial" pitchFamily="34" charset="0"/>
                <a:cs typeface="Arial" pitchFamily="34" charset="0"/>
              </a:rPr>
              <a:t>Graduate intern programme for </a:t>
            </a:r>
            <a:r>
              <a:rPr lang="en-US" sz="1200" dirty="0" err="1" smtClean="0">
                <a:latin typeface="Arial" pitchFamily="34" charset="0"/>
                <a:cs typeface="Arial" pitchFamily="34" charset="0"/>
              </a:rPr>
              <a:t>Ditsobotla</a:t>
            </a:r>
            <a:r>
              <a:rPr lang="en-US" sz="1200" dirty="0" smtClean="0">
                <a:latin typeface="Arial" pitchFamily="34" charset="0"/>
                <a:cs typeface="Arial" pitchFamily="34" charset="0"/>
              </a:rPr>
              <a:t> &amp; Western area</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124101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24" y="0"/>
            <a:ext cx="9193624" cy="369332"/>
          </a:xfrm>
          <a:prstGeom prst="rect">
            <a:avLst/>
          </a:prstGeom>
          <a:solidFill>
            <a:schemeClr val="tx2">
              <a:lumMod val="20000"/>
              <a:lumOff val="80000"/>
            </a:schemeClr>
          </a:solidFill>
        </p:spPr>
        <p:txBody>
          <a:bodyPr wrap="square">
            <a:spAutoFit/>
          </a:bodyPr>
          <a:lstStyle/>
          <a:p>
            <a:r>
              <a:rPr lang="en-US" b="1" dirty="0" smtClean="0">
                <a:solidFill>
                  <a:schemeClr val="accent6">
                    <a:lumMod val="50000"/>
                  </a:schemeClr>
                </a:solidFill>
                <a:latin typeface="Arial" pitchFamily="34" charset="0"/>
                <a:cs typeface="Arial" pitchFamily="34" charset="0"/>
              </a:rPr>
              <a:t>Rand Water And The Drought Situation</a:t>
            </a:r>
            <a:endParaRPr lang="en-US" b="1" dirty="0">
              <a:solidFill>
                <a:schemeClr val="accent6">
                  <a:lumMod val="50000"/>
                </a:schemeClr>
              </a:solidFill>
              <a:latin typeface="Arial" pitchFamily="34" charset="0"/>
              <a:cs typeface="Arial" pitchFamily="34" charset="0"/>
            </a:endParaRPr>
          </a:p>
        </p:txBody>
      </p:sp>
      <p:sp>
        <p:nvSpPr>
          <p:cNvPr id="3" name="Rectangle 2"/>
          <p:cNvSpPr/>
          <p:nvPr/>
        </p:nvSpPr>
        <p:spPr>
          <a:xfrm>
            <a:off x="5791200" y="4227493"/>
            <a:ext cx="3281222" cy="892552"/>
          </a:xfrm>
          <a:prstGeom prst="rect">
            <a:avLst/>
          </a:prstGeom>
        </p:spPr>
        <p:txBody>
          <a:bodyPr wrap="square">
            <a:spAutoFit/>
          </a:bodyPr>
          <a:lstStyle/>
          <a:p>
            <a:pPr lvl="0" algn="just" eaLnBrk="0" fontAlgn="base" hangingPunct="0">
              <a:spcBef>
                <a:spcPct val="0"/>
              </a:spcBef>
              <a:spcAft>
                <a:spcPct val="0"/>
              </a:spcAft>
            </a:pPr>
            <a:r>
              <a:rPr lang="en-ZA" sz="1300" b="1" dirty="0">
                <a:latin typeface="Arial" pitchFamily="34" charset="0"/>
                <a:ea typeface="Times New Roman" pitchFamily="18" charset="0"/>
                <a:cs typeface="Arial" pitchFamily="34" charset="0"/>
              </a:rPr>
              <a:t>Given the uncertainties Rand Water has reviewed its operational &amp; Capex plan for the 15% reduction in water supply</a:t>
            </a:r>
          </a:p>
        </p:txBody>
      </p:sp>
      <p:sp>
        <p:nvSpPr>
          <p:cNvPr id="4" name="Rectangle 3"/>
          <p:cNvSpPr/>
          <p:nvPr/>
        </p:nvSpPr>
        <p:spPr>
          <a:xfrm>
            <a:off x="5638800" y="5212884"/>
            <a:ext cx="3486150" cy="1492716"/>
          </a:xfrm>
          <a:prstGeom prst="rect">
            <a:avLst/>
          </a:prstGeom>
        </p:spPr>
        <p:txBody>
          <a:bodyPr wrap="square">
            <a:spAutoFit/>
          </a:bodyPr>
          <a:lstStyle/>
          <a:p>
            <a:pPr marL="285750" lvl="0" indent="-119063" fontAlgn="base">
              <a:spcBef>
                <a:spcPct val="0"/>
              </a:spcBef>
              <a:spcAft>
                <a:spcPct val="0"/>
              </a:spcAft>
              <a:buFont typeface="Arial" pitchFamily="34" charset="0"/>
              <a:buChar char="•"/>
            </a:pPr>
            <a:r>
              <a:rPr lang="en-ZA" sz="1300" dirty="0">
                <a:latin typeface="Arial" pitchFamily="34" charset="0"/>
                <a:ea typeface="Times New Roman" pitchFamily="18" charset="0"/>
                <a:cs typeface="Arial" pitchFamily="34" charset="0"/>
              </a:rPr>
              <a:t>CAPEX, operational and funding budgets have been revised</a:t>
            </a:r>
          </a:p>
          <a:p>
            <a:pPr marL="285750" lvl="0" indent="-119063" fontAlgn="base">
              <a:spcBef>
                <a:spcPct val="0"/>
              </a:spcBef>
              <a:spcAft>
                <a:spcPct val="0"/>
              </a:spcAft>
              <a:buFont typeface="Arial" pitchFamily="34" charset="0"/>
              <a:buChar char="•"/>
            </a:pPr>
            <a:r>
              <a:rPr lang="en-ZA" sz="1300" dirty="0">
                <a:latin typeface="Arial" pitchFamily="34" charset="0"/>
                <a:ea typeface="Times New Roman" pitchFamily="18" charset="0"/>
                <a:cs typeface="Arial" pitchFamily="34" charset="0"/>
              </a:rPr>
              <a:t>The revised budget and plan is based on the assumption that the 15% reduction in volumes is the new sustained volume base, growing on average at 1.75% per annum over the 5 year period</a:t>
            </a:r>
          </a:p>
        </p:txBody>
      </p:sp>
      <p:sp>
        <p:nvSpPr>
          <p:cNvPr id="5" name="Rectangle 4"/>
          <p:cNvSpPr/>
          <p:nvPr/>
        </p:nvSpPr>
        <p:spPr>
          <a:xfrm>
            <a:off x="5715000" y="781541"/>
            <a:ext cx="3505200" cy="3293209"/>
          </a:xfrm>
          <a:prstGeom prst="rect">
            <a:avLst/>
          </a:prstGeom>
        </p:spPr>
        <p:txBody>
          <a:bodyPr wrap="square">
            <a:spAutoFit/>
          </a:bodyPr>
          <a:lstStyle/>
          <a:p>
            <a:r>
              <a:rPr lang="en-ZA" sz="1300" b="1" dirty="0" smtClean="0">
                <a:latin typeface="Arial" pitchFamily="34" charset="0"/>
                <a:ea typeface="Times New Roman" pitchFamily="18" charset="0"/>
                <a:cs typeface="Arial" pitchFamily="34" charset="0"/>
              </a:rPr>
              <a:t>The impact of the 2015-16 ENSO – El Nino Southern Oscillation is one of the strongest on record resulting in the highest temperatures &amp; lowest rainfall experienced.</a:t>
            </a:r>
          </a:p>
          <a:p>
            <a:endParaRPr lang="en-ZA" sz="1300" b="1" dirty="0">
              <a:latin typeface="Arial" pitchFamily="34" charset="0"/>
              <a:ea typeface="Times New Roman" pitchFamily="18" charset="0"/>
              <a:cs typeface="Arial" pitchFamily="34" charset="0"/>
            </a:endParaRPr>
          </a:p>
          <a:p>
            <a:r>
              <a:rPr lang="en-ZA" sz="1300" b="1" u="sng" dirty="0" smtClean="0">
                <a:latin typeface="Arial" pitchFamily="34" charset="0"/>
                <a:ea typeface="Times New Roman" pitchFamily="18" charset="0"/>
                <a:cs typeface="Arial" pitchFamily="34" charset="0"/>
              </a:rPr>
              <a:t>The following are some of the actions taken to assist in addressing the challenges the drought is imposing:</a:t>
            </a:r>
          </a:p>
          <a:p>
            <a:endParaRPr lang="en-ZA" sz="1300" b="1" dirty="0" smtClean="0">
              <a:latin typeface="Arial" pitchFamily="34" charset="0"/>
              <a:ea typeface="Times New Roman" pitchFamily="18" charset="0"/>
              <a:cs typeface="Arial" pitchFamily="34" charset="0"/>
            </a:endParaRPr>
          </a:p>
          <a:p>
            <a:pPr marL="285750" indent="-119063">
              <a:buFont typeface="Arial" pitchFamily="34" charset="0"/>
              <a:buChar char="•"/>
            </a:pPr>
            <a:r>
              <a:rPr lang="en-ZA" sz="1300" dirty="0" smtClean="0">
                <a:latin typeface="Arial" pitchFamily="34" charset="0"/>
                <a:ea typeface="Times New Roman" pitchFamily="18" charset="0"/>
                <a:cs typeface="Arial" pitchFamily="34" charset="0"/>
              </a:rPr>
              <a:t>15% cut in water supply</a:t>
            </a:r>
          </a:p>
          <a:p>
            <a:pPr marL="285750" indent="-119063">
              <a:buFont typeface="Arial" pitchFamily="34" charset="0"/>
              <a:buChar char="•"/>
            </a:pPr>
            <a:r>
              <a:rPr lang="en-ZA" sz="1300" dirty="0">
                <a:latin typeface="Arial" pitchFamily="34" charset="0"/>
                <a:ea typeface="Times New Roman" pitchFamily="18" charset="0"/>
                <a:cs typeface="Arial" pitchFamily="34" charset="0"/>
              </a:rPr>
              <a:t>Water </a:t>
            </a:r>
            <a:r>
              <a:rPr lang="en-ZA" sz="1300" dirty="0" smtClean="0">
                <a:latin typeface="Arial" pitchFamily="34" charset="0"/>
                <a:ea typeface="Times New Roman" pitchFamily="18" charset="0"/>
                <a:cs typeface="Arial" pitchFamily="34" charset="0"/>
              </a:rPr>
              <a:t>Restrictions</a:t>
            </a:r>
          </a:p>
          <a:p>
            <a:pPr marL="285750" indent="-119063">
              <a:buFont typeface="Arial" pitchFamily="34" charset="0"/>
              <a:buChar char="•"/>
            </a:pPr>
            <a:r>
              <a:rPr lang="en-ZA" sz="1300" dirty="0" smtClean="0">
                <a:latin typeface="Arial" pitchFamily="34" charset="0"/>
                <a:ea typeface="Times New Roman" pitchFamily="18" charset="0"/>
                <a:cs typeface="Arial" pitchFamily="34" charset="0"/>
              </a:rPr>
              <a:t>Penalties</a:t>
            </a:r>
          </a:p>
          <a:p>
            <a:pPr marL="285750" indent="-119063">
              <a:buFont typeface="Arial" pitchFamily="34" charset="0"/>
              <a:buChar char="•"/>
            </a:pPr>
            <a:r>
              <a:rPr lang="en-ZA" sz="1300" dirty="0" smtClean="0">
                <a:latin typeface="Arial" pitchFamily="34" charset="0"/>
                <a:ea typeface="Times New Roman" pitchFamily="18" charset="0"/>
                <a:cs typeface="Arial" pitchFamily="34" charset="0"/>
              </a:rPr>
              <a:t>Communication/Media</a:t>
            </a:r>
          </a:p>
          <a:p>
            <a:pPr marL="285750" indent="-119063">
              <a:buFont typeface="Arial" pitchFamily="34" charset="0"/>
              <a:buChar char="•"/>
            </a:pPr>
            <a:r>
              <a:rPr lang="en-ZA" sz="1300" dirty="0" smtClean="0">
                <a:latin typeface="Arial" pitchFamily="34" charset="0"/>
                <a:ea typeface="Times New Roman" pitchFamily="18" charset="0"/>
                <a:cs typeface="Arial" pitchFamily="34" charset="0"/>
              </a:rPr>
              <a:t>Educating the public on the current challenges and its implications </a:t>
            </a:r>
            <a:endParaRPr lang="en-US" sz="1300" dirty="0"/>
          </a:p>
        </p:txBody>
      </p:sp>
      <p:sp>
        <p:nvSpPr>
          <p:cNvPr id="6" name="Slide Number Placeholder 52"/>
          <p:cNvSpPr txBox="1">
            <a:spLocks/>
          </p:cNvSpPr>
          <p:nvPr/>
        </p:nvSpPr>
        <p:spPr>
          <a:xfrm>
            <a:off x="8542502" y="6525343"/>
            <a:ext cx="5465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11</a:t>
            </a:fld>
            <a:endParaRPr lang="en-US" sz="1600" b="1" dirty="0">
              <a:solidFill>
                <a:schemeClr val="tx1"/>
              </a:solidFill>
              <a:latin typeface="Arial" pitchFamily="34" charset="0"/>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12364" r:id="rId3" imgW="1648767" imgH="911536" progId="">
              <p:embed/>
            </p:oleObj>
          </a:graphicData>
        </a:graphic>
      </p:graphicFrame>
      <p:pic>
        <p:nvPicPr>
          <p:cNvPr id="9" name="Picture 4"/>
          <p:cNvPicPr>
            <a:picLocks noChangeAspect="1" noChangeArrowheads="1"/>
          </p:cNvPicPr>
          <p:nvPr/>
        </p:nvPicPr>
        <p:blipFill>
          <a:blip r:embed="rId4"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87930" y="1762591"/>
            <a:ext cx="5703270" cy="5127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Oval 9"/>
          <p:cNvSpPr/>
          <p:nvPr/>
        </p:nvSpPr>
        <p:spPr>
          <a:xfrm>
            <a:off x="3823965" y="2070368"/>
            <a:ext cx="510514" cy="708274"/>
          </a:xfrm>
          <a:prstGeom prst="ellipse">
            <a:avLst/>
          </a:prstGeom>
          <a:solidFill>
            <a:schemeClr val="accent6">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6">
                  <a:lumMod val="50000"/>
                </a:schemeClr>
              </a:solidFill>
            </a:endParaRPr>
          </a:p>
        </p:txBody>
      </p:sp>
      <p:sp>
        <p:nvSpPr>
          <p:cNvPr id="11" name="TextBox 10"/>
          <p:cNvSpPr txBox="1"/>
          <p:nvPr/>
        </p:nvSpPr>
        <p:spPr>
          <a:xfrm>
            <a:off x="562310" y="1762591"/>
            <a:ext cx="3772169" cy="307777"/>
          </a:xfrm>
          <a:prstGeom prst="rect">
            <a:avLst/>
          </a:prstGeom>
          <a:solidFill>
            <a:srgbClr val="051529"/>
          </a:solidFill>
        </p:spPr>
        <p:txBody>
          <a:bodyPr wrap="square" rtlCol="0">
            <a:spAutoFit/>
          </a:bodyPr>
          <a:lstStyle/>
          <a:p>
            <a:pPr algn="just"/>
            <a:r>
              <a:rPr lang="en-ZA" sz="1400" b="1" dirty="0" smtClean="0">
                <a:solidFill>
                  <a:schemeClr val="bg1"/>
                </a:solidFill>
                <a:latin typeface="Arial" pitchFamily="34" charset="0"/>
                <a:cs typeface="Arial" pitchFamily="34" charset="0"/>
              </a:rPr>
              <a:t>Water crises rank among the highest risks</a:t>
            </a:r>
            <a:endParaRPr lang="en-ZA" sz="1400" b="1" dirty="0">
              <a:solidFill>
                <a:schemeClr val="bg1"/>
              </a:solidFill>
              <a:latin typeface="Arial" pitchFamily="34" charset="0"/>
              <a:cs typeface="Arial" pitchFamily="34" charset="0"/>
            </a:endParaRPr>
          </a:p>
        </p:txBody>
      </p:sp>
      <p:sp>
        <p:nvSpPr>
          <p:cNvPr id="12" name="TextBox 11"/>
          <p:cNvSpPr txBox="1"/>
          <p:nvPr/>
        </p:nvSpPr>
        <p:spPr>
          <a:xfrm>
            <a:off x="-68674" y="377596"/>
            <a:ext cx="5402674" cy="1384995"/>
          </a:xfrm>
          <a:prstGeom prst="rect">
            <a:avLst/>
          </a:prstGeom>
          <a:solidFill>
            <a:srgbClr val="005EA4"/>
          </a:solidFill>
        </p:spPr>
        <p:txBody>
          <a:bodyPr wrap="square" rtlCol="0">
            <a:spAutoFit/>
          </a:bodyPr>
          <a:lstStyle/>
          <a:p>
            <a:pPr marL="285750" indent="-285750">
              <a:buFont typeface="Arial" pitchFamily="34" charset="0"/>
              <a:buChar char="•"/>
            </a:pPr>
            <a:r>
              <a:rPr lang="en-ZA" sz="1200" b="1" dirty="0" smtClean="0">
                <a:solidFill>
                  <a:schemeClr val="bg1"/>
                </a:solidFill>
                <a:latin typeface="Arial" pitchFamily="34" charset="0"/>
                <a:cs typeface="Arial" pitchFamily="34" charset="0"/>
              </a:rPr>
              <a:t>World Economic Forum  Global Risk Analysis Report sheds light on global risks and developments</a:t>
            </a:r>
          </a:p>
          <a:p>
            <a:pPr marL="285750" lvl="1" indent="-285750">
              <a:buFont typeface="Arial" pitchFamily="34" charset="0"/>
              <a:buChar char="•"/>
            </a:pPr>
            <a:r>
              <a:rPr lang="en-ZA" sz="1200" b="1" dirty="0">
                <a:solidFill>
                  <a:schemeClr val="bg1"/>
                </a:solidFill>
                <a:latin typeface="Arial" pitchFamily="34" charset="0"/>
                <a:cs typeface="Arial" pitchFamily="34" charset="0"/>
              </a:rPr>
              <a:t>It creates a shared understanding of the most pressing issues confronting the </a:t>
            </a:r>
            <a:r>
              <a:rPr lang="en-ZA" sz="1200" b="1" dirty="0" smtClean="0">
                <a:solidFill>
                  <a:schemeClr val="bg1"/>
                </a:solidFill>
                <a:latin typeface="Arial" pitchFamily="34" charset="0"/>
                <a:cs typeface="Arial" pitchFamily="34" charset="0"/>
              </a:rPr>
              <a:t>world</a:t>
            </a:r>
            <a:endParaRPr lang="en-ZA" sz="1200" b="1" dirty="0">
              <a:solidFill>
                <a:schemeClr val="bg1"/>
              </a:solidFill>
              <a:latin typeface="Arial" pitchFamily="34" charset="0"/>
              <a:cs typeface="Arial" pitchFamily="34" charset="0"/>
            </a:endParaRPr>
          </a:p>
          <a:p>
            <a:pPr marL="285750" lvl="1" indent="-285750">
              <a:buFont typeface="Arial" pitchFamily="34" charset="0"/>
              <a:buChar char="•"/>
            </a:pPr>
            <a:r>
              <a:rPr lang="en-ZA" sz="1200" b="1" dirty="0">
                <a:solidFill>
                  <a:schemeClr val="bg1"/>
                </a:solidFill>
                <a:latin typeface="Arial" pitchFamily="34" charset="0"/>
                <a:cs typeface="Arial" pitchFamily="34" charset="0"/>
              </a:rPr>
              <a:t>Converts these global risks into country, government, entity and community </a:t>
            </a:r>
            <a:r>
              <a:rPr lang="en-ZA" sz="1200" b="1" dirty="0" smtClean="0">
                <a:solidFill>
                  <a:schemeClr val="bg1"/>
                </a:solidFill>
                <a:latin typeface="Arial" pitchFamily="34" charset="0"/>
                <a:cs typeface="Arial" pitchFamily="34" charset="0"/>
              </a:rPr>
              <a:t>risks</a:t>
            </a:r>
            <a:endParaRPr lang="en-ZA" sz="1200" b="1" dirty="0">
              <a:solidFill>
                <a:schemeClr val="bg1"/>
              </a:solidFill>
              <a:latin typeface="Arial" pitchFamily="34" charset="0"/>
              <a:cs typeface="Arial" pitchFamily="34" charset="0"/>
            </a:endParaRPr>
          </a:p>
          <a:p>
            <a:pPr marL="285750" lvl="1" indent="-285750">
              <a:buFont typeface="Arial" pitchFamily="34" charset="0"/>
              <a:buChar char="•"/>
            </a:pPr>
            <a:r>
              <a:rPr lang="en-ZA" sz="1200" b="1" dirty="0">
                <a:solidFill>
                  <a:schemeClr val="bg1"/>
                </a:solidFill>
                <a:latin typeface="Arial" pitchFamily="34" charset="0"/>
                <a:cs typeface="Arial" pitchFamily="34" charset="0"/>
              </a:rPr>
              <a:t>Combines and aggregates from – the - bottom shared solutions</a:t>
            </a:r>
          </a:p>
        </p:txBody>
      </p:sp>
    </p:spTree>
    <p:extLst>
      <p:ext uri="{BB962C8B-B14F-4D97-AF65-F5344CB8AC3E}">
        <p14:creationId xmlns:p14="http://schemas.microsoft.com/office/powerpoint/2010/main" xmlns="" val="3548729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xmlns="" val="20385855"/>
              </p:ext>
            </p:extLst>
          </p:nvPr>
        </p:nvGraphicFramePr>
        <p:xfrm>
          <a:off x="35496" y="764704"/>
          <a:ext cx="3888432" cy="174989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10"/>
          <p:cNvSpPr>
            <a:spLocks noChangeArrowheads="1"/>
          </p:cNvSpPr>
          <p:nvPr/>
        </p:nvSpPr>
        <p:spPr bwMode="auto">
          <a:xfrm>
            <a:off x="35496" y="116632"/>
            <a:ext cx="4701208" cy="381000"/>
          </a:xfrm>
          <a:prstGeom prst="rect">
            <a:avLst/>
          </a:prstGeom>
          <a:noFill/>
          <a:ln w="9525">
            <a:noFill/>
            <a:miter lim="800000"/>
            <a:headEnd/>
            <a:tailEnd/>
          </a:ln>
        </p:spPr>
        <p:txBody>
          <a:bodyPr anchor="ctr"/>
          <a:lstStyle/>
          <a:p>
            <a:pPr fontAlgn="base">
              <a:spcBef>
                <a:spcPct val="0"/>
              </a:spcBef>
              <a:spcAft>
                <a:spcPct val="0"/>
              </a:spcAft>
            </a:pPr>
            <a:r>
              <a:rPr lang="en-GB" sz="2000" dirty="0" smtClean="0">
                <a:solidFill>
                  <a:schemeClr val="accent6">
                    <a:lumMod val="50000"/>
                  </a:schemeClr>
                </a:solidFill>
                <a:latin typeface="Arial Black" pitchFamily="34" charset="0"/>
              </a:rPr>
              <a:t>Consolidated Income Statement</a:t>
            </a:r>
            <a:endParaRPr lang="en-US" sz="2000" dirty="0">
              <a:solidFill>
                <a:schemeClr val="accent6">
                  <a:lumMod val="50000"/>
                </a:schemeClr>
              </a:solidFill>
              <a:latin typeface="Arial Black" pitchFamily="34" charset="0"/>
            </a:endParaRPr>
          </a:p>
        </p:txBody>
      </p:sp>
      <p:sp>
        <p:nvSpPr>
          <p:cNvPr id="4" name="Text Placeholder 13"/>
          <p:cNvSpPr txBox="1">
            <a:spLocks/>
          </p:cNvSpPr>
          <p:nvPr/>
        </p:nvSpPr>
        <p:spPr>
          <a:xfrm>
            <a:off x="214347" y="764704"/>
            <a:ext cx="648072" cy="3517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sz="1800" b="1" dirty="0" smtClean="0"/>
              <a:t>2016</a:t>
            </a:r>
          </a:p>
          <a:p>
            <a:pPr>
              <a:buFont typeface="Wingdings" pitchFamily="2" charset="2"/>
              <a:buNone/>
            </a:pPr>
            <a:endParaRPr lang="en-US" sz="1800" b="1" dirty="0" smtClean="0"/>
          </a:p>
        </p:txBody>
      </p:sp>
      <p:sp>
        <p:nvSpPr>
          <p:cNvPr id="5" name="Slide Number Placeholder 52"/>
          <p:cNvSpPr txBox="1">
            <a:spLocks/>
          </p:cNvSpPr>
          <p:nvPr/>
        </p:nvSpPr>
        <p:spPr>
          <a:xfrm>
            <a:off x="8525462" y="6478462"/>
            <a:ext cx="61853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14</a:t>
            </a:fld>
            <a:endParaRPr lang="en-US" sz="1600" b="1" dirty="0">
              <a:solidFill>
                <a:schemeClr val="tx1"/>
              </a:solidFill>
              <a:latin typeface="Arial" pitchFamily="34" charset="0"/>
              <a:cs typeface="Arial" pitchFamily="34" charset="0"/>
            </a:endParaRPr>
          </a:p>
        </p:txBody>
      </p:sp>
      <p:pic>
        <p:nvPicPr>
          <p:cNvPr id="6" name="Picture 67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8" y="692696"/>
            <a:ext cx="4680520"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xmlns="" val="107910431"/>
              </p:ext>
            </p:extLst>
          </p:nvPr>
        </p:nvGraphicFramePr>
        <p:xfrm>
          <a:off x="35497" y="2708920"/>
          <a:ext cx="3888431" cy="1863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xmlns="" val="3477270638"/>
              </p:ext>
            </p:extLst>
          </p:nvPr>
        </p:nvGraphicFramePr>
        <p:xfrm>
          <a:off x="5605" y="4725144"/>
          <a:ext cx="4062339" cy="1584176"/>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traight Connector 8"/>
          <p:cNvCxnSpPr/>
          <p:nvPr/>
        </p:nvCxnSpPr>
        <p:spPr>
          <a:xfrm>
            <a:off x="2987824" y="5373216"/>
            <a:ext cx="576064" cy="1022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3131840" y="5095461"/>
            <a:ext cx="50405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t>21%</a:t>
            </a:r>
            <a:endParaRPr lang="en-US" sz="1100" b="1" dirty="0"/>
          </a:p>
        </p:txBody>
      </p:sp>
      <p:cxnSp>
        <p:nvCxnSpPr>
          <p:cNvPr id="11" name="Straight Connector 10"/>
          <p:cNvCxnSpPr/>
          <p:nvPr/>
        </p:nvCxnSpPr>
        <p:spPr>
          <a:xfrm>
            <a:off x="1259632" y="5033994"/>
            <a:ext cx="523233" cy="430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
          <p:cNvSpPr txBox="1"/>
          <p:nvPr/>
        </p:nvSpPr>
        <p:spPr>
          <a:xfrm>
            <a:off x="1530837" y="5033994"/>
            <a:ext cx="50405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t>41%</a:t>
            </a:r>
            <a:endParaRPr lang="en-US" sz="1100" b="1" dirty="0"/>
          </a:p>
        </p:txBody>
      </p:sp>
      <p:graphicFrame>
        <p:nvGraphicFramePr>
          <p:cNvPr id="13" name="Object 12"/>
          <p:cNvGraphicFramePr>
            <a:graphicFrameLocks noChangeAspect="1"/>
          </p:cNvGraphicFramePr>
          <p:nvPr>
            <p:extLst>
              <p:ext uri="{D42A27DB-BD31-4B8C-83A1-F6EECF244321}">
                <p14:modId xmlns:p14="http://schemas.microsoft.com/office/powerpoint/2010/main" xmlns="" val="1827289200"/>
              </p:ext>
            </p:extLst>
          </p:nvPr>
        </p:nvGraphicFramePr>
        <p:xfrm>
          <a:off x="7956550" y="71438"/>
          <a:ext cx="1143000" cy="620712"/>
        </p:xfrm>
        <a:graphic>
          <a:graphicData uri="http://schemas.openxmlformats.org/presentationml/2006/ole">
            <p:oleObj spid="_x0000_s60431" r:id="rId7" imgW="1648767" imgH="911536" progId="">
              <p:embed/>
            </p:oleObj>
          </a:graphicData>
        </a:graphic>
      </p:graphicFrame>
    </p:spTree>
    <p:extLst>
      <p:ext uri="{BB962C8B-B14F-4D97-AF65-F5344CB8AC3E}">
        <p14:creationId xmlns:p14="http://schemas.microsoft.com/office/powerpoint/2010/main" xmlns="" val="3756943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667000" y="3449960"/>
            <a:ext cx="4800600" cy="360040"/>
          </a:xfrm>
          <a:prstGeom prst="rect">
            <a:avLst/>
          </a:prstGeom>
          <a:solidFill>
            <a:schemeClr val="accent6">
              <a:lumMod val="20000"/>
              <a:lumOff val="80000"/>
            </a:schemeClr>
          </a:solidFill>
          <a:ln w="9525">
            <a:noFill/>
            <a:miter lim="800000"/>
            <a:headEnd/>
            <a:tailEnd/>
          </a:ln>
        </p:spPr>
        <p:txBody>
          <a:bodyPr/>
          <a:lstStyle/>
          <a:p>
            <a:pPr fontAlgn="base">
              <a:spcBef>
                <a:spcPct val="0"/>
              </a:spcBef>
              <a:spcAft>
                <a:spcPct val="0"/>
              </a:spcAft>
            </a:pPr>
            <a:r>
              <a:rPr lang="en-US" b="1" dirty="0" smtClean="0">
                <a:solidFill>
                  <a:srgbClr val="C00000"/>
                </a:solidFill>
                <a:latin typeface="Arial" pitchFamily="34" charset="0"/>
                <a:cs typeface="Arial" pitchFamily="34" charset="0"/>
              </a:rPr>
              <a:t>Default Debtors as at 30 June 2016</a:t>
            </a:r>
            <a:endParaRPr lang="en-US" b="1" dirty="0">
              <a:solidFill>
                <a:srgbClr val="C00000"/>
              </a:solidFill>
              <a:latin typeface="Arial" pitchFamily="34" charset="0"/>
              <a:cs typeface="Arial"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7149" y="3933056"/>
            <a:ext cx="4586851" cy="2769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52" y="3926929"/>
            <a:ext cx="458685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52"/>
          <p:cNvSpPr txBox="1">
            <a:spLocks/>
          </p:cNvSpPr>
          <p:nvPr/>
        </p:nvSpPr>
        <p:spPr>
          <a:xfrm>
            <a:off x="8489966" y="6569075"/>
            <a:ext cx="61853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15</a:t>
            </a:fld>
            <a:endParaRPr lang="en-US" sz="1600" b="1" dirty="0">
              <a:solidFill>
                <a:schemeClr val="tx1"/>
              </a:solidFill>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49213" r:id="rId5" imgW="1648767" imgH="911536" progId="">
              <p:embed/>
            </p:oleObj>
          </a:graphicData>
        </a:graphic>
      </p:graphicFrame>
      <p:pic>
        <p:nvPicPr>
          <p:cNvPr id="49187" name="Picture 3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52" y="381000"/>
            <a:ext cx="8799235" cy="290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5720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3669618387"/>
              </p:ext>
            </p:extLst>
          </p:nvPr>
        </p:nvGraphicFramePr>
        <p:xfrm>
          <a:off x="381000" y="762000"/>
          <a:ext cx="8191500" cy="3503944"/>
        </p:xfrm>
        <a:graphic>
          <a:graphicData uri="http://schemas.openxmlformats.org/presentationml/2006/ole">
            <p:oleObj spid="_x0000_s40063" name="Worksheet" r:id="rId3" imgW="8191511" imgH="4029143" progId="Excel.Sheet.12">
              <p:embed/>
            </p:oleObj>
          </a:graphicData>
        </a:graphic>
      </p:graphicFrame>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4267200"/>
            <a:ext cx="8191500" cy="2483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6"/>
          <p:cNvSpPr>
            <a:spLocks noChangeArrowheads="1"/>
          </p:cNvSpPr>
          <p:nvPr/>
        </p:nvSpPr>
        <p:spPr bwMode="auto">
          <a:xfrm>
            <a:off x="107504" y="116632"/>
            <a:ext cx="6048672" cy="360040"/>
          </a:xfrm>
          <a:prstGeom prst="rect">
            <a:avLst/>
          </a:prstGeom>
          <a:noFill/>
          <a:ln w="9525">
            <a:noFill/>
            <a:miter lim="800000"/>
            <a:headEnd/>
            <a:tailEnd/>
          </a:ln>
        </p:spPr>
        <p:txBody>
          <a:bodyPr/>
          <a:lstStyle/>
          <a:p>
            <a:pPr fontAlgn="base">
              <a:spcBef>
                <a:spcPct val="0"/>
              </a:spcBef>
              <a:spcAft>
                <a:spcPct val="0"/>
              </a:spcAft>
            </a:pPr>
            <a:r>
              <a:rPr lang="en-US" sz="2000" b="1" dirty="0" smtClean="0">
                <a:solidFill>
                  <a:srgbClr val="C00000"/>
                </a:solidFill>
                <a:latin typeface="Arial Black" pitchFamily="34" charset="0"/>
                <a:cs typeface="Arial" pitchFamily="34" charset="0"/>
              </a:rPr>
              <a:t>Default Debtors to date</a:t>
            </a:r>
            <a:endParaRPr lang="en-US" sz="2000" b="1" dirty="0">
              <a:solidFill>
                <a:srgbClr val="C00000"/>
              </a:solidFill>
              <a:latin typeface="Arial Black" pitchFamily="34" charset="0"/>
              <a:cs typeface="Arial" pitchFamily="34" charset="0"/>
            </a:endParaRPr>
          </a:p>
        </p:txBody>
      </p:sp>
      <p:sp>
        <p:nvSpPr>
          <p:cNvPr id="9" name="Slide Number Placeholder 52"/>
          <p:cNvSpPr txBox="1">
            <a:spLocks/>
          </p:cNvSpPr>
          <p:nvPr/>
        </p:nvSpPr>
        <p:spPr>
          <a:xfrm>
            <a:off x="8610600" y="6525344"/>
            <a:ext cx="5403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16</a:t>
            </a:fld>
            <a:endParaRPr lang="en-US" sz="1600" b="1" dirty="0">
              <a:solidFill>
                <a:schemeClr val="tx1"/>
              </a:solidFill>
              <a:latin typeface="Arial" pitchFamily="34" charset="0"/>
              <a:cs typeface="Arial"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40064" r:id="rId5" imgW="1648767" imgH="911536" progId="">
              <p:embed/>
            </p:oleObj>
          </a:graphicData>
        </a:graphic>
      </p:graphicFrame>
    </p:spTree>
    <p:extLst>
      <p:ext uri="{BB962C8B-B14F-4D97-AF65-F5344CB8AC3E}">
        <p14:creationId xmlns:p14="http://schemas.microsoft.com/office/powerpoint/2010/main" xmlns="" val="2238985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96363" y="216024"/>
            <a:ext cx="5347637" cy="476672"/>
          </a:xfrm>
          <a:prstGeom prst="rect">
            <a:avLst/>
          </a:prstGeom>
        </p:spPr>
        <p:txBody>
          <a:bodyPr/>
          <a:lst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2pPr>
            <a:lvl3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3pPr>
            <a:lvl4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4pPr>
            <a:lvl5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5pPr>
            <a:lvl6pPr marL="457200" algn="l" rtl="0" eaLnBrk="1" fontAlgn="base" hangingPunct="1">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6pPr>
            <a:lvl7pPr marL="914400" algn="l" rtl="0" eaLnBrk="1" fontAlgn="base" hangingPunct="1">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7pPr>
            <a:lvl8pPr marL="1371600" algn="l" rtl="0" eaLnBrk="1" fontAlgn="base" hangingPunct="1">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8pPr>
            <a:lvl9pPr marL="1828800" algn="l" rtl="0" eaLnBrk="1" fontAlgn="base" hangingPunct="1">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9pPr>
          </a:lstStyle>
          <a:p>
            <a:r>
              <a:rPr lang="en-US" sz="1600" b="1" dirty="0" smtClean="0">
                <a:solidFill>
                  <a:srgbClr val="C00000"/>
                </a:solidFill>
                <a:latin typeface="Arial" pitchFamily="34" charset="0"/>
                <a:cs typeface="Arial" pitchFamily="34" charset="0"/>
              </a:rPr>
              <a:t>Asset Base Analysis And Cost Breakdown</a:t>
            </a:r>
            <a:endParaRPr lang="en-ZA" sz="1600" b="1" dirty="0">
              <a:solidFill>
                <a:srgbClr val="C00000"/>
              </a:solidFill>
              <a:latin typeface="Arial" pitchFamily="34" charset="0"/>
              <a:cs typeface="Arial" pitchFamily="34" charset="0"/>
            </a:endParaRPr>
          </a:p>
        </p:txBody>
      </p:sp>
      <p:sp>
        <p:nvSpPr>
          <p:cNvPr id="3" name="TextBox 2"/>
          <p:cNvSpPr txBox="1"/>
          <p:nvPr/>
        </p:nvSpPr>
        <p:spPr>
          <a:xfrm>
            <a:off x="91186" y="6107796"/>
            <a:ext cx="9001000" cy="738664"/>
          </a:xfrm>
          <a:prstGeom prst="rect">
            <a:avLst/>
          </a:prstGeom>
          <a:noFill/>
        </p:spPr>
        <p:txBody>
          <a:bodyPr wrap="square" rtlCol="0">
            <a:spAutoFit/>
          </a:bodyPr>
          <a:lstStyle/>
          <a:p>
            <a:pPr>
              <a:lnSpc>
                <a:spcPct val="150000"/>
              </a:lnSpc>
            </a:pPr>
            <a:r>
              <a:rPr lang="en-ZA" sz="1400" b="1" dirty="0" smtClean="0">
                <a:latin typeface="Arial" pitchFamily="34" charset="0"/>
                <a:cs typeface="Arial" pitchFamily="34" charset="0"/>
              </a:rPr>
              <a:t>The application of the replacement value method has a direct impact on tariffs.</a:t>
            </a:r>
          </a:p>
          <a:p>
            <a:pPr>
              <a:lnSpc>
                <a:spcPct val="150000"/>
              </a:lnSpc>
            </a:pPr>
            <a:r>
              <a:rPr lang="en-ZA" sz="1400" b="1" dirty="0" smtClean="0">
                <a:latin typeface="Arial" pitchFamily="34" charset="0"/>
                <a:cs typeface="Arial" pitchFamily="34" charset="0"/>
              </a:rPr>
              <a:t>The replacement value used is an estimate.</a:t>
            </a:r>
            <a:endParaRPr lang="en-ZA" sz="1400" b="1" dirty="0">
              <a:latin typeface="Arial" pitchFamily="34" charset="0"/>
              <a:cs typeface="Arial" pitchFamily="34" charset="0"/>
            </a:endParaRPr>
          </a:p>
        </p:txBody>
      </p:sp>
      <p:sp>
        <p:nvSpPr>
          <p:cNvPr id="4" name="Slide Number Placeholder 52"/>
          <p:cNvSpPr txBox="1">
            <a:spLocks/>
          </p:cNvSpPr>
          <p:nvPr/>
        </p:nvSpPr>
        <p:spPr>
          <a:xfrm>
            <a:off x="8525462" y="6458421"/>
            <a:ext cx="618538" cy="365125"/>
          </a:xfrm>
          <a:prstGeom prst="rect">
            <a:avLst/>
          </a:prstGeom>
        </p:spPr>
        <p:txBody>
          <a:bodyPr vert="horz" lIns="91440" tIns="45720" rIns="91440" bIns="45720" rtlCol="0" anchor="ctr"/>
          <a:lstStyle>
            <a:defPPr>
              <a:defRPr lang="en-US"/>
            </a:defPPr>
            <a:lvl1pPr algn="r">
              <a:defRPr sz="1600" b="1">
                <a:latin typeface="Arial" pitchFamily="34" charset="0"/>
                <a:cs typeface="Arial" pitchFamily="34" charset="0"/>
              </a:defRPr>
            </a:lvl1pPr>
          </a:lstStyle>
          <a:p>
            <a:fld id="{EFC4EE05-8B3A-46E1-8BE4-6397A3DF4601}" type="slidenum">
              <a:rPr lang="en-US"/>
              <a:pPr/>
              <a:t>17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50237" r:id="rId3" imgW="1648767" imgH="911536" progId="">
              <p:embed/>
            </p:oleObj>
          </a:graphicData>
        </a:graphic>
      </p:graphicFrame>
      <p:sp>
        <p:nvSpPr>
          <p:cNvPr id="7" name="Content Placeholder 8"/>
          <p:cNvSpPr txBox="1">
            <a:spLocks/>
          </p:cNvSpPr>
          <p:nvPr/>
        </p:nvSpPr>
        <p:spPr>
          <a:xfrm>
            <a:off x="0" y="692696"/>
            <a:ext cx="2443849" cy="3254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latin typeface="Arial" pitchFamily="34" charset="0"/>
                <a:cs typeface="Arial" pitchFamily="34" charset="0"/>
              </a:rPr>
              <a:t>Capital expenditure 2015/16</a:t>
            </a:r>
          </a:p>
          <a:p>
            <a:pPr marL="0" indent="0">
              <a:buFont typeface="Arial" panose="020B0604020202020204" pitchFamily="34" charset="0"/>
              <a:buNone/>
            </a:pPr>
            <a:endParaRPr lang="en-US" sz="1400" b="1" dirty="0">
              <a:latin typeface="Arial" pitchFamily="34" charset="0"/>
              <a:cs typeface="Arial" pitchFamily="34" charset="0"/>
            </a:endParaRPr>
          </a:p>
        </p:txBody>
      </p:sp>
      <p:sp>
        <p:nvSpPr>
          <p:cNvPr id="8" name="Content Placeholder 9"/>
          <p:cNvSpPr txBox="1">
            <a:spLocks/>
          </p:cNvSpPr>
          <p:nvPr/>
        </p:nvSpPr>
        <p:spPr>
          <a:xfrm>
            <a:off x="0" y="3645471"/>
            <a:ext cx="3226027" cy="28758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latin typeface="Arial" pitchFamily="34" charset="0"/>
                <a:cs typeface="Arial" pitchFamily="34" charset="0"/>
              </a:rPr>
              <a:t>5-year Capital expenditure 2017 to 2021</a:t>
            </a:r>
          </a:p>
          <a:p>
            <a:endParaRPr lang="en-US" sz="1400" b="1" dirty="0">
              <a:latin typeface="Arial" pitchFamily="34" charset="0"/>
              <a:cs typeface="Arial" pitchFamily="34" charset="0"/>
            </a:endParaRPr>
          </a:p>
        </p:txBody>
      </p:sp>
      <p:sp>
        <p:nvSpPr>
          <p:cNvPr id="9" name="Rectangle 10"/>
          <p:cNvSpPr>
            <a:spLocks noChangeArrowheads="1"/>
          </p:cNvSpPr>
          <p:nvPr/>
        </p:nvSpPr>
        <p:spPr bwMode="auto">
          <a:xfrm>
            <a:off x="67585" y="191154"/>
            <a:ext cx="4752528" cy="360040"/>
          </a:xfrm>
          <a:prstGeom prst="rect">
            <a:avLst/>
          </a:prstGeom>
          <a:noFill/>
          <a:ln w="9525">
            <a:noFill/>
            <a:miter lim="800000"/>
            <a:headEnd/>
            <a:tailEnd/>
          </a:ln>
        </p:spPr>
        <p:txBody>
          <a:bodyPr anchor="ctr"/>
          <a:lstStyle/>
          <a:p>
            <a:pPr fontAlgn="base">
              <a:spcBef>
                <a:spcPct val="0"/>
              </a:spcBef>
              <a:spcAft>
                <a:spcPct val="0"/>
              </a:spcAft>
            </a:pPr>
            <a:r>
              <a:rPr lang="en-GB" sz="1600" b="1" dirty="0" smtClean="0">
                <a:solidFill>
                  <a:schemeClr val="accent6">
                    <a:lumMod val="50000"/>
                  </a:schemeClr>
                </a:solidFill>
                <a:latin typeface="Arial" pitchFamily="34" charset="0"/>
                <a:cs typeface="Arial" pitchFamily="34" charset="0"/>
              </a:rPr>
              <a:t>Analysis of Capital Expenditure </a:t>
            </a:r>
            <a:endParaRPr lang="en-US" sz="1600" b="1" dirty="0">
              <a:solidFill>
                <a:schemeClr val="accent6">
                  <a:lumMod val="50000"/>
                </a:schemeClr>
              </a:solidFill>
              <a:latin typeface="Arial" pitchFamily="34" charset="0"/>
              <a:cs typeface="Arial" pitchFamily="34" charset="0"/>
            </a:endParaRPr>
          </a:p>
        </p:txBody>
      </p:sp>
      <p:cxnSp>
        <p:nvCxnSpPr>
          <p:cNvPr id="10" name="Straight Connector 9"/>
          <p:cNvCxnSpPr/>
          <p:nvPr/>
        </p:nvCxnSpPr>
        <p:spPr>
          <a:xfrm>
            <a:off x="-10878" y="3505200"/>
            <a:ext cx="3592278" cy="0"/>
          </a:xfrm>
          <a:prstGeom prst="line">
            <a:avLst/>
          </a:prstGeom>
          <a:ln w="38100">
            <a:solidFill>
              <a:srgbClr val="00002E"/>
            </a:solidFill>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a:off x="2851231" y="1082562"/>
            <a:ext cx="391089" cy="2160240"/>
          </a:xfrm>
          <a:prstGeom prst="rightBrace">
            <a:avLst/>
          </a:prstGeom>
          <a:ln>
            <a:solidFill>
              <a:srgbClr val="0000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ight Brace 11"/>
          <p:cNvSpPr/>
          <p:nvPr/>
        </p:nvSpPr>
        <p:spPr>
          <a:xfrm>
            <a:off x="3003894" y="3949831"/>
            <a:ext cx="391089" cy="2160240"/>
          </a:xfrm>
          <a:prstGeom prst="rightBrace">
            <a:avLst/>
          </a:prstGeom>
          <a:ln>
            <a:solidFill>
              <a:srgbClr val="00002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3046775" y="1905000"/>
            <a:ext cx="1097796" cy="877163"/>
          </a:xfrm>
          <a:prstGeom prst="rect">
            <a:avLst/>
          </a:prstGeom>
          <a:noFill/>
        </p:spPr>
        <p:txBody>
          <a:bodyPr wrap="square" rtlCol="0">
            <a:spAutoFit/>
          </a:bodyPr>
          <a:lstStyle/>
          <a:p>
            <a:r>
              <a:rPr lang="en-US" sz="1400" b="1" dirty="0" smtClean="0">
                <a:latin typeface="Arial" pitchFamily="34" charset="0"/>
                <a:cs typeface="Arial" pitchFamily="34" charset="0"/>
              </a:rPr>
              <a:t>R2.7 billion</a:t>
            </a:r>
          </a:p>
          <a:p>
            <a:r>
              <a:rPr lang="en-US" sz="1600" b="1" dirty="0" smtClean="0">
                <a:latin typeface="Arial" pitchFamily="34" charset="0"/>
                <a:cs typeface="Arial" pitchFamily="34" charset="0"/>
              </a:rPr>
              <a:t>*</a:t>
            </a:r>
            <a:r>
              <a:rPr lang="en-US" sz="700" b="1" dirty="0" smtClean="0">
                <a:latin typeface="Arial" pitchFamily="34" charset="0"/>
                <a:cs typeface="Arial" pitchFamily="34" charset="0"/>
              </a:rPr>
              <a:t>Excluding borrowing costs</a:t>
            </a:r>
            <a:endParaRPr lang="en-US" sz="700" b="1" dirty="0">
              <a:latin typeface="Arial" pitchFamily="34" charset="0"/>
              <a:cs typeface="Arial" pitchFamily="34" charset="0"/>
            </a:endParaRPr>
          </a:p>
        </p:txBody>
      </p:sp>
      <p:sp>
        <p:nvSpPr>
          <p:cNvPr id="14" name="TextBox 13"/>
          <p:cNvSpPr txBox="1"/>
          <p:nvPr/>
        </p:nvSpPr>
        <p:spPr>
          <a:xfrm>
            <a:off x="3284054" y="4799118"/>
            <a:ext cx="1024617" cy="461665"/>
          </a:xfrm>
          <a:prstGeom prst="rect">
            <a:avLst/>
          </a:prstGeom>
          <a:noFill/>
        </p:spPr>
        <p:txBody>
          <a:bodyPr wrap="square" rtlCol="0">
            <a:spAutoFit/>
          </a:bodyPr>
          <a:lstStyle/>
          <a:p>
            <a:r>
              <a:rPr lang="en-US" sz="1200" b="1" dirty="0" smtClean="0">
                <a:latin typeface="Arial" pitchFamily="34" charset="0"/>
                <a:cs typeface="Arial" pitchFamily="34" charset="0"/>
              </a:rPr>
              <a:t>R 16.8 billion</a:t>
            </a:r>
            <a:endParaRPr lang="en-US" sz="1200" b="1" dirty="0">
              <a:latin typeface="Arial" pitchFamily="34" charset="0"/>
              <a:cs typeface="Arial" pitchFamily="34" charset="0"/>
            </a:endParaRPr>
          </a:p>
        </p:txBody>
      </p:sp>
      <p:graphicFrame>
        <p:nvGraphicFramePr>
          <p:cNvPr id="15" name="Content Placeholder 11"/>
          <p:cNvGraphicFramePr>
            <a:graphicFrameLocks/>
          </p:cNvGraphicFramePr>
          <p:nvPr>
            <p:extLst>
              <p:ext uri="{D42A27DB-BD31-4B8C-83A1-F6EECF244321}">
                <p14:modId xmlns:p14="http://schemas.microsoft.com/office/powerpoint/2010/main" xmlns="" val="620621347"/>
              </p:ext>
            </p:extLst>
          </p:nvPr>
        </p:nvGraphicFramePr>
        <p:xfrm>
          <a:off x="-304799" y="1052736"/>
          <a:ext cx="3276600"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1"/>
          <p:cNvGraphicFramePr>
            <a:graphicFrameLocks/>
          </p:cNvGraphicFramePr>
          <p:nvPr>
            <p:extLst>
              <p:ext uri="{D42A27DB-BD31-4B8C-83A1-F6EECF244321}">
                <p14:modId xmlns:p14="http://schemas.microsoft.com/office/powerpoint/2010/main" xmlns="" val="3509293822"/>
              </p:ext>
            </p:extLst>
          </p:nvPr>
        </p:nvGraphicFramePr>
        <p:xfrm>
          <a:off x="-363119" y="3933056"/>
          <a:ext cx="3562558" cy="2448270"/>
        </p:xfrm>
        <a:graphic>
          <a:graphicData uri="http://schemas.openxmlformats.org/drawingml/2006/chart">
            <c:chart xmlns:c="http://schemas.openxmlformats.org/drawingml/2006/chart" xmlns:r="http://schemas.openxmlformats.org/officeDocument/2006/relationships" r:id="rId5"/>
          </a:graphicData>
        </a:graphic>
      </p:graphicFrame>
      <p:pic>
        <p:nvPicPr>
          <p:cNvPr id="50221" name="Picture 4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62400" y="984250"/>
            <a:ext cx="5132388" cy="489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5998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2008"/>
            <a:ext cx="4067944" cy="476672"/>
          </a:xfrm>
          <a:prstGeom prst="rect">
            <a:avLst/>
          </a:prstGeom>
          <a:noFill/>
          <a:ln w="9525">
            <a:no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n-ZA" sz="2000" b="1" smtClean="0">
                <a:solidFill>
                  <a:schemeClr val="bg1"/>
                </a:solidFill>
                <a:latin typeface="Arial Black" pitchFamily="34" charset="0"/>
                <a:ea typeface="+mn-ea"/>
                <a:cs typeface="Arial" pitchFamily="34" charset="0"/>
              </a:rPr>
              <a:t>Rand Water Strategy</a:t>
            </a:r>
            <a:endParaRPr lang="en-ZA" sz="2000" b="1" dirty="0">
              <a:solidFill>
                <a:schemeClr val="bg1"/>
              </a:solidFill>
              <a:latin typeface="Arial Black" pitchFamily="34" charset="0"/>
              <a:ea typeface="+mn-ea"/>
              <a:cs typeface="Arial" pitchFamily="34" charset="0"/>
            </a:endParaRPr>
          </a:p>
        </p:txBody>
      </p:sp>
      <p:sp>
        <p:nvSpPr>
          <p:cNvPr id="3" name="Pentagon 2"/>
          <p:cNvSpPr/>
          <p:nvPr/>
        </p:nvSpPr>
        <p:spPr>
          <a:xfrm>
            <a:off x="3435350" y="2587973"/>
            <a:ext cx="2714625" cy="539750"/>
          </a:xfrm>
          <a:prstGeom prst="homePlate">
            <a:avLst/>
          </a:prstGeom>
          <a:no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ZA" sz="1400" dirty="0">
                <a:solidFill>
                  <a:prstClr val="black"/>
                </a:solidFill>
                <a:latin typeface="Arial" pitchFamily="34" charset="0"/>
                <a:cs typeface="Arial" pitchFamily="34" charset="0"/>
              </a:rPr>
              <a:t>Achieve operational integrity and use best fit technology</a:t>
            </a:r>
          </a:p>
        </p:txBody>
      </p:sp>
      <p:sp>
        <p:nvSpPr>
          <p:cNvPr id="4" name="Pentagon 3"/>
          <p:cNvSpPr/>
          <p:nvPr/>
        </p:nvSpPr>
        <p:spPr>
          <a:xfrm>
            <a:off x="3435350" y="3367435"/>
            <a:ext cx="2714625" cy="539750"/>
          </a:xfrm>
          <a:prstGeom prst="homePlate">
            <a:avLst/>
          </a:prstGeom>
          <a:solidFill>
            <a:srgbClr val="005EA4"/>
          </a:solid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ZA" sz="1400" b="1" dirty="0">
                <a:solidFill>
                  <a:schemeClr val="bg1"/>
                </a:solidFill>
                <a:latin typeface="Arial" pitchFamily="34" charset="0"/>
                <a:cs typeface="Arial" pitchFamily="34" charset="0"/>
              </a:rPr>
              <a:t>Achieve a high performance culture</a:t>
            </a:r>
          </a:p>
        </p:txBody>
      </p:sp>
      <p:sp>
        <p:nvSpPr>
          <p:cNvPr id="5" name="Pentagon 4"/>
          <p:cNvSpPr/>
          <p:nvPr/>
        </p:nvSpPr>
        <p:spPr>
          <a:xfrm>
            <a:off x="3435350" y="4146898"/>
            <a:ext cx="2714625" cy="539750"/>
          </a:xfrm>
          <a:prstGeom prst="homePlate">
            <a:avLst/>
          </a:prstGeom>
          <a:no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ZA" sz="1400" dirty="0">
                <a:solidFill>
                  <a:prstClr val="black"/>
                </a:solidFill>
                <a:latin typeface="Arial" pitchFamily="34" charset="0"/>
                <a:cs typeface="Arial" pitchFamily="34" charset="0"/>
              </a:rPr>
              <a:t>Positively engage with stakeholder base</a:t>
            </a:r>
          </a:p>
        </p:txBody>
      </p:sp>
      <p:sp>
        <p:nvSpPr>
          <p:cNvPr id="6" name="Pentagon 5"/>
          <p:cNvSpPr/>
          <p:nvPr/>
        </p:nvSpPr>
        <p:spPr>
          <a:xfrm>
            <a:off x="3435350" y="4926360"/>
            <a:ext cx="2714625" cy="539750"/>
          </a:xfrm>
          <a:prstGeom prst="homePlate">
            <a:avLst/>
          </a:prstGeom>
          <a:no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ZA" sz="1400" dirty="0">
                <a:solidFill>
                  <a:prstClr val="black"/>
                </a:solidFill>
                <a:latin typeface="Arial" pitchFamily="34" charset="0"/>
                <a:cs typeface="Arial" pitchFamily="34" charset="0"/>
              </a:rPr>
              <a:t>Maintain financial health and sustainability</a:t>
            </a:r>
          </a:p>
        </p:txBody>
      </p:sp>
      <p:sp>
        <p:nvSpPr>
          <p:cNvPr id="7" name="Pentagon 6"/>
          <p:cNvSpPr/>
          <p:nvPr/>
        </p:nvSpPr>
        <p:spPr>
          <a:xfrm>
            <a:off x="3435350" y="1808510"/>
            <a:ext cx="2714625" cy="539750"/>
          </a:xfrm>
          <a:prstGeom prst="homePlate">
            <a:avLst/>
          </a:prstGeom>
          <a:no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ZA" sz="1400" dirty="0">
                <a:solidFill>
                  <a:prstClr val="black"/>
                </a:solidFill>
                <a:latin typeface="Arial" pitchFamily="34" charset="0"/>
                <a:cs typeface="Arial" pitchFamily="34" charset="0"/>
              </a:rPr>
              <a:t>Achieve growth</a:t>
            </a:r>
          </a:p>
        </p:txBody>
      </p:sp>
      <p:sp>
        <p:nvSpPr>
          <p:cNvPr id="8" name="Pentagon 7"/>
          <p:cNvSpPr/>
          <p:nvPr/>
        </p:nvSpPr>
        <p:spPr>
          <a:xfrm>
            <a:off x="6370638" y="1999010"/>
            <a:ext cx="179387" cy="3263900"/>
          </a:xfrm>
          <a:prstGeom prst="homePlate">
            <a:avLst>
              <a:gd name="adj" fmla="val 100000"/>
            </a:avLst>
          </a:prstGeom>
          <a:solidFill>
            <a:srgbClr val="005EA4"/>
          </a:solidFill>
          <a:ln w="12700">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25"/>
          <p:cNvSpPr>
            <a:spLocks noChangeArrowheads="1"/>
          </p:cNvSpPr>
          <p:nvPr/>
        </p:nvSpPr>
        <p:spPr bwMode="auto">
          <a:xfrm>
            <a:off x="968375" y="5572937"/>
            <a:ext cx="7018338" cy="573747"/>
          </a:xfrm>
          <a:prstGeom prst="rect">
            <a:avLst/>
          </a:prstGeom>
          <a:noFill/>
          <a:ln w="12700">
            <a:solidFill>
              <a:srgbClr val="004182"/>
            </a:solidFill>
            <a:miter lim="800000"/>
            <a:headEnd/>
            <a:tailEnd/>
          </a:ln>
          <a:extLst>
            <a:ext uri="{909E8E84-426E-40DD-AFC4-6F175D3DCCD1}">
              <a14:hiddenFill xmlns:a14="http://schemas.microsoft.com/office/drawing/2010/main" xmlns="">
                <a:solidFill>
                  <a:srgbClr val="FFFFFF"/>
                </a:solidFill>
              </a14:hiddenFill>
            </a:ext>
          </a:extLst>
        </p:spPr>
        <p:txBody>
          <a:bodyPr lIns="136525" tIns="92075" rIns="136525" bIns="92075" anchor="ctr" anchorCtr="1">
            <a:spAutoFit/>
          </a:bodyPr>
          <a:lstStyle/>
          <a:p>
            <a:pPr algn="ctr" eaLnBrk="0" fontAlgn="base" hangingPunct="0">
              <a:lnSpc>
                <a:spcPct val="90000"/>
              </a:lnSpc>
              <a:spcBef>
                <a:spcPct val="50000"/>
              </a:spcBef>
              <a:spcAft>
                <a:spcPct val="0"/>
              </a:spcAft>
            </a:pPr>
            <a:r>
              <a:rPr lang="en-GB" sz="1400" b="1" i="1" dirty="0">
                <a:solidFill>
                  <a:srgbClr val="005EA4"/>
                </a:solidFill>
                <a:latin typeface="Arial" pitchFamily="34" charset="0"/>
                <a:cs typeface="Arial" pitchFamily="34" charset="0"/>
              </a:rPr>
              <a:t>And it can only be achieved through effective management of organisational performance</a:t>
            </a:r>
          </a:p>
        </p:txBody>
      </p:sp>
      <p:sp>
        <p:nvSpPr>
          <p:cNvPr id="10" name="Rectangle 22"/>
          <p:cNvSpPr>
            <a:spLocks noChangeArrowheads="1"/>
          </p:cNvSpPr>
          <p:nvPr/>
        </p:nvSpPr>
        <p:spPr bwMode="auto">
          <a:xfrm>
            <a:off x="341313" y="1765648"/>
            <a:ext cx="25257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ZA" sz="1200" dirty="0">
                <a:solidFill>
                  <a:srgbClr val="000000"/>
                </a:solidFill>
                <a:latin typeface="Arial" pitchFamily="34" charset="0"/>
                <a:cs typeface="Arial" pitchFamily="34" charset="0"/>
              </a:rPr>
              <a:t>To be a provider of sustainable, universally competitive water and sanitation solution to Africa</a:t>
            </a:r>
          </a:p>
        </p:txBody>
      </p:sp>
      <p:sp>
        <p:nvSpPr>
          <p:cNvPr id="11" name="Rectangle 10"/>
          <p:cNvSpPr/>
          <p:nvPr/>
        </p:nvSpPr>
        <p:spPr>
          <a:xfrm>
            <a:off x="6756400" y="1268760"/>
            <a:ext cx="1692275" cy="431800"/>
          </a:xfrm>
          <a:prstGeom prst="rect">
            <a:avLst/>
          </a:prstGeom>
          <a:solidFill>
            <a:srgbClr val="051529"/>
          </a:solidFill>
          <a:ln w="12700">
            <a:solidFill>
              <a:srgbClr val="0041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200" b="1" dirty="0">
                <a:solidFill>
                  <a:prstClr val="white"/>
                </a:solidFill>
                <a:latin typeface="Arial" pitchFamily="34" charset="0"/>
                <a:cs typeface="Arial" pitchFamily="34" charset="0"/>
              </a:rPr>
              <a:t>High Performance Culture Pillars</a:t>
            </a:r>
          </a:p>
        </p:txBody>
      </p:sp>
      <p:sp>
        <p:nvSpPr>
          <p:cNvPr id="12" name="Rectangle 11"/>
          <p:cNvSpPr/>
          <p:nvPr/>
        </p:nvSpPr>
        <p:spPr>
          <a:xfrm>
            <a:off x="341313" y="1268760"/>
            <a:ext cx="2525712" cy="431800"/>
          </a:xfrm>
          <a:prstGeom prst="rect">
            <a:avLst/>
          </a:prstGeom>
          <a:solidFill>
            <a:srgbClr val="051529"/>
          </a:solidFill>
          <a:ln w="12700">
            <a:solidFill>
              <a:srgbClr val="0041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400" b="1" dirty="0">
                <a:solidFill>
                  <a:prstClr val="white"/>
                </a:solidFill>
                <a:latin typeface="Arial" pitchFamily="34" charset="0"/>
                <a:cs typeface="Arial" pitchFamily="34" charset="0"/>
              </a:rPr>
              <a:t>Rand Water’s Vision</a:t>
            </a:r>
          </a:p>
        </p:txBody>
      </p:sp>
      <p:sp>
        <p:nvSpPr>
          <p:cNvPr id="13" name="Rectangle 12"/>
          <p:cNvSpPr/>
          <p:nvPr/>
        </p:nvSpPr>
        <p:spPr>
          <a:xfrm>
            <a:off x="341313" y="2597498"/>
            <a:ext cx="2525712" cy="396875"/>
          </a:xfrm>
          <a:prstGeom prst="rect">
            <a:avLst/>
          </a:prstGeom>
          <a:solidFill>
            <a:srgbClr val="051529"/>
          </a:solidFill>
          <a:ln w="12700">
            <a:solidFill>
              <a:srgbClr val="0041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400" b="1" dirty="0">
                <a:solidFill>
                  <a:prstClr val="white"/>
                </a:solidFill>
                <a:latin typeface="Arial" pitchFamily="34" charset="0"/>
                <a:cs typeface="Arial" pitchFamily="34" charset="0"/>
              </a:rPr>
              <a:t>Rand Water’s Mission</a:t>
            </a:r>
          </a:p>
        </p:txBody>
      </p:sp>
      <p:sp>
        <p:nvSpPr>
          <p:cNvPr id="14" name="Rectangle 13"/>
          <p:cNvSpPr/>
          <p:nvPr/>
        </p:nvSpPr>
        <p:spPr>
          <a:xfrm>
            <a:off x="341313" y="3053110"/>
            <a:ext cx="2525712" cy="2492990"/>
          </a:xfrm>
          <a:prstGeom prst="rect">
            <a:avLst/>
          </a:prstGeom>
        </p:spPr>
        <p:txBody>
          <a:bodyPr>
            <a:spAutoFit/>
          </a:bodyPr>
          <a:lstStyle/>
          <a:p>
            <a:pPr fontAlgn="base">
              <a:spcBef>
                <a:spcPct val="0"/>
              </a:spcBef>
              <a:spcAft>
                <a:spcPct val="0"/>
              </a:spcAft>
              <a:defRPr/>
            </a:pPr>
            <a:r>
              <a:rPr lang="en-ZA" sz="1200" dirty="0">
                <a:solidFill>
                  <a:prstClr val="black"/>
                </a:solidFill>
                <a:latin typeface="Arial" pitchFamily="34" charset="0"/>
                <a:cs typeface="Arial" pitchFamily="34" charset="0"/>
              </a:rPr>
              <a:t>The Mission of Rand Water is to deliver and supply world-class affordable, reliable, and good quality water and related services to all stakeholders through:</a:t>
            </a:r>
          </a:p>
          <a:p>
            <a:pPr marL="144000" indent="-144000" fontAlgn="base">
              <a:spcBef>
                <a:spcPct val="0"/>
              </a:spcBef>
              <a:spcAft>
                <a:spcPct val="0"/>
              </a:spcAft>
              <a:buFont typeface="Arial" pitchFamily="34" charset="0"/>
              <a:buChar char="•"/>
              <a:defRPr/>
            </a:pPr>
            <a:r>
              <a:rPr lang="en-ZA" sz="1200" dirty="0">
                <a:solidFill>
                  <a:prstClr val="black"/>
                </a:solidFill>
                <a:latin typeface="Arial" pitchFamily="34" charset="0"/>
                <a:cs typeface="Arial" pitchFamily="34" charset="0"/>
              </a:rPr>
              <a:t>Safe, efficient, transparent, sustainable and innovative business practices;</a:t>
            </a:r>
          </a:p>
          <a:p>
            <a:pPr marL="144000" indent="-144000" fontAlgn="base">
              <a:spcBef>
                <a:spcPct val="0"/>
              </a:spcBef>
              <a:spcAft>
                <a:spcPct val="0"/>
              </a:spcAft>
              <a:buFont typeface="Arial" pitchFamily="34" charset="0"/>
              <a:buChar char="•"/>
              <a:defRPr/>
            </a:pPr>
            <a:r>
              <a:rPr lang="en-ZA" sz="1200" dirty="0">
                <a:solidFill>
                  <a:prstClr val="black"/>
                </a:solidFill>
                <a:latin typeface="Arial" pitchFamily="34" charset="0"/>
                <a:cs typeface="Arial" pitchFamily="34" charset="0"/>
              </a:rPr>
              <a:t>Empowered employee;</a:t>
            </a:r>
          </a:p>
          <a:p>
            <a:pPr marL="144000" indent="-144000" fontAlgn="base">
              <a:spcBef>
                <a:spcPct val="0"/>
              </a:spcBef>
              <a:spcAft>
                <a:spcPct val="0"/>
              </a:spcAft>
              <a:buFont typeface="Arial" pitchFamily="34" charset="0"/>
              <a:buChar char="•"/>
              <a:defRPr/>
            </a:pPr>
            <a:r>
              <a:rPr lang="en-ZA" sz="1200" dirty="0">
                <a:solidFill>
                  <a:prstClr val="black"/>
                </a:solidFill>
                <a:latin typeface="Arial" pitchFamily="34" charset="0"/>
                <a:cs typeface="Arial" pitchFamily="34" charset="0"/>
              </a:rPr>
              <a:t>Mutually beneficial strategic relationships;</a:t>
            </a:r>
          </a:p>
          <a:p>
            <a:pPr marL="144000" indent="-144000" fontAlgn="base">
              <a:spcBef>
                <a:spcPct val="0"/>
              </a:spcBef>
              <a:spcAft>
                <a:spcPct val="0"/>
              </a:spcAft>
              <a:buFont typeface="Arial" pitchFamily="34" charset="0"/>
              <a:buChar char="•"/>
              <a:defRPr/>
            </a:pPr>
            <a:r>
              <a:rPr lang="en-ZA" sz="1200" dirty="0">
                <a:solidFill>
                  <a:prstClr val="black"/>
                </a:solidFill>
                <a:latin typeface="Arial" pitchFamily="34" charset="0"/>
                <a:cs typeface="Arial" pitchFamily="34" charset="0"/>
              </a:rPr>
              <a:t>Legislative compliance and best practice</a:t>
            </a:r>
          </a:p>
        </p:txBody>
      </p:sp>
      <p:sp>
        <p:nvSpPr>
          <p:cNvPr id="15" name="TextBox 23"/>
          <p:cNvSpPr txBox="1">
            <a:spLocks noChangeArrowheads="1"/>
          </p:cNvSpPr>
          <p:nvPr/>
        </p:nvSpPr>
        <p:spPr bwMode="auto">
          <a:xfrm>
            <a:off x="412750" y="692696"/>
            <a:ext cx="83581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ZA" b="1" i="1" dirty="0"/>
              <a:t>Rand Water Key Strategic Themes</a:t>
            </a:r>
          </a:p>
        </p:txBody>
      </p:sp>
      <p:sp>
        <p:nvSpPr>
          <p:cNvPr id="16" name="Pentagon 15"/>
          <p:cNvSpPr/>
          <p:nvPr/>
        </p:nvSpPr>
        <p:spPr>
          <a:xfrm>
            <a:off x="3103563" y="1943448"/>
            <a:ext cx="179387" cy="3263900"/>
          </a:xfrm>
          <a:prstGeom prst="homePlate">
            <a:avLst>
              <a:gd name="adj" fmla="val 100000"/>
            </a:avLst>
          </a:prstGeom>
          <a:solidFill>
            <a:srgbClr val="005EA4"/>
          </a:solidFill>
          <a:ln w="12700">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Rectangle 16"/>
          <p:cNvSpPr/>
          <p:nvPr/>
        </p:nvSpPr>
        <p:spPr>
          <a:xfrm>
            <a:off x="3435350" y="1268760"/>
            <a:ext cx="2740025" cy="431800"/>
          </a:xfrm>
          <a:prstGeom prst="rect">
            <a:avLst/>
          </a:prstGeom>
          <a:solidFill>
            <a:srgbClr val="051529"/>
          </a:solidFill>
          <a:ln w="12700">
            <a:solidFill>
              <a:srgbClr val="0041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400" b="1" dirty="0">
                <a:solidFill>
                  <a:prstClr val="white"/>
                </a:solidFill>
                <a:latin typeface="Arial" pitchFamily="34" charset="0"/>
                <a:cs typeface="Arial" pitchFamily="34" charset="0"/>
              </a:rPr>
              <a:t>Key Strategic Themes </a:t>
            </a:r>
          </a:p>
        </p:txBody>
      </p:sp>
      <p:sp>
        <p:nvSpPr>
          <p:cNvPr id="18" name="Rectangle 17"/>
          <p:cNvSpPr/>
          <p:nvPr/>
        </p:nvSpPr>
        <p:spPr>
          <a:xfrm>
            <a:off x="6756400" y="1816448"/>
            <a:ext cx="1692275" cy="539750"/>
          </a:xfrm>
          <a:prstGeom prst="rect">
            <a:avLst/>
          </a:prstGeom>
          <a:no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400" dirty="0">
                <a:solidFill>
                  <a:prstClr val="black"/>
                </a:solidFill>
                <a:latin typeface="Arial" pitchFamily="34" charset="0"/>
                <a:cs typeface="Arial" pitchFamily="34" charset="0"/>
              </a:rPr>
              <a:t>Organisation Culture and Values</a:t>
            </a:r>
          </a:p>
        </p:txBody>
      </p:sp>
      <p:sp>
        <p:nvSpPr>
          <p:cNvPr id="19" name="Rectangle 18"/>
          <p:cNvSpPr/>
          <p:nvPr/>
        </p:nvSpPr>
        <p:spPr>
          <a:xfrm>
            <a:off x="6756400" y="2827685"/>
            <a:ext cx="1692275" cy="539750"/>
          </a:xfrm>
          <a:prstGeom prst="rect">
            <a:avLst/>
          </a:prstGeom>
          <a:solidFill>
            <a:srgbClr val="45FE12"/>
          </a:solid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400" b="1" dirty="0">
                <a:solidFill>
                  <a:prstClr val="black"/>
                </a:solidFill>
                <a:latin typeface="Arial" pitchFamily="34" charset="0"/>
                <a:cs typeface="Arial" pitchFamily="34" charset="0"/>
              </a:rPr>
              <a:t>Organisational Performance</a:t>
            </a:r>
          </a:p>
        </p:txBody>
      </p:sp>
      <p:sp>
        <p:nvSpPr>
          <p:cNvPr id="20" name="Rectangle 19"/>
          <p:cNvSpPr/>
          <p:nvPr/>
        </p:nvSpPr>
        <p:spPr>
          <a:xfrm>
            <a:off x="6756400" y="3840510"/>
            <a:ext cx="1692275" cy="539750"/>
          </a:xfrm>
          <a:prstGeom prst="rect">
            <a:avLst/>
          </a:prstGeom>
          <a:no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400" dirty="0">
                <a:solidFill>
                  <a:prstClr val="black"/>
                </a:solidFill>
                <a:latin typeface="Arial" pitchFamily="34" charset="0"/>
                <a:cs typeface="Arial" pitchFamily="34" charset="0"/>
              </a:rPr>
              <a:t>Capacity Building</a:t>
            </a:r>
          </a:p>
        </p:txBody>
      </p:sp>
      <p:sp>
        <p:nvSpPr>
          <p:cNvPr id="21" name="Rectangle 20"/>
          <p:cNvSpPr/>
          <p:nvPr/>
        </p:nvSpPr>
        <p:spPr>
          <a:xfrm>
            <a:off x="6756400" y="4853335"/>
            <a:ext cx="1692275" cy="539750"/>
          </a:xfrm>
          <a:prstGeom prst="rect">
            <a:avLst/>
          </a:prstGeom>
          <a:noFill/>
          <a:ln w="12700">
            <a:solidFill>
              <a:srgbClr val="004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ZA" sz="1400" dirty="0">
                <a:solidFill>
                  <a:prstClr val="black"/>
                </a:solidFill>
                <a:latin typeface="Arial" pitchFamily="34" charset="0"/>
                <a:cs typeface="Arial" pitchFamily="34" charset="0"/>
              </a:rPr>
              <a:t>ROI</a:t>
            </a:r>
          </a:p>
        </p:txBody>
      </p:sp>
      <p:sp>
        <p:nvSpPr>
          <p:cNvPr id="22" name="Slide Number Placeholder 52"/>
          <p:cNvSpPr txBox="1">
            <a:spLocks/>
          </p:cNvSpPr>
          <p:nvPr/>
        </p:nvSpPr>
        <p:spPr>
          <a:xfrm>
            <a:off x="8748464" y="6525344"/>
            <a:ext cx="4025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2</a:t>
            </a:fld>
            <a:endParaRPr lang="en-US" sz="1600" b="1" dirty="0">
              <a:solidFill>
                <a:schemeClr val="tx1"/>
              </a:solidFill>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2123" r:id="rId3" imgW="1648767" imgH="911536" progId="">
              <p:embed/>
            </p:oleObj>
          </a:graphicData>
        </a:graphic>
      </p:graphicFrame>
    </p:spTree>
    <p:extLst>
      <p:ext uri="{BB962C8B-B14F-4D97-AF65-F5344CB8AC3E}">
        <p14:creationId xmlns:p14="http://schemas.microsoft.com/office/powerpoint/2010/main" xmlns="" val="314883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08" y="138113"/>
            <a:ext cx="4940267" cy="338559"/>
          </a:xfrm>
          <a:prstGeom prst="rect">
            <a:avLst/>
          </a:prstGeom>
          <a:noFill/>
          <a:ln w="9525">
            <a:noFill/>
            <a:miter lim="800000"/>
            <a:headEnd/>
            <a:tailEnd/>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n-ZA" sz="2000" b="1" dirty="0" smtClean="0">
                <a:solidFill>
                  <a:schemeClr val="accent6">
                    <a:lumMod val="50000"/>
                  </a:schemeClr>
                </a:solidFill>
                <a:latin typeface="Arial Black" pitchFamily="34" charset="0"/>
                <a:ea typeface="+mn-ea"/>
                <a:cs typeface="Arial" pitchFamily="34" charset="0"/>
              </a:rPr>
              <a:t>Rand Water – Value Optimisation</a:t>
            </a:r>
            <a:endParaRPr lang="en-ZA" sz="2000" b="1" dirty="0">
              <a:solidFill>
                <a:schemeClr val="accent6">
                  <a:lumMod val="50000"/>
                </a:schemeClr>
              </a:solidFill>
              <a:latin typeface="Arial Black" pitchFamily="34" charset="0"/>
              <a:ea typeface="+mn-ea"/>
              <a:cs typeface="Arial" pitchFamily="34" charset="0"/>
            </a:endParaRPr>
          </a:p>
        </p:txBody>
      </p:sp>
      <p:graphicFrame>
        <p:nvGraphicFramePr>
          <p:cNvPr id="3" name="Diagram 2"/>
          <p:cNvGraphicFramePr/>
          <p:nvPr>
            <p:extLst>
              <p:ext uri="{D42A27DB-BD31-4B8C-83A1-F6EECF244321}">
                <p14:modId xmlns:p14="http://schemas.microsoft.com/office/powerpoint/2010/main" xmlns="" val="14849520"/>
              </p:ext>
            </p:extLst>
          </p:nvPr>
        </p:nvGraphicFramePr>
        <p:xfrm>
          <a:off x="2447432" y="1242505"/>
          <a:ext cx="4591095" cy="492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783064" y="5157192"/>
            <a:ext cx="2325440" cy="584775"/>
          </a:xfrm>
          <a:prstGeom prst="rect">
            <a:avLst/>
          </a:prstGeom>
          <a:noFill/>
        </p:spPr>
        <p:txBody>
          <a:bodyPr wrap="square" lIns="0" tIns="0" rIns="0" bIns="0">
            <a:spAutoFit/>
          </a:bodyPr>
          <a:lstStyle/>
          <a:p>
            <a:pPr fontAlgn="t">
              <a:spcAft>
                <a:spcPts val="300"/>
              </a:spcAft>
              <a:defRPr/>
            </a:pPr>
            <a:r>
              <a:rPr lang="en-ZA" sz="1100" b="1" dirty="0" smtClean="0">
                <a:solidFill>
                  <a:prstClr val="black"/>
                </a:solidFill>
                <a:latin typeface="Arial"/>
                <a:cs typeface="Arial"/>
              </a:rPr>
              <a:t>Org </a:t>
            </a:r>
            <a:r>
              <a:rPr lang="en-ZA" sz="1100" b="1" dirty="0">
                <a:solidFill>
                  <a:prstClr val="black"/>
                </a:solidFill>
                <a:latin typeface="Arial"/>
                <a:cs typeface="Arial"/>
              </a:rPr>
              <a:t>Design &amp; Development</a:t>
            </a:r>
            <a:endParaRPr lang="en-ZA" sz="1100" b="1" dirty="0">
              <a:solidFill>
                <a:prstClr val="black"/>
              </a:solidFill>
              <a:latin typeface="Arial"/>
            </a:endParaRPr>
          </a:p>
          <a:p>
            <a:pPr fontAlgn="t">
              <a:spcAft>
                <a:spcPts val="300"/>
              </a:spcAft>
              <a:defRPr/>
            </a:pPr>
            <a:r>
              <a:rPr lang="en-ZA" sz="1100" b="1" dirty="0">
                <a:solidFill>
                  <a:prstClr val="black"/>
                </a:solidFill>
                <a:latin typeface="Arial"/>
                <a:cs typeface="Arial"/>
              </a:rPr>
              <a:t>Knowledge Management</a:t>
            </a:r>
            <a:endParaRPr lang="en-ZA" sz="1100" b="1" dirty="0">
              <a:solidFill>
                <a:prstClr val="black"/>
              </a:solidFill>
              <a:latin typeface="Arial"/>
            </a:endParaRPr>
          </a:p>
          <a:p>
            <a:pPr fontAlgn="t">
              <a:spcAft>
                <a:spcPts val="300"/>
              </a:spcAft>
              <a:defRPr/>
            </a:pPr>
            <a:r>
              <a:rPr lang="en-ZA" sz="1100" b="1" dirty="0" smtClean="0">
                <a:solidFill>
                  <a:prstClr val="black"/>
                </a:solidFill>
                <a:latin typeface="Arial"/>
                <a:cs typeface="Arial"/>
              </a:rPr>
              <a:t>Transformation </a:t>
            </a:r>
            <a:r>
              <a:rPr lang="en-ZA" sz="1100" b="1" dirty="0">
                <a:solidFill>
                  <a:prstClr val="black"/>
                </a:solidFill>
                <a:latin typeface="Arial"/>
                <a:cs typeface="Arial"/>
              </a:rPr>
              <a:t>&amp; Change Mgmt</a:t>
            </a:r>
            <a:endParaRPr lang="en-ZA" sz="1100" b="1" dirty="0">
              <a:solidFill>
                <a:prstClr val="black"/>
              </a:solidFill>
            </a:endParaRPr>
          </a:p>
        </p:txBody>
      </p:sp>
      <p:sp>
        <p:nvSpPr>
          <p:cNvPr id="5" name="Rectangle 4"/>
          <p:cNvSpPr/>
          <p:nvPr/>
        </p:nvSpPr>
        <p:spPr>
          <a:xfrm>
            <a:off x="161433" y="931514"/>
            <a:ext cx="2286000" cy="469359"/>
          </a:xfrm>
          <a:prstGeom prst="rect">
            <a:avLst/>
          </a:prstGeom>
        </p:spPr>
        <p:txBody>
          <a:bodyPr wrap="square">
            <a:spAutoFit/>
          </a:bodyPr>
          <a:lstStyle/>
          <a:p>
            <a:pPr fontAlgn="t">
              <a:spcAft>
                <a:spcPts val="300"/>
              </a:spcAft>
              <a:defRPr/>
            </a:pPr>
            <a:r>
              <a:rPr lang="en-ZA" sz="1100" b="1" dirty="0" smtClean="0">
                <a:solidFill>
                  <a:prstClr val="black"/>
                </a:solidFill>
                <a:latin typeface="Arial"/>
                <a:cs typeface="Arial"/>
              </a:rPr>
              <a:t>Advisory </a:t>
            </a:r>
            <a:r>
              <a:rPr lang="en-ZA" sz="1100" b="1" dirty="0">
                <a:solidFill>
                  <a:prstClr val="black"/>
                </a:solidFill>
                <a:latin typeface="Arial"/>
                <a:cs typeface="Arial"/>
              </a:rPr>
              <a:t>and O&amp;M Support</a:t>
            </a:r>
            <a:endParaRPr lang="en-ZA" sz="1100" b="1" dirty="0">
              <a:solidFill>
                <a:prstClr val="black"/>
              </a:solidFill>
              <a:latin typeface="Arial"/>
            </a:endParaRPr>
          </a:p>
          <a:p>
            <a:pPr fontAlgn="t">
              <a:spcAft>
                <a:spcPts val="300"/>
              </a:spcAft>
              <a:defRPr/>
            </a:pPr>
            <a:r>
              <a:rPr lang="en-ZA" sz="1100" b="1" dirty="0">
                <a:solidFill>
                  <a:prstClr val="black"/>
                </a:solidFill>
                <a:latin typeface="Arial"/>
                <a:cs typeface="Arial"/>
              </a:rPr>
              <a:t>Institutional </a:t>
            </a:r>
            <a:r>
              <a:rPr lang="en-ZA" sz="1100" b="1" dirty="0" smtClean="0">
                <a:solidFill>
                  <a:prstClr val="black"/>
                </a:solidFill>
                <a:latin typeface="Arial"/>
                <a:cs typeface="Arial"/>
              </a:rPr>
              <a:t>Alignment</a:t>
            </a:r>
            <a:endParaRPr lang="en-ZA" sz="1100" b="1" dirty="0">
              <a:solidFill>
                <a:prstClr val="black"/>
              </a:solidFill>
              <a:latin typeface="Arial"/>
            </a:endParaRPr>
          </a:p>
        </p:txBody>
      </p:sp>
      <p:sp>
        <p:nvSpPr>
          <p:cNvPr id="6" name="Rectangle 5"/>
          <p:cNvSpPr/>
          <p:nvPr/>
        </p:nvSpPr>
        <p:spPr>
          <a:xfrm>
            <a:off x="5995161" y="713308"/>
            <a:ext cx="3113343" cy="884858"/>
          </a:xfrm>
          <a:prstGeom prst="rect">
            <a:avLst/>
          </a:prstGeom>
        </p:spPr>
        <p:txBody>
          <a:bodyPr wrap="square">
            <a:spAutoFit/>
          </a:bodyPr>
          <a:lstStyle/>
          <a:p>
            <a:pPr fontAlgn="t">
              <a:spcAft>
                <a:spcPts val="300"/>
              </a:spcAft>
              <a:defRPr/>
            </a:pPr>
            <a:r>
              <a:rPr lang="en-ZA" sz="1100" b="1" dirty="0" smtClean="0">
                <a:solidFill>
                  <a:prstClr val="black"/>
                </a:solidFill>
                <a:latin typeface="Arial"/>
                <a:cs typeface="Arial"/>
              </a:rPr>
              <a:t>Augmentation</a:t>
            </a:r>
            <a:r>
              <a:rPr lang="en-ZA" sz="1100" b="1" dirty="0">
                <a:solidFill>
                  <a:prstClr val="black"/>
                </a:solidFill>
                <a:latin typeface="Arial"/>
                <a:cs typeface="Arial"/>
              </a:rPr>
              <a:t>, Rehabilitation </a:t>
            </a:r>
            <a:r>
              <a:rPr lang="en-ZA" sz="1100" b="1" dirty="0" smtClean="0">
                <a:solidFill>
                  <a:prstClr val="black"/>
                </a:solidFill>
                <a:latin typeface="Arial"/>
                <a:cs typeface="Arial"/>
              </a:rPr>
              <a:t>Projects</a:t>
            </a:r>
          </a:p>
          <a:p>
            <a:pPr fontAlgn="t">
              <a:spcAft>
                <a:spcPts val="300"/>
              </a:spcAft>
              <a:defRPr/>
            </a:pPr>
            <a:r>
              <a:rPr lang="en-ZA" sz="1100" b="1" dirty="0" smtClean="0">
                <a:solidFill>
                  <a:prstClr val="black"/>
                </a:solidFill>
                <a:latin typeface="Arial"/>
                <a:cs typeface="Arial"/>
              </a:rPr>
              <a:t>Co-generation</a:t>
            </a:r>
          </a:p>
          <a:p>
            <a:pPr fontAlgn="t">
              <a:spcAft>
                <a:spcPts val="300"/>
              </a:spcAft>
              <a:defRPr/>
            </a:pPr>
            <a:r>
              <a:rPr lang="en-ZA" sz="1100" b="1" dirty="0">
                <a:solidFill>
                  <a:prstClr val="black"/>
                </a:solidFill>
                <a:latin typeface="Arial"/>
                <a:cs typeface="Arial"/>
              </a:rPr>
              <a:t>Sanitation </a:t>
            </a:r>
            <a:endParaRPr lang="en-ZA" sz="1100" b="1" dirty="0" smtClean="0">
              <a:solidFill>
                <a:prstClr val="black"/>
              </a:solidFill>
              <a:latin typeface="Arial"/>
              <a:cs typeface="Arial"/>
            </a:endParaRPr>
          </a:p>
          <a:p>
            <a:pPr fontAlgn="t">
              <a:spcAft>
                <a:spcPts val="300"/>
              </a:spcAft>
              <a:defRPr/>
            </a:pPr>
            <a:r>
              <a:rPr lang="en-ZA" sz="1100" b="1" dirty="0" smtClean="0">
                <a:solidFill>
                  <a:prstClr val="black"/>
                </a:solidFill>
                <a:latin typeface="Arial"/>
                <a:cs typeface="Arial"/>
              </a:rPr>
              <a:t>Operating </a:t>
            </a:r>
            <a:r>
              <a:rPr lang="en-ZA" sz="1100" b="1" dirty="0">
                <a:solidFill>
                  <a:prstClr val="black"/>
                </a:solidFill>
                <a:latin typeface="Arial"/>
                <a:cs typeface="Arial"/>
              </a:rPr>
              <a:t>Model </a:t>
            </a:r>
            <a:r>
              <a:rPr lang="en-ZA" sz="1100" b="1" dirty="0" smtClean="0">
                <a:solidFill>
                  <a:prstClr val="black"/>
                </a:solidFill>
                <a:latin typeface="Arial"/>
                <a:cs typeface="Arial"/>
              </a:rPr>
              <a:t>Review</a:t>
            </a:r>
            <a:endParaRPr lang="en-ZA" sz="1100" b="1" dirty="0">
              <a:solidFill>
                <a:prstClr val="black"/>
              </a:solidFill>
              <a:latin typeface="Arial"/>
            </a:endParaRPr>
          </a:p>
        </p:txBody>
      </p:sp>
      <p:sp>
        <p:nvSpPr>
          <p:cNvPr id="7" name="Rectangle 6"/>
          <p:cNvSpPr/>
          <p:nvPr/>
        </p:nvSpPr>
        <p:spPr>
          <a:xfrm>
            <a:off x="107504" y="5238636"/>
            <a:ext cx="2646040" cy="638636"/>
          </a:xfrm>
          <a:prstGeom prst="rect">
            <a:avLst/>
          </a:prstGeom>
        </p:spPr>
        <p:txBody>
          <a:bodyPr wrap="square">
            <a:spAutoFit/>
          </a:bodyPr>
          <a:lstStyle/>
          <a:p>
            <a:pPr fontAlgn="t">
              <a:spcAft>
                <a:spcPts val="300"/>
              </a:spcAft>
              <a:defRPr/>
            </a:pPr>
            <a:r>
              <a:rPr lang="en-ZA" sz="1100" b="1" dirty="0" smtClean="0">
                <a:solidFill>
                  <a:prstClr val="black"/>
                </a:solidFill>
                <a:latin typeface="Arial"/>
                <a:cs typeface="Arial"/>
              </a:rPr>
              <a:t>Integrated </a:t>
            </a:r>
            <a:r>
              <a:rPr lang="en-ZA" sz="1100" b="1" dirty="0">
                <a:solidFill>
                  <a:prstClr val="black"/>
                </a:solidFill>
                <a:latin typeface="Arial"/>
                <a:cs typeface="Arial"/>
              </a:rPr>
              <a:t>Stakeholder Engagement</a:t>
            </a:r>
            <a:endParaRPr lang="en-ZA" sz="1100" b="1" dirty="0">
              <a:solidFill>
                <a:prstClr val="black"/>
              </a:solidFill>
              <a:latin typeface="Arial"/>
            </a:endParaRPr>
          </a:p>
          <a:p>
            <a:pPr fontAlgn="t">
              <a:spcAft>
                <a:spcPts val="300"/>
              </a:spcAft>
              <a:defRPr/>
            </a:pPr>
            <a:r>
              <a:rPr lang="en-ZA" sz="1100" b="1" dirty="0" smtClean="0">
                <a:solidFill>
                  <a:prstClr val="black"/>
                </a:solidFill>
                <a:latin typeface="Arial"/>
                <a:cs typeface="Arial"/>
              </a:rPr>
              <a:t>RW </a:t>
            </a:r>
            <a:r>
              <a:rPr lang="en-ZA" sz="1100" b="1" dirty="0">
                <a:solidFill>
                  <a:prstClr val="black"/>
                </a:solidFill>
                <a:latin typeface="Arial"/>
                <a:cs typeface="Arial"/>
              </a:rPr>
              <a:t>/ Subsidiaries working </a:t>
            </a:r>
            <a:r>
              <a:rPr lang="en-ZA" sz="1100" b="1" dirty="0" smtClean="0">
                <a:solidFill>
                  <a:prstClr val="black"/>
                </a:solidFill>
                <a:latin typeface="Arial"/>
                <a:cs typeface="Arial"/>
              </a:rPr>
              <a:t>relationship</a:t>
            </a:r>
            <a:endParaRPr lang="en-ZA" sz="1100" b="1" dirty="0">
              <a:solidFill>
                <a:prstClr val="black"/>
              </a:solidFill>
              <a:latin typeface="Arial"/>
            </a:endParaRPr>
          </a:p>
        </p:txBody>
      </p:sp>
      <p:sp>
        <p:nvSpPr>
          <p:cNvPr id="8" name="Rectangle 7"/>
          <p:cNvSpPr/>
          <p:nvPr/>
        </p:nvSpPr>
        <p:spPr>
          <a:xfrm>
            <a:off x="36158" y="1880825"/>
            <a:ext cx="2591626" cy="1769715"/>
          </a:xfrm>
          <a:prstGeom prst="rect">
            <a:avLst/>
          </a:prstGeom>
        </p:spPr>
        <p:txBody>
          <a:bodyPr wrap="square">
            <a:spAutoFit/>
          </a:bodyPr>
          <a:lstStyle/>
          <a:p>
            <a:pPr fontAlgn="t">
              <a:spcAft>
                <a:spcPts val="300"/>
              </a:spcAft>
              <a:defRPr/>
            </a:pPr>
            <a:r>
              <a:rPr lang="en-ZA" sz="1100" b="1" dirty="0">
                <a:solidFill>
                  <a:prstClr val="black"/>
                </a:solidFill>
                <a:latin typeface="Arial"/>
                <a:cs typeface="Arial"/>
              </a:rPr>
              <a:t>Policy </a:t>
            </a:r>
            <a:r>
              <a:rPr lang="en-ZA" sz="1100" b="1" dirty="0" smtClean="0">
                <a:solidFill>
                  <a:prstClr val="black"/>
                </a:solidFill>
                <a:latin typeface="Arial"/>
                <a:cs typeface="Arial"/>
              </a:rPr>
              <a:t>Influence</a:t>
            </a:r>
          </a:p>
          <a:p>
            <a:pPr fontAlgn="t">
              <a:spcAft>
                <a:spcPts val="300"/>
              </a:spcAft>
              <a:defRPr/>
            </a:pPr>
            <a:r>
              <a:rPr lang="en-ZA" sz="1100" b="1" dirty="0">
                <a:solidFill>
                  <a:prstClr val="black"/>
                </a:solidFill>
                <a:latin typeface="Arial"/>
                <a:cs typeface="Arial"/>
              </a:rPr>
              <a:t>Governance &amp; Procedures </a:t>
            </a:r>
            <a:r>
              <a:rPr lang="en-ZA" sz="1100" b="1" dirty="0" smtClean="0">
                <a:solidFill>
                  <a:prstClr val="black"/>
                </a:solidFill>
                <a:latin typeface="Arial"/>
                <a:cs typeface="Arial"/>
              </a:rPr>
              <a:t>Review</a:t>
            </a:r>
          </a:p>
          <a:p>
            <a:pPr fontAlgn="t">
              <a:spcAft>
                <a:spcPts val="300"/>
              </a:spcAft>
              <a:defRPr/>
            </a:pPr>
            <a:r>
              <a:rPr lang="en-ZA" sz="1100" b="1" dirty="0" smtClean="0">
                <a:solidFill>
                  <a:prstClr val="black"/>
                </a:solidFill>
                <a:latin typeface="Arial"/>
                <a:cs typeface="Arial"/>
              </a:rPr>
              <a:t>Engagement with Sectors on climate change effects</a:t>
            </a:r>
          </a:p>
          <a:p>
            <a:pPr fontAlgn="t">
              <a:spcAft>
                <a:spcPts val="300"/>
              </a:spcAft>
              <a:defRPr/>
            </a:pPr>
            <a:r>
              <a:rPr lang="en-ZA" sz="1100" b="1" dirty="0" smtClean="0">
                <a:solidFill>
                  <a:prstClr val="black"/>
                </a:solidFill>
                <a:latin typeface="Arial"/>
                <a:cs typeface="Arial"/>
              </a:rPr>
              <a:t>Impact of climate change on infrastructure investment requirements – to mitigate evaporation, </a:t>
            </a:r>
            <a:r>
              <a:rPr lang="en-ZA" sz="1100" b="1" dirty="0" err="1" smtClean="0">
                <a:solidFill>
                  <a:prstClr val="black"/>
                </a:solidFill>
                <a:latin typeface="Arial"/>
                <a:cs typeface="Arial"/>
              </a:rPr>
              <a:t>etc</a:t>
            </a:r>
            <a:endParaRPr lang="en-ZA" sz="1100" b="1" dirty="0">
              <a:solidFill>
                <a:prstClr val="black"/>
              </a:solidFill>
              <a:latin typeface="Arial"/>
            </a:endParaRPr>
          </a:p>
          <a:p>
            <a:pPr fontAlgn="t">
              <a:spcAft>
                <a:spcPts val="300"/>
              </a:spcAft>
              <a:defRPr/>
            </a:pPr>
            <a:endParaRPr lang="en-ZA" sz="1100" b="1" dirty="0">
              <a:solidFill>
                <a:prstClr val="black"/>
              </a:solidFill>
              <a:latin typeface="Arial"/>
            </a:endParaRPr>
          </a:p>
        </p:txBody>
      </p:sp>
      <p:sp>
        <p:nvSpPr>
          <p:cNvPr id="9" name="Rectangle 8"/>
          <p:cNvSpPr/>
          <p:nvPr/>
        </p:nvSpPr>
        <p:spPr>
          <a:xfrm>
            <a:off x="3059832" y="799231"/>
            <a:ext cx="2066591" cy="469359"/>
          </a:xfrm>
          <a:prstGeom prst="rect">
            <a:avLst/>
          </a:prstGeom>
        </p:spPr>
        <p:txBody>
          <a:bodyPr wrap="none">
            <a:spAutoFit/>
          </a:bodyPr>
          <a:lstStyle/>
          <a:p>
            <a:pPr fontAlgn="t">
              <a:spcAft>
                <a:spcPts val="300"/>
              </a:spcAft>
              <a:defRPr/>
            </a:pPr>
            <a:r>
              <a:rPr lang="en-ZA" sz="1100" b="1" dirty="0" smtClean="0">
                <a:solidFill>
                  <a:prstClr val="black"/>
                </a:solidFill>
                <a:latin typeface="Arial"/>
                <a:cs typeface="Arial"/>
              </a:rPr>
              <a:t>Innovation &amp; Piloting</a:t>
            </a:r>
          </a:p>
          <a:p>
            <a:pPr fontAlgn="t">
              <a:spcAft>
                <a:spcPts val="300"/>
              </a:spcAft>
              <a:defRPr/>
            </a:pPr>
            <a:r>
              <a:rPr lang="en-ZA" sz="1100" b="1" dirty="0" smtClean="0">
                <a:solidFill>
                  <a:prstClr val="black"/>
                </a:solidFill>
                <a:latin typeface="Arial"/>
                <a:cs typeface="Arial"/>
              </a:rPr>
              <a:t>New </a:t>
            </a:r>
            <a:r>
              <a:rPr lang="en-ZA" sz="1100" b="1" dirty="0">
                <a:solidFill>
                  <a:prstClr val="black"/>
                </a:solidFill>
                <a:latin typeface="Arial"/>
                <a:cs typeface="Arial"/>
              </a:rPr>
              <a:t>Business </a:t>
            </a:r>
            <a:r>
              <a:rPr lang="en-ZA" sz="1100" b="1" dirty="0" smtClean="0">
                <a:solidFill>
                  <a:prstClr val="black"/>
                </a:solidFill>
                <a:latin typeface="Arial"/>
                <a:cs typeface="Arial"/>
              </a:rPr>
              <a:t>Development</a:t>
            </a:r>
          </a:p>
        </p:txBody>
      </p:sp>
      <p:sp>
        <p:nvSpPr>
          <p:cNvPr id="10" name="Rectangle 9"/>
          <p:cNvSpPr/>
          <p:nvPr/>
        </p:nvSpPr>
        <p:spPr>
          <a:xfrm>
            <a:off x="7314804" y="2339588"/>
            <a:ext cx="1593706" cy="1092607"/>
          </a:xfrm>
          <a:prstGeom prst="rect">
            <a:avLst/>
          </a:prstGeom>
        </p:spPr>
        <p:txBody>
          <a:bodyPr wrap="none">
            <a:spAutoFit/>
          </a:bodyPr>
          <a:lstStyle/>
          <a:p>
            <a:pPr fontAlgn="t">
              <a:spcAft>
                <a:spcPts val="300"/>
              </a:spcAft>
              <a:defRPr/>
            </a:pPr>
            <a:r>
              <a:rPr lang="en-ZA" sz="1100" b="1" u="sng" dirty="0">
                <a:solidFill>
                  <a:prstClr val="black"/>
                </a:solidFill>
                <a:latin typeface="Arial"/>
                <a:cs typeface="Arial"/>
              </a:rPr>
              <a:t>Funding </a:t>
            </a:r>
            <a:r>
              <a:rPr lang="en-ZA" sz="1100" b="1" u="sng" dirty="0" smtClean="0">
                <a:solidFill>
                  <a:prstClr val="black"/>
                </a:solidFill>
                <a:latin typeface="Arial"/>
                <a:cs typeface="Arial"/>
              </a:rPr>
              <a:t>solutions:</a:t>
            </a:r>
          </a:p>
          <a:p>
            <a:pPr fontAlgn="t">
              <a:spcAft>
                <a:spcPts val="300"/>
              </a:spcAft>
              <a:defRPr/>
            </a:pPr>
            <a:r>
              <a:rPr lang="en-ZA" sz="1100" b="1" dirty="0" smtClean="0">
                <a:solidFill>
                  <a:prstClr val="black"/>
                </a:solidFill>
                <a:latin typeface="Arial"/>
                <a:cs typeface="Arial"/>
              </a:rPr>
              <a:t>Structured Finance</a:t>
            </a:r>
          </a:p>
          <a:p>
            <a:pPr fontAlgn="t">
              <a:spcAft>
                <a:spcPts val="300"/>
              </a:spcAft>
              <a:defRPr/>
            </a:pPr>
            <a:r>
              <a:rPr lang="en-ZA" sz="1100" b="1" dirty="0" smtClean="0">
                <a:solidFill>
                  <a:prstClr val="black"/>
                </a:solidFill>
                <a:latin typeface="Arial"/>
                <a:cs typeface="Arial"/>
              </a:rPr>
              <a:t>Project Finance</a:t>
            </a:r>
          </a:p>
          <a:p>
            <a:pPr fontAlgn="t">
              <a:spcAft>
                <a:spcPts val="300"/>
              </a:spcAft>
              <a:defRPr/>
            </a:pPr>
            <a:r>
              <a:rPr lang="en-ZA" sz="1100" b="1" dirty="0" smtClean="0">
                <a:solidFill>
                  <a:prstClr val="black"/>
                </a:solidFill>
                <a:latin typeface="Arial"/>
                <a:cs typeface="Arial"/>
              </a:rPr>
              <a:t>Debt Capital Markets</a:t>
            </a:r>
          </a:p>
          <a:p>
            <a:pPr fontAlgn="t">
              <a:spcAft>
                <a:spcPts val="300"/>
              </a:spcAft>
              <a:defRPr/>
            </a:pPr>
            <a:r>
              <a:rPr lang="en-ZA" sz="1100" b="1" dirty="0" smtClean="0">
                <a:solidFill>
                  <a:prstClr val="black"/>
                </a:solidFill>
                <a:latin typeface="Arial"/>
                <a:cs typeface="Arial"/>
              </a:rPr>
              <a:t>Bilateral Agreements</a:t>
            </a:r>
          </a:p>
        </p:txBody>
      </p:sp>
      <p:sp>
        <p:nvSpPr>
          <p:cNvPr id="11" name="Rectangle 10"/>
          <p:cNvSpPr/>
          <p:nvPr/>
        </p:nvSpPr>
        <p:spPr>
          <a:xfrm>
            <a:off x="144750" y="4005064"/>
            <a:ext cx="2574032" cy="846386"/>
          </a:xfrm>
          <a:prstGeom prst="rect">
            <a:avLst/>
          </a:prstGeom>
        </p:spPr>
        <p:txBody>
          <a:bodyPr wrap="square">
            <a:spAutoFit/>
          </a:bodyPr>
          <a:lstStyle/>
          <a:p>
            <a:pPr fontAlgn="t">
              <a:spcAft>
                <a:spcPts val="300"/>
              </a:spcAft>
              <a:defRPr/>
            </a:pPr>
            <a:r>
              <a:rPr lang="en-ZA" sz="1100" b="1" dirty="0">
                <a:solidFill>
                  <a:prstClr val="black"/>
                </a:solidFill>
                <a:latin typeface="Arial"/>
                <a:cs typeface="Arial"/>
              </a:rPr>
              <a:t>Optimisation of shared services</a:t>
            </a:r>
          </a:p>
          <a:p>
            <a:pPr fontAlgn="t">
              <a:spcAft>
                <a:spcPts val="300"/>
              </a:spcAft>
              <a:defRPr/>
            </a:pPr>
            <a:r>
              <a:rPr lang="en-ZA" sz="1100" b="1" dirty="0">
                <a:solidFill>
                  <a:prstClr val="black"/>
                </a:solidFill>
                <a:latin typeface="Arial"/>
                <a:cs typeface="Arial"/>
              </a:rPr>
              <a:t>Cost Savings and Efficiency projects</a:t>
            </a:r>
            <a:endParaRPr lang="en-ZA" sz="1100" b="1" dirty="0">
              <a:solidFill>
                <a:prstClr val="black"/>
              </a:solidFill>
              <a:latin typeface="Arial"/>
            </a:endParaRPr>
          </a:p>
          <a:p>
            <a:pPr fontAlgn="t">
              <a:spcAft>
                <a:spcPts val="300"/>
              </a:spcAft>
              <a:defRPr/>
            </a:pPr>
            <a:r>
              <a:rPr lang="en-ZA" sz="1100" b="1" dirty="0">
                <a:solidFill>
                  <a:prstClr val="black"/>
                </a:solidFill>
                <a:latin typeface="Arial"/>
                <a:cs typeface="Arial"/>
              </a:rPr>
              <a:t>Strategic Balance Sheet Mgmt</a:t>
            </a:r>
          </a:p>
        </p:txBody>
      </p:sp>
      <p:sp>
        <p:nvSpPr>
          <p:cNvPr id="12" name="Rectangle 11"/>
          <p:cNvSpPr/>
          <p:nvPr/>
        </p:nvSpPr>
        <p:spPr>
          <a:xfrm>
            <a:off x="7038528" y="3933056"/>
            <a:ext cx="2069976" cy="884858"/>
          </a:xfrm>
          <a:prstGeom prst="rect">
            <a:avLst/>
          </a:prstGeom>
        </p:spPr>
        <p:txBody>
          <a:bodyPr wrap="square">
            <a:spAutoFit/>
          </a:bodyPr>
          <a:lstStyle/>
          <a:p>
            <a:pPr fontAlgn="t">
              <a:spcAft>
                <a:spcPts val="300"/>
              </a:spcAft>
              <a:defRPr/>
            </a:pPr>
            <a:r>
              <a:rPr lang="en-ZA" sz="1100" b="1" dirty="0">
                <a:solidFill>
                  <a:prstClr val="black"/>
                </a:solidFill>
                <a:latin typeface="Arial"/>
                <a:cs typeface="Arial"/>
              </a:rPr>
              <a:t>Leadership Modelling</a:t>
            </a:r>
            <a:endParaRPr lang="en-ZA" sz="1100" b="1" dirty="0">
              <a:solidFill>
                <a:prstClr val="black"/>
              </a:solidFill>
              <a:latin typeface="Arial"/>
            </a:endParaRPr>
          </a:p>
          <a:p>
            <a:pPr fontAlgn="t">
              <a:spcAft>
                <a:spcPts val="300"/>
              </a:spcAft>
              <a:defRPr/>
            </a:pPr>
            <a:r>
              <a:rPr lang="en-ZA" sz="1100" b="1" dirty="0">
                <a:solidFill>
                  <a:prstClr val="black"/>
                </a:solidFill>
                <a:latin typeface="Arial"/>
                <a:cs typeface="Arial"/>
              </a:rPr>
              <a:t>Integrated Training</a:t>
            </a:r>
            <a:endParaRPr lang="en-ZA" sz="1100" b="1" dirty="0">
              <a:solidFill>
                <a:prstClr val="black"/>
              </a:solidFill>
              <a:latin typeface="Arial"/>
            </a:endParaRPr>
          </a:p>
          <a:p>
            <a:pPr fontAlgn="t">
              <a:spcAft>
                <a:spcPts val="300"/>
              </a:spcAft>
              <a:defRPr/>
            </a:pPr>
            <a:r>
              <a:rPr lang="en-ZA" sz="1100" b="1" dirty="0">
                <a:solidFill>
                  <a:prstClr val="black"/>
                </a:solidFill>
                <a:latin typeface="Arial"/>
                <a:cs typeface="Arial"/>
              </a:rPr>
              <a:t>Performance </a:t>
            </a:r>
            <a:r>
              <a:rPr lang="en-ZA" sz="1100" b="1" dirty="0" smtClean="0">
                <a:solidFill>
                  <a:prstClr val="black"/>
                </a:solidFill>
                <a:latin typeface="Arial"/>
                <a:cs typeface="Arial"/>
              </a:rPr>
              <a:t>Management</a:t>
            </a:r>
          </a:p>
          <a:p>
            <a:pPr fontAlgn="t">
              <a:spcAft>
                <a:spcPts val="300"/>
              </a:spcAft>
              <a:defRPr/>
            </a:pPr>
            <a:r>
              <a:rPr lang="en-ZA" sz="1100" b="1" dirty="0">
                <a:solidFill>
                  <a:prstClr val="black"/>
                </a:solidFill>
                <a:latin typeface="Arial"/>
                <a:cs typeface="Arial"/>
              </a:rPr>
              <a:t>Strategy </a:t>
            </a:r>
            <a:r>
              <a:rPr lang="en-ZA" sz="1100" b="1" dirty="0" smtClean="0">
                <a:solidFill>
                  <a:prstClr val="black"/>
                </a:solidFill>
                <a:latin typeface="Arial"/>
                <a:cs typeface="Arial"/>
              </a:rPr>
              <a:t>Alignment</a:t>
            </a:r>
            <a:endParaRPr lang="en-ZA" sz="1100" b="1" dirty="0">
              <a:solidFill>
                <a:prstClr val="black"/>
              </a:solidFill>
              <a:latin typeface="Arial"/>
            </a:endParaRPr>
          </a:p>
        </p:txBody>
      </p:sp>
      <p:sp>
        <p:nvSpPr>
          <p:cNvPr id="13" name="Slide Number Placeholder 52"/>
          <p:cNvSpPr txBox="1">
            <a:spLocks/>
          </p:cNvSpPr>
          <p:nvPr/>
        </p:nvSpPr>
        <p:spPr>
          <a:xfrm>
            <a:off x="8513091" y="6453336"/>
            <a:ext cx="61853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24</a:t>
            </a:fld>
            <a:endParaRPr lang="en-US" sz="1600" b="1" dirty="0">
              <a:solidFill>
                <a:schemeClr val="tx1"/>
              </a:solidFill>
              <a:latin typeface="Arial" pitchFamily="34" charset="0"/>
              <a:cs typeface="Arial" pitchFamily="34" charset="0"/>
            </a:endParaRPr>
          </a:p>
        </p:txBody>
      </p:sp>
      <p:sp>
        <p:nvSpPr>
          <p:cNvPr id="14" name="Rectangle 13"/>
          <p:cNvSpPr/>
          <p:nvPr/>
        </p:nvSpPr>
        <p:spPr>
          <a:xfrm>
            <a:off x="3385502" y="6021288"/>
            <a:ext cx="3253546" cy="677108"/>
          </a:xfrm>
          <a:prstGeom prst="rect">
            <a:avLst/>
          </a:prstGeom>
        </p:spPr>
        <p:txBody>
          <a:bodyPr wrap="square">
            <a:spAutoFit/>
          </a:bodyPr>
          <a:lstStyle/>
          <a:p>
            <a:pPr fontAlgn="t">
              <a:spcAft>
                <a:spcPts val="300"/>
              </a:spcAft>
              <a:defRPr/>
            </a:pPr>
            <a:r>
              <a:rPr lang="en-ZA" sz="1100" b="1" dirty="0">
                <a:solidFill>
                  <a:prstClr val="black"/>
                </a:solidFill>
                <a:latin typeface="Arial"/>
                <a:cs typeface="Arial"/>
              </a:rPr>
              <a:t>Talent Modelling &amp; Retention</a:t>
            </a:r>
          </a:p>
          <a:p>
            <a:pPr fontAlgn="t">
              <a:spcAft>
                <a:spcPts val="300"/>
              </a:spcAft>
              <a:defRPr/>
            </a:pPr>
            <a:r>
              <a:rPr lang="en-ZA" sz="1100" b="1" dirty="0">
                <a:solidFill>
                  <a:prstClr val="black"/>
                </a:solidFill>
                <a:latin typeface="Arial"/>
                <a:cs typeface="Arial"/>
              </a:rPr>
              <a:t>Enablement Technology &amp; </a:t>
            </a:r>
            <a:r>
              <a:rPr lang="en-ZA" sz="1100" b="1" dirty="0" smtClean="0">
                <a:solidFill>
                  <a:prstClr val="black"/>
                </a:solidFill>
                <a:latin typeface="Arial"/>
                <a:cs typeface="Arial"/>
              </a:rPr>
              <a:t>Systems</a:t>
            </a:r>
          </a:p>
          <a:p>
            <a:pPr fontAlgn="t">
              <a:spcAft>
                <a:spcPts val="300"/>
              </a:spcAft>
              <a:defRPr/>
            </a:pPr>
            <a:r>
              <a:rPr lang="en-ZA" sz="1100" b="1" dirty="0" smtClean="0">
                <a:solidFill>
                  <a:prstClr val="black"/>
                </a:solidFill>
                <a:latin typeface="Arial"/>
                <a:cs typeface="Arial"/>
              </a:rPr>
              <a:t>Capacity </a:t>
            </a:r>
            <a:r>
              <a:rPr lang="en-ZA" sz="1100" b="1" dirty="0">
                <a:solidFill>
                  <a:prstClr val="black"/>
                </a:solidFill>
                <a:latin typeface="Arial"/>
                <a:cs typeface="Arial"/>
              </a:rPr>
              <a:t>&amp; Capability </a:t>
            </a:r>
            <a:r>
              <a:rPr lang="en-ZA" sz="1100" b="1" dirty="0" smtClean="0">
                <a:solidFill>
                  <a:prstClr val="black"/>
                </a:solidFill>
                <a:latin typeface="Arial"/>
                <a:cs typeface="Arial"/>
              </a:rPr>
              <a:t>Assessment </a:t>
            </a:r>
            <a:endParaRPr lang="en-ZA" sz="1100" b="1" dirty="0">
              <a:solidFill>
                <a:prstClr val="black"/>
              </a:solidFill>
              <a:latin typeface="Aria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xmlns="" val="1513624492"/>
              </p:ext>
            </p:extLst>
          </p:nvPr>
        </p:nvGraphicFramePr>
        <p:xfrm>
          <a:off x="7956550" y="71438"/>
          <a:ext cx="1143000" cy="620712"/>
        </p:xfrm>
        <a:graphic>
          <a:graphicData uri="http://schemas.openxmlformats.org/presentationml/2006/ole">
            <p:oleObj spid="_x0000_s58384" r:id="rId8" imgW="1648767" imgH="911536" progId="">
              <p:embed/>
            </p:oleObj>
          </a:graphicData>
        </a:graphic>
      </p:graphicFrame>
    </p:spTree>
    <p:extLst>
      <p:ext uri="{BB962C8B-B14F-4D97-AF65-F5344CB8AC3E}">
        <p14:creationId xmlns:p14="http://schemas.microsoft.com/office/powerpoint/2010/main" xmlns="" val="970701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179512" y="620688"/>
            <a:ext cx="8784976"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spcBef>
                <a:spcPct val="40000"/>
              </a:spcBef>
              <a:buFont typeface="+mj-lt"/>
              <a:buAutoNum type="arabicPeriod"/>
            </a:pPr>
            <a:r>
              <a:rPr lang="en-US" sz="1800" b="1" dirty="0" smtClean="0">
                <a:latin typeface="Arial" pitchFamily="34" charset="0"/>
                <a:cs typeface="Arial" pitchFamily="34" charset="0"/>
              </a:rPr>
              <a:t>Water restrictions</a:t>
            </a:r>
          </a:p>
          <a:p>
            <a:pPr>
              <a:lnSpc>
                <a:spcPct val="200000"/>
              </a:lnSpc>
              <a:spcBef>
                <a:spcPct val="40000"/>
              </a:spcBef>
              <a:buFont typeface="+mj-lt"/>
              <a:buAutoNum type="arabicPeriod"/>
            </a:pPr>
            <a:r>
              <a:rPr lang="en-US" sz="1800" b="1" dirty="0">
                <a:latin typeface="Arial" pitchFamily="34" charset="0"/>
                <a:cs typeface="Arial" pitchFamily="34" charset="0"/>
              </a:rPr>
              <a:t>Auditor General Processes and Presence</a:t>
            </a:r>
          </a:p>
          <a:p>
            <a:pPr>
              <a:lnSpc>
                <a:spcPct val="200000"/>
              </a:lnSpc>
              <a:spcBef>
                <a:spcPct val="40000"/>
              </a:spcBef>
              <a:buFont typeface="+mj-lt"/>
              <a:buAutoNum type="arabicPeriod"/>
            </a:pPr>
            <a:r>
              <a:rPr lang="en-US" sz="1800" b="1" dirty="0" smtClean="0">
                <a:latin typeface="Arial" pitchFamily="34" charset="0"/>
                <a:cs typeface="Arial" pitchFamily="34" charset="0"/>
              </a:rPr>
              <a:t>Emerging risks</a:t>
            </a:r>
          </a:p>
          <a:p>
            <a:pPr>
              <a:lnSpc>
                <a:spcPct val="200000"/>
              </a:lnSpc>
              <a:spcBef>
                <a:spcPct val="40000"/>
              </a:spcBef>
              <a:buFont typeface="+mj-lt"/>
              <a:buAutoNum type="arabicPeriod"/>
            </a:pPr>
            <a:r>
              <a:rPr lang="en-US" sz="1800" b="1" dirty="0" smtClean="0">
                <a:latin typeface="Arial" pitchFamily="34" charset="0"/>
                <a:cs typeface="Arial" pitchFamily="34" charset="0"/>
              </a:rPr>
              <a:t>Alignment to National Government Objectives and Annual Performance Plan of DWS</a:t>
            </a:r>
          </a:p>
          <a:p>
            <a:pPr>
              <a:lnSpc>
                <a:spcPct val="200000"/>
              </a:lnSpc>
              <a:spcBef>
                <a:spcPct val="40000"/>
              </a:spcBef>
              <a:buFont typeface="+mj-lt"/>
              <a:buAutoNum type="arabicPeriod"/>
            </a:pPr>
            <a:r>
              <a:rPr lang="en-US" sz="1800" b="1" dirty="0" smtClean="0">
                <a:latin typeface="Arial" pitchFamily="34" charset="0"/>
                <a:cs typeface="Arial" pitchFamily="34" charset="0"/>
              </a:rPr>
              <a:t>Knowledge Management</a:t>
            </a:r>
          </a:p>
          <a:p>
            <a:pPr>
              <a:lnSpc>
                <a:spcPct val="200000"/>
              </a:lnSpc>
              <a:spcBef>
                <a:spcPct val="40000"/>
              </a:spcBef>
              <a:buFont typeface="+mj-lt"/>
              <a:buAutoNum type="arabicPeriod"/>
            </a:pPr>
            <a:r>
              <a:rPr lang="en-ZA" sz="1800" b="1" dirty="0">
                <a:latin typeface="Arial" pitchFamily="34" charset="0"/>
                <a:cs typeface="Arial" pitchFamily="34" charset="0"/>
              </a:rPr>
              <a:t>Rand Water – Value Optimisation</a:t>
            </a:r>
          </a:p>
          <a:p>
            <a:pPr marL="0" indent="0">
              <a:lnSpc>
                <a:spcPct val="200000"/>
              </a:lnSpc>
              <a:spcBef>
                <a:spcPct val="40000"/>
              </a:spcBef>
              <a:buNone/>
            </a:pPr>
            <a:endParaRPr lang="en-US" sz="1800" b="1" dirty="0" smtClean="0">
              <a:latin typeface="Arial" pitchFamily="34" charset="0"/>
              <a:cs typeface="Arial" pitchFamily="34" charset="0"/>
            </a:endParaRPr>
          </a:p>
        </p:txBody>
      </p:sp>
      <p:sp>
        <p:nvSpPr>
          <p:cNvPr id="4" name="Rectangle 6"/>
          <p:cNvSpPr txBox="1">
            <a:spLocks noChangeArrowheads="1"/>
          </p:cNvSpPr>
          <p:nvPr/>
        </p:nvSpPr>
        <p:spPr>
          <a:xfrm>
            <a:off x="179512" y="116632"/>
            <a:ext cx="7235825" cy="360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C00000"/>
                </a:solidFill>
                <a:latin typeface="Arial Black" pitchFamily="34" charset="0"/>
              </a:rPr>
              <a:t>Themes for the coming year</a:t>
            </a:r>
            <a:endParaRPr lang="en-GB" sz="2000" dirty="0" smtClean="0">
              <a:solidFill>
                <a:srgbClr val="C00000"/>
              </a:solidFill>
              <a:latin typeface="Arial Black" pitchFamily="34" charset="0"/>
            </a:endParaRPr>
          </a:p>
        </p:txBody>
      </p:sp>
      <p:sp>
        <p:nvSpPr>
          <p:cNvPr id="5" name="Slide Number Placeholder 52"/>
          <p:cNvSpPr txBox="1">
            <a:spLocks/>
          </p:cNvSpPr>
          <p:nvPr/>
        </p:nvSpPr>
        <p:spPr>
          <a:xfrm>
            <a:off x="8610600" y="6525344"/>
            <a:ext cx="5403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25</a:t>
            </a:fld>
            <a:endParaRPr lang="en-US" sz="1600" b="1" dirty="0">
              <a:solidFill>
                <a:schemeClr val="tx1"/>
              </a:solidFill>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550982024"/>
              </p:ext>
            </p:extLst>
          </p:nvPr>
        </p:nvGraphicFramePr>
        <p:xfrm>
          <a:off x="7956550" y="71438"/>
          <a:ext cx="1143000" cy="620712"/>
        </p:xfrm>
        <a:graphic>
          <a:graphicData uri="http://schemas.openxmlformats.org/presentationml/2006/ole">
            <p:oleObj spid="_x0000_s59408" r:id="rId3" imgW="1648767" imgH="911536" progId="">
              <p:embed/>
            </p:oleObj>
          </a:graphicData>
        </a:graphic>
      </p:graphicFrame>
      <p:sp>
        <p:nvSpPr>
          <p:cNvPr id="7" name="TextBox 6"/>
          <p:cNvSpPr txBox="1"/>
          <p:nvPr/>
        </p:nvSpPr>
        <p:spPr>
          <a:xfrm>
            <a:off x="-23215" y="6096000"/>
            <a:ext cx="9144000" cy="707886"/>
          </a:xfrm>
          <a:prstGeom prst="rect">
            <a:avLst/>
          </a:prstGeom>
          <a:solidFill>
            <a:schemeClr val="accent6">
              <a:lumMod val="20000"/>
              <a:lumOff val="80000"/>
            </a:schemeClr>
          </a:solidFill>
          <a:effectLst>
            <a:glow rad="228600">
              <a:schemeClr val="accent6">
                <a:satMod val="175000"/>
                <a:alpha val="40000"/>
              </a:schemeClr>
            </a:glow>
          </a:effectLst>
        </p:spPr>
        <p:txBody>
          <a:bodyPr wrap="square" rtlCol="0">
            <a:spAutoFit/>
          </a:bodyPr>
          <a:lstStyle/>
          <a:p>
            <a:pPr algn="ctr"/>
            <a:r>
              <a:rPr lang="en-ZA" sz="2000" b="1" dirty="0" smtClean="0">
                <a:solidFill>
                  <a:srgbClr val="00004C"/>
                </a:solidFill>
                <a:latin typeface="Arial" pitchFamily="34" charset="0"/>
                <a:cs typeface="Arial" pitchFamily="34" charset="0"/>
              </a:rPr>
              <a:t>~~~~~~End of Presentation </a:t>
            </a:r>
            <a:r>
              <a:rPr lang="en-ZA" sz="2000" b="1" dirty="0">
                <a:solidFill>
                  <a:srgbClr val="00004C"/>
                </a:solidFill>
                <a:latin typeface="Arial" pitchFamily="34" charset="0"/>
                <a:cs typeface="Arial" pitchFamily="34" charset="0"/>
              </a:rPr>
              <a:t>~~~~~~~</a:t>
            </a:r>
          </a:p>
          <a:p>
            <a:pPr algn="ctr"/>
            <a:r>
              <a:rPr lang="en-ZA" sz="2000" b="1" dirty="0" smtClean="0">
                <a:solidFill>
                  <a:srgbClr val="00004C"/>
                </a:solidFill>
                <a:latin typeface="Arial" pitchFamily="34" charset="0"/>
                <a:cs typeface="Arial" pitchFamily="34" charset="0"/>
              </a:rPr>
              <a:t>  ~~~~~~ Thank You ~~~~~~~</a:t>
            </a:r>
            <a:endParaRPr lang="en-ZA" sz="2000" b="1" dirty="0">
              <a:solidFill>
                <a:srgbClr val="00004C"/>
              </a:solidFill>
              <a:latin typeface="Arial" pitchFamily="34" charset="0"/>
              <a:cs typeface="Arial" pitchFamily="34" charset="0"/>
            </a:endParaRPr>
          </a:p>
        </p:txBody>
      </p:sp>
    </p:spTree>
    <p:extLst>
      <p:ext uri="{BB962C8B-B14F-4D97-AF65-F5344CB8AC3E}">
        <p14:creationId xmlns:p14="http://schemas.microsoft.com/office/powerpoint/2010/main" xmlns="" val="48283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270491288"/>
              </p:ext>
            </p:extLst>
          </p:nvPr>
        </p:nvGraphicFramePr>
        <p:xfrm>
          <a:off x="0" y="692696"/>
          <a:ext cx="91440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6"/>
          <p:cNvSpPr>
            <a:spLocks noChangeArrowheads="1"/>
          </p:cNvSpPr>
          <p:nvPr/>
        </p:nvSpPr>
        <p:spPr bwMode="auto">
          <a:xfrm>
            <a:off x="144000" y="115200"/>
            <a:ext cx="8454470" cy="513935"/>
          </a:xfrm>
          <a:prstGeom prst="rect">
            <a:avLst/>
          </a:prstGeom>
          <a:noFill/>
          <a:ln w="9525">
            <a:noFill/>
            <a:miter lim="800000"/>
            <a:headEnd/>
            <a:tailEnd/>
          </a:ln>
        </p:spPr>
        <p:txBody>
          <a:bodyPr/>
          <a:lstStyle/>
          <a:p>
            <a:pPr fontAlgn="base">
              <a:spcBef>
                <a:spcPct val="0"/>
              </a:spcBef>
              <a:spcAft>
                <a:spcPct val="0"/>
              </a:spcAft>
            </a:pPr>
            <a:r>
              <a:rPr lang="en-US" sz="2000" b="1" dirty="0" smtClean="0">
                <a:solidFill>
                  <a:srgbClr val="C00000"/>
                </a:solidFill>
                <a:latin typeface="Arial Black" pitchFamily="34" charset="0"/>
                <a:cs typeface="Arial" pitchFamily="34" charset="0"/>
              </a:rPr>
              <a:t>Added Value</a:t>
            </a:r>
          </a:p>
          <a:p>
            <a:pPr fontAlgn="base">
              <a:spcBef>
                <a:spcPct val="0"/>
              </a:spcBef>
              <a:spcAft>
                <a:spcPct val="0"/>
              </a:spcAft>
            </a:pPr>
            <a:endParaRPr lang="en-US" sz="2000" b="1" dirty="0">
              <a:solidFill>
                <a:srgbClr val="FF0000"/>
              </a:solidFill>
              <a:latin typeface="Arial Black" pitchFamily="34" charset="0"/>
              <a:cs typeface="Arial" pitchFamily="34" charset="0"/>
            </a:endParaRPr>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653872"/>
            <a:ext cx="885825" cy="600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3147" r:id="rId9" imgW="1648767" imgH="911536" progId="">
              <p:embed/>
            </p:oleObj>
          </a:graphicData>
        </a:graphic>
      </p:graphicFrame>
      <p:sp>
        <p:nvSpPr>
          <p:cNvPr id="6" name="Slide Number Placeholder 52"/>
          <p:cNvSpPr txBox="1">
            <a:spLocks/>
          </p:cNvSpPr>
          <p:nvPr/>
        </p:nvSpPr>
        <p:spPr>
          <a:xfrm>
            <a:off x="8748464" y="6525344"/>
            <a:ext cx="4025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3</a:t>
            </a:fld>
            <a:endParaRPr lang="en-US"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780776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87182" y="72008"/>
            <a:ext cx="6717065" cy="476672"/>
          </a:xfrm>
          <a:prstGeom prst="rect">
            <a:avLst/>
          </a:prstGeom>
          <a:noFill/>
          <a:ln w="9525">
            <a:noFill/>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n-ZA" sz="2000" b="1" dirty="0" smtClean="0">
                <a:solidFill>
                  <a:schemeClr val="bg1"/>
                </a:solidFill>
                <a:latin typeface="Arial Black" pitchFamily="34" charset="0"/>
                <a:ea typeface="+mn-ea"/>
                <a:cs typeface="Arial" pitchFamily="34" charset="0"/>
              </a:rPr>
              <a:t>Regulatory Framework</a:t>
            </a:r>
            <a:endParaRPr lang="en-ZA" sz="2000" b="1" dirty="0">
              <a:solidFill>
                <a:schemeClr val="bg1"/>
              </a:solidFill>
              <a:latin typeface="Arial Black" pitchFamily="34" charset="0"/>
              <a:ea typeface="+mn-ea"/>
              <a:cs typeface="Arial" pitchFamily="34" charset="0"/>
            </a:endParaRPr>
          </a:p>
        </p:txBody>
      </p:sp>
      <p:graphicFrame>
        <p:nvGraphicFramePr>
          <p:cNvPr id="42" name="Diagram 41"/>
          <p:cNvGraphicFramePr/>
          <p:nvPr>
            <p:extLst>
              <p:ext uri="{D42A27DB-BD31-4B8C-83A1-F6EECF244321}">
                <p14:modId xmlns:p14="http://schemas.microsoft.com/office/powerpoint/2010/main" xmlns="" val="4009059072"/>
              </p:ext>
            </p:extLst>
          </p:nvPr>
        </p:nvGraphicFramePr>
        <p:xfrm>
          <a:off x="0" y="692696"/>
          <a:ext cx="91440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Rectangle 6"/>
          <p:cNvSpPr>
            <a:spLocks noChangeArrowheads="1"/>
          </p:cNvSpPr>
          <p:nvPr/>
        </p:nvSpPr>
        <p:spPr bwMode="auto">
          <a:xfrm>
            <a:off x="144000" y="115200"/>
            <a:ext cx="8454470" cy="513935"/>
          </a:xfrm>
          <a:prstGeom prst="rect">
            <a:avLst/>
          </a:prstGeom>
          <a:noFill/>
          <a:ln w="9525">
            <a:noFill/>
            <a:miter lim="800000"/>
            <a:headEnd/>
            <a:tailEnd/>
          </a:ln>
        </p:spPr>
        <p:txBody>
          <a:bodyPr/>
          <a:lstStyle/>
          <a:p>
            <a:pPr fontAlgn="base">
              <a:spcBef>
                <a:spcPct val="0"/>
              </a:spcBef>
              <a:spcAft>
                <a:spcPct val="0"/>
              </a:spcAft>
            </a:pPr>
            <a:r>
              <a:rPr lang="en-US" sz="2000" b="1" dirty="0" smtClean="0">
                <a:solidFill>
                  <a:srgbClr val="C00000"/>
                </a:solidFill>
                <a:latin typeface="Arial Black" pitchFamily="34" charset="0"/>
                <a:cs typeface="Arial" pitchFamily="34" charset="0"/>
              </a:rPr>
              <a:t>Added Value</a:t>
            </a:r>
          </a:p>
          <a:p>
            <a:pPr fontAlgn="base">
              <a:spcBef>
                <a:spcPct val="0"/>
              </a:spcBef>
              <a:spcAft>
                <a:spcPct val="0"/>
              </a:spcAft>
            </a:pPr>
            <a:endParaRPr lang="en-US" sz="2000" b="1" dirty="0">
              <a:solidFill>
                <a:srgbClr val="FF0000"/>
              </a:solidFill>
              <a:latin typeface="Arial Black" pitchFamily="34" charset="0"/>
              <a:cs typeface="Arial"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4173" r:id="rId8" imgW="1648767" imgH="911536" progId="">
              <p:embed/>
            </p:oleObj>
          </a:graphicData>
        </a:graphic>
      </p:graphicFrame>
      <p:pic>
        <p:nvPicPr>
          <p:cNvPr id="7" name="Picture 2" descr="C:\Users\sbudhoo\AppData\Local\Microsoft\Windows\Temporary Internet Files\Content.Outlook\C97AE468\IMG_9319 (3).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6757" y="6286574"/>
            <a:ext cx="559657" cy="603895"/>
          </a:xfrm>
          <a:prstGeom prst="ellipse">
            <a:avLst/>
          </a:prstGeom>
          <a:no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Lst>
        </p:spPr>
      </p:pic>
      <p:sp>
        <p:nvSpPr>
          <p:cNvPr id="41" name="Slide Number Placeholder 52"/>
          <p:cNvSpPr txBox="1">
            <a:spLocks/>
          </p:cNvSpPr>
          <p:nvPr/>
        </p:nvSpPr>
        <p:spPr>
          <a:xfrm>
            <a:off x="8748464" y="6525344"/>
            <a:ext cx="4025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4</a:t>
            </a:fld>
            <a:endParaRPr lang="en-US"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96525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5496" y="116632"/>
            <a:ext cx="4752528" cy="360040"/>
          </a:xfrm>
          <a:prstGeom prst="rect">
            <a:avLst/>
          </a:prstGeom>
          <a:noFill/>
          <a:ln w="9525">
            <a:noFill/>
            <a:miter lim="800000"/>
            <a:headEnd/>
            <a:tailEnd/>
          </a:ln>
        </p:spPr>
        <p:txBody>
          <a:bodyPr/>
          <a:lstStyle/>
          <a:p>
            <a:pPr fontAlgn="base">
              <a:spcBef>
                <a:spcPct val="0"/>
              </a:spcBef>
              <a:spcAft>
                <a:spcPct val="0"/>
              </a:spcAft>
            </a:pPr>
            <a:r>
              <a:rPr lang="en-GB" sz="2000" b="1" dirty="0" smtClean="0">
                <a:solidFill>
                  <a:srgbClr val="C00000"/>
                </a:solidFill>
                <a:latin typeface="Arial Black" pitchFamily="34" charset="0"/>
                <a:cs typeface="Arial" pitchFamily="34" charset="0"/>
              </a:rPr>
              <a:t>Performance Snapshot</a:t>
            </a:r>
            <a:endParaRPr lang="en-US" sz="2000" b="1" dirty="0">
              <a:solidFill>
                <a:srgbClr val="C00000"/>
              </a:solidFill>
              <a:latin typeface="Arial Black" pitchFamily="34" charset="0"/>
              <a:cs typeface="Arial" pitchFamily="34" charset="0"/>
            </a:endParaRPr>
          </a:p>
        </p:txBody>
      </p:sp>
      <p:sp>
        <p:nvSpPr>
          <p:cNvPr id="3" name="Slide Number Placeholder 52"/>
          <p:cNvSpPr txBox="1">
            <a:spLocks/>
          </p:cNvSpPr>
          <p:nvPr/>
        </p:nvSpPr>
        <p:spPr>
          <a:xfrm>
            <a:off x="8519602" y="6464816"/>
            <a:ext cx="61853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5</a:t>
            </a:fld>
            <a:endParaRPr lang="en-US" sz="1600" b="1" dirty="0">
              <a:solidFill>
                <a:schemeClr val="tx1"/>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xmlns="" val="3529777544"/>
              </p:ext>
            </p:extLst>
          </p:nvPr>
        </p:nvGraphicFramePr>
        <p:xfrm>
          <a:off x="58111" y="366117"/>
          <a:ext cx="9133459" cy="62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55576" y="3284983"/>
            <a:ext cx="1440160" cy="584775"/>
          </a:xfrm>
          <a:prstGeom prst="rect">
            <a:avLst/>
          </a:prstGeom>
          <a:noFill/>
        </p:spPr>
        <p:txBody>
          <a:bodyPr wrap="square" rtlCol="0">
            <a:spAutoFit/>
          </a:bodyPr>
          <a:lstStyle/>
          <a:p>
            <a:pPr lvl="0"/>
            <a:r>
              <a:rPr lang="en-US" sz="1600" b="1" dirty="0">
                <a:solidFill>
                  <a:srgbClr val="FF0000"/>
                </a:solidFill>
                <a:latin typeface="Arial" pitchFamily="34" charset="0"/>
                <a:cs typeface="Arial" pitchFamily="34" charset="0"/>
              </a:rPr>
              <a:t>Presidential Outcomes</a:t>
            </a:r>
            <a:endParaRPr lang="en-ZA" sz="1600" dirty="0">
              <a:solidFill>
                <a:srgbClr val="FF0000"/>
              </a:solidFill>
              <a:latin typeface="Arial" pitchFamily="34" charset="0"/>
              <a:cs typeface="Arial" pitchFamily="34" charset="0"/>
            </a:endParaRPr>
          </a:p>
        </p:txBody>
      </p:sp>
      <p:sp>
        <p:nvSpPr>
          <p:cNvPr id="6" name="TextBox 5"/>
          <p:cNvSpPr txBox="1"/>
          <p:nvPr/>
        </p:nvSpPr>
        <p:spPr>
          <a:xfrm>
            <a:off x="251520" y="5301208"/>
            <a:ext cx="1368152" cy="584775"/>
          </a:xfrm>
          <a:prstGeom prst="rect">
            <a:avLst/>
          </a:prstGeom>
          <a:noFill/>
        </p:spPr>
        <p:txBody>
          <a:bodyPr wrap="square" rtlCol="0">
            <a:spAutoFit/>
          </a:bodyPr>
          <a:lstStyle/>
          <a:p>
            <a:pPr lvl="0">
              <a:defRPr/>
            </a:pPr>
            <a:r>
              <a:rPr lang="en-US" sz="1600" b="1" dirty="0">
                <a:solidFill>
                  <a:srgbClr val="FF0000"/>
                </a:solidFill>
                <a:latin typeface="Arial" pitchFamily="34" charset="0"/>
                <a:cs typeface="Arial" pitchFamily="34" charset="0"/>
              </a:rPr>
              <a:t>Shareholder Compact</a:t>
            </a:r>
            <a:endParaRPr lang="en-ZA" sz="1600" dirty="0">
              <a:solidFill>
                <a:srgbClr val="FF0000"/>
              </a:solidFill>
              <a:latin typeface="Arial" pitchFamily="34" charset="0"/>
              <a:cs typeface="Arial" pitchFamily="34" charset="0"/>
            </a:endParaRPr>
          </a:p>
        </p:txBody>
      </p:sp>
      <p:sp>
        <p:nvSpPr>
          <p:cNvPr id="7" name="TextBox 6"/>
          <p:cNvSpPr txBox="1"/>
          <p:nvPr/>
        </p:nvSpPr>
        <p:spPr>
          <a:xfrm>
            <a:off x="323528" y="1165205"/>
            <a:ext cx="1368152" cy="584775"/>
          </a:xfrm>
          <a:prstGeom prst="rect">
            <a:avLst/>
          </a:prstGeom>
          <a:noFill/>
        </p:spPr>
        <p:txBody>
          <a:bodyPr wrap="square" rtlCol="0">
            <a:spAutoFit/>
          </a:bodyPr>
          <a:lstStyle/>
          <a:p>
            <a:pPr lvl="0">
              <a:defRPr/>
            </a:pPr>
            <a:r>
              <a:rPr lang="en-US" sz="1600" b="1" dirty="0">
                <a:solidFill>
                  <a:srgbClr val="FF0000"/>
                </a:solidFill>
                <a:latin typeface="Arial" pitchFamily="34" charset="0"/>
                <a:cs typeface="Arial" pitchFamily="34" charset="0"/>
              </a:rPr>
              <a:t>Triple Bottom line</a:t>
            </a:r>
            <a:endParaRPr lang="en-ZA" sz="1600" dirty="0">
              <a:solidFill>
                <a:srgbClr val="FF0000"/>
              </a:solidFill>
              <a:latin typeface="Arial" pitchFamily="34" charset="0"/>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5195" r:id="rId8" imgW="1648767" imgH="911536" progId="">
              <p:embed/>
            </p:oleObj>
          </a:graphicData>
        </a:graphic>
      </p:graphicFrame>
    </p:spTree>
    <p:extLst>
      <p:ext uri="{BB962C8B-B14F-4D97-AF65-F5344CB8AC3E}">
        <p14:creationId xmlns:p14="http://schemas.microsoft.com/office/powerpoint/2010/main" xmlns="" val="271728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07504" y="685800"/>
            <a:ext cx="8964488" cy="6055568"/>
          </a:xfrm>
          <a:prstGeom prst="rect">
            <a:avLst/>
          </a:prstGeom>
        </p:spPr>
      </p:pic>
      <p:sp>
        <p:nvSpPr>
          <p:cNvPr id="3" name="Rectangle 6"/>
          <p:cNvSpPr>
            <a:spLocks noChangeArrowheads="1"/>
          </p:cNvSpPr>
          <p:nvPr/>
        </p:nvSpPr>
        <p:spPr bwMode="auto">
          <a:xfrm>
            <a:off x="144000" y="115201"/>
            <a:ext cx="4355992" cy="361472"/>
          </a:xfrm>
          <a:prstGeom prst="rect">
            <a:avLst/>
          </a:prstGeom>
          <a:noFill/>
          <a:ln w="9525">
            <a:noFill/>
            <a:miter lim="800000"/>
            <a:headEnd/>
            <a:tailEnd/>
          </a:ln>
        </p:spPr>
        <p:txBody>
          <a:bodyPr/>
          <a:lstStyle/>
          <a:p>
            <a:pPr fontAlgn="base">
              <a:spcBef>
                <a:spcPct val="0"/>
              </a:spcBef>
              <a:spcAft>
                <a:spcPct val="0"/>
              </a:spcAft>
            </a:pPr>
            <a:r>
              <a:rPr lang="en-US" sz="2000" b="1" dirty="0" smtClean="0">
                <a:solidFill>
                  <a:srgbClr val="C00000"/>
                </a:solidFill>
                <a:latin typeface="Arial Black" pitchFamily="34" charset="0"/>
                <a:cs typeface="Arial" pitchFamily="34" charset="0"/>
              </a:rPr>
              <a:t>Key Performance Indicators</a:t>
            </a:r>
            <a:endParaRPr lang="en-US" sz="2000" b="1" dirty="0">
              <a:solidFill>
                <a:srgbClr val="C00000"/>
              </a:solidFill>
              <a:latin typeface="Arial Black" pitchFamily="34" charset="0"/>
              <a:cs typeface="Arial" pitchFamily="34" charset="0"/>
            </a:endParaRPr>
          </a:p>
        </p:txBody>
      </p:sp>
      <p:sp>
        <p:nvSpPr>
          <p:cNvPr id="4" name="Notched Right Arrow 3"/>
          <p:cNvSpPr/>
          <p:nvPr/>
        </p:nvSpPr>
        <p:spPr>
          <a:xfrm>
            <a:off x="5436096" y="5715000"/>
            <a:ext cx="504056" cy="360040"/>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2"/>
          <p:cNvSpPr txBox="1">
            <a:spLocks/>
          </p:cNvSpPr>
          <p:nvPr/>
        </p:nvSpPr>
        <p:spPr>
          <a:xfrm>
            <a:off x="8573487" y="6376243"/>
            <a:ext cx="4025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6</a:t>
            </a:fld>
            <a:endParaRPr lang="en-US" sz="1600" b="1" dirty="0">
              <a:solidFill>
                <a:schemeClr val="tx1"/>
              </a:solidFill>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45116" r:id="rId5" imgW="1648767" imgH="911536" progId="">
              <p:embed/>
            </p:oleObj>
          </a:graphicData>
        </a:graphic>
      </p:graphicFrame>
    </p:spTree>
    <p:extLst>
      <p:ext uri="{BB962C8B-B14F-4D97-AF65-F5344CB8AC3E}">
        <p14:creationId xmlns:p14="http://schemas.microsoft.com/office/powerpoint/2010/main" xmlns="" val="66778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35496" y="542542"/>
            <a:ext cx="9036496" cy="4334258"/>
          </a:xfrm>
          <a:prstGeom prst="rect">
            <a:avLst/>
          </a:prstGeom>
        </p:spPr>
      </p:pic>
      <p:sp>
        <p:nvSpPr>
          <p:cNvPr id="3" name="Rectangle 6"/>
          <p:cNvSpPr>
            <a:spLocks noChangeArrowheads="1"/>
          </p:cNvSpPr>
          <p:nvPr/>
        </p:nvSpPr>
        <p:spPr bwMode="auto">
          <a:xfrm>
            <a:off x="144000" y="115201"/>
            <a:ext cx="4227235" cy="361472"/>
          </a:xfrm>
          <a:prstGeom prst="rect">
            <a:avLst/>
          </a:prstGeom>
          <a:noFill/>
          <a:ln w="9525">
            <a:noFill/>
            <a:miter lim="800000"/>
            <a:headEnd/>
            <a:tailEnd/>
          </a:ln>
        </p:spPr>
        <p:txBody>
          <a:bodyPr/>
          <a:lstStyle/>
          <a:p>
            <a:pPr fontAlgn="base">
              <a:spcBef>
                <a:spcPct val="0"/>
              </a:spcBef>
              <a:spcAft>
                <a:spcPct val="0"/>
              </a:spcAft>
            </a:pPr>
            <a:r>
              <a:rPr lang="en-US" sz="2000" b="1" dirty="0" smtClean="0">
                <a:solidFill>
                  <a:srgbClr val="C00000"/>
                </a:solidFill>
                <a:latin typeface="Arial Black" pitchFamily="34" charset="0"/>
                <a:cs typeface="Arial" pitchFamily="34" charset="0"/>
              </a:rPr>
              <a:t>Key Performance Indicators</a:t>
            </a:r>
            <a:endParaRPr lang="en-US" sz="2000" b="1" dirty="0">
              <a:solidFill>
                <a:srgbClr val="C00000"/>
              </a:solidFill>
              <a:latin typeface="Arial Black"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3763109702"/>
              </p:ext>
            </p:extLst>
          </p:nvPr>
        </p:nvGraphicFramePr>
        <p:xfrm>
          <a:off x="7956550" y="71438"/>
          <a:ext cx="1143000" cy="620712"/>
        </p:xfrm>
        <a:graphic>
          <a:graphicData uri="http://schemas.openxmlformats.org/presentationml/2006/ole">
            <p:oleObj spid="_x0000_s46140" r:id="rId5" imgW="1648767" imgH="911536" progId="">
              <p:embed/>
            </p:oleObj>
          </a:graphicData>
        </a:graphic>
      </p:graphicFrame>
      <p:pic>
        <p:nvPicPr>
          <p:cNvPr id="6" name="Picture 5"/>
          <p:cNvPicPr>
            <a:picLocks noChangeAspect="1"/>
          </p:cNvPicPr>
          <p:nvPr/>
        </p:nvPicPr>
        <p:blipFill>
          <a:blip r:embed="rId6" cstate="print">
            <a:extLst>
              <a:ext uri="{BEBA8EAE-BF5A-486C-A8C5-ECC9F3942E4B}">
                <a14:imgProps xmlns:a14="http://schemas.microsoft.com/office/drawing/2010/main" xmlns="">
                  <a14:imgLayer r:embed="rId8">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0" y="4876800"/>
            <a:ext cx="9150978" cy="2013669"/>
          </a:xfrm>
          <a:prstGeom prst="rect">
            <a:avLst/>
          </a:prstGeom>
        </p:spPr>
      </p:pic>
      <p:sp>
        <p:nvSpPr>
          <p:cNvPr id="7" name="Notched Right Arrow 6"/>
          <p:cNvSpPr/>
          <p:nvPr/>
        </p:nvSpPr>
        <p:spPr>
          <a:xfrm>
            <a:off x="5229686" y="6503478"/>
            <a:ext cx="514541" cy="117074"/>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2"/>
          <p:cNvSpPr txBox="1">
            <a:spLocks/>
          </p:cNvSpPr>
          <p:nvPr/>
        </p:nvSpPr>
        <p:spPr>
          <a:xfrm>
            <a:off x="8748464" y="6525344"/>
            <a:ext cx="4025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7</a:t>
            </a:fld>
            <a:endParaRPr lang="en-US"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814283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44000" y="115201"/>
            <a:ext cx="8542800" cy="361472"/>
          </a:xfrm>
          <a:prstGeom prst="rect">
            <a:avLst/>
          </a:prstGeom>
          <a:noFill/>
          <a:ln w="9525">
            <a:noFill/>
            <a:miter lim="800000"/>
            <a:headEnd/>
            <a:tailEnd/>
          </a:ln>
        </p:spPr>
        <p:txBody>
          <a:bodyPr/>
          <a:lstStyle/>
          <a:p>
            <a:pPr fontAlgn="base">
              <a:spcBef>
                <a:spcPct val="0"/>
              </a:spcBef>
              <a:spcAft>
                <a:spcPct val="0"/>
              </a:spcAft>
            </a:pPr>
            <a:r>
              <a:rPr lang="en-US" b="1" dirty="0" smtClean="0">
                <a:solidFill>
                  <a:srgbClr val="C00000"/>
                </a:solidFill>
                <a:latin typeface="Arial Black" pitchFamily="34" charset="0"/>
                <a:cs typeface="Arial" pitchFamily="34" charset="0"/>
              </a:rPr>
              <a:t>IRREGULAR, FRUITLESS </a:t>
            </a:r>
            <a:r>
              <a:rPr lang="en-US" b="1" dirty="0" smtClean="0">
                <a:solidFill>
                  <a:srgbClr val="C00000"/>
                </a:solidFill>
                <a:latin typeface="Arial" panose="020B0604020202020204" pitchFamily="34" charset="0"/>
                <a:cs typeface="Arial" panose="020B0604020202020204" pitchFamily="34" charset="0"/>
              </a:rPr>
              <a:t>AND</a:t>
            </a:r>
            <a:r>
              <a:rPr lang="en-US" b="1" dirty="0" smtClean="0">
                <a:solidFill>
                  <a:srgbClr val="C00000"/>
                </a:solidFill>
                <a:latin typeface="Arial Black" pitchFamily="34" charset="0"/>
                <a:cs typeface="Arial" pitchFamily="34" charset="0"/>
              </a:rPr>
              <a:t> WASTEFUL EXPENDITURE AND CRIMINAL CONDUCT</a:t>
            </a:r>
            <a:endParaRPr lang="en-US" b="1" dirty="0">
              <a:solidFill>
                <a:srgbClr val="C00000"/>
              </a:solidFill>
              <a:latin typeface="Arial Black" pitchFamily="34" charset="0"/>
              <a:cs typeface="Arial" pitchFamily="34" charset="0"/>
            </a:endParaRPr>
          </a:p>
        </p:txBody>
      </p:sp>
      <p:sp>
        <p:nvSpPr>
          <p:cNvPr id="3" name="TextBox 2"/>
          <p:cNvSpPr txBox="1"/>
          <p:nvPr/>
        </p:nvSpPr>
        <p:spPr>
          <a:xfrm>
            <a:off x="133114" y="685800"/>
            <a:ext cx="8839200" cy="1754326"/>
          </a:xfrm>
          <a:prstGeom prst="rect">
            <a:avLst/>
          </a:prstGeom>
          <a:noFill/>
        </p:spPr>
        <p:txBody>
          <a:bodyPr wrap="square" rtlCol="0">
            <a:spAutoFit/>
          </a:bodyPr>
          <a:lstStyle/>
          <a:p>
            <a:pPr algn="just"/>
            <a:r>
              <a:rPr lang="en-US" sz="1200" dirty="0" smtClean="0"/>
              <a:t>For the year under review the Group recorded R6.066 million worth of expenditure incurred as a result of irregular expenditure and R15 thousand worth of fruitless and wasteful expenditure. No material cases of criminal conduct has been recorded for the year. Approximately R14.7 million worth or irregular expenditure incurred in prior years has been condoned in the current financial year. The Group is in the process of obtaining approvals for the </a:t>
            </a:r>
            <a:r>
              <a:rPr lang="en-US" sz="1200" dirty="0" err="1" smtClean="0"/>
              <a:t>condonation</a:t>
            </a:r>
            <a:r>
              <a:rPr lang="en-US" sz="1200" dirty="0" smtClean="0"/>
              <a:t> of the remaining balance of R8.2 million for irregular expenditure incurred in prior years.</a:t>
            </a:r>
          </a:p>
          <a:p>
            <a:pPr algn="just"/>
            <a:r>
              <a:rPr lang="en-US" sz="1200" b="1" dirty="0"/>
              <a:t>Irregular expenditure : R6.066 million</a:t>
            </a:r>
          </a:p>
          <a:p>
            <a:pPr algn="just"/>
            <a:r>
              <a:rPr lang="en-US" sz="1200" dirty="0"/>
              <a:t>Details of the current financial year movement is as follows:</a:t>
            </a:r>
          </a:p>
          <a:p>
            <a:pPr algn="just"/>
            <a:endParaRPr lang="en-US" sz="1200" dirty="0"/>
          </a:p>
          <a:p>
            <a:pPr algn="just"/>
            <a:endParaRPr lang="en-US" sz="1200" dirty="0" smtClean="0"/>
          </a:p>
          <a:p>
            <a:pPr algn="just"/>
            <a:endParaRPr lang="en-US" sz="1200" dirty="0" smtClean="0"/>
          </a:p>
        </p:txBody>
      </p:sp>
      <p:sp>
        <p:nvSpPr>
          <p:cNvPr id="4" name="Slide Number Placeholder 52"/>
          <p:cNvSpPr txBox="1">
            <a:spLocks/>
          </p:cNvSpPr>
          <p:nvPr/>
        </p:nvSpPr>
        <p:spPr>
          <a:xfrm>
            <a:off x="8610600" y="6525344"/>
            <a:ext cx="5403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8</a:t>
            </a:fld>
            <a:endParaRPr lang="en-US" sz="1600" b="1" dirty="0">
              <a:solidFill>
                <a:schemeClr val="tx1"/>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4026154879"/>
              </p:ext>
            </p:extLst>
          </p:nvPr>
        </p:nvGraphicFramePr>
        <p:xfrm>
          <a:off x="7956550" y="71438"/>
          <a:ext cx="1143000" cy="620712"/>
        </p:xfrm>
        <a:graphic>
          <a:graphicData uri="http://schemas.openxmlformats.org/presentationml/2006/ole">
            <p:oleObj spid="_x0000_s61454" r:id="rId3" imgW="1648767" imgH="911536" progId="">
              <p:embed/>
            </p:oleObj>
          </a:graphicData>
        </a:graphic>
      </p:graphicFrame>
      <p:sp>
        <p:nvSpPr>
          <p:cNvPr id="6" name="TextBox 5"/>
          <p:cNvSpPr txBox="1"/>
          <p:nvPr/>
        </p:nvSpPr>
        <p:spPr>
          <a:xfrm>
            <a:off x="144000" y="1747421"/>
            <a:ext cx="4123200" cy="4708981"/>
          </a:xfrm>
          <a:prstGeom prst="rect">
            <a:avLst/>
          </a:prstGeom>
          <a:noFill/>
        </p:spPr>
        <p:txBody>
          <a:bodyPr wrap="square" rtlCol="0">
            <a:spAutoFit/>
          </a:bodyPr>
          <a:lstStyle/>
          <a:p>
            <a:pPr algn="just"/>
            <a:endParaRPr lang="en-US" sz="1200" dirty="0"/>
          </a:p>
          <a:p>
            <a:pPr algn="just"/>
            <a:r>
              <a:rPr lang="en-US" sz="1200" b="1" i="1" dirty="0"/>
              <a:t>Work awarded to supplier in contravention of CIDB regulations R2.5 million:</a:t>
            </a:r>
          </a:p>
          <a:p>
            <a:pPr algn="just"/>
            <a:endParaRPr lang="en-US" sz="1200" i="1" dirty="0"/>
          </a:p>
          <a:p>
            <a:pPr algn="just"/>
            <a:r>
              <a:rPr lang="en-US" sz="1200" dirty="0"/>
              <a:t>During the year, work to the value of R10.5 million was awarded to a supplier who was two levels beneath the CIDB limit for award. The expenditure incurred for the year in respect to the contract is R2.5 million.  </a:t>
            </a:r>
          </a:p>
          <a:p>
            <a:pPr algn="just"/>
            <a:endParaRPr lang="en-US" sz="1200" b="1" dirty="0"/>
          </a:p>
          <a:p>
            <a:pPr algn="just"/>
            <a:r>
              <a:rPr lang="en-US" sz="1200" b="1" dirty="0"/>
              <a:t>Status</a:t>
            </a:r>
            <a:r>
              <a:rPr lang="en-US" sz="1200" dirty="0"/>
              <a:t>: The irregular expenditure is in the process of being condoned. Disciplinary action has been taken and the SCM structure has been strengthen as per Board approval. The </a:t>
            </a:r>
            <a:r>
              <a:rPr lang="en-US" sz="1200" dirty="0" err="1"/>
              <a:t>organisation</a:t>
            </a:r>
            <a:r>
              <a:rPr lang="en-US" sz="1200" dirty="0"/>
              <a:t> has further planned continuous training by National Treasury.</a:t>
            </a:r>
          </a:p>
          <a:p>
            <a:pPr algn="just"/>
            <a:endParaRPr lang="en-US" sz="1200" dirty="0"/>
          </a:p>
          <a:p>
            <a:pPr algn="just"/>
            <a:r>
              <a:rPr lang="en-US" sz="1200" b="1" i="1" dirty="0"/>
              <a:t>Travel reimbursements claimed by employees in contravention of Income Tax Act R146 thousand</a:t>
            </a:r>
          </a:p>
          <a:p>
            <a:pPr algn="just"/>
            <a:endParaRPr lang="en-US" sz="1200" i="1" dirty="0"/>
          </a:p>
          <a:p>
            <a:pPr algn="just"/>
            <a:r>
              <a:rPr lang="en-US" sz="1200" dirty="0"/>
              <a:t>During the financial year six employees claimed travel from home to work in contravention of the </a:t>
            </a:r>
            <a:r>
              <a:rPr lang="en-US" sz="1200" dirty="0" err="1"/>
              <a:t>organisation’s</a:t>
            </a:r>
            <a:r>
              <a:rPr lang="en-US" sz="1200" dirty="0"/>
              <a:t> policies and the Income Tax Act. </a:t>
            </a:r>
          </a:p>
          <a:p>
            <a:pPr algn="just"/>
            <a:endParaRPr lang="en-US" sz="1200" dirty="0"/>
          </a:p>
          <a:p>
            <a:pPr algn="just"/>
            <a:r>
              <a:rPr lang="en-US" sz="1200" b="1" dirty="0"/>
              <a:t>Status</a:t>
            </a:r>
            <a:r>
              <a:rPr lang="en-US" sz="1200" dirty="0"/>
              <a:t>: The </a:t>
            </a:r>
            <a:r>
              <a:rPr lang="en-US" sz="1200" dirty="0" err="1"/>
              <a:t>organisation</a:t>
            </a:r>
            <a:r>
              <a:rPr lang="en-US" sz="1200" dirty="0"/>
              <a:t> has initiated its disciplinary and recovery process accordingly. </a:t>
            </a:r>
            <a:r>
              <a:rPr lang="en-US" sz="1200" dirty="0">
                <a:solidFill>
                  <a:prstClr val="black"/>
                </a:solidFill>
              </a:rPr>
              <a:t>The </a:t>
            </a:r>
            <a:r>
              <a:rPr lang="en-US" sz="1200" dirty="0" err="1">
                <a:solidFill>
                  <a:prstClr val="black"/>
                </a:solidFill>
              </a:rPr>
              <a:t>organisation</a:t>
            </a:r>
            <a:r>
              <a:rPr lang="en-US" sz="1200" dirty="0">
                <a:solidFill>
                  <a:prstClr val="black"/>
                </a:solidFill>
              </a:rPr>
              <a:t> will thereafter request the necessary </a:t>
            </a:r>
            <a:r>
              <a:rPr lang="en-US" sz="1200" dirty="0" err="1">
                <a:solidFill>
                  <a:prstClr val="black"/>
                </a:solidFill>
              </a:rPr>
              <a:t>condonation</a:t>
            </a:r>
            <a:r>
              <a:rPr lang="en-US" sz="1200" dirty="0">
                <a:solidFill>
                  <a:prstClr val="black"/>
                </a:solidFill>
              </a:rPr>
              <a:t>. </a:t>
            </a:r>
            <a:endParaRPr lang="en-US" sz="1200" dirty="0"/>
          </a:p>
        </p:txBody>
      </p:sp>
      <p:sp>
        <p:nvSpPr>
          <p:cNvPr id="7" name="TextBox 6"/>
          <p:cNvSpPr txBox="1"/>
          <p:nvPr/>
        </p:nvSpPr>
        <p:spPr>
          <a:xfrm>
            <a:off x="4456206" y="2008287"/>
            <a:ext cx="4705114" cy="5078313"/>
          </a:xfrm>
          <a:prstGeom prst="rect">
            <a:avLst/>
          </a:prstGeom>
          <a:noFill/>
        </p:spPr>
        <p:txBody>
          <a:bodyPr wrap="square" rtlCol="0">
            <a:spAutoFit/>
          </a:bodyPr>
          <a:lstStyle/>
          <a:p>
            <a:pPr algn="just"/>
            <a:r>
              <a:rPr lang="en-US" sz="1200" b="1" i="1" dirty="0" smtClean="0"/>
              <a:t>Supply Chain related non-compliance R3.4 million</a:t>
            </a:r>
          </a:p>
          <a:p>
            <a:pPr algn="just"/>
            <a:endParaRPr lang="en-US" sz="1200" dirty="0" smtClean="0"/>
          </a:p>
          <a:p>
            <a:pPr algn="just"/>
            <a:r>
              <a:rPr lang="en-US" sz="1200" dirty="0" smtClean="0"/>
              <a:t>During the financial year the </a:t>
            </a:r>
            <a:r>
              <a:rPr lang="en-US" sz="1200" dirty="0" err="1" smtClean="0"/>
              <a:t>organisation</a:t>
            </a:r>
            <a:r>
              <a:rPr lang="en-US" sz="1200" dirty="0" smtClean="0"/>
              <a:t> identified certain supply chain non-compliances related to invalid tax clearance certificates, BBBEE certificates and the process adopted for obtaining quotations. </a:t>
            </a:r>
          </a:p>
          <a:p>
            <a:pPr algn="just"/>
            <a:endParaRPr lang="en-US" sz="1200" dirty="0"/>
          </a:p>
          <a:p>
            <a:pPr lvl="0" algn="just"/>
            <a:r>
              <a:rPr lang="en-US" sz="1200" b="1" dirty="0" smtClean="0"/>
              <a:t>Status: </a:t>
            </a:r>
            <a:r>
              <a:rPr lang="en-US" sz="1200" dirty="0" smtClean="0"/>
              <a:t>The </a:t>
            </a:r>
            <a:r>
              <a:rPr lang="en-US" sz="1200" dirty="0" err="1" smtClean="0"/>
              <a:t>organisation</a:t>
            </a:r>
            <a:r>
              <a:rPr lang="en-US" sz="1200" dirty="0" smtClean="0"/>
              <a:t> is in the process of investigating the matter. </a:t>
            </a:r>
            <a:r>
              <a:rPr lang="en-US" sz="1200" dirty="0">
                <a:solidFill>
                  <a:prstClr val="black"/>
                </a:solidFill>
              </a:rPr>
              <a:t>Disciplinary action has been taken and the SCM structure has been strengthen as per Board approval. </a:t>
            </a:r>
            <a:r>
              <a:rPr lang="en-US" sz="1200" dirty="0" smtClean="0">
                <a:solidFill>
                  <a:prstClr val="black"/>
                </a:solidFill>
              </a:rPr>
              <a:t>The </a:t>
            </a:r>
            <a:r>
              <a:rPr lang="en-US" sz="1200" dirty="0" err="1" smtClean="0">
                <a:solidFill>
                  <a:prstClr val="black"/>
                </a:solidFill>
              </a:rPr>
              <a:t>organisation</a:t>
            </a:r>
            <a:r>
              <a:rPr lang="en-US" sz="1200" dirty="0" smtClean="0">
                <a:solidFill>
                  <a:prstClr val="black"/>
                </a:solidFill>
              </a:rPr>
              <a:t> has further </a:t>
            </a:r>
            <a:r>
              <a:rPr lang="en-US" sz="1200" dirty="0">
                <a:solidFill>
                  <a:prstClr val="black"/>
                </a:solidFill>
              </a:rPr>
              <a:t>planned continuous training by National Treasury.</a:t>
            </a:r>
          </a:p>
          <a:p>
            <a:pPr algn="just"/>
            <a:endParaRPr lang="en-US" sz="1200" dirty="0" smtClean="0"/>
          </a:p>
          <a:p>
            <a:pPr algn="just"/>
            <a:r>
              <a:rPr lang="en-US" sz="1200" dirty="0" smtClean="0"/>
              <a:t>Rand Water is guided by the Updated Guidelines on Irregular Expenditure issued by National Treasury in April 2015 and the internal Fruitless, Wasteful and Irregular Expenditure Management Framework.  In line with those documents Rand Water undertakes a comprehensive investigation on all Irregular Expenditures. The report on the investigation will determine the corrective action required which may entail disciplinary action, recovery of the amount, criminal action or any other. As part of the internal process, the Irregular Expenditure report is then submitted to Executives, Audit Committee and Board. In line with legislation Rand Water has to submit all irregular expenditures for </a:t>
            </a:r>
            <a:r>
              <a:rPr lang="en-US" sz="1200" dirty="0" err="1" smtClean="0"/>
              <a:t>condonation</a:t>
            </a:r>
            <a:r>
              <a:rPr lang="en-US" sz="1200" dirty="0" smtClean="0"/>
              <a:t> to the National Treasury. The current irregular expenditures have been investigated internally</a:t>
            </a:r>
            <a:r>
              <a:rPr lang="en-US" sz="1200" dirty="0"/>
              <a:t> </a:t>
            </a:r>
            <a:r>
              <a:rPr lang="en-US" sz="1200" dirty="0" smtClean="0"/>
              <a:t>and the </a:t>
            </a:r>
            <a:r>
              <a:rPr lang="en-US" sz="1200" dirty="0" err="1" smtClean="0"/>
              <a:t>organisation</a:t>
            </a:r>
            <a:r>
              <a:rPr lang="en-US" sz="1200" dirty="0" smtClean="0"/>
              <a:t> is implementing the action as per the investigation reports. The irregular expenditure will thereafter be submitted to National Treasury for </a:t>
            </a:r>
            <a:r>
              <a:rPr lang="en-US" sz="1200" dirty="0" err="1" smtClean="0"/>
              <a:t>condonation</a:t>
            </a:r>
            <a:r>
              <a:rPr lang="en-US" sz="1200" dirty="0" smtClean="0"/>
              <a:t>.</a:t>
            </a:r>
          </a:p>
          <a:p>
            <a:pPr algn="just"/>
            <a:endParaRPr lang="en-US" sz="1200" dirty="0"/>
          </a:p>
          <a:p>
            <a:pPr algn="just"/>
            <a:endParaRPr lang="en-US" sz="1200" dirty="0"/>
          </a:p>
        </p:txBody>
      </p:sp>
    </p:spTree>
    <p:extLst>
      <p:ext uri="{BB962C8B-B14F-4D97-AF65-F5344CB8AC3E}">
        <p14:creationId xmlns:p14="http://schemas.microsoft.com/office/powerpoint/2010/main" xmlns="" val="373197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9150978" cy="1600438"/>
          </a:xfrm>
          <a:prstGeom prst="rect">
            <a:avLst/>
          </a:prstGeom>
          <a:noFill/>
        </p:spPr>
        <p:txBody>
          <a:bodyPr wrap="square" rtlCol="0">
            <a:spAutoFit/>
          </a:bodyPr>
          <a:lstStyle/>
          <a:p>
            <a:pPr algn="just"/>
            <a:r>
              <a:rPr lang="en-US" sz="1400" dirty="0" smtClean="0"/>
              <a:t>NATIONAL TREASURY AND PFMA </a:t>
            </a:r>
            <a:r>
              <a:rPr lang="en-US" sz="1400" dirty="0"/>
              <a:t>COMPLIANCE REQUIREMENT - THEFT AND LOSS REGISTER</a:t>
            </a:r>
          </a:p>
          <a:p>
            <a:pPr marL="285750" indent="-285750" algn="just">
              <a:buFont typeface="Wingdings" pitchFamily="2" charset="2"/>
              <a:buChar char="§"/>
            </a:pPr>
            <a:r>
              <a:rPr lang="en-US" sz="1400" dirty="0" smtClean="0">
                <a:latin typeface="Arial" pitchFamily="34" charset="0"/>
                <a:cs typeface="Arial" pitchFamily="34" charset="0"/>
              </a:rPr>
              <a:t>Since the 2015/2016 Financial year, National Treasury regulations dictate that the </a:t>
            </a:r>
            <a:r>
              <a:rPr lang="en-US" sz="1400" dirty="0">
                <a:latin typeface="Arial" pitchFamily="34" charset="0"/>
                <a:cs typeface="Arial" pitchFamily="34" charset="0"/>
              </a:rPr>
              <a:t>Organization must maintain a Theft and Loss Register that have be reported on quarterly to the PIC, Board Risk and Audit </a:t>
            </a:r>
            <a:r>
              <a:rPr lang="en-US" sz="1400" dirty="0" smtClean="0">
                <a:latin typeface="Arial" pitchFamily="34" charset="0"/>
                <a:cs typeface="Arial" pitchFamily="34" charset="0"/>
              </a:rPr>
              <a:t>Committees.</a:t>
            </a:r>
          </a:p>
          <a:p>
            <a:pPr marL="285750" indent="-285750" algn="just">
              <a:buFont typeface="Wingdings" pitchFamily="2" charset="2"/>
              <a:buChar char="§"/>
            </a:pPr>
            <a:r>
              <a:rPr lang="en-US" sz="1400" dirty="0" smtClean="0">
                <a:latin typeface="Arial" pitchFamily="34" charset="0"/>
                <a:cs typeface="Arial" pitchFamily="34" charset="0"/>
              </a:rPr>
              <a:t>The Register </a:t>
            </a:r>
            <a:r>
              <a:rPr lang="en-US" sz="1400" dirty="0">
                <a:latin typeface="Arial" pitchFamily="34" charset="0"/>
                <a:cs typeface="Arial" pitchFamily="34" charset="0"/>
              </a:rPr>
              <a:t>has been </a:t>
            </a:r>
            <a:r>
              <a:rPr lang="en-US" sz="1400" dirty="0" smtClean="0">
                <a:latin typeface="Arial" pitchFamily="34" charset="0"/>
                <a:cs typeface="Arial" pitchFamily="34" charset="0"/>
              </a:rPr>
              <a:t>developed and the Group Governance Portfolio compile, maintain and report on it as directed.</a:t>
            </a:r>
          </a:p>
          <a:p>
            <a:pPr marL="285750" indent="-285750" algn="just">
              <a:buFont typeface="Wingdings" pitchFamily="2" charset="2"/>
              <a:buChar char="§"/>
            </a:pPr>
            <a:r>
              <a:rPr lang="en-US" sz="1400" dirty="0" smtClean="0">
                <a:latin typeface="Arial" pitchFamily="34" charset="0"/>
                <a:cs typeface="Arial" pitchFamily="34" charset="0"/>
              </a:rPr>
              <a:t>For the year under review the organization opened 5 criminal cases after internal investigations were initiated into allegations received or control measures detected transgressions.</a:t>
            </a:r>
            <a:endParaRPr lang="en-US" sz="1400" dirty="0">
              <a:latin typeface="Arial" pitchFamily="34" charset="0"/>
              <a:cs typeface="Arial" pitchFamily="34" charset="0"/>
            </a:endParaRPr>
          </a:p>
        </p:txBody>
      </p:sp>
      <p:sp>
        <p:nvSpPr>
          <p:cNvPr id="4" name="Slide Number Placeholder 52"/>
          <p:cNvSpPr txBox="1">
            <a:spLocks/>
          </p:cNvSpPr>
          <p:nvPr/>
        </p:nvSpPr>
        <p:spPr>
          <a:xfrm>
            <a:off x="8610600" y="6525344"/>
            <a:ext cx="5403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C4EE05-8B3A-46E1-8BE4-6397A3DF4601}" type="slidenum">
              <a:rPr lang="en-US" sz="1600" b="1" smtClean="0">
                <a:solidFill>
                  <a:schemeClr val="tx1"/>
                </a:solidFill>
                <a:latin typeface="Arial" pitchFamily="34" charset="0"/>
                <a:cs typeface="Arial" pitchFamily="34" charset="0"/>
              </a:rPr>
              <a:pPr/>
              <a:t>9</a:t>
            </a:fld>
            <a:endParaRPr lang="en-US" sz="1600" b="1" dirty="0">
              <a:solidFill>
                <a:schemeClr val="tx1"/>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2120063853"/>
              </p:ext>
            </p:extLst>
          </p:nvPr>
        </p:nvGraphicFramePr>
        <p:xfrm>
          <a:off x="7956550" y="71438"/>
          <a:ext cx="1143000" cy="620712"/>
        </p:xfrm>
        <a:graphic>
          <a:graphicData uri="http://schemas.openxmlformats.org/presentationml/2006/ole">
            <p:oleObj spid="_x0000_s63501" r:id="rId3" imgW="1648767" imgH="911536" progId="">
              <p:embed/>
            </p:oleObj>
          </a:graphicData>
        </a:graphic>
      </p:graphicFrame>
      <p:sp>
        <p:nvSpPr>
          <p:cNvPr id="14" name="TextBox 13"/>
          <p:cNvSpPr txBox="1"/>
          <p:nvPr/>
        </p:nvSpPr>
        <p:spPr>
          <a:xfrm>
            <a:off x="6858000" y="2286000"/>
            <a:ext cx="2203420" cy="3323987"/>
          </a:xfrm>
          <a:prstGeom prst="rect">
            <a:avLst/>
          </a:prstGeom>
          <a:noFill/>
        </p:spPr>
        <p:txBody>
          <a:bodyPr wrap="square" rtlCol="0">
            <a:spAutoFit/>
          </a:bodyPr>
          <a:lstStyle/>
          <a:p>
            <a:pPr algn="just"/>
            <a:r>
              <a:rPr lang="en-US" sz="1400" dirty="0" smtClean="0">
                <a:latin typeface="Arial" pitchFamily="34" charset="0"/>
                <a:cs typeface="Arial" pitchFamily="34" charset="0"/>
              </a:rPr>
              <a:t>Total losses R2 953 748 </a:t>
            </a:r>
          </a:p>
          <a:p>
            <a:pPr algn="just"/>
            <a:r>
              <a:rPr lang="en-US" sz="1400" dirty="0" smtClean="0">
                <a:latin typeface="Arial" pitchFamily="34" charset="0"/>
                <a:cs typeface="Arial" pitchFamily="34" charset="0"/>
              </a:rPr>
              <a:t> Recoveries to date R1 453 798</a:t>
            </a:r>
          </a:p>
          <a:p>
            <a:pPr algn="just"/>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Losses recovered through civil litigation or direct recoveries.</a:t>
            </a:r>
            <a:endParaRPr lang="en-US" sz="1400" dirty="0">
              <a:latin typeface="Arial" pitchFamily="34" charset="0"/>
              <a:cs typeface="Arial" pitchFamily="34" charset="0"/>
            </a:endParaRPr>
          </a:p>
          <a:p>
            <a:pPr algn="just"/>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None of the criminal offences registered resulted in material losses that breached the organization’s materiality and significance framework</a:t>
            </a:r>
            <a:endParaRPr lang="en-US" sz="1400" dirty="0">
              <a:latin typeface="Arial" pitchFamily="34" charset="0"/>
              <a:cs typeface="Arial" pitchFamily="34" charset="0"/>
            </a:endParaRPr>
          </a:p>
        </p:txBody>
      </p:sp>
      <p:pic>
        <p:nvPicPr>
          <p:cNvPr id="56344" name="Picture 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80" y="2255460"/>
            <a:ext cx="6610120" cy="2449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28448" y="4840226"/>
            <a:ext cx="6400800" cy="1384995"/>
          </a:xfrm>
          <a:prstGeom prst="rect">
            <a:avLst/>
          </a:prstGeom>
          <a:noFill/>
        </p:spPr>
        <p:txBody>
          <a:bodyPr wrap="square" rtlCol="0">
            <a:spAutoFit/>
          </a:bodyPr>
          <a:lstStyle/>
          <a:p>
            <a:pPr algn="just"/>
            <a:r>
              <a:rPr lang="en-US" sz="1400" dirty="0" smtClean="0">
                <a:latin typeface="Arial" pitchFamily="34" charset="0"/>
                <a:cs typeface="Arial" pitchFamily="34" charset="0"/>
              </a:rPr>
              <a:t>PROCUREMENT AND CONTRACT MANAGEMENT</a:t>
            </a:r>
          </a:p>
          <a:p>
            <a:pPr marL="171450" indent="-171450" algn="just">
              <a:buFont typeface="Arial" panose="020B0604020202020204" pitchFamily="34" charset="0"/>
              <a:buChar char="•"/>
            </a:pPr>
            <a:r>
              <a:rPr lang="en-US" sz="1400" dirty="0" smtClean="0">
                <a:latin typeface="Arial" pitchFamily="34" charset="0"/>
                <a:cs typeface="Arial" pitchFamily="34" charset="0"/>
              </a:rPr>
              <a:t>Contracts were awarded where, in certain instances the following were not complied with :</a:t>
            </a:r>
          </a:p>
          <a:p>
            <a:pPr marL="628650" lvl="1" indent="-171450" algn="just">
              <a:buFont typeface="Arial" panose="020B0604020202020204" pitchFamily="34" charset="0"/>
              <a:buChar char="•"/>
            </a:pPr>
            <a:r>
              <a:rPr lang="en-US" sz="1400" dirty="0" smtClean="0">
                <a:latin typeface="Arial" pitchFamily="34" charset="0"/>
                <a:cs typeface="Arial" pitchFamily="34" charset="0"/>
              </a:rPr>
              <a:t>The supply chain management policies and processes</a:t>
            </a:r>
          </a:p>
          <a:p>
            <a:pPr marL="628650" lvl="1" indent="-171450" algn="just">
              <a:buFont typeface="Arial" panose="020B0604020202020204" pitchFamily="34" charset="0"/>
              <a:buChar char="•"/>
            </a:pPr>
            <a:r>
              <a:rPr lang="en-US" sz="1400" dirty="0" smtClean="0">
                <a:latin typeface="Arial" pitchFamily="34" charset="0"/>
                <a:cs typeface="Arial" pitchFamily="34" charset="0"/>
              </a:rPr>
              <a:t>PFMA and CIDB Regulations 	</a:t>
            </a:r>
            <a:endParaRPr lang="en-US" sz="1400" dirty="0">
              <a:latin typeface="Arial" pitchFamily="34" charset="0"/>
              <a:cs typeface="Arial" pitchFamily="34" charset="0"/>
            </a:endParaRPr>
          </a:p>
          <a:p>
            <a:pPr algn="just"/>
            <a:endParaRPr lang="en-US" sz="1400" dirty="0">
              <a:latin typeface="Arial" pitchFamily="34" charset="0"/>
              <a:cs typeface="Arial" pitchFamily="34" charset="0"/>
            </a:endParaRPr>
          </a:p>
        </p:txBody>
      </p:sp>
      <p:sp>
        <p:nvSpPr>
          <p:cNvPr id="9" name="Rectangle 6"/>
          <p:cNvSpPr>
            <a:spLocks noChangeArrowheads="1"/>
          </p:cNvSpPr>
          <p:nvPr/>
        </p:nvSpPr>
        <p:spPr bwMode="auto">
          <a:xfrm>
            <a:off x="144000" y="115201"/>
            <a:ext cx="8542800" cy="361472"/>
          </a:xfrm>
          <a:prstGeom prst="rect">
            <a:avLst/>
          </a:prstGeom>
          <a:noFill/>
          <a:ln w="9525">
            <a:noFill/>
            <a:miter lim="800000"/>
            <a:headEnd/>
            <a:tailEnd/>
          </a:ln>
        </p:spPr>
        <p:txBody>
          <a:bodyPr/>
          <a:lstStyle/>
          <a:p>
            <a:pPr fontAlgn="base">
              <a:spcBef>
                <a:spcPct val="0"/>
              </a:spcBef>
              <a:spcAft>
                <a:spcPct val="0"/>
              </a:spcAft>
            </a:pPr>
            <a:r>
              <a:rPr lang="en-US" b="1" dirty="0" smtClean="0">
                <a:solidFill>
                  <a:srgbClr val="C00000"/>
                </a:solidFill>
                <a:latin typeface="Arial Black" pitchFamily="34" charset="0"/>
                <a:cs typeface="Arial" pitchFamily="34" charset="0"/>
              </a:rPr>
              <a:t>IRREGULAR, FRUITLESS </a:t>
            </a:r>
            <a:r>
              <a:rPr lang="en-US" b="1" dirty="0" smtClean="0">
                <a:solidFill>
                  <a:srgbClr val="C00000"/>
                </a:solidFill>
                <a:latin typeface="Arial" panose="020B0604020202020204" pitchFamily="34" charset="0"/>
                <a:cs typeface="Arial" panose="020B0604020202020204" pitchFamily="34" charset="0"/>
              </a:rPr>
              <a:t>AND</a:t>
            </a:r>
            <a:r>
              <a:rPr lang="en-US" b="1" dirty="0" smtClean="0">
                <a:solidFill>
                  <a:srgbClr val="C00000"/>
                </a:solidFill>
                <a:latin typeface="Arial Black" pitchFamily="34" charset="0"/>
                <a:cs typeface="Arial" pitchFamily="34" charset="0"/>
              </a:rPr>
              <a:t> WASTEFUL EXPENDITURE AND CRIMINAL CONDUCT</a:t>
            </a:r>
            <a:endParaRPr lang="en-US" b="1" dirty="0">
              <a:solidFill>
                <a:srgbClr val="C00000"/>
              </a:solidFill>
              <a:latin typeface="Arial Black" pitchFamily="34" charset="0"/>
              <a:cs typeface="Arial" pitchFamily="34" charset="0"/>
            </a:endParaRPr>
          </a:p>
        </p:txBody>
      </p:sp>
    </p:spTree>
    <p:extLst>
      <p:ext uri="{BB962C8B-B14F-4D97-AF65-F5344CB8AC3E}">
        <p14:creationId xmlns:p14="http://schemas.microsoft.com/office/powerpoint/2010/main" xmlns="" val="3092857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1831</Words>
  <Application>Microsoft Office PowerPoint</Application>
  <PresentationFormat>On-screen Show (4:3)</PresentationFormat>
  <Paragraphs>239</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Noleen Davis</dc:creator>
  <cp:lastModifiedBy>PUMZA</cp:lastModifiedBy>
  <cp:revision>58</cp:revision>
  <cp:lastPrinted>2017-02-13T12:41:16Z</cp:lastPrinted>
  <dcterms:created xsi:type="dcterms:W3CDTF">2017-02-06T14:33:10Z</dcterms:created>
  <dcterms:modified xsi:type="dcterms:W3CDTF">2017-02-24T09:58:26Z</dcterms:modified>
</cp:coreProperties>
</file>