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9" r:id="rId3"/>
  </p:sldMasterIdLst>
  <p:notesMasterIdLst>
    <p:notesMasterId r:id="rId29"/>
  </p:notesMasterIdLst>
  <p:handoutMasterIdLst>
    <p:handoutMasterId r:id="rId30"/>
  </p:handoutMasterIdLst>
  <p:sldIdLst>
    <p:sldId id="256" r:id="rId4"/>
    <p:sldId id="258" r:id="rId5"/>
    <p:sldId id="338" r:id="rId6"/>
    <p:sldId id="339" r:id="rId7"/>
    <p:sldId id="316" r:id="rId8"/>
    <p:sldId id="323" r:id="rId9"/>
    <p:sldId id="324" r:id="rId10"/>
    <p:sldId id="335" r:id="rId11"/>
    <p:sldId id="317" r:id="rId12"/>
    <p:sldId id="318" r:id="rId13"/>
    <p:sldId id="319" r:id="rId14"/>
    <p:sldId id="336" r:id="rId15"/>
    <p:sldId id="331" r:id="rId16"/>
    <p:sldId id="337" r:id="rId17"/>
    <p:sldId id="340" r:id="rId18"/>
    <p:sldId id="326" r:id="rId19"/>
    <p:sldId id="292" r:id="rId20"/>
    <p:sldId id="321" r:id="rId21"/>
    <p:sldId id="322" r:id="rId22"/>
    <p:sldId id="329" r:id="rId23"/>
    <p:sldId id="330" r:id="rId24"/>
    <p:sldId id="332" r:id="rId25"/>
    <p:sldId id="333" r:id="rId26"/>
    <p:sldId id="334" r:id="rId27"/>
    <p:sldId id="272"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kern="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4BACC6"/>
              </a:solidFill>
              <a:prstDash val="solid"/>
              <a:bevel/>
            </a:ln>
          </a:left>
          <a:right>
            <a:ln w="12700" cap="flat">
              <a:solidFill>
                <a:srgbClr val="4BACC6"/>
              </a:solidFill>
              <a:prstDash val="solid"/>
              <a:bevel/>
            </a:ln>
          </a:right>
          <a:top>
            <a:ln w="12700" cap="flat">
              <a:solidFill>
                <a:srgbClr val="4BACC6"/>
              </a:solidFill>
              <a:prstDash val="solid"/>
              <a:bevel/>
            </a:ln>
          </a:top>
          <a:bottom>
            <a:ln w="12700" cap="flat">
              <a:solidFill>
                <a:srgbClr val="4BACC6"/>
              </a:solidFill>
              <a:prstDash val="solid"/>
              <a:bevel/>
            </a:ln>
          </a:bottom>
          <a:insideH>
            <a:ln w="12700" cap="flat">
              <a:solidFill>
                <a:srgbClr val="4BACC6"/>
              </a:solidFill>
              <a:prstDash val="solid"/>
              <a:bevel/>
            </a:ln>
          </a:insideH>
          <a:insideV>
            <a:ln w="12700" cap="flat">
              <a:solidFill>
                <a:srgbClr val="4BACC6"/>
              </a:solidFill>
              <a:prstDash val="solid"/>
              <a:bevel/>
            </a:ln>
          </a:insideV>
        </a:tcBdr>
        <a:fill>
          <a:solidFill>
            <a:srgbClr val="4BACC6">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4BACC6"/>
              </a:solidFill>
              <a:prstDash val="solid"/>
              <a:bevel/>
            </a:ln>
          </a:left>
          <a:right>
            <a:ln w="12700" cap="flat">
              <a:solidFill>
                <a:srgbClr val="4BACC6"/>
              </a:solidFill>
              <a:prstDash val="solid"/>
              <a:bevel/>
            </a:ln>
          </a:right>
          <a:top>
            <a:ln w="12700" cap="flat">
              <a:solidFill>
                <a:srgbClr val="4BACC6"/>
              </a:solidFill>
              <a:prstDash val="solid"/>
              <a:bevel/>
            </a:ln>
          </a:top>
          <a:bottom>
            <a:ln w="12700" cap="flat">
              <a:solidFill>
                <a:srgbClr val="4BACC6"/>
              </a:solidFill>
              <a:prstDash val="solid"/>
              <a:bevel/>
            </a:ln>
          </a:bottom>
          <a:insideH>
            <a:ln w="12700" cap="flat">
              <a:solidFill>
                <a:srgbClr val="4BACC6"/>
              </a:solidFill>
              <a:prstDash val="solid"/>
              <a:bevel/>
            </a:ln>
          </a:insideH>
          <a:insideV>
            <a:ln w="12700" cap="flat">
              <a:solidFill>
                <a:srgbClr val="4BACC6"/>
              </a:solidFill>
              <a:prstDash val="solid"/>
              <a:bevel/>
            </a:ln>
          </a:insideV>
        </a:tcBdr>
        <a:fill>
          <a:solidFill>
            <a:srgbClr val="4BACC6">
              <a:alpha val="20000"/>
            </a:srgbClr>
          </a:solidFill>
        </a:fill>
      </a:tcStyle>
    </a:firstCol>
    <a:lastRow>
      <a:tcTxStyle b="on" i="on">
        <a:font>
          <a:latin typeface="Calibri"/>
          <a:ea typeface="Calibri"/>
          <a:cs typeface="Calibri"/>
        </a:font>
        <a:srgbClr val="000000"/>
      </a:tcTxStyle>
      <a:tcStyle>
        <a:tcBdr>
          <a:left>
            <a:ln w="12700" cap="flat">
              <a:solidFill>
                <a:srgbClr val="4BACC6"/>
              </a:solidFill>
              <a:prstDash val="solid"/>
              <a:bevel/>
            </a:ln>
          </a:left>
          <a:right>
            <a:ln w="12700" cap="flat">
              <a:solidFill>
                <a:srgbClr val="4BACC6"/>
              </a:solidFill>
              <a:prstDash val="solid"/>
              <a:bevel/>
            </a:ln>
          </a:right>
          <a:top>
            <a:ln w="50800" cap="flat">
              <a:solidFill>
                <a:srgbClr val="4BACC6"/>
              </a:solidFill>
              <a:prstDash val="solid"/>
              <a:bevel/>
            </a:ln>
          </a:top>
          <a:bottom>
            <a:ln w="12700" cap="flat">
              <a:solidFill>
                <a:srgbClr val="4BACC6"/>
              </a:solidFill>
              <a:prstDash val="solid"/>
              <a:bevel/>
            </a:ln>
          </a:bottom>
          <a:insideH>
            <a:ln w="12700" cap="flat">
              <a:solidFill>
                <a:srgbClr val="4BACC6"/>
              </a:solidFill>
              <a:prstDash val="solid"/>
              <a:bevel/>
            </a:ln>
          </a:insideH>
          <a:insideV>
            <a:ln w="12700" cap="flat">
              <a:solidFill>
                <a:srgbClr val="4BACC6"/>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4BACC6"/>
              </a:solidFill>
              <a:prstDash val="solid"/>
              <a:bevel/>
            </a:ln>
          </a:left>
          <a:right>
            <a:ln w="12700" cap="flat">
              <a:solidFill>
                <a:srgbClr val="4BACC6"/>
              </a:solidFill>
              <a:prstDash val="solid"/>
              <a:bevel/>
            </a:ln>
          </a:right>
          <a:top>
            <a:ln w="12700" cap="flat">
              <a:solidFill>
                <a:srgbClr val="4BACC6"/>
              </a:solidFill>
              <a:prstDash val="solid"/>
              <a:bevel/>
            </a:ln>
          </a:top>
          <a:bottom>
            <a:ln w="25400" cap="flat">
              <a:solidFill>
                <a:srgbClr val="4BACC6"/>
              </a:solidFill>
              <a:prstDash val="solid"/>
              <a:bevel/>
            </a:ln>
          </a:bottom>
          <a:insideH>
            <a:ln w="12700" cap="flat">
              <a:solidFill>
                <a:srgbClr val="4BACC6"/>
              </a:solidFill>
              <a:prstDash val="solid"/>
              <a:bevel/>
            </a:ln>
          </a:insideH>
          <a:insideV>
            <a:ln w="12700" cap="flat">
              <a:solidFill>
                <a:srgbClr val="4BACC6"/>
              </a:solidFill>
              <a:prstDash val="solid"/>
              <a:bevel/>
            </a:ln>
          </a:insideV>
        </a:tcBdr>
        <a:fill>
          <a:no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80" autoAdjust="0"/>
  </p:normalViewPr>
  <p:slideViewPr>
    <p:cSldViewPr>
      <p:cViewPr varScale="1">
        <p:scale>
          <a:sx n="71" d="100"/>
          <a:sy n="71" d="100"/>
        </p:scale>
        <p:origin x="1272"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8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341"/>
          </a:xfrm>
          <a:prstGeom prst="rect">
            <a:avLst/>
          </a:prstGeom>
        </p:spPr>
        <p:txBody>
          <a:bodyPr vert="horz" lIns="91440" tIns="45720" rIns="91440" bIns="45720" rtlCol="0"/>
          <a:lstStyle>
            <a:lvl1pPr algn="r">
              <a:defRPr sz="1200"/>
            </a:lvl1pPr>
          </a:lstStyle>
          <a:p>
            <a:fld id="{E439AA85-264E-47F6-86D2-3A0089FC8A0A}" type="datetimeFigureOut">
              <a:rPr lang="en-US" smtClean="0"/>
              <a:t>2/22/2017</a:t>
            </a:fld>
            <a:endParaRPr lang="en-US"/>
          </a:p>
        </p:txBody>
      </p:sp>
      <p:sp>
        <p:nvSpPr>
          <p:cNvPr id="4" name="Footer Placeholder 3"/>
          <p:cNvSpPr>
            <a:spLocks noGrp="1"/>
          </p:cNvSpPr>
          <p:nvPr>
            <p:ph type="ftr" sz="quarter" idx="2"/>
          </p:nvPr>
        </p:nvSpPr>
        <p:spPr>
          <a:xfrm>
            <a:off x="0" y="8829573"/>
            <a:ext cx="3037840"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573"/>
            <a:ext cx="3037840" cy="465340"/>
          </a:xfrm>
          <a:prstGeom prst="rect">
            <a:avLst/>
          </a:prstGeom>
        </p:spPr>
        <p:txBody>
          <a:bodyPr vert="horz" lIns="91440" tIns="45720" rIns="91440" bIns="45720" rtlCol="0" anchor="b"/>
          <a:lstStyle>
            <a:lvl1pPr algn="r">
              <a:defRPr sz="1200"/>
            </a:lvl1pPr>
          </a:lstStyle>
          <a:p>
            <a:fld id="{D5408103-41B6-4C7B-9215-E2BF8B99477F}" type="slidenum">
              <a:rPr lang="en-US" smtClean="0"/>
              <a:t>‹#›</a:t>
            </a:fld>
            <a:endParaRPr lang="en-US"/>
          </a:p>
        </p:txBody>
      </p:sp>
    </p:spTree>
    <p:extLst>
      <p:ext uri="{BB962C8B-B14F-4D97-AF65-F5344CB8AC3E}">
        <p14:creationId xmlns:p14="http://schemas.microsoft.com/office/powerpoint/2010/main" val="1957171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46"/>
          <p:cNvSpPr>
            <a:spLocks noGrp="1" noRot="1" noChangeAspect="1"/>
          </p:cNvSpPr>
          <p:nvPr>
            <p:ph type="sldImg"/>
          </p:nvPr>
        </p:nvSpPr>
        <p:spPr bwMode="auto">
          <a:xfrm>
            <a:off x="1181100" y="69691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Shape 47"/>
          <p:cNvSpPr>
            <a:spLocks noGrp="1"/>
          </p:cNvSpPr>
          <p:nvPr>
            <p:ph type="body" sz="quarter" idx="1"/>
          </p:nvPr>
        </p:nvSpPr>
        <p:spPr bwMode="auto">
          <a:xfrm>
            <a:off x="934720" y="4415530"/>
            <a:ext cx="5140960" cy="418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Avenir Roman"/>
            </a:endParaRPr>
          </a:p>
        </p:txBody>
      </p:sp>
    </p:spTree>
    <p:extLst>
      <p:ext uri="{BB962C8B-B14F-4D97-AF65-F5344CB8AC3E}">
        <p14:creationId xmlns:p14="http://schemas.microsoft.com/office/powerpoint/2010/main" val="4234762910"/>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Roman"/>
      </a:defRPr>
    </a:lvl1pPr>
    <a:lvl2pPr marL="742950" indent="-28575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Roman"/>
      </a:defRPr>
    </a:lvl2pPr>
    <a:lvl3pPr marL="11430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Roman"/>
      </a:defRPr>
    </a:lvl3pPr>
    <a:lvl4pPr marL="16002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Roman"/>
      </a:defRPr>
    </a:lvl4pPr>
    <a:lvl5pPr marL="2057400" indent="-228600" algn="l" defTabSz="457200" rtl="0" eaLnBrk="0" fontAlgn="base" hangingPunct="0">
      <a:lnSpc>
        <a:spcPct val="125000"/>
      </a:lnSpc>
      <a:spcBef>
        <a:spcPct val="30000"/>
      </a:spcBef>
      <a:spcAft>
        <a:spcPct val="0"/>
      </a:spcAft>
      <a:defRPr sz="2400">
        <a:solidFill>
          <a:schemeClr val="tx1"/>
        </a:solidFill>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5</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14</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8751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16</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403371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p:txBody>
          <a:bodyPr/>
          <a:lstStyle/>
          <a:p>
            <a:endParaRPr lang="en-ZA" altLang="en-US" dirty="0" smtClean="0"/>
          </a:p>
        </p:txBody>
      </p:sp>
      <p:sp>
        <p:nvSpPr>
          <p:cNvPr id="4096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0D26CAF2-3B5F-4DF9-AE47-C0BE8A412B87}" type="slidenum">
              <a:rPr lang="en-ZA" altLang="en-US" sz="1800">
                <a:latin typeface="Calibri" panose="020F0502020204030204" pitchFamily="34" charset="0"/>
                <a:sym typeface="Calibri" panose="020F0502020204030204" pitchFamily="34" charset="0"/>
              </a:rPr>
              <a:pPr>
                <a:lnSpc>
                  <a:spcPct val="100000"/>
                </a:lnSpc>
                <a:spcBef>
                  <a:spcPct val="0"/>
                </a:spcBef>
              </a:pPr>
              <a:t>25</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2399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6</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7</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8</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9</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10</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11</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12</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p:txBody>
          <a:bodyPr/>
          <a:lstStyle/>
          <a:p>
            <a:endParaRPr lang="en-ZA" altLang="en-US" dirty="0" smtClean="0"/>
          </a:p>
        </p:txBody>
      </p:sp>
      <p:sp>
        <p:nvSpPr>
          <p:cNvPr id="20484" name="Slide Number Placeholder 3"/>
          <p:cNvSpPr>
            <a:spLocks noGrp="1"/>
          </p:cNvSpPr>
          <p:nvPr>
            <p:ph type="sldNum" sz="quarter" idx="4294967295"/>
          </p:nvPr>
        </p:nvSpPr>
        <p:spPr bwMode="auto">
          <a:xfrm>
            <a:off x="3935236" y="8783485"/>
            <a:ext cx="3011876" cy="462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30000"/>
              </a:spcBef>
              <a:defRPr sz="2400">
                <a:solidFill>
                  <a:schemeClr val="tx1"/>
                </a:solidFill>
                <a:latin typeface="Avenir Roman"/>
                <a:ea typeface="Avenir Roman"/>
                <a:cs typeface="Avenir Roman"/>
                <a:sym typeface="Avenir Roman"/>
              </a:defRPr>
            </a:lvl1pPr>
            <a:lvl2pPr marL="742950" indent="-285750">
              <a:lnSpc>
                <a:spcPct val="125000"/>
              </a:lnSpc>
              <a:spcBef>
                <a:spcPct val="30000"/>
              </a:spcBef>
              <a:defRPr sz="2400">
                <a:solidFill>
                  <a:schemeClr val="tx1"/>
                </a:solidFill>
                <a:latin typeface="Avenir Roman"/>
                <a:ea typeface="Avenir Roman"/>
                <a:cs typeface="Avenir Roman"/>
                <a:sym typeface="Avenir Roman"/>
              </a:defRPr>
            </a:lvl2pPr>
            <a:lvl3pPr marL="1143000" indent="-228600">
              <a:lnSpc>
                <a:spcPct val="125000"/>
              </a:lnSpc>
              <a:spcBef>
                <a:spcPct val="30000"/>
              </a:spcBef>
              <a:defRPr sz="2400">
                <a:solidFill>
                  <a:schemeClr val="tx1"/>
                </a:solidFill>
                <a:latin typeface="Avenir Roman"/>
                <a:ea typeface="Avenir Roman"/>
                <a:cs typeface="Avenir Roman"/>
                <a:sym typeface="Avenir Roman"/>
              </a:defRPr>
            </a:lvl3pPr>
            <a:lvl4pPr marL="1600200" indent="-228600">
              <a:lnSpc>
                <a:spcPct val="125000"/>
              </a:lnSpc>
              <a:spcBef>
                <a:spcPct val="30000"/>
              </a:spcBef>
              <a:defRPr sz="2400">
                <a:solidFill>
                  <a:schemeClr val="tx1"/>
                </a:solidFill>
                <a:latin typeface="Avenir Roman"/>
                <a:ea typeface="Avenir Roman"/>
                <a:cs typeface="Avenir Roman"/>
                <a:sym typeface="Avenir Roman"/>
              </a:defRPr>
            </a:lvl4pPr>
            <a:lvl5pPr marL="2057400" indent="-228600">
              <a:lnSpc>
                <a:spcPct val="125000"/>
              </a:lnSpc>
              <a:spcBef>
                <a:spcPct val="30000"/>
              </a:spcBef>
              <a:defRPr sz="2400">
                <a:solidFill>
                  <a:schemeClr val="tx1"/>
                </a:solidFill>
                <a:latin typeface="Avenir Roman"/>
                <a:ea typeface="Avenir Roman"/>
                <a:cs typeface="Avenir Roman"/>
                <a:sym typeface="Avenir Roman"/>
              </a:defRPr>
            </a:lvl5pPr>
            <a:lvl6pPr marL="25146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8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90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6200" indent="-228600"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a:lnSpc>
                <a:spcPct val="100000"/>
              </a:lnSpc>
              <a:spcBef>
                <a:spcPct val="0"/>
              </a:spcBef>
            </a:pPr>
            <a:fld id="{F5AFB49E-8382-485E-961E-3B7EC26F887A}" type="slidenum">
              <a:rPr lang="en-ZA" altLang="en-US" sz="1800">
                <a:latin typeface="Calibri" panose="020F0502020204030204" pitchFamily="34" charset="0"/>
                <a:sym typeface="Calibri" panose="020F0502020204030204" pitchFamily="34" charset="0"/>
              </a:rPr>
              <a:pPr>
                <a:lnSpc>
                  <a:spcPct val="100000"/>
                </a:lnSpc>
                <a:spcBef>
                  <a:spcPct val="0"/>
                </a:spcBef>
              </a:pPr>
              <a:t>13</a:t>
            </a:fld>
            <a:endParaRPr lang="en-ZA" altLang="en-US" sz="18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65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r>
              <a:rPr/>
              <a:t>Title Text</a:t>
            </a:r>
          </a:p>
        </p:txBody>
      </p:sp>
      <p:sp>
        <p:nvSpPr>
          <p:cNvPr id="11" name="Shape 11"/>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ADEC07FA-D7E9-4A94-85D3-292D9071D4D3}" type="slidenum">
              <a:rPr lang="en-US" altLang="en-US"/>
              <a:pPr>
                <a:defRPr/>
              </a:pPr>
              <a:t>‹#›</a:t>
            </a:fld>
            <a:endParaRPr lang="en-US" altLang="en-US" dirty="0"/>
          </a:p>
        </p:txBody>
      </p:sp>
    </p:spTree>
    <p:extLst>
      <p:ext uri="{BB962C8B-B14F-4D97-AF65-F5344CB8AC3E}">
        <p14:creationId xmlns:p14="http://schemas.microsoft.com/office/powerpoint/2010/main" val="31172054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7F5E2C-AF4D-4EFD-AE91-A4AB65F49923}" type="datetime1">
              <a:rPr lang="en-US" smtClean="0">
                <a:solidFill>
                  <a:prstClr val="black">
                    <a:tint val="75000"/>
                  </a:prstClr>
                </a:solidFill>
              </a:rPr>
              <a:t>2/22/2017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ECCA24-7AA1-497C-B228-46A53CAE6DCF}"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8813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B11AEC74-DC6A-4C35-86CC-7FC876942ACB}" type="datetime1">
              <a:rPr lang="en-US" smtClean="0">
                <a:solidFill>
                  <a:prstClr val="black">
                    <a:tint val="75000"/>
                  </a:prstClr>
                </a:solidFill>
              </a:rPr>
              <a:t>2/22/2017</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909078-BB24-41B6-AF6F-80D74A9091B7}"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323792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F9E5FD1-A3E2-45A0-A4F9-C17D97D296AF}" type="datetime1">
              <a:rPr lang="en-US" smtClean="0">
                <a:solidFill>
                  <a:prstClr val="black">
                    <a:tint val="75000"/>
                  </a:prstClr>
                </a:solidFill>
              </a:rPr>
              <a:t>2/22/2017</a:t>
            </a:fld>
            <a:endParaRPr lang="en-ZA"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F39BDD2-BF51-4B12-AB02-265815A1A3FA}"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1439717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CB2C7072-5ACA-40BA-8431-B6BAFB68D9BE}" type="datetime1">
              <a:rPr lang="en-US" smtClean="0">
                <a:solidFill>
                  <a:prstClr val="black">
                    <a:tint val="75000"/>
                  </a:prstClr>
                </a:solidFill>
              </a:rPr>
              <a:t>2/22/2017</a:t>
            </a:fld>
            <a:endParaRPr lang="en-ZA"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CA9C265-870E-48AA-AFFF-9539624283CE}"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418181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7061EF-4F32-42AC-9E84-CBCFF2E286C1}" type="datetime1">
              <a:rPr lang="en-US" smtClean="0">
                <a:solidFill>
                  <a:prstClr val="black">
                    <a:tint val="75000"/>
                  </a:prstClr>
                </a:solidFill>
              </a:rPr>
              <a:t>2/22/2017</a:t>
            </a:fld>
            <a:endParaRPr lang="en-Z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3C7A5A1-3398-48A0-AD70-7EB12E62A26C}"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349378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C0D57E-E7A4-4A15-BC6A-043E95660CD1}" type="datetime1">
              <a:rPr lang="en-US" smtClean="0">
                <a:solidFill>
                  <a:prstClr val="black">
                    <a:tint val="75000"/>
                  </a:prstClr>
                </a:solidFill>
              </a:rPr>
              <a:t>2/22/2017</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F193AA-1C64-4430-A549-66C71D81A319}"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2828113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8FBEC9-7A8B-49C3-BEA3-27FCA7FBB06B}" type="datetime1">
              <a:rPr lang="en-US" smtClean="0">
                <a:solidFill>
                  <a:prstClr val="black">
                    <a:tint val="75000"/>
                  </a:prstClr>
                </a:solidFill>
              </a:rPr>
              <a:t>2/22/2017</a:t>
            </a:fld>
            <a:endParaRPr lang="en-ZA"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9FF6F34-DED8-4935-A561-6E17072F1F7C}"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393285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55CD625-7A72-4D88-AF9E-A8A48ACA2038}" type="datetime1">
              <a:rPr lang="en-US" smtClean="0">
                <a:solidFill>
                  <a:prstClr val="black">
                    <a:tint val="75000"/>
                  </a:prstClr>
                </a:solidFill>
              </a:rPr>
              <a:t>2/22/2017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62F3F3-59DD-4652-92C5-EABE0160C4F9}"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2610314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980D78B2-A985-4CA8-961F-40E2E407AA6F}" type="datetime1">
              <a:rPr lang="en-US" smtClean="0">
                <a:solidFill>
                  <a:prstClr val="black">
                    <a:tint val="75000"/>
                  </a:prstClr>
                </a:solidFill>
              </a:rPr>
              <a:t>2/22/2017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B7BBBE-A910-431D-98D3-BD7E2ADDF273}"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2467892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2451100"/>
          </a:xfrm>
          <a:prstGeom prst="rect">
            <a:avLst/>
          </a:prstGeom>
        </p:spPr>
        <p:txBody>
          <a:bodyPr anchor="t"/>
          <a:lstStyle>
            <a:lvl1pPr algn="l">
              <a:defRPr sz="4000" b="1" cap="all"/>
            </a:lvl1pPr>
          </a:lstStyle>
          <a:p>
            <a:pPr lvl="0"/>
            <a:r>
              <a:rPr/>
              <a:t>Title Text</a:t>
            </a:r>
          </a:p>
        </p:txBody>
      </p:sp>
      <p:sp>
        <p:nvSpPr>
          <p:cNvPr id="15" name="Shape 15"/>
          <p:cNvSpPr>
            <a:spLocks noGrp="1"/>
          </p:cNvSpPr>
          <p:nvPr>
            <p:ph type="body" idx="1"/>
          </p:nvPr>
        </p:nvSpPr>
        <p:spPr>
          <a:xfrm>
            <a:off x="722312" y="1192213"/>
            <a:ext cx="7772401" cy="3214687"/>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p:txBody>
          <a:bodyPr/>
          <a:lstStyle>
            <a:lvl1pPr>
              <a:defRPr>
                <a:latin typeface="Arial" panose="020B0604020202020204" pitchFamily="34" charset="0"/>
              </a:defRPr>
            </a:lvl1pPr>
          </a:lstStyle>
          <a:p>
            <a:fld id="{D81CB85D-221F-43DA-BD6F-DC6772327849}" type="slidenum">
              <a:rPr lang="en-US" altLang="en-US"/>
              <a:pPr/>
              <a:t>‹#›</a:t>
            </a:fld>
            <a:endParaRPr lang="en-US" altLang="en-US"/>
          </a:p>
        </p:txBody>
      </p:sp>
    </p:spTree>
    <p:extLst>
      <p:ext uri="{BB962C8B-B14F-4D97-AF65-F5344CB8AC3E}">
        <p14:creationId xmlns:p14="http://schemas.microsoft.com/office/powerpoint/2010/main" val="39639921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r>
              <a:rPr/>
              <a:t>Title Text</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740F3C4A-C6AB-47EE-A135-BD9B01DCC6B4}" type="slidenum">
              <a:rPr lang="en-US" altLang="en-US"/>
              <a:pPr>
                <a:defRPr/>
              </a:pPr>
              <a:t>‹#›</a:t>
            </a:fld>
            <a:endParaRPr lang="en-US" altLang="en-US" dirty="0"/>
          </a:p>
        </p:txBody>
      </p:sp>
    </p:spTree>
    <p:extLst>
      <p:ext uri="{BB962C8B-B14F-4D97-AF65-F5344CB8AC3E}">
        <p14:creationId xmlns:p14="http://schemas.microsoft.com/office/powerpoint/2010/main" val="420968779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rPr/>
              <a:t>Title Text</a:t>
            </a:r>
          </a:p>
        </p:txBody>
      </p:sp>
      <p:sp>
        <p:nvSpPr>
          <p:cNvPr id="19" name="Shape 19"/>
          <p:cNvSpPr>
            <a:spLocks noGrp="1"/>
          </p:cNvSpPr>
          <p:nvPr>
            <p:ph type="body" idx="1"/>
          </p:nvPr>
        </p:nvSpPr>
        <p:spPr>
          <a:xfrm>
            <a:off x="457200" y="1600199"/>
            <a:ext cx="4038600" cy="5257801"/>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p:txBody>
          <a:bodyPr/>
          <a:lstStyle>
            <a:lvl1pPr>
              <a:defRPr>
                <a:latin typeface="Arial" panose="020B0604020202020204" pitchFamily="34" charset="0"/>
              </a:defRPr>
            </a:lvl1pPr>
          </a:lstStyle>
          <a:p>
            <a:fld id="{6467820B-4739-4C3A-B2DB-53E14D414E54}" type="slidenum">
              <a:rPr lang="en-US" altLang="en-US"/>
              <a:pPr/>
              <a:t>‹#›</a:t>
            </a:fld>
            <a:endParaRPr lang="en-US" altLang="en-US"/>
          </a:p>
        </p:txBody>
      </p:sp>
    </p:spTree>
    <p:extLst>
      <p:ext uri="{BB962C8B-B14F-4D97-AF65-F5344CB8AC3E}">
        <p14:creationId xmlns:p14="http://schemas.microsoft.com/office/powerpoint/2010/main" val="42724178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r>
              <a:rPr/>
              <a:t>Title Text</a:t>
            </a:r>
          </a:p>
        </p:txBody>
      </p:sp>
      <p:sp>
        <p:nvSpPr>
          <p:cNvPr id="23" name="Shape 23"/>
          <p:cNvSpPr>
            <a:spLocks noGrp="1"/>
          </p:cNvSpPr>
          <p:nvPr>
            <p:ph type="body" idx="1"/>
          </p:nvPr>
        </p:nvSpPr>
        <p:spPr>
          <a:xfrm>
            <a:off x="457200" y="1435465"/>
            <a:ext cx="4040188" cy="739410"/>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p:txBody>
          <a:bodyPr/>
          <a:lstStyle>
            <a:lvl1pPr>
              <a:defRPr>
                <a:latin typeface="Arial" panose="020B0604020202020204" pitchFamily="34" charset="0"/>
              </a:defRPr>
            </a:lvl1pPr>
          </a:lstStyle>
          <a:p>
            <a:fld id="{3C4D3206-3914-4DBD-B866-786ACAED3388}" type="slidenum">
              <a:rPr lang="en-US" altLang="en-US"/>
              <a:pPr/>
              <a:t>‹#›</a:t>
            </a:fld>
            <a:endParaRPr lang="en-US" altLang="en-US"/>
          </a:p>
        </p:txBody>
      </p:sp>
    </p:spTree>
    <p:extLst>
      <p:ext uri="{BB962C8B-B14F-4D97-AF65-F5344CB8AC3E}">
        <p14:creationId xmlns:p14="http://schemas.microsoft.com/office/powerpoint/2010/main" val="334481389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457200" y="92075"/>
            <a:ext cx="8229600" cy="1508125"/>
          </a:xfrm>
          <a:prstGeom prst="rect">
            <a:avLst/>
          </a:prstGeom>
        </p:spPr>
        <p:txBody>
          <a:bodyPr/>
          <a:lstStyle/>
          <a:p>
            <a:pPr lvl="0"/>
            <a:r>
              <a:rPr/>
              <a:t>Title Text</a:t>
            </a:r>
          </a:p>
        </p:txBody>
      </p:sp>
      <p:sp>
        <p:nvSpPr>
          <p:cNvPr id="3" name="Shape 4"/>
          <p:cNvSpPr>
            <a:spLocks noGrp="1"/>
          </p:cNvSpPr>
          <p:nvPr>
            <p:ph type="sldNum" sz="quarter" idx="10"/>
          </p:nvPr>
        </p:nvSpPr>
        <p:spPr/>
        <p:txBody>
          <a:bodyPr/>
          <a:lstStyle>
            <a:lvl1pPr>
              <a:defRPr>
                <a:latin typeface="Arial" panose="020B0604020202020204" pitchFamily="34" charset="0"/>
              </a:defRPr>
            </a:lvl1pPr>
          </a:lstStyle>
          <a:p>
            <a:fld id="{A405EE43-E26D-434F-BB88-7001E161F61D}" type="slidenum">
              <a:rPr lang="en-US" altLang="en-US"/>
              <a:pPr/>
              <a:t>‹#›</a:t>
            </a:fld>
            <a:endParaRPr lang="en-US" altLang="en-US"/>
          </a:p>
        </p:txBody>
      </p:sp>
    </p:spTree>
    <p:extLst>
      <p:ext uri="{BB962C8B-B14F-4D97-AF65-F5344CB8AC3E}">
        <p14:creationId xmlns:p14="http://schemas.microsoft.com/office/powerpoint/2010/main" val="396852966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
          <p:cNvSpPr>
            <a:spLocks noGrp="1"/>
          </p:cNvSpPr>
          <p:nvPr>
            <p:ph type="sldNum" sz="quarter" idx="10"/>
          </p:nvPr>
        </p:nvSpPr>
        <p:spPr/>
        <p:txBody>
          <a:bodyPr/>
          <a:lstStyle>
            <a:lvl1pPr>
              <a:defRPr>
                <a:latin typeface="Arial" panose="020B0604020202020204" pitchFamily="34" charset="0"/>
              </a:defRPr>
            </a:lvl1pPr>
          </a:lstStyle>
          <a:p>
            <a:fld id="{4C476FB6-D03B-4526-A09C-2E31DC4916DD}" type="slidenum">
              <a:rPr lang="en-US" altLang="en-US"/>
              <a:pPr/>
              <a:t>‹#›</a:t>
            </a:fld>
            <a:endParaRPr lang="en-US" altLang="en-US"/>
          </a:p>
        </p:txBody>
      </p:sp>
    </p:spTree>
    <p:extLst>
      <p:ext uri="{BB962C8B-B14F-4D97-AF65-F5344CB8AC3E}">
        <p14:creationId xmlns:p14="http://schemas.microsoft.com/office/powerpoint/2010/main" val="186773281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3" cy="1435100"/>
          </a:xfrm>
          <a:prstGeom prst="rect">
            <a:avLst/>
          </a:prstGeom>
        </p:spPr>
        <p:txBody>
          <a:bodyPr anchor="b"/>
          <a:lstStyle>
            <a:lvl1pPr algn="l">
              <a:defRPr sz="2000" b="1"/>
            </a:lvl1pPr>
          </a:lstStyle>
          <a:p>
            <a:pPr lvl="0"/>
            <a:r>
              <a:rPr/>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p:txBody>
          <a:bodyPr/>
          <a:lstStyle>
            <a:lvl1pPr>
              <a:defRPr>
                <a:latin typeface="Arial" panose="020B0604020202020204" pitchFamily="34" charset="0"/>
              </a:defRPr>
            </a:lvl1pPr>
          </a:lstStyle>
          <a:p>
            <a:fld id="{9F400653-B5BD-4CE7-B1C0-5194FB194149}" type="slidenum">
              <a:rPr lang="en-US" altLang="en-US"/>
              <a:pPr/>
              <a:t>‹#›</a:t>
            </a:fld>
            <a:endParaRPr lang="en-US" altLang="en-US"/>
          </a:p>
        </p:txBody>
      </p:sp>
    </p:spTree>
    <p:extLst>
      <p:ext uri="{BB962C8B-B14F-4D97-AF65-F5344CB8AC3E}">
        <p14:creationId xmlns:p14="http://schemas.microsoft.com/office/powerpoint/2010/main" val="268636370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3086100"/>
            <a:ext cx="5486400" cy="2281238"/>
          </a:xfrm>
          <a:prstGeom prst="rect">
            <a:avLst/>
          </a:prstGeom>
        </p:spPr>
        <p:txBody>
          <a:bodyPr anchor="b"/>
          <a:lstStyle>
            <a:lvl1pPr algn="l">
              <a:defRPr sz="2000" b="1"/>
            </a:lvl1pPr>
          </a:lstStyle>
          <a:p>
            <a:pPr lvl="0"/>
            <a:r>
              <a:rPr/>
              <a:t>Title Text</a:t>
            </a:r>
          </a:p>
        </p:txBody>
      </p:sp>
      <p:sp>
        <p:nvSpPr>
          <p:cNvPr id="36" name="Shape 36"/>
          <p:cNvSpPr>
            <a:spLocks noGrp="1"/>
          </p:cNvSpPr>
          <p:nvPr>
            <p:ph type="body" idx="1"/>
          </p:nvPr>
        </p:nvSpPr>
        <p:spPr>
          <a:xfrm>
            <a:off x="1792288" y="5367338"/>
            <a:ext cx="5486400" cy="14906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p:txBody>
          <a:bodyPr/>
          <a:lstStyle>
            <a:lvl1pPr>
              <a:defRPr>
                <a:latin typeface="Arial" panose="020B0604020202020204" pitchFamily="34" charset="0"/>
              </a:defRPr>
            </a:lvl1pPr>
          </a:lstStyle>
          <a:p>
            <a:fld id="{28FA97FC-4C94-4F57-854C-B11AE04DFA68}" type="slidenum">
              <a:rPr lang="en-US" altLang="en-US"/>
              <a:pPr/>
              <a:t>‹#›</a:t>
            </a:fld>
            <a:endParaRPr lang="en-US" altLang="en-US"/>
          </a:p>
        </p:txBody>
      </p:sp>
    </p:spTree>
    <p:extLst>
      <p:ext uri="{BB962C8B-B14F-4D97-AF65-F5344CB8AC3E}">
        <p14:creationId xmlns:p14="http://schemas.microsoft.com/office/powerpoint/2010/main" val="356754906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r>
              <a:rPr/>
              <a:t>Title Text</a:t>
            </a:r>
          </a:p>
        </p:txBody>
      </p:sp>
      <p:sp>
        <p:nvSpPr>
          <p:cNvPr id="40" name="Shape 4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p:txBody>
          <a:bodyPr/>
          <a:lstStyle>
            <a:lvl1pPr>
              <a:defRPr>
                <a:latin typeface="Arial" panose="020B0604020202020204" pitchFamily="34" charset="0"/>
              </a:defRPr>
            </a:lvl1pPr>
          </a:lstStyle>
          <a:p>
            <a:fld id="{B1C0F497-56E8-426C-82CD-ADBF5A2BEDED}" type="slidenum">
              <a:rPr lang="en-US" altLang="en-US"/>
              <a:pPr/>
              <a:t>‹#›</a:t>
            </a:fld>
            <a:endParaRPr lang="en-US" altLang="en-US"/>
          </a:p>
        </p:txBody>
      </p:sp>
    </p:spTree>
    <p:extLst>
      <p:ext uri="{BB962C8B-B14F-4D97-AF65-F5344CB8AC3E}">
        <p14:creationId xmlns:p14="http://schemas.microsoft.com/office/powerpoint/2010/main" val="295709199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r>
              <a:rPr/>
              <a:t>Title Text</a:t>
            </a:r>
          </a:p>
        </p:txBody>
      </p:sp>
      <p:sp>
        <p:nvSpPr>
          <p:cNvPr id="44" name="Shape 44"/>
          <p:cNvSpPr>
            <a:spLocks noGrp="1"/>
          </p:cNvSpPr>
          <p:nvPr>
            <p:ph type="body" idx="1"/>
          </p:nvPr>
        </p:nvSpPr>
        <p:spPr>
          <a:xfrm>
            <a:off x="457200" y="274638"/>
            <a:ext cx="6019800" cy="6583362"/>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p:txBody>
          <a:bodyPr/>
          <a:lstStyle>
            <a:lvl1pPr>
              <a:defRPr>
                <a:latin typeface="Arial" panose="020B0604020202020204" pitchFamily="34" charset="0"/>
              </a:defRPr>
            </a:lvl1pPr>
          </a:lstStyle>
          <a:p>
            <a:fld id="{B3772078-CAF0-4AB2-B210-0306095265BE}" type="slidenum">
              <a:rPr lang="en-US" altLang="en-US"/>
              <a:pPr/>
              <a:t>‹#›</a:t>
            </a:fld>
            <a:endParaRPr lang="en-US" altLang="en-US"/>
          </a:p>
        </p:txBody>
      </p:sp>
    </p:spTree>
    <p:extLst>
      <p:ext uri="{BB962C8B-B14F-4D97-AF65-F5344CB8AC3E}">
        <p14:creationId xmlns:p14="http://schemas.microsoft.com/office/powerpoint/2010/main" val="341934522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
          <p:cNvSpPr>
            <a:spLocks noGrp="1"/>
          </p:cNvSpPr>
          <p:nvPr>
            <p:ph type="sldNum" sz="quarter" idx="10"/>
          </p:nvPr>
        </p:nvSpPr>
        <p:spPr>
          <a:ln/>
        </p:spPr>
        <p:txBody>
          <a:bodyPr/>
          <a:lstStyle>
            <a:lvl1pPr>
              <a:defRPr/>
            </a:lvl1pPr>
          </a:lstStyle>
          <a:p>
            <a:pPr>
              <a:defRPr/>
            </a:pPr>
            <a:fld id="{3D3E879B-8F69-4DC0-BC42-8127D8438F2F}" type="slidenum">
              <a:rPr lang="en-US" altLang="en-US"/>
              <a:pPr>
                <a:defRPr/>
              </a:pPr>
              <a:t>‹#›</a:t>
            </a:fld>
            <a:endParaRPr lang="en-US" altLang="en-US" dirty="0"/>
          </a:p>
        </p:txBody>
      </p:sp>
    </p:spTree>
    <p:extLst>
      <p:ext uri="{BB962C8B-B14F-4D97-AF65-F5344CB8AC3E}">
        <p14:creationId xmlns:p14="http://schemas.microsoft.com/office/powerpoint/2010/main" val="33014944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3" cy="1435100"/>
          </a:xfrm>
          <a:prstGeom prst="rect">
            <a:avLst/>
          </a:prstGeom>
        </p:spPr>
        <p:txBody>
          <a:bodyPr anchor="b"/>
          <a:lstStyle>
            <a:lvl1pPr algn="l">
              <a:defRPr sz="2000" b="1"/>
            </a:lvl1pPr>
          </a:lstStyle>
          <a:p>
            <a:pPr lvl="0"/>
            <a:r>
              <a:rPr/>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90C168C0-83E9-4CC1-9386-C4CC78AC3BD8}" type="slidenum">
              <a:rPr lang="en-US" altLang="en-US"/>
              <a:pPr>
                <a:defRPr/>
              </a:pPr>
              <a:t>‹#›</a:t>
            </a:fld>
            <a:endParaRPr lang="en-US" altLang="en-US" dirty="0"/>
          </a:p>
        </p:txBody>
      </p:sp>
    </p:spTree>
    <p:extLst>
      <p:ext uri="{BB962C8B-B14F-4D97-AF65-F5344CB8AC3E}">
        <p14:creationId xmlns:p14="http://schemas.microsoft.com/office/powerpoint/2010/main" val="32190466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1792288" y="3086100"/>
            <a:ext cx="5486400" cy="2281238"/>
          </a:xfrm>
          <a:prstGeom prst="rect">
            <a:avLst/>
          </a:prstGeom>
        </p:spPr>
        <p:txBody>
          <a:bodyPr anchor="b"/>
          <a:lstStyle>
            <a:lvl1pPr algn="l">
              <a:defRPr sz="2000" b="1"/>
            </a:lvl1pPr>
          </a:lstStyle>
          <a:p>
            <a:pPr lvl="0"/>
            <a:r>
              <a:rPr/>
              <a:t>Title Text</a:t>
            </a:r>
          </a:p>
        </p:txBody>
      </p:sp>
      <p:sp>
        <p:nvSpPr>
          <p:cNvPr id="36" name="Shape 36"/>
          <p:cNvSpPr>
            <a:spLocks noGrp="1"/>
          </p:cNvSpPr>
          <p:nvPr>
            <p:ph type="body" idx="1"/>
          </p:nvPr>
        </p:nvSpPr>
        <p:spPr>
          <a:xfrm>
            <a:off x="1792288" y="5367338"/>
            <a:ext cx="5486400" cy="14906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52C98D00-B7B9-4A6F-8DE6-B511DAF9DCDC}" type="slidenum">
              <a:rPr lang="en-US" altLang="en-US"/>
              <a:pPr>
                <a:defRPr/>
              </a:pPr>
              <a:t>‹#›</a:t>
            </a:fld>
            <a:endParaRPr lang="en-US" altLang="en-US" dirty="0"/>
          </a:p>
        </p:txBody>
      </p:sp>
    </p:spTree>
    <p:extLst>
      <p:ext uri="{BB962C8B-B14F-4D97-AF65-F5344CB8AC3E}">
        <p14:creationId xmlns:p14="http://schemas.microsoft.com/office/powerpoint/2010/main" val="215831903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r>
              <a:rPr/>
              <a:t>Title Text</a:t>
            </a:r>
          </a:p>
        </p:txBody>
      </p:sp>
      <p:sp>
        <p:nvSpPr>
          <p:cNvPr id="40" name="Shape 4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1C1C11A9-8D21-4FE8-96EC-5454D476DBF6}" type="slidenum">
              <a:rPr lang="en-US" altLang="en-US"/>
              <a:pPr>
                <a:defRPr/>
              </a:pPr>
              <a:t>‹#›</a:t>
            </a:fld>
            <a:endParaRPr lang="en-US" altLang="en-US" dirty="0"/>
          </a:p>
        </p:txBody>
      </p:sp>
    </p:spTree>
    <p:extLst>
      <p:ext uri="{BB962C8B-B14F-4D97-AF65-F5344CB8AC3E}">
        <p14:creationId xmlns:p14="http://schemas.microsoft.com/office/powerpoint/2010/main" val="208368357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r>
              <a:rPr/>
              <a:t>Title Text</a:t>
            </a:r>
          </a:p>
        </p:txBody>
      </p:sp>
      <p:sp>
        <p:nvSpPr>
          <p:cNvPr id="44" name="Shape 44"/>
          <p:cNvSpPr>
            <a:spLocks noGrp="1"/>
          </p:cNvSpPr>
          <p:nvPr>
            <p:ph type="body" idx="1"/>
          </p:nvPr>
        </p:nvSpPr>
        <p:spPr>
          <a:xfrm>
            <a:off x="457200" y="274638"/>
            <a:ext cx="6019800" cy="6583362"/>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4"/>
          <p:cNvSpPr>
            <a:spLocks noGrp="1"/>
          </p:cNvSpPr>
          <p:nvPr>
            <p:ph type="sldNum" sz="quarter" idx="10"/>
          </p:nvPr>
        </p:nvSpPr>
        <p:spPr>
          <a:ln/>
        </p:spPr>
        <p:txBody>
          <a:bodyPr/>
          <a:lstStyle>
            <a:lvl1pPr>
              <a:defRPr/>
            </a:lvl1pPr>
          </a:lstStyle>
          <a:p>
            <a:pPr>
              <a:defRPr/>
            </a:pPr>
            <a:fld id="{62987C18-508B-425C-AA17-D347C7409FFB}" type="slidenum">
              <a:rPr lang="en-US" altLang="en-US"/>
              <a:pPr>
                <a:defRPr/>
              </a:pPr>
              <a:t>‹#›</a:t>
            </a:fld>
            <a:endParaRPr lang="en-US" altLang="en-US" dirty="0"/>
          </a:p>
        </p:txBody>
      </p:sp>
    </p:spTree>
    <p:extLst>
      <p:ext uri="{BB962C8B-B14F-4D97-AF65-F5344CB8AC3E}">
        <p14:creationId xmlns:p14="http://schemas.microsoft.com/office/powerpoint/2010/main" val="1918552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579120FD-9C14-4829-8437-39432FE044DF}" type="datetime1">
              <a:rPr lang="en-US" smtClean="0">
                <a:solidFill>
                  <a:prstClr val="black">
                    <a:tint val="75000"/>
                  </a:prstClr>
                </a:solidFill>
              </a:rPr>
              <a:t>2/22/2017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6AB656-1746-419A-B3C3-F3DCB6B8C7B0}"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255117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C5F42D8C-9BC3-4A6E-8FCD-CBECB178DBD5}" type="datetime1">
              <a:rPr lang="en-US" smtClean="0">
                <a:solidFill>
                  <a:prstClr val="black">
                    <a:tint val="75000"/>
                  </a:prstClr>
                </a:solidFill>
              </a:rPr>
              <a:t>2/22/2017</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1CEF7C-0479-4D8B-85C2-EAB109B32C17}" type="slidenum">
              <a:rPr lang="en-ZA">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val="419670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Calibri" panose="020F0502020204030204" pitchFamily="34" charset="0"/>
              </a:rPr>
              <a:t>Title Text</a:t>
            </a:r>
          </a:p>
        </p:txBody>
      </p:sp>
      <p:sp>
        <p:nvSpPr>
          <p:cNvPr id="1027" name="Shape 3"/>
          <p:cNvSpPr>
            <a:spLocks noGrp="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sp>
        <p:nvSpPr>
          <p:cNvPr id="1028" name="Shape 4"/>
          <p:cNvSpPr>
            <a:spLocks noGrp="1"/>
          </p:cNvSpPr>
          <p:nvPr>
            <p:ph type="sldNum" sz="quarter" idx="2"/>
          </p:nvPr>
        </p:nvSpPr>
        <p:spPr bwMode="auto">
          <a:xfrm>
            <a:off x="6553200" y="6403975"/>
            <a:ext cx="2133600" cy="269875"/>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spAutoFit/>
          </a:bodyPr>
          <a:lstStyle>
            <a:lvl1pPr algn="r" eaLnBrk="1" hangingPunct="1">
              <a:defRPr sz="1200">
                <a:solidFill>
                  <a:srgbClr val="888888"/>
                </a:solidFill>
              </a:defRPr>
            </a:lvl1pPr>
          </a:lstStyle>
          <a:p>
            <a:pPr>
              <a:defRPr/>
            </a:pPr>
            <a:fld id="{E0AC2007-00C5-42A4-8AEB-4C3ADCC9BFE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transition spd="med"/>
  <p:hf hdr="0" ftr="0" dt="0"/>
  <p:txStyles>
    <p:titleStyle>
      <a:lvl1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1pPr>
      <a:lvl2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2pPr>
      <a:lvl3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3pPr>
      <a:lvl4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4pPr>
      <a:lvl5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E40C81-C506-461C-B36F-83E0D9EE1E76}" type="datetime1">
              <a:rPr lang="en-US" smtClean="0">
                <a:solidFill>
                  <a:prstClr val="black">
                    <a:tint val="75000"/>
                  </a:prstClr>
                </a:solidFill>
              </a:rPr>
              <a:t>2/22/2017</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eaLnBrk="1" hangingPunct="1">
              <a:defRPr/>
            </a:pPr>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22EC3071-DF15-45CC-A747-2D8E6A795BF8}" type="slidenum">
              <a:rPr lang="en-ZA">
                <a:solidFill>
                  <a:prstClr val="black">
                    <a:tint val="75000"/>
                  </a:prstClr>
                </a:solidFill>
              </a:rPr>
              <a:pPr eaLnBrk="1" hangingPunct="1">
                <a:defRPr/>
              </a:pPr>
              <a:t>‹#›</a:t>
            </a:fld>
            <a:endParaRPr lang="en-ZA" dirty="0">
              <a:solidFill>
                <a:prstClr val="black">
                  <a:tint val="75000"/>
                </a:prstClr>
              </a:solidFill>
            </a:endParaRPr>
          </a:p>
        </p:txBody>
      </p:sp>
    </p:spTree>
    <p:extLst>
      <p:ext uri="{BB962C8B-B14F-4D97-AF65-F5344CB8AC3E}">
        <p14:creationId xmlns:p14="http://schemas.microsoft.com/office/powerpoint/2010/main" val="17453603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Shape 2"/>
          <p:cNvSpPr>
            <a:spLocks noGrp="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Calibri" panose="020F0502020204030204" pitchFamily="34" charset="0"/>
              </a:rPr>
              <a:t>Title Text</a:t>
            </a:r>
          </a:p>
        </p:txBody>
      </p:sp>
      <p:sp>
        <p:nvSpPr>
          <p:cNvPr id="2051" name="Shape 3"/>
          <p:cNvSpPr>
            <a:spLocks noGrp="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sp>
        <p:nvSpPr>
          <p:cNvPr id="1028" name="Shape 4"/>
          <p:cNvSpPr>
            <a:spLocks noGrp="1"/>
          </p:cNvSpPr>
          <p:nvPr>
            <p:ph type="sldNum" sz="quarter" idx="2"/>
          </p:nvPr>
        </p:nvSpPr>
        <p:spPr bwMode="auto">
          <a:xfrm>
            <a:off x="6553200" y="6403975"/>
            <a:ext cx="2133600" cy="269875"/>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spAutoFit/>
          </a:bodyPr>
          <a:lstStyle>
            <a:lvl1pPr algn="r" eaLnBrk="1" hangingPunct="1">
              <a:defRPr sz="1200">
                <a:solidFill>
                  <a:srgbClr val="888888"/>
                </a:solidFill>
                <a:latin typeface="Calibri" panose="020F0502020204030204" pitchFamily="34" charset="0"/>
                <a:cs typeface="Helvetica" panose="020B0604020202020204" pitchFamily="34" charset="0"/>
                <a:sym typeface="Calibri" panose="020F0502020204030204" pitchFamily="34" charset="0"/>
              </a:defRPr>
            </a:lvl1pPr>
          </a:lstStyle>
          <a:p>
            <a:fld id="{F84C913D-1675-4FAB-BA57-714E34F58D3A}" type="slidenum">
              <a:rPr lang="en-US" altLang="en-US" smtClean="0"/>
              <a:pPr/>
              <a:t>‹#›</a:t>
            </a:fld>
            <a:endParaRPr lang="en-US" altLang="en-US" smtClean="0"/>
          </a:p>
        </p:txBody>
      </p:sp>
    </p:spTree>
    <p:extLst>
      <p:ext uri="{BB962C8B-B14F-4D97-AF65-F5344CB8AC3E}">
        <p14:creationId xmlns:p14="http://schemas.microsoft.com/office/powerpoint/2010/main" val="10225187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ransition spd="med"/>
  <p:hf hdr="0" ftr="0" dt="0"/>
  <p:txStyles>
    <p:titleStyle>
      <a:lvl1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1pPr>
      <a:lvl2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2pPr>
      <a:lvl3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3pPr>
      <a:lvl4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4pPr>
      <a:lvl5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hemeOverride" Target="../theme/themeOverride1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xml"/><Relationship Id="rId7" Type="http://schemas.openxmlformats.org/officeDocument/2006/relationships/oleObject" Target="../embeddings/Microsoft_Excel_97-2003_Worksheet1.xls"/><Relationship Id="rId2" Type="http://schemas.openxmlformats.org/officeDocument/2006/relationships/vmlDrawing" Target="../drawings/vmlDrawing1.vml"/><Relationship Id="rId1" Type="http://schemas.openxmlformats.org/officeDocument/2006/relationships/themeOverride" Target="../theme/themeOverride3.x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Shape 49"/>
          <p:cNvSpPr>
            <a:spLocks noGrp="1"/>
          </p:cNvSpPr>
          <p:nvPr>
            <p:ph type="sldNum" sz="quarter" idx="10"/>
          </p:nvPr>
        </p:nvSpPr>
        <p:spPr>
          <a:xfrm>
            <a:off x="6553200" y="6221413"/>
            <a:ext cx="2133600"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97F15C79-6052-4CCC-8BF4-FD9AF6456565}" type="slidenum">
              <a:rPr lang="en-US" altLang="en-US" smtClean="0">
                <a:solidFill>
                  <a:srgbClr val="888888"/>
                </a:solidFill>
              </a:rPr>
              <a:pPr/>
              <a:t>1</a:t>
            </a:fld>
            <a:endParaRPr lang="en-US" altLang="en-US" dirty="0" smtClean="0">
              <a:solidFill>
                <a:srgbClr val="888888"/>
              </a:solidFill>
            </a:endParaRPr>
          </a:p>
        </p:txBody>
      </p:sp>
      <p:sp>
        <p:nvSpPr>
          <p:cNvPr id="6" name="TextBox 5"/>
          <p:cNvSpPr txBox="1"/>
          <p:nvPr/>
        </p:nvSpPr>
        <p:spPr>
          <a:xfrm>
            <a:off x="1691680" y="4811044"/>
            <a:ext cx="4508500" cy="7858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253745" indent="-253745" algn="ctr" defTabSz="676655" eaLnBrk="1" fontAlgn="auto" hangingPunct="1">
              <a:lnSpc>
                <a:spcPct val="80000"/>
              </a:lnSpc>
              <a:spcBef>
                <a:spcPts val="400"/>
              </a:spcBef>
              <a:spcAft>
                <a:spcPts val="0"/>
              </a:spcAft>
              <a:defRPr sz="1800"/>
            </a:pPr>
            <a:endParaRPr lang="fr-FR" sz="2400" b="1" kern="0" dirty="0">
              <a:solidFill>
                <a:schemeClr val="bg1"/>
              </a:solidFill>
              <a:latin typeface="Calibri"/>
              <a:ea typeface="Calibri"/>
              <a:cs typeface="Calibri"/>
              <a:sym typeface="Calibri"/>
            </a:endParaRPr>
          </a:p>
          <a:p>
            <a:pPr marL="253745" indent="-253745" algn="ctr" defTabSz="676655" eaLnBrk="1" fontAlgn="auto" hangingPunct="1">
              <a:lnSpc>
                <a:spcPct val="80000"/>
              </a:lnSpc>
              <a:spcBef>
                <a:spcPts val="400"/>
              </a:spcBef>
              <a:spcAft>
                <a:spcPts val="0"/>
              </a:spcAft>
              <a:defRPr sz="1800"/>
            </a:pPr>
            <a:r>
              <a:rPr lang="fr-FR" sz="2400" b="1" kern="0" dirty="0" smtClean="0">
                <a:solidFill>
                  <a:schemeClr val="bg1"/>
                </a:solidFill>
                <a:latin typeface="Arial" panose="020B0604020202020204" pitchFamily="34" charset="0"/>
                <a:ea typeface="Calibri"/>
                <a:cs typeface="Arial" panose="020B0604020202020204" pitchFamily="34" charset="0"/>
                <a:sym typeface="Calibri"/>
              </a:rPr>
              <a:t>22 FEBRUARY  2017</a:t>
            </a:r>
            <a:endParaRPr lang="fr-FR" sz="2400" b="1" kern="0" dirty="0">
              <a:solidFill>
                <a:schemeClr val="bg1"/>
              </a:solidFill>
              <a:latin typeface="Calibri"/>
              <a:ea typeface="Calibri"/>
              <a:cs typeface="Calibri"/>
              <a:sym typeface="Calibri"/>
            </a:endParaRPr>
          </a:p>
        </p:txBody>
      </p:sp>
      <p:sp>
        <p:nvSpPr>
          <p:cNvPr id="2" name="TextBox 1"/>
          <p:cNvSpPr txBox="1"/>
          <p:nvPr/>
        </p:nvSpPr>
        <p:spPr>
          <a:xfrm>
            <a:off x="1259632" y="3212976"/>
            <a:ext cx="7127875" cy="8925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just" eaLnBrk="1" fontAlgn="auto" latinLnBrk="1">
              <a:spcBef>
                <a:spcPts val="0"/>
              </a:spcBef>
              <a:spcAft>
                <a:spcPts val="0"/>
              </a:spcAft>
              <a:defRPr/>
            </a:pPr>
            <a:r>
              <a:rPr lang="en-US" sz="2600" b="1" kern="0" dirty="0" smtClean="0">
                <a:solidFill>
                  <a:sysClr val="windowText" lastClr="000000"/>
                </a:solidFill>
                <a:latin typeface="Arial" panose="020B0604020202020204" pitchFamily="34" charset="0"/>
                <a:ea typeface="Calibri"/>
                <a:cs typeface="Arial" panose="020B0604020202020204" pitchFamily="34" charset="0"/>
                <a:sym typeface="Calibri"/>
              </a:rPr>
              <a:t>PRESENTATION TO THE PORTFOLIO </a:t>
            </a:r>
          </a:p>
          <a:p>
            <a:pPr algn="just" eaLnBrk="1" fontAlgn="auto" latinLnBrk="1">
              <a:spcBef>
                <a:spcPts val="0"/>
              </a:spcBef>
              <a:spcAft>
                <a:spcPts val="0"/>
              </a:spcAft>
              <a:defRPr/>
            </a:pPr>
            <a:r>
              <a:rPr lang="en-US" sz="2600" b="1" kern="0" dirty="0" smtClean="0">
                <a:solidFill>
                  <a:sysClr val="windowText" lastClr="000000"/>
                </a:solidFill>
                <a:latin typeface="Arial" panose="020B0604020202020204" pitchFamily="34" charset="0"/>
                <a:ea typeface="Calibri"/>
                <a:cs typeface="Arial" panose="020B0604020202020204" pitchFamily="34" charset="0"/>
                <a:sym typeface="Calibri"/>
              </a:rPr>
              <a:t>COMMITTEE OF MINERAL RESOURCES</a:t>
            </a:r>
            <a:endParaRPr lang="en-ZA" sz="2600" b="1" dirty="0">
              <a:solidFill>
                <a:srgbClr val="000000"/>
              </a:solidFill>
              <a:latin typeface="Arial" panose="020B0604020202020204" pitchFamily="34" charset="0"/>
              <a:ea typeface="Calibri"/>
              <a:cs typeface="Arial" panose="020B0604020202020204" pitchFamily="34" charset="0"/>
              <a:sym typeface="Calibri"/>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445346" y="-24467"/>
            <a:ext cx="859115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439738" lvl="1" indent="0" algn="ctr" eaLnBrk="1" fontAlgn="auto" hangingPunct="1">
              <a:spcBef>
                <a:spcPts val="600"/>
              </a:spcBef>
              <a:spcAft>
                <a:spcPts val="0"/>
              </a:spcAft>
              <a:defRPr sz="1800"/>
            </a:pPr>
            <a:r>
              <a:rPr lang="en-ZA" altLang="en-US" sz="2800" b="1" dirty="0">
                <a:latin typeface="Arial" pitchFamily="34" charset="0"/>
                <a:cs typeface="Arial" pitchFamily="34" charset="0"/>
              </a:rPr>
              <a:t>DERELICT AND OWNERLESS MINE SITES</a:t>
            </a:r>
            <a:endParaRPr lang="en-ZA" sz="2800" b="1" dirty="0" smtClean="0">
              <a:solidFill>
                <a:srgbClr val="000000"/>
              </a:solidFill>
              <a:latin typeface="Arial" panose="020B0604020202020204" pitchFamily="34" charset="0"/>
              <a:cs typeface="Arial" panose="020B0604020202020204" pitchFamily="34" charset="0"/>
              <a:sym typeface="Calibri"/>
            </a:endParaRPr>
          </a:p>
          <a:p>
            <a:pPr marL="439738" lvl="1" indent="0" algn="ctr" eaLnBrk="1" fontAlgn="auto" hangingPunct="1">
              <a:spcBef>
                <a:spcPts val="600"/>
              </a:spcBef>
              <a:spcAft>
                <a:spcPts val="0"/>
              </a:spcAft>
              <a:defRPr sz="1800"/>
            </a:pPr>
            <a:r>
              <a:rPr lang="en-ZA" sz="2800" b="1" dirty="0" smtClean="0">
                <a:solidFill>
                  <a:srgbClr val="000000"/>
                </a:solidFill>
                <a:latin typeface="Arial" panose="020B0604020202020204" pitchFamily="34" charset="0"/>
                <a:cs typeface="Arial" panose="020B0604020202020204" pitchFamily="34" charset="0"/>
                <a:sym typeface="Calibri"/>
              </a:rPr>
              <a:t>Asbestos Mines Rehabilitation Progress</a:t>
            </a:r>
            <a:endParaRPr lang="en-ZA" sz="2800" b="1" dirty="0">
              <a:solidFill>
                <a:srgbClr val="000000"/>
              </a:solidFill>
              <a:latin typeface="Arial" panose="020B0604020202020204" pitchFamily="34" charset="0"/>
              <a:cs typeface="Arial" panose="020B0604020202020204" pitchFamily="34" charset="0"/>
              <a:sym typeface="Calibri"/>
            </a:endParaRP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10</a:t>
            </a:fld>
            <a:endParaRPr lang="en-ZA" altLang="en-US" dirty="0" smtClean="0">
              <a:solidFill>
                <a:srgbClr val="888888"/>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50485042"/>
              </p:ext>
            </p:extLst>
          </p:nvPr>
        </p:nvGraphicFramePr>
        <p:xfrm>
          <a:off x="827584" y="1052734"/>
          <a:ext cx="8316415" cy="4608517"/>
        </p:xfrm>
        <a:graphic>
          <a:graphicData uri="http://schemas.openxmlformats.org/drawingml/2006/table">
            <a:tbl>
              <a:tblPr firstRow="1" firstCol="1" bandRow="1">
                <a:tableStyleId>{5940675A-B579-460E-94D1-54222C63F5DA}</a:tableStyleId>
              </a:tblPr>
              <a:tblGrid>
                <a:gridCol w="2245054"/>
                <a:gridCol w="3201094"/>
                <a:gridCol w="2870267"/>
              </a:tblGrid>
              <a:tr h="562905">
                <a:tc>
                  <a:txBody>
                    <a:bodyPr/>
                    <a:lstStyle/>
                    <a:p>
                      <a:pPr marL="0" marR="0" algn="l">
                        <a:lnSpc>
                          <a:spcPct val="107000"/>
                        </a:lnSpc>
                        <a:spcBef>
                          <a:spcPts val="0"/>
                        </a:spcBef>
                        <a:spcAft>
                          <a:spcPts val="0"/>
                        </a:spcAft>
                      </a:pPr>
                      <a:r>
                        <a:rPr lang="en-ZA" sz="1600" b="1" dirty="0">
                          <a:effectLst/>
                          <a:latin typeface="Arial" pitchFamily="34" charset="0"/>
                          <a:cs typeface="Arial" pitchFamily="34" charset="0"/>
                        </a:rPr>
                        <a:t>PROVINCE</a:t>
                      </a:r>
                      <a:endParaRPr lang="en-US" sz="1600" b="1" dirty="0">
                        <a:effectLst/>
                        <a:latin typeface="Arial" pitchFamily="34" charset="0"/>
                        <a:cs typeface="Arial" pitchFamily="34" charset="0"/>
                      </a:endParaRPr>
                    </a:p>
                    <a:p>
                      <a:pPr marL="0" marR="0" algn="l">
                        <a:lnSpc>
                          <a:spcPct val="107000"/>
                        </a:lnSpc>
                        <a:spcBef>
                          <a:spcPts val="0"/>
                        </a:spcBef>
                        <a:spcAft>
                          <a:spcPts val="0"/>
                        </a:spcAft>
                      </a:pPr>
                      <a:r>
                        <a:rPr lang="en-ZA" sz="1600" b="1" dirty="0">
                          <a:effectLst/>
                          <a:latin typeface="Arial" pitchFamily="34" charset="0"/>
                          <a:cs typeface="Arial" pitchFamily="34" charset="0"/>
                        </a:rPr>
                        <a:t> </a:t>
                      </a:r>
                      <a:endParaRPr lang="en-US" sz="1600" b="1" dirty="0">
                        <a:effectLst/>
                        <a:latin typeface="Arial" pitchFamily="34" charset="0"/>
                        <a:ea typeface="Calibri"/>
                        <a:cs typeface="Arial" pitchFamily="34" charset="0"/>
                      </a:endParaRPr>
                    </a:p>
                  </a:txBody>
                  <a:tcPr marL="68580" marR="68580" marT="0" marB="0">
                    <a:solidFill>
                      <a:schemeClr val="bg1">
                        <a:lumMod val="65000"/>
                      </a:schemeClr>
                    </a:solidFill>
                  </a:tcPr>
                </a:tc>
                <a:tc>
                  <a:txBody>
                    <a:bodyPr/>
                    <a:lstStyle/>
                    <a:p>
                      <a:pPr marL="0" marR="0" algn="l">
                        <a:lnSpc>
                          <a:spcPct val="107000"/>
                        </a:lnSpc>
                        <a:spcBef>
                          <a:spcPts val="0"/>
                        </a:spcBef>
                        <a:spcAft>
                          <a:spcPts val="0"/>
                        </a:spcAft>
                      </a:pPr>
                      <a:r>
                        <a:rPr lang="en-ZA" sz="1600" b="1" dirty="0">
                          <a:effectLst/>
                          <a:latin typeface="Arial" pitchFamily="34" charset="0"/>
                          <a:cs typeface="Arial" pitchFamily="34" charset="0"/>
                        </a:rPr>
                        <a:t>MINE NAME</a:t>
                      </a:r>
                      <a:endParaRPr lang="en-US" sz="1600" b="1" dirty="0">
                        <a:effectLst/>
                        <a:latin typeface="Arial" pitchFamily="34" charset="0"/>
                        <a:ea typeface="Calibri"/>
                        <a:cs typeface="Arial" pitchFamily="34" charset="0"/>
                      </a:endParaRPr>
                    </a:p>
                  </a:txBody>
                  <a:tcPr marL="68580" marR="68580" marT="0" marB="0">
                    <a:solidFill>
                      <a:schemeClr val="bg1">
                        <a:lumMod val="65000"/>
                      </a:schemeClr>
                    </a:solidFill>
                  </a:tcPr>
                </a:tc>
                <a:tc>
                  <a:txBody>
                    <a:bodyPr/>
                    <a:lstStyle/>
                    <a:p>
                      <a:pPr marL="0" marR="0" algn="l">
                        <a:lnSpc>
                          <a:spcPct val="107000"/>
                        </a:lnSpc>
                        <a:spcBef>
                          <a:spcPts val="0"/>
                        </a:spcBef>
                        <a:spcAft>
                          <a:spcPts val="0"/>
                        </a:spcAft>
                      </a:pPr>
                      <a:r>
                        <a:rPr lang="en-ZA" sz="1600" b="1" dirty="0">
                          <a:effectLst/>
                          <a:latin typeface="Arial" pitchFamily="34" charset="0"/>
                          <a:cs typeface="Arial" pitchFamily="34" charset="0"/>
                        </a:rPr>
                        <a:t>DESCRIPTION</a:t>
                      </a:r>
                      <a:endParaRPr lang="en-US" sz="1600" b="1" dirty="0">
                        <a:effectLst/>
                        <a:latin typeface="Arial" pitchFamily="34" charset="0"/>
                        <a:cs typeface="Arial" pitchFamily="34" charset="0"/>
                      </a:endParaRPr>
                    </a:p>
                    <a:p>
                      <a:pPr marL="0" marR="0" algn="l">
                        <a:lnSpc>
                          <a:spcPct val="107000"/>
                        </a:lnSpc>
                        <a:spcBef>
                          <a:spcPts val="0"/>
                        </a:spcBef>
                        <a:spcAft>
                          <a:spcPts val="0"/>
                        </a:spcAft>
                      </a:pPr>
                      <a:r>
                        <a:rPr lang="en-ZA" sz="1600" b="1" dirty="0">
                          <a:effectLst/>
                          <a:latin typeface="Arial" pitchFamily="34" charset="0"/>
                          <a:cs typeface="Arial" pitchFamily="34" charset="0"/>
                        </a:rPr>
                        <a:t> </a:t>
                      </a:r>
                      <a:endParaRPr lang="en-US" sz="1600" b="1" dirty="0">
                        <a:effectLst/>
                        <a:latin typeface="Arial" pitchFamily="34" charset="0"/>
                        <a:ea typeface="Calibri"/>
                        <a:cs typeface="Arial" pitchFamily="34" charset="0"/>
                      </a:endParaRPr>
                    </a:p>
                  </a:txBody>
                  <a:tcPr marL="68580" marR="68580" marT="0" marB="0">
                    <a:solidFill>
                      <a:schemeClr val="bg1">
                        <a:lumMod val="65000"/>
                      </a:schemeClr>
                    </a:solidFill>
                  </a:tcPr>
                </a:tc>
              </a:tr>
              <a:tr h="312569">
                <a:tc rowSpan="13">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Northern Cape</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Buisvlei</a:t>
                      </a:r>
                      <a:r>
                        <a:rPr lang="en-ZA" sz="1600" dirty="0" smtClean="0">
                          <a:effectLst/>
                          <a:latin typeface="Arial" pitchFamily="34" charset="0"/>
                          <a:cs typeface="Arial" pitchFamily="34" charset="0"/>
                        </a:rPr>
                        <a:t> North Asbestos Mine</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281454">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Masaneng</a:t>
                      </a:r>
                      <a:r>
                        <a:rPr lang="en-ZA" sz="1600" dirty="0" smtClean="0">
                          <a:effectLst/>
                          <a:latin typeface="Arial" pitchFamily="34" charset="0"/>
                          <a:cs typeface="Arial" pitchFamily="34" charset="0"/>
                        </a:rPr>
                        <a:t> Asbestos Mine</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Shafts/</a:t>
                      </a:r>
                      <a:r>
                        <a:rPr lang="en-ZA" sz="1600" dirty="0" err="1" smtClean="0">
                          <a:effectLst/>
                          <a:latin typeface="Arial" pitchFamily="34" charset="0"/>
                          <a:cs typeface="Arial" pitchFamily="34" charset="0"/>
                        </a:rPr>
                        <a:t>Adits</a:t>
                      </a:r>
                      <a:endParaRPr lang="en-US" sz="1600" dirty="0">
                        <a:effectLst/>
                        <a:latin typeface="Arial" pitchFamily="34" charset="0"/>
                        <a:ea typeface="Calibri"/>
                        <a:cs typeface="Arial" pitchFamily="34" charset="0"/>
                      </a:endParaRPr>
                    </a:p>
                  </a:txBody>
                  <a:tcPr marL="68580" marR="68580" marT="0" marB="0">
                    <a:solidFill>
                      <a:srgbClr val="92D050"/>
                    </a:solidFill>
                  </a:tcPr>
                </a:tc>
              </a:tr>
              <a:tr h="328872">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Buisvlei</a:t>
                      </a:r>
                      <a:r>
                        <a:rPr lang="en-ZA" sz="1600" dirty="0" smtClean="0">
                          <a:effectLst/>
                          <a:latin typeface="Arial" pitchFamily="34" charset="0"/>
                          <a:cs typeface="Arial" pitchFamily="34" charset="0"/>
                        </a:rPr>
                        <a:t> South Asbestos Mine</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281454">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Strelley</a:t>
                      </a:r>
                      <a:endParaRPr lang="en-US" sz="1600" dirty="0">
                        <a:effectLst/>
                        <a:latin typeface="Arial" pitchFamily="34" charset="0"/>
                        <a:ea typeface="Calibri"/>
                        <a:cs typeface="Arial" pitchFamily="34" charset="0"/>
                      </a:endParaRPr>
                    </a:p>
                  </a:txBody>
                  <a:tcPr marL="68580" marR="68580" marT="0" marB="0" anchor="ctr">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281454">
                <a:tc vMerge="1">
                  <a:txBody>
                    <a:bodyPr/>
                    <a:lstStyle/>
                    <a:p>
                      <a:endParaRPr lang="en-US"/>
                    </a:p>
                  </a:txBody>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Langley Mine</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281454">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Prieska</a:t>
                      </a:r>
                      <a:r>
                        <a:rPr lang="en-ZA" sz="1600" dirty="0" smtClean="0">
                          <a:effectLst/>
                          <a:latin typeface="Arial" pitchFamily="34" charset="0"/>
                          <a:cs typeface="Arial" pitchFamily="34" charset="0"/>
                        </a:rPr>
                        <a:t> Old Hospital</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Shafts/</a:t>
                      </a:r>
                      <a:r>
                        <a:rPr lang="en-ZA" sz="1600" dirty="0" err="1" smtClean="0">
                          <a:effectLst/>
                          <a:latin typeface="Arial" pitchFamily="34" charset="0"/>
                          <a:cs typeface="Arial" pitchFamily="34" charset="0"/>
                        </a:rPr>
                        <a:t>Adits</a:t>
                      </a:r>
                      <a:endParaRPr lang="en-US" sz="1600" dirty="0">
                        <a:effectLst/>
                        <a:latin typeface="Arial" pitchFamily="34" charset="0"/>
                        <a:ea typeface="Calibri"/>
                        <a:cs typeface="Arial" pitchFamily="34" charset="0"/>
                      </a:endParaRPr>
                    </a:p>
                  </a:txBody>
                  <a:tcPr marL="68580" marR="68580" marT="0" marB="0">
                    <a:solidFill>
                      <a:srgbClr val="92D050"/>
                    </a:solidFill>
                  </a:tcPr>
                </a:tc>
              </a:tr>
              <a:tr h="281454">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Heuningvlei</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281454">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Vergenoegd</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281454">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Ga-lotolo</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377146">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Prieska</a:t>
                      </a:r>
                      <a:r>
                        <a:rPr lang="en-ZA" sz="1600" dirty="0" smtClean="0">
                          <a:effectLst/>
                          <a:latin typeface="Arial" pitchFamily="34" charset="0"/>
                          <a:cs typeface="Arial" pitchFamily="34" charset="0"/>
                        </a:rPr>
                        <a:t> Parkland Creation</a:t>
                      </a:r>
                      <a:endParaRPr lang="en-US" sz="1600" dirty="0">
                        <a:effectLst/>
                        <a:latin typeface="Arial" pitchFamily="34" charset="0"/>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303740">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Buisvlei</a:t>
                      </a:r>
                      <a:r>
                        <a:rPr lang="en-ZA" sz="1600" dirty="0" smtClean="0">
                          <a:effectLst/>
                          <a:latin typeface="Arial" pitchFamily="34" charset="0"/>
                          <a:cs typeface="Arial" pitchFamily="34" charset="0"/>
                        </a:rPr>
                        <a:t> North Asbestos Mine</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a:t>
                      </a:r>
                      <a:endParaRPr lang="en-US" sz="1600" dirty="0">
                        <a:effectLst/>
                        <a:latin typeface="Arial" pitchFamily="34" charset="0"/>
                        <a:ea typeface="Calibri"/>
                        <a:cs typeface="Arial" pitchFamily="34" charset="0"/>
                      </a:endParaRPr>
                    </a:p>
                  </a:txBody>
                  <a:tcPr marL="68580" marR="68580" marT="0" marB="0">
                    <a:solidFill>
                      <a:srgbClr val="92D050"/>
                    </a:solidFill>
                  </a:tcPr>
                </a:tc>
              </a:tr>
              <a:tr h="342184">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Buisvlei</a:t>
                      </a:r>
                      <a:r>
                        <a:rPr lang="en-ZA" sz="1600" dirty="0" smtClean="0">
                          <a:effectLst/>
                          <a:latin typeface="Arial" pitchFamily="34" charset="0"/>
                          <a:cs typeface="Arial" pitchFamily="34" charset="0"/>
                        </a:rPr>
                        <a:t> South Asbestos Mine</a:t>
                      </a:r>
                      <a:endParaRPr lang="en-US" sz="1600" dirty="0">
                        <a:effectLst/>
                        <a:latin typeface="Arial" pitchFamily="34" charset="0"/>
                        <a:ea typeface="Calibri"/>
                        <a:cs typeface="Arial" pitchFamily="34" charset="0"/>
                      </a:endParaRPr>
                    </a:p>
                  </a:txBody>
                  <a:tcPr marL="68580" marR="68580" marT="0" marB="0">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92D050"/>
                    </a:solidFill>
                  </a:tcPr>
                </a:tc>
              </a:tr>
              <a:tr h="410923">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Masaneng</a:t>
                      </a:r>
                      <a:r>
                        <a:rPr lang="en-ZA" sz="1600" dirty="0" smtClean="0">
                          <a:effectLst/>
                          <a:latin typeface="Arial" pitchFamily="34" charset="0"/>
                          <a:cs typeface="Arial" pitchFamily="34" charset="0"/>
                        </a:rPr>
                        <a:t> Asbestos Mine</a:t>
                      </a:r>
                      <a:endParaRPr lang="en-US" sz="1600" dirty="0">
                        <a:effectLst/>
                        <a:latin typeface="Arial" pitchFamily="34" charset="0"/>
                        <a:ea typeface="Calibri"/>
                        <a:cs typeface="Arial" pitchFamily="34" charset="0"/>
                      </a:endParaRPr>
                    </a:p>
                  </a:txBody>
                  <a:tcPr marL="68580" marR="68580" marT="0" marB="0" anchor="ctr">
                    <a:solidFill>
                      <a:srgbClr val="92D050"/>
                    </a:solidFill>
                  </a:tcPr>
                </a:tc>
                <a:tc>
                  <a:txBody>
                    <a:bodyPr/>
                    <a:lstStyle/>
                    <a:p>
                      <a:pPr marL="0" marR="0" algn="l">
                        <a:lnSpc>
                          <a:spcPct val="107000"/>
                        </a:lnSpc>
                        <a:spcBef>
                          <a:spcPts val="0"/>
                        </a:spcBef>
                        <a:spcAft>
                          <a:spcPts val="0"/>
                        </a:spcAft>
                      </a:pPr>
                      <a:r>
                        <a:rPr lang="en-ZA" sz="1600" dirty="0" smtClean="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06112200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90562" y="46972"/>
            <a:ext cx="8453438"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439738" lvl="1" indent="0" algn="ctr" eaLnBrk="1" fontAlgn="auto" hangingPunct="1">
              <a:spcBef>
                <a:spcPts val="600"/>
              </a:spcBef>
              <a:spcAft>
                <a:spcPts val="0"/>
              </a:spcAft>
              <a:defRPr sz="1800"/>
            </a:pPr>
            <a:r>
              <a:rPr lang="en-ZA" altLang="en-US" sz="2800" b="1" dirty="0">
                <a:latin typeface="Arial" pitchFamily="34" charset="0"/>
                <a:cs typeface="Arial" pitchFamily="34" charset="0"/>
              </a:rPr>
              <a:t>DERELICT AND OWNERLESS MINE SITES</a:t>
            </a:r>
            <a:endParaRPr lang="en-ZA" sz="2800" b="1" dirty="0" smtClean="0">
              <a:solidFill>
                <a:srgbClr val="000000"/>
              </a:solidFill>
              <a:latin typeface="Arial" panose="020B0604020202020204" pitchFamily="34" charset="0"/>
              <a:cs typeface="Arial" panose="020B0604020202020204" pitchFamily="34" charset="0"/>
              <a:sym typeface="Calibri"/>
            </a:endParaRPr>
          </a:p>
          <a:p>
            <a:pPr marL="439738" lvl="1" indent="0" algn="ctr" eaLnBrk="1" fontAlgn="auto" hangingPunct="1">
              <a:spcBef>
                <a:spcPts val="600"/>
              </a:spcBef>
              <a:spcAft>
                <a:spcPts val="0"/>
              </a:spcAft>
              <a:defRPr sz="1800"/>
            </a:pPr>
            <a:r>
              <a:rPr lang="en-ZA" sz="2800" b="1" dirty="0" smtClean="0">
                <a:solidFill>
                  <a:srgbClr val="000000"/>
                </a:solidFill>
                <a:latin typeface="Arial" panose="020B0604020202020204" pitchFamily="34" charset="0"/>
                <a:cs typeface="Arial" panose="020B0604020202020204" pitchFamily="34" charset="0"/>
                <a:sym typeface="Calibri"/>
              </a:rPr>
              <a:t>Asbestos Mines Rehabilitation Progress</a:t>
            </a:r>
            <a:endParaRPr lang="en-ZA" sz="2800" b="1" dirty="0">
              <a:solidFill>
                <a:srgbClr val="000000"/>
              </a:solidFill>
              <a:latin typeface="Arial" panose="020B0604020202020204" pitchFamily="34" charset="0"/>
              <a:cs typeface="Arial" panose="020B0604020202020204" pitchFamily="34" charset="0"/>
              <a:sym typeface="Calibri"/>
            </a:endParaRP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11</a:t>
            </a:fld>
            <a:endParaRPr lang="en-ZA" altLang="en-US" dirty="0" smtClean="0">
              <a:solidFill>
                <a:srgbClr val="888888"/>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34314415"/>
              </p:ext>
            </p:extLst>
          </p:nvPr>
        </p:nvGraphicFramePr>
        <p:xfrm>
          <a:off x="827584" y="1298073"/>
          <a:ext cx="8136904" cy="4375253"/>
        </p:xfrm>
        <a:graphic>
          <a:graphicData uri="http://schemas.openxmlformats.org/drawingml/2006/table">
            <a:tbl>
              <a:tblPr firstRow="1" firstCol="1" bandRow="1">
                <a:tableStyleId>{5940675A-B579-460E-94D1-54222C63F5DA}</a:tableStyleId>
              </a:tblPr>
              <a:tblGrid>
                <a:gridCol w="2019898"/>
                <a:gridCol w="2936163"/>
                <a:gridCol w="3180843"/>
              </a:tblGrid>
              <a:tr h="515804">
                <a:tc>
                  <a:txBody>
                    <a:bodyPr/>
                    <a:lstStyle/>
                    <a:p>
                      <a:pPr marL="0" marR="0" algn="l">
                        <a:lnSpc>
                          <a:spcPct val="107000"/>
                        </a:lnSpc>
                        <a:spcBef>
                          <a:spcPts val="0"/>
                        </a:spcBef>
                        <a:spcAft>
                          <a:spcPts val="0"/>
                        </a:spcAft>
                      </a:pPr>
                      <a:r>
                        <a:rPr lang="en-ZA" sz="1600" b="1" dirty="0">
                          <a:effectLst/>
                          <a:latin typeface="Arial" pitchFamily="34" charset="0"/>
                          <a:cs typeface="Arial" pitchFamily="34" charset="0"/>
                        </a:rPr>
                        <a:t>PROVINCE</a:t>
                      </a:r>
                      <a:endParaRPr lang="en-US" sz="1600" b="1" dirty="0">
                        <a:effectLst/>
                        <a:latin typeface="Arial" pitchFamily="34" charset="0"/>
                        <a:cs typeface="Arial" pitchFamily="34" charset="0"/>
                      </a:endParaRPr>
                    </a:p>
                    <a:p>
                      <a:pPr marL="0" marR="0" algn="l">
                        <a:lnSpc>
                          <a:spcPct val="107000"/>
                        </a:lnSpc>
                        <a:spcBef>
                          <a:spcPts val="0"/>
                        </a:spcBef>
                        <a:spcAft>
                          <a:spcPts val="0"/>
                        </a:spcAft>
                      </a:pPr>
                      <a:r>
                        <a:rPr lang="en-ZA" sz="1600" b="1" dirty="0">
                          <a:effectLst/>
                          <a:latin typeface="Arial" pitchFamily="34" charset="0"/>
                          <a:cs typeface="Arial" pitchFamily="34" charset="0"/>
                        </a:rPr>
                        <a:t> </a:t>
                      </a:r>
                      <a:endParaRPr lang="en-US" sz="1600" b="1" dirty="0">
                        <a:effectLst/>
                        <a:latin typeface="Arial" pitchFamily="34" charset="0"/>
                        <a:ea typeface="Calibri"/>
                        <a:cs typeface="Arial" pitchFamily="34" charset="0"/>
                      </a:endParaRPr>
                    </a:p>
                  </a:txBody>
                  <a:tcPr marL="68580" marR="68580" marT="0" marB="0">
                    <a:solidFill>
                      <a:schemeClr val="bg1">
                        <a:lumMod val="65000"/>
                      </a:schemeClr>
                    </a:solidFill>
                  </a:tcPr>
                </a:tc>
                <a:tc>
                  <a:txBody>
                    <a:bodyPr/>
                    <a:lstStyle/>
                    <a:p>
                      <a:pPr marL="0" marR="0" algn="l">
                        <a:lnSpc>
                          <a:spcPct val="107000"/>
                        </a:lnSpc>
                        <a:spcBef>
                          <a:spcPts val="0"/>
                        </a:spcBef>
                        <a:spcAft>
                          <a:spcPts val="0"/>
                        </a:spcAft>
                      </a:pPr>
                      <a:r>
                        <a:rPr lang="en-ZA" sz="1600" b="1" dirty="0">
                          <a:effectLst/>
                          <a:latin typeface="Arial" pitchFamily="34" charset="0"/>
                          <a:cs typeface="Arial" pitchFamily="34" charset="0"/>
                        </a:rPr>
                        <a:t>MINE NAME</a:t>
                      </a:r>
                      <a:endParaRPr lang="en-US" sz="1600" b="1" dirty="0">
                        <a:effectLst/>
                        <a:latin typeface="Arial" pitchFamily="34" charset="0"/>
                        <a:ea typeface="Calibri"/>
                        <a:cs typeface="Arial" pitchFamily="34" charset="0"/>
                      </a:endParaRPr>
                    </a:p>
                  </a:txBody>
                  <a:tcPr marL="68580" marR="68580" marT="0" marB="0">
                    <a:solidFill>
                      <a:schemeClr val="bg1">
                        <a:lumMod val="65000"/>
                      </a:schemeClr>
                    </a:solidFill>
                  </a:tcPr>
                </a:tc>
                <a:tc>
                  <a:txBody>
                    <a:bodyPr/>
                    <a:lstStyle/>
                    <a:p>
                      <a:pPr marL="0" marR="0" algn="l">
                        <a:lnSpc>
                          <a:spcPct val="107000"/>
                        </a:lnSpc>
                        <a:spcBef>
                          <a:spcPts val="0"/>
                        </a:spcBef>
                        <a:spcAft>
                          <a:spcPts val="0"/>
                        </a:spcAft>
                      </a:pPr>
                      <a:r>
                        <a:rPr lang="en-ZA" sz="1600" b="1" dirty="0">
                          <a:effectLst/>
                          <a:latin typeface="Arial" pitchFamily="34" charset="0"/>
                          <a:cs typeface="Arial" pitchFamily="34" charset="0"/>
                        </a:rPr>
                        <a:t>DESCRIPTION</a:t>
                      </a:r>
                      <a:endParaRPr lang="en-US" sz="1600" b="1" dirty="0">
                        <a:effectLst/>
                        <a:latin typeface="Arial" pitchFamily="34" charset="0"/>
                        <a:cs typeface="Arial" pitchFamily="34" charset="0"/>
                      </a:endParaRPr>
                    </a:p>
                    <a:p>
                      <a:pPr marL="0" marR="0" algn="l">
                        <a:lnSpc>
                          <a:spcPct val="107000"/>
                        </a:lnSpc>
                        <a:spcBef>
                          <a:spcPts val="0"/>
                        </a:spcBef>
                        <a:spcAft>
                          <a:spcPts val="0"/>
                        </a:spcAft>
                      </a:pPr>
                      <a:r>
                        <a:rPr lang="en-ZA" sz="1600" b="1" dirty="0">
                          <a:effectLst/>
                          <a:latin typeface="Arial" pitchFamily="34" charset="0"/>
                          <a:cs typeface="Arial" pitchFamily="34" charset="0"/>
                        </a:rPr>
                        <a:t> </a:t>
                      </a:r>
                      <a:endParaRPr lang="en-US" sz="1600" b="1" dirty="0">
                        <a:effectLst/>
                        <a:latin typeface="Arial" pitchFamily="34" charset="0"/>
                        <a:ea typeface="Calibri"/>
                        <a:cs typeface="Arial" pitchFamily="34" charset="0"/>
                      </a:endParaRPr>
                    </a:p>
                  </a:txBody>
                  <a:tcPr marL="68580" marR="68580" marT="0" marB="0">
                    <a:solidFill>
                      <a:schemeClr val="bg1">
                        <a:lumMod val="65000"/>
                      </a:schemeClr>
                    </a:solidFill>
                  </a:tcPr>
                </a:tc>
              </a:tr>
              <a:tr h="297513">
                <a:tc rowSpan="7">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Limpopo</a:t>
                      </a:r>
                      <a:endParaRPr lang="en-US" sz="16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l">
                        <a:lnSpc>
                          <a:spcPct val="107000"/>
                        </a:lnSpc>
                        <a:spcBef>
                          <a:spcPts val="0"/>
                        </a:spcBef>
                        <a:spcAft>
                          <a:spcPts val="0"/>
                        </a:spcAft>
                      </a:pPr>
                      <a:r>
                        <a:rPr lang="en-ZA" sz="1600">
                          <a:effectLst/>
                          <a:latin typeface="Arial" pitchFamily="34" charset="0"/>
                          <a:cs typeface="Arial" pitchFamily="34" charset="0"/>
                        </a:rPr>
                        <a:t>Motsane Asbestos mine</a:t>
                      </a:r>
                      <a:endParaRPr lang="en-US" sz="160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l">
                        <a:lnSpc>
                          <a:spcPct val="107000"/>
                        </a:lnSpc>
                        <a:spcBef>
                          <a:spcPts val="0"/>
                        </a:spcBef>
                        <a:spcAft>
                          <a:spcPts val="0"/>
                        </a:spcAft>
                      </a:pPr>
                      <a:r>
                        <a:rPr lang="en-ZA" sz="1600">
                          <a:effectLst/>
                          <a:latin typeface="Arial" pitchFamily="34" charset="0"/>
                          <a:cs typeface="Arial" pitchFamily="34" charset="0"/>
                        </a:rPr>
                        <a:t>Mine dumps and shafts</a:t>
                      </a:r>
                      <a:endParaRPr lang="en-US" sz="1600">
                        <a:effectLst/>
                        <a:latin typeface="Arial" pitchFamily="34" charset="0"/>
                        <a:ea typeface="Calibri"/>
                        <a:cs typeface="Arial" pitchFamily="34" charset="0"/>
                      </a:endParaRPr>
                    </a:p>
                  </a:txBody>
                  <a:tcPr marL="68580" marR="68580" marT="0" marB="0">
                    <a:solidFill>
                      <a:srgbClr val="FFC000"/>
                    </a:solidFill>
                  </a:tcPr>
                </a:tc>
              </a:tr>
              <a:tr h="515804">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Mafefe</a:t>
                      </a:r>
                      <a:endParaRPr lang="en-US" sz="1600" dirty="0" smtClean="0">
                        <a:effectLst/>
                        <a:latin typeface="Arial" pitchFamily="34" charset="0"/>
                        <a:cs typeface="Arial" pitchFamily="34" charset="0"/>
                      </a:endParaRPr>
                    </a:p>
                    <a:p>
                      <a:pPr marL="0" marR="0" algn="l">
                        <a:lnSpc>
                          <a:spcPct val="107000"/>
                        </a:lnSpc>
                        <a:spcBef>
                          <a:spcPts val="0"/>
                        </a:spcBef>
                        <a:spcAft>
                          <a:spcPts val="0"/>
                        </a:spcAft>
                      </a:pPr>
                      <a:r>
                        <a:rPr lang="en-ZA" sz="1600" dirty="0" err="1" smtClean="0">
                          <a:effectLst/>
                          <a:latin typeface="Arial" pitchFamily="34" charset="0"/>
                          <a:cs typeface="Arial" pitchFamily="34" charset="0"/>
                        </a:rPr>
                        <a:t>Penge</a:t>
                      </a:r>
                      <a:endParaRPr lang="en-US" sz="1600" dirty="0">
                        <a:effectLst/>
                        <a:latin typeface="Arial" pitchFamily="34" charset="0"/>
                        <a:ea typeface="Calibri"/>
                        <a:cs typeface="Arial" pitchFamily="34" charset="0"/>
                      </a:endParaRPr>
                    </a:p>
                  </a:txBody>
                  <a:tcPr marL="68580" marR="68580" marT="0" marB="0" anchor="ctr">
                    <a:solidFill>
                      <a:srgbClr val="FFC000"/>
                    </a:solidFill>
                  </a:tcPr>
                </a:tc>
                <a:tc>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FFC000"/>
                    </a:solidFill>
                  </a:tcPr>
                </a:tc>
              </a:tr>
              <a:tr h="451789">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Ditabogong</a:t>
                      </a:r>
                      <a:endParaRPr lang="en-US" sz="16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FFC000"/>
                    </a:solidFill>
                  </a:tcPr>
                </a:tc>
              </a:tr>
              <a:tr h="451789">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Mahlatjane</a:t>
                      </a:r>
                      <a:endParaRPr lang="en-US" sz="16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FFC000"/>
                    </a:solidFill>
                  </a:tcPr>
                </a:tc>
              </a:tr>
              <a:tr h="451789">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Ga-madiba</a:t>
                      </a:r>
                      <a:endParaRPr lang="en-US" sz="16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FFC000"/>
                    </a:solidFill>
                  </a:tcPr>
                </a:tc>
              </a:tr>
              <a:tr h="323320">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Betle</a:t>
                      </a:r>
                      <a:endParaRPr lang="en-US" sz="16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FFC000"/>
                    </a:solidFill>
                  </a:tcPr>
                </a:tc>
              </a:tr>
              <a:tr h="451789">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Mang</a:t>
                      </a:r>
                      <a:r>
                        <a:rPr lang="en-ZA" sz="1600" dirty="0" smtClean="0">
                          <a:effectLst/>
                          <a:latin typeface="Arial" pitchFamily="34" charset="0"/>
                          <a:cs typeface="Arial" pitchFamily="34" charset="0"/>
                        </a:rPr>
                        <a:t> le </a:t>
                      </a:r>
                      <a:r>
                        <a:rPr lang="en-ZA" sz="1600" dirty="0" err="1" smtClean="0">
                          <a:effectLst/>
                          <a:latin typeface="Arial" pitchFamily="34" charset="0"/>
                          <a:cs typeface="Arial" pitchFamily="34" charset="0"/>
                        </a:rPr>
                        <a:t>mang</a:t>
                      </a:r>
                      <a:endParaRPr lang="en-US" sz="1600" dirty="0">
                        <a:effectLst/>
                        <a:latin typeface="Arial" pitchFamily="34" charset="0"/>
                        <a:ea typeface="Calibri"/>
                        <a:cs typeface="Arial" pitchFamily="34" charset="0"/>
                      </a:endParaRPr>
                    </a:p>
                  </a:txBody>
                  <a:tcPr marL="68580" marR="68580" marT="0" marB="0">
                    <a:solidFill>
                      <a:srgbClr val="FFC000"/>
                    </a:solidFill>
                  </a:tcPr>
                </a:tc>
                <a:tc>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FFC000"/>
                    </a:solidFill>
                  </a:tcPr>
                </a:tc>
              </a:tr>
              <a:tr h="451789">
                <a:tc rowSpan="2">
                  <a:txBody>
                    <a:bodyPr/>
                    <a:lstStyle/>
                    <a:p>
                      <a:pPr marL="0" marR="0" algn="l">
                        <a:lnSpc>
                          <a:spcPct val="107000"/>
                        </a:lnSpc>
                        <a:spcBef>
                          <a:spcPts val="0"/>
                        </a:spcBef>
                        <a:spcAft>
                          <a:spcPts val="0"/>
                        </a:spcAft>
                      </a:pPr>
                      <a:r>
                        <a:rPr lang="en-ZA" sz="1600" dirty="0" err="1">
                          <a:effectLst/>
                          <a:latin typeface="Arial" pitchFamily="34" charset="0"/>
                          <a:cs typeface="Arial" pitchFamily="34" charset="0"/>
                        </a:rPr>
                        <a:t>KwaZulu</a:t>
                      </a:r>
                      <a:r>
                        <a:rPr lang="en-ZA" sz="1600" dirty="0">
                          <a:effectLst/>
                          <a:latin typeface="Arial" pitchFamily="34" charset="0"/>
                          <a:cs typeface="Arial" pitchFamily="34" charset="0"/>
                        </a:rPr>
                        <a:t> Natal</a:t>
                      </a:r>
                      <a:endParaRPr lang="en-US" sz="1600" dirty="0">
                        <a:effectLst/>
                        <a:latin typeface="Arial" pitchFamily="34" charset="0"/>
                        <a:ea typeface="Calibri"/>
                        <a:cs typeface="Arial" pitchFamily="34" charset="0"/>
                      </a:endParaRPr>
                    </a:p>
                  </a:txBody>
                  <a:tcPr marL="68580" marR="68580" marT="0" marB="0">
                    <a:solidFill>
                      <a:srgbClr val="00B0F0"/>
                    </a:solidFill>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Klip</a:t>
                      </a:r>
                      <a:r>
                        <a:rPr lang="en-ZA" sz="1600" dirty="0" smtClean="0">
                          <a:effectLst/>
                          <a:latin typeface="Arial" pitchFamily="34" charset="0"/>
                          <a:cs typeface="Arial" pitchFamily="34" charset="0"/>
                        </a:rPr>
                        <a:t> river</a:t>
                      </a:r>
                      <a:endParaRPr lang="en-US" sz="1600" dirty="0">
                        <a:effectLst/>
                        <a:latin typeface="Arial" pitchFamily="34" charset="0"/>
                        <a:ea typeface="Calibri"/>
                        <a:cs typeface="Arial" pitchFamily="34" charset="0"/>
                      </a:endParaRPr>
                    </a:p>
                  </a:txBody>
                  <a:tcPr marL="68580" marR="68580" marT="0" marB="0">
                    <a:solidFill>
                      <a:srgbClr val="00B0F0"/>
                    </a:solidFill>
                  </a:tcPr>
                </a:tc>
                <a:tc>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00B0F0"/>
                    </a:solidFill>
                  </a:tcPr>
                </a:tc>
              </a:tr>
              <a:tr h="451789">
                <a:tc vMerge="1">
                  <a:txBody>
                    <a:bodyPr/>
                    <a:lstStyle/>
                    <a:p>
                      <a:endParaRPr lang="en-US"/>
                    </a:p>
                  </a:txBody>
                  <a:tcPr/>
                </a:tc>
                <a:tc>
                  <a:txBody>
                    <a:bodyPr/>
                    <a:lstStyle/>
                    <a:p>
                      <a:pPr marL="0" marR="0" algn="l">
                        <a:lnSpc>
                          <a:spcPct val="107000"/>
                        </a:lnSpc>
                        <a:spcBef>
                          <a:spcPts val="0"/>
                        </a:spcBef>
                        <a:spcAft>
                          <a:spcPts val="0"/>
                        </a:spcAft>
                      </a:pPr>
                      <a:r>
                        <a:rPr lang="en-ZA" sz="1600" dirty="0" err="1" smtClean="0">
                          <a:effectLst/>
                          <a:latin typeface="Arial" pitchFamily="34" charset="0"/>
                          <a:cs typeface="Arial" pitchFamily="34" charset="0"/>
                        </a:rPr>
                        <a:t>Sithilo</a:t>
                      </a:r>
                      <a:endParaRPr lang="en-US" sz="1600" dirty="0">
                        <a:effectLst/>
                        <a:latin typeface="Arial" pitchFamily="34" charset="0"/>
                        <a:ea typeface="Calibri"/>
                        <a:cs typeface="Arial" pitchFamily="34" charset="0"/>
                      </a:endParaRPr>
                    </a:p>
                  </a:txBody>
                  <a:tcPr marL="68580" marR="68580" marT="0" marB="0">
                    <a:solidFill>
                      <a:srgbClr val="00B0F0"/>
                    </a:solidFill>
                  </a:tcPr>
                </a:tc>
                <a:tc>
                  <a:txBody>
                    <a:bodyPr/>
                    <a:lstStyle/>
                    <a:p>
                      <a:pPr marL="0" marR="0" algn="l">
                        <a:lnSpc>
                          <a:spcPct val="107000"/>
                        </a:lnSpc>
                        <a:spcBef>
                          <a:spcPts val="0"/>
                        </a:spcBef>
                        <a:spcAft>
                          <a:spcPts val="0"/>
                        </a:spcAft>
                      </a:pPr>
                      <a:r>
                        <a:rPr lang="en-ZA" sz="1600" dirty="0">
                          <a:effectLst/>
                          <a:latin typeface="Arial" pitchFamily="34" charset="0"/>
                          <a:cs typeface="Arial" pitchFamily="34" charset="0"/>
                        </a:rPr>
                        <a:t>Mine dumps and shafts</a:t>
                      </a:r>
                      <a:endParaRPr lang="en-US" sz="1600" dirty="0">
                        <a:effectLst/>
                        <a:latin typeface="Arial" pitchFamily="34" charset="0"/>
                        <a:ea typeface="Calibri"/>
                        <a:cs typeface="Arial" pitchFamily="34" charset="0"/>
                      </a:endParaRPr>
                    </a:p>
                  </a:txBody>
                  <a:tcPr marL="68580" marR="68580" marT="0" marB="0">
                    <a:solidFill>
                      <a:srgbClr val="00B0F0"/>
                    </a:solidFill>
                  </a:tcPr>
                </a:tc>
              </a:tr>
            </a:tbl>
          </a:graphicData>
        </a:graphic>
      </p:graphicFrame>
    </p:spTree>
    <p:extLst>
      <p:ext uri="{BB962C8B-B14F-4D97-AF65-F5344CB8AC3E}">
        <p14:creationId xmlns:p14="http://schemas.microsoft.com/office/powerpoint/2010/main" val="66785256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755576" y="0"/>
            <a:ext cx="8453438"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439738" lvl="1" indent="0" algn="ctr" eaLnBrk="1" fontAlgn="auto" hangingPunct="1">
              <a:spcBef>
                <a:spcPts val="600"/>
              </a:spcBef>
              <a:spcAft>
                <a:spcPts val="0"/>
              </a:spcAft>
              <a:defRPr sz="1800"/>
            </a:pPr>
            <a:r>
              <a:rPr lang="en-ZA" altLang="en-US" sz="2800" b="1" dirty="0">
                <a:latin typeface="Arial" pitchFamily="34" charset="0"/>
                <a:cs typeface="Arial" pitchFamily="34" charset="0"/>
              </a:rPr>
              <a:t>DERELICT AND OWNERLESS MINE SITES</a:t>
            </a:r>
            <a:endParaRPr lang="en-ZA" sz="2800" b="1" dirty="0" smtClean="0">
              <a:solidFill>
                <a:srgbClr val="000000"/>
              </a:solidFill>
              <a:latin typeface="Arial" panose="020B0604020202020204" pitchFamily="34" charset="0"/>
              <a:cs typeface="Arial" panose="020B0604020202020204" pitchFamily="34" charset="0"/>
              <a:sym typeface="Calibri"/>
            </a:endParaRPr>
          </a:p>
          <a:p>
            <a:pPr marL="439738" lvl="1" indent="0" algn="ctr" eaLnBrk="1" fontAlgn="auto" hangingPunct="1">
              <a:spcBef>
                <a:spcPts val="600"/>
              </a:spcBef>
              <a:spcAft>
                <a:spcPts val="0"/>
              </a:spcAft>
              <a:defRPr sz="1800"/>
            </a:pPr>
            <a:r>
              <a:rPr lang="en-ZA" sz="2800" b="1" dirty="0" smtClean="0">
                <a:solidFill>
                  <a:srgbClr val="000000"/>
                </a:solidFill>
                <a:latin typeface="Arial" panose="020B0604020202020204" pitchFamily="34" charset="0"/>
                <a:cs typeface="Arial" panose="020B0604020202020204" pitchFamily="34" charset="0"/>
                <a:sym typeface="Calibri"/>
              </a:rPr>
              <a:t>Asbestos Mines Rehabilitation Progress</a:t>
            </a:r>
            <a:endParaRPr lang="en-ZA" sz="2800" b="1" dirty="0">
              <a:solidFill>
                <a:srgbClr val="000000"/>
              </a:solidFill>
              <a:latin typeface="Arial" panose="020B0604020202020204" pitchFamily="34" charset="0"/>
              <a:cs typeface="Arial" panose="020B0604020202020204" pitchFamily="34" charset="0"/>
              <a:sym typeface="Calibri"/>
            </a:endParaRPr>
          </a:p>
        </p:txBody>
      </p:sp>
      <p:sp>
        <p:nvSpPr>
          <p:cNvPr id="19459" name="Slide Number Placeholder 1"/>
          <p:cNvSpPr>
            <a:spLocks noGrp="1"/>
          </p:cNvSpPr>
          <p:nvPr>
            <p:ph type="sldNum" sz="quarter" idx="10"/>
          </p:nvPr>
        </p:nvSpPr>
        <p:spPr>
          <a:xfrm>
            <a:off x="6553200" y="6237312"/>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12</a:t>
            </a:fld>
            <a:endParaRPr lang="en-ZA" altLang="en-US" dirty="0" smtClean="0">
              <a:solidFill>
                <a:srgbClr val="888888"/>
              </a:solidFill>
            </a:endParaRPr>
          </a:p>
        </p:txBody>
      </p:sp>
      <p:pic>
        <p:nvPicPr>
          <p:cNvPr id="4101" name="Picture 5" descr="C:\Users\Reuben.Masenya\Desktop\D&amp;O Pictures\GamadibaSouthBeforeFir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041834"/>
            <a:ext cx="3563888" cy="2161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Reuben.Masenya\Desktop\D&amp;O Pictures\IMG_101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3356992"/>
            <a:ext cx="3563888" cy="2304256"/>
          </a:xfrm>
          <a:prstGeom prst="rect">
            <a:avLst/>
          </a:prstGeom>
          <a:noFill/>
          <a:extLst/>
        </p:spPr>
      </p:pic>
      <p:pic>
        <p:nvPicPr>
          <p:cNvPr id="12" name="Picture 11" descr="C:\Users\Reuben.Masenya\Desktop\D&amp;O Pictures\GamadibaNorthAfter.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1052735"/>
            <a:ext cx="4680520" cy="4608513"/>
          </a:xfrm>
          <a:prstGeom prst="rect">
            <a:avLst/>
          </a:prstGeom>
          <a:noFill/>
          <a:ln>
            <a:noFill/>
          </a:ln>
        </p:spPr>
      </p:pic>
      <p:sp>
        <p:nvSpPr>
          <p:cNvPr id="3" name="Rectangle 2"/>
          <p:cNvSpPr/>
          <p:nvPr/>
        </p:nvSpPr>
        <p:spPr>
          <a:xfrm>
            <a:off x="1269831" y="4466703"/>
            <a:ext cx="3407728" cy="369332"/>
          </a:xfrm>
          <a:prstGeom prst="rect">
            <a:avLst/>
          </a:prstGeom>
        </p:spPr>
        <p:txBody>
          <a:bodyPr wrap="none">
            <a:spAutoFit/>
          </a:bodyPr>
          <a:lstStyle/>
          <a:p>
            <a:r>
              <a:rPr lang="en-ZA" b="1" dirty="0" err="1" smtClean="0">
                <a:solidFill>
                  <a:srgbClr val="FF0000"/>
                </a:solidFill>
                <a:latin typeface="Arial" panose="020B0604020202020204" pitchFamily="34" charset="0"/>
                <a:cs typeface="Arial" panose="020B0604020202020204" pitchFamily="34" charset="0"/>
                <a:sym typeface="Calibri"/>
              </a:rPr>
              <a:t>Ga-Madiba</a:t>
            </a:r>
            <a:r>
              <a:rPr lang="en-ZA" b="1" dirty="0" smtClean="0">
                <a:solidFill>
                  <a:srgbClr val="FF0000"/>
                </a:solidFill>
                <a:latin typeface="Arial" panose="020B0604020202020204" pitchFamily="34" charset="0"/>
                <a:cs typeface="Arial" panose="020B0604020202020204" pitchFamily="34" charset="0"/>
                <a:sym typeface="Calibri"/>
              </a:rPr>
              <a:t> (Limpopo) – After </a:t>
            </a:r>
            <a:endParaRPr lang="en-US" b="1" dirty="0">
              <a:solidFill>
                <a:srgbClr val="FF0000"/>
              </a:solidFill>
            </a:endParaRPr>
          </a:p>
        </p:txBody>
      </p:sp>
      <p:sp>
        <p:nvSpPr>
          <p:cNvPr id="15" name="Rectangle 14"/>
          <p:cNvSpPr/>
          <p:nvPr/>
        </p:nvSpPr>
        <p:spPr>
          <a:xfrm>
            <a:off x="7092280" y="1624897"/>
            <a:ext cx="864339" cy="369332"/>
          </a:xfrm>
          <a:prstGeom prst="rect">
            <a:avLst/>
          </a:prstGeom>
        </p:spPr>
        <p:txBody>
          <a:bodyPr wrap="none">
            <a:spAutoFit/>
          </a:bodyPr>
          <a:lstStyle/>
          <a:p>
            <a:r>
              <a:rPr lang="en-ZA" dirty="0" smtClean="0">
                <a:solidFill>
                  <a:srgbClr val="FF0000"/>
                </a:solidFill>
                <a:latin typeface="Arial" panose="020B0604020202020204" pitchFamily="34" charset="0"/>
                <a:cs typeface="Arial" panose="020B0604020202020204" pitchFamily="34" charset="0"/>
                <a:sym typeface="Calibri"/>
              </a:rPr>
              <a:t>Before</a:t>
            </a:r>
            <a:endParaRPr lang="en-US" dirty="0">
              <a:solidFill>
                <a:srgbClr val="FF0000"/>
              </a:solidFill>
            </a:endParaRPr>
          </a:p>
        </p:txBody>
      </p:sp>
      <p:cxnSp>
        <p:nvCxnSpPr>
          <p:cNvPr id="5" name="Straight Arrow Connector 4"/>
          <p:cNvCxnSpPr/>
          <p:nvPr/>
        </p:nvCxnSpPr>
        <p:spPr>
          <a:xfrm>
            <a:off x="6588224" y="1531166"/>
            <a:ext cx="0" cy="444861"/>
          </a:xfrm>
          <a:prstGeom prst="straightConnector1">
            <a:avLst/>
          </a:prstGeom>
          <a:noFill/>
          <a:ln w="25400" cap="flat">
            <a:solidFill>
              <a:srgbClr val="FF00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8" name="Rectangle 17"/>
          <p:cNvSpPr/>
          <p:nvPr/>
        </p:nvSpPr>
        <p:spPr>
          <a:xfrm>
            <a:off x="6156054" y="1156968"/>
            <a:ext cx="872996" cy="369332"/>
          </a:xfrm>
          <a:prstGeom prst="rect">
            <a:avLst/>
          </a:prstGeom>
        </p:spPr>
        <p:txBody>
          <a:bodyPr wrap="none">
            <a:spAutoFit/>
          </a:bodyPr>
          <a:lstStyle/>
          <a:p>
            <a:r>
              <a:rPr lang="en-ZA" dirty="0" smtClean="0">
                <a:solidFill>
                  <a:srgbClr val="FF0000"/>
                </a:solidFill>
                <a:latin typeface="Arial" panose="020B0604020202020204" pitchFamily="34" charset="0"/>
                <a:cs typeface="Arial" panose="020B0604020202020204" pitchFamily="34" charset="0"/>
                <a:sym typeface="Calibri"/>
              </a:rPr>
              <a:t>Village</a:t>
            </a:r>
            <a:endParaRPr lang="en-US" dirty="0">
              <a:solidFill>
                <a:srgbClr val="FF0000"/>
              </a:solidFill>
            </a:endParaRPr>
          </a:p>
        </p:txBody>
      </p:sp>
      <p:sp>
        <p:nvSpPr>
          <p:cNvPr id="19" name="Rectangle 18"/>
          <p:cNvSpPr/>
          <p:nvPr/>
        </p:nvSpPr>
        <p:spPr>
          <a:xfrm>
            <a:off x="6412606" y="5053826"/>
            <a:ext cx="2223686" cy="369332"/>
          </a:xfrm>
          <a:prstGeom prst="rect">
            <a:avLst/>
          </a:prstGeom>
        </p:spPr>
        <p:txBody>
          <a:bodyPr wrap="none">
            <a:spAutoFit/>
          </a:bodyPr>
          <a:lstStyle/>
          <a:p>
            <a:r>
              <a:rPr lang="en-ZA" dirty="0" smtClean="0">
                <a:solidFill>
                  <a:srgbClr val="FF0000"/>
                </a:solidFill>
                <a:latin typeface="Arial" panose="020B0604020202020204" pitchFamily="34" charset="0"/>
                <a:cs typeface="Arial" panose="020B0604020202020204" pitchFamily="34" charset="0"/>
                <a:sym typeface="Calibri"/>
              </a:rPr>
              <a:t>During Construction</a:t>
            </a:r>
            <a:endParaRPr lang="en-US" dirty="0">
              <a:solidFill>
                <a:srgbClr val="FF0000"/>
              </a:solidFill>
            </a:endParaRPr>
          </a:p>
        </p:txBody>
      </p:sp>
    </p:spTree>
    <p:extLst>
      <p:ext uri="{BB962C8B-B14F-4D97-AF65-F5344CB8AC3E}">
        <p14:creationId xmlns:p14="http://schemas.microsoft.com/office/powerpoint/2010/main" val="228079114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90562" y="188640"/>
            <a:ext cx="8453438"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439738" lvl="1" indent="0" algn="ctr" eaLnBrk="1" fontAlgn="auto" hangingPunct="1">
              <a:spcBef>
                <a:spcPts val="600"/>
              </a:spcBef>
              <a:spcAft>
                <a:spcPts val="0"/>
              </a:spcAft>
              <a:defRPr sz="1800"/>
            </a:pPr>
            <a:r>
              <a:rPr lang="en-ZA" altLang="en-US" sz="2800" b="1" dirty="0">
                <a:latin typeface="Arial" pitchFamily="34" charset="0"/>
                <a:cs typeface="Arial" pitchFamily="34" charset="0"/>
              </a:rPr>
              <a:t>DERELICT AND OWNERLESS MINE SITES</a:t>
            </a:r>
            <a:endParaRPr lang="en-ZA" sz="2800" b="1" dirty="0" smtClean="0">
              <a:solidFill>
                <a:srgbClr val="000000"/>
              </a:solidFill>
              <a:latin typeface="Arial" panose="020B0604020202020204" pitchFamily="34" charset="0"/>
              <a:cs typeface="Arial" panose="020B0604020202020204" pitchFamily="34" charset="0"/>
              <a:sym typeface="Calibri"/>
            </a:endParaRPr>
          </a:p>
          <a:p>
            <a:pPr marL="439738" lvl="1" indent="0" algn="ctr" eaLnBrk="1" fontAlgn="auto" hangingPunct="1">
              <a:spcBef>
                <a:spcPts val="600"/>
              </a:spcBef>
              <a:spcAft>
                <a:spcPts val="0"/>
              </a:spcAft>
              <a:defRPr sz="1800"/>
            </a:pPr>
            <a:r>
              <a:rPr lang="en-ZA" sz="2800" b="1" dirty="0" smtClean="0">
                <a:solidFill>
                  <a:srgbClr val="000000"/>
                </a:solidFill>
                <a:latin typeface="Arial" panose="020B0604020202020204" pitchFamily="34" charset="0"/>
                <a:cs typeface="Arial" panose="020B0604020202020204" pitchFamily="34" charset="0"/>
                <a:sym typeface="Calibri"/>
              </a:rPr>
              <a:t>Sealing Of Dangerous Holings Progress</a:t>
            </a:r>
            <a:endParaRPr lang="en-ZA" sz="2800" b="1" dirty="0">
              <a:solidFill>
                <a:srgbClr val="000000"/>
              </a:solidFill>
              <a:latin typeface="Arial" panose="020B0604020202020204" pitchFamily="34" charset="0"/>
              <a:cs typeface="Arial" panose="020B0604020202020204" pitchFamily="34" charset="0"/>
              <a:sym typeface="Calibri"/>
            </a:endParaRP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13</a:t>
            </a:fld>
            <a:endParaRPr lang="en-ZA" altLang="en-US" dirty="0" smtClean="0">
              <a:solidFill>
                <a:srgbClr val="888888"/>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17018464"/>
              </p:ext>
            </p:extLst>
          </p:nvPr>
        </p:nvGraphicFramePr>
        <p:xfrm>
          <a:off x="1115616" y="1988840"/>
          <a:ext cx="7287567" cy="1872208"/>
        </p:xfrm>
        <a:graphic>
          <a:graphicData uri="http://schemas.openxmlformats.org/drawingml/2006/table">
            <a:tbl>
              <a:tblPr firstRow="1" firstCol="1" bandRow="1">
                <a:tableStyleId>{5940675A-B579-460E-94D1-54222C63F5DA}</a:tableStyleId>
              </a:tblPr>
              <a:tblGrid>
                <a:gridCol w="2543581"/>
                <a:gridCol w="4743986"/>
              </a:tblGrid>
              <a:tr h="510274">
                <a:tc>
                  <a:txBody>
                    <a:bodyPr/>
                    <a:lstStyle/>
                    <a:p>
                      <a:pPr marL="0" marR="0" algn="l">
                        <a:lnSpc>
                          <a:spcPct val="107000"/>
                        </a:lnSpc>
                        <a:spcBef>
                          <a:spcPts val="0"/>
                        </a:spcBef>
                        <a:spcAft>
                          <a:spcPts val="0"/>
                        </a:spcAft>
                      </a:pPr>
                      <a:r>
                        <a:rPr lang="en-ZA" sz="2000" b="1" dirty="0" smtClean="0">
                          <a:effectLst/>
                          <a:latin typeface="Arial" pitchFamily="34" charset="0"/>
                          <a:cs typeface="Arial" pitchFamily="34" charset="0"/>
                        </a:rPr>
                        <a:t>PROVINCE</a:t>
                      </a:r>
                      <a:endParaRPr lang="en-US" sz="2000" b="1" dirty="0">
                        <a:effectLst/>
                        <a:latin typeface="Arial" pitchFamily="34" charset="0"/>
                        <a:cs typeface="Arial" pitchFamily="34" charset="0"/>
                      </a:endParaRPr>
                    </a:p>
                  </a:txBody>
                  <a:tcPr marL="68580" marR="68580" marT="0" marB="0"/>
                </a:tc>
                <a:tc>
                  <a:txBody>
                    <a:bodyPr/>
                    <a:lstStyle/>
                    <a:p>
                      <a:pPr marL="0" marR="0" algn="l">
                        <a:lnSpc>
                          <a:spcPct val="107000"/>
                        </a:lnSpc>
                        <a:spcBef>
                          <a:spcPts val="0"/>
                        </a:spcBef>
                        <a:spcAft>
                          <a:spcPts val="0"/>
                        </a:spcAft>
                      </a:pPr>
                      <a:r>
                        <a:rPr lang="en-ZA" sz="2000" b="1" dirty="0" smtClean="0">
                          <a:effectLst/>
                          <a:latin typeface="Arial" pitchFamily="34" charset="0"/>
                          <a:ea typeface="+mn-ea"/>
                          <a:cs typeface="Arial" pitchFamily="34" charset="0"/>
                        </a:rPr>
                        <a:t>NUMBER</a:t>
                      </a:r>
                      <a:r>
                        <a:rPr lang="en-ZA" sz="2000" b="1" baseline="0" dirty="0" smtClean="0">
                          <a:effectLst/>
                          <a:latin typeface="Arial" pitchFamily="34" charset="0"/>
                          <a:ea typeface="+mn-ea"/>
                          <a:cs typeface="Arial" pitchFamily="34" charset="0"/>
                        </a:rPr>
                        <a:t> OF SEALED HOLINGS</a:t>
                      </a:r>
                      <a:endParaRPr lang="en-US" sz="2000" b="1" dirty="0">
                        <a:effectLst/>
                        <a:latin typeface="Arial" pitchFamily="34" charset="0"/>
                        <a:ea typeface="Calibri"/>
                        <a:cs typeface="Arial" pitchFamily="34" charset="0"/>
                      </a:endParaRPr>
                    </a:p>
                  </a:txBody>
                  <a:tcPr marL="68580" marR="68580" marT="0" marB="0"/>
                </a:tc>
              </a:tr>
              <a:tr h="497838">
                <a:tc>
                  <a:txBody>
                    <a:bodyPr/>
                    <a:lstStyle/>
                    <a:p>
                      <a:pPr marL="0" marR="0" algn="l">
                        <a:lnSpc>
                          <a:spcPct val="107000"/>
                        </a:lnSpc>
                        <a:spcBef>
                          <a:spcPts val="0"/>
                        </a:spcBef>
                        <a:spcAft>
                          <a:spcPts val="0"/>
                        </a:spcAft>
                      </a:pPr>
                      <a:r>
                        <a:rPr lang="en-ZA" sz="2000" dirty="0">
                          <a:effectLst/>
                          <a:latin typeface="Arial" pitchFamily="34" charset="0"/>
                          <a:cs typeface="Arial" pitchFamily="34" charset="0"/>
                        </a:rPr>
                        <a:t>Limpopo</a:t>
                      </a:r>
                      <a:endParaRPr lang="en-US" sz="2000" dirty="0">
                        <a:effectLst/>
                        <a:latin typeface="Arial" pitchFamily="34" charset="0"/>
                        <a:ea typeface="Calibri"/>
                        <a:cs typeface="Arial" pitchFamily="34" charset="0"/>
                      </a:endParaRPr>
                    </a:p>
                  </a:txBody>
                  <a:tcPr marL="68580" marR="68580" marT="0" marB="0">
                    <a:noFill/>
                  </a:tcPr>
                </a:tc>
                <a:tc>
                  <a:txBody>
                    <a:bodyPr/>
                    <a:lstStyle/>
                    <a:p>
                      <a:pPr algn="ctr"/>
                      <a:r>
                        <a:rPr lang="en-US" sz="2000" dirty="0" smtClean="0">
                          <a:latin typeface="Arial" pitchFamily="34" charset="0"/>
                          <a:cs typeface="Arial" pitchFamily="34" charset="0"/>
                        </a:rPr>
                        <a:t>47</a:t>
                      </a:r>
                      <a:endParaRPr lang="en-US" sz="2000" dirty="0">
                        <a:latin typeface="Arial" pitchFamily="34" charset="0"/>
                        <a:cs typeface="Arial" pitchFamily="34" charset="0"/>
                      </a:endParaRPr>
                    </a:p>
                  </a:txBody>
                  <a:tcPr marL="68580" marR="68580" marT="0" marB="0">
                    <a:noFill/>
                  </a:tcPr>
                </a:tc>
              </a:tr>
              <a:tr h="443617">
                <a:tc>
                  <a:txBody>
                    <a:bodyPr/>
                    <a:lstStyle/>
                    <a:p>
                      <a:pPr marL="0" marR="0" algn="l">
                        <a:lnSpc>
                          <a:spcPct val="107000"/>
                        </a:lnSpc>
                        <a:spcBef>
                          <a:spcPts val="0"/>
                        </a:spcBef>
                        <a:spcAft>
                          <a:spcPts val="0"/>
                        </a:spcAft>
                      </a:pPr>
                      <a:r>
                        <a:rPr lang="en-US" sz="2000" dirty="0" smtClean="0">
                          <a:effectLst/>
                          <a:latin typeface="Arial" pitchFamily="34" charset="0"/>
                          <a:ea typeface="Calibri"/>
                          <a:cs typeface="Arial" pitchFamily="34" charset="0"/>
                        </a:rPr>
                        <a:t>Gauteng</a:t>
                      </a:r>
                      <a:endParaRPr lang="en-US" sz="2000" dirty="0">
                        <a:effectLst/>
                        <a:latin typeface="Arial" pitchFamily="34" charset="0"/>
                        <a:ea typeface="Calibri"/>
                        <a:cs typeface="Arial" pitchFamily="34" charset="0"/>
                      </a:endParaRPr>
                    </a:p>
                  </a:txBody>
                  <a:tcPr marL="68580" marR="68580" marT="0" marB="0">
                    <a:noFill/>
                  </a:tcPr>
                </a:tc>
                <a:tc>
                  <a:txBody>
                    <a:bodyPr/>
                    <a:lstStyle/>
                    <a:p>
                      <a:pPr marL="0" marR="0" algn="ctr">
                        <a:lnSpc>
                          <a:spcPct val="107000"/>
                        </a:lnSpc>
                        <a:spcBef>
                          <a:spcPts val="0"/>
                        </a:spcBef>
                        <a:spcAft>
                          <a:spcPts val="0"/>
                        </a:spcAft>
                      </a:pPr>
                      <a:r>
                        <a:rPr lang="en-US" sz="2000" dirty="0" smtClean="0">
                          <a:effectLst/>
                          <a:latin typeface="Arial" pitchFamily="34" charset="0"/>
                          <a:ea typeface="Calibri"/>
                          <a:cs typeface="Arial" pitchFamily="34" charset="0"/>
                        </a:rPr>
                        <a:t>178</a:t>
                      </a:r>
                      <a:endParaRPr lang="en-US" sz="2000" dirty="0">
                        <a:effectLst/>
                        <a:latin typeface="Arial" pitchFamily="34" charset="0"/>
                        <a:ea typeface="Calibri"/>
                        <a:cs typeface="Arial" pitchFamily="34" charset="0"/>
                      </a:endParaRPr>
                    </a:p>
                  </a:txBody>
                  <a:tcPr marL="68580" marR="68580" marT="0" marB="0">
                    <a:noFill/>
                  </a:tcPr>
                </a:tc>
              </a:tr>
              <a:tr h="420479">
                <a:tc>
                  <a:txBody>
                    <a:bodyPr/>
                    <a:lstStyle/>
                    <a:p>
                      <a:pPr marL="0" marR="0" algn="l">
                        <a:lnSpc>
                          <a:spcPct val="107000"/>
                        </a:lnSpc>
                        <a:spcBef>
                          <a:spcPts val="0"/>
                        </a:spcBef>
                        <a:spcAft>
                          <a:spcPts val="0"/>
                        </a:spcAft>
                      </a:pPr>
                      <a:r>
                        <a:rPr lang="en-US" sz="2000" dirty="0" smtClean="0">
                          <a:effectLst/>
                          <a:latin typeface="Arial" pitchFamily="34" charset="0"/>
                          <a:ea typeface="Calibri"/>
                          <a:cs typeface="Arial" pitchFamily="34" charset="0"/>
                        </a:rPr>
                        <a:t>Mpumalanga</a:t>
                      </a:r>
                      <a:endParaRPr lang="en-US" sz="2000" dirty="0">
                        <a:effectLst/>
                        <a:latin typeface="Arial" pitchFamily="34" charset="0"/>
                        <a:ea typeface="Calibri"/>
                        <a:cs typeface="Arial" pitchFamily="34" charset="0"/>
                      </a:endParaRPr>
                    </a:p>
                  </a:txBody>
                  <a:tcPr marL="68580" marR="68580" marT="0" marB="0">
                    <a:noFill/>
                  </a:tcPr>
                </a:tc>
                <a:tc>
                  <a:txBody>
                    <a:bodyPr/>
                    <a:lstStyle/>
                    <a:p>
                      <a:pPr marL="0" marR="0" algn="ctr">
                        <a:lnSpc>
                          <a:spcPct val="107000"/>
                        </a:lnSpc>
                        <a:spcBef>
                          <a:spcPts val="0"/>
                        </a:spcBef>
                        <a:spcAft>
                          <a:spcPts val="0"/>
                        </a:spcAft>
                      </a:pPr>
                      <a:r>
                        <a:rPr lang="en-US" sz="2000" dirty="0" smtClean="0">
                          <a:effectLst/>
                          <a:latin typeface="Arial" pitchFamily="34" charset="0"/>
                          <a:ea typeface="Calibri"/>
                          <a:cs typeface="Arial" pitchFamily="34" charset="0"/>
                        </a:rPr>
                        <a:t>42</a:t>
                      </a:r>
                      <a:endParaRPr lang="en-US" sz="2000" dirty="0">
                        <a:effectLst/>
                        <a:latin typeface="Arial" pitchFamily="34" charset="0"/>
                        <a:ea typeface="Calibri"/>
                        <a:cs typeface="Arial" pitchFamily="34" charset="0"/>
                      </a:endParaRPr>
                    </a:p>
                  </a:txBody>
                  <a:tcPr marL="68580" marR="68580" marT="0" marB="0">
                    <a:noFill/>
                  </a:tcPr>
                </a:tc>
              </a:tr>
            </a:tbl>
          </a:graphicData>
        </a:graphic>
      </p:graphicFrame>
    </p:spTree>
    <p:extLst>
      <p:ext uri="{BB962C8B-B14F-4D97-AF65-F5344CB8AC3E}">
        <p14:creationId xmlns:p14="http://schemas.microsoft.com/office/powerpoint/2010/main" val="2017523719"/>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90562" y="188640"/>
            <a:ext cx="8453438"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439738" lvl="1" indent="0" algn="ctr" eaLnBrk="1" fontAlgn="auto" hangingPunct="1">
              <a:spcBef>
                <a:spcPts val="600"/>
              </a:spcBef>
              <a:spcAft>
                <a:spcPts val="0"/>
              </a:spcAft>
              <a:defRPr sz="1800"/>
            </a:pPr>
            <a:r>
              <a:rPr lang="en-ZA" altLang="en-US" sz="2800" b="1" dirty="0">
                <a:latin typeface="Arial" pitchFamily="34" charset="0"/>
                <a:cs typeface="Arial" pitchFamily="34" charset="0"/>
              </a:rPr>
              <a:t>DERELICT AND OWNERLESS MINE SITES</a:t>
            </a:r>
            <a:endParaRPr lang="en-ZA" sz="2800" b="1" dirty="0" smtClean="0">
              <a:solidFill>
                <a:srgbClr val="000000"/>
              </a:solidFill>
              <a:latin typeface="Arial" panose="020B0604020202020204" pitchFamily="34" charset="0"/>
              <a:cs typeface="Arial" panose="020B0604020202020204" pitchFamily="34" charset="0"/>
              <a:sym typeface="Calibri"/>
            </a:endParaRPr>
          </a:p>
          <a:p>
            <a:pPr marL="439738" lvl="1" indent="0" algn="ctr" eaLnBrk="1" fontAlgn="auto" hangingPunct="1">
              <a:spcBef>
                <a:spcPts val="600"/>
              </a:spcBef>
              <a:spcAft>
                <a:spcPts val="0"/>
              </a:spcAft>
              <a:defRPr sz="1800"/>
            </a:pPr>
            <a:r>
              <a:rPr lang="en-ZA" sz="2800" b="1" dirty="0" smtClean="0">
                <a:solidFill>
                  <a:srgbClr val="000000"/>
                </a:solidFill>
                <a:latin typeface="Arial" panose="020B0604020202020204" pitchFamily="34" charset="0"/>
                <a:cs typeface="Arial" panose="020B0604020202020204" pitchFamily="34" charset="0"/>
                <a:sym typeface="Calibri"/>
              </a:rPr>
              <a:t>Progress on Sealing of Dangerous </a:t>
            </a:r>
            <a:r>
              <a:rPr lang="en-ZA" sz="2800" b="1" dirty="0" err="1" smtClean="0">
                <a:solidFill>
                  <a:srgbClr val="000000"/>
                </a:solidFill>
                <a:latin typeface="Arial" panose="020B0604020202020204" pitchFamily="34" charset="0"/>
                <a:cs typeface="Arial" panose="020B0604020202020204" pitchFamily="34" charset="0"/>
                <a:sym typeface="Calibri"/>
              </a:rPr>
              <a:t>Holings</a:t>
            </a:r>
            <a:endParaRPr lang="en-ZA" sz="2800" b="1" dirty="0">
              <a:solidFill>
                <a:srgbClr val="000000"/>
              </a:solidFill>
              <a:latin typeface="Arial" panose="020B0604020202020204" pitchFamily="34" charset="0"/>
              <a:cs typeface="Arial" panose="020B0604020202020204" pitchFamily="34" charset="0"/>
              <a:sym typeface="Calibri"/>
            </a:endParaRP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14</a:t>
            </a:fld>
            <a:endParaRPr lang="en-ZA" altLang="en-US" dirty="0" smtClean="0">
              <a:solidFill>
                <a:srgbClr val="888888"/>
              </a:solidFill>
            </a:endParaRPr>
          </a:p>
        </p:txBody>
      </p:sp>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1259886"/>
            <a:ext cx="3841164" cy="3169439"/>
          </a:xfrm>
          <a:prstGeom prst="rect">
            <a:avLst/>
          </a:prstGeom>
          <a:noFill/>
          <a:ln>
            <a:noFill/>
          </a:ln>
          <a:extLst/>
        </p:spPr>
      </p:pic>
      <p:pic>
        <p:nvPicPr>
          <p:cNvPr id="7" name="Picture 6" descr="C:\Users\Reuben.Masenya\AppData\Local\Microsoft\Windows\Temporary Internet Files\Content.Word\IMG_000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013" y="1259886"/>
            <a:ext cx="3816424" cy="3178786"/>
          </a:xfrm>
          <a:prstGeom prst="rect">
            <a:avLst/>
          </a:prstGeom>
          <a:noFill/>
          <a:ln>
            <a:noFill/>
          </a:ln>
        </p:spPr>
      </p:pic>
      <p:sp>
        <p:nvSpPr>
          <p:cNvPr id="2" name="Rectangle 1"/>
          <p:cNvSpPr/>
          <p:nvPr/>
        </p:nvSpPr>
        <p:spPr>
          <a:xfrm>
            <a:off x="1187624" y="4601978"/>
            <a:ext cx="3240360" cy="707886"/>
          </a:xfrm>
          <a:prstGeom prst="rect">
            <a:avLst/>
          </a:prstGeom>
        </p:spPr>
        <p:txBody>
          <a:bodyPr wrap="square">
            <a:spAutoFit/>
          </a:bodyPr>
          <a:lstStyle/>
          <a:p>
            <a:pPr algn="ctr"/>
            <a:r>
              <a:rPr lang="en-ZA" sz="2000" b="1" dirty="0" err="1">
                <a:latin typeface="Arial" panose="020B0604020202020204" pitchFamily="34" charset="0"/>
                <a:cs typeface="Arial" panose="020B0604020202020204" pitchFamily="34" charset="0"/>
              </a:rPr>
              <a:t>Grootvlei</a:t>
            </a:r>
            <a:r>
              <a:rPr lang="en-ZA" sz="2000" b="1" dirty="0">
                <a:latin typeface="Arial" panose="020B0604020202020204" pitchFamily="34" charset="0"/>
                <a:cs typeface="Arial" panose="020B0604020202020204" pitchFamily="34" charset="0"/>
              </a:rPr>
              <a:t> Ventilation Shaft </a:t>
            </a:r>
            <a:r>
              <a:rPr lang="en-ZA" sz="2000" b="1" dirty="0" smtClean="0">
                <a:latin typeface="Arial" panose="020B0604020202020204" pitchFamily="34" charset="0"/>
                <a:cs typeface="Arial" panose="020B0604020202020204" pitchFamily="34" charset="0"/>
              </a:rPr>
              <a:t>(</a:t>
            </a:r>
            <a:r>
              <a:rPr lang="en-ZA" sz="2000" b="1" dirty="0">
                <a:latin typeface="Arial" panose="020B0604020202020204" pitchFamily="34" charset="0"/>
                <a:cs typeface="Arial" panose="020B0604020202020204" pitchFamily="34" charset="0"/>
              </a:rPr>
              <a:t>B</a:t>
            </a:r>
            <a:r>
              <a:rPr lang="en-ZA" sz="2000" b="1" dirty="0" smtClean="0">
                <a:latin typeface="Arial" panose="020B0604020202020204" pitchFamily="34" charset="0"/>
                <a:cs typeface="Arial" panose="020B0604020202020204" pitchFamily="34" charset="0"/>
              </a:rPr>
              <a:t>efore)</a:t>
            </a:r>
            <a:endParaRPr lang="en-US" sz="2000" b="1" dirty="0">
              <a:latin typeface="Arial" panose="020B0604020202020204" pitchFamily="34" charset="0"/>
              <a:cs typeface="Arial" panose="020B0604020202020204" pitchFamily="34" charset="0"/>
            </a:endParaRPr>
          </a:p>
        </p:txBody>
      </p:sp>
      <p:sp>
        <p:nvSpPr>
          <p:cNvPr id="14" name="Rectangle 13"/>
          <p:cNvSpPr/>
          <p:nvPr/>
        </p:nvSpPr>
        <p:spPr>
          <a:xfrm>
            <a:off x="5364088" y="4601979"/>
            <a:ext cx="3240360" cy="707886"/>
          </a:xfrm>
          <a:prstGeom prst="rect">
            <a:avLst/>
          </a:prstGeom>
        </p:spPr>
        <p:txBody>
          <a:bodyPr wrap="square">
            <a:spAutoFit/>
          </a:bodyPr>
          <a:lstStyle/>
          <a:p>
            <a:pPr algn="ctr"/>
            <a:r>
              <a:rPr lang="en-ZA" sz="2000" b="1" dirty="0" err="1">
                <a:latin typeface="Arial" panose="020B0604020202020204" pitchFamily="34" charset="0"/>
                <a:cs typeface="Arial" panose="020B0604020202020204" pitchFamily="34" charset="0"/>
              </a:rPr>
              <a:t>Grootvlei</a:t>
            </a:r>
            <a:r>
              <a:rPr lang="en-ZA" sz="2000" b="1" dirty="0">
                <a:latin typeface="Arial" panose="020B0604020202020204" pitchFamily="34" charset="0"/>
                <a:cs typeface="Arial" panose="020B0604020202020204" pitchFamily="34" charset="0"/>
              </a:rPr>
              <a:t> Ventilation Shaft </a:t>
            </a:r>
            <a:r>
              <a:rPr lang="en-ZA" sz="2000" b="1" dirty="0" smtClean="0">
                <a:latin typeface="Arial" panose="020B0604020202020204" pitchFamily="34" charset="0"/>
                <a:cs typeface="Arial" panose="020B0604020202020204" pitchFamily="34" charset="0"/>
              </a:rPr>
              <a:t>(After</a:t>
            </a:r>
            <a:r>
              <a:rPr lang="en-ZA" sz="2000" b="1" dirty="0" smtClean="0"/>
              <a:t>)</a:t>
            </a:r>
            <a:endParaRPr lang="en-US" sz="2000" b="1" dirty="0"/>
          </a:p>
        </p:txBody>
      </p:sp>
    </p:spTree>
    <p:extLst>
      <p:ext uri="{BB962C8B-B14F-4D97-AF65-F5344CB8AC3E}">
        <p14:creationId xmlns:p14="http://schemas.microsoft.com/office/powerpoint/2010/main" val="225992326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Title 4"/>
          <p:cNvSpPr>
            <a:spLocks noGrp="1"/>
          </p:cNvSpPr>
          <p:nvPr>
            <p:ph type="title"/>
          </p:nvPr>
        </p:nvSpPr>
        <p:spPr>
          <a:xfrm>
            <a:off x="827088" y="115888"/>
            <a:ext cx="8229600" cy="865187"/>
          </a:xfrm>
        </p:spPr>
        <p:txBody>
          <a:bodyPr/>
          <a:lstStyle/>
          <a:p>
            <a:pPr eaLnBrk="1" hangingPunct="1"/>
            <a:r>
              <a:rPr lang="en-US" altLang="en-US" sz="2800" b="1" dirty="0" smtClean="0">
                <a:solidFill>
                  <a:srgbClr val="000000"/>
                </a:solidFill>
                <a:latin typeface="Arial" panose="020B0604020202020204" pitchFamily="34" charset="0"/>
                <a:cs typeface="Arial" panose="020B0604020202020204" pitchFamily="34" charset="0"/>
              </a:rPr>
              <a:t>EMPLOYMENT AND JOB OPPORTUNITIES</a:t>
            </a:r>
            <a:br>
              <a:rPr lang="en-US" altLang="en-US" sz="2800" b="1" dirty="0" smtClean="0">
                <a:solidFill>
                  <a:srgbClr val="000000"/>
                </a:solidFill>
                <a:latin typeface="Arial" panose="020B0604020202020204" pitchFamily="34" charset="0"/>
                <a:cs typeface="Arial" panose="020B0604020202020204" pitchFamily="34" charset="0"/>
              </a:rPr>
            </a:br>
            <a:r>
              <a:rPr lang="en-US" altLang="en-US" sz="2800" b="1" dirty="0" smtClean="0">
                <a:solidFill>
                  <a:srgbClr val="000000"/>
                </a:solidFill>
                <a:latin typeface="Arial" panose="020B0604020202020204" pitchFamily="34" charset="0"/>
                <a:cs typeface="Arial" panose="020B0604020202020204" pitchFamily="34" charset="0"/>
              </a:rPr>
              <a:t>FROM D&amp;O PROJECTS (2016/17) </a:t>
            </a:r>
            <a:endParaRPr lang="en-US" altLang="en-US" sz="2800" b="1" dirty="0" smtClean="0">
              <a:solidFill>
                <a:schemeClr val="tx1"/>
              </a:solidFill>
              <a:latin typeface="Arial" panose="020B0604020202020204" pitchFamily="34" charset="0"/>
              <a:cs typeface="Arial" panose="020B0604020202020204" pitchFamily="34" charset="0"/>
            </a:endParaRPr>
          </a:p>
        </p:txBody>
      </p:sp>
      <p:sp>
        <p:nvSpPr>
          <p:cNvPr id="20483" name="Slide Number Placeholder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A02F48-A99C-466A-847E-B7C75D34544B}" type="slidenum">
              <a:rPr lang="en-US" altLang="en-US">
                <a:solidFill>
                  <a:srgbClr val="888888"/>
                </a:solidFill>
                <a:cs typeface="Helvetica" panose="020B0604020202020204" pitchFamily="34" charset="0"/>
              </a:rPr>
              <a:pPr/>
              <a:t>15</a:t>
            </a:fld>
            <a:endParaRPr lang="en-US" altLang="en-US">
              <a:solidFill>
                <a:srgbClr val="888888"/>
              </a:solidFill>
              <a:cs typeface="Helvetica"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54188527"/>
              </p:ext>
            </p:extLst>
          </p:nvPr>
        </p:nvGraphicFramePr>
        <p:xfrm>
          <a:off x="1043608" y="1052736"/>
          <a:ext cx="7401893" cy="4535705"/>
        </p:xfrm>
        <a:graphic>
          <a:graphicData uri="http://schemas.openxmlformats.org/drawingml/2006/table">
            <a:tbl>
              <a:tblPr/>
              <a:tblGrid>
                <a:gridCol w="1607580"/>
                <a:gridCol w="1092530"/>
                <a:gridCol w="1201784"/>
                <a:gridCol w="1205686"/>
                <a:gridCol w="1123745"/>
                <a:gridCol w="1170568"/>
              </a:tblGrid>
              <a:tr h="1133928">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Project Name</a:t>
                      </a:r>
                    </a:p>
                  </a:txBody>
                  <a:tcPr marL="9525" marR="9525" marT="9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Budget</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Total Number of Work Opportunities</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Number of adult male Employed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Number of adult women Employed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Number of Youth Employed</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3948">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Kwa-Mhlanga Shafts</a:t>
                      </a:r>
                    </a:p>
                  </a:txBody>
                  <a:tcPr marL="9525" marR="9525" marT="9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000" b="1" i="0" u="none" strike="noStrike" dirty="0">
                          <a:solidFill>
                            <a:srgbClr val="000000"/>
                          </a:solidFill>
                          <a:effectLst/>
                          <a:latin typeface="Arial" panose="020B0604020202020204" pitchFamily="34" charset="0"/>
                          <a:cs typeface="Arial" panose="020B0604020202020204" pitchFamily="34" charset="0"/>
                        </a:rPr>
                        <a:t>R 1,700,000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5</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5</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3948">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Greylingstad</a:t>
                      </a:r>
                    </a:p>
                  </a:txBody>
                  <a:tcPr marL="9525" marR="9525" marT="9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1000" b="1" i="0" u="none" strike="noStrike" dirty="0">
                          <a:solidFill>
                            <a:srgbClr val="000000"/>
                          </a:solidFill>
                          <a:effectLst/>
                          <a:latin typeface="Arial" panose="020B0604020202020204" pitchFamily="34" charset="0"/>
                          <a:cs typeface="Arial" panose="020B0604020202020204" pitchFamily="34" charset="0"/>
                        </a:rPr>
                        <a:t>R 2,000,000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7</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000000"/>
                          </a:solidFill>
                          <a:effectLst/>
                          <a:latin typeface="Arial" panose="020B0604020202020204" pitchFamily="34" charset="0"/>
                          <a:cs typeface="Arial" panose="020B0604020202020204" pitchFamily="34" charset="0"/>
                        </a:rPr>
                        <a:t>4</a:t>
                      </a:r>
                    </a:p>
                  </a:txBody>
                  <a:tcPr marL="9525" marR="9525" marT="9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13948">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Motsana</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000" b="1" i="0" u="none" strike="noStrike">
                          <a:solidFill>
                            <a:srgbClr val="000000"/>
                          </a:solidFill>
                          <a:effectLst/>
                          <a:latin typeface="Arial" panose="020B0604020202020204" pitchFamily="34" charset="0"/>
                          <a:cs typeface="Arial" panose="020B0604020202020204" pitchFamily="34" charset="0"/>
                        </a:rPr>
                        <a:t>R 3,500,000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6</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10</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13948">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Giyani Shafts Closure</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000" b="1" i="0" u="none" strike="noStrike">
                          <a:solidFill>
                            <a:srgbClr val="000000"/>
                          </a:solidFill>
                          <a:effectLst/>
                          <a:latin typeface="Arial" panose="020B0604020202020204" pitchFamily="34" charset="0"/>
                          <a:cs typeface="Arial" panose="020B0604020202020204" pitchFamily="34" charset="0"/>
                        </a:rPr>
                        <a:t>R 3,000,000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40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14</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13948">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Masaneng</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000" b="1" i="0" u="none" strike="noStrike">
                          <a:solidFill>
                            <a:srgbClr val="000000"/>
                          </a:solidFill>
                          <a:effectLst/>
                          <a:latin typeface="Arial" panose="020B0604020202020204" pitchFamily="34" charset="0"/>
                          <a:cs typeface="Arial" panose="020B0604020202020204" pitchFamily="34" charset="0"/>
                        </a:rPr>
                        <a:t>R 2,000,000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4</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13948">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Buisvlie North</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000" b="1" i="0" u="none" strike="noStrike">
                          <a:solidFill>
                            <a:srgbClr val="000000"/>
                          </a:solidFill>
                          <a:effectLst/>
                          <a:latin typeface="Arial" panose="020B0604020202020204" pitchFamily="34" charset="0"/>
                          <a:cs typeface="Arial" panose="020B0604020202020204" pitchFamily="34" charset="0"/>
                        </a:rPr>
                        <a:t>R 1,700,000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2</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5</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13948">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Buisvlie South</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000" b="1" i="0" u="none" strike="noStrike">
                          <a:solidFill>
                            <a:srgbClr val="000000"/>
                          </a:solidFill>
                          <a:effectLst/>
                          <a:latin typeface="Arial" panose="020B0604020202020204" pitchFamily="34" charset="0"/>
                          <a:cs typeface="Arial" panose="020B0604020202020204" pitchFamily="34" charset="0"/>
                        </a:rPr>
                        <a:t>R 4,000,000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20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6</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4</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213948">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Heinningsvlie</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1000" b="1" i="0" u="none" strike="noStrike">
                          <a:solidFill>
                            <a:srgbClr val="000000"/>
                          </a:solidFill>
                          <a:effectLst/>
                          <a:latin typeface="Arial" panose="020B0604020202020204" pitchFamily="34" charset="0"/>
                          <a:cs typeface="Arial" panose="020B0604020202020204" pitchFamily="34" charset="0"/>
                        </a:rPr>
                        <a:t>R 7,000,000</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55</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14</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7</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385109">
                <a:tc>
                  <a:txBody>
                    <a:bodyPr/>
                    <a:lstStyle/>
                    <a:p>
                      <a:pPr algn="l" fontAlgn="b"/>
                      <a:r>
                        <a:rPr lang="en-US" sz="1000" b="1" i="0" u="none" strike="noStrike">
                          <a:solidFill>
                            <a:srgbClr val="000000"/>
                          </a:solidFill>
                          <a:effectLst/>
                          <a:latin typeface="Arial" panose="020B0604020202020204" pitchFamily="34" charset="0"/>
                          <a:cs typeface="Arial" panose="020B0604020202020204" pitchFamily="34" charset="0"/>
                        </a:rPr>
                        <a:t>Closure of seven abandoned mines</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000" b="1" i="0" u="none" strike="noStrike">
                          <a:solidFill>
                            <a:srgbClr val="000000"/>
                          </a:solidFill>
                          <a:effectLst/>
                          <a:latin typeface="Arial" panose="020B0604020202020204" pitchFamily="34" charset="0"/>
                          <a:cs typeface="Arial" panose="020B0604020202020204" pitchFamily="34" charset="0"/>
                        </a:rPr>
                        <a:t>R 2,653,469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000000"/>
                          </a:solidFill>
                          <a:effectLst/>
                          <a:latin typeface="Arial" panose="020B0604020202020204" pitchFamily="34" charset="0"/>
                          <a:cs typeface="Arial" panose="020B0604020202020204" pitchFamily="34" charset="0"/>
                        </a:rPr>
                        <a:t>5</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1</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5344">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Totals</a:t>
                      </a:r>
                    </a:p>
                  </a:txBody>
                  <a:tcPr marL="9525" marR="9525" marT="95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R 27,553,469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189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59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200" b="1" i="0" u="none" strike="noStrike">
                          <a:solidFill>
                            <a:srgbClr val="000000"/>
                          </a:solidFill>
                          <a:effectLst/>
                          <a:latin typeface="Arial" panose="020B0604020202020204" pitchFamily="34" charset="0"/>
                          <a:cs typeface="Arial" panose="020B0604020202020204" pitchFamily="34" charset="0"/>
                        </a:rPr>
                        <a:t>39</a:t>
                      </a:r>
                    </a:p>
                  </a:txBody>
                  <a:tcPr marL="9525" marR="9525"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91</a:t>
                      </a:r>
                    </a:p>
                  </a:txBody>
                  <a:tcPr marL="9525" marR="9525" marT="95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213948">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w="12700" cap="flat" cmpd="sng" algn="ctr">
                      <a:solidFill>
                        <a:srgbClr val="000000"/>
                      </a:solidFill>
                      <a:prstDash val="solid"/>
                      <a:round/>
                      <a:headEnd type="none" w="med" len="med"/>
                      <a:tailEnd type="none" w="med" len="med"/>
                    </a:lnT>
                    <a:lnB>
                      <a:noFill/>
                    </a:lnB>
                  </a:tcPr>
                </a:tc>
              </a:tr>
              <a:tr h="213948">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 </a:t>
                      </a:r>
                    </a:p>
                  </a:txBody>
                  <a:tcPr marL="9525" marR="9525" marT="9523" marB="0" anchor="b">
                    <a:lnL>
                      <a:noFill/>
                    </a:lnL>
                    <a:lnR>
                      <a:noFill/>
                    </a:lnR>
                    <a:lnT>
                      <a:noFill/>
                    </a:lnT>
                    <a:lnB>
                      <a:noFill/>
                    </a:lnB>
                    <a:solidFill>
                      <a:srgbClr val="FFC000"/>
                    </a:solidFill>
                  </a:tcPr>
                </a:tc>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Mpumalanga</a:t>
                      </a:r>
                    </a:p>
                  </a:txBody>
                  <a:tcPr marL="9525" marR="9525" marT="9523" marB="0" anchor="b">
                    <a:lnL>
                      <a:noFill/>
                    </a:lnL>
                    <a:lnR>
                      <a:noFill/>
                    </a:lnR>
                    <a:lnT>
                      <a:noFill/>
                    </a:lnT>
                    <a:lnB>
                      <a:noFill/>
                    </a:lnB>
                  </a:tcPr>
                </a:tc>
              </a:tr>
              <a:tr h="213948">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 </a:t>
                      </a:r>
                    </a:p>
                  </a:txBody>
                  <a:tcPr marL="9525" marR="9525" marT="9523" marB="0" anchor="b">
                    <a:lnL>
                      <a:noFill/>
                    </a:lnL>
                    <a:lnR>
                      <a:noFill/>
                    </a:lnR>
                    <a:lnT>
                      <a:noFill/>
                    </a:lnT>
                    <a:lnB>
                      <a:noFill/>
                    </a:lnB>
                    <a:solidFill>
                      <a:srgbClr val="BDD7EE"/>
                    </a:solidFill>
                  </a:tcPr>
                </a:tc>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Limpopo</a:t>
                      </a:r>
                    </a:p>
                  </a:txBody>
                  <a:tcPr marL="9525" marR="9525" marT="9523" marB="0" anchor="b">
                    <a:lnL>
                      <a:noFill/>
                    </a:lnL>
                    <a:lnR>
                      <a:noFill/>
                    </a:lnR>
                    <a:lnT>
                      <a:noFill/>
                    </a:lnT>
                    <a:lnB>
                      <a:noFill/>
                    </a:lnB>
                  </a:tcPr>
                </a:tc>
              </a:tr>
              <a:tr h="213948">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 </a:t>
                      </a:r>
                    </a:p>
                  </a:txBody>
                  <a:tcPr marL="9525" marR="9525" marT="9523" marB="0" anchor="b">
                    <a:lnL>
                      <a:noFill/>
                    </a:lnL>
                    <a:lnR>
                      <a:noFill/>
                    </a:lnR>
                    <a:lnT>
                      <a:noFill/>
                    </a:lnT>
                    <a:lnB>
                      <a:noFill/>
                    </a:lnB>
                    <a:solidFill>
                      <a:srgbClr val="F8CBAD"/>
                    </a:solidFill>
                  </a:tcPr>
                </a:tc>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Northern Cape</a:t>
                      </a:r>
                    </a:p>
                  </a:txBody>
                  <a:tcPr marL="9525" marR="9525" marT="9523" marB="0" anchor="b">
                    <a:lnL>
                      <a:noFill/>
                    </a:lnL>
                    <a:lnR>
                      <a:noFill/>
                    </a:lnR>
                    <a:lnT>
                      <a:noFill/>
                    </a:lnT>
                    <a:lnB>
                      <a:noFill/>
                    </a:lnB>
                  </a:tcPr>
                </a:tc>
              </a:tr>
              <a:tr h="213948">
                <a:tc>
                  <a:txBody>
                    <a:bodyPr/>
                    <a:lstStyle/>
                    <a:p>
                      <a:pPr algn="l"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3"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3"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Gauteng</a:t>
                      </a:r>
                    </a:p>
                  </a:txBody>
                  <a:tcPr marL="9525" marR="9525" marT="9523" marB="0" anchor="b">
                    <a:lnL>
                      <a:noFill/>
                    </a:lnL>
                    <a:lnR>
                      <a:noFill/>
                    </a:lnR>
                    <a:lnT>
                      <a:noFill/>
                    </a:lnT>
                    <a:lnB>
                      <a:noFill/>
                    </a:lnB>
                  </a:tcPr>
                </a:tc>
              </a:tr>
            </a:tbl>
          </a:graphicData>
        </a:graphic>
      </p:graphicFrame>
    </p:spTree>
    <p:extLst>
      <p:ext uri="{BB962C8B-B14F-4D97-AF65-F5344CB8AC3E}">
        <p14:creationId xmlns:p14="http://schemas.microsoft.com/office/powerpoint/2010/main" val="233875520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16</a:t>
            </a:fld>
            <a:endParaRPr lang="en-ZA" altLang="en-US" dirty="0" smtClean="0">
              <a:solidFill>
                <a:srgbClr val="888888"/>
              </a:solidFill>
            </a:endParaRPr>
          </a:p>
        </p:txBody>
      </p:sp>
      <p:sp>
        <p:nvSpPr>
          <p:cNvPr id="5" name="Title 1"/>
          <p:cNvSpPr>
            <a:spLocks noGrp="1"/>
          </p:cNvSpPr>
          <p:nvPr>
            <p:ph type="title"/>
          </p:nvPr>
        </p:nvSpPr>
        <p:spPr>
          <a:xfrm>
            <a:off x="1115616" y="332656"/>
            <a:ext cx="6768752" cy="622422"/>
          </a:xfrm>
        </p:spPr>
        <p:txBody>
          <a:bodyPr/>
          <a:lstStyle/>
          <a:p>
            <a:pPr marL="514350" indent="-514350"/>
            <a:r>
              <a:rPr lang="en-US" altLang="en-US" sz="2800" b="1" dirty="0" smtClean="0">
                <a:solidFill>
                  <a:schemeClr val="tx1"/>
                </a:solidFill>
                <a:latin typeface="Arial" panose="020B0604020202020204" pitchFamily="34" charset="0"/>
                <a:cs typeface="Arial" panose="020B0604020202020204" pitchFamily="34" charset="0"/>
              </a:rPr>
              <a:t>GOVERNMENT CONSOLIDATED EFFORTS IN DEALING WITH AMD</a:t>
            </a:r>
            <a:endParaRPr lang="en-US" altLang="en-US" sz="2800" b="1" dirty="0">
              <a:solidFill>
                <a:schemeClr val="tx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827584" y="1340768"/>
            <a:ext cx="806489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chemeClr val="tx1"/>
                </a:solidFill>
                <a:latin typeface="Calibri"/>
                <a:ea typeface="Calibri"/>
                <a:cs typeface="Calibri"/>
                <a:sym typeface="Calibri" panose="020F0502020204030204" pitchFamily="34" charset="0"/>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a:lstStyle>
          <a:p>
            <a:pPr algn="just">
              <a:buFont typeface="Wingdings" pitchFamily="2" charset="2"/>
              <a:buChar char="q"/>
            </a:pPr>
            <a:r>
              <a:rPr lang="en-US" sz="2000" dirty="0" smtClean="0">
                <a:latin typeface="Arial" pitchFamily="34" charset="0"/>
                <a:cs typeface="Arial" pitchFamily="34" charset="0"/>
              </a:rPr>
              <a:t>In the year 2010 a Team of Experts was instructed by government, chaired by the Directors-General of Mineral Resources and Water and Sanitation to advise the Inter Ministerial Committee (IMC) on dealing with AMD, comprising the Ministers of Mineral Resources, Water and Sanitations and Science, and Technology and the Minister in the Presidency: National Planning Commission.</a:t>
            </a:r>
          </a:p>
          <a:p>
            <a:pPr marL="0" indent="0" algn="just">
              <a:buFont typeface="Arial" panose="020B0604020202020204" pitchFamily="34" charset="0"/>
              <a:buNone/>
            </a:pPr>
            <a:endParaRPr lang="en-US" sz="2000" dirty="0" smtClean="0">
              <a:latin typeface="Arial" pitchFamily="34" charset="0"/>
              <a:cs typeface="Arial" pitchFamily="34" charset="0"/>
            </a:endParaRPr>
          </a:p>
          <a:p>
            <a:pPr algn="just">
              <a:buFont typeface="Wingdings" pitchFamily="2" charset="2"/>
              <a:buChar char="q"/>
            </a:pPr>
            <a:r>
              <a:rPr lang="en-US" sz="2000" dirty="0" smtClean="0">
                <a:latin typeface="Arial" pitchFamily="34" charset="0"/>
                <a:cs typeface="Arial" pitchFamily="34" charset="0"/>
              </a:rPr>
              <a:t>The IMC produced a report which intent to guide the management of AMD in the Witwatersrand Basin.</a:t>
            </a:r>
          </a:p>
          <a:p>
            <a:pPr algn="just">
              <a:buFont typeface="Wingdings" pitchFamily="2" charset="2"/>
              <a:buChar char="q"/>
            </a:pPr>
            <a:endParaRPr lang="en-ZA" sz="1800" dirty="0" smtClean="0">
              <a:latin typeface="Arial Rounded MT Bold" pitchFamily="34" charset="0"/>
              <a:cs typeface="Arial" pitchFamily="34" charset="0"/>
            </a:endParaRPr>
          </a:p>
          <a:p>
            <a:pPr algn="just">
              <a:buFont typeface="Wingdings" pitchFamily="2" charset="2"/>
              <a:buChar char="q"/>
            </a:pPr>
            <a:endParaRPr lang="en-ZA" sz="1800" dirty="0" smtClean="0">
              <a:latin typeface="Arial Rounded MT Bold" pitchFamily="34" charset="0"/>
              <a:cs typeface="Arial" pitchFamily="34" charset="0"/>
            </a:endParaRPr>
          </a:p>
          <a:p>
            <a:pPr algn="just">
              <a:buFont typeface="Wingdings" pitchFamily="2" charset="2"/>
              <a:buChar char="q"/>
            </a:pPr>
            <a:endParaRPr lang="en-ZA" sz="2000" dirty="0">
              <a:latin typeface="Arial Rounded MT Bold" pitchFamily="34" charset="0"/>
            </a:endParaRPr>
          </a:p>
        </p:txBody>
      </p:sp>
    </p:spTree>
    <p:extLst>
      <p:ext uri="{BB962C8B-B14F-4D97-AF65-F5344CB8AC3E}">
        <p14:creationId xmlns:p14="http://schemas.microsoft.com/office/powerpoint/2010/main" val="156789127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Shape 55"/>
          <p:cNvSpPr>
            <a:spLocks noGrp="1"/>
          </p:cNvSpPr>
          <p:nvPr>
            <p:ph type="title"/>
          </p:nvPr>
        </p:nvSpPr>
        <p:spPr>
          <a:xfrm>
            <a:off x="827088" y="116632"/>
            <a:ext cx="8316912" cy="792088"/>
          </a:xfrm>
        </p:spPr>
        <p:txBody>
          <a:bodyPr lIns="0" tIns="0" rIns="0" bIns="0"/>
          <a:lstStyle/>
          <a:p>
            <a:pPr eaLnBrk="1" hangingPunct="1"/>
            <a:r>
              <a:rPr lang="en-US" altLang="en-US" sz="2800" b="1" dirty="0">
                <a:solidFill>
                  <a:schemeClr val="tx1"/>
                </a:solidFill>
                <a:latin typeface="Arial" panose="020B0604020202020204" pitchFamily="34" charset="0"/>
                <a:cs typeface="Arial" panose="020B0604020202020204" pitchFamily="34" charset="0"/>
              </a:rPr>
              <a:t>GOVERNMENT CONSOLIDATED EFFORTS IN DEALING WITH AMD</a:t>
            </a:r>
            <a:r>
              <a:rPr lang="en-US" altLang="en-US" sz="2800" b="1" dirty="0" smtClean="0">
                <a:solidFill>
                  <a:schemeClr val="tx1"/>
                </a:solidFill>
                <a:latin typeface="Arial" pitchFamily="34" charset="0"/>
                <a:ea typeface="Calibri" panose="020F0502020204030204" pitchFamily="34" charset="0"/>
                <a:cs typeface="Arial" pitchFamily="34" charset="0"/>
              </a:rPr>
              <a:t> (CONT…)</a:t>
            </a:r>
          </a:p>
        </p:txBody>
      </p:sp>
      <p:sp>
        <p:nvSpPr>
          <p:cNvPr id="7171" name="Shape 56"/>
          <p:cNvSpPr>
            <a:spLocks noGrp="1"/>
          </p:cNvSpPr>
          <p:nvPr>
            <p:ph type="body" idx="1"/>
          </p:nvPr>
        </p:nvSpPr>
        <p:spPr>
          <a:xfrm>
            <a:off x="827584" y="1196752"/>
            <a:ext cx="8011045" cy="4536504"/>
          </a:xfrm>
        </p:spPr>
        <p:txBody>
          <a:bodyPr lIns="0" tIns="0" rIns="0" bIns="0"/>
          <a:lstStyle/>
          <a:p>
            <a:pPr algn="just">
              <a:buFont typeface="Wingdings" pitchFamily="2" charset="2"/>
              <a:buChar char="q"/>
            </a:pPr>
            <a:r>
              <a:rPr lang="en-ZA" sz="2000" dirty="0">
                <a:latin typeface="Arial" panose="020B0604020202020204" pitchFamily="34" charset="0"/>
                <a:cs typeface="Arial" panose="020B0604020202020204" pitchFamily="34" charset="0"/>
              </a:rPr>
              <a:t>The Report </a:t>
            </a:r>
            <a:r>
              <a:rPr lang="en-ZA" sz="2000" dirty="0" smtClean="0">
                <a:latin typeface="Arial" panose="020B0604020202020204" pitchFamily="34" charset="0"/>
                <a:cs typeface="Arial" panose="020B0604020202020204" pitchFamily="34" charset="0"/>
              </a:rPr>
              <a:t>recommended that: </a:t>
            </a:r>
            <a:endParaRPr lang="en-US" sz="2000" dirty="0">
              <a:latin typeface="Arial" panose="020B0604020202020204" pitchFamily="34" charset="0"/>
              <a:cs typeface="Arial" panose="020B0604020202020204" pitchFamily="34" charset="0"/>
            </a:endParaRPr>
          </a:p>
          <a:p>
            <a:pPr marL="954088" lvl="1" indent="-514350" algn="just">
              <a:buFont typeface="+mj-lt"/>
              <a:buAutoNum type="romanLcPeriod"/>
            </a:pP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teps be </a:t>
            </a:r>
            <a:r>
              <a:rPr lang="en-US" sz="2000" dirty="0">
                <a:latin typeface="Arial" panose="020B0604020202020204" pitchFamily="34" charset="0"/>
                <a:cs typeface="Arial" panose="020B0604020202020204" pitchFamily="34" charset="0"/>
              </a:rPr>
              <a:t>implemented to reduce and stop the ingress of water into the underground workings as far as is possible. This will reduce the volumes of water which need to be pumped and treated to more acceptable levels and consequently reduce the operational costs of AMD </a:t>
            </a:r>
            <a:r>
              <a:rPr lang="en-US" sz="2000" dirty="0" smtClean="0">
                <a:latin typeface="Arial" panose="020B0604020202020204" pitchFamily="34" charset="0"/>
                <a:cs typeface="Arial" panose="020B0604020202020204" pitchFamily="34" charset="0"/>
              </a:rPr>
              <a:t>management.</a:t>
            </a:r>
          </a:p>
          <a:p>
            <a:pPr marL="954088" lvl="1" indent="-514350" algn="just">
              <a:buFont typeface="+mj-lt"/>
              <a:buAutoNum type="romanLcPeriod"/>
            </a:pPr>
            <a:endParaRPr lang="en-US" sz="2000" dirty="0" smtClean="0">
              <a:latin typeface="Arial" panose="020B0604020202020204" pitchFamily="34" charset="0"/>
              <a:cs typeface="Arial" panose="020B0604020202020204" pitchFamily="34" charset="0"/>
            </a:endParaRPr>
          </a:p>
          <a:p>
            <a:pPr marL="954088" lvl="1" indent="-514350" algn="just">
              <a:buFont typeface="+mj-lt"/>
              <a:buAutoNum type="romanLcPeriod"/>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acid mine water </a:t>
            </a:r>
            <a:r>
              <a:rPr lang="en-US" sz="2000" dirty="0" smtClean="0">
                <a:latin typeface="Arial" panose="020B0604020202020204" pitchFamily="34" charset="0"/>
                <a:cs typeface="Arial" panose="020B0604020202020204" pitchFamily="34" charset="0"/>
              </a:rPr>
              <a:t>be </a:t>
            </a:r>
            <a:r>
              <a:rPr lang="en-US" sz="2000" dirty="0">
                <a:latin typeface="Arial" panose="020B0604020202020204" pitchFamily="34" charset="0"/>
                <a:cs typeface="Arial" panose="020B0604020202020204" pitchFamily="34" charset="0"/>
              </a:rPr>
              <a:t>pumped and treated </a:t>
            </a:r>
            <a:r>
              <a:rPr lang="en-US" sz="2000" dirty="0" smtClean="0">
                <a:latin typeface="Arial" panose="020B0604020202020204" pitchFamily="34" charset="0"/>
                <a:cs typeface="Arial" panose="020B0604020202020204" pitchFamily="34" charset="0"/>
              </a:rPr>
              <a:t>to reduce </a:t>
            </a:r>
            <a:r>
              <a:rPr lang="en-US" sz="2000" dirty="0">
                <a:latin typeface="Arial" panose="020B0604020202020204" pitchFamily="34" charset="0"/>
                <a:cs typeface="Arial" panose="020B0604020202020204" pitchFamily="34" charset="0"/>
              </a:rPr>
              <a:t>the mine water contribution to the salinity of major river systems (e.g. Vaal River System</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954088" lvl="1" indent="-514350" algn="just">
              <a:buFont typeface="+mj-lt"/>
              <a:buAutoNum type="romanLcPeriod"/>
            </a:pPr>
            <a:endParaRPr lang="en-US" sz="22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endParaRPr lang="en-ZA" altLang="en-US" sz="2200" dirty="0">
              <a:latin typeface="Arial" panose="020B0604020202020204" pitchFamily="34" charset="0"/>
              <a:cs typeface="Arial" panose="020B0604020202020204" pitchFamily="34" charset="0"/>
            </a:endParaRPr>
          </a:p>
        </p:txBody>
      </p:sp>
      <p:sp>
        <p:nvSpPr>
          <p:cNvPr id="8196" name="Shape 57"/>
          <p:cNvSpPr>
            <a:spLocks noGrp="1"/>
          </p:cNvSpPr>
          <p:nvPr>
            <p:ph type="sldNum" sz="quarter" idx="10"/>
          </p:nvPr>
        </p:nvSpPr>
        <p:spPr>
          <a:xfrm>
            <a:off x="6553200" y="6221413"/>
            <a:ext cx="2133600"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B626E63F-3BBD-4310-BA69-6528D0B43D6C}" type="slidenum">
              <a:rPr lang="en-US" altLang="en-US" smtClean="0">
                <a:solidFill>
                  <a:srgbClr val="888888"/>
                </a:solidFill>
              </a:rPr>
              <a:pPr/>
              <a:t>17</a:t>
            </a:fld>
            <a:endParaRPr lang="en-US" altLang="en-US" dirty="0" smtClean="0">
              <a:solidFill>
                <a:srgbClr val="888888"/>
              </a:solidFill>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460432" cy="936104"/>
          </a:xfrm>
        </p:spPr>
        <p:txBody>
          <a:bodyPr/>
          <a:lstStyle/>
          <a:p>
            <a:r>
              <a:rPr lang="en-US" sz="2600" b="1" dirty="0" smtClean="0">
                <a:latin typeface="Arial" panose="020B0604020202020204" pitchFamily="34" charset="0"/>
                <a:cs typeface="Arial" panose="020B0604020202020204" pitchFamily="34" charset="0"/>
              </a:rPr>
              <a:t>GOVERNMENT </a:t>
            </a:r>
            <a:r>
              <a:rPr lang="en-US" sz="2600" b="1" dirty="0">
                <a:latin typeface="Arial" panose="020B0604020202020204" pitchFamily="34" charset="0"/>
                <a:cs typeface="Arial" panose="020B0604020202020204" pitchFamily="34" charset="0"/>
              </a:rPr>
              <a:t>CONSOLIDATED EFFORTS IN DEALING WITH AMD</a:t>
            </a:r>
            <a:r>
              <a:rPr lang="en-ZA" sz="2600" b="1" dirty="0" smtClean="0">
                <a:latin typeface="Arial" panose="020B0604020202020204" pitchFamily="34" charset="0"/>
                <a:cs typeface="Arial" panose="020B0604020202020204" pitchFamily="34" charset="0"/>
              </a:rPr>
              <a:t/>
            </a:r>
            <a:br>
              <a:rPr lang="en-ZA" sz="2600" b="1" dirty="0" smtClean="0">
                <a:latin typeface="Arial" panose="020B0604020202020204" pitchFamily="34" charset="0"/>
                <a:cs typeface="Arial" panose="020B0604020202020204" pitchFamily="34" charset="0"/>
              </a:rPr>
            </a:br>
            <a:r>
              <a:rPr lang="en-ZA" sz="2600" b="1" dirty="0" smtClean="0">
                <a:latin typeface="Arial" panose="020B0604020202020204" pitchFamily="34" charset="0"/>
                <a:cs typeface="Arial" panose="020B0604020202020204" pitchFamily="34" charset="0"/>
              </a:rPr>
              <a:t>Central Rand Ingress Volumes And Costs</a:t>
            </a:r>
            <a:endParaRPr lang="en-ZA" sz="26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516996"/>
              </p:ext>
            </p:extLst>
          </p:nvPr>
        </p:nvGraphicFramePr>
        <p:xfrm>
          <a:off x="899592" y="1197557"/>
          <a:ext cx="8136908" cy="4319674"/>
        </p:xfrm>
        <a:graphic>
          <a:graphicData uri="http://schemas.openxmlformats.org/drawingml/2006/table">
            <a:tbl>
              <a:tblPr firstRow="1" bandRow="1">
                <a:tableStyleId>{5C22544A-7EE6-4342-B048-85BDC9FD1C3A}</a:tableStyleId>
              </a:tblPr>
              <a:tblGrid>
                <a:gridCol w="2376264"/>
                <a:gridCol w="2664297"/>
                <a:gridCol w="1728192"/>
                <a:gridCol w="1368155"/>
              </a:tblGrid>
              <a:tr h="1121664">
                <a:tc>
                  <a:txBody>
                    <a:bodyPr/>
                    <a:lstStyle/>
                    <a:p>
                      <a:r>
                        <a:rPr lang="en-ZA" sz="2000" b="1" dirty="0" smtClean="0">
                          <a:latin typeface="Arial" panose="020B0604020202020204" pitchFamily="34" charset="0"/>
                          <a:cs typeface="Arial" panose="020B0604020202020204" pitchFamily="34" charset="0"/>
                        </a:rPr>
                        <a:t>Gold Field</a:t>
                      </a:r>
                      <a:endParaRPr lang="en-ZA" sz="2000" b="1" dirty="0">
                        <a:latin typeface="Arial" panose="020B0604020202020204" pitchFamily="34" charset="0"/>
                        <a:cs typeface="Arial" panose="020B0604020202020204" pitchFamily="34" charset="0"/>
                      </a:endParaRPr>
                    </a:p>
                  </a:txBody>
                  <a:tcPr>
                    <a:solidFill>
                      <a:schemeClr val="accent6">
                        <a:lumMod val="50000"/>
                      </a:schemeClr>
                    </a:solidFill>
                  </a:tcPr>
                </a:tc>
                <a:tc>
                  <a:txBody>
                    <a:bodyPr/>
                    <a:lstStyle/>
                    <a:p>
                      <a:r>
                        <a:rPr lang="en-ZA" sz="2000" b="1" dirty="0" smtClean="0">
                          <a:latin typeface="Arial" panose="020B0604020202020204" pitchFamily="34" charset="0"/>
                          <a:cs typeface="Arial" panose="020B0604020202020204" pitchFamily="34" charset="0"/>
                        </a:rPr>
                        <a:t>Project</a:t>
                      </a:r>
                      <a:endParaRPr lang="en-ZA" sz="2000" b="1" dirty="0">
                        <a:latin typeface="Arial" panose="020B0604020202020204" pitchFamily="34" charset="0"/>
                        <a:cs typeface="Arial" panose="020B0604020202020204" pitchFamily="34" charset="0"/>
                      </a:endParaRPr>
                    </a:p>
                  </a:txBody>
                  <a:tcPr>
                    <a:solidFill>
                      <a:schemeClr val="accent6">
                        <a:lumMod val="50000"/>
                      </a:schemeClr>
                    </a:solidFill>
                  </a:tcPr>
                </a:tc>
                <a:tc>
                  <a:txBody>
                    <a:bodyPr/>
                    <a:lstStyle/>
                    <a:p>
                      <a:r>
                        <a:rPr lang="en-ZA" sz="2000" b="1" dirty="0" smtClean="0">
                          <a:latin typeface="Arial" panose="020B0604020202020204" pitchFamily="34" charset="0"/>
                          <a:cs typeface="Arial" panose="020B0604020202020204" pitchFamily="34" charset="0"/>
                        </a:rPr>
                        <a:t>Costs</a:t>
                      </a:r>
                      <a:r>
                        <a:rPr lang="en-ZA" sz="2000" b="1" baseline="0" dirty="0" smtClean="0">
                          <a:latin typeface="Arial" panose="020B0604020202020204" pitchFamily="34" charset="0"/>
                          <a:cs typeface="Arial" panose="020B0604020202020204" pitchFamily="34" charset="0"/>
                        </a:rPr>
                        <a:t> (ZAR)</a:t>
                      </a:r>
                      <a:endParaRPr lang="en-ZA" sz="2000" b="1" dirty="0">
                        <a:latin typeface="Arial" panose="020B0604020202020204" pitchFamily="34" charset="0"/>
                        <a:cs typeface="Arial" panose="020B0604020202020204" pitchFamily="34" charset="0"/>
                      </a:endParaRPr>
                    </a:p>
                  </a:txBody>
                  <a:tcPr>
                    <a:solidFill>
                      <a:schemeClr val="accent6">
                        <a:lumMod val="50000"/>
                      </a:schemeClr>
                    </a:solidFill>
                  </a:tcPr>
                </a:tc>
                <a:tc>
                  <a:txBody>
                    <a:bodyPr/>
                    <a:lstStyle/>
                    <a:p>
                      <a:r>
                        <a:rPr lang="en-ZA" sz="2000" b="1" dirty="0" smtClean="0">
                          <a:latin typeface="Arial" panose="020B0604020202020204" pitchFamily="34" charset="0"/>
                          <a:cs typeface="Arial" panose="020B0604020202020204" pitchFamily="34" charset="0"/>
                        </a:rPr>
                        <a:t>Volume</a:t>
                      </a:r>
                      <a:r>
                        <a:rPr lang="en-ZA" sz="2000" b="1" baseline="0" dirty="0" smtClean="0">
                          <a:latin typeface="Arial" panose="020B0604020202020204" pitchFamily="34" charset="0"/>
                          <a:cs typeface="Arial" panose="020B0604020202020204" pitchFamily="34" charset="0"/>
                        </a:rPr>
                        <a:t> (ML per Day)</a:t>
                      </a:r>
                      <a:endParaRPr lang="en-ZA" sz="2000" b="1" dirty="0">
                        <a:latin typeface="Arial" panose="020B0604020202020204" pitchFamily="34" charset="0"/>
                        <a:cs typeface="Arial" panose="020B0604020202020204" pitchFamily="34" charset="0"/>
                      </a:endParaRPr>
                    </a:p>
                  </a:txBody>
                  <a:tcPr>
                    <a:solidFill>
                      <a:schemeClr val="accent6">
                        <a:lumMod val="50000"/>
                      </a:schemeClr>
                    </a:solidFill>
                  </a:tcPr>
                </a:tc>
              </a:tr>
              <a:tr h="822245">
                <a:tc>
                  <a:txBody>
                    <a:bodyPr/>
                    <a:lstStyle/>
                    <a:p>
                      <a:pPr algn="just"/>
                      <a:r>
                        <a:rPr lang="en-ZA" sz="2000" b="1" dirty="0" smtClean="0">
                          <a:latin typeface="Arial" panose="020B0604020202020204" pitchFamily="34" charset="0"/>
                          <a:cs typeface="Arial" panose="020B0604020202020204" pitchFamily="34" charset="0"/>
                        </a:rPr>
                        <a:t>Central Rand</a:t>
                      </a:r>
                    </a:p>
                    <a:p>
                      <a:pPr algn="just"/>
                      <a:endParaRPr lang="en-ZA" sz="2000" b="1" dirty="0" smtClean="0">
                        <a:latin typeface="Arial" panose="020B0604020202020204" pitchFamily="34" charset="0"/>
                        <a:cs typeface="Arial" panose="020B0604020202020204" pitchFamily="34" charset="0"/>
                      </a:endParaRPr>
                    </a:p>
                  </a:txBody>
                  <a:tcPr/>
                </a:tc>
                <a:tc>
                  <a:txBody>
                    <a:bodyPr/>
                    <a:lstStyle/>
                    <a:p>
                      <a:pPr algn="just"/>
                      <a:r>
                        <a:rPr lang="en-ZA" sz="2000" b="1" dirty="0" smtClean="0">
                          <a:latin typeface="Arial" panose="020B0604020202020204" pitchFamily="34" charset="0"/>
                          <a:cs typeface="Arial" panose="020B0604020202020204" pitchFamily="34" charset="0"/>
                        </a:rPr>
                        <a:t>Amalgam Canal</a:t>
                      </a:r>
                    </a:p>
                  </a:txBody>
                  <a:tcPr/>
                </a:tc>
                <a:tc>
                  <a:txBody>
                    <a:bodyPr/>
                    <a:lstStyle/>
                    <a:p>
                      <a:r>
                        <a:rPr lang="en-ZA" sz="2000" b="1" dirty="0" smtClean="0">
                          <a:latin typeface="Arial" panose="020B0604020202020204" pitchFamily="34" charset="0"/>
                          <a:cs typeface="Arial" panose="020B0604020202020204" pitchFamily="34" charset="0"/>
                        </a:rPr>
                        <a:t>R8 016 367</a:t>
                      </a:r>
                    </a:p>
                    <a:p>
                      <a:endParaRPr lang="en-ZA" sz="2000" b="1" dirty="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2ml/d</a:t>
                      </a:r>
                      <a:endParaRPr lang="en-ZA" sz="2000" b="1" dirty="0">
                        <a:latin typeface="Arial" panose="020B0604020202020204" pitchFamily="34" charset="0"/>
                        <a:cs typeface="Arial" panose="020B0604020202020204" pitchFamily="34" charset="0"/>
                      </a:endParaRPr>
                    </a:p>
                  </a:txBody>
                  <a:tcPr/>
                </a:tc>
              </a:tr>
              <a:tr h="781766">
                <a:tc>
                  <a:txBody>
                    <a:bodyPr/>
                    <a:lstStyle/>
                    <a:p>
                      <a:pPr algn="just"/>
                      <a:r>
                        <a:rPr lang="en-ZA" sz="2000" b="1" dirty="0" smtClean="0">
                          <a:latin typeface="Arial" panose="020B0604020202020204" pitchFamily="34" charset="0"/>
                          <a:cs typeface="Arial" panose="020B0604020202020204" pitchFamily="34" charset="0"/>
                        </a:rPr>
                        <a:t>Central Rand</a:t>
                      </a:r>
                    </a:p>
                    <a:p>
                      <a:pPr algn="just"/>
                      <a:endParaRPr lang="en-ZA" sz="2000" b="1" dirty="0" smtClean="0">
                        <a:latin typeface="Arial" panose="020B0604020202020204" pitchFamily="34" charset="0"/>
                        <a:cs typeface="Arial" panose="020B0604020202020204" pitchFamily="34" charset="0"/>
                      </a:endParaRPr>
                    </a:p>
                  </a:txBody>
                  <a:tcPr/>
                </a:tc>
                <a:tc>
                  <a:txBody>
                    <a:bodyPr/>
                    <a:lstStyle/>
                    <a:p>
                      <a:pPr algn="just"/>
                      <a:r>
                        <a:rPr lang="en-ZA" sz="2000" b="1" dirty="0" smtClean="0">
                          <a:latin typeface="Arial" panose="020B0604020202020204" pitchFamily="34" charset="0"/>
                          <a:cs typeface="Arial" panose="020B0604020202020204" pitchFamily="34" charset="0"/>
                        </a:rPr>
                        <a:t>DRD Canal</a:t>
                      </a:r>
                    </a:p>
                  </a:txBody>
                  <a:tcPr/>
                </a:tc>
                <a:tc>
                  <a:txBody>
                    <a:bodyPr/>
                    <a:lstStyle/>
                    <a:p>
                      <a:r>
                        <a:rPr lang="en-ZA" sz="2000" b="1" dirty="0" smtClean="0">
                          <a:latin typeface="Arial" panose="020B0604020202020204" pitchFamily="34" charset="0"/>
                          <a:cs typeface="Arial" panose="020B0604020202020204" pitchFamily="34" charset="0"/>
                        </a:rPr>
                        <a:t>R98</a:t>
                      </a:r>
                      <a:r>
                        <a:rPr lang="en-ZA" sz="2000" b="1" baseline="0" dirty="0" smtClean="0">
                          <a:latin typeface="Arial" panose="020B0604020202020204" pitchFamily="34" charset="0"/>
                          <a:cs typeface="Arial" panose="020B0604020202020204" pitchFamily="34" charset="0"/>
                        </a:rPr>
                        <a:t> 774 635</a:t>
                      </a:r>
                      <a:endParaRPr lang="en-ZA" sz="2000" b="1" dirty="0" smtClean="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5.62</a:t>
                      </a:r>
                      <a:endParaRPr lang="en-ZA" sz="2000" b="1" dirty="0">
                        <a:latin typeface="Arial" panose="020B0604020202020204" pitchFamily="34" charset="0"/>
                        <a:cs typeface="Arial" panose="020B0604020202020204" pitchFamily="34" charset="0"/>
                      </a:endParaRPr>
                    </a:p>
                  </a:txBody>
                  <a:tcPr/>
                </a:tc>
              </a:tr>
              <a:tr h="781766">
                <a:tc>
                  <a:txBody>
                    <a:bodyPr/>
                    <a:lstStyle/>
                    <a:p>
                      <a:pPr algn="just"/>
                      <a:r>
                        <a:rPr lang="en-ZA" sz="2000" b="1" dirty="0" smtClean="0">
                          <a:latin typeface="Arial" panose="020B0604020202020204" pitchFamily="34" charset="0"/>
                          <a:cs typeface="Arial" panose="020B0604020202020204" pitchFamily="34" charset="0"/>
                        </a:rPr>
                        <a:t>Central Rand</a:t>
                      </a:r>
                    </a:p>
                    <a:p>
                      <a:pPr algn="just"/>
                      <a:endParaRPr lang="en-ZA" sz="2000" b="1" dirty="0">
                        <a:latin typeface="Arial" panose="020B0604020202020204" pitchFamily="34" charset="0"/>
                        <a:cs typeface="Arial" panose="020B0604020202020204" pitchFamily="34" charset="0"/>
                      </a:endParaRPr>
                    </a:p>
                  </a:txBody>
                  <a:tcPr/>
                </a:tc>
                <a:tc>
                  <a:txBody>
                    <a:bodyPr/>
                    <a:lstStyle/>
                    <a:p>
                      <a:pPr algn="just"/>
                      <a:r>
                        <a:rPr lang="en-ZA" sz="2000" b="1" dirty="0" smtClean="0">
                          <a:latin typeface="Arial" panose="020B0604020202020204" pitchFamily="34" charset="0"/>
                          <a:cs typeface="Arial" panose="020B0604020202020204" pitchFamily="34" charset="0"/>
                        </a:rPr>
                        <a:t>Boksburg Canal</a:t>
                      </a:r>
                      <a:endParaRPr lang="en-ZA" sz="2000" b="1" dirty="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R33</a:t>
                      </a:r>
                      <a:r>
                        <a:rPr lang="en-ZA" sz="2000" b="1" baseline="0" dirty="0" smtClean="0">
                          <a:latin typeface="Arial" panose="020B0604020202020204" pitchFamily="34" charset="0"/>
                          <a:cs typeface="Arial" panose="020B0604020202020204" pitchFamily="34" charset="0"/>
                        </a:rPr>
                        <a:t> 043 865</a:t>
                      </a:r>
                      <a:endParaRPr lang="en-ZA" sz="2000" b="1" dirty="0" smtClean="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11.23</a:t>
                      </a:r>
                      <a:endParaRPr lang="en-ZA" sz="2000" b="1" dirty="0">
                        <a:latin typeface="Arial" panose="020B0604020202020204" pitchFamily="34" charset="0"/>
                        <a:cs typeface="Arial" panose="020B0604020202020204" pitchFamily="34" charset="0"/>
                      </a:endParaRPr>
                    </a:p>
                  </a:txBody>
                  <a:tcPr/>
                </a:tc>
              </a:tr>
              <a:tr h="812233">
                <a:tc>
                  <a:txBody>
                    <a:bodyPr/>
                    <a:lstStyle/>
                    <a:p>
                      <a:pPr algn="just"/>
                      <a:r>
                        <a:rPr lang="en-ZA" sz="2000" b="1" dirty="0" smtClean="0">
                          <a:latin typeface="Arial" panose="020B0604020202020204" pitchFamily="34" charset="0"/>
                          <a:cs typeface="Arial" panose="020B0604020202020204" pitchFamily="34" charset="0"/>
                        </a:rPr>
                        <a:t>Central Rand</a:t>
                      </a:r>
                    </a:p>
                    <a:p>
                      <a:pPr algn="just"/>
                      <a:endParaRPr lang="en-ZA" sz="2000" b="1" dirty="0" smtClean="0">
                        <a:latin typeface="Arial" panose="020B0604020202020204" pitchFamily="34" charset="0"/>
                        <a:cs typeface="Arial" panose="020B0604020202020204" pitchFamily="34" charset="0"/>
                      </a:endParaRPr>
                    </a:p>
                  </a:txBody>
                  <a:tcPr/>
                </a:tc>
                <a:tc>
                  <a:txBody>
                    <a:bodyPr/>
                    <a:lstStyle/>
                    <a:p>
                      <a:pPr algn="just"/>
                      <a:r>
                        <a:rPr lang="en-ZA" sz="2000" b="1" dirty="0" smtClean="0">
                          <a:latin typeface="Arial" panose="020B0604020202020204" pitchFamily="34" charset="0"/>
                          <a:cs typeface="Arial" panose="020B0604020202020204" pitchFamily="34" charset="0"/>
                        </a:rPr>
                        <a:t>City Deep Mine Canal</a:t>
                      </a:r>
                    </a:p>
                  </a:txBody>
                  <a:tcPr/>
                </a:tc>
                <a:tc>
                  <a:txBody>
                    <a:bodyPr/>
                    <a:lstStyle/>
                    <a:p>
                      <a:r>
                        <a:rPr lang="en-ZA" sz="2000" b="1" dirty="0" smtClean="0">
                          <a:latin typeface="Arial" panose="020B0604020202020204" pitchFamily="34" charset="0"/>
                          <a:cs typeface="Arial" panose="020B0604020202020204" pitchFamily="34" charset="0"/>
                        </a:rPr>
                        <a:t>R61</a:t>
                      </a:r>
                      <a:r>
                        <a:rPr lang="en-ZA" sz="2000" b="1" baseline="0" dirty="0" smtClean="0">
                          <a:latin typeface="Arial" panose="020B0604020202020204" pitchFamily="34" charset="0"/>
                          <a:cs typeface="Arial" panose="020B0604020202020204" pitchFamily="34" charset="0"/>
                        </a:rPr>
                        <a:t> 775 404</a:t>
                      </a:r>
                      <a:endParaRPr lang="en-ZA" sz="2000" b="1" dirty="0" smtClean="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6.92</a:t>
                      </a:r>
                      <a:endParaRPr lang="en-ZA" sz="2000" b="1" dirty="0">
                        <a:latin typeface="Arial" panose="020B0604020202020204" pitchFamily="34" charset="0"/>
                        <a:cs typeface="Arial" panose="020B0604020202020204" pitchFamily="34" charset="0"/>
                      </a:endParaRPr>
                    </a:p>
                  </a:txBody>
                  <a:tcPr/>
                </a:tc>
              </a:tr>
            </a:tbl>
          </a:graphicData>
        </a:graphic>
      </p:graphicFrame>
      <p:sp>
        <p:nvSpPr>
          <p:cNvPr id="3" name="Slide Number Placeholder 2"/>
          <p:cNvSpPr>
            <a:spLocks noGrp="1"/>
          </p:cNvSpPr>
          <p:nvPr>
            <p:ph type="sldNum" sz="quarter" idx="12"/>
          </p:nvPr>
        </p:nvSpPr>
        <p:spPr/>
        <p:txBody>
          <a:bodyPr/>
          <a:lstStyle/>
          <a:p>
            <a:pPr>
              <a:defRPr/>
            </a:pPr>
            <a:fld id="{9C1CEF7C-0479-4D8B-85C2-EAB109B32C17}" type="slidenum">
              <a:rPr lang="en-ZA" smtClean="0">
                <a:solidFill>
                  <a:prstClr val="black">
                    <a:tint val="75000"/>
                  </a:prstClr>
                </a:solidFill>
              </a:rPr>
              <a:pPr>
                <a:defRPr/>
              </a:pPr>
              <a:t>18</a:t>
            </a:fld>
            <a:endParaRPr lang="en-ZA" dirty="0">
              <a:solidFill>
                <a:prstClr val="black">
                  <a:tint val="75000"/>
                </a:prstClr>
              </a:solidFill>
            </a:endParaRPr>
          </a:p>
        </p:txBody>
      </p:sp>
    </p:spTree>
    <p:extLst>
      <p:ext uri="{BB962C8B-B14F-4D97-AF65-F5344CB8AC3E}">
        <p14:creationId xmlns:p14="http://schemas.microsoft.com/office/powerpoint/2010/main" val="233954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064" y="188640"/>
            <a:ext cx="8424936" cy="766438"/>
          </a:xfrm>
        </p:spPr>
        <p:txBody>
          <a:bodyPr/>
          <a:lstStyle/>
          <a:p>
            <a:r>
              <a:rPr lang="en-US" sz="2600" b="1" dirty="0">
                <a:latin typeface="Arial" pitchFamily="34" charset="0"/>
                <a:cs typeface="Arial" pitchFamily="34" charset="0"/>
              </a:rPr>
              <a:t>GOVERNMENT CONSOLIDATED EFFORTS IN DEALING WITH AMD</a:t>
            </a:r>
            <a:r>
              <a:rPr lang="en-ZA" sz="2600" b="1" dirty="0" smtClean="0">
                <a:latin typeface="Arial Rounded MT Bold" pitchFamily="34" charset="0"/>
              </a:rPr>
              <a:t/>
            </a:r>
            <a:br>
              <a:rPr lang="en-ZA" sz="2600" b="1" dirty="0" smtClean="0">
                <a:latin typeface="Arial Rounded MT Bold" pitchFamily="34" charset="0"/>
              </a:rPr>
            </a:br>
            <a:r>
              <a:rPr lang="en-ZA" sz="2600" b="1" dirty="0" smtClean="0">
                <a:latin typeface="Arial Rounded MT Bold" pitchFamily="34" charset="0"/>
              </a:rPr>
              <a:t>East Rand Ingress Volumes And Costs</a:t>
            </a:r>
            <a:endParaRPr lang="en-ZA" sz="2600" b="1" dirty="0">
              <a:latin typeface="Arial Rounded MT Bold"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762044"/>
              </p:ext>
            </p:extLst>
          </p:nvPr>
        </p:nvGraphicFramePr>
        <p:xfrm>
          <a:off x="971600" y="1159708"/>
          <a:ext cx="7992887" cy="4511040"/>
        </p:xfrm>
        <a:graphic>
          <a:graphicData uri="http://schemas.openxmlformats.org/drawingml/2006/table">
            <a:tbl>
              <a:tblPr firstRow="1" bandRow="1">
                <a:tableStyleId>{5C22544A-7EE6-4342-B048-85BDC9FD1C3A}</a:tableStyleId>
              </a:tblPr>
              <a:tblGrid>
                <a:gridCol w="1512168"/>
                <a:gridCol w="3240360"/>
                <a:gridCol w="2016224"/>
                <a:gridCol w="1224135"/>
              </a:tblGrid>
              <a:tr h="1002134">
                <a:tc>
                  <a:txBody>
                    <a:bodyPr/>
                    <a:lstStyle/>
                    <a:p>
                      <a:r>
                        <a:rPr lang="en-ZA" sz="2000" dirty="0" smtClean="0">
                          <a:latin typeface="Arial" panose="020B0604020202020204" pitchFamily="34" charset="0"/>
                          <a:cs typeface="Arial" panose="020B0604020202020204" pitchFamily="34" charset="0"/>
                        </a:rPr>
                        <a:t>Gold Field</a:t>
                      </a:r>
                      <a:endParaRPr lang="en-ZA" sz="2000" dirty="0">
                        <a:latin typeface="Arial" panose="020B0604020202020204" pitchFamily="34" charset="0"/>
                        <a:cs typeface="Arial" panose="020B0604020202020204" pitchFamily="34" charset="0"/>
                      </a:endParaRPr>
                    </a:p>
                  </a:txBody>
                  <a:tcPr>
                    <a:solidFill>
                      <a:schemeClr val="accent6">
                        <a:lumMod val="50000"/>
                      </a:schemeClr>
                    </a:solidFill>
                  </a:tcPr>
                </a:tc>
                <a:tc>
                  <a:txBody>
                    <a:bodyPr/>
                    <a:lstStyle/>
                    <a:p>
                      <a:r>
                        <a:rPr lang="en-ZA" sz="2000" dirty="0" smtClean="0">
                          <a:latin typeface="Arial" panose="020B0604020202020204" pitchFamily="34" charset="0"/>
                          <a:cs typeface="Arial" panose="020B0604020202020204" pitchFamily="34" charset="0"/>
                        </a:rPr>
                        <a:t>Project</a:t>
                      </a:r>
                      <a:endParaRPr lang="en-ZA" sz="2000" dirty="0">
                        <a:latin typeface="Arial" panose="020B0604020202020204" pitchFamily="34" charset="0"/>
                        <a:cs typeface="Arial" panose="020B0604020202020204" pitchFamily="34" charset="0"/>
                      </a:endParaRPr>
                    </a:p>
                  </a:txBody>
                  <a:tcPr>
                    <a:solidFill>
                      <a:schemeClr val="accent6">
                        <a:lumMod val="50000"/>
                      </a:schemeClr>
                    </a:solidFill>
                  </a:tcPr>
                </a:tc>
                <a:tc>
                  <a:txBody>
                    <a:bodyPr/>
                    <a:lstStyle/>
                    <a:p>
                      <a:r>
                        <a:rPr lang="en-ZA" sz="2000" dirty="0" smtClean="0">
                          <a:latin typeface="Arial" panose="020B0604020202020204" pitchFamily="34" charset="0"/>
                          <a:cs typeface="Arial" panose="020B0604020202020204" pitchFamily="34" charset="0"/>
                        </a:rPr>
                        <a:t>Costs</a:t>
                      </a:r>
                      <a:r>
                        <a:rPr lang="en-ZA" sz="2000" baseline="0" dirty="0" smtClean="0">
                          <a:latin typeface="Arial" panose="020B0604020202020204" pitchFamily="34" charset="0"/>
                          <a:cs typeface="Arial" panose="020B0604020202020204" pitchFamily="34" charset="0"/>
                        </a:rPr>
                        <a:t> (ZAR)</a:t>
                      </a:r>
                      <a:endParaRPr lang="en-ZA" sz="2000" dirty="0">
                        <a:latin typeface="Arial" panose="020B0604020202020204" pitchFamily="34" charset="0"/>
                        <a:cs typeface="Arial" panose="020B0604020202020204" pitchFamily="34" charset="0"/>
                      </a:endParaRPr>
                    </a:p>
                  </a:txBody>
                  <a:tcPr>
                    <a:solidFill>
                      <a:schemeClr val="accent6">
                        <a:lumMod val="50000"/>
                      </a:schemeClr>
                    </a:solidFill>
                  </a:tcPr>
                </a:tc>
                <a:tc>
                  <a:txBody>
                    <a:bodyPr/>
                    <a:lstStyle/>
                    <a:p>
                      <a:r>
                        <a:rPr lang="en-ZA" sz="2000" dirty="0" smtClean="0">
                          <a:latin typeface="Arial" panose="020B0604020202020204" pitchFamily="34" charset="0"/>
                          <a:cs typeface="Arial" panose="020B0604020202020204" pitchFamily="34" charset="0"/>
                        </a:rPr>
                        <a:t>Volume</a:t>
                      </a:r>
                      <a:r>
                        <a:rPr lang="en-ZA" sz="2000" baseline="0" dirty="0" smtClean="0">
                          <a:latin typeface="Arial" panose="020B0604020202020204" pitchFamily="34" charset="0"/>
                          <a:cs typeface="Arial" panose="020B0604020202020204" pitchFamily="34" charset="0"/>
                        </a:rPr>
                        <a:t> (ML per Day)</a:t>
                      </a:r>
                      <a:endParaRPr lang="en-ZA" sz="2000" dirty="0">
                        <a:latin typeface="Arial" panose="020B0604020202020204" pitchFamily="34" charset="0"/>
                        <a:cs typeface="Arial" panose="020B0604020202020204" pitchFamily="34" charset="0"/>
                      </a:endParaRPr>
                    </a:p>
                  </a:txBody>
                  <a:tcPr>
                    <a:solidFill>
                      <a:schemeClr val="accent6">
                        <a:lumMod val="50000"/>
                      </a:schemeClr>
                    </a:solidFill>
                  </a:tcPr>
                </a:tc>
              </a:tr>
              <a:tr h="638749">
                <a:tc>
                  <a:txBody>
                    <a:bodyPr/>
                    <a:lstStyle/>
                    <a:p>
                      <a:pPr algn="just"/>
                      <a:r>
                        <a:rPr lang="en-ZA" sz="2000" b="1" dirty="0" smtClean="0">
                          <a:latin typeface="Arial" panose="020B0604020202020204" pitchFamily="34" charset="0"/>
                          <a:cs typeface="Arial" panose="020B0604020202020204" pitchFamily="34" charset="0"/>
                        </a:rPr>
                        <a:t>East Rand</a:t>
                      </a:r>
                      <a:endParaRPr lang="en-ZA" sz="2000" b="1" dirty="0">
                        <a:latin typeface="Arial" panose="020B0604020202020204" pitchFamily="34" charset="0"/>
                        <a:cs typeface="Arial" panose="020B0604020202020204" pitchFamily="34" charset="0"/>
                      </a:endParaRPr>
                    </a:p>
                  </a:txBody>
                  <a:tcPr/>
                </a:tc>
                <a:tc>
                  <a:txBody>
                    <a:bodyPr/>
                    <a:lstStyle/>
                    <a:p>
                      <a:pPr algn="just"/>
                      <a:r>
                        <a:rPr lang="en-ZA" sz="2000" b="1" dirty="0" smtClean="0">
                          <a:latin typeface="Arial" panose="020B0604020202020204" pitchFamily="34" charset="0"/>
                          <a:cs typeface="Arial" panose="020B0604020202020204" pitchFamily="34" charset="0"/>
                        </a:rPr>
                        <a:t>South </a:t>
                      </a:r>
                      <a:r>
                        <a:rPr lang="en-ZA" sz="2000" b="1" dirty="0" err="1" smtClean="0">
                          <a:latin typeface="Arial" panose="020B0604020202020204" pitchFamily="34" charset="0"/>
                          <a:cs typeface="Arial" panose="020B0604020202020204" pitchFamily="34" charset="0"/>
                        </a:rPr>
                        <a:t>Blesbokspruit</a:t>
                      </a:r>
                      <a:endParaRPr lang="en-ZA" sz="2000" b="1" dirty="0" smtClean="0">
                        <a:latin typeface="Arial" panose="020B0604020202020204" pitchFamily="34" charset="0"/>
                        <a:cs typeface="Arial" panose="020B0604020202020204" pitchFamily="34" charset="0"/>
                      </a:endParaRPr>
                    </a:p>
                    <a:p>
                      <a:pPr algn="just"/>
                      <a:endParaRPr lang="en-ZA" sz="2000" b="1" dirty="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R457 187</a:t>
                      </a:r>
                      <a:endParaRPr lang="en-ZA" sz="2000" b="1" dirty="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5.7</a:t>
                      </a:r>
                      <a:endParaRPr lang="en-ZA" sz="2000" b="1" dirty="0">
                        <a:latin typeface="Arial" panose="020B0604020202020204" pitchFamily="34" charset="0"/>
                        <a:cs typeface="Arial" panose="020B0604020202020204" pitchFamily="34" charset="0"/>
                      </a:endParaRPr>
                    </a:p>
                  </a:txBody>
                  <a:tcPr/>
                </a:tc>
              </a:tr>
              <a:tr h="638749">
                <a:tc>
                  <a:txBody>
                    <a:bodyPr/>
                    <a:lstStyle/>
                    <a:p>
                      <a:pPr algn="just"/>
                      <a:r>
                        <a:rPr lang="en-ZA" sz="2000" b="1" dirty="0" smtClean="0">
                          <a:latin typeface="Arial" panose="020B0604020202020204" pitchFamily="34" charset="0"/>
                          <a:cs typeface="Arial" panose="020B0604020202020204" pitchFamily="34" charset="0"/>
                        </a:rPr>
                        <a:t>East Rand</a:t>
                      </a:r>
                    </a:p>
                    <a:p>
                      <a:pPr algn="just"/>
                      <a:endParaRPr lang="en-ZA" sz="2000" b="1" dirty="0" smtClean="0">
                        <a:latin typeface="Arial" panose="020B0604020202020204" pitchFamily="34" charset="0"/>
                        <a:cs typeface="Arial" panose="020B0604020202020204" pitchFamily="34" charset="0"/>
                      </a:endParaRPr>
                    </a:p>
                  </a:txBody>
                  <a:tcPr/>
                </a:tc>
                <a:tc>
                  <a:txBody>
                    <a:bodyPr/>
                    <a:lstStyle/>
                    <a:p>
                      <a:pPr algn="just"/>
                      <a:r>
                        <a:rPr lang="en-ZA" sz="2000" b="1" dirty="0" smtClean="0">
                          <a:latin typeface="Arial" panose="020B0604020202020204" pitchFamily="34" charset="0"/>
                          <a:cs typeface="Arial" panose="020B0604020202020204" pitchFamily="34" charset="0"/>
                        </a:rPr>
                        <a:t>Central </a:t>
                      </a:r>
                      <a:r>
                        <a:rPr lang="en-ZA" sz="2000" b="1" dirty="0" err="1" smtClean="0">
                          <a:latin typeface="Arial" panose="020B0604020202020204" pitchFamily="34" charset="0"/>
                          <a:cs typeface="Arial" panose="020B0604020202020204" pitchFamily="34" charset="0"/>
                        </a:rPr>
                        <a:t>Blesbokspruit</a:t>
                      </a:r>
                      <a:endParaRPr lang="en-ZA" sz="2000" b="1" dirty="0" smtClean="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R7 759 199</a:t>
                      </a:r>
                    </a:p>
                    <a:p>
                      <a:endParaRPr lang="en-ZA" sz="2000" b="1" dirty="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3.9</a:t>
                      </a:r>
                      <a:endParaRPr lang="en-ZA" sz="2000" b="1" dirty="0">
                        <a:latin typeface="Arial" panose="020B0604020202020204" pitchFamily="34" charset="0"/>
                        <a:cs typeface="Arial" panose="020B0604020202020204" pitchFamily="34" charset="0"/>
                      </a:endParaRPr>
                    </a:p>
                  </a:txBody>
                  <a:tcPr/>
                </a:tc>
              </a:tr>
              <a:tr h="700842">
                <a:tc>
                  <a:txBody>
                    <a:bodyPr/>
                    <a:lstStyle/>
                    <a:p>
                      <a:pPr algn="just"/>
                      <a:r>
                        <a:rPr lang="en-ZA" sz="2000" b="1" dirty="0" smtClean="0">
                          <a:latin typeface="Arial" panose="020B0604020202020204" pitchFamily="34" charset="0"/>
                          <a:cs typeface="Arial" panose="020B0604020202020204" pitchFamily="34" charset="0"/>
                        </a:rPr>
                        <a:t>East Rand</a:t>
                      </a:r>
                    </a:p>
                  </a:txBody>
                  <a:tcPr/>
                </a:tc>
                <a:tc>
                  <a:txBody>
                    <a:bodyPr/>
                    <a:lstStyle/>
                    <a:p>
                      <a:pPr algn="just"/>
                      <a:r>
                        <a:rPr lang="en-ZA" sz="2000" b="1" dirty="0" smtClean="0">
                          <a:latin typeface="Arial" panose="020B0604020202020204" pitchFamily="34" charset="0"/>
                          <a:cs typeface="Arial" panose="020B0604020202020204" pitchFamily="34" charset="0"/>
                        </a:rPr>
                        <a:t>North </a:t>
                      </a:r>
                      <a:r>
                        <a:rPr lang="en-ZA" sz="2000" b="1" dirty="0" err="1" smtClean="0">
                          <a:latin typeface="Arial" panose="020B0604020202020204" pitchFamily="34" charset="0"/>
                          <a:cs typeface="Arial" panose="020B0604020202020204" pitchFamily="34" charset="0"/>
                        </a:rPr>
                        <a:t>Blesbokspruit</a:t>
                      </a:r>
                      <a:endParaRPr lang="en-ZA" sz="2000" b="1" dirty="0" smtClean="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R8 016 367</a:t>
                      </a:r>
                    </a:p>
                    <a:p>
                      <a:endParaRPr lang="en-ZA" sz="2000" b="1" dirty="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2.1</a:t>
                      </a:r>
                      <a:endParaRPr lang="en-ZA" sz="2000" b="1" dirty="0">
                        <a:latin typeface="Arial" panose="020B0604020202020204" pitchFamily="34" charset="0"/>
                        <a:cs typeface="Arial" panose="020B0604020202020204" pitchFamily="34" charset="0"/>
                      </a:endParaRPr>
                    </a:p>
                  </a:txBody>
                  <a:tcPr/>
                </a:tc>
              </a:tr>
              <a:tr h="638749">
                <a:tc>
                  <a:txBody>
                    <a:bodyPr/>
                    <a:lstStyle/>
                    <a:p>
                      <a:pPr algn="just"/>
                      <a:r>
                        <a:rPr lang="en-ZA" sz="2000" b="1" dirty="0" smtClean="0">
                          <a:latin typeface="Arial" panose="020B0604020202020204" pitchFamily="34" charset="0"/>
                          <a:cs typeface="Arial" panose="020B0604020202020204" pitchFamily="34" charset="0"/>
                        </a:rPr>
                        <a:t>East Rand</a:t>
                      </a:r>
                    </a:p>
                    <a:p>
                      <a:pPr algn="just"/>
                      <a:endParaRPr lang="en-ZA" sz="2000" b="1" dirty="0" smtClean="0">
                        <a:latin typeface="Arial" panose="020B0604020202020204" pitchFamily="34" charset="0"/>
                        <a:cs typeface="Arial" panose="020B0604020202020204" pitchFamily="34" charset="0"/>
                      </a:endParaRPr>
                    </a:p>
                  </a:txBody>
                  <a:tcPr/>
                </a:tc>
                <a:tc>
                  <a:txBody>
                    <a:bodyPr/>
                    <a:lstStyle/>
                    <a:p>
                      <a:pPr algn="just"/>
                      <a:r>
                        <a:rPr lang="en-ZA" sz="2000" b="1" dirty="0" smtClean="0">
                          <a:latin typeface="Arial" panose="020B0604020202020204" pitchFamily="34" charset="0"/>
                          <a:cs typeface="Arial" panose="020B0604020202020204" pitchFamily="34" charset="0"/>
                        </a:rPr>
                        <a:t>Cowles Dam Ingress ERB</a:t>
                      </a:r>
                    </a:p>
                  </a:txBody>
                  <a:tcPr/>
                </a:tc>
                <a:tc>
                  <a:txBody>
                    <a:bodyPr/>
                    <a:lstStyle/>
                    <a:p>
                      <a:r>
                        <a:rPr lang="en-ZA" sz="2000" b="1" dirty="0" smtClean="0">
                          <a:latin typeface="Arial" panose="020B0604020202020204" pitchFamily="34" charset="0"/>
                          <a:cs typeface="Arial" panose="020B0604020202020204" pitchFamily="34" charset="0"/>
                        </a:rPr>
                        <a:t>R36 511 198</a:t>
                      </a:r>
                    </a:p>
                  </a:txBody>
                  <a:tcPr/>
                </a:tc>
                <a:tc>
                  <a:txBody>
                    <a:bodyPr/>
                    <a:lstStyle/>
                    <a:p>
                      <a:r>
                        <a:rPr lang="en-ZA" sz="2000" b="1" dirty="0" smtClean="0">
                          <a:latin typeface="Arial" panose="020B0604020202020204" pitchFamily="34" charset="0"/>
                          <a:cs typeface="Arial" panose="020B0604020202020204" pitchFamily="34" charset="0"/>
                        </a:rPr>
                        <a:t>5.6</a:t>
                      </a:r>
                      <a:endParaRPr lang="en-ZA" sz="2000" b="1" dirty="0">
                        <a:latin typeface="Arial" panose="020B0604020202020204" pitchFamily="34" charset="0"/>
                        <a:cs typeface="Arial" panose="020B0604020202020204" pitchFamily="34" charset="0"/>
                      </a:endParaRPr>
                    </a:p>
                  </a:txBody>
                  <a:tcPr/>
                </a:tc>
              </a:tr>
              <a:tr h="638749">
                <a:tc>
                  <a:txBody>
                    <a:bodyPr/>
                    <a:lstStyle/>
                    <a:p>
                      <a:pPr algn="just"/>
                      <a:r>
                        <a:rPr lang="en-ZA" sz="2000" b="1" dirty="0" smtClean="0">
                          <a:latin typeface="Arial" panose="020B0604020202020204" pitchFamily="34" charset="0"/>
                          <a:cs typeface="Arial" panose="020B0604020202020204" pitchFamily="34" charset="0"/>
                        </a:rPr>
                        <a:t>East Rand</a:t>
                      </a:r>
                    </a:p>
                    <a:p>
                      <a:pPr algn="just"/>
                      <a:endParaRPr lang="en-ZA" sz="2000" b="1" dirty="0">
                        <a:latin typeface="Arial" panose="020B0604020202020204" pitchFamily="34" charset="0"/>
                        <a:cs typeface="Arial" panose="020B0604020202020204" pitchFamily="34" charset="0"/>
                      </a:endParaRPr>
                    </a:p>
                  </a:txBody>
                  <a:tcPr/>
                </a:tc>
                <a:tc>
                  <a:txBody>
                    <a:bodyPr/>
                    <a:lstStyle/>
                    <a:p>
                      <a:pPr algn="just"/>
                      <a:r>
                        <a:rPr lang="en-ZA" sz="2000" b="1" dirty="0" smtClean="0">
                          <a:latin typeface="Arial" panose="020B0604020202020204" pitchFamily="34" charset="0"/>
                          <a:cs typeface="Arial" panose="020B0604020202020204" pitchFamily="34" charset="0"/>
                        </a:rPr>
                        <a:t>Van </a:t>
                      </a:r>
                      <a:r>
                        <a:rPr lang="en-ZA" sz="2000" b="1" dirty="0" err="1" smtClean="0">
                          <a:latin typeface="Arial" panose="020B0604020202020204" pitchFamily="34" charset="0"/>
                          <a:cs typeface="Arial" panose="020B0604020202020204" pitchFamily="34" charset="0"/>
                        </a:rPr>
                        <a:t>Rhyn</a:t>
                      </a:r>
                      <a:r>
                        <a:rPr lang="en-ZA" sz="2000" b="1" dirty="0" smtClean="0">
                          <a:latin typeface="Arial" panose="020B0604020202020204" pitchFamily="34" charset="0"/>
                          <a:cs typeface="Arial" panose="020B0604020202020204" pitchFamily="34" charset="0"/>
                        </a:rPr>
                        <a:t> ponding- Repair canal</a:t>
                      </a:r>
                      <a:endParaRPr lang="en-ZA" sz="2000" b="1" dirty="0">
                        <a:latin typeface="Arial" panose="020B0604020202020204" pitchFamily="34" charset="0"/>
                        <a:cs typeface="Arial" panose="020B0604020202020204" pitchFamily="34" charset="0"/>
                      </a:endParaRPr>
                    </a:p>
                  </a:txBody>
                  <a:tcPr/>
                </a:tc>
                <a:tc>
                  <a:txBody>
                    <a:bodyPr/>
                    <a:lstStyle/>
                    <a:p>
                      <a:r>
                        <a:rPr lang="en-ZA" sz="2000" b="1" dirty="0" smtClean="0">
                          <a:latin typeface="Arial" panose="020B0604020202020204" pitchFamily="34" charset="0"/>
                          <a:cs typeface="Arial" panose="020B0604020202020204" pitchFamily="34" charset="0"/>
                        </a:rPr>
                        <a:t>R45 492 970</a:t>
                      </a:r>
                    </a:p>
                  </a:txBody>
                  <a:tcPr/>
                </a:tc>
                <a:tc>
                  <a:txBody>
                    <a:bodyPr/>
                    <a:lstStyle/>
                    <a:p>
                      <a:r>
                        <a:rPr lang="en-ZA" sz="2000" b="1" dirty="0" smtClean="0">
                          <a:latin typeface="Arial" panose="020B0604020202020204" pitchFamily="34" charset="0"/>
                          <a:cs typeface="Arial" panose="020B0604020202020204" pitchFamily="34" charset="0"/>
                        </a:rPr>
                        <a:t>1.4</a:t>
                      </a:r>
                      <a:endParaRPr lang="en-ZA" sz="2000" b="1" dirty="0">
                        <a:latin typeface="Arial" panose="020B0604020202020204" pitchFamily="34" charset="0"/>
                        <a:cs typeface="Arial" panose="020B0604020202020204" pitchFamily="34" charset="0"/>
                      </a:endParaRPr>
                    </a:p>
                  </a:txBody>
                  <a:tcPr/>
                </a:tc>
              </a:tr>
            </a:tbl>
          </a:graphicData>
        </a:graphic>
      </p:graphicFrame>
      <p:sp>
        <p:nvSpPr>
          <p:cNvPr id="3" name="Slide Number Placeholder 2"/>
          <p:cNvSpPr>
            <a:spLocks noGrp="1"/>
          </p:cNvSpPr>
          <p:nvPr>
            <p:ph type="sldNum" sz="quarter" idx="12"/>
          </p:nvPr>
        </p:nvSpPr>
        <p:spPr/>
        <p:txBody>
          <a:bodyPr/>
          <a:lstStyle/>
          <a:p>
            <a:pPr>
              <a:defRPr/>
            </a:pPr>
            <a:fld id="{9C1CEF7C-0479-4D8B-85C2-EAB109B32C17}" type="slidenum">
              <a:rPr lang="en-ZA" smtClean="0">
                <a:solidFill>
                  <a:prstClr val="black">
                    <a:tint val="75000"/>
                  </a:prstClr>
                </a:solidFill>
              </a:rPr>
              <a:pPr>
                <a:defRPr/>
              </a:pPr>
              <a:t>19</a:t>
            </a:fld>
            <a:endParaRPr lang="en-ZA" dirty="0">
              <a:solidFill>
                <a:prstClr val="black">
                  <a:tint val="75000"/>
                </a:prstClr>
              </a:solidFill>
            </a:endParaRPr>
          </a:p>
        </p:txBody>
      </p:sp>
    </p:spTree>
    <p:extLst>
      <p:ext uri="{BB962C8B-B14F-4D97-AF65-F5344CB8AC3E}">
        <p14:creationId xmlns:p14="http://schemas.microsoft.com/office/powerpoint/2010/main" val="41658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Shape 55"/>
          <p:cNvSpPr>
            <a:spLocks noGrp="1"/>
          </p:cNvSpPr>
          <p:nvPr>
            <p:ph type="title"/>
          </p:nvPr>
        </p:nvSpPr>
        <p:spPr>
          <a:xfrm>
            <a:off x="827088" y="-3175"/>
            <a:ext cx="8316912" cy="551855"/>
          </a:xfrm>
        </p:spPr>
        <p:txBody>
          <a:bodyPr lIns="0" tIns="0" rIns="0" bIns="0"/>
          <a:lstStyle/>
          <a:p>
            <a:pPr eaLnBrk="1" hangingPunct="1"/>
            <a:r>
              <a:rPr lang="en-US" altLang="en-US" sz="3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PRESENTATION OUTLINE</a:t>
            </a:r>
          </a:p>
        </p:txBody>
      </p:sp>
      <p:sp>
        <p:nvSpPr>
          <p:cNvPr id="56" name="Shape 56"/>
          <p:cNvSpPr>
            <a:spLocks noGrp="1"/>
          </p:cNvSpPr>
          <p:nvPr>
            <p:ph type="body" idx="1"/>
          </p:nvPr>
        </p:nvSpPr>
        <p:spPr>
          <a:xfrm>
            <a:off x="1115616" y="764704"/>
            <a:ext cx="7848872" cy="4896544"/>
          </a:xfrm>
        </p:spPr>
        <p:txBody>
          <a:bodyPr lIns="0" tIns="0" rIns="0" bIns="0">
            <a:normAutofit fontScale="85000" lnSpcReduction="20000"/>
          </a:bodyPr>
          <a:lstStyle/>
          <a:p>
            <a:pPr marL="457200" indent="-457200" algn="just" eaLnBrk="1" fontAlgn="auto" hangingPunct="1">
              <a:lnSpc>
                <a:spcPct val="120000"/>
              </a:lnSpc>
              <a:spcBef>
                <a:spcPts val="600"/>
              </a:spcBef>
              <a:spcAft>
                <a:spcPts val="0"/>
              </a:spcAft>
              <a:buFont typeface="+mj-lt"/>
              <a:buAutoNum type="arabicPeriod"/>
              <a:defRPr sz="1800"/>
            </a:pPr>
            <a:r>
              <a:rPr lang="en-ZA" sz="2600" dirty="0" smtClean="0">
                <a:solidFill>
                  <a:srgbClr val="000000"/>
                </a:solidFill>
                <a:latin typeface="Arial" panose="020B0604020202020204" pitchFamily="34" charset="0"/>
                <a:cs typeface="Arial" panose="020B0604020202020204" pitchFamily="34" charset="0"/>
                <a:sym typeface="Calibri"/>
              </a:rPr>
              <a:t>Introduction</a:t>
            </a:r>
          </a:p>
          <a:p>
            <a:pPr marL="457200" indent="-457200" algn="just" eaLnBrk="1" fontAlgn="auto" hangingPunct="1">
              <a:lnSpc>
                <a:spcPct val="120000"/>
              </a:lnSpc>
              <a:spcBef>
                <a:spcPts val="600"/>
              </a:spcBef>
              <a:spcAft>
                <a:spcPts val="0"/>
              </a:spcAft>
              <a:buFont typeface="+mj-lt"/>
              <a:buAutoNum type="arabicPeriod"/>
              <a:defRPr sz="1800"/>
            </a:pPr>
            <a:r>
              <a:rPr lang="en-ZA" sz="2600" dirty="0" smtClean="0">
                <a:solidFill>
                  <a:srgbClr val="000000"/>
                </a:solidFill>
                <a:latin typeface="Arial" panose="020B0604020202020204" pitchFamily="34" charset="0"/>
                <a:cs typeface="Arial" panose="020B0604020202020204" pitchFamily="34" charset="0"/>
                <a:sym typeface="Calibri"/>
              </a:rPr>
              <a:t>Objectives</a:t>
            </a:r>
          </a:p>
          <a:p>
            <a:pPr marL="457200" indent="-457200" algn="just" eaLnBrk="1" fontAlgn="auto" hangingPunct="1">
              <a:lnSpc>
                <a:spcPct val="120000"/>
              </a:lnSpc>
              <a:spcBef>
                <a:spcPts val="600"/>
              </a:spcBef>
              <a:spcAft>
                <a:spcPts val="0"/>
              </a:spcAft>
              <a:buFont typeface="+mj-lt"/>
              <a:buAutoNum type="arabicPeriod"/>
              <a:defRPr sz="1800"/>
            </a:pPr>
            <a:r>
              <a:rPr lang="en-US" sz="2600" dirty="0" smtClean="0">
                <a:solidFill>
                  <a:sysClr val="windowText" lastClr="000000"/>
                </a:solidFill>
                <a:latin typeface="Arial" panose="020B0604020202020204" pitchFamily="34" charset="0"/>
                <a:ea typeface="Times New Roman" panose="02020603050405020304" pitchFamily="18" charset="0"/>
                <a:cs typeface="Arial" panose="020B0604020202020204" pitchFamily="34" charset="0"/>
                <a:sym typeface="Calibri"/>
              </a:rPr>
              <a:t>Derelict and Ownerless (D&amp;O) Mine Sites</a:t>
            </a:r>
            <a:r>
              <a:rPr lang="en-ZA" sz="2600" dirty="0" smtClean="0">
                <a:latin typeface="Arial" panose="020B0604020202020204" pitchFamily="34" charset="0"/>
                <a:ea typeface="Times New Roman" panose="02020603050405020304" pitchFamily="18" charset="0"/>
                <a:cs typeface="Arial" panose="020B0604020202020204" pitchFamily="34" charset="0"/>
              </a:rPr>
              <a:t> </a:t>
            </a:r>
          </a:p>
          <a:p>
            <a:pPr marL="896938" lvl="1" indent="-457200" algn="just" eaLnBrk="1" fontAlgn="auto" hangingPunct="1">
              <a:lnSpc>
                <a:spcPct val="120000"/>
              </a:lnSpc>
              <a:spcBef>
                <a:spcPts val="600"/>
              </a:spcBef>
              <a:spcAft>
                <a:spcPts val="0"/>
              </a:spcAft>
              <a:buFont typeface="Calibri" panose="020F0502020204030204" pitchFamily="34" charset="0"/>
              <a:buChar char="‒"/>
              <a:defRPr sz="1800"/>
            </a:pPr>
            <a:r>
              <a:rPr lang="en-ZA" sz="2600" dirty="0" smtClean="0">
                <a:solidFill>
                  <a:srgbClr val="000000"/>
                </a:solidFill>
                <a:latin typeface="Arial" panose="020B0604020202020204" pitchFamily="34" charset="0"/>
                <a:cs typeface="Arial" panose="020B0604020202020204" pitchFamily="34" charset="0"/>
                <a:sym typeface="Calibri"/>
              </a:rPr>
              <a:t>Distribution of the D&amp;O Mine Sites</a:t>
            </a:r>
          </a:p>
          <a:p>
            <a:pPr marL="896938" lvl="1" indent="-457200" algn="just" eaLnBrk="1" fontAlgn="auto" hangingPunct="1">
              <a:lnSpc>
                <a:spcPct val="120000"/>
              </a:lnSpc>
              <a:spcBef>
                <a:spcPts val="600"/>
              </a:spcBef>
              <a:spcAft>
                <a:spcPts val="0"/>
              </a:spcAft>
              <a:buFont typeface="Calibri" panose="020F0502020204030204" pitchFamily="34" charset="0"/>
              <a:buChar char="‒"/>
              <a:defRPr sz="1800"/>
            </a:pPr>
            <a:r>
              <a:rPr lang="en-ZA" sz="2600" dirty="0" smtClean="0">
                <a:solidFill>
                  <a:srgbClr val="000000"/>
                </a:solidFill>
                <a:latin typeface="Arial" panose="020B0604020202020204" pitchFamily="34" charset="0"/>
                <a:cs typeface="Arial" panose="020B0604020202020204" pitchFamily="34" charset="0"/>
                <a:sym typeface="Calibri"/>
              </a:rPr>
              <a:t>Financial Support </a:t>
            </a:r>
          </a:p>
          <a:p>
            <a:pPr marL="896938" lvl="1" indent="-457200" algn="just" eaLnBrk="1" fontAlgn="auto" hangingPunct="1">
              <a:lnSpc>
                <a:spcPct val="120000"/>
              </a:lnSpc>
              <a:spcBef>
                <a:spcPts val="600"/>
              </a:spcBef>
              <a:spcAft>
                <a:spcPts val="0"/>
              </a:spcAft>
              <a:buFont typeface="Calibri" panose="020F0502020204030204" pitchFamily="34" charset="0"/>
              <a:buChar char="‒"/>
              <a:defRPr sz="1800"/>
            </a:pPr>
            <a:r>
              <a:rPr lang="en-ZA" sz="2600" dirty="0" smtClean="0">
                <a:solidFill>
                  <a:srgbClr val="000000"/>
                </a:solidFill>
                <a:latin typeface="Arial" panose="020B0604020202020204" pitchFamily="34" charset="0"/>
                <a:cs typeface="Arial" panose="020B0604020202020204" pitchFamily="34" charset="0"/>
                <a:sym typeface="Calibri"/>
              </a:rPr>
              <a:t>Asbestos Mines Rehabilitation Progress </a:t>
            </a:r>
          </a:p>
          <a:p>
            <a:pPr marL="896938" lvl="1" indent="-457200" algn="just" eaLnBrk="1" fontAlgn="auto" hangingPunct="1">
              <a:lnSpc>
                <a:spcPct val="120000"/>
              </a:lnSpc>
              <a:spcBef>
                <a:spcPts val="600"/>
              </a:spcBef>
              <a:spcAft>
                <a:spcPts val="0"/>
              </a:spcAft>
              <a:buFont typeface="Calibri" panose="020F0502020204030204" pitchFamily="34" charset="0"/>
              <a:buChar char="‒"/>
              <a:defRPr sz="1800"/>
            </a:pPr>
            <a:r>
              <a:rPr lang="en-ZA" sz="2600" dirty="0" smtClean="0">
                <a:solidFill>
                  <a:srgbClr val="000000"/>
                </a:solidFill>
                <a:latin typeface="Arial" panose="020B0604020202020204" pitchFamily="34" charset="0"/>
                <a:cs typeface="Arial" panose="020B0604020202020204" pitchFamily="34" charset="0"/>
                <a:sym typeface="Calibri"/>
              </a:rPr>
              <a:t>Sealing of Dangerous Holings</a:t>
            </a:r>
          </a:p>
          <a:p>
            <a:pPr marL="457200" indent="-457200" algn="just" eaLnBrk="1" fontAlgn="auto" hangingPunct="1">
              <a:lnSpc>
                <a:spcPct val="120000"/>
              </a:lnSpc>
              <a:spcBef>
                <a:spcPts val="600"/>
              </a:spcBef>
              <a:spcAft>
                <a:spcPts val="0"/>
              </a:spcAft>
              <a:buFont typeface="+mj-lt"/>
              <a:buAutoNum type="arabicPeriod"/>
              <a:defRPr sz="1800"/>
            </a:pPr>
            <a:r>
              <a:rPr lang="en-US" altLang="en-US" sz="2600" dirty="0" smtClean="0">
                <a:latin typeface="Arial" panose="020B0604020202020204" pitchFamily="34" charset="0"/>
                <a:cs typeface="Arial" panose="020B0604020202020204" pitchFamily="34" charset="0"/>
              </a:rPr>
              <a:t>Government </a:t>
            </a:r>
            <a:r>
              <a:rPr lang="en-US" altLang="en-US" sz="2600" dirty="0">
                <a:latin typeface="Arial" panose="020B0604020202020204" pitchFamily="34" charset="0"/>
                <a:cs typeface="Arial" panose="020B0604020202020204" pitchFamily="34" charset="0"/>
              </a:rPr>
              <a:t>consolidated efforts in dealing with </a:t>
            </a:r>
            <a:r>
              <a:rPr lang="en-US" altLang="en-US" sz="2600" dirty="0" smtClean="0">
                <a:latin typeface="Arial" panose="020B0604020202020204" pitchFamily="34" charset="0"/>
                <a:cs typeface="Arial" panose="020B0604020202020204" pitchFamily="34" charset="0"/>
              </a:rPr>
              <a:t>Acid Mine Drainage (AMD)</a:t>
            </a:r>
            <a:endParaRPr lang="en-ZA" sz="2600" dirty="0" smtClean="0">
              <a:solidFill>
                <a:srgbClr val="000000"/>
              </a:solidFill>
              <a:latin typeface="Arial" panose="020B0604020202020204" pitchFamily="34" charset="0"/>
              <a:cs typeface="Arial" panose="020B0604020202020204" pitchFamily="34" charset="0"/>
              <a:sym typeface="Calibri"/>
            </a:endParaRPr>
          </a:p>
          <a:p>
            <a:pPr marL="896938" lvl="1" indent="-457200" algn="just" eaLnBrk="1" fontAlgn="auto" hangingPunct="1">
              <a:lnSpc>
                <a:spcPct val="120000"/>
              </a:lnSpc>
              <a:spcBef>
                <a:spcPts val="600"/>
              </a:spcBef>
              <a:spcAft>
                <a:spcPts val="0"/>
              </a:spcAft>
              <a:buFont typeface="Calibri" panose="020F0502020204030204" pitchFamily="34" charset="0"/>
              <a:buChar char="‒"/>
              <a:defRPr sz="1800"/>
            </a:pPr>
            <a:r>
              <a:rPr lang="en-ZA" sz="2600" dirty="0" smtClean="0">
                <a:solidFill>
                  <a:srgbClr val="000000"/>
                </a:solidFill>
                <a:latin typeface="Arial" panose="020B0604020202020204" pitchFamily="34" charset="0"/>
                <a:cs typeface="Arial" panose="020B0604020202020204" pitchFamily="34" charset="0"/>
                <a:sym typeface="Calibri"/>
              </a:rPr>
              <a:t>Ingress Control</a:t>
            </a:r>
            <a:endParaRPr lang="en-ZA" sz="2600" dirty="0">
              <a:solidFill>
                <a:srgbClr val="000000"/>
              </a:solidFill>
              <a:latin typeface="Arial" panose="020B0604020202020204" pitchFamily="34" charset="0"/>
              <a:cs typeface="Arial" panose="020B0604020202020204" pitchFamily="34" charset="0"/>
              <a:sym typeface="Calibri"/>
            </a:endParaRPr>
          </a:p>
          <a:p>
            <a:pPr marL="896938" lvl="1" indent="-457200" algn="just" eaLnBrk="1" fontAlgn="auto" hangingPunct="1">
              <a:lnSpc>
                <a:spcPct val="120000"/>
              </a:lnSpc>
              <a:spcBef>
                <a:spcPts val="600"/>
              </a:spcBef>
              <a:spcAft>
                <a:spcPts val="0"/>
              </a:spcAft>
              <a:buFont typeface="Calibri" panose="020F0502020204030204" pitchFamily="34" charset="0"/>
              <a:buChar char="‒"/>
              <a:defRPr sz="1800"/>
            </a:pPr>
            <a:r>
              <a:rPr lang="en-ZA" sz="2600" dirty="0" smtClean="0">
                <a:solidFill>
                  <a:srgbClr val="000000"/>
                </a:solidFill>
                <a:latin typeface="Arial" panose="020B0604020202020204" pitchFamily="34" charset="0"/>
                <a:cs typeface="Arial" panose="020B0604020202020204" pitchFamily="34" charset="0"/>
                <a:sym typeface="Calibri"/>
              </a:rPr>
              <a:t>Pumping and treating of AMD</a:t>
            </a:r>
          </a:p>
          <a:p>
            <a:pPr marL="457200" indent="-457200" algn="just" eaLnBrk="1" fontAlgn="auto" hangingPunct="1">
              <a:lnSpc>
                <a:spcPct val="120000"/>
              </a:lnSpc>
              <a:spcBef>
                <a:spcPts val="600"/>
              </a:spcBef>
              <a:spcAft>
                <a:spcPts val="0"/>
              </a:spcAft>
              <a:buFont typeface="+mj-lt"/>
              <a:buAutoNum type="arabicPeriod"/>
              <a:defRPr sz="1800"/>
            </a:pPr>
            <a:r>
              <a:rPr lang="en-ZA" sz="2600" dirty="0" smtClean="0">
                <a:solidFill>
                  <a:srgbClr val="000000"/>
                </a:solidFill>
                <a:latin typeface="Arial" panose="020B0604020202020204" pitchFamily="34" charset="0"/>
                <a:cs typeface="Arial" panose="020B0604020202020204" pitchFamily="34" charset="0"/>
                <a:sym typeface="Calibri"/>
              </a:rPr>
              <a:t>Conclusion</a:t>
            </a:r>
            <a:endParaRPr lang="en-US" sz="2600" dirty="0" smtClean="0">
              <a:solidFill>
                <a:sysClr val="windowText" lastClr="000000"/>
              </a:solidFill>
              <a:latin typeface="Arial" panose="020B0604020202020204" pitchFamily="34" charset="0"/>
              <a:cs typeface="Arial" panose="020B0604020202020204" pitchFamily="34" charset="0"/>
              <a:sym typeface="Calibri"/>
            </a:endParaRPr>
          </a:p>
          <a:p>
            <a:pPr algn="just" eaLnBrk="1" fontAlgn="auto" hangingPunct="1">
              <a:lnSpc>
                <a:spcPct val="150000"/>
              </a:lnSpc>
              <a:spcAft>
                <a:spcPts val="0"/>
              </a:spcAft>
              <a:buFont typeface="Arial"/>
              <a:buChar char="•"/>
              <a:defRPr sz="1800"/>
            </a:pPr>
            <a:endParaRPr lang="en-US" sz="2400" dirty="0" smtClean="0">
              <a:solidFill>
                <a:sysClr val="windowText" lastClr="000000"/>
              </a:solidFill>
              <a:latin typeface="Arial" panose="020B0604020202020204" pitchFamily="34" charset="0"/>
              <a:cs typeface="Arial" panose="020B0604020202020204" pitchFamily="34" charset="0"/>
              <a:sym typeface="Calibri"/>
            </a:endParaRPr>
          </a:p>
        </p:txBody>
      </p:sp>
      <p:sp>
        <p:nvSpPr>
          <p:cNvPr id="4100" name="Shape 57"/>
          <p:cNvSpPr>
            <a:spLocks noGrp="1"/>
          </p:cNvSpPr>
          <p:nvPr>
            <p:ph type="sldNum" sz="quarter" idx="10"/>
          </p:nvPr>
        </p:nvSpPr>
        <p:spPr>
          <a:xfrm>
            <a:off x="6553200" y="6221413"/>
            <a:ext cx="2133600"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DD1975DF-7899-4B2D-B86F-ADF21D55B4A2}" type="slidenum">
              <a:rPr lang="en-US" altLang="en-US" smtClean="0">
                <a:solidFill>
                  <a:srgbClr val="888888"/>
                </a:solidFill>
              </a:rPr>
              <a:pPr/>
              <a:t>2</a:t>
            </a:fld>
            <a:endParaRPr lang="en-US" altLang="en-US" dirty="0" smtClean="0">
              <a:solidFill>
                <a:srgbClr val="888888"/>
              </a:solidFill>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14290"/>
            <a:ext cx="8352928" cy="694430"/>
          </a:xfrm>
        </p:spPr>
        <p:txBody>
          <a:bodyPr/>
          <a:lstStyle/>
          <a:p>
            <a:r>
              <a:rPr lang="en-US" sz="2600" b="1" dirty="0">
                <a:latin typeface="Arial" panose="020B0604020202020204" pitchFamily="34" charset="0"/>
                <a:cs typeface="Arial" panose="020B0604020202020204" pitchFamily="34" charset="0"/>
              </a:rPr>
              <a:t>GOVERNMENT CONSOLIDATED EFFORTS IN DEALING </a:t>
            </a:r>
            <a:r>
              <a:rPr lang="en-US" sz="2600" b="1" dirty="0" smtClean="0">
                <a:latin typeface="Arial" pitchFamily="34" charset="0"/>
                <a:cs typeface="Arial" pitchFamily="34" charset="0"/>
              </a:rPr>
              <a:t>WITH AMD</a:t>
            </a:r>
            <a:r>
              <a:rPr lang="en-US" sz="2600" b="1" dirty="0">
                <a:latin typeface="Arial" pitchFamily="34" charset="0"/>
                <a:cs typeface="Arial" pitchFamily="34" charset="0"/>
              </a:rPr>
              <a:t/>
            </a:r>
            <a:br>
              <a:rPr lang="en-US" sz="2600" b="1" dirty="0">
                <a:latin typeface="Arial" pitchFamily="34" charset="0"/>
                <a:cs typeface="Arial" pitchFamily="34" charset="0"/>
              </a:rPr>
            </a:br>
            <a:r>
              <a:rPr lang="en-US" sz="2600" b="1" dirty="0">
                <a:latin typeface="Arial" pitchFamily="34" charset="0"/>
                <a:cs typeface="Arial" pitchFamily="34" charset="0"/>
              </a:rPr>
              <a:t>Florida Lake Canal (Ingress Control)</a:t>
            </a:r>
            <a:endParaRPr lang="en-ZA" sz="2600" b="1" dirty="0">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268760"/>
            <a:ext cx="5449041" cy="430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9C1CEF7C-0479-4D8B-85C2-EAB109B32C17}" type="slidenum">
              <a:rPr lang="en-ZA" smtClean="0">
                <a:solidFill>
                  <a:prstClr val="black">
                    <a:tint val="75000"/>
                  </a:prstClr>
                </a:solidFill>
              </a:rPr>
              <a:pPr>
                <a:defRPr/>
              </a:pPr>
              <a:t>20</a:t>
            </a:fld>
            <a:endParaRPr lang="en-ZA" dirty="0">
              <a:solidFill>
                <a:prstClr val="black">
                  <a:tint val="75000"/>
                </a:prstClr>
              </a:solidFill>
            </a:endParaRPr>
          </a:p>
        </p:txBody>
      </p:sp>
    </p:spTree>
    <p:extLst>
      <p:ext uri="{BB962C8B-B14F-4D97-AF65-F5344CB8AC3E}">
        <p14:creationId xmlns:p14="http://schemas.microsoft.com/office/powerpoint/2010/main" val="373396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535259" y="217752"/>
            <a:ext cx="8793561"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2600" b="1" dirty="0" smtClean="0">
                <a:latin typeface="Arial" pitchFamily="34" charset="0"/>
                <a:cs typeface="Arial" pitchFamily="34" charset="0"/>
              </a:rPr>
              <a:t>GOVERNMENT CONSOLIDATED EFFORTS IN DEALING WITH AMD  </a:t>
            </a:r>
            <a:br>
              <a:rPr lang="en-US" sz="2600" b="1" dirty="0" smtClean="0">
                <a:latin typeface="Arial" pitchFamily="34" charset="0"/>
                <a:cs typeface="Arial" pitchFamily="34" charset="0"/>
              </a:rPr>
            </a:br>
            <a:r>
              <a:rPr lang="en-US" sz="2600" b="1" dirty="0" smtClean="0">
                <a:latin typeface="Arial" pitchFamily="34" charset="0"/>
                <a:cs typeface="Arial" pitchFamily="34" charset="0"/>
              </a:rPr>
              <a:t>Florida Lake Canal (Ingress Control)</a:t>
            </a:r>
            <a:endParaRPr lang="en-ZA" sz="2600" b="1" dirty="0" smtClean="0">
              <a:latin typeface="Arial" pitchFamily="34" charset="0"/>
              <a:cs typeface="Arial" pitchFamily="34" charset="0"/>
            </a:endParaRPr>
          </a:p>
        </p:txBody>
      </p:sp>
      <p:pic>
        <p:nvPicPr>
          <p:cNvPr id="6" name="Picture 2" descr="C:\PROJECTS\2013-2014\FLORIDA\Final video\FLC photo\100PHOTO\SAM_0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6320"/>
            <a:ext cx="3888432" cy="4244930"/>
          </a:xfrm>
          <a:prstGeom prst="rect">
            <a:avLst/>
          </a:prstGeom>
          <a:noFill/>
          <a:ln w="9525">
            <a:noFill/>
            <a:miter lim="800000"/>
            <a:headEnd/>
            <a:tailEnd/>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416319"/>
            <a:ext cx="4039336" cy="424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54960" y="1191976"/>
            <a:ext cx="8316416" cy="45603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2" name="TextBox 1"/>
          <p:cNvSpPr txBox="1"/>
          <p:nvPr/>
        </p:nvSpPr>
        <p:spPr>
          <a:xfrm>
            <a:off x="1606746" y="1100908"/>
            <a:ext cx="1656184" cy="369332"/>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Construction</a:t>
            </a:r>
            <a:endParaRPr lang="en-ZA" b="1" dirty="0">
              <a:latin typeface="Arial" panose="020B0604020202020204" pitchFamily="34" charset="0"/>
              <a:cs typeface="Arial" panose="020B0604020202020204" pitchFamily="34" charset="0"/>
            </a:endParaRPr>
          </a:p>
        </p:txBody>
      </p:sp>
      <p:sp>
        <p:nvSpPr>
          <p:cNvPr id="3" name="TextBox 2"/>
          <p:cNvSpPr txBox="1"/>
          <p:nvPr/>
        </p:nvSpPr>
        <p:spPr>
          <a:xfrm>
            <a:off x="6398053" y="1100908"/>
            <a:ext cx="1512168" cy="369332"/>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Completed</a:t>
            </a:r>
            <a:endParaRPr lang="en-ZA"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C1CEF7C-0479-4D8B-85C2-EAB109B32C17}" type="slidenum">
              <a:rPr lang="en-ZA" smtClean="0">
                <a:solidFill>
                  <a:prstClr val="black">
                    <a:tint val="75000"/>
                  </a:prstClr>
                </a:solidFill>
              </a:rPr>
              <a:pPr>
                <a:defRPr/>
              </a:pPr>
              <a:t>21</a:t>
            </a:fld>
            <a:endParaRPr lang="en-ZA" dirty="0">
              <a:solidFill>
                <a:prstClr val="black">
                  <a:tint val="75000"/>
                </a:prstClr>
              </a:solidFill>
            </a:endParaRPr>
          </a:p>
        </p:txBody>
      </p:sp>
    </p:spTree>
    <p:extLst>
      <p:ext uri="{BB962C8B-B14F-4D97-AF65-F5344CB8AC3E}">
        <p14:creationId xmlns:p14="http://schemas.microsoft.com/office/powerpoint/2010/main" val="1128878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Shape 55"/>
          <p:cNvSpPr>
            <a:spLocks noGrp="1"/>
          </p:cNvSpPr>
          <p:nvPr>
            <p:ph type="title"/>
          </p:nvPr>
        </p:nvSpPr>
        <p:spPr>
          <a:xfrm>
            <a:off x="845727" y="138292"/>
            <a:ext cx="8316912" cy="439588"/>
          </a:xfrm>
        </p:spPr>
        <p:txBody>
          <a:bodyPr lIns="0" tIns="0" rIns="0" bIns="0"/>
          <a:lstStyle/>
          <a:p>
            <a:pPr eaLnBrk="1" hangingPunct="1"/>
            <a:r>
              <a:rPr lang="en-US" sz="2400" b="1" dirty="0" smtClean="0">
                <a:solidFill>
                  <a:schemeClr val="tx1"/>
                </a:solidFill>
                <a:latin typeface="Arial" panose="020B0604020202020204" pitchFamily="34" charset="0"/>
                <a:cs typeface="Arial" panose="020B0604020202020204" pitchFamily="34" charset="0"/>
              </a:rPr>
              <a:t>GOVERNMENT C</a:t>
            </a:r>
            <a:r>
              <a:rPr lang="en-US" altLang="en-US" sz="2400" b="1" dirty="0" smtClean="0">
                <a:solidFill>
                  <a:schemeClr val="tx1"/>
                </a:solidFill>
                <a:latin typeface="Arial" panose="020B0604020202020204" pitchFamily="34" charset="0"/>
                <a:cs typeface="Arial" panose="020B0604020202020204" pitchFamily="34" charset="0"/>
              </a:rPr>
              <a:t>ONSOLIDATED </a:t>
            </a:r>
            <a:r>
              <a:rPr lang="en-US" altLang="en-US" sz="2400" b="1" dirty="0">
                <a:solidFill>
                  <a:schemeClr val="tx1"/>
                </a:solidFill>
                <a:latin typeface="Arial" panose="020B0604020202020204" pitchFamily="34" charset="0"/>
                <a:cs typeface="Arial" panose="020B0604020202020204" pitchFamily="34" charset="0"/>
              </a:rPr>
              <a:t>EFFORTS IN DEALING WITH </a:t>
            </a:r>
            <a:r>
              <a:rPr lang="en-US" altLang="en-US" sz="2400" b="1" dirty="0" smtClean="0">
                <a:solidFill>
                  <a:schemeClr val="tx1"/>
                </a:solidFill>
                <a:latin typeface="Arial" panose="020B0604020202020204" pitchFamily="34" charset="0"/>
                <a:cs typeface="Arial" panose="020B0604020202020204" pitchFamily="34" charset="0"/>
              </a:rPr>
              <a:t>AMD</a:t>
            </a:r>
            <a:endParaRPr lang="en-US" altLang="en-US" sz="2400" b="1" dirty="0" smtClean="0">
              <a:solidFill>
                <a:schemeClr val="tx1"/>
              </a:solidFill>
              <a:latin typeface="Arial" pitchFamily="34" charset="0"/>
              <a:ea typeface="Calibri" panose="020F0502020204030204" pitchFamily="34" charset="0"/>
              <a:cs typeface="Arial" pitchFamily="34" charset="0"/>
            </a:endParaRPr>
          </a:p>
        </p:txBody>
      </p:sp>
      <p:sp>
        <p:nvSpPr>
          <p:cNvPr id="8196" name="Shape 57"/>
          <p:cNvSpPr>
            <a:spLocks noGrp="1"/>
          </p:cNvSpPr>
          <p:nvPr>
            <p:ph type="sldNum" sz="quarter" idx="10"/>
          </p:nvPr>
        </p:nvSpPr>
        <p:spPr>
          <a:xfrm>
            <a:off x="6553200" y="6221413"/>
            <a:ext cx="2133600"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B626E63F-3BBD-4310-BA69-6528D0B43D6C}" type="slidenum">
              <a:rPr lang="en-US" altLang="en-US" smtClean="0">
                <a:solidFill>
                  <a:srgbClr val="888888"/>
                </a:solidFill>
              </a:rPr>
              <a:pPr/>
              <a:t>22</a:t>
            </a:fld>
            <a:endParaRPr lang="en-US" altLang="en-US" dirty="0" smtClean="0">
              <a:solidFill>
                <a:srgbClr val="888888"/>
              </a:solidFill>
            </a:endParaRPr>
          </a:p>
        </p:txBody>
      </p:sp>
      <p:sp>
        <p:nvSpPr>
          <p:cNvPr id="6" name="Rectangle 5"/>
          <p:cNvSpPr/>
          <p:nvPr/>
        </p:nvSpPr>
        <p:spPr>
          <a:xfrm>
            <a:off x="755157" y="1281831"/>
            <a:ext cx="8388843" cy="4847481"/>
          </a:xfrm>
          <a:prstGeom prst="rect">
            <a:avLst/>
          </a:prstGeom>
        </p:spPr>
        <p:txBody>
          <a:bodyPr wrap="square">
            <a:spAutoFit/>
          </a:bodyPr>
          <a:lstStyle/>
          <a:p>
            <a:pPr marL="271463" indent="-271463">
              <a:lnSpc>
                <a:spcPct val="150000"/>
              </a:lnSpc>
            </a:pPr>
            <a:endParaRPr lang="en-ZA" sz="800" dirty="0" smtClean="0">
              <a:latin typeface="Arial" panose="020B0604020202020204" pitchFamily="34" charset="0"/>
              <a:cs typeface="Arial" panose="020B0604020202020204" pitchFamily="34" charset="0"/>
            </a:endParaRPr>
          </a:p>
          <a:p>
            <a:pPr marL="271463" indent="-271463">
              <a:buFont typeface="Wingdings" pitchFamily="2" charset="2"/>
              <a:buChar char="Ø"/>
            </a:pPr>
            <a:r>
              <a:rPr lang="en-ZA" sz="2000" b="1" dirty="0" smtClean="0">
                <a:latin typeface="Arial" panose="020B0604020202020204" pitchFamily="34" charset="0"/>
                <a:cs typeface="Arial" panose="020B0604020202020204" pitchFamily="34" charset="0"/>
              </a:rPr>
              <a:t>Western Basin</a:t>
            </a:r>
          </a:p>
          <a:p>
            <a:pPr marL="742950" lvl="1" indent="-285750">
              <a:spcBef>
                <a:spcPts val="0"/>
              </a:spcBef>
              <a:buFont typeface="Arial" pitchFamily="34" charset="0"/>
              <a:buChar char="•"/>
            </a:pPr>
            <a:r>
              <a:rPr lang="en-ZA" sz="2000" dirty="0">
                <a:latin typeface="Arial" panose="020B0604020202020204" pitchFamily="34" charset="0"/>
                <a:cs typeface="Arial" panose="020B0604020202020204" pitchFamily="34" charset="0"/>
              </a:rPr>
              <a:t>Old Rand </a:t>
            </a:r>
            <a:r>
              <a:rPr lang="en-ZA" sz="2000" dirty="0" smtClean="0">
                <a:latin typeface="Arial" panose="020B0604020202020204" pitchFamily="34" charset="0"/>
                <a:cs typeface="Arial" panose="020B0604020202020204" pitchFamily="34" charset="0"/>
              </a:rPr>
              <a:t>Uranium AMD treatment plant upgraded to 36ML </a:t>
            </a:r>
            <a:r>
              <a:rPr lang="en-ZA" sz="2000" dirty="0">
                <a:latin typeface="Arial" panose="020B0604020202020204" pitchFamily="34" charset="0"/>
                <a:cs typeface="Arial" panose="020B0604020202020204" pitchFamily="34" charset="0"/>
              </a:rPr>
              <a:t>per </a:t>
            </a:r>
            <a:r>
              <a:rPr lang="en-ZA" sz="2000" dirty="0" smtClean="0">
                <a:latin typeface="Arial" panose="020B0604020202020204" pitchFamily="34" charset="0"/>
                <a:cs typeface="Arial" panose="020B0604020202020204" pitchFamily="34" charset="0"/>
              </a:rPr>
              <a:t>day. </a:t>
            </a:r>
          </a:p>
          <a:p>
            <a:pPr marL="742950" lvl="1" indent="-285750">
              <a:spcBef>
                <a:spcPts val="0"/>
              </a:spcBef>
              <a:buFont typeface="Arial" pitchFamily="34" charset="0"/>
              <a:buChar char="•"/>
            </a:pPr>
            <a:r>
              <a:rPr lang="en-ZA" sz="2000" dirty="0" smtClean="0">
                <a:latin typeface="Arial" panose="020B0604020202020204" pitchFamily="34" charset="0"/>
                <a:cs typeface="Arial" panose="020B0604020202020204" pitchFamily="34" charset="0"/>
              </a:rPr>
              <a:t>Project </a:t>
            </a:r>
            <a:r>
              <a:rPr lang="en-ZA" sz="2000" dirty="0">
                <a:latin typeface="Arial" panose="020B0604020202020204" pitchFamily="34" charset="0"/>
                <a:cs typeface="Arial" panose="020B0604020202020204" pitchFamily="34" charset="0"/>
              </a:rPr>
              <a:t>has mostly eradicated surface decant with the exception of sporadic decants during high rainfall.</a:t>
            </a:r>
          </a:p>
          <a:p>
            <a:pPr marL="742950" lvl="1" indent="-285750">
              <a:spcBef>
                <a:spcPts val="0"/>
              </a:spcBef>
              <a:buFont typeface="Arial" pitchFamily="34" charset="0"/>
              <a:buChar char="•"/>
            </a:pPr>
            <a:r>
              <a:rPr lang="en-ZA" sz="2000" dirty="0">
                <a:latin typeface="Arial" panose="020B0604020202020204" pitchFamily="34" charset="0"/>
                <a:cs typeface="Arial" panose="020B0604020202020204" pitchFamily="34" charset="0"/>
              </a:rPr>
              <a:t>Neutralised AMD released to </a:t>
            </a:r>
            <a:r>
              <a:rPr lang="en-ZA" sz="2000" dirty="0" err="1" smtClean="0">
                <a:latin typeface="Arial" panose="020B0604020202020204" pitchFamily="34" charset="0"/>
                <a:cs typeface="Arial" panose="020B0604020202020204" pitchFamily="34" charset="0"/>
              </a:rPr>
              <a:t>Tweelopiespruit</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marL="742950" lvl="1" indent="-285750">
              <a:buFont typeface="Arial" pitchFamily="34" charset="0"/>
              <a:buChar char="•"/>
            </a:pPr>
            <a:r>
              <a:rPr lang="en-ZA" sz="2000" dirty="0" smtClean="0">
                <a:latin typeface="Arial" panose="020B0604020202020204" pitchFamily="34" charset="0"/>
                <a:cs typeface="Arial" panose="020B0604020202020204" pitchFamily="34" charset="0"/>
              </a:rPr>
              <a:t>Project </a:t>
            </a:r>
            <a:r>
              <a:rPr lang="en-ZA" sz="2000" dirty="0">
                <a:latin typeface="Arial" panose="020B0604020202020204" pitchFamily="34" charset="0"/>
                <a:cs typeface="Arial" panose="020B0604020202020204" pitchFamily="34" charset="0"/>
              </a:rPr>
              <a:t>further augmented by new </a:t>
            </a:r>
            <a:r>
              <a:rPr lang="en-US" sz="2000" dirty="0">
                <a:latin typeface="Arial" panose="020B0604020202020204" pitchFamily="34" charset="0"/>
                <a:cs typeface="Arial" panose="020B0604020202020204" pitchFamily="34" charset="0"/>
              </a:rPr>
              <a:t>clarifiers and </a:t>
            </a:r>
            <a:r>
              <a:rPr lang="en-ZA" sz="2000" dirty="0">
                <a:latin typeface="Arial" panose="020B0604020202020204" pitchFamily="34" charset="0"/>
                <a:cs typeface="Arial" panose="020B0604020202020204" pitchFamily="34" charset="0"/>
              </a:rPr>
              <a:t>new pump </a:t>
            </a:r>
            <a:r>
              <a:rPr lang="en-ZA" sz="2000" dirty="0" smtClean="0">
                <a:latin typeface="Arial" panose="020B0604020202020204" pitchFamily="34" charset="0"/>
                <a:cs typeface="Arial" panose="020B0604020202020204" pitchFamily="34" charset="0"/>
              </a:rPr>
              <a:t>station. </a:t>
            </a:r>
          </a:p>
          <a:p>
            <a:pPr marL="271463" indent="-271463">
              <a:lnSpc>
                <a:spcPct val="150000"/>
              </a:lnSpc>
              <a:buFont typeface="Wingdings" pitchFamily="2" charset="2"/>
              <a:buChar char="Ø"/>
            </a:pPr>
            <a:r>
              <a:rPr lang="en-ZA" sz="2000" b="1" dirty="0">
                <a:latin typeface="Arial" panose="020B0604020202020204" pitchFamily="34" charset="0"/>
                <a:cs typeface="Arial" panose="020B0604020202020204" pitchFamily="34" charset="0"/>
              </a:rPr>
              <a:t>Central Basin</a:t>
            </a:r>
          </a:p>
          <a:p>
            <a:pPr marL="742950" lvl="1" indent="-285750">
              <a:spcBef>
                <a:spcPts val="0"/>
              </a:spcBef>
              <a:buFont typeface="Arial" pitchFamily="34" charset="0"/>
              <a:buChar char="•"/>
            </a:pPr>
            <a:r>
              <a:rPr lang="en-ZA" sz="2000" dirty="0">
                <a:latin typeface="Arial" panose="020B0604020202020204" pitchFamily="34" charset="0"/>
                <a:cs typeface="Arial" panose="020B0604020202020204" pitchFamily="34" charset="0"/>
              </a:rPr>
              <a:t>Constructed a new AMD treatment plant in January 2013 next to South West Vertical Shaft (capacity 84 ML/day</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marL="742950" lvl="1" indent="-285750">
              <a:spcBef>
                <a:spcPts val="0"/>
              </a:spcBef>
              <a:buFont typeface="Arial" pitchFamily="34" charset="0"/>
              <a:buChar char="•"/>
            </a:pPr>
            <a:r>
              <a:rPr lang="en-ZA" sz="2000" dirty="0">
                <a:latin typeface="Arial" panose="020B0604020202020204" pitchFamily="34" charset="0"/>
                <a:cs typeface="Arial" panose="020B0604020202020204" pitchFamily="34" charset="0"/>
              </a:rPr>
              <a:t>Operational since May </a:t>
            </a:r>
            <a:r>
              <a:rPr lang="en-ZA" sz="2000" dirty="0" smtClean="0">
                <a:latin typeface="Arial" panose="020B0604020202020204" pitchFamily="34" charset="0"/>
                <a:cs typeface="Arial" panose="020B0604020202020204" pitchFamily="34" charset="0"/>
              </a:rPr>
              <a:t>2014</a:t>
            </a:r>
            <a:r>
              <a:rPr lang="en-ZA" sz="2000" dirty="0">
                <a:latin typeface="Arial" panose="020B0604020202020204" pitchFamily="34" charset="0"/>
                <a:cs typeface="Arial" panose="020B0604020202020204" pitchFamily="34" charset="0"/>
              </a:rPr>
              <a:t>.</a:t>
            </a:r>
            <a:endParaRPr lang="en-ZA" sz="2000" dirty="0" smtClean="0">
              <a:latin typeface="Arial" panose="020B0604020202020204" pitchFamily="34" charset="0"/>
              <a:cs typeface="Arial" panose="020B0604020202020204" pitchFamily="34" charset="0"/>
            </a:endParaRPr>
          </a:p>
          <a:p>
            <a:pPr marL="742950" lvl="1" indent="-285750">
              <a:spcBef>
                <a:spcPts val="0"/>
              </a:spcBef>
              <a:buFont typeface="Arial" pitchFamily="34" charset="0"/>
              <a:buChar char="•"/>
            </a:pPr>
            <a:r>
              <a:rPr lang="en-ZA" sz="2000" dirty="0" smtClean="0">
                <a:latin typeface="Arial" panose="020B0604020202020204" pitchFamily="34" charset="0"/>
                <a:cs typeface="Arial" panose="020B0604020202020204" pitchFamily="34" charset="0"/>
              </a:rPr>
              <a:t>72 ML </a:t>
            </a:r>
            <a:r>
              <a:rPr lang="en-ZA" sz="2000" dirty="0">
                <a:latin typeface="Arial" panose="020B0604020202020204" pitchFamily="34" charset="0"/>
                <a:cs typeface="Arial" panose="020B0604020202020204" pitchFamily="34" charset="0"/>
              </a:rPr>
              <a:t>AMD daily in the long term.</a:t>
            </a:r>
          </a:p>
          <a:p>
            <a:pPr marL="742950" lvl="1" indent="-285750">
              <a:spcBef>
                <a:spcPts val="0"/>
              </a:spcBef>
              <a:buFont typeface="Arial" pitchFamily="34" charset="0"/>
              <a:buChar char="•"/>
            </a:pPr>
            <a:r>
              <a:rPr lang="en-ZA" sz="2000" dirty="0">
                <a:latin typeface="Arial" panose="020B0604020202020204" pitchFamily="34" charset="0"/>
                <a:cs typeface="Arial" panose="020B0604020202020204" pitchFamily="34" charset="0"/>
              </a:rPr>
              <a:t>Treated water released into </a:t>
            </a:r>
            <a:r>
              <a:rPr lang="en-ZA" sz="2000" dirty="0" err="1" smtClean="0">
                <a:latin typeface="Arial" panose="020B0604020202020204" pitchFamily="34" charset="0"/>
                <a:cs typeface="Arial" panose="020B0604020202020204" pitchFamily="34" charset="0"/>
              </a:rPr>
              <a:t>Elsburgspruit</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lvl="1">
              <a:lnSpc>
                <a:spcPct val="150000"/>
              </a:lnSpc>
              <a:spcBef>
                <a:spcPts val="0"/>
              </a:spcBef>
              <a:buFont typeface="Arial" pitchFamily="34" charset="0"/>
              <a:buChar char="•"/>
            </a:pPr>
            <a:endParaRPr lang="en-ZA" dirty="0">
              <a:latin typeface="Arial" pitchFamily="34" charset="0"/>
              <a:cs typeface="Arial" pitchFamily="34" charset="0"/>
            </a:endParaRPr>
          </a:p>
        </p:txBody>
      </p:sp>
      <p:sp>
        <p:nvSpPr>
          <p:cNvPr id="7" name="Rectangle 2"/>
          <p:cNvSpPr txBox="1">
            <a:spLocks/>
          </p:cNvSpPr>
          <p:nvPr/>
        </p:nvSpPr>
        <p:spPr bwMode="auto">
          <a:xfrm>
            <a:off x="0" y="797868"/>
            <a:ext cx="9144000" cy="48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1pPr>
            <a:lvl2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2pPr>
            <a:lvl3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3pPr>
            <a:lvl4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4pPr>
            <a:lvl5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a:lstStyle>
          <a:p>
            <a:pPr>
              <a:spcBef>
                <a:spcPts val="0"/>
              </a:spcBef>
            </a:pPr>
            <a:r>
              <a:rPr lang="en-US" sz="2000" b="1" dirty="0" smtClean="0">
                <a:solidFill>
                  <a:schemeClr val="tx1"/>
                </a:solidFill>
                <a:latin typeface="Arial" pitchFamily="34" charset="0"/>
                <a:ea typeface="ＭＳ Ｐゴシック" pitchFamily="34" charset="-128"/>
                <a:cs typeface="Arial" pitchFamily="34" charset="0"/>
              </a:rPr>
              <a:t>Pumping And Treating</a:t>
            </a:r>
          </a:p>
          <a:p>
            <a:pPr>
              <a:spcBef>
                <a:spcPts val="0"/>
              </a:spcBef>
            </a:pPr>
            <a:r>
              <a:rPr lang="en-US" sz="2000" b="1" dirty="0" smtClean="0">
                <a:solidFill>
                  <a:schemeClr val="tx1"/>
                </a:solidFill>
                <a:latin typeface="Arial" pitchFamily="34" charset="0"/>
                <a:ea typeface="ＭＳ Ｐゴシック" pitchFamily="34" charset="-128"/>
                <a:cs typeface="Arial" pitchFamily="34" charset="0"/>
              </a:rPr>
              <a:t>Short term solution: Wits Basins </a:t>
            </a:r>
          </a:p>
        </p:txBody>
      </p:sp>
    </p:spTree>
    <p:extLst>
      <p:ext uri="{BB962C8B-B14F-4D97-AF65-F5344CB8AC3E}">
        <p14:creationId xmlns:p14="http://schemas.microsoft.com/office/powerpoint/2010/main" val="101946052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Shape 55"/>
          <p:cNvSpPr>
            <a:spLocks noGrp="1"/>
          </p:cNvSpPr>
          <p:nvPr>
            <p:ph type="title"/>
          </p:nvPr>
        </p:nvSpPr>
        <p:spPr>
          <a:xfrm>
            <a:off x="827088" y="260648"/>
            <a:ext cx="8316912" cy="481013"/>
          </a:xfrm>
        </p:spPr>
        <p:txBody>
          <a:bodyPr lIns="0" tIns="0" rIns="0" bIns="0"/>
          <a:lstStyle/>
          <a:p>
            <a:pPr eaLnBrk="1" hangingPunct="1"/>
            <a:r>
              <a:rPr lang="en-US" altLang="en-US" sz="2800" b="1" dirty="0" smtClean="0">
                <a:solidFill>
                  <a:schemeClr val="tx1"/>
                </a:solidFill>
                <a:latin typeface="Arial" panose="020B0604020202020204" pitchFamily="34" charset="0"/>
                <a:cs typeface="Arial" panose="020B0604020202020204" pitchFamily="34" charset="0"/>
              </a:rPr>
              <a:t>GOVERNMENT CONSOLIDATED </a:t>
            </a:r>
            <a:r>
              <a:rPr lang="en-US" altLang="en-US" sz="2800" b="1" dirty="0">
                <a:solidFill>
                  <a:schemeClr val="tx1"/>
                </a:solidFill>
                <a:latin typeface="Arial" panose="020B0604020202020204" pitchFamily="34" charset="0"/>
                <a:cs typeface="Arial" panose="020B0604020202020204" pitchFamily="34" charset="0"/>
              </a:rPr>
              <a:t>EFFORTS IN DEALING WITH </a:t>
            </a:r>
            <a:r>
              <a:rPr lang="en-US" altLang="en-US" sz="2800" b="1" dirty="0" smtClean="0">
                <a:solidFill>
                  <a:schemeClr val="tx1"/>
                </a:solidFill>
                <a:latin typeface="Arial" panose="020B0604020202020204" pitchFamily="34" charset="0"/>
                <a:cs typeface="Arial" panose="020B0604020202020204" pitchFamily="34" charset="0"/>
              </a:rPr>
              <a:t>AMD</a:t>
            </a:r>
            <a:endParaRPr lang="en-US" altLang="en-US" sz="2800" b="1" dirty="0" smtClean="0">
              <a:solidFill>
                <a:schemeClr val="tx1"/>
              </a:solidFill>
              <a:latin typeface="Arial" pitchFamily="34" charset="0"/>
              <a:ea typeface="Calibri" panose="020F0502020204030204" pitchFamily="34" charset="0"/>
              <a:cs typeface="Arial" pitchFamily="34" charset="0"/>
            </a:endParaRPr>
          </a:p>
        </p:txBody>
      </p:sp>
      <p:sp>
        <p:nvSpPr>
          <p:cNvPr id="8196" name="Shape 57"/>
          <p:cNvSpPr>
            <a:spLocks noGrp="1"/>
          </p:cNvSpPr>
          <p:nvPr>
            <p:ph type="sldNum" sz="quarter" idx="10"/>
          </p:nvPr>
        </p:nvSpPr>
        <p:spPr>
          <a:xfrm>
            <a:off x="6553200" y="6221413"/>
            <a:ext cx="2133600"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B626E63F-3BBD-4310-BA69-6528D0B43D6C}" type="slidenum">
              <a:rPr lang="en-US" altLang="en-US" smtClean="0">
                <a:solidFill>
                  <a:srgbClr val="888888"/>
                </a:solidFill>
              </a:rPr>
              <a:pPr/>
              <a:t>23</a:t>
            </a:fld>
            <a:endParaRPr lang="en-US" altLang="en-US" dirty="0" smtClean="0">
              <a:solidFill>
                <a:srgbClr val="888888"/>
              </a:solidFill>
            </a:endParaRPr>
          </a:p>
        </p:txBody>
      </p:sp>
      <p:sp>
        <p:nvSpPr>
          <p:cNvPr id="7" name="Rectangle 2"/>
          <p:cNvSpPr txBox="1">
            <a:spLocks/>
          </p:cNvSpPr>
          <p:nvPr/>
        </p:nvSpPr>
        <p:spPr bwMode="auto">
          <a:xfrm>
            <a:off x="99176" y="548680"/>
            <a:ext cx="91440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1pPr>
            <a:lvl2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2pPr>
            <a:lvl3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3pPr>
            <a:lvl4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4pPr>
            <a:lvl5pPr algn="ctr" rtl="0" eaLnBrk="0" fontAlgn="base" hangingPunct="0">
              <a:spcBef>
                <a:spcPct val="0"/>
              </a:spcBef>
              <a:spcAft>
                <a:spcPct val="0"/>
              </a:spcAft>
              <a:defRPr sz="4400">
                <a:solidFill>
                  <a:schemeClr val="tx2"/>
                </a:solidFill>
                <a:latin typeface="Calibri"/>
                <a:ea typeface="Calibri"/>
                <a:cs typeface="Calibri"/>
                <a:sym typeface="Calibri" panose="020F0502020204030204" pitchFamily="34" charset="0"/>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a:lstStyle>
          <a:p>
            <a:pPr>
              <a:spcBef>
                <a:spcPts val="0"/>
              </a:spcBef>
            </a:pPr>
            <a:endParaRPr lang="en-US" sz="2400" b="1" dirty="0" smtClean="0">
              <a:solidFill>
                <a:schemeClr val="tx1"/>
              </a:solidFill>
              <a:latin typeface="Arial" pitchFamily="34" charset="0"/>
              <a:ea typeface="ＭＳ Ｐゴシック" pitchFamily="34" charset="-128"/>
              <a:cs typeface="Arial" pitchFamily="34" charset="0"/>
            </a:endParaRPr>
          </a:p>
          <a:p>
            <a:pPr>
              <a:spcBef>
                <a:spcPts val="0"/>
              </a:spcBef>
            </a:pPr>
            <a:endParaRPr lang="en-US" sz="2400" b="1" dirty="0" smtClean="0">
              <a:solidFill>
                <a:schemeClr val="tx1"/>
              </a:solidFill>
              <a:latin typeface="Arial" pitchFamily="34" charset="0"/>
              <a:ea typeface="ＭＳ Ｐゴシック" pitchFamily="34" charset="-128"/>
              <a:cs typeface="Arial" pitchFamily="34" charset="0"/>
            </a:endParaRPr>
          </a:p>
          <a:p>
            <a:pPr>
              <a:spcBef>
                <a:spcPts val="0"/>
              </a:spcBef>
            </a:pPr>
            <a:r>
              <a:rPr lang="en-US" sz="2400" b="1" dirty="0" smtClean="0">
                <a:solidFill>
                  <a:schemeClr val="tx1"/>
                </a:solidFill>
                <a:latin typeface="Arial" pitchFamily="34" charset="0"/>
                <a:ea typeface="ＭＳ Ｐゴシック" pitchFamily="34" charset="-128"/>
                <a:cs typeface="Arial" pitchFamily="34" charset="0"/>
              </a:rPr>
              <a:t>Pumping And Treating</a:t>
            </a:r>
          </a:p>
        </p:txBody>
      </p:sp>
      <p:sp>
        <p:nvSpPr>
          <p:cNvPr id="8" name="Rectangle 7"/>
          <p:cNvSpPr/>
          <p:nvPr/>
        </p:nvSpPr>
        <p:spPr>
          <a:xfrm>
            <a:off x="827088" y="1196752"/>
            <a:ext cx="8036889" cy="2492990"/>
          </a:xfrm>
          <a:prstGeom prst="rect">
            <a:avLst/>
          </a:prstGeom>
        </p:spPr>
        <p:txBody>
          <a:bodyPr wrap="square">
            <a:spAutoFit/>
          </a:bodyPr>
          <a:lstStyle/>
          <a:p>
            <a:pPr marL="271463" indent="-271463">
              <a:lnSpc>
                <a:spcPct val="150000"/>
              </a:lnSpc>
            </a:pPr>
            <a:endParaRPr lang="en-ZA" sz="800" dirty="0" smtClean="0">
              <a:latin typeface="Arial" panose="020B0604020202020204" pitchFamily="34" charset="0"/>
              <a:cs typeface="Arial" panose="020B0604020202020204" pitchFamily="34" charset="0"/>
            </a:endParaRPr>
          </a:p>
          <a:p>
            <a:pPr marL="271463" indent="-271463">
              <a:lnSpc>
                <a:spcPct val="150000"/>
              </a:lnSpc>
            </a:pPr>
            <a:endParaRPr lang="en-ZA" sz="800" dirty="0">
              <a:latin typeface="Arial" panose="020B0604020202020204" pitchFamily="34" charset="0"/>
              <a:cs typeface="Arial" panose="020B0604020202020204" pitchFamily="34" charset="0"/>
            </a:endParaRPr>
          </a:p>
          <a:p>
            <a:pPr marL="271463" indent="-271463">
              <a:lnSpc>
                <a:spcPct val="150000"/>
              </a:lnSpc>
            </a:pPr>
            <a:endParaRPr lang="en-ZA" sz="800" dirty="0" smtClean="0">
              <a:latin typeface="Arial" panose="020B0604020202020204" pitchFamily="34" charset="0"/>
              <a:cs typeface="Arial" panose="020B0604020202020204" pitchFamily="34" charset="0"/>
            </a:endParaRPr>
          </a:p>
          <a:p>
            <a:pPr marL="271463" indent="-271463">
              <a:buFont typeface="Wingdings" pitchFamily="2" charset="2"/>
              <a:buChar char="Ø"/>
            </a:pPr>
            <a:r>
              <a:rPr lang="en-ZA" sz="2000" b="1" dirty="0" smtClean="0">
                <a:latin typeface="Arial" panose="020B0604020202020204" pitchFamily="34" charset="0"/>
                <a:cs typeface="Arial" panose="020B0604020202020204" pitchFamily="34" charset="0"/>
              </a:rPr>
              <a:t>Eastern Basin</a:t>
            </a:r>
          </a:p>
          <a:p>
            <a:pPr marL="342900" indent="-342900">
              <a:buFont typeface="Arial" pitchFamily="34" charset="0"/>
              <a:buChar char="•"/>
            </a:pPr>
            <a:r>
              <a:rPr lang="en-ZA" sz="2000" dirty="0">
                <a:latin typeface="Arial" panose="020B0604020202020204" pitchFamily="34" charset="0"/>
                <a:cs typeface="Arial" panose="020B0604020202020204" pitchFamily="34" charset="0"/>
              </a:rPr>
              <a:t>New HDS plant next to </a:t>
            </a:r>
            <a:r>
              <a:rPr lang="en-ZA" sz="2000" dirty="0" err="1">
                <a:latin typeface="Arial" panose="020B0604020202020204" pitchFamily="34" charset="0"/>
                <a:cs typeface="Arial" panose="020B0604020202020204" pitchFamily="34" charset="0"/>
              </a:rPr>
              <a:t>Grootvlei</a:t>
            </a:r>
            <a:r>
              <a:rPr lang="en-ZA" sz="2000" dirty="0">
                <a:latin typeface="Arial" panose="020B0604020202020204" pitchFamily="34" charset="0"/>
                <a:cs typeface="Arial" panose="020B0604020202020204" pitchFamily="34" charset="0"/>
              </a:rPr>
              <a:t> No 3 shaft </a:t>
            </a:r>
            <a:r>
              <a:rPr lang="en-ZA" sz="2000" dirty="0" smtClean="0">
                <a:latin typeface="Arial" panose="020B0604020202020204" pitchFamily="34" charset="0"/>
                <a:cs typeface="Arial" panose="020B0604020202020204" pitchFamily="34" charset="0"/>
              </a:rPr>
              <a:t>- 110ml/d.</a:t>
            </a:r>
          </a:p>
          <a:p>
            <a:pPr marL="342900" lvl="1" indent="-342900">
              <a:buFont typeface="Arial" pitchFamily="34" charset="0"/>
              <a:buChar char="•"/>
            </a:pPr>
            <a:r>
              <a:rPr lang="en-ZA" sz="2000" dirty="0" smtClean="0">
                <a:latin typeface="Arial" panose="020B0604020202020204" pitchFamily="34" charset="0"/>
                <a:cs typeface="Arial" panose="020B0604020202020204" pitchFamily="34" charset="0"/>
              </a:rPr>
              <a:t>Operational since Aug 2016.</a:t>
            </a:r>
            <a:endParaRPr lang="en-ZA" sz="2000" dirty="0">
              <a:latin typeface="Arial" panose="020B0604020202020204" pitchFamily="34" charset="0"/>
              <a:cs typeface="Arial" panose="020B0604020202020204" pitchFamily="34" charset="0"/>
            </a:endParaRPr>
          </a:p>
          <a:p>
            <a:pPr marL="342900" indent="-342900">
              <a:buFont typeface="Arial" pitchFamily="34" charset="0"/>
              <a:buChar char="•"/>
            </a:pPr>
            <a:r>
              <a:rPr lang="en-ZA" sz="2000" dirty="0" smtClean="0">
                <a:latin typeface="Arial" panose="020B0604020202020204" pitchFamily="34" charset="0"/>
                <a:cs typeface="Arial" panose="020B0604020202020204" pitchFamily="34" charset="0"/>
              </a:rPr>
              <a:t>Treated </a:t>
            </a:r>
            <a:r>
              <a:rPr lang="en-ZA" sz="2000" dirty="0">
                <a:latin typeface="Arial" panose="020B0604020202020204" pitchFamily="34" charset="0"/>
                <a:cs typeface="Arial" panose="020B0604020202020204" pitchFamily="34" charset="0"/>
              </a:rPr>
              <a:t>water </a:t>
            </a:r>
            <a:r>
              <a:rPr lang="en-ZA" sz="2000" dirty="0" smtClean="0">
                <a:latin typeface="Arial" panose="020B0604020202020204" pitchFamily="34" charset="0"/>
                <a:cs typeface="Arial" panose="020B0604020202020204" pitchFamily="34" charset="0"/>
              </a:rPr>
              <a:t>released into </a:t>
            </a:r>
            <a:r>
              <a:rPr lang="en-ZA" sz="2000" dirty="0" err="1" smtClean="0">
                <a:latin typeface="Arial" panose="020B0604020202020204" pitchFamily="34" charset="0"/>
                <a:cs typeface="Arial" panose="020B0604020202020204" pitchFamily="34" charset="0"/>
              </a:rPr>
              <a:t>Blesbokspruit</a:t>
            </a:r>
            <a:r>
              <a:rPr lang="en-ZA" sz="2000" dirty="0" smtClean="0">
                <a:latin typeface="Arial" panose="020B0604020202020204" pitchFamily="34" charset="0"/>
                <a:cs typeface="Arial" panose="020B0604020202020204" pitchFamily="34" charset="0"/>
              </a:rPr>
              <a:t>.</a:t>
            </a:r>
          </a:p>
          <a:p>
            <a:endParaRPr lang="en-ZA" sz="2000" dirty="0">
              <a:latin typeface="Arial" panose="020B0604020202020204" pitchFamily="34" charset="0"/>
              <a:cs typeface="Arial" panose="020B0604020202020204" pitchFamily="34" charset="0"/>
            </a:endParaRPr>
          </a:p>
          <a:p>
            <a:pPr marL="342900" indent="-342900">
              <a:buFont typeface="Wingdings" pitchFamily="2" charset="2"/>
              <a:buChar char="Ø"/>
            </a:pPr>
            <a:r>
              <a:rPr lang="en-ZA" sz="2000" b="1" dirty="0">
                <a:latin typeface="Arial" panose="020B0604020202020204" pitchFamily="34" charset="0"/>
                <a:cs typeface="Arial" panose="020B0604020202020204" pitchFamily="34" charset="0"/>
              </a:rPr>
              <a:t>Total cost for all three Basins </a:t>
            </a:r>
            <a:r>
              <a:rPr lang="en-ZA" sz="2000" b="1" dirty="0" smtClean="0">
                <a:latin typeface="Arial" panose="020B0604020202020204" pitchFamily="34" charset="0"/>
                <a:cs typeface="Arial" panose="020B0604020202020204" pitchFamily="34" charset="0"/>
              </a:rPr>
              <a:t>is R2,8 billion.</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55474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Shape 55"/>
          <p:cNvSpPr>
            <a:spLocks noGrp="1"/>
          </p:cNvSpPr>
          <p:nvPr>
            <p:ph type="title"/>
          </p:nvPr>
        </p:nvSpPr>
        <p:spPr>
          <a:xfrm>
            <a:off x="827088" y="-3175"/>
            <a:ext cx="8316912" cy="551855"/>
          </a:xfrm>
        </p:spPr>
        <p:txBody>
          <a:bodyPr lIns="0" tIns="0" rIns="0" bIns="0"/>
          <a:lstStyle/>
          <a:p>
            <a:pPr eaLnBrk="1" hangingPunct="1"/>
            <a:r>
              <a:rPr lang="en-US" altLang="en-US" sz="2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CONCLUSION</a:t>
            </a:r>
          </a:p>
        </p:txBody>
      </p:sp>
      <p:sp>
        <p:nvSpPr>
          <p:cNvPr id="4099" name="Shape 56"/>
          <p:cNvSpPr>
            <a:spLocks noGrp="1"/>
          </p:cNvSpPr>
          <p:nvPr>
            <p:ph type="body" idx="1"/>
          </p:nvPr>
        </p:nvSpPr>
        <p:spPr>
          <a:xfrm>
            <a:off x="900112" y="692150"/>
            <a:ext cx="8136383" cy="4535488"/>
          </a:xfrm>
        </p:spPr>
        <p:txBody>
          <a:bodyPr lIns="0" tIns="0" rIns="0" bIns="0"/>
          <a:lstStyle/>
          <a:p>
            <a:pPr algn="just">
              <a:buFont typeface="Wingdings" panose="05000000000000000000" pitchFamily="2" charset="2"/>
              <a:buChar char="q"/>
            </a:pPr>
            <a:r>
              <a:rPr lang="en-GB" sz="2200" dirty="0" smtClean="0">
                <a:latin typeface="Arial" panose="020B0604020202020204" pitchFamily="34" charset="0"/>
                <a:cs typeface="Arial" panose="020B0604020202020204" pitchFamily="34" charset="0"/>
              </a:rPr>
              <a:t>The Department will continue with the rehabilitation </a:t>
            </a:r>
            <a:r>
              <a:rPr lang="en-GB" sz="2200" dirty="0">
                <a:latin typeface="Arial" panose="020B0604020202020204" pitchFamily="34" charset="0"/>
                <a:cs typeface="Arial" panose="020B0604020202020204" pitchFamily="34" charset="0"/>
              </a:rPr>
              <a:t>of derelict and ownerless mines </a:t>
            </a:r>
            <a:r>
              <a:rPr lang="en-GB" sz="2200" dirty="0" smtClean="0">
                <a:latin typeface="Arial" panose="020B0604020202020204" pitchFamily="34" charset="0"/>
                <a:cs typeface="Arial" panose="020B0604020202020204" pitchFamily="34" charset="0"/>
              </a:rPr>
              <a:t>to enhance on public </a:t>
            </a:r>
            <a:r>
              <a:rPr lang="en-GB" sz="2200" dirty="0">
                <a:latin typeface="Arial" panose="020B0604020202020204" pitchFamily="34" charset="0"/>
                <a:cs typeface="Arial" panose="020B0604020202020204" pitchFamily="34" charset="0"/>
              </a:rPr>
              <a:t>health and safety and the environment.</a:t>
            </a:r>
            <a:endParaRPr lang="en-US" altLang="en-US" sz="2200"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altLang="en-US" sz="2200" dirty="0" smtClean="0">
                <a:latin typeface="Arial" panose="020B0604020202020204" pitchFamily="34" charset="0"/>
                <a:cs typeface="Arial" panose="020B0604020202020204" pitchFamily="34" charset="0"/>
              </a:rPr>
              <a:t>The Department is:</a:t>
            </a:r>
          </a:p>
          <a:p>
            <a:pPr lvl="1" algn="just">
              <a:buFont typeface="Wingdings" pitchFamily="2" charset="2"/>
              <a:buChar char="ü"/>
            </a:pPr>
            <a:r>
              <a:rPr lang="en-US" altLang="en-US" sz="2200" dirty="0" err="1" smtClean="0">
                <a:latin typeface="Arial" panose="020B0604020202020204" pitchFamily="34" charset="0"/>
                <a:cs typeface="Arial" panose="020B0604020202020204" pitchFamily="34" charset="0"/>
              </a:rPr>
              <a:t>finalising</a:t>
            </a:r>
            <a:r>
              <a:rPr lang="en-US" altLang="en-US" sz="2200" dirty="0" smtClean="0">
                <a:latin typeface="Arial" panose="020B0604020202020204" pitchFamily="34" charset="0"/>
                <a:cs typeface="Arial" panose="020B0604020202020204" pitchFamily="34" charset="0"/>
              </a:rPr>
              <a:t> the verification process of D&amp;O mine sites.</a:t>
            </a:r>
          </a:p>
          <a:p>
            <a:pPr lvl="1" algn="just">
              <a:buFont typeface="Wingdings" pitchFamily="2" charset="2"/>
              <a:buChar char="ü"/>
            </a:pPr>
            <a:r>
              <a:rPr lang="en-US" altLang="en-US" sz="2200" dirty="0" smtClean="0">
                <a:latin typeface="Arial" panose="020B0604020202020204" pitchFamily="34" charset="0"/>
                <a:cs typeface="Arial" panose="020B0604020202020204" pitchFamily="34" charset="0"/>
              </a:rPr>
              <a:t>Updating the State Contingent Liability to reflect current developments.</a:t>
            </a:r>
          </a:p>
          <a:p>
            <a:pPr lvl="1" algn="just">
              <a:buFont typeface="Wingdings" pitchFamily="2" charset="2"/>
              <a:buChar char="ü"/>
            </a:pPr>
            <a:r>
              <a:rPr lang="en-US" altLang="en-US" sz="2200" dirty="0" smtClean="0">
                <a:latin typeface="Arial" panose="020B0604020202020204" pitchFamily="34" charset="0"/>
                <a:cs typeface="Arial" panose="020B0604020202020204" pitchFamily="34" charset="0"/>
              </a:rPr>
              <a:t>Engaging both National Treasury and the Department of Water and Sanitation with a view to the implementation of ingress control initiatives</a:t>
            </a:r>
            <a:r>
              <a:rPr lang="en-ZA"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algn="just">
              <a:buFont typeface="Wingdings" pitchFamily="2" charset="2"/>
              <a:buChar char="q"/>
            </a:pPr>
            <a:r>
              <a:rPr lang="en-US" altLang="en-US" sz="2200" dirty="0" smtClean="0">
                <a:latin typeface="Arial" panose="020B0604020202020204" pitchFamily="34" charset="0"/>
                <a:cs typeface="Arial" panose="020B0604020202020204" pitchFamily="34" charset="0"/>
              </a:rPr>
              <a:t>The implementation of ingress control initiatives will reduce the amount </a:t>
            </a:r>
            <a:r>
              <a:rPr lang="en-US" altLang="en-US" sz="2200" dirty="0">
                <a:latin typeface="Arial" panose="020B0604020202020204" pitchFamily="34" charset="0"/>
                <a:cs typeface="Arial" panose="020B0604020202020204" pitchFamily="34" charset="0"/>
              </a:rPr>
              <a:t>of pumping and </a:t>
            </a:r>
            <a:r>
              <a:rPr lang="en-US" altLang="en-US" sz="2200" dirty="0" smtClean="0">
                <a:latin typeface="Arial" panose="020B0604020202020204" pitchFamily="34" charset="0"/>
                <a:cs typeface="Arial" panose="020B0604020202020204" pitchFamily="34" charset="0"/>
              </a:rPr>
              <a:t>treating AMD.</a:t>
            </a:r>
            <a:endParaRPr lang="en-US" altLang="en-US" sz="2200" i="1" dirty="0">
              <a:latin typeface="Arial" panose="020B0604020202020204" pitchFamily="34" charset="0"/>
              <a:cs typeface="Arial" panose="020B0604020202020204" pitchFamily="34" charset="0"/>
            </a:endParaRPr>
          </a:p>
        </p:txBody>
      </p:sp>
      <p:sp>
        <p:nvSpPr>
          <p:cNvPr id="36868" name="Shape 57"/>
          <p:cNvSpPr>
            <a:spLocks noGrp="1"/>
          </p:cNvSpPr>
          <p:nvPr>
            <p:ph type="sldNum" sz="quarter" idx="10"/>
          </p:nvPr>
        </p:nvSpPr>
        <p:spPr>
          <a:xfrm>
            <a:off x="6553200" y="6221413"/>
            <a:ext cx="2133600"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BAAD7A08-7A13-4B40-AC5E-AD1C8C90D7A6}" type="slidenum">
              <a:rPr lang="en-US" altLang="en-US" smtClean="0">
                <a:solidFill>
                  <a:srgbClr val="888888"/>
                </a:solidFill>
              </a:rPr>
              <a:pPr/>
              <a:t>24</a:t>
            </a:fld>
            <a:endParaRPr lang="en-US" altLang="en-US" dirty="0" smtClean="0">
              <a:solidFill>
                <a:srgbClr val="888888"/>
              </a:solidFill>
            </a:endParaRPr>
          </a:p>
        </p:txBody>
      </p:sp>
    </p:spTree>
    <p:extLst>
      <p:ext uri="{BB962C8B-B14F-4D97-AF65-F5344CB8AC3E}">
        <p14:creationId xmlns:p14="http://schemas.microsoft.com/office/powerpoint/2010/main" val="386142315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892245" y="980728"/>
            <a:ext cx="8245475" cy="3960813"/>
          </a:xfrm>
        </p:spPr>
        <p:txBody>
          <a:bodyPr/>
          <a:lstStyle/>
          <a:p>
            <a:r>
              <a:rPr lang="en-ZA" altLang="en-US" b="1" dirty="0" smtClean="0">
                <a:solidFill>
                  <a:schemeClr val="tx1"/>
                </a:solidFill>
                <a:latin typeface="Arial" panose="020B0604020202020204" pitchFamily="34" charset="0"/>
                <a:cs typeface="Arial" panose="020B0604020202020204" pitchFamily="34" charset="0"/>
              </a:rPr>
              <a:t>Thank You.</a:t>
            </a:r>
          </a:p>
        </p:txBody>
      </p:sp>
      <p:sp>
        <p:nvSpPr>
          <p:cNvPr id="39939" name="Slide Number Placeholder 2"/>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E0FAB7AA-60C5-4B95-A924-836B8DAAAEB6}" type="slidenum">
              <a:rPr lang="en-ZA" altLang="en-US" smtClean="0">
                <a:solidFill>
                  <a:srgbClr val="888888"/>
                </a:solidFill>
              </a:rPr>
              <a:pPr/>
              <a:t>25</a:t>
            </a:fld>
            <a:endParaRPr lang="en-ZA" altLang="en-US" dirty="0" smtClean="0">
              <a:solidFill>
                <a:srgbClr val="888888"/>
              </a:solidFill>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Shape 55"/>
          <p:cNvSpPr>
            <a:spLocks noGrp="1"/>
          </p:cNvSpPr>
          <p:nvPr>
            <p:ph type="title"/>
          </p:nvPr>
        </p:nvSpPr>
        <p:spPr>
          <a:xfrm>
            <a:off x="827088" y="-3175"/>
            <a:ext cx="8316912" cy="838200"/>
          </a:xfrm>
        </p:spPr>
        <p:txBody>
          <a:bodyPr lIns="0" tIns="0" rIns="0" bIns="0"/>
          <a:lstStyle/>
          <a:p>
            <a:pPr eaLnBrk="1" hangingPunct="1"/>
            <a:r>
              <a:rPr lang="en-US" altLang="en-US" sz="2800" b="1" dirty="0" smtClean="0">
                <a:solidFill>
                  <a:srgbClr val="000000"/>
                </a:solidFill>
                <a:latin typeface="Arial" pitchFamily="34" charset="0"/>
                <a:ea typeface="Calibri" panose="020F0502020204030204" pitchFamily="34" charset="0"/>
                <a:cs typeface="Arial" pitchFamily="34" charset="0"/>
              </a:rPr>
              <a:t>INTRODUCTION</a:t>
            </a:r>
          </a:p>
        </p:txBody>
      </p:sp>
      <p:sp>
        <p:nvSpPr>
          <p:cNvPr id="5123" name="Shape 56"/>
          <p:cNvSpPr>
            <a:spLocks noGrp="1"/>
          </p:cNvSpPr>
          <p:nvPr>
            <p:ph type="body" idx="1"/>
          </p:nvPr>
        </p:nvSpPr>
        <p:spPr>
          <a:xfrm>
            <a:off x="1043608" y="620688"/>
            <a:ext cx="7920880" cy="4608512"/>
          </a:xfrm>
        </p:spPr>
        <p:txBody>
          <a:bodyPr lIns="0" tIns="0" rIns="0" bIns="0" anchor="ctr"/>
          <a:lstStyle/>
          <a:p>
            <a:pPr algn="just">
              <a:lnSpc>
                <a:spcPct val="150000"/>
              </a:lnSpc>
              <a:buFont typeface="Wingdings" panose="05000000000000000000" pitchFamily="2" charset="2"/>
              <a:buChar char="q"/>
            </a:pPr>
            <a:r>
              <a:rPr lang="en-ZA" altLang="en-US" sz="2000" dirty="0">
                <a:latin typeface="Arial" panose="020B0604020202020204" pitchFamily="34" charset="0"/>
                <a:cs typeface="Arial" panose="020B0604020202020204" pitchFamily="34" charset="0"/>
              </a:rPr>
              <a:t>Derelict and ownerless mines </a:t>
            </a:r>
            <a:r>
              <a:rPr lang="en-ZA" altLang="en-US" sz="2000" dirty="0" smtClean="0">
                <a:latin typeface="Arial" panose="020B0604020202020204" pitchFamily="34" charset="0"/>
                <a:cs typeface="Arial" panose="020B0604020202020204" pitchFamily="34" charset="0"/>
              </a:rPr>
              <a:t>refer to mines </a:t>
            </a:r>
            <a:r>
              <a:rPr lang="en-ZA" altLang="en-US" sz="2000" dirty="0">
                <a:latin typeface="Arial" panose="020B0604020202020204" pitchFamily="34" charset="0"/>
                <a:cs typeface="Arial" panose="020B0604020202020204" pitchFamily="34" charset="0"/>
              </a:rPr>
              <a:t>whose owners or mining rights or lease holders have </a:t>
            </a:r>
            <a:r>
              <a:rPr lang="en-ZA" altLang="en-US" sz="2000" dirty="0" smtClean="0">
                <a:latin typeface="Arial" panose="020B0604020202020204" pitchFamily="34" charset="0"/>
                <a:cs typeface="Arial" panose="020B0604020202020204" pitchFamily="34" charset="0"/>
              </a:rPr>
              <a:t>abandoned, </a:t>
            </a:r>
            <a:r>
              <a:rPr lang="en-ZA" altLang="en-US" sz="2000" dirty="0">
                <a:latin typeface="Arial" panose="020B0604020202020204" pitchFamily="34" charset="0"/>
                <a:cs typeface="Arial" panose="020B0604020202020204" pitchFamily="34" charset="0"/>
              </a:rPr>
              <a:t>and are not operating nor maintaining to mitigate and manage their associated health and environmental impacts as well as those mines whose owners or operators can no longer be traced.  </a:t>
            </a:r>
            <a:endParaRPr lang="en-ZA" altLang="en-US" sz="20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ZA" altLang="en-US" sz="2000" dirty="0" smtClean="0">
                <a:latin typeface="Arial" panose="020B0604020202020204" pitchFamily="34" charset="0"/>
                <a:cs typeface="Arial" panose="020B0604020202020204" pitchFamily="34" charset="0"/>
              </a:rPr>
              <a:t>These would comprise of mines sites that were operational during the period when environmental management at the mining was not well regulated.</a:t>
            </a:r>
            <a:endParaRPr lang="en-US" altLang="en-US" sz="2000" dirty="0" smtClean="0">
              <a:latin typeface="Arial" panose="020B0604020202020204" pitchFamily="34" charset="0"/>
              <a:cs typeface="Arial" panose="020B0604020202020204" pitchFamily="34" charset="0"/>
            </a:endParaRPr>
          </a:p>
        </p:txBody>
      </p:sp>
      <p:sp>
        <p:nvSpPr>
          <p:cNvPr id="5124" name="Shape 57"/>
          <p:cNvSpPr>
            <a:spLocks noGrp="1"/>
          </p:cNvSpPr>
          <p:nvPr>
            <p:ph type="sldNum" sz="quarter" idx="10"/>
          </p:nvPr>
        </p:nvSpPr>
        <p:spPr>
          <a:xfrm>
            <a:off x="6553200" y="6221413"/>
            <a:ext cx="2133600"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41BDD5A0-B941-466B-8E93-49D920764C2F}" type="slidenum">
              <a:rPr lang="en-US" altLang="en-US" smtClean="0">
                <a:solidFill>
                  <a:srgbClr val="888888"/>
                </a:solidFill>
              </a:rPr>
              <a:pPr/>
              <a:t>3</a:t>
            </a:fld>
            <a:endParaRPr lang="en-US" altLang="en-US" dirty="0" smtClean="0">
              <a:solidFill>
                <a:srgbClr val="888888"/>
              </a:solidFill>
            </a:endParaRPr>
          </a:p>
        </p:txBody>
      </p:sp>
    </p:spTree>
    <p:extLst>
      <p:ext uri="{BB962C8B-B14F-4D97-AF65-F5344CB8AC3E}">
        <p14:creationId xmlns:p14="http://schemas.microsoft.com/office/powerpoint/2010/main" val="25813166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Shape 55"/>
          <p:cNvSpPr>
            <a:spLocks noGrp="1"/>
          </p:cNvSpPr>
          <p:nvPr>
            <p:ph type="title"/>
          </p:nvPr>
        </p:nvSpPr>
        <p:spPr>
          <a:xfrm>
            <a:off x="827088" y="-3175"/>
            <a:ext cx="8316912" cy="838200"/>
          </a:xfrm>
        </p:spPr>
        <p:txBody>
          <a:bodyPr lIns="0" tIns="0" rIns="0" bIns="0"/>
          <a:lstStyle/>
          <a:p>
            <a:pPr eaLnBrk="1" hangingPunct="1"/>
            <a:r>
              <a:rPr lang="en-US" altLang="en-US" sz="2800" b="1" dirty="0" smtClean="0">
                <a:solidFill>
                  <a:srgbClr val="000000"/>
                </a:solidFill>
                <a:latin typeface="Arial" pitchFamily="34" charset="0"/>
                <a:ea typeface="Calibri" panose="020F0502020204030204" pitchFamily="34" charset="0"/>
                <a:cs typeface="Arial" pitchFamily="34" charset="0"/>
              </a:rPr>
              <a:t>OBJECTIVES</a:t>
            </a:r>
          </a:p>
        </p:txBody>
      </p:sp>
      <p:sp>
        <p:nvSpPr>
          <p:cNvPr id="5123" name="Shape 56"/>
          <p:cNvSpPr>
            <a:spLocks noGrp="1"/>
          </p:cNvSpPr>
          <p:nvPr>
            <p:ph type="body" idx="1"/>
          </p:nvPr>
        </p:nvSpPr>
        <p:spPr>
          <a:xfrm>
            <a:off x="899592" y="764704"/>
            <a:ext cx="7992888" cy="3962127"/>
          </a:xfrm>
        </p:spPr>
        <p:txBody>
          <a:bodyPr lIns="0" tIns="0" rIns="0" bIns="0" anchor="ctr"/>
          <a:lstStyle/>
          <a:p>
            <a:pPr marL="0" indent="0" algn="just">
              <a:buNone/>
            </a:pPr>
            <a:r>
              <a:rPr lang="en-US" altLang="en-US" sz="2000" dirty="0" smtClean="0">
                <a:latin typeface="Arial" panose="020B0604020202020204" pitchFamily="34" charset="0"/>
                <a:cs typeface="Arial" panose="020B0604020202020204" pitchFamily="34" charset="0"/>
              </a:rPr>
              <a:t>The objectives for the management of the D &amp; O mine sites are to address the following:</a:t>
            </a:r>
          </a:p>
          <a:p>
            <a:pPr marL="457200" indent="-457200" algn="just">
              <a:buFont typeface="+mj-lt"/>
              <a:buAutoNum type="arabicPeriod"/>
            </a:pPr>
            <a:r>
              <a:rPr lang="en-ZA" altLang="en-US" sz="2000" dirty="0">
                <a:latin typeface="Arial" panose="020B0604020202020204" pitchFamily="34" charset="0"/>
                <a:cs typeface="Arial" panose="020B0604020202020204" pitchFamily="34" charset="0"/>
              </a:rPr>
              <a:t>Public Health and Safety </a:t>
            </a:r>
            <a:r>
              <a:rPr lang="en-ZA" altLang="en-US" sz="2000" dirty="0" smtClean="0">
                <a:latin typeface="Arial" panose="020B0604020202020204" pitchFamily="34" charset="0"/>
                <a:cs typeface="Arial" panose="020B0604020202020204" pitchFamily="34" charset="0"/>
              </a:rPr>
              <a:t>impacts. The risks include:</a:t>
            </a:r>
          </a:p>
          <a:p>
            <a:pPr marL="1333500" lvl="2" indent="-457200" algn="just">
              <a:buFont typeface="Wingdings" panose="05000000000000000000" pitchFamily="2" charset="2"/>
              <a:buChar char="q"/>
            </a:pPr>
            <a:r>
              <a:rPr lang="en-ZA" altLang="en-US" sz="2000" dirty="0" smtClean="0">
                <a:latin typeface="Arial" panose="020B0604020202020204" pitchFamily="34" charset="0"/>
                <a:cs typeface="Arial" panose="020B0604020202020204" pitchFamily="34" charset="0"/>
              </a:rPr>
              <a:t>Cavities </a:t>
            </a:r>
            <a:r>
              <a:rPr lang="en-ZA" altLang="en-US" sz="2000" dirty="0">
                <a:latin typeface="Arial" panose="020B0604020202020204" pitchFamily="34" charset="0"/>
                <a:cs typeface="Arial" panose="020B0604020202020204" pitchFamily="34" charset="0"/>
              </a:rPr>
              <a:t>and subsidence </a:t>
            </a:r>
            <a:r>
              <a:rPr lang="en-ZA" altLang="en-US" sz="2000" dirty="0" smtClean="0">
                <a:latin typeface="Arial" panose="020B0604020202020204" pitchFamily="34" charset="0"/>
                <a:cs typeface="Arial" panose="020B0604020202020204" pitchFamily="34" charset="0"/>
              </a:rPr>
              <a:t>features;</a:t>
            </a:r>
            <a:endParaRPr lang="en-ZA" altLang="en-US" sz="2000" dirty="0">
              <a:latin typeface="Arial" panose="020B0604020202020204" pitchFamily="34" charset="0"/>
              <a:cs typeface="Arial" panose="020B0604020202020204" pitchFamily="34" charset="0"/>
            </a:endParaRPr>
          </a:p>
          <a:p>
            <a:pPr marL="1333500" lvl="2" indent="-457200" algn="just">
              <a:buFont typeface="Wingdings" panose="05000000000000000000" pitchFamily="2" charset="2"/>
              <a:buChar char="q"/>
            </a:pPr>
            <a:r>
              <a:rPr lang="en-ZA" altLang="en-US" sz="2000" dirty="0" smtClean="0">
                <a:latin typeface="Arial" panose="020B0604020202020204" pitchFamily="34" charset="0"/>
                <a:cs typeface="Arial" panose="020B0604020202020204" pitchFamily="34" charset="0"/>
              </a:rPr>
              <a:t>Human </a:t>
            </a:r>
            <a:r>
              <a:rPr lang="en-ZA" altLang="en-US" sz="2000" dirty="0">
                <a:latin typeface="Arial" panose="020B0604020202020204" pitchFamily="34" charset="0"/>
                <a:cs typeface="Arial" panose="020B0604020202020204" pitchFamily="34" charset="0"/>
              </a:rPr>
              <a:t>and animals falling into </a:t>
            </a:r>
            <a:r>
              <a:rPr lang="en-ZA" altLang="en-US" sz="2000" dirty="0" smtClean="0">
                <a:latin typeface="Arial" panose="020B0604020202020204" pitchFamily="34" charset="0"/>
                <a:cs typeface="Arial" panose="020B0604020202020204" pitchFamily="34" charset="0"/>
              </a:rPr>
              <a:t>shafts; and </a:t>
            </a:r>
            <a:endParaRPr lang="en-ZA" altLang="en-US" sz="2000" dirty="0">
              <a:latin typeface="Arial" panose="020B0604020202020204" pitchFamily="34" charset="0"/>
              <a:cs typeface="Arial" panose="020B0604020202020204" pitchFamily="34" charset="0"/>
            </a:endParaRPr>
          </a:p>
          <a:p>
            <a:pPr marL="1333500" lvl="2" indent="-457200" algn="just">
              <a:buFont typeface="Wingdings" panose="05000000000000000000" pitchFamily="2" charset="2"/>
              <a:buChar char="q"/>
            </a:pPr>
            <a:r>
              <a:rPr lang="en-ZA" altLang="en-US" sz="2000" dirty="0" smtClean="0">
                <a:latin typeface="Arial" panose="020B0604020202020204" pitchFamily="34" charset="0"/>
                <a:cs typeface="Arial" panose="020B0604020202020204" pitchFamily="34" charset="0"/>
              </a:rPr>
              <a:t>Illegal mining. </a:t>
            </a:r>
          </a:p>
          <a:p>
            <a:pPr marL="457200" indent="-457200" algn="just">
              <a:buFont typeface="+mj-lt"/>
              <a:buAutoNum type="arabicPeriod"/>
            </a:pPr>
            <a:r>
              <a:rPr lang="en-ZA" altLang="en-US" sz="2000" dirty="0" smtClean="0">
                <a:latin typeface="Arial" panose="020B0604020202020204" pitchFamily="34" charset="0"/>
                <a:cs typeface="Arial" panose="020B0604020202020204" pitchFamily="34" charset="0"/>
              </a:rPr>
              <a:t>Environmental Impacts on both surface and ground water.</a:t>
            </a:r>
          </a:p>
          <a:p>
            <a:pPr marL="457200" indent="-457200" algn="just">
              <a:buFont typeface="+mj-lt"/>
              <a:buAutoNum type="arabicPeriod"/>
            </a:pPr>
            <a:r>
              <a:rPr lang="en-ZA" altLang="en-US" sz="2000" dirty="0" smtClean="0">
                <a:latin typeface="Arial" panose="020B0604020202020204" pitchFamily="34" charset="0"/>
                <a:cs typeface="Arial" panose="020B0604020202020204" pitchFamily="34" charset="0"/>
              </a:rPr>
              <a:t>Air </a:t>
            </a:r>
            <a:r>
              <a:rPr lang="en-ZA" altLang="en-US" sz="2000" dirty="0">
                <a:latin typeface="Arial" panose="020B0604020202020204" pitchFamily="34" charset="0"/>
                <a:cs typeface="Arial" panose="020B0604020202020204" pitchFamily="34" charset="0"/>
              </a:rPr>
              <a:t>quality </a:t>
            </a:r>
            <a:r>
              <a:rPr lang="en-ZA" altLang="en-US" sz="2000" dirty="0" smtClean="0">
                <a:latin typeface="Arial" panose="020B0604020202020204" pitchFamily="34" charset="0"/>
                <a:cs typeface="Arial" panose="020B0604020202020204" pitchFamily="34" charset="0"/>
              </a:rPr>
              <a:t>impacts.</a:t>
            </a:r>
            <a:r>
              <a:rPr lang="en-ZA" altLang="en-US" sz="2000" dirty="0">
                <a:latin typeface="Arial" panose="020B0604020202020204" pitchFamily="34" charset="0"/>
                <a:cs typeface="Arial" panose="020B0604020202020204" pitchFamily="34" charset="0"/>
              </a:rPr>
              <a:t>		</a:t>
            </a:r>
            <a:endParaRPr lang="en-US" altLang="en-US" sz="2000" dirty="0" smtClean="0">
              <a:latin typeface="Arial" panose="020B0604020202020204" pitchFamily="34" charset="0"/>
              <a:cs typeface="Arial" panose="020B0604020202020204" pitchFamily="34" charset="0"/>
            </a:endParaRPr>
          </a:p>
        </p:txBody>
      </p:sp>
      <p:sp>
        <p:nvSpPr>
          <p:cNvPr id="5124" name="Shape 57"/>
          <p:cNvSpPr>
            <a:spLocks noGrp="1"/>
          </p:cNvSpPr>
          <p:nvPr>
            <p:ph type="sldNum" sz="quarter" idx="10"/>
          </p:nvPr>
        </p:nvSpPr>
        <p:spPr>
          <a:xfrm>
            <a:off x="6553200" y="6221413"/>
            <a:ext cx="2133600" cy="2698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41BDD5A0-B941-466B-8E93-49D920764C2F}" type="slidenum">
              <a:rPr lang="en-US" altLang="en-US" smtClean="0">
                <a:solidFill>
                  <a:srgbClr val="888888"/>
                </a:solidFill>
              </a:rPr>
              <a:pPr/>
              <a:t>4</a:t>
            </a:fld>
            <a:endParaRPr lang="en-US" altLang="en-US" dirty="0" smtClean="0">
              <a:solidFill>
                <a:srgbClr val="888888"/>
              </a:solidFill>
            </a:endParaRPr>
          </a:p>
        </p:txBody>
      </p:sp>
    </p:spTree>
    <p:extLst>
      <p:ext uri="{BB962C8B-B14F-4D97-AF65-F5344CB8AC3E}">
        <p14:creationId xmlns:p14="http://schemas.microsoft.com/office/powerpoint/2010/main" val="225248273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66750" y="115888"/>
            <a:ext cx="84534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90000"/>
              </a:lnSpc>
            </a:pPr>
            <a:r>
              <a:rPr lang="en-ZA" altLang="en-US" sz="2800" b="1" dirty="0">
                <a:latin typeface="Arial" pitchFamily="34" charset="0"/>
                <a:cs typeface="Arial" pitchFamily="34" charset="0"/>
              </a:rPr>
              <a:t>DERELICT AND OWNERLESS MINE SITES</a:t>
            </a:r>
          </a:p>
          <a:p>
            <a:pPr algn="ctr">
              <a:lnSpc>
                <a:spcPct val="90000"/>
              </a:lnSpc>
            </a:pPr>
            <a:r>
              <a:rPr lang="en-ZA" altLang="en-US" sz="2800" b="1" dirty="0" smtClean="0">
                <a:latin typeface="Arial" pitchFamily="34" charset="0"/>
                <a:cs typeface="Arial" pitchFamily="34" charset="0"/>
              </a:rPr>
              <a:t>Distribution</a:t>
            </a:r>
            <a:endParaRPr lang="en-ZA" altLang="en-US" sz="2800" b="1" dirty="0">
              <a:latin typeface="Arial" pitchFamily="34" charset="0"/>
              <a:cs typeface="Arial" pitchFamily="34" charset="0"/>
            </a:endParaRP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5</a:t>
            </a:fld>
            <a:endParaRPr lang="en-ZA" altLang="en-US" dirty="0" smtClean="0">
              <a:solidFill>
                <a:srgbClr val="888888"/>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2124075"/>
              </p:ext>
            </p:extLst>
          </p:nvPr>
        </p:nvGraphicFramePr>
        <p:xfrm>
          <a:off x="1547664" y="1124744"/>
          <a:ext cx="6912768" cy="4139292"/>
        </p:xfrm>
        <a:graphic>
          <a:graphicData uri="http://schemas.openxmlformats.org/drawingml/2006/table">
            <a:tbl>
              <a:tblPr>
                <a:tableStyleId>{5940675A-B579-460E-94D1-54222C63F5DA}</a:tableStyleId>
              </a:tblPr>
              <a:tblGrid>
                <a:gridCol w="2846433"/>
                <a:gridCol w="4066335"/>
              </a:tblGrid>
              <a:tr h="377459">
                <a:tc>
                  <a:txBody>
                    <a:bodyPr/>
                    <a:lstStyle/>
                    <a:p>
                      <a:pPr algn="l" fontAlgn="b"/>
                      <a:r>
                        <a:rPr lang="en-US" sz="2000" b="1" dirty="0">
                          <a:solidFill>
                            <a:schemeClr val="tx1"/>
                          </a:solidFill>
                          <a:latin typeface="Arial" panose="020B0604020202020204" pitchFamily="34" charset="0"/>
                          <a:ea typeface="Calibri"/>
                          <a:cs typeface="Arial" panose="020B0604020202020204" pitchFamily="34" charset="0"/>
                          <a:sym typeface="Calibri"/>
                        </a:rPr>
                        <a:t>PROVINCE</a:t>
                      </a:r>
                    </a:p>
                  </a:txBody>
                  <a:tcPr marL="9525" marR="9525" marT="9525" marB="0" anchor="b"/>
                </a:tc>
                <a:tc>
                  <a:txBody>
                    <a:bodyPr/>
                    <a:lstStyle/>
                    <a:p>
                      <a:pPr algn="l" fontAlgn="b"/>
                      <a:r>
                        <a:rPr lang="en-US" sz="2000" b="1" dirty="0" smtClean="0">
                          <a:solidFill>
                            <a:schemeClr val="tx1"/>
                          </a:solidFill>
                          <a:latin typeface="Arial" panose="020B0604020202020204" pitchFamily="34" charset="0"/>
                          <a:ea typeface="Calibri"/>
                          <a:cs typeface="Arial" panose="020B0604020202020204" pitchFamily="34" charset="0"/>
                          <a:sym typeface="Calibri"/>
                        </a:rPr>
                        <a:t>   TOTAL</a:t>
                      </a:r>
                      <a:r>
                        <a:rPr lang="en-US" sz="2000" b="1" baseline="0" dirty="0" smtClean="0">
                          <a:solidFill>
                            <a:schemeClr val="tx1"/>
                          </a:solidFill>
                          <a:latin typeface="Arial" panose="020B0604020202020204" pitchFamily="34" charset="0"/>
                          <a:ea typeface="Calibri"/>
                          <a:cs typeface="Arial" panose="020B0604020202020204" pitchFamily="34" charset="0"/>
                          <a:sym typeface="Calibri"/>
                        </a:rPr>
                        <a:t> NUMBER OF </a:t>
                      </a:r>
                      <a:r>
                        <a:rPr lang="en-US" sz="2000" b="1" dirty="0" smtClean="0">
                          <a:solidFill>
                            <a:schemeClr val="tx1"/>
                          </a:solidFill>
                          <a:latin typeface="Arial" panose="020B0604020202020204" pitchFamily="34" charset="0"/>
                          <a:ea typeface="Calibri"/>
                          <a:cs typeface="Arial" panose="020B0604020202020204" pitchFamily="34" charset="0"/>
                          <a:sym typeface="Calibri"/>
                        </a:rPr>
                        <a:t>D&amp;O’s</a:t>
                      </a:r>
                      <a:endParaRPr lang="en-US" sz="2000" b="1" dirty="0">
                        <a:solidFill>
                          <a:schemeClr val="tx1"/>
                        </a:solidFill>
                        <a:latin typeface="Arial" panose="020B0604020202020204" pitchFamily="34" charset="0"/>
                        <a:ea typeface="Calibri"/>
                        <a:cs typeface="Arial" panose="020B0604020202020204" pitchFamily="34" charset="0"/>
                        <a:sym typeface="Calibri"/>
                      </a:endParaRPr>
                    </a:p>
                  </a:txBody>
                  <a:tcPr marL="9525" marR="9525" marT="9525" marB="0" anchor="b"/>
                </a:tc>
              </a:tr>
              <a:tr h="377459">
                <a:tc>
                  <a:txBody>
                    <a:bodyPr/>
                    <a:lstStyle/>
                    <a:p>
                      <a:pPr algn="l" fontAlgn="b"/>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EASTERN CAPE</a:t>
                      </a:r>
                    </a:p>
                  </a:txBody>
                  <a:tcPr marL="9525" marR="9525" marT="9525" marB="0" anchor="b"/>
                </a:tc>
                <a:tc>
                  <a:txBody>
                    <a:bodyPr/>
                    <a:lstStyle/>
                    <a:p>
                      <a:pPr algn="ctr" fontAlgn="b"/>
                      <a:r>
                        <a:rPr lang="en-US" sz="2000" dirty="0"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326</a:t>
                      </a:r>
                      <a:endPar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endParaRPr>
                    </a:p>
                  </a:txBody>
                  <a:tcPr marL="9525" marR="9525" marT="9525" marB="0" anchor="b"/>
                </a:tc>
              </a:tr>
              <a:tr h="377459">
                <a:tc>
                  <a:txBody>
                    <a:bodyPr/>
                    <a:lstStyle/>
                    <a:p>
                      <a:pPr algn="l" fontAlgn="b"/>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FREE STATE</a:t>
                      </a:r>
                    </a:p>
                  </a:txBody>
                  <a:tcPr marL="9525" marR="9525" marT="9525" marB="0" anchor="b"/>
                </a:tc>
                <a:tc>
                  <a:txBody>
                    <a:bodyPr/>
                    <a:lstStyle/>
                    <a:p>
                      <a:pPr algn="ctr" fontAlgn="b"/>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229</a:t>
                      </a:r>
                    </a:p>
                  </a:txBody>
                  <a:tcPr marL="9525" marR="9525" marT="9525" marB="0" anchor="b"/>
                </a:tc>
              </a:tr>
              <a:tr h="377459">
                <a:tc>
                  <a:txBody>
                    <a:bodyPr/>
                    <a:lstStyle/>
                    <a:p>
                      <a:pPr algn="l" fontAlgn="b"/>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GAUTENG</a:t>
                      </a:r>
                    </a:p>
                  </a:txBody>
                  <a:tcPr marL="9525" marR="9525" marT="9525" marB="0" anchor="b"/>
                </a:tc>
                <a:tc>
                  <a:txBody>
                    <a:bodyPr/>
                    <a:lstStyle/>
                    <a:p>
                      <a:pPr algn="ctr" fontAlgn="b"/>
                      <a:r>
                        <a:rPr lang="en-US" sz="2000" dirty="0"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360</a:t>
                      </a:r>
                      <a:endPar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endParaRPr>
                    </a:p>
                  </a:txBody>
                  <a:tcPr marL="9525" marR="9525" marT="9525" marB="0" anchor="b"/>
                </a:tc>
              </a:tr>
              <a:tr h="377459">
                <a:tc>
                  <a:txBody>
                    <a:bodyPr/>
                    <a:lstStyle/>
                    <a:p>
                      <a:pPr algn="l" fontAlgn="b"/>
                      <a:r>
                        <a:rPr lang="en-US" sz="2000" dirty="0" err="1"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KwaZULU</a:t>
                      </a:r>
                      <a:r>
                        <a:rPr lang="en-US" sz="2000" dirty="0"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 </a:t>
                      </a:r>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NATAL</a:t>
                      </a:r>
                    </a:p>
                  </a:txBody>
                  <a:tcPr marL="9525" marR="9525" marT="9525" marB="0" anchor="b"/>
                </a:tc>
                <a:tc>
                  <a:txBody>
                    <a:bodyPr/>
                    <a:lstStyle/>
                    <a:p>
                      <a:pPr algn="ctr" fontAlgn="b"/>
                      <a:r>
                        <a:rPr lang="en-US" sz="2000" dirty="0"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410</a:t>
                      </a:r>
                      <a:endPar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endParaRPr>
                    </a:p>
                  </a:txBody>
                  <a:tcPr marL="9525" marR="9525" marT="9525" marB="0" anchor="b"/>
                </a:tc>
              </a:tr>
              <a:tr h="377459">
                <a:tc>
                  <a:txBody>
                    <a:bodyPr/>
                    <a:lstStyle/>
                    <a:p>
                      <a:pPr algn="l" fontAlgn="b"/>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LIMPOPO</a:t>
                      </a:r>
                    </a:p>
                  </a:txBody>
                  <a:tcPr marL="9525" marR="9525" marT="9525" marB="0" anchor="b"/>
                </a:tc>
                <a:tc>
                  <a:txBody>
                    <a:bodyPr/>
                    <a:lstStyle/>
                    <a:p>
                      <a:pPr algn="ctr" fontAlgn="b"/>
                      <a:r>
                        <a:rPr lang="en-US" sz="2000" dirty="0"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886</a:t>
                      </a:r>
                      <a:endPar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endParaRPr>
                    </a:p>
                  </a:txBody>
                  <a:tcPr marL="9525" marR="9525" marT="9525" marB="0" anchor="b"/>
                </a:tc>
              </a:tr>
              <a:tr h="377459">
                <a:tc>
                  <a:txBody>
                    <a:bodyPr/>
                    <a:lstStyle/>
                    <a:p>
                      <a:pPr algn="l" fontAlgn="b"/>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MPUMALANGA</a:t>
                      </a:r>
                    </a:p>
                  </a:txBody>
                  <a:tcPr marL="9525" marR="9525" marT="9525" marB="0" anchor="b"/>
                </a:tc>
                <a:tc>
                  <a:txBody>
                    <a:bodyPr/>
                    <a:lstStyle/>
                    <a:p>
                      <a:pPr algn="ctr" fontAlgn="b"/>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794</a:t>
                      </a:r>
                    </a:p>
                  </a:txBody>
                  <a:tcPr marL="9525" marR="9525" marT="9525" marB="0" anchor="b"/>
                </a:tc>
              </a:tr>
              <a:tr h="377459">
                <a:tc>
                  <a:txBody>
                    <a:bodyPr/>
                    <a:lstStyle/>
                    <a:p>
                      <a:pPr algn="l" fontAlgn="b"/>
                      <a:r>
                        <a:rPr lang="en-US" sz="2000">
                          <a:solidFill>
                            <a:schemeClr val="tx1"/>
                          </a:solidFill>
                          <a:latin typeface="Arial" panose="020B0604020202020204" pitchFamily="34" charset="0"/>
                          <a:ea typeface="Calibri"/>
                          <a:cs typeface="Arial" panose="020B0604020202020204" pitchFamily="34" charset="0"/>
                          <a:sym typeface="Calibri" panose="020F0502020204030204" pitchFamily="34" charset="0"/>
                        </a:rPr>
                        <a:t>NORTH WEST </a:t>
                      </a:r>
                    </a:p>
                  </a:txBody>
                  <a:tcPr marL="9525" marR="9525" marT="9525" marB="0" anchor="b"/>
                </a:tc>
                <a:tc>
                  <a:txBody>
                    <a:bodyPr/>
                    <a:lstStyle/>
                    <a:p>
                      <a:pPr algn="ctr" fontAlgn="b"/>
                      <a:r>
                        <a:rPr lang="en-US" sz="2000" dirty="0"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1040</a:t>
                      </a:r>
                      <a:endPar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endParaRPr>
                    </a:p>
                  </a:txBody>
                  <a:tcPr marL="9525" marR="9525" marT="9525" marB="0" anchor="b"/>
                </a:tc>
              </a:tr>
              <a:tr h="364704">
                <a:tc>
                  <a:txBody>
                    <a:bodyPr/>
                    <a:lstStyle/>
                    <a:p>
                      <a:pPr algn="l" fontAlgn="b"/>
                      <a:r>
                        <a:rPr lang="en-US" sz="2000">
                          <a:solidFill>
                            <a:schemeClr val="tx1"/>
                          </a:solidFill>
                          <a:latin typeface="Arial" panose="020B0604020202020204" pitchFamily="34" charset="0"/>
                          <a:ea typeface="Calibri"/>
                          <a:cs typeface="Arial" panose="020B0604020202020204" pitchFamily="34" charset="0"/>
                          <a:sym typeface="Calibri" panose="020F0502020204030204" pitchFamily="34" charset="0"/>
                        </a:rPr>
                        <a:t>NORTHERN CAPE</a:t>
                      </a:r>
                    </a:p>
                  </a:txBody>
                  <a:tcPr marL="9525" marR="9525" marT="9525" marB="0" anchor="b"/>
                </a:tc>
                <a:tc>
                  <a:txBody>
                    <a:bodyPr/>
                    <a:lstStyle/>
                    <a:p>
                      <a:pPr algn="ctr" fontAlgn="b"/>
                      <a:r>
                        <a:rPr lang="en-US" sz="2000" dirty="0"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1065</a:t>
                      </a:r>
                      <a:endPar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endParaRPr>
                    </a:p>
                  </a:txBody>
                  <a:tcPr marL="9525" marR="9525" marT="9525" marB="0" anchor="b"/>
                </a:tc>
              </a:tr>
              <a:tr h="358585">
                <a:tc>
                  <a:txBody>
                    <a:bodyPr/>
                    <a:lstStyle/>
                    <a:p>
                      <a:pPr algn="l" fontAlgn="b"/>
                      <a:r>
                        <a:rPr lang="en-US" sz="2000">
                          <a:solidFill>
                            <a:schemeClr val="tx1"/>
                          </a:solidFill>
                          <a:latin typeface="Arial" panose="020B0604020202020204" pitchFamily="34" charset="0"/>
                          <a:ea typeface="Calibri"/>
                          <a:cs typeface="Arial" panose="020B0604020202020204" pitchFamily="34" charset="0"/>
                          <a:sym typeface="Calibri" panose="020F0502020204030204" pitchFamily="34" charset="0"/>
                        </a:rPr>
                        <a:t>WESTERN CAPE</a:t>
                      </a:r>
                    </a:p>
                  </a:txBody>
                  <a:tcPr marL="9525" marR="9525" marT="9525" marB="0" anchor="b"/>
                </a:tc>
                <a:tc>
                  <a:txBody>
                    <a:bodyPr/>
                    <a:lstStyle/>
                    <a:p>
                      <a:pPr algn="ctr" fontAlgn="b"/>
                      <a:r>
                        <a:rPr lang="en-US" sz="2000"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866</a:t>
                      </a:r>
                    </a:p>
                  </a:txBody>
                  <a:tcPr marL="9525" marR="9525" marT="9525" marB="0" anchor="b"/>
                </a:tc>
              </a:tr>
              <a:tr h="396331">
                <a:tc>
                  <a:txBody>
                    <a:bodyPr/>
                    <a:lstStyle/>
                    <a:p>
                      <a:pPr algn="l" fontAlgn="b"/>
                      <a:r>
                        <a:rPr lang="en-US" sz="2000" b="1" dirty="0">
                          <a:solidFill>
                            <a:schemeClr val="tx1"/>
                          </a:solidFill>
                          <a:latin typeface="Arial" panose="020B0604020202020204" pitchFamily="34" charset="0"/>
                          <a:ea typeface="Calibri"/>
                          <a:cs typeface="Arial" panose="020B0604020202020204" pitchFamily="34" charset="0"/>
                          <a:sym typeface="Calibri" panose="020F0502020204030204" pitchFamily="34" charset="0"/>
                        </a:rPr>
                        <a:t>TOTAL</a:t>
                      </a:r>
                    </a:p>
                  </a:txBody>
                  <a:tcPr marL="9525" marR="9525" marT="9525" marB="0" anchor="b"/>
                </a:tc>
                <a:tc>
                  <a:txBody>
                    <a:bodyPr/>
                    <a:lstStyle/>
                    <a:p>
                      <a:pPr algn="ctr" fontAlgn="b"/>
                      <a:r>
                        <a:rPr lang="en-US" sz="2000" b="1" dirty="0" smtClean="0">
                          <a:solidFill>
                            <a:schemeClr val="tx1"/>
                          </a:solidFill>
                          <a:latin typeface="Arial" panose="020B0604020202020204" pitchFamily="34" charset="0"/>
                          <a:ea typeface="Calibri"/>
                          <a:cs typeface="Arial" panose="020B0604020202020204" pitchFamily="34" charset="0"/>
                          <a:sym typeface="Calibri" panose="020F0502020204030204" pitchFamily="34" charset="0"/>
                        </a:rPr>
                        <a:t>5976</a:t>
                      </a:r>
                      <a:endParaRPr lang="en-US" sz="2000" b="1" dirty="0">
                        <a:solidFill>
                          <a:schemeClr val="tx1"/>
                        </a:solidFill>
                        <a:latin typeface="Arial" panose="020B0604020202020204" pitchFamily="34" charset="0"/>
                        <a:ea typeface="Calibri"/>
                        <a:cs typeface="Arial" panose="020B0604020202020204" pitchFamily="34" charset="0"/>
                        <a:sym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17542657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64730" y="276446"/>
            <a:ext cx="84534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90000"/>
              </a:lnSpc>
            </a:pPr>
            <a:r>
              <a:rPr lang="en-ZA" altLang="en-US" sz="2800" b="1" dirty="0">
                <a:latin typeface="Arial" pitchFamily="34" charset="0"/>
                <a:cs typeface="Arial" pitchFamily="34" charset="0"/>
              </a:rPr>
              <a:t>DERELICT AND OWNERLESS MINE SITES</a:t>
            </a:r>
            <a:endParaRPr lang="en-ZA" sz="2800" b="1" dirty="0" smtClean="0">
              <a:latin typeface="Arial" pitchFamily="34" charset="0"/>
              <a:cs typeface="Arial" pitchFamily="34" charset="0"/>
            </a:endParaRPr>
          </a:p>
          <a:p>
            <a:pPr algn="ctr">
              <a:lnSpc>
                <a:spcPct val="90000"/>
              </a:lnSpc>
            </a:pPr>
            <a:r>
              <a:rPr lang="en-ZA" sz="2800" b="1" dirty="0" smtClean="0">
                <a:latin typeface="Arial" pitchFamily="34" charset="0"/>
                <a:cs typeface="Arial" pitchFamily="34" charset="0"/>
              </a:rPr>
              <a:t>Database Verification And Management</a:t>
            </a: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6</a:t>
            </a:fld>
            <a:endParaRPr lang="en-ZA" altLang="en-US" dirty="0" smtClean="0">
              <a:solidFill>
                <a:srgbClr val="888888"/>
              </a:solidFill>
            </a:endParaRP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5" y="1124744"/>
            <a:ext cx="7840751" cy="372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98390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64730" y="276446"/>
            <a:ext cx="84534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90000"/>
              </a:lnSpc>
            </a:pPr>
            <a:r>
              <a:rPr lang="en-ZA" altLang="en-US" sz="2800" b="1" dirty="0">
                <a:latin typeface="Arial" pitchFamily="34" charset="0"/>
                <a:cs typeface="Arial" pitchFamily="34" charset="0"/>
              </a:rPr>
              <a:t>DERELICT AND OWNERLESS MINE SITES</a:t>
            </a:r>
            <a:endParaRPr lang="en-ZA" sz="2800" b="1" dirty="0" smtClean="0">
              <a:latin typeface="Arial" pitchFamily="34" charset="0"/>
              <a:cs typeface="Arial" pitchFamily="34" charset="0"/>
            </a:endParaRPr>
          </a:p>
          <a:p>
            <a:pPr algn="ctr">
              <a:lnSpc>
                <a:spcPct val="90000"/>
              </a:lnSpc>
            </a:pPr>
            <a:r>
              <a:rPr lang="en-ZA" sz="2800" b="1" dirty="0" smtClean="0">
                <a:latin typeface="Arial" pitchFamily="34" charset="0"/>
                <a:cs typeface="Arial" pitchFamily="34" charset="0"/>
              </a:rPr>
              <a:t>Database Verification And Management</a:t>
            </a: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7</a:t>
            </a:fld>
            <a:endParaRPr lang="en-ZA" altLang="en-US" dirty="0" smtClean="0">
              <a:solidFill>
                <a:srgbClr val="888888"/>
              </a:solidFill>
            </a:endParaRPr>
          </a:p>
        </p:txBody>
      </p:sp>
      <p:graphicFrame>
        <p:nvGraphicFramePr>
          <p:cNvPr id="2" name="Object 1"/>
          <p:cNvGraphicFramePr>
            <a:graphicFrameLocks/>
          </p:cNvGraphicFramePr>
          <p:nvPr>
            <p:extLst>
              <p:ext uri="{D42A27DB-BD31-4B8C-83A1-F6EECF244321}">
                <p14:modId xmlns:p14="http://schemas.microsoft.com/office/powerpoint/2010/main" val="2381579207"/>
              </p:ext>
            </p:extLst>
          </p:nvPr>
        </p:nvGraphicFramePr>
        <p:xfrm>
          <a:off x="899592" y="1196975"/>
          <a:ext cx="8136904" cy="4449763"/>
        </p:xfrm>
        <a:graphic>
          <a:graphicData uri="http://schemas.openxmlformats.org/presentationml/2006/ole">
            <mc:AlternateContent xmlns:mc="http://schemas.openxmlformats.org/markup-compatibility/2006">
              <mc:Choice xmlns:v="urn:schemas-microsoft-com:vml" Requires="v">
                <p:oleObj spid="_x0000_s3167" name="Worksheet" r:id="rId7" imgW="5943600" imgH="3762375" progId="Excel.Sheet.8">
                  <p:embed/>
                </p:oleObj>
              </mc:Choice>
              <mc:Fallback>
                <p:oleObj name="Worksheet" r:id="rId7" imgW="5943600" imgH="3762375" progId="Excel.Sheet.8">
                  <p:embed/>
                  <p:pic>
                    <p:nvPicPr>
                      <p:cNvPr id="0" name="Object 2"/>
                      <p:cNvPicPr>
                        <a:picLocks noChangeArrowheads="1"/>
                      </p:cNvPicPr>
                      <p:nvPr/>
                    </p:nvPicPr>
                    <p:blipFill>
                      <a:blip r:embed="rId8"/>
                      <a:srcRect/>
                      <a:stretch>
                        <a:fillRect/>
                      </a:stretch>
                    </p:blipFill>
                    <p:spPr bwMode="auto">
                      <a:xfrm>
                        <a:off x="899592" y="1196975"/>
                        <a:ext cx="8136904" cy="44497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4440528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64730" y="276446"/>
            <a:ext cx="84534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90000"/>
              </a:lnSpc>
            </a:pPr>
            <a:r>
              <a:rPr lang="en-ZA" altLang="en-US" sz="2800" b="1" dirty="0">
                <a:latin typeface="Arial" pitchFamily="34" charset="0"/>
                <a:cs typeface="Arial" pitchFamily="34" charset="0"/>
              </a:rPr>
              <a:t>DERELICT AND OWNERLESS MINE SITES</a:t>
            </a:r>
            <a:endParaRPr lang="en-ZA" sz="2800" b="1" dirty="0" smtClean="0">
              <a:latin typeface="Arial" pitchFamily="34" charset="0"/>
              <a:cs typeface="Arial" pitchFamily="34" charset="0"/>
            </a:endParaRPr>
          </a:p>
          <a:p>
            <a:pPr algn="ctr">
              <a:lnSpc>
                <a:spcPct val="90000"/>
              </a:lnSpc>
            </a:pPr>
            <a:r>
              <a:rPr lang="en-US" altLang="en-US" sz="2800" b="1" dirty="0" smtClean="0">
                <a:solidFill>
                  <a:srgbClr val="000000"/>
                </a:solidFill>
                <a:latin typeface="Arial" pitchFamily="34" charset="0"/>
                <a:cs typeface="Arial" pitchFamily="34" charset="0"/>
              </a:rPr>
              <a:t>Valuation of </a:t>
            </a:r>
            <a:r>
              <a:rPr lang="en-US" altLang="en-US" sz="2800" b="1" dirty="0">
                <a:solidFill>
                  <a:srgbClr val="000000"/>
                </a:solidFill>
                <a:latin typeface="Arial" pitchFamily="34" charset="0"/>
                <a:cs typeface="Arial" pitchFamily="34" charset="0"/>
              </a:rPr>
              <a:t>t</a:t>
            </a:r>
            <a:r>
              <a:rPr lang="en-US" altLang="en-US" sz="2800" b="1" dirty="0" smtClean="0">
                <a:solidFill>
                  <a:srgbClr val="000000"/>
                </a:solidFill>
                <a:latin typeface="Arial" pitchFamily="34" charset="0"/>
                <a:cs typeface="Arial" pitchFamily="34" charset="0"/>
              </a:rPr>
              <a:t>he Liability</a:t>
            </a:r>
            <a:endParaRPr lang="en-ZA" sz="2800" b="1" dirty="0" smtClean="0">
              <a:latin typeface="Arial" pitchFamily="34" charset="0"/>
              <a:cs typeface="Arial" pitchFamily="34" charset="0"/>
            </a:endParaRP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8</a:t>
            </a:fld>
            <a:endParaRPr lang="en-ZA" altLang="en-US" dirty="0" smtClean="0">
              <a:solidFill>
                <a:srgbClr val="888888"/>
              </a:solidFill>
            </a:endParaRPr>
          </a:p>
        </p:txBody>
      </p:sp>
      <p:sp>
        <p:nvSpPr>
          <p:cNvPr id="3" name="Rectangle 2"/>
          <p:cNvSpPr/>
          <p:nvPr/>
        </p:nvSpPr>
        <p:spPr>
          <a:xfrm>
            <a:off x="1043608" y="1196752"/>
            <a:ext cx="7920880" cy="4370427"/>
          </a:xfrm>
          <a:prstGeom prst="rect">
            <a:avLst/>
          </a:prstGeom>
        </p:spPr>
        <p:txBody>
          <a:bodyPr wrap="square">
            <a:spAutoFit/>
          </a:bodyPr>
          <a:lstStyle/>
          <a:p>
            <a:pPr marL="285750" indent="-285750" algn="just">
              <a:buFont typeface="Wingdings" pitchFamily="2" charset="2"/>
              <a:buChar char="q"/>
              <a:defRPr/>
            </a:pPr>
            <a:r>
              <a:rPr lang="en-US" altLang="en-US" sz="2000" dirty="0">
                <a:latin typeface="Arial" panose="020B0604020202020204" pitchFamily="34" charset="0"/>
                <a:cs typeface="Arial" panose="020B0604020202020204" pitchFamily="34" charset="0"/>
              </a:rPr>
              <a:t>Asbestos mines are estimated to be 245 of the total estimated figure of </a:t>
            </a:r>
            <a:r>
              <a:rPr lang="en-US" altLang="en-US" sz="2000" dirty="0" smtClean="0">
                <a:latin typeface="Arial" panose="020B0604020202020204" pitchFamily="34" charset="0"/>
                <a:cs typeface="Arial" panose="020B0604020202020204" pitchFamily="34" charset="0"/>
              </a:rPr>
              <a:t>5976.</a:t>
            </a:r>
          </a:p>
          <a:p>
            <a:pPr algn="just">
              <a:defRPr/>
            </a:pPr>
            <a:endParaRPr lang="en-US" altLang="en-US"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fair value of the liability in relation to rehabilitation </a:t>
            </a:r>
            <a:r>
              <a:rPr lang="en-ZA" sz="2000" dirty="0" smtClean="0">
                <a:latin typeface="Arial" panose="020B0604020202020204" pitchFamily="34" charset="0"/>
                <a:cs typeface="Arial" panose="020B0604020202020204" pitchFamily="34" charset="0"/>
              </a:rPr>
              <a:t>of </a:t>
            </a:r>
            <a:r>
              <a:rPr lang="en-ZA" sz="2000" dirty="0">
                <a:latin typeface="Arial" panose="020B0604020202020204" pitchFamily="34" charset="0"/>
                <a:cs typeface="Arial" panose="020B0604020202020204" pitchFamily="34" charset="0"/>
              </a:rPr>
              <a:t>former Asbestos mining sites is estimated at R2 billion as at 31 March </a:t>
            </a:r>
            <a:r>
              <a:rPr lang="en-ZA" sz="2000" dirty="0" smtClean="0">
                <a:latin typeface="Arial" panose="020B0604020202020204" pitchFamily="34" charset="0"/>
                <a:cs typeface="Arial" panose="020B0604020202020204" pitchFamily="34" charset="0"/>
              </a:rPr>
              <a:t>2016.  R199.6 </a:t>
            </a:r>
            <a:r>
              <a:rPr lang="en-ZA" sz="2000" dirty="0">
                <a:latin typeface="Arial" panose="020B0604020202020204" pitchFamily="34" charset="0"/>
                <a:cs typeface="Arial" panose="020B0604020202020204" pitchFamily="34" charset="0"/>
              </a:rPr>
              <a:t>million of this liability is disclosed as a provision and the balance of R 1.8 billion is disclosed as a contingent liability. </a:t>
            </a:r>
          </a:p>
          <a:p>
            <a:pPr algn="just"/>
            <a:endParaRPr lang="en-US" altLang="en-US" sz="2000" dirty="0">
              <a:latin typeface="Arial" panose="020B0604020202020204" pitchFamily="34" charset="0"/>
              <a:cs typeface="Arial" panose="020B0604020202020204" pitchFamily="34" charset="0"/>
            </a:endParaRPr>
          </a:p>
          <a:p>
            <a:pPr marL="342900" indent="-342900" algn="just">
              <a:buSzPct val="100000"/>
              <a:buFont typeface="Wingdings" panose="05000000000000000000" pitchFamily="2" charset="2"/>
              <a:buChar char="q"/>
              <a:defRPr/>
            </a:pPr>
            <a:r>
              <a:rPr lang="en-ZA" sz="2000" dirty="0">
                <a:latin typeface="Arial" panose="020B0604020202020204" pitchFamily="34" charset="0"/>
                <a:cs typeface="Arial" panose="020B0604020202020204" pitchFamily="34" charset="0"/>
              </a:rPr>
              <a:t>The best estimate present value of the closure cost of other derelict and abandoned mines is estimated at </a:t>
            </a:r>
            <a:r>
              <a:rPr lang="en-ZA" sz="2000" dirty="0" smtClean="0">
                <a:latin typeface="Arial" panose="020B0604020202020204" pitchFamily="34" charset="0"/>
                <a:cs typeface="Arial" panose="020B0604020202020204" pitchFamily="34" charset="0"/>
              </a:rPr>
              <a:t>R45.9 </a:t>
            </a:r>
            <a:r>
              <a:rPr lang="en-ZA" sz="2000" dirty="0">
                <a:latin typeface="Arial" panose="020B0604020202020204" pitchFamily="34" charset="0"/>
                <a:cs typeface="Arial" panose="020B0604020202020204" pitchFamily="34" charset="0"/>
              </a:rPr>
              <a:t>billion  as  at 31 March 2015, consisting of </a:t>
            </a:r>
            <a:r>
              <a:rPr lang="en-ZA" sz="2000" dirty="0" smtClean="0">
                <a:latin typeface="Arial" panose="020B0604020202020204" pitchFamily="34" charset="0"/>
                <a:cs typeface="Arial" panose="020B0604020202020204" pitchFamily="34" charset="0"/>
              </a:rPr>
              <a:t>R44.7 </a:t>
            </a:r>
            <a:r>
              <a:rPr lang="en-ZA" sz="2000" dirty="0">
                <a:latin typeface="Arial" panose="020B0604020202020204" pitchFamily="34" charset="0"/>
                <a:cs typeface="Arial" panose="020B0604020202020204" pitchFamily="34" charset="0"/>
              </a:rPr>
              <a:t>billion for Class A mines and </a:t>
            </a:r>
            <a:r>
              <a:rPr lang="en-ZA" sz="2000" dirty="0" smtClean="0">
                <a:latin typeface="Arial" panose="020B0604020202020204" pitchFamily="34" charset="0"/>
                <a:cs typeface="Arial" panose="020B0604020202020204" pitchFamily="34" charset="0"/>
              </a:rPr>
              <a:t>R1.2 </a:t>
            </a:r>
            <a:r>
              <a:rPr lang="en-ZA" sz="2000" dirty="0">
                <a:latin typeface="Arial" panose="020B0604020202020204" pitchFamily="34" charset="0"/>
                <a:cs typeface="Arial" panose="020B0604020202020204" pitchFamily="34" charset="0"/>
              </a:rPr>
              <a:t>billion for Class B &amp; C mines. </a:t>
            </a:r>
          </a:p>
          <a:p>
            <a:pPr marL="285750" indent="-285750" algn="just">
              <a:buFont typeface="Wingdings" pitchFamily="2" charset="2"/>
              <a:buChar char="q"/>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56603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66750" y="188640"/>
            <a:ext cx="8453438"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marL="439738" lvl="1" indent="0" algn="ctr" eaLnBrk="1" fontAlgn="auto" hangingPunct="1">
              <a:spcBef>
                <a:spcPts val="600"/>
              </a:spcBef>
              <a:spcAft>
                <a:spcPts val="0"/>
              </a:spcAft>
              <a:defRPr sz="1800"/>
            </a:pPr>
            <a:r>
              <a:rPr lang="en-ZA" altLang="en-US" sz="2800" b="1" dirty="0">
                <a:latin typeface="Arial" pitchFamily="34" charset="0"/>
                <a:cs typeface="Arial" pitchFamily="34" charset="0"/>
              </a:rPr>
              <a:t>DERELICT AND OWNERLESS MINE SITES</a:t>
            </a:r>
            <a:endParaRPr lang="en-ZA" sz="2800" b="1" dirty="0" smtClean="0">
              <a:solidFill>
                <a:srgbClr val="000000"/>
              </a:solidFill>
              <a:latin typeface="Arial" panose="020B0604020202020204" pitchFamily="34" charset="0"/>
              <a:cs typeface="Arial" panose="020B0604020202020204" pitchFamily="34" charset="0"/>
              <a:sym typeface="Calibri"/>
            </a:endParaRPr>
          </a:p>
          <a:p>
            <a:pPr marL="439738" lvl="1" indent="0" algn="ctr" eaLnBrk="1" fontAlgn="auto" hangingPunct="1">
              <a:spcBef>
                <a:spcPts val="600"/>
              </a:spcBef>
              <a:spcAft>
                <a:spcPts val="0"/>
              </a:spcAft>
              <a:defRPr sz="1800"/>
            </a:pPr>
            <a:r>
              <a:rPr lang="en-ZA" sz="2800" b="1" dirty="0" smtClean="0">
                <a:solidFill>
                  <a:srgbClr val="000000"/>
                </a:solidFill>
                <a:latin typeface="Arial" panose="020B0604020202020204" pitchFamily="34" charset="0"/>
                <a:cs typeface="Arial" panose="020B0604020202020204" pitchFamily="34" charset="0"/>
                <a:sym typeface="Calibri"/>
              </a:rPr>
              <a:t>Financial Support</a:t>
            </a:r>
            <a:endParaRPr lang="en-ZA" sz="2800" b="1" dirty="0">
              <a:solidFill>
                <a:srgbClr val="000000"/>
              </a:solidFill>
              <a:latin typeface="Arial" panose="020B0604020202020204" pitchFamily="34" charset="0"/>
              <a:cs typeface="Arial" panose="020B0604020202020204" pitchFamily="34" charset="0"/>
              <a:sym typeface="Calibri"/>
            </a:endParaRPr>
          </a:p>
        </p:txBody>
      </p:sp>
      <p:sp>
        <p:nvSpPr>
          <p:cNvPr id="19459" name="Slide Number Placeholder 1"/>
          <p:cNvSpPr>
            <a:spLocks noGrp="1"/>
          </p:cNvSpPr>
          <p:nvPr>
            <p:ph type="sldNum" sz="quarter" idx="10"/>
          </p:nvPr>
        </p:nvSpPr>
        <p:spPr>
          <a:xfrm>
            <a:off x="6553200" y="6356350"/>
            <a:ext cx="21336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fld id="{8E2069CA-7CA0-4BD9-8CA3-B991E20D9B39}" type="slidenum">
              <a:rPr lang="en-ZA" altLang="en-US" smtClean="0">
                <a:solidFill>
                  <a:srgbClr val="888888"/>
                </a:solidFill>
              </a:rPr>
              <a:pPr/>
              <a:t>9</a:t>
            </a:fld>
            <a:endParaRPr lang="en-ZA" altLang="en-US" dirty="0" smtClean="0">
              <a:solidFill>
                <a:srgbClr val="888888"/>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61016006"/>
              </p:ext>
            </p:extLst>
          </p:nvPr>
        </p:nvGraphicFramePr>
        <p:xfrm>
          <a:off x="899592" y="1772816"/>
          <a:ext cx="7992889" cy="2592289"/>
        </p:xfrm>
        <a:graphic>
          <a:graphicData uri="http://schemas.openxmlformats.org/drawingml/2006/table">
            <a:tbl>
              <a:tblPr/>
              <a:tblGrid>
                <a:gridCol w="2127890"/>
                <a:gridCol w="787985"/>
                <a:gridCol w="787985"/>
                <a:gridCol w="787985"/>
                <a:gridCol w="787985"/>
                <a:gridCol w="904353"/>
                <a:gridCol w="904353"/>
                <a:gridCol w="904353"/>
              </a:tblGrid>
              <a:tr h="570779">
                <a:tc>
                  <a:txBody>
                    <a:bodyPr/>
                    <a:lstStyle/>
                    <a:p>
                      <a:pPr algn="l" fontAlgn="b"/>
                      <a:r>
                        <a:rPr lang="en-US" sz="1400" b="1"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b"/>
                      <a:r>
                        <a:rPr lang="en-US" sz="1400" b="1" i="0" u="none" strike="noStrike">
                          <a:solidFill>
                            <a:srgbClr val="000000"/>
                          </a:solidFill>
                          <a:effectLst/>
                          <a:latin typeface="Arial"/>
                        </a:rPr>
                        <a:t>2010/11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b"/>
                      <a:r>
                        <a:rPr lang="en-US" sz="1400" b="1" i="0" u="none" strike="noStrike">
                          <a:solidFill>
                            <a:srgbClr val="000000"/>
                          </a:solidFill>
                          <a:effectLst/>
                          <a:latin typeface="Arial"/>
                        </a:rPr>
                        <a:t>2011/12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b"/>
                      <a:r>
                        <a:rPr lang="en-US" sz="1400" b="1" i="0" u="none" strike="noStrike">
                          <a:solidFill>
                            <a:srgbClr val="000000"/>
                          </a:solidFill>
                          <a:effectLst/>
                          <a:latin typeface="Arial"/>
                        </a:rPr>
                        <a:t>2012/13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b"/>
                      <a:r>
                        <a:rPr lang="en-US" sz="1400" b="1" i="0" u="none" strike="noStrike">
                          <a:solidFill>
                            <a:srgbClr val="000000"/>
                          </a:solidFill>
                          <a:effectLst/>
                          <a:latin typeface="Arial"/>
                        </a:rPr>
                        <a:t>2013/14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b"/>
                      <a:r>
                        <a:rPr lang="en-US" sz="1400" b="1" i="0" u="none" strike="noStrike">
                          <a:solidFill>
                            <a:srgbClr val="000000"/>
                          </a:solidFill>
                          <a:effectLst/>
                          <a:latin typeface="Arial"/>
                        </a:rPr>
                        <a:t>2014/15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b"/>
                      <a:r>
                        <a:rPr lang="en-US" sz="1400" b="1" i="0" u="none" strike="noStrike">
                          <a:solidFill>
                            <a:srgbClr val="000000"/>
                          </a:solidFill>
                          <a:effectLst/>
                          <a:latin typeface="Arial"/>
                        </a:rPr>
                        <a:t>2015/16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c>
                  <a:txBody>
                    <a:bodyPr/>
                    <a:lstStyle/>
                    <a:p>
                      <a:pPr algn="r" fontAlgn="b"/>
                      <a:r>
                        <a:rPr lang="en-US" sz="1400" b="1" i="0" u="none" strike="noStrike">
                          <a:solidFill>
                            <a:srgbClr val="000000"/>
                          </a:solidFill>
                          <a:effectLst/>
                          <a:latin typeface="Arial"/>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CD5B4"/>
                    </a:solidFill>
                  </a:tcPr>
                </a:tc>
              </a:tr>
              <a:tr h="297280">
                <a:tc>
                  <a:txBody>
                    <a:bodyPr/>
                    <a:lstStyle/>
                    <a:p>
                      <a:pPr algn="ctr" fontAlgn="b"/>
                      <a:r>
                        <a:rPr lang="en-US" sz="1400" b="1" i="0" u="none" strike="noStrike">
                          <a:solidFill>
                            <a:srgbClr val="000000"/>
                          </a:solidFill>
                          <a:effectLst/>
                          <a:latin typeface="Arial"/>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400" b="1" i="0" u="none" strike="noStrike">
                          <a:solidFill>
                            <a:srgbClr val="000000"/>
                          </a:solidFill>
                          <a:effectLst/>
                          <a:latin typeface="Arial"/>
                        </a:rPr>
                        <a:t>R'000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400" b="1" i="0" u="none" strike="noStrike">
                          <a:solidFill>
                            <a:srgbClr val="000000"/>
                          </a:solidFill>
                          <a:effectLst/>
                          <a:latin typeface="Arial"/>
                        </a:rPr>
                        <a:t>R'000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400" b="1" i="0" u="none" strike="noStrike">
                          <a:solidFill>
                            <a:srgbClr val="000000"/>
                          </a:solidFill>
                          <a:effectLst/>
                          <a:latin typeface="Arial"/>
                        </a:rPr>
                        <a:t>R'000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400" b="1" i="0" u="none" strike="noStrike">
                          <a:solidFill>
                            <a:srgbClr val="000000"/>
                          </a:solidFill>
                          <a:effectLst/>
                          <a:latin typeface="Arial"/>
                        </a:rPr>
                        <a:t>R'000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400" b="1" i="0" u="none" strike="noStrike">
                          <a:solidFill>
                            <a:srgbClr val="000000"/>
                          </a:solidFill>
                          <a:effectLst/>
                          <a:latin typeface="Arial"/>
                        </a:rPr>
                        <a:t>R'000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400" b="1" i="0" u="none" strike="noStrike">
                          <a:solidFill>
                            <a:srgbClr val="000000"/>
                          </a:solidFill>
                          <a:effectLst/>
                          <a:latin typeface="Arial"/>
                        </a:rPr>
                        <a:t>R'000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n-US" sz="1400" b="1" i="0" u="none" strike="noStrike">
                          <a:solidFill>
                            <a:srgbClr val="000000"/>
                          </a:solidFill>
                          <a:effectLst/>
                          <a:latin typeface="Arial"/>
                        </a:rPr>
                        <a:t>R'000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r>
              <a:tr h="285390">
                <a:tc>
                  <a:txBody>
                    <a:bodyPr/>
                    <a:lstStyle/>
                    <a:p>
                      <a:pPr algn="ctr" fontAlgn="b"/>
                      <a:r>
                        <a:rPr lang="en-US" sz="14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5390">
                <a:tc>
                  <a:txBody>
                    <a:bodyPr/>
                    <a:lstStyle/>
                    <a:p>
                      <a:pPr algn="l" fontAlgn="b"/>
                      <a:r>
                        <a:rPr lang="en-US" sz="1400" b="0" i="0" u="none" strike="noStrike">
                          <a:solidFill>
                            <a:srgbClr val="000000"/>
                          </a:solidFill>
                          <a:effectLst/>
                          <a:latin typeface="Arial"/>
                        </a:rPr>
                        <a:t>Department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22,063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26,095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10,390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23,000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37,000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41,740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160,288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85390">
                <a:tc>
                  <a:txBody>
                    <a:bodyPr/>
                    <a:lstStyle/>
                    <a:p>
                      <a:pPr algn="l" fontAlgn="b"/>
                      <a:r>
                        <a:rPr lang="en-US" sz="1400" b="0" i="0" u="none" strike="noStrike">
                          <a:solidFill>
                            <a:srgbClr val="000000"/>
                          </a:solidFill>
                          <a:effectLst/>
                          <a:latin typeface="Arial"/>
                        </a:rPr>
                        <a:t>Mintek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Arial"/>
                        </a:rPr>
                        <a:t> 30,000 </a:t>
                      </a: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Arial"/>
                        </a:rPr>
                        <a:t> 30,000 </a:t>
                      </a: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Arial"/>
                        </a:rPr>
                        <a:t> 30,000 </a:t>
                      </a: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Arial"/>
                        </a:rPr>
                        <a:t> 50,000 </a:t>
                      </a: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Arial"/>
                        </a:rPr>
                        <a:t>   55,000 </a:t>
                      </a: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Arial"/>
                        </a:rPr>
                        <a:t>   60,000 </a:t>
                      </a:r>
                    </a:p>
                  </a:txBody>
                  <a:tcPr marL="9525" marR="9525" marT="9525"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Arial"/>
                        </a:rPr>
                        <a:t> 255,000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85390">
                <a:tc>
                  <a:txBody>
                    <a:bodyPr/>
                    <a:lstStyle/>
                    <a:p>
                      <a:pPr algn="l" fontAlgn="b"/>
                      <a:r>
                        <a:rPr lang="en-US" sz="1400" b="0" i="0" u="none" strike="noStrike">
                          <a:solidFill>
                            <a:srgbClr val="000000"/>
                          </a:solidFill>
                          <a:effectLst/>
                          <a:latin typeface="Arial"/>
                        </a:rPr>
                        <a:t>Council for Geoscience</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 20,000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 20,000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   20,000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   20,921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Arial"/>
                        </a:rPr>
                        <a:t>   80,921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5390">
                <a:tc>
                  <a:txBody>
                    <a:bodyPr/>
                    <a:lstStyle/>
                    <a:p>
                      <a:pPr algn="l" fontAlgn="b"/>
                      <a:r>
                        <a:rPr lang="en-US" sz="14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97280">
                <a:tc>
                  <a:txBody>
                    <a:bodyPr/>
                    <a:lstStyle/>
                    <a:p>
                      <a:pPr algn="l" fontAlgn="b"/>
                      <a:r>
                        <a:rPr lang="en-US" sz="1400" b="1" i="0" u="none" strike="noStrike">
                          <a:solidFill>
                            <a:srgbClr val="000000"/>
                          </a:solidFill>
                          <a:effectLst/>
                          <a:latin typeface="Arial"/>
                        </a:rPr>
                        <a:t>Total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400" b="1" i="0" u="none" strike="noStrike">
                          <a:solidFill>
                            <a:srgbClr val="000000"/>
                          </a:solidFill>
                          <a:effectLst/>
                          <a:latin typeface="Arial"/>
                        </a:rPr>
                        <a:t> 52,063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400" b="1" i="0" u="none" strike="noStrike">
                          <a:solidFill>
                            <a:srgbClr val="000000"/>
                          </a:solidFill>
                          <a:effectLst/>
                          <a:latin typeface="Arial"/>
                        </a:rPr>
                        <a:t> 56,095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400" b="1" i="0" u="none" strike="noStrike">
                          <a:solidFill>
                            <a:srgbClr val="000000"/>
                          </a:solidFill>
                          <a:effectLst/>
                          <a:latin typeface="Arial"/>
                        </a:rPr>
                        <a:t> 60,390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400" b="1" i="0" u="none" strike="noStrike">
                          <a:solidFill>
                            <a:srgbClr val="000000"/>
                          </a:solidFill>
                          <a:effectLst/>
                          <a:latin typeface="Arial"/>
                        </a:rPr>
                        <a:t> 93,000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400" b="1" i="0" u="none" strike="noStrike">
                          <a:solidFill>
                            <a:srgbClr val="000000"/>
                          </a:solidFill>
                          <a:effectLst/>
                          <a:latin typeface="Arial"/>
                        </a:rPr>
                        <a:t> 112,000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400" b="1" i="0" u="none" strike="noStrike">
                          <a:solidFill>
                            <a:srgbClr val="000000"/>
                          </a:solidFill>
                          <a:effectLst/>
                          <a:latin typeface="Arial"/>
                        </a:rPr>
                        <a:t> 122,661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1400" b="1" i="0" u="none" strike="noStrike" dirty="0">
                          <a:solidFill>
                            <a:srgbClr val="000000"/>
                          </a:solidFill>
                          <a:effectLst/>
                          <a:latin typeface="Arial"/>
                        </a:rPr>
                        <a:t> 496,209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CD5B4"/>
                    </a:solidFill>
                  </a:tcPr>
                </a:tc>
              </a:tr>
            </a:tbl>
          </a:graphicData>
        </a:graphic>
      </p:graphicFrame>
    </p:spTree>
    <p:extLst>
      <p:ext uri="{BB962C8B-B14F-4D97-AF65-F5344CB8AC3E}">
        <p14:creationId xmlns:p14="http://schemas.microsoft.com/office/powerpoint/2010/main" val="36519232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10.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11.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12.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13.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14.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15.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16.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2.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3.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4.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5.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6.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7.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8.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ppt/theme/themeOverride9.xml><?xml version="1.0" encoding="utf-8"?>
<a:themeOverride xmlns:a="http://schemas.openxmlformats.org/drawingml/2006/main">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4241</TotalTime>
  <Words>1353</Words>
  <Application>Microsoft Office PowerPoint</Application>
  <PresentationFormat>On-screen Show (4:3)</PresentationFormat>
  <Paragraphs>430</Paragraphs>
  <Slides>25</Slides>
  <Notes>14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7" baseType="lpstr">
      <vt:lpstr>ＭＳ Ｐゴシック</vt:lpstr>
      <vt:lpstr>Arial</vt:lpstr>
      <vt:lpstr>Arial Rounded MT Bold</vt:lpstr>
      <vt:lpstr>Avenir Roman</vt:lpstr>
      <vt:lpstr>Calibri</vt:lpstr>
      <vt:lpstr>Helvetica</vt:lpstr>
      <vt:lpstr>Times New Roman</vt:lpstr>
      <vt:lpstr>Wingdings</vt:lpstr>
      <vt:lpstr>Default</vt:lpstr>
      <vt:lpstr>Office Theme</vt:lpstr>
      <vt:lpstr>1_Default</vt:lpstr>
      <vt:lpstr>Worksheet</vt:lpstr>
      <vt:lpstr>PowerPoint Presentation</vt:lpstr>
      <vt:lpstr>PRESENTATION OUTLINE</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AND JOB OPPORTUNITIES FROM D&amp;O PROJECTS (2016/17) </vt:lpstr>
      <vt:lpstr>GOVERNMENT CONSOLIDATED EFFORTS IN DEALING WITH AMD</vt:lpstr>
      <vt:lpstr>GOVERNMENT CONSOLIDATED EFFORTS IN DEALING WITH AMD (CONT…)</vt:lpstr>
      <vt:lpstr>GOVERNMENT CONSOLIDATED EFFORTS IN DEALING WITH AMD Central Rand Ingress Volumes And Costs</vt:lpstr>
      <vt:lpstr>GOVERNMENT CONSOLIDATED EFFORTS IN DEALING WITH AMD East Rand Ingress Volumes And Costs</vt:lpstr>
      <vt:lpstr>GOVERNMENT CONSOLIDATED EFFORTS IN DEALING WITH AMD Florida Lake Canal (Ingress Control)</vt:lpstr>
      <vt:lpstr>PowerPoint Presentation</vt:lpstr>
      <vt:lpstr>GOVERNMENT CONSOLIDATED EFFORTS IN DEALING WITH AMD</vt:lpstr>
      <vt:lpstr>GOVERNMENT CONSOLIDATED EFFORTS IN DEALING WITH AMD</vt:lpstr>
      <vt:lpstr>CONCLUSION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Rofhiwa Singo</dc:creator>
  <cp:lastModifiedBy>Khayalethu Matrose</cp:lastModifiedBy>
  <cp:revision>304</cp:revision>
  <cp:lastPrinted>2017-02-20T09:29:29Z</cp:lastPrinted>
  <dcterms:modified xsi:type="dcterms:W3CDTF">2017-02-22T08:56:01Z</dcterms:modified>
</cp:coreProperties>
</file>