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505" r:id="rId3"/>
    <p:sldId id="506" r:id="rId4"/>
    <p:sldId id="507" r:id="rId5"/>
    <p:sldId id="504" r:id="rId6"/>
    <p:sldId id="501" r:id="rId7"/>
    <p:sldId id="519" r:id="rId8"/>
    <p:sldId id="508" r:id="rId9"/>
    <p:sldId id="495" r:id="rId10"/>
    <p:sldId id="515" r:id="rId11"/>
    <p:sldId id="516" r:id="rId12"/>
    <p:sldId id="488" r:id="rId13"/>
    <p:sldId id="509" r:id="rId14"/>
    <p:sldId id="510" r:id="rId15"/>
    <p:sldId id="511" r:id="rId16"/>
    <p:sldId id="512" r:id="rId17"/>
    <p:sldId id="482" r:id="rId18"/>
    <p:sldId id="513" r:id="rId19"/>
    <p:sldId id="417" r:id="rId20"/>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hard Booyse" initials="GB" lastIdx="14" clrIdx="0">
    <p:extLst/>
  </p:cmAuthor>
  <p:cmAuthor id="2" name="Vernon John" initials="V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CC99"/>
    <a:srgbClr val="CCFFCC"/>
    <a:srgbClr val="CCECFF"/>
    <a:srgbClr val="000099"/>
    <a:srgbClr val="FFCCFF"/>
    <a:srgbClr val="99CCFF"/>
    <a:srgbClr val="00FF99"/>
    <a:srgbClr val="FF9900"/>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3" autoAdjust="0"/>
    <p:restoredTop sz="93651" autoAdjust="0"/>
  </p:normalViewPr>
  <p:slideViewPr>
    <p:cSldViewPr>
      <p:cViewPr varScale="1">
        <p:scale>
          <a:sx n="109" d="100"/>
          <a:sy n="109" d="100"/>
        </p:scale>
        <p:origin x="-1674" y="-78"/>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0" d="100"/>
          <a:sy n="80" d="100"/>
        </p:scale>
        <p:origin x="3936"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Umalusi!$B$33</c:f>
              <c:strCache>
                <c:ptCount val="1"/>
                <c:pt idx="0">
                  <c:v>Per Reporting Cycle</c:v>
                </c:pt>
              </c:strCache>
            </c:strRef>
          </c:tx>
          <c:cat>
            <c:strRef>
              <c:f>Umalusi!$C$32:$R$32</c:f>
              <c:strCache>
                <c:ptCount val="16"/>
                <c:pt idx="0">
                  <c:v>Aug-15</c:v>
                </c:pt>
                <c:pt idx="1">
                  <c:v>Sep-15</c:v>
                </c:pt>
                <c:pt idx="2">
                  <c:v>Oct-15</c:v>
                </c:pt>
                <c:pt idx="3">
                  <c:v>Nov-15</c:v>
                </c:pt>
                <c:pt idx="4">
                  <c:v>Dec-15</c:v>
                </c:pt>
                <c:pt idx="5">
                  <c:v>Jan-16</c:v>
                </c:pt>
                <c:pt idx="6">
                  <c:v>Feb-16</c:v>
                </c:pt>
                <c:pt idx="7">
                  <c:v>Mar-16</c:v>
                </c:pt>
                <c:pt idx="8">
                  <c:v>Apr-16</c:v>
                </c:pt>
                <c:pt idx="9">
                  <c:v>May-16</c:v>
                </c:pt>
                <c:pt idx="10">
                  <c:v>Jun-16</c:v>
                </c:pt>
                <c:pt idx="11">
                  <c:v>Jul-16</c:v>
                </c:pt>
                <c:pt idx="12">
                  <c:v>01Aug16 to 30Aug16</c:v>
                </c:pt>
                <c:pt idx="13">
                  <c:v>Sep-16</c:v>
                </c:pt>
                <c:pt idx="14">
                  <c:v>01Oct16 to 07Oct16</c:v>
                </c:pt>
                <c:pt idx="15">
                  <c:v>08Oct16 to 29Jan17</c:v>
                </c:pt>
              </c:strCache>
            </c:strRef>
          </c:cat>
          <c:val>
            <c:numRef>
              <c:f>Umalusi!$C$33:$R$33</c:f>
              <c:numCache>
                <c:formatCode>#,##0</c:formatCode>
                <c:ptCount val="16"/>
                <c:pt idx="0">
                  <c:v>695</c:v>
                </c:pt>
                <c:pt idx="1">
                  <c:v>1</c:v>
                </c:pt>
                <c:pt idx="2">
                  <c:v>3</c:v>
                </c:pt>
                <c:pt idx="3">
                  <c:v>2831</c:v>
                </c:pt>
                <c:pt idx="4">
                  <c:v>32171</c:v>
                </c:pt>
                <c:pt idx="5">
                  <c:v>0</c:v>
                </c:pt>
                <c:pt idx="6">
                  <c:v>3097</c:v>
                </c:pt>
                <c:pt idx="7">
                  <c:v>29374</c:v>
                </c:pt>
                <c:pt idx="8">
                  <c:v>41524</c:v>
                </c:pt>
                <c:pt idx="9">
                  <c:v>5544</c:v>
                </c:pt>
                <c:pt idx="10">
                  <c:v>26596</c:v>
                </c:pt>
                <c:pt idx="11">
                  <c:v>16035</c:v>
                </c:pt>
                <c:pt idx="12">
                  <c:v>5188</c:v>
                </c:pt>
                <c:pt idx="13">
                  <c:v>91677</c:v>
                </c:pt>
                <c:pt idx="14">
                  <c:v>2746</c:v>
                </c:pt>
                <c:pt idx="15">
                  <c:v>26579</c:v>
                </c:pt>
              </c:numCache>
            </c:numRef>
          </c:val>
        </c:ser>
        <c:ser>
          <c:idx val="1"/>
          <c:order val="1"/>
          <c:tx>
            <c:strRef>
              <c:f>Umalusi!$B$34</c:f>
              <c:strCache>
                <c:ptCount val="1"/>
                <c:pt idx="0">
                  <c:v>Cumulative</c:v>
                </c:pt>
              </c:strCache>
            </c:strRef>
          </c:tx>
          <c:cat>
            <c:strRef>
              <c:f>Umalusi!$C$32:$R$32</c:f>
              <c:strCache>
                <c:ptCount val="16"/>
                <c:pt idx="0">
                  <c:v>Aug-15</c:v>
                </c:pt>
                <c:pt idx="1">
                  <c:v>Sep-15</c:v>
                </c:pt>
                <c:pt idx="2">
                  <c:v>Oct-15</c:v>
                </c:pt>
                <c:pt idx="3">
                  <c:v>Nov-15</c:v>
                </c:pt>
                <c:pt idx="4">
                  <c:v>Dec-15</c:v>
                </c:pt>
                <c:pt idx="5">
                  <c:v>Jan-16</c:v>
                </c:pt>
                <c:pt idx="6">
                  <c:v>Feb-16</c:v>
                </c:pt>
                <c:pt idx="7">
                  <c:v>Mar-16</c:v>
                </c:pt>
                <c:pt idx="8">
                  <c:v>Apr-16</c:v>
                </c:pt>
                <c:pt idx="9">
                  <c:v>May-16</c:v>
                </c:pt>
                <c:pt idx="10">
                  <c:v>Jun-16</c:v>
                </c:pt>
                <c:pt idx="11">
                  <c:v>Jul-16</c:v>
                </c:pt>
                <c:pt idx="12">
                  <c:v>01Aug16 to 30Aug16</c:v>
                </c:pt>
                <c:pt idx="13">
                  <c:v>Sep-16</c:v>
                </c:pt>
                <c:pt idx="14">
                  <c:v>01Oct16 to 07Oct16</c:v>
                </c:pt>
                <c:pt idx="15">
                  <c:v>08Oct16 to 29Jan17</c:v>
                </c:pt>
              </c:strCache>
            </c:strRef>
          </c:cat>
          <c:val>
            <c:numRef>
              <c:f>Umalusi!$C$34:$R$34</c:f>
              <c:numCache>
                <c:formatCode>#,##0</c:formatCode>
                <c:ptCount val="16"/>
                <c:pt idx="0" formatCode="General">
                  <c:v>695</c:v>
                </c:pt>
                <c:pt idx="1">
                  <c:v>696</c:v>
                </c:pt>
                <c:pt idx="2">
                  <c:v>699</c:v>
                </c:pt>
                <c:pt idx="3">
                  <c:v>3530</c:v>
                </c:pt>
                <c:pt idx="4">
                  <c:v>35701</c:v>
                </c:pt>
                <c:pt idx="5">
                  <c:v>35701</c:v>
                </c:pt>
                <c:pt idx="6">
                  <c:v>38798</c:v>
                </c:pt>
                <c:pt idx="7">
                  <c:v>68172</c:v>
                </c:pt>
                <c:pt idx="8">
                  <c:v>109696</c:v>
                </c:pt>
                <c:pt idx="9">
                  <c:v>115240</c:v>
                </c:pt>
                <c:pt idx="10">
                  <c:v>141836</c:v>
                </c:pt>
                <c:pt idx="11">
                  <c:v>157871</c:v>
                </c:pt>
                <c:pt idx="12">
                  <c:v>163059</c:v>
                </c:pt>
                <c:pt idx="13">
                  <c:v>254736</c:v>
                </c:pt>
                <c:pt idx="14">
                  <c:v>257482</c:v>
                </c:pt>
                <c:pt idx="15">
                  <c:v>284061</c:v>
                </c:pt>
              </c:numCache>
            </c:numRef>
          </c:val>
        </c:ser>
        <c:dLbls/>
        <c:marker val="1"/>
        <c:axId val="74068352"/>
        <c:axId val="74069888"/>
      </c:lineChart>
      <c:catAx>
        <c:axId val="74068352"/>
        <c:scaling>
          <c:orientation val="minMax"/>
        </c:scaling>
        <c:axPos val="b"/>
        <c:numFmt formatCode="General" sourceLinked="0"/>
        <c:majorTickMark val="none"/>
        <c:tickLblPos val="nextTo"/>
        <c:crossAx val="74069888"/>
        <c:crosses val="autoZero"/>
        <c:auto val="1"/>
        <c:lblAlgn val="ctr"/>
        <c:lblOffset val="100"/>
      </c:catAx>
      <c:valAx>
        <c:axId val="74069888"/>
        <c:scaling>
          <c:orientation val="minMax"/>
        </c:scaling>
        <c:axPos val="l"/>
        <c:majorGridlines/>
        <c:numFmt formatCode="#,##0" sourceLinked="1"/>
        <c:majorTickMark val="none"/>
        <c:tickLblPos val="nextTo"/>
        <c:crossAx val="74068352"/>
        <c:crosses val="autoZero"/>
        <c:crossBetween val="between"/>
      </c:valAx>
      <c:dTable>
        <c:showHorzBorder val="1"/>
        <c:showVertBorder val="1"/>
        <c:showOutline val="1"/>
        <c:showKeys val="1"/>
      </c:dTable>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4D4B4825-2BDE-4148-8234-F1E0CAF16566}" type="datetimeFigureOut">
              <a:rPr lang="en-ZA" smtClean="0"/>
              <a:pPr/>
              <a:t>2017/02/23</a:t>
            </a:fld>
            <a:endParaRPr lang="en-ZA" dirty="0"/>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CAC16C0-5800-4903-9C51-D2B2770CFF75}" type="slidenum">
              <a:rPr lang="en-ZA" smtClean="0"/>
              <a:pPr/>
              <a:t>‹#›</a:t>
            </a:fld>
            <a:endParaRPr lang="en-ZA" dirty="0"/>
          </a:p>
        </p:txBody>
      </p:sp>
    </p:spTree>
    <p:extLst>
      <p:ext uri="{BB962C8B-B14F-4D97-AF65-F5344CB8AC3E}">
        <p14:creationId xmlns:p14="http://schemas.microsoft.com/office/powerpoint/2010/main" xmlns="" val="102024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60B5D4-0788-4A1C-BED7-214E491DCA61}" type="slidenum">
              <a:rPr lang="en-US"/>
              <a:pPr/>
              <a:t>‹#›</a:t>
            </a:fld>
            <a:endParaRPr lang="en-US" dirty="0"/>
          </a:p>
        </p:txBody>
      </p:sp>
    </p:spTree>
    <p:extLst>
      <p:ext uri="{BB962C8B-B14F-4D97-AF65-F5344CB8AC3E}">
        <p14:creationId xmlns:p14="http://schemas.microsoft.com/office/powerpoint/2010/main" xmlns="" val="3051825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9049B-23E6-401F-BE86-B34FB1B042DA}"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4705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ZA" sz="1200" dirty="0" smtClean="0"/>
              <a:t>Apply Standardization Adjustment:</a:t>
            </a:r>
            <a:r>
              <a:rPr lang="en-ZA" sz="1200" baseline="0" dirty="0" smtClean="0"/>
              <a:t> </a:t>
            </a:r>
            <a:r>
              <a:rPr lang="en-ZA" baseline="0" dirty="0" smtClean="0"/>
              <a:t> component for NCV (ISAT + Exam Mark) for </a:t>
            </a:r>
            <a:r>
              <a:rPr lang="en-ZA" baseline="0" dirty="0" err="1" smtClean="0"/>
              <a:t>Nated</a:t>
            </a:r>
            <a:r>
              <a:rPr lang="en-ZA" baseline="0" dirty="0" smtClean="0"/>
              <a:t> (Exam Mark Only)</a:t>
            </a:r>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3</a:t>
            </a:fld>
            <a:endParaRPr lang="en-US" dirty="0"/>
          </a:p>
        </p:txBody>
      </p:sp>
    </p:spTree>
    <p:extLst>
      <p:ext uri="{BB962C8B-B14F-4D97-AF65-F5344CB8AC3E}">
        <p14:creationId xmlns:p14="http://schemas.microsoft.com/office/powerpoint/2010/main" xmlns="" val="344728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6</a:t>
            </a:fld>
            <a:endParaRPr lang="en-US" dirty="0"/>
          </a:p>
        </p:txBody>
      </p:sp>
    </p:spTree>
    <p:extLst>
      <p:ext uri="{BB962C8B-B14F-4D97-AF65-F5344CB8AC3E}">
        <p14:creationId xmlns:p14="http://schemas.microsoft.com/office/powerpoint/2010/main" xmlns="" val="316296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7</a:t>
            </a:fld>
            <a:endParaRPr lang="en-US" dirty="0"/>
          </a:p>
        </p:txBody>
      </p:sp>
    </p:spTree>
    <p:extLst>
      <p:ext uri="{BB962C8B-B14F-4D97-AF65-F5344CB8AC3E}">
        <p14:creationId xmlns:p14="http://schemas.microsoft.com/office/powerpoint/2010/main" xmlns="" val="316296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11</a:t>
            </a:fld>
            <a:endParaRPr lang="en-US" dirty="0"/>
          </a:p>
        </p:txBody>
      </p:sp>
    </p:spTree>
    <p:extLst>
      <p:ext uri="{BB962C8B-B14F-4D97-AF65-F5344CB8AC3E}">
        <p14:creationId xmlns:p14="http://schemas.microsoft.com/office/powerpoint/2010/main" xmlns="" val="267844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12</a:t>
            </a:fld>
            <a:endParaRPr lang="en-US" dirty="0"/>
          </a:p>
        </p:txBody>
      </p:sp>
    </p:spTree>
    <p:extLst>
      <p:ext uri="{BB962C8B-B14F-4D97-AF65-F5344CB8AC3E}">
        <p14:creationId xmlns:p14="http://schemas.microsoft.com/office/powerpoint/2010/main" xmlns="" val="286620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6F9B0-320C-4E86-A781-5E1825AEE0E2}" type="slidenum">
              <a:rPr lang="en-ZA" altLang="en-US"/>
              <a:pPr/>
              <a:t>18</a:t>
            </a:fld>
            <a:endParaRPr lang="en-ZA"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1660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D315A-03CD-4271-BAF1-A2AFC5CAA479}" type="slidenum">
              <a:rPr lang="en-US"/>
              <a:pPr/>
              <a:t>19</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87890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48038" y="2693988"/>
            <a:ext cx="5473700" cy="1470025"/>
          </a:xfrm>
          <a:prstGeom prst="rect">
            <a:avLst/>
          </a:prstGeom>
          <a:noFill/>
          <a:ln>
            <a:miter lim="800000"/>
          </a:ln>
        </p:spPr>
        <p:txBody>
          <a:bodyPr/>
          <a:lstStyle>
            <a:lvl1pPr algn="ctr">
              <a:defRPr b="1"/>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2124075" y="4484688"/>
            <a:ext cx="4895850" cy="1681162"/>
          </a:xfrm>
        </p:spPr>
        <p:txBody>
          <a:bodyPr/>
          <a:lstStyle>
            <a:lvl1pPr marL="0" indent="0" algn="ctr">
              <a:buFont typeface="Wingdings" pitchFamily="2" charset="2"/>
              <a:buNone/>
              <a:defRPr sz="2400"/>
            </a:lvl1pPr>
          </a:lstStyle>
          <a:p>
            <a:r>
              <a:rPr lang="en-US" smtClean="0"/>
              <a:t>Click to edit Master subtitle style</a:t>
            </a:r>
            <a:endParaRPr 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3213" y="333375"/>
            <a:ext cx="7240587" cy="64928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328D5C-2E50-44EE-968F-ADA2CBB6D110}" type="slidenum">
              <a:rPr lang="en-US"/>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533399"/>
            <a:ext cx="2146300" cy="5592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3213" y="333375"/>
            <a:ext cx="6291262"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77CC99-15F4-4D08-BDF4-A8BEFCB0E6B5}" type="slidenum">
              <a:rPr lang="en-US"/>
              <a:pPr/>
              <a:t>‹#›</a:t>
            </a:fld>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C334BD4-DE50-47D0-80AA-3E06F9AB8627}" type="slidenum">
              <a:rPr lang="en-US"/>
              <a:pPr/>
              <a:t>‹#›</a:t>
            </a:fld>
            <a:endParaRPr lang="en-US"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040" y="539496"/>
            <a:ext cx="8617585" cy="649288"/>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5330D71-EF7E-4723-8C66-1BEEB7658DD2}" type="slidenum">
              <a:rPr lang="en-US"/>
              <a:pPr/>
              <a:t>‹#›</a:t>
            </a:fld>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17EDF3-E358-40C3-AA19-4506FAEC1DDB}" type="slidenum">
              <a:rPr lang="en-US"/>
              <a:pPr/>
              <a:t>‹#›</a:t>
            </a:fld>
            <a:endParaRPr lang="en-US" dirty="0"/>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542924"/>
            <a:ext cx="8613648" cy="649288"/>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1447800"/>
            <a:ext cx="8569325" cy="4678362"/>
          </a:xfrm>
        </p:spPr>
        <p:txBody>
          <a:bodyPr>
            <a:normAutofit/>
          </a:bodyPr>
          <a:lstStyle>
            <a:lvl1pPr marL="457200" indent="-457200">
              <a:spcBef>
                <a:spcPts val="600"/>
              </a:spcBef>
              <a:spcAft>
                <a:spcPts val="600"/>
              </a:spcAft>
              <a:buFont typeface="Wingdings" panose="05000000000000000000" pitchFamily="2" charset="2"/>
              <a:buChar char="§"/>
              <a:defRPr/>
            </a:lvl1pPr>
            <a:lvl2pPr marL="914400" indent="-457200">
              <a:spcBef>
                <a:spcPts val="600"/>
              </a:spcBef>
              <a:spcAft>
                <a:spcPts val="600"/>
              </a:spcAft>
              <a:buSzPct val="85000"/>
              <a:buFont typeface="Wingdings" panose="05000000000000000000" pitchFamily="2" charset="2"/>
              <a:buChar char="è"/>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DC078BB0-5067-4834-9D1C-6DF1A940AB1D}" type="slidenum">
              <a:rPr lang="en-US"/>
              <a:pPr/>
              <a:t>‹#›</a:t>
            </a:fld>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539496"/>
            <a:ext cx="8589962" cy="6492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444752"/>
            <a:ext cx="4208463" cy="46814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dirty="0" smtClean="0"/>
              <a:t>Click to edit Master text styles</a:t>
            </a:r>
          </a:p>
          <a:p>
            <a:pPr marL="914400" lvl="1" indent="-457200">
              <a:buSzPct val="85000"/>
              <a:buChar char="è"/>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4713" y="1444751"/>
            <a:ext cx="4208462" cy="46814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724F518-B01E-4916-A629-BC35656145C9}" type="slidenum">
              <a:rPr lang="en-US"/>
              <a:pPr/>
              <a:t>‹#›</a:t>
            </a:fld>
            <a:endParaRPr lang="en-US" dirty="0"/>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039" y="539496"/>
            <a:ext cx="8617586" cy="64922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444752"/>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0040" y="2119150"/>
            <a:ext cx="4040188" cy="39512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3832"/>
            <a:ext cx="4041775"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4" y="2083594"/>
            <a:ext cx="4041775" cy="39512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523B3D7-7310-432C-B65F-1312FB346208}" type="slidenum">
              <a:rPr lang="en-US"/>
              <a:pPr/>
              <a:t>‹#›</a:t>
            </a:fld>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62000"/>
          </a:xfrm>
        </p:spPr>
        <p:txBody>
          <a:bodyPr anchor="ctr" anchorCtr="0"/>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59276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2F5AC1-1145-4D0B-9278-1440F4E6D861}" type="slidenum">
              <a:rPr lang="en-US"/>
              <a:pPr/>
              <a:t>‹#›</a:t>
            </a:fld>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D76662-6C08-4198-A1BF-6857E76691C3}" type="slidenum">
              <a:rPr lang="en-US"/>
              <a:pPr/>
              <a:t>‹#›</a:t>
            </a:fld>
            <a:endParaRPr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AutoShape 2"/>
          <p:cNvSpPr>
            <a:spLocks noGrp="1" noChangeArrowheads="1"/>
          </p:cNvSpPr>
          <p:nvPr>
            <p:ph type="title"/>
          </p:nvPr>
        </p:nvSpPr>
        <p:spPr bwMode="auto">
          <a:xfrm>
            <a:off x="320040" y="506596"/>
            <a:ext cx="8573135" cy="715089"/>
          </a:xfrm>
          <a:prstGeom prst="roundRect">
            <a:avLst>
              <a:gd name="adj" fmla="val 16667"/>
            </a:avLst>
          </a:prstGeom>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444752"/>
            <a:ext cx="8569325"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57200" lvl="0" indent="-457200">
              <a:buChar char="§"/>
            </a:pPr>
            <a:r>
              <a:rPr lang="en-US" dirty="0" smtClean="0"/>
              <a:t>Click to edit Master text styles</a:t>
            </a:r>
          </a:p>
          <a:p>
            <a:pPr marL="914400" lvl="1" indent="-457200">
              <a:buSzPct val="85000"/>
              <a:buChar char="è"/>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defRPr>
            </a:lvl1pPr>
          </a:lstStyle>
          <a:p>
            <a:fld id="{95B58BAA-F777-4712-B01C-397E562742B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0" r:id="rId5"/>
    <p:sldLayoutId id="2147483652" r:id="rId6"/>
    <p:sldLayoutId id="2147483653" r:id="rId7"/>
    <p:sldLayoutId id="2147483656" r:id="rId8"/>
    <p:sldLayoutId id="2147483657" r:id="rId9"/>
    <p:sldLayoutId id="2147483658" r:id="rId10"/>
    <p:sldLayoutId id="2147483659" r:id="rId11"/>
  </p:sldLayoutIdLst>
  <p:transition>
    <p:pull dir="rd"/>
  </p:transition>
  <p:timing>
    <p:tnLst>
      <p:par>
        <p:cTn id="1" dur="indefinite" restart="never" nodeType="tmRoot"/>
      </p:par>
    </p:tnLst>
  </p:timing>
  <p:hf hdr="0" dt="0"/>
  <p:txStyles>
    <p:titleStyle>
      <a:lvl1pPr algn="l" rtl="0" eaLnBrk="1" fontAlgn="base" hangingPunct="1">
        <a:spcBef>
          <a:spcPct val="0"/>
        </a:spcBef>
        <a:spcAft>
          <a:spcPct val="0"/>
        </a:spcAft>
        <a:defRPr sz="3600" b="1">
          <a:solidFill>
            <a:srgbClr val="000099"/>
          </a:solidFill>
          <a:latin typeface="+mj-lt"/>
          <a:ea typeface="+mj-ea"/>
          <a:cs typeface="+mj-cs"/>
        </a:defRPr>
      </a:lvl1pPr>
      <a:lvl2pPr algn="l" rtl="0" eaLnBrk="1" fontAlgn="base" hangingPunct="1">
        <a:spcBef>
          <a:spcPct val="0"/>
        </a:spcBef>
        <a:spcAft>
          <a:spcPct val="0"/>
        </a:spcAft>
        <a:defRPr sz="3600">
          <a:solidFill>
            <a:srgbClr val="000099"/>
          </a:solidFill>
          <a:latin typeface="Arial" charset="0"/>
        </a:defRPr>
      </a:lvl2pPr>
      <a:lvl3pPr algn="l" rtl="0" eaLnBrk="1" fontAlgn="base" hangingPunct="1">
        <a:spcBef>
          <a:spcPct val="0"/>
        </a:spcBef>
        <a:spcAft>
          <a:spcPct val="0"/>
        </a:spcAft>
        <a:defRPr sz="3600">
          <a:solidFill>
            <a:srgbClr val="000099"/>
          </a:solidFill>
          <a:latin typeface="Arial" charset="0"/>
        </a:defRPr>
      </a:lvl3pPr>
      <a:lvl4pPr algn="l" rtl="0" eaLnBrk="1" fontAlgn="base" hangingPunct="1">
        <a:spcBef>
          <a:spcPct val="0"/>
        </a:spcBef>
        <a:spcAft>
          <a:spcPct val="0"/>
        </a:spcAft>
        <a:defRPr sz="3600">
          <a:solidFill>
            <a:srgbClr val="000099"/>
          </a:solidFill>
          <a:latin typeface="Arial" charset="0"/>
        </a:defRPr>
      </a:lvl4pPr>
      <a:lvl5pPr algn="l" rtl="0" eaLnBrk="1" fontAlgn="base" hangingPunct="1">
        <a:spcBef>
          <a:spcPct val="0"/>
        </a:spcBef>
        <a:spcAft>
          <a:spcPct val="0"/>
        </a:spcAft>
        <a:defRPr sz="3600">
          <a:solidFill>
            <a:srgbClr val="000099"/>
          </a:solidFill>
          <a:latin typeface="Arial" charset="0"/>
        </a:defRPr>
      </a:lvl5pPr>
      <a:lvl6pPr marL="457200" algn="l" rtl="0" eaLnBrk="1" fontAlgn="base" hangingPunct="1">
        <a:spcBef>
          <a:spcPct val="0"/>
        </a:spcBef>
        <a:spcAft>
          <a:spcPct val="0"/>
        </a:spcAft>
        <a:defRPr sz="3600">
          <a:solidFill>
            <a:srgbClr val="000099"/>
          </a:solidFill>
          <a:latin typeface="Arial" charset="0"/>
        </a:defRPr>
      </a:lvl6pPr>
      <a:lvl7pPr marL="914400" algn="l" rtl="0" eaLnBrk="1" fontAlgn="base" hangingPunct="1">
        <a:spcBef>
          <a:spcPct val="0"/>
        </a:spcBef>
        <a:spcAft>
          <a:spcPct val="0"/>
        </a:spcAft>
        <a:defRPr sz="3600">
          <a:solidFill>
            <a:srgbClr val="000099"/>
          </a:solidFill>
          <a:latin typeface="Arial" charset="0"/>
        </a:defRPr>
      </a:lvl7pPr>
      <a:lvl8pPr marL="1371600" algn="l" rtl="0" eaLnBrk="1" fontAlgn="base" hangingPunct="1">
        <a:spcBef>
          <a:spcPct val="0"/>
        </a:spcBef>
        <a:spcAft>
          <a:spcPct val="0"/>
        </a:spcAft>
        <a:defRPr sz="3600">
          <a:solidFill>
            <a:srgbClr val="000099"/>
          </a:solidFill>
          <a:latin typeface="Arial" charset="0"/>
        </a:defRPr>
      </a:lvl8pPr>
      <a:lvl9pPr marL="1828800" algn="l" rtl="0" eaLnBrk="1" fontAlgn="base" hangingPunct="1">
        <a:spcBef>
          <a:spcPct val="0"/>
        </a:spcBef>
        <a:spcAft>
          <a:spcPct val="0"/>
        </a:spcAft>
        <a:defRPr sz="3600">
          <a:solidFill>
            <a:srgbClr val="000099"/>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v"/>
        <a:defRPr lang="en-US" sz="2400" smtClean="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lang="en-US" sz="2000" smtClean="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lang="en-US" sz="2000" smtClean="0">
          <a:solidFill>
            <a:schemeClr val="tx1"/>
          </a:solidFill>
          <a:latin typeface="+mn-lt"/>
        </a:defRPr>
      </a:lvl3pPr>
      <a:lvl4pPr marL="1600200" indent="-228600" algn="l" rtl="0" eaLnBrk="1" fontAlgn="base" hangingPunct="1">
        <a:spcBef>
          <a:spcPct val="20000"/>
        </a:spcBef>
        <a:spcAft>
          <a:spcPct val="0"/>
        </a:spcAft>
        <a:buChar char="•"/>
        <a:defRPr lang="en-US" smtClean="0">
          <a:solidFill>
            <a:schemeClr val="tx1"/>
          </a:solidFill>
          <a:latin typeface="+mn-lt"/>
        </a:defRPr>
      </a:lvl4pPr>
      <a:lvl5pPr marL="2057400" indent="-228600" algn="l" rtl="0" eaLnBrk="1" fontAlgn="base" hangingPunct="1">
        <a:spcBef>
          <a:spcPct val="20000"/>
        </a:spcBef>
        <a:spcAft>
          <a:spcPct val="0"/>
        </a:spcAft>
        <a:buChar char="»"/>
        <a:defRPr lang="en-US" smtClean="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94100" y="2617788"/>
            <a:ext cx="5321300" cy="1725612"/>
          </a:xfrm>
        </p:spPr>
        <p:txBody>
          <a:bodyPr anchor="t">
            <a:noAutofit/>
          </a:bodyPr>
          <a:lstStyle/>
          <a:p>
            <a:r>
              <a:rPr lang="en-US" sz="2800" dirty="0" smtClean="0"/>
              <a:t>Status Report on Certification Backlog</a:t>
            </a:r>
            <a:br>
              <a:rPr lang="en-US" sz="2800" dirty="0" smtClean="0"/>
            </a:br>
            <a:endParaRPr lang="en-US" sz="2800" dirty="0"/>
          </a:p>
        </p:txBody>
      </p:sp>
      <p:sp>
        <p:nvSpPr>
          <p:cNvPr id="2051" name="Rectangle 3"/>
          <p:cNvSpPr>
            <a:spLocks noGrp="1" noChangeArrowheads="1"/>
          </p:cNvSpPr>
          <p:nvPr>
            <p:ph type="subTitle" idx="1"/>
          </p:nvPr>
        </p:nvSpPr>
        <p:spPr>
          <a:xfrm>
            <a:off x="3594100" y="4267200"/>
            <a:ext cx="4895850" cy="1752600"/>
          </a:xfrm>
        </p:spPr>
        <p:txBody>
          <a:bodyPr>
            <a:noAutofit/>
          </a:bodyPr>
          <a:lstStyle/>
          <a:p>
            <a:pPr>
              <a:lnSpc>
                <a:spcPct val="90000"/>
              </a:lnSpc>
            </a:pPr>
            <a:r>
              <a:rPr lang="en-US" sz="1800" b="1" dirty="0"/>
              <a:t>t</a:t>
            </a:r>
            <a:r>
              <a:rPr lang="en-US" sz="1800" b="1" dirty="0" smtClean="0"/>
              <a:t>o </a:t>
            </a:r>
          </a:p>
          <a:p>
            <a:pPr>
              <a:lnSpc>
                <a:spcPct val="90000"/>
              </a:lnSpc>
            </a:pPr>
            <a:endParaRPr lang="en-US" sz="1800" b="1" dirty="0" smtClean="0"/>
          </a:p>
          <a:p>
            <a:pPr>
              <a:lnSpc>
                <a:spcPct val="90000"/>
              </a:lnSpc>
            </a:pPr>
            <a:r>
              <a:rPr lang="en-US" sz="1800" b="1" dirty="0" smtClean="0"/>
              <a:t>PCHET</a:t>
            </a:r>
            <a:endParaRPr lang="en-US" sz="1800" b="1" dirty="0"/>
          </a:p>
          <a:p>
            <a:pPr algn="l">
              <a:lnSpc>
                <a:spcPct val="90000"/>
              </a:lnSpc>
            </a:pPr>
            <a:endParaRPr lang="en-US" sz="1800" dirty="0"/>
          </a:p>
          <a:p>
            <a:pPr algn="l">
              <a:lnSpc>
                <a:spcPct val="90000"/>
              </a:lnSpc>
            </a:pPr>
            <a:r>
              <a:rPr lang="en-US" sz="1600" dirty="0" smtClean="0"/>
              <a:t>Version 1.4</a:t>
            </a:r>
          </a:p>
          <a:p>
            <a:pPr algn="l">
              <a:lnSpc>
                <a:spcPct val="90000"/>
              </a:lnSpc>
            </a:pPr>
            <a:r>
              <a:rPr lang="en-US" sz="1600" dirty="0" smtClean="0"/>
              <a:t>22 February 2017</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Outstanding Certificates and Candidates Affected Per Exam Cycle</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10</a:t>
            </a:fld>
            <a:endParaRPr lang="en-US" dirty="0"/>
          </a:p>
        </p:txBody>
      </p:sp>
      <p:sp>
        <p:nvSpPr>
          <p:cNvPr id="9" name="Rectangle 8"/>
          <p:cNvSpPr/>
          <p:nvPr/>
        </p:nvSpPr>
        <p:spPr>
          <a:xfrm>
            <a:off x="4343399" y="1277005"/>
            <a:ext cx="4724401" cy="1923396"/>
          </a:xfrm>
          <a:prstGeom prst="rect">
            <a:avLst/>
          </a:prstGeom>
          <a:solidFill>
            <a:srgbClr val="FFCCFF"/>
          </a:solidFill>
          <a:ln w="3175">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000" dirty="0" smtClean="0">
                <a:solidFill>
                  <a:schemeClr val="tx1"/>
                </a:solidFill>
              </a:rPr>
              <a:t>Key Challenges</a:t>
            </a:r>
          </a:p>
          <a:p>
            <a:pPr marL="171450" indent="-171450">
              <a:buFont typeface="Arial" panose="020B0604020202020204" pitchFamily="34" charset="0"/>
              <a:buChar char="•"/>
            </a:pPr>
            <a:r>
              <a:rPr lang="en-ZA" sz="1000" dirty="0" smtClean="0">
                <a:solidFill>
                  <a:schemeClr val="tx1"/>
                </a:solidFill>
              </a:rPr>
              <a:t>Additional </a:t>
            </a:r>
            <a:r>
              <a:rPr lang="en-ZA" sz="1000" dirty="0">
                <a:solidFill>
                  <a:schemeClr val="tx1"/>
                </a:solidFill>
              </a:rPr>
              <a:t>outstanding candidate records </a:t>
            </a:r>
            <a:r>
              <a:rPr lang="en-ZA" sz="1000" dirty="0" smtClean="0">
                <a:solidFill>
                  <a:schemeClr val="tx1"/>
                </a:solidFill>
              </a:rPr>
              <a:t>were identified </a:t>
            </a:r>
            <a:r>
              <a:rPr lang="en-ZA" sz="1000" dirty="0">
                <a:solidFill>
                  <a:schemeClr val="tx1"/>
                </a:solidFill>
              </a:rPr>
              <a:t>during execution of data quality checks that required analysis and clearing</a:t>
            </a:r>
          </a:p>
          <a:p>
            <a:pPr marL="171450" indent="-171450">
              <a:buFont typeface="Arial" panose="020B0604020202020204" pitchFamily="34" charset="0"/>
              <a:buChar char="•"/>
            </a:pPr>
            <a:r>
              <a:rPr lang="en-ZA" sz="1000" dirty="0">
                <a:solidFill>
                  <a:schemeClr val="tx1"/>
                </a:solidFill>
              </a:rPr>
              <a:t>Consolidated candidate </a:t>
            </a:r>
            <a:r>
              <a:rPr lang="en-ZA" sz="1000" dirty="0" smtClean="0">
                <a:solidFill>
                  <a:schemeClr val="tx1"/>
                </a:solidFill>
              </a:rPr>
              <a:t>records (consolidation </a:t>
            </a:r>
            <a:r>
              <a:rPr lang="en-ZA" sz="1000" dirty="0">
                <a:solidFill>
                  <a:schemeClr val="tx1"/>
                </a:solidFill>
              </a:rPr>
              <a:t>of subject results across different exam </a:t>
            </a:r>
            <a:r>
              <a:rPr lang="en-ZA" sz="1000" dirty="0" smtClean="0">
                <a:solidFill>
                  <a:schemeClr val="tx1"/>
                </a:solidFill>
              </a:rPr>
              <a:t>cycles) </a:t>
            </a:r>
            <a:r>
              <a:rPr lang="en-ZA" sz="1000" dirty="0">
                <a:solidFill>
                  <a:schemeClr val="tx1"/>
                </a:solidFill>
              </a:rPr>
              <a:t>that have outstanding subjects not yet certified must first be unconsolidated then the outstanding subject (s)  must be certified after which the record must be reconsolidated.</a:t>
            </a:r>
          </a:p>
          <a:p>
            <a:pPr marL="171450" indent="-171450">
              <a:buFont typeface="Arial" panose="020B0604020202020204" pitchFamily="34" charset="0"/>
              <a:buChar char="•"/>
            </a:pPr>
            <a:r>
              <a:rPr lang="en-ZA" sz="1000" dirty="0">
                <a:solidFill>
                  <a:schemeClr val="tx1"/>
                </a:solidFill>
              </a:rPr>
              <a:t>Technical matters being experienced </a:t>
            </a:r>
            <a:r>
              <a:rPr lang="en-ZA" sz="1000" dirty="0" smtClean="0">
                <a:solidFill>
                  <a:schemeClr val="tx1"/>
                </a:solidFill>
              </a:rPr>
              <a:t>on </a:t>
            </a:r>
            <a:r>
              <a:rPr lang="en-ZA" sz="1000" dirty="0">
                <a:solidFill>
                  <a:schemeClr val="tx1"/>
                </a:solidFill>
              </a:rPr>
              <a:t>an ad hoc basis for consolidation, which once the matter has been encountered a detailed analysis is required </a:t>
            </a:r>
            <a:r>
              <a:rPr lang="en-ZA" sz="1000" dirty="0" smtClean="0">
                <a:solidFill>
                  <a:schemeClr val="tx1"/>
                </a:solidFill>
              </a:rPr>
              <a:t>to be done due </a:t>
            </a:r>
            <a:r>
              <a:rPr lang="en-ZA" sz="1000" dirty="0">
                <a:solidFill>
                  <a:schemeClr val="tx1"/>
                </a:solidFill>
              </a:rPr>
              <a:t>to the inherent complexity of the programs.</a:t>
            </a:r>
          </a:p>
          <a:p>
            <a:pPr marL="171450" indent="-171450">
              <a:buFont typeface="Arial" panose="020B0604020202020204" pitchFamily="34" charset="0"/>
              <a:buChar char="•"/>
            </a:pPr>
            <a:r>
              <a:rPr lang="en-ZA" sz="1000" dirty="0">
                <a:solidFill>
                  <a:schemeClr val="tx1"/>
                </a:solidFill>
              </a:rPr>
              <a:t>Root cause analysis of data related problems are complex and time consuming</a:t>
            </a:r>
            <a:r>
              <a:rPr lang="en-ZA" sz="1000" dirty="0" smtClean="0">
                <a:solidFill>
                  <a:schemeClr val="tx1"/>
                </a:solidFill>
              </a:rPr>
              <a:t>.</a:t>
            </a:r>
            <a:endParaRPr lang="en-ZA" sz="1000" dirty="0">
              <a:solidFill>
                <a:schemeClr val="tx1"/>
              </a:solidFill>
            </a:endParaRPr>
          </a:p>
        </p:txBody>
      </p:sp>
      <p:sp>
        <p:nvSpPr>
          <p:cNvPr id="10" name="Right Brace 9"/>
          <p:cNvSpPr/>
          <p:nvPr/>
        </p:nvSpPr>
        <p:spPr>
          <a:xfrm>
            <a:off x="3883152" y="1752600"/>
            <a:ext cx="155448" cy="3429000"/>
          </a:xfrm>
          <a:prstGeom prst="rightBrace">
            <a:avLst/>
          </a:prstGeom>
          <a:ln>
            <a:solidFill>
              <a:srgbClr val="00009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17" name="Straight Arrow Connector 16"/>
          <p:cNvCxnSpPr>
            <a:stCxn id="10" idx="1"/>
            <a:endCxn id="9" idx="1"/>
          </p:cNvCxnSpPr>
          <p:nvPr/>
        </p:nvCxnSpPr>
        <p:spPr>
          <a:xfrm flipV="1">
            <a:off x="4038600" y="2238703"/>
            <a:ext cx="304799" cy="1228397"/>
          </a:xfrm>
          <a:prstGeom prst="straightConnector1">
            <a:avLst/>
          </a:prstGeom>
          <a:ln>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43399" y="3352800"/>
            <a:ext cx="4724401" cy="2864068"/>
          </a:xfrm>
          <a:prstGeom prst="rect">
            <a:avLst/>
          </a:prstGeom>
          <a:solidFill>
            <a:srgbClr val="FFFFCC"/>
          </a:solid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ZA" sz="1000" dirty="0" smtClean="0">
              <a:solidFill>
                <a:schemeClr val="tx1"/>
              </a:solidFill>
            </a:endParaRPr>
          </a:p>
          <a:p>
            <a:r>
              <a:rPr lang="en-ZA" sz="1000" b="1" dirty="0" smtClean="0">
                <a:solidFill>
                  <a:schemeClr val="tx1"/>
                </a:solidFill>
              </a:rPr>
              <a:t>Brief Status</a:t>
            </a:r>
          </a:p>
          <a:p>
            <a:pPr marL="171450" indent="-171450">
              <a:buFont typeface="Arial" panose="020B0604020202020204" pitchFamily="34" charset="0"/>
              <a:buChar char="•"/>
            </a:pPr>
            <a:r>
              <a:rPr lang="en-ZA" sz="1000" dirty="0" smtClean="0">
                <a:solidFill>
                  <a:schemeClr val="tx1"/>
                </a:solidFill>
              </a:rPr>
              <a:t>The majority of these outstanding certificates are related to mark changes where the marks submitted  during resulting differs from the marks submitted at certification. The DHET and </a:t>
            </a:r>
            <a:r>
              <a:rPr lang="en-ZA" sz="1000" dirty="0" err="1" smtClean="0">
                <a:solidFill>
                  <a:schemeClr val="tx1"/>
                </a:solidFill>
              </a:rPr>
              <a:t>Umalusi</a:t>
            </a:r>
            <a:r>
              <a:rPr lang="en-ZA" sz="1000" dirty="0" smtClean="0">
                <a:solidFill>
                  <a:schemeClr val="tx1"/>
                </a:solidFill>
              </a:rPr>
              <a:t> agreed that DHET must submit justification (evidence or an affidavit) for the mark changes/ DHET has undertaken to resolve this matter before end Feb 2017</a:t>
            </a:r>
          </a:p>
          <a:p>
            <a:pPr marL="171450" indent="-171450">
              <a:buFont typeface="Arial" panose="020B0604020202020204" pitchFamily="34" charset="0"/>
              <a:buChar char="•"/>
            </a:pPr>
            <a:r>
              <a:rPr lang="en-ZA" sz="1000" dirty="0" smtClean="0">
                <a:solidFill>
                  <a:schemeClr val="tx1"/>
                </a:solidFill>
              </a:rPr>
              <a:t>DHET, </a:t>
            </a:r>
            <a:r>
              <a:rPr lang="en-ZA" sz="1000" dirty="0" err="1" smtClean="0">
                <a:solidFill>
                  <a:schemeClr val="tx1"/>
                </a:solidFill>
              </a:rPr>
              <a:t>Umalusi</a:t>
            </a:r>
            <a:r>
              <a:rPr lang="en-ZA" sz="1000" dirty="0" smtClean="0">
                <a:solidFill>
                  <a:schemeClr val="tx1"/>
                </a:solidFill>
              </a:rPr>
              <a:t> and SITA agreed that SITA will provide test datasets with a view of detecting and addressing errors upfront so that </a:t>
            </a:r>
            <a:r>
              <a:rPr lang="en-ZA" sz="1000" dirty="0" err="1" smtClean="0">
                <a:solidFill>
                  <a:schemeClr val="tx1"/>
                </a:solidFill>
              </a:rPr>
              <a:t>Umalusi</a:t>
            </a:r>
            <a:r>
              <a:rPr lang="en-ZA" sz="1000" dirty="0" smtClean="0">
                <a:solidFill>
                  <a:schemeClr val="tx1"/>
                </a:solidFill>
              </a:rPr>
              <a:t> can fast track the approval of the datasets once DHET provides the justification. SITA provided test datasets totalling +- 24 717 candidate records for </a:t>
            </a:r>
            <a:r>
              <a:rPr lang="en-ZA" sz="1000" dirty="0">
                <a:solidFill>
                  <a:schemeClr val="tx1"/>
                </a:solidFill>
              </a:rPr>
              <a:t>e</a:t>
            </a:r>
            <a:r>
              <a:rPr lang="en-ZA" sz="1000" dirty="0" smtClean="0">
                <a:solidFill>
                  <a:schemeClr val="tx1"/>
                </a:solidFill>
              </a:rPr>
              <a:t>xam </a:t>
            </a:r>
            <a:r>
              <a:rPr lang="en-ZA" sz="1000" dirty="0">
                <a:solidFill>
                  <a:schemeClr val="tx1"/>
                </a:solidFill>
              </a:rPr>
              <a:t>c</a:t>
            </a:r>
            <a:r>
              <a:rPr lang="en-ZA" sz="1000" dirty="0" smtClean="0">
                <a:solidFill>
                  <a:schemeClr val="tx1"/>
                </a:solidFill>
              </a:rPr>
              <a:t>ycles  201411 to </a:t>
            </a:r>
            <a:r>
              <a:rPr lang="en-ZA" sz="1000" dirty="0">
                <a:solidFill>
                  <a:schemeClr val="tx1"/>
                </a:solidFill>
              </a:rPr>
              <a:t>201603 and </a:t>
            </a:r>
            <a:r>
              <a:rPr lang="en-ZA" sz="1000" dirty="0" err="1">
                <a:solidFill>
                  <a:schemeClr val="tx1"/>
                </a:solidFill>
              </a:rPr>
              <a:t>Umalusi</a:t>
            </a:r>
            <a:r>
              <a:rPr lang="en-ZA" sz="1000" dirty="0">
                <a:solidFill>
                  <a:schemeClr val="tx1"/>
                </a:solidFill>
              </a:rPr>
              <a:t> processed it.</a:t>
            </a:r>
          </a:p>
          <a:p>
            <a:pPr marL="628650" lvl="1" indent="-171450">
              <a:buFont typeface="Arial" panose="020B0604020202020204" pitchFamily="34" charset="0"/>
              <a:buChar char="•"/>
            </a:pPr>
            <a:r>
              <a:rPr lang="en-ZA" sz="1000" dirty="0" smtClean="0">
                <a:solidFill>
                  <a:schemeClr val="tx1"/>
                </a:solidFill>
              </a:rPr>
              <a:t>23 613 candidate records passed the test and will be accepted once DHET submits the justification to </a:t>
            </a:r>
            <a:r>
              <a:rPr lang="en-ZA" sz="1000" dirty="0" err="1" smtClean="0">
                <a:solidFill>
                  <a:schemeClr val="tx1"/>
                </a:solidFill>
              </a:rPr>
              <a:t>Umalusi</a:t>
            </a:r>
            <a:endParaRPr lang="en-ZA" sz="1000" dirty="0" smtClean="0">
              <a:solidFill>
                <a:schemeClr val="tx1"/>
              </a:solidFill>
            </a:endParaRPr>
          </a:p>
          <a:p>
            <a:pPr marL="628650" lvl="1" indent="-171450">
              <a:buFont typeface="Arial" panose="020B0604020202020204" pitchFamily="34" charset="0"/>
              <a:buChar char="•"/>
            </a:pPr>
            <a:r>
              <a:rPr lang="en-ZA" sz="1000" dirty="0" smtClean="0">
                <a:solidFill>
                  <a:schemeClr val="tx1"/>
                </a:solidFill>
              </a:rPr>
              <a:t>671 candidate records failed due to Centre accounts in arrears</a:t>
            </a:r>
          </a:p>
          <a:p>
            <a:pPr marL="628650" lvl="1" indent="-171450">
              <a:buFont typeface="Arial" panose="020B0604020202020204" pitchFamily="34" charset="0"/>
              <a:buChar char="•"/>
            </a:pPr>
            <a:r>
              <a:rPr lang="en-ZA" sz="1000" dirty="0" smtClean="0">
                <a:solidFill>
                  <a:schemeClr val="tx1"/>
                </a:solidFill>
              </a:rPr>
              <a:t>433 candidate records failed due to technical / other errors. These errors are being investigated </a:t>
            </a:r>
          </a:p>
          <a:p>
            <a:pPr marL="0" indent="0" algn="r">
              <a:buNone/>
            </a:pPr>
            <a:r>
              <a:rPr lang="en-ZA" sz="1000" i="1" dirty="0" smtClean="0">
                <a:solidFill>
                  <a:schemeClr val="tx1"/>
                </a:solidFill>
              </a:rPr>
              <a:t>(Detail breakdown per exam cycle follows  in next slide)</a:t>
            </a:r>
            <a:endParaRPr lang="en-ZA" sz="1000" i="1" dirty="0">
              <a:solidFill>
                <a:schemeClr val="tx1"/>
              </a:solidFill>
            </a:endParaRPr>
          </a:p>
        </p:txBody>
      </p:sp>
      <p:sp>
        <p:nvSpPr>
          <p:cNvPr id="20" name="Right Brace 19"/>
          <p:cNvSpPr/>
          <p:nvPr/>
        </p:nvSpPr>
        <p:spPr>
          <a:xfrm>
            <a:off x="4038599" y="4495800"/>
            <a:ext cx="152075" cy="685800"/>
          </a:xfrm>
          <a:prstGeom prst="rightBrac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22" name="Straight Arrow Connector 21"/>
          <p:cNvCxnSpPr>
            <a:stCxn id="20" idx="1"/>
            <a:endCxn id="18" idx="1"/>
          </p:cNvCxnSpPr>
          <p:nvPr/>
        </p:nvCxnSpPr>
        <p:spPr>
          <a:xfrm flipV="1">
            <a:off x="4190674" y="4784834"/>
            <a:ext cx="152725" cy="53866"/>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xmlns="" val="2564236357"/>
              </p:ext>
            </p:extLst>
          </p:nvPr>
        </p:nvGraphicFramePr>
        <p:xfrm>
          <a:off x="685800" y="1562100"/>
          <a:ext cx="3048000" cy="4000500"/>
        </p:xfrm>
        <a:graphic>
          <a:graphicData uri="http://schemas.openxmlformats.org/drawingml/2006/table">
            <a:tbl>
              <a:tblPr/>
              <a:tblGrid>
                <a:gridCol w="609600"/>
                <a:gridCol w="609600"/>
                <a:gridCol w="609600"/>
                <a:gridCol w="609600"/>
                <a:gridCol w="609600"/>
              </a:tblGrid>
              <a:tr h="190500">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Exam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Level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Level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Level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200711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200803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200811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200903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200911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1 960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8 989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7 320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6 313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22 622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201603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2 097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2 814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2 152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panose="020B0604020202020204" pitchFamily="34" charset="0"/>
                          <a:cs typeface="Arial" panose="020B0604020202020204" pitchFamily="34" charset="0"/>
                        </a:rPr>
                        <a:t>7 063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12 590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11 367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9 340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33 297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90500">
                <a:tc>
                  <a:txBody>
                    <a:bodyPr/>
                    <a:lstStyle/>
                    <a:p>
                      <a:pPr algn="l" fontAlgn="b"/>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11 880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9 273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a:solidFill>
                            <a:srgbClr val="000000"/>
                          </a:solidFill>
                          <a:effectLst/>
                          <a:latin typeface="Arial" panose="020B0604020202020204" pitchFamily="34" charset="0"/>
                          <a:cs typeface="Arial" panose="020B0604020202020204" pitchFamily="34" charset="0"/>
                        </a:rPr>
                        <a:t>8 066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000" b="1" i="0" u="none" strike="noStrike" dirty="0">
                          <a:solidFill>
                            <a:srgbClr val="000000"/>
                          </a:solidFill>
                          <a:effectLst/>
                          <a:latin typeface="Arial" panose="020B0604020202020204" pitchFamily="34" charset="0"/>
                          <a:cs typeface="Arial" panose="020B0604020202020204" pitchFamily="34" charset="0"/>
                        </a:rPr>
                        <a:t>29 219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xmlns="" val="19109146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749934906"/>
              </p:ext>
            </p:extLst>
          </p:nvPr>
        </p:nvGraphicFramePr>
        <p:xfrm>
          <a:off x="76200" y="1565911"/>
          <a:ext cx="9067800" cy="4225290"/>
        </p:xfrm>
        <a:graphic>
          <a:graphicData uri="http://schemas.openxmlformats.org/drawingml/2006/table">
            <a:tbl>
              <a:tblPr/>
              <a:tblGrid>
                <a:gridCol w="762000"/>
                <a:gridCol w="533400"/>
                <a:gridCol w="762000"/>
                <a:gridCol w="838200"/>
                <a:gridCol w="685800"/>
                <a:gridCol w="838200"/>
                <a:gridCol w="685800"/>
                <a:gridCol w="609600"/>
                <a:gridCol w="3352800"/>
              </a:tblGrid>
              <a:tr h="190500">
                <a:tc rowSpan="2">
                  <a:txBody>
                    <a:bodyPr/>
                    <a:lstStyle/>
                    <a:p>
                      <a:pPr algn="ctr" fontAlgn="ctr"/>
                      <a:r>
                        <a:rPr lang="en-ZA" sz="1000" b="1" i="0" u="none" strike="noStrike" dirty="0">
                          <a:solidFill>
                            <a:srgbClr val="000000"/>
                          </a:solidFill>
                          <a:effectLst/>
                          <a:latin typeface="Arial"/>
                        </a:rPr>
                        <a:t>Exam</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rowSpan="2">
                  <a:txBody>
                    <a:bodyPr/>
                    <a:lstStyle/>
                    <a:p>
                      <a:pPr algn="ctr" fontAlgn="ctr"/>
                      <a:r>
                        <a:rPr lang="en-ZA" sz="1000" b="1" i="0" u="none" strike="noStrike" dirty="0">
                          <a:solidFill>
                            <a:srgbClr val="000000"/>
                          </a:solidFill>
                          <a:effectLst/>
                          <a:latin typeface="Arial"/>
                        </a:rPr>
                        <a:t>Level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rowSpan="2">
                  <a:txBody>
                    <a:bodyPr/>
                    <a:lstStyle/>
                    <a:p>
                      <a:pPr algn="ctr" fontAlgn="ctr"/>
                      <a:r>
                        <a:rPr lang="en-ZA" sz="1000" b="1" i="0" u="none" strike="noStrike" dirty="0">
                          <a:solidFill>
                            <a:srgbClr val="000000"/>
                          </a:solidFill>
                          <a:effectLst/>
                          <a:latin typeface="Arial"/>
                        </a:rPr>
                        <a:t>Submitted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rowSpan="2">
                  <a:txBody>
                    <a:bodyPr/>
                    <a:lstStyle/>
                    <a:p>
                      <a:pPr algn="ctr" fontAlgn="ctr"/>
                      <a:r>
                        <a:rPr lang="en-ZA" sz="1000" b="1" i="0" u="none" strike="noStrike" dirty="0">
                          <a:solidFill>
                            <a:srgbClr val="000000"/>
                          </a:solidFill>
                          <a:effectLst/>
                          <a:latin typeface="Arial"/>
                        </a:rPr>
                        <a:t>Test Accepted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rowSpan="2">
                  <a:txBody>
                    <a:bodyPr/>
                    <a:lstStyle/>
                    <a:p>
                      <a:pPr algn="ctr" fontAlgn="b"/>
                      <a:r>
                        <a:rPr lang="en-ZA" sz="1000" b="1" i="0" u="none" strike="noStrike" dirty="0">
                          <a:solidFill>
                            <a:srgbClr val="000000"/>
                          </a:solidFill>
                          <a:effectLst/>
                          <a:latin typeface="Arial"/>
                        </a:rPr>
                        <a:t>Total No Of Records Rejected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a:txBody>
                    <a:bodyPr/>
                    <a:lstStyle/>
                    <a:p>
                      <a:endParaRPr lang="en-ZA" dirty="0"/>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pPr algn="ctr" fontAlgn="ctr"/>
                      <a:r>
                        <a:rPr lang="en-ZA" sz="1000" b="1" i="0" u="none" strike="noStrike" dirty="0">
                          <a:solidFill>
                            <a:srgbClr val="000000"/>
                          </a:solidFill>
                          <a:effectLst/>
                          <a:latin typeface="Arial"/>
                        </a:rPr>
                        <a:t>Centre in </a:t>
                      </a:r>
                      <a:r>
                        <a:rPr lang="en-ZA" sz="1000" b="1" i="0" u="none" strike="noStrike" dirty="0" smtClean="0">
                          <a:solidFill>
                            <a:srgbClr val="000000"/>
                          </a:solidFill>
                          <a:effectLst/>
                          <a:latin typeface="Arial"/>
                        </a:rPr>
                        <a:t>Arrears</a:t>
                      </a:r>
                    </a:p>
                    <a:p>
                      <a:pPr algn="ctr" fontAlgn="ctr"/>
                      <a:r>
                        <a:rPr lang="en-ZA" sz="1000" b="1" i="0" u="none" strike="noStrike" dirty="0" smtClean="0">
                          <a:solidFill>
                            <a:srgbClr val="000000"/>
                          </a:solidFill>
                          <a:effectLst/>
                          <a:latin typeface="Arial"/>
                        </a:rPr>
                        <a:t># Records</a:t>
                      </a:r>
                      <a:endParaRPr lang="en-ZA" sz="1000" b="1" i="0" u="none" strike="noStrike" dirty="0">
                        <a:solidFill>
                          <a:srgbClr val="000000"/>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gridSpan="2">
                  <a:txBody>
                    <a:bodyPr/>
                    <a:lstStyle/>
                    <a:p>
                      <a:pPr algn="ctr"/>
                      <a:r>
                        <a:rPr lang="en-ZA" sz="1000" b="1" dirty="0" smtClean="0"/>
                        <a:t>Other</a:t>
                      </a:r>
                      <a:endParaRPr lang="en-ZA" sz="1000" b="1" dirty="0"/>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hMerge="1">
                  <a:txBody>
                    <a:bodyPr/>
                    <a:lstStyle/>
                    <a:p>
                      <a:endParaRPr lang="en-ZA"/>
                    </a:p>
                  </a:txBody>
                  <a:tcPr/>
                </a:tc>
              </a:tr>
              <a:tr h="4953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pPr algn="l" fontAlgn="b"/>
                      <a:endParaRPr lang="en-ZA" sz="10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16">
                  <a:txBody>
                    <a:bodyPr/>
                    <a:lstStyle/>
                    <a:p>
                      <a:pPr algn="ctr" fontAlgn="b"/>
                      <a:r>
                        <a:rPr lang="en-ZA" sz="1000" b="1" i="0" u="none" strike="noStrike" dirty="0">
                          <a:solidFill>
                            <a:srgbClr val="000000"/>
                          </a:solidFill>
                          <a:effectLst/>
                          <a:latin typeface="Arial"/>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fontAlgn="ctr"/>
                      <a:endParaRPr lang="en-ZA" sz="10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ZA" sz="1000" b="1" i="0" u="none" strike="noStrike" dirty="0" smtClean="0">
                          <a:solidFill>
                            <a:srgbClr val="000000"/>
                          </a:solidFill>
                          <a:effectLst/>
                          <a:latin typeface="Arial"/>
                        </a:rPr>
                        <a:t># Records</a:t>
                      </a:r>
                      <a:endParaRPr lang="en-ZA" sz="1000" b="1" i="0" u="none" strike="noStrike" dirty="0">
                        <a:solidFill>
                          <a:srgbClr val="000000"/>
                        </a:solidFill>
                        <a:effectLst/>
                        <a:latin typeface="Arial"/>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c>
                  <a:txBody>
                    <a:bodyPr/>
                    <a:lstStyle/>
                    <a:p>
                      <a:pPr algn="ctr"/>
                      <a:r>
                        <a:rPr lang="en-ZA" sz="1000" b="1" dirty="0" smtClean="0"/>
                        <a:t>Description of Error Types</a:t>
                      </a:r>
                      <a:endParaRPr lang="en-ZA" sz="1000" b="1" dirty="0"/>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8CCE4"/>
                    </a:solidFill>
                  </a:tcPr>
                </a:tc>
              </a:tr>
              <a:tr h="190500">
                <a:tc>
                  <a:txBody>
                    <a:bodyPr/>
                    <a:lstStyle/>
                    <a:p>
                      <a:pPr algn="ctr" fontAlgn="b"/>
                      <a:r>
                        <a:rPr lang="en-ZA" sz="1000" b="0" i="0" u="none" strike="noStrike" dirty="0">
                          <a:solidFill>
                            <a:srgbClr val="000000"/>
                          </a:solidFill>
                          <a:effectLst/>
                          <a:latin typeface="Arial"/>
                        </a:rPr>
                        <a:t>201411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a:rPr>
                        <a:t>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14">
                  <a:txBody>
                    <a:bodyPr/>
                    <a:lstStyle/>
                    <a:p>
                      <a:pPr algn="l">
                        <a:spcAft>
                          <a:spcPts val="0"/>
                        </a:spcAft>
                      </a:pPr>
                      <a:r>
                        <a:rPr lang="en-ZA" sz="1000" dirty="0" smtClean="0">
                          <a:solidFill>
                            <a:srgbClr val="000000"/>
                          </a:solidFill>
                          <a:effectLst/>
                          <a:latin typeface="+mn-lt"/>
                          <a:ea typeface="Times New Roman"/>
                          <a:cs typeface="Times New Roman"/>
                        </a:rPr>
                        <a:t>Subject </a:t>
                      </a:r>
                      <a:r>
                        <a:rPr lang="en-ZA" sz="1000" dirty="0" err="1" smtClean="0">
                          <a:solidFill>
                            <a:srgbClr val="000000"/>
                          </a:solidFill>
                          <a:effectLst/>
                          <a:latin typeface="+mn-lt"/>
                          <a:ea typeface="Times New Roman"/>
                          <a:cs typeface="Times New Roman"/>
                        </a:rPr>
                        <a:t>condonement</a:t>
                      </a:r>
                      <a:r>
                        <a:rPr lang="en-ZA" sz="1000" dirty="0" smtClean="0">
                          <a:solidFill>
                            <a:srgbClr val="000000"/>
                          </a:solidFill>
                          <a:effectLst/>
                          <a:latin typeface="+mn-lt"/>
                          <a:ea typeface="Times New Roman"/>
                          <a:cs typeface="Times New Roman"/>
                        </a:rPr>
                        <a:t> incorrect</a:t>
                      </a:r>
                      <a:endParaRPr lang="en-ZA" sz="1000" dirty="0" smtClean="0">
                        <a:effectLst/>
                        <a:latin typeface="Verdana"/>
                        <a:ea typeface="Times New Roman"/>
                        <a:cs typeface="Times New Roman"/>
                      </a:endParaRPr>
                    </a:p>
                    <a:p>
                      <a:pPr algn="l">
                        <a:spcAft>
                          <a:spcPts val="0"/>
                        </a:spcAft>
                      </a:pPr>
                      <a:r>
                        <a:rPr lang="en-ZA" sz="1000" dirty="0" err="1" smtClean="0">
                          <a:solidFill>
                            <a:srgbClr val="000000"/>
                          </a:solidFill>
                          <a:effectLst/>
                          <a:latin typeface="+mn-lt"/>
                          <a:ea typeface="Times New Roman"/>
                          <a:cs typeface="Times New Roman"/>
                        </a:rPr>
                        <a:t>Condonement</a:t>
                      </a:r>
                      <a:r>
                        <a:rPr lang="en-ZA" sz="1000" dirty="0" smtClean="0">
                          <a:solidFill>
                            <a:srgbClr val="000000"/>
                          </a:solidFill>
                          <a:effectLst/>
                          <a:latin typeface="+mn-lt"/>
                          <a:ea typeface="Times New Roman"/>
                          <a:cs typeface="Times New Roman"/>
                        </a:rPr>
                        <a:t> not allowed on Subject Statement</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Subject indicator possibly incorrect</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Subject rating adjusted possibly incorrect</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Not all compulsory fundament subjects obtained</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Level offered incorrect for transaction type</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Level obtained incorrect</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Transaction type incorrect</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Too few subjects for a NSC/NC(V) qualification</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Language of learning and teaching LOLT not offered</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Institution's account in arrears</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Duplicate transaction - subjects/certificate already issued</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No official language offered</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No First Additional language offered</a:t>
                      </a:r>
                      <a:endParaRPr lang="en-ZA" sz="1000" dirty="0" smtClean="0">
                        <a:effectLst/>
                        <a:latin typeface="Verdana"/>
                        <a:ea typeface="Times New Roman"/>
                        <a:cs typeface="Times New Roman"/>
                      </a:endParaRPr>
                    </a:p>
                    <a:p>
                      <a:pPr algn="l">
                        <a:spcAft>
                          <a:spcPts val="0"/>
                        </a:spcAft>
                      </a:pPr>
                      <a:r>
                        <a:rPr lang="en-ZA" sz="1000" dirty="0" smtClean="0">
                          <a:solidFill>
                            <a:srgbClr val="000000"/>
                          </a:solidFill>
                          <a:effectLst/>
                          <a:latin typeface="+mn-lt"/>
                          <a:ea typeface="Times New Roman"/>
                          <a:cs typeface="Times New Roman"/>
                        </a:rPr>
                        <a:t>Transaction type and full/part time </a:t>
                      </a:r>
                      <a:r>
                        <a:rPr lang="en-ZA" sz="1000" dirty="0" err="1" smtClean="0">
                          <a:solidFill>
                            <a:srgbClr val="000000"/>
                          </a:solidFill>
                          <a:effectLst/>
                          <a:latin typeface="+mn-lt"/>
                          <a:ea typeface="Times New Roman"/>
                          <a:cs typeface="Times New Roman"/>
                        </a:rPr>
                        <a:t>ind.</a:t>
                      </a:r>
                      <a:r>
                        <a:rPr lang="en-ZA" sz="1000" dirty="0" smtClean="0">
                          <a:solidFill>
                            <a:srgbClr val="000000"/>
                          </a:solidFill>
                          <a:effectLst/>
                          <a:latin typeface="+mn-lt"/>
                          <a:ea typeface="Times New Roman"/>
                          <a:cs typeface="Times New Roman"/>
                        </a:rPr>
                        <a:t> incorrect</a:t>
                      </a:r>
                      <a:endParaRPr lang="en-ZA" sz="1000" dirty="0" smtClean="0">
                        <a:effectLst/>
                        <a:latin typeface="Verdana"/>
                        <a:ea typeface="Times New Roman"/>
                        <a:cs typeface="Times New Roman"/>
                      </a:endParaRPr>
                    </a:p>
                    <a:p>
                      <a:r>
                        <a:rPr lang="en-ZA" sz="1000" dirty="0" smtClean="0">
                          <a:solidFill>
                            <a:srgbClr val="000000"/>
                          </a:solidFill>
                          <a:effectLst/>
                          <a:latin typeface="+mn-lt"/>
                          <a:ea typeface="Times New Roman"/>
                        </a:rPr>
                        <a:t>Candidate irregular. Request subject certificate</a:t>
                      </a:r>
                    </a:p>
                    <a:p>
                      <a:pPr algn="l">
                        <a:spcAft>
                          <a:spcPts val="0"/>
                        </a:spcAft>
                      </a:pPr>
                      <a:r>
                        <a:rPr lang="en-ZA" sz="1000" dirty="0" smtClean="0">
                          <a:solidFill>
                            <a:srgbClr val="000000"/>
                          </a:solidFill>
                          <a:effectLst/>
                          <a:latin typeface="+mn-lt"/>
                          <a:ea typeface="Times New Roman"/>
                          <a:cs typeface="Times New Roman"/>
                        </a:rPr>
                        <a:t>Candidate under investigation</a:t>
                      </a:r>
                    </a:p>
                    <a:p>
                      <a:pPr algn="l">
                        <a:spcAft>
                          <a:spcPts val="0"/>
                        </a:spcAft>
                      </a:pPr>
                      <a:endParaRPr lang="en-ZA" sz="1000" dirty="0" smtClean="0">
                        <a:solidFill>
                          <a:srgbClr val="000000"/>
                        </a:solidFill>
                        <a:effectLst/>
                        <a:latin typeface="+mn-lt"/>
                        <a:ea typeface="Times New Roman"/>
                        <a:cs typeface="Times New Roman"/>
                      </a:endParaRPr>
                    </a:p>
                    <a:p>
                      <a:pPr algn="ctr">
                        <a:spcAft>
                          <a:spcPts val="0"/>
                        </a:spcAft>
                      </a:pPr>
                      <a:r>
                        <a:rPr lang="en-ZA" sz="1000" b="1" i="1" dirty="0" smtClean="0">
                          <a:solidFill>
                            <a:srgbClr val="000000"/>
                          </a:solidFill>
                          <a:effectLst/>
                          <a:latin typeface="+mn-lt"/>
                          <a:ea typeface="Times New Roman"/>
                          <a:cs typeface="Times New Roman"/>
                        </a:rPr>
                        <a:t>The</a:t>
                      </a:r>
                      <a:r>
                        <a:rPr lang="en-ZA" sz="1000" b="1" i="1" baseline="0" dirty="0" smtClean="0">
                          <a:solidFill>
                            <a:srgbClr val="000000"/>
                          </a:solidFill>
                          <a:effectLst/>
                          <a:latin typeface="+mn-lt"/>
                          <a:ea typeface="Times New Roman"/>
                          <a:cs typeface="Times New Roman"/>
                        </a:rPr>
                        <a:t>se errors are being addressed and will be resent to </a:t>
                      </a:r>
                      <a:r>
                        <a:rPr lang="en-ZA" sz="1000" b="1" i="1" baseline="0" dirty="0" err="1" smtClean="0">
                          <a:solidFill>
                            <a:srgbClr val="000000"/>
                          </a:solidFill>
                          <a:effectLst/>
                          <a:latin typeface="+mn-lt"/>
                          <a:ea typeface="Times New Roman"/>
                          <a:cs typeface="Times New Roman"/>
                        </a:rPr>
                        <a:t>Umalusi</a:t>
                      </a:r>
                      <a:r>
                        <a:rPr lang="en-ZA" sz="1000" b="1" i="1" baseline="0" dirty="0" smtClean="0">
                          <a:solidFill>
                            <a:srgbClr val="000000"/>
                          </a:solidFill>
                          <a:effectLst/>
                          <a:latin typeface="+mn-lt"/>
                          <a:ea typeface="Times New Roman"/>
                          <a:cs typeface="Times New Roman"/>
                        </a:rPr>
                        <a:t> with the final submissions</a:t>
                      </a:r>
                      <a:endParaRPr lang="en-ZA" sz="1000" b="1" i="1" dirty="0" smtClean="0">
                        <a:effectLst/>
                        <a:latin typeface="Verdana"/>
                        <a:ea typeface="Times New Roman"/>
                        <a:cs typeface="Times New Roman"/>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90500">
                <a:tc>
                  <a:txBody>
                    <a:bodyPr/>
                    <a:lstStyle/>
                    <a:p>
                      <a:pPr algn="ctr" fontAlgn="b"/>
                      <a:r>
                        <a:rPr lang="en-ZA" sz="1000" b="0" i="0" u="none" strike="noStrike" dirty="0">
                          <a:solidFill>
                            <a:srgbClr val="000000"/>
                          </a:solidFill>
                          <a:effectLst/>
                          <a:latin typeface="Arial"/>
                        </a:rPr>
                        <a:t>201411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a:solidFill>
                            <a:srgbClr val="000000"/>
                          </a:solidFill>
                          <a:effectLst/>
                          <a:latin typeface="Arial"/>
                        </a:rPr>
                        <a:t>201411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201503 (Dataset 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249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240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201503 (Dataset 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259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a:rPr>
                        <a:t>21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201503 (Dataset 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201503 (Dataset 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8 435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7 852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583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296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a:rPr>
                        <a:t>287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6 209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6 056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127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a:rPr>
                        <a:t>26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201511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a:rPr>
                        <a:t>5 455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5 376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dirty="0">
                          <a:solidFill>
                            <a:srgbClr val="000000"/>
                          </a:solidFill>
                          <a:effectLst/>
                          <a:latin typeface="Arial"/>
                        </a:rPr>
                        <a:t>78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201603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1 508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1 377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a:solidFill>
                            <a:srgbClr val="000000"/>
                          </a:solidFill>
                          <a:effectLst/>
                          <a:latin typeface="Arial"/>
                        </a:rPr>
                        <a:t>72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201603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1 430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1 380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a:solidFill>
                            <a:srgbClr val="000000"/>
                          </a:solidFill>
                          <a:effectLst/>
                          <a:latin typeface="Arial"/>
                        </a:rPr>
                        <a:t>49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90500">
                <a:tc>
                  <a:txBody>
                    <a:bodyPr/>
                    <a:lstStyle/>
                    <a:p>
                      <a:pPr algn="ctr" fontAlgn="b"/>
                      <a:r>
                        <a:rPr lang="en-ZA" sz="1000" b="0" i="0" u="none" strike="noStrike" dirty="0">
                          <a:solidFill>
                            <a:srgbClr val="000000"/>
                          </a:solidFill>
                          <a:effectLst/>
                          <a:latin typeface="Arial"/>
                        </a:rPr>
                        <a:t>201603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1 088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1 035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c>
                  <a:txBody>
                    <a:bodyPr/>
                    <a:lstStyle/>
                    <a:p>
                      <a:pPr algn="ctr" fontAlgn="b"/>
                      <a:r>
                        <a:rPr lang="en-ZA" sz="1000" b="0" i="0" u="none" strike="noStrike">
                          <a:solidFill>
                            <a:srgbClr val="000000"/>
                          </a:solidFill>
                          <a:effectLst/>
                          <a:latin typeface="Arial"/>
                        </a:rPr>
                        <a:t>42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endParaRPr lang="en-ZA"/>
                    </a:p>
                  </a:txBody>
                  <a:tcPr/>
                </a:tc>
              </a:tr>
              <a:tr h="175458">
                <a:tc gridSpan="2">
                  <a:txBody>
                    <a:bodyPr/>
                    <a:lstStyle/>
                    <a:p>
                      <a:pPr algn="ctr" fontAlgn="b"/>
                      <a:r>
                        <a:rPr lang="en-ZA" sz="1000" b="1" i="0" u="none" strike="noStrike" dirty="0">
                          <a:solidFill>
                            <a:srgbClr val="000000"/>
                          </a:solidFill>
                          <a:effectLst/>
                          <a:latin typeface="Calibri"/>
                        </a:rPr>
                        <a:t>Total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hMerge="1">
                  <a:txBody>
                    <a:bodyPr/>
                    <a:lstStyle/>
                    <a:p>
                      <a:endParaRPr lang="en-ZA"/>
                    </a:p>
                  </a:txBody>
                  <a:tcPr/>
                </a:tc>
                <a:tc>
                  <a:txBody>
                    <a:bodyPr/>
                    <a:lstStyle/>
                    <a:p>
                      <a:pPr algn="ctr" fontAlgn="b"/>
                      <a:r>
                        <a:rPr lang="en-ZA" sz="1000" b="1" i="0" u="none" strike="noStrike" dirty="0">
                          <a:solidFill>
                            <a:srgbClr val="000000"/>
                          </a:solidFill>
                          <a:effectLst/>
                          <a:latin typeface="Calibri"/>
                        </a:rPr>
                        <a:t>24 717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a:txBody>
                    <a:bodyPr/>
                    <a:lstStyle/>
                    <a:p>
                      <a:pPr algn="ctr" fontAlgn="b"/>
                      <a:r>
                        <a:rPr lang="en-ZA" sz="1000" b="1" i="0" u="none" strike="noStrike" dirty="0">
                          <a:solidFill>
                            <a:srgbClr val="000000"/>
                          </a:solidFill>
                          <a:effectLst/>
                          <a:latin typeface="Calibri"/>
                        </a:rPr>
                        <a:t>23 613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a:txBody>
                    <a:bodyPr/>
                    <a:lstStyle/>
                    <a:p>
                      <a:pPr algn="ctr" fontAlgn="b"/>
                      <a:r>
                        <a:rPr lang="en-ZA" sz="1000" b="1" i="0" u="none" strike="noStrike" dirty="0">
                          <a:solidFill>
                            <a:srgbClr val="000000"/>
                          </a:solidFill>
                          <a:effectLst/>
                          <a:latin typeface="Calibri"/>
                        </a:rPr>
                        <a:t>1 104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vMerge="1">
                  <a:txBody>
                    <a:bodyPr/>
                    <a:lstStyle/>
                    <a:p>
                      <a:endParaRPr lang="en-ZA"/>
                    </a:p>
                  </a:txBody>
                  <a:tcPr/>
                </a:tc>
                <a:tc>
                  <a:txBody>
                    <a:bodyPr/>
                    <a:lstStyle/>
                    <a:p>
                      <a:pPr algn="ctr" fontAlgn="b"/>
                      <a:r>
                        <a:rPr lang="en-ZA" sz="1000" b="1" i="0" u="none" strike="noStrike" dirty="0">
                          <a:solidFill>
                            <a:srgbClr val="000000"/>
                          </a:solidFill>
                          <a:effectLst/>
                          <a:latin typeface="Calibri"/>
                        </a:rPr>
                        <a:t>671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a:txBody>
                    <a:bodyPr/>
                    <a:lstStyle/>
                    <a:p>
                      <a:pPr algn="ctr" fontAlgn="b"/>
                      <a:r>
                        <a:rPr lang="en-ZA" sz="1000" b="1" i="0" u="none" strike="noStrike" dirty="0">
                          <a:solidFill>
                            <a:srgbClr val="000000"/>
                          </a:solidFill>
                          <a:effectLst/>
                          <a:latin typeface="Calibri"/>
                        </a:rPr>
                        <a:t>433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c>
                  <a:txBody>
                    <a:bodyPr/>
                    <a:lstStyle/>
                    <a:p>
                      <a:endParaRPr lang="en-ZA" dirty="0"/>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CE6F1"/>
                    </a:solidFill>
                  </a:tcPr>
                </a:tc>
              </a:tr>
            </a:tbl>
          </a:graphicData>
        </a:graphic>
      </p:graphicFrame>
      <p:sp>
        <p:nvSpPr>
          <p:cNvPr id="2" name="Title 1"/>
          <p:cNvSpPr>
            <a:spLocks noGrp="1"/>
          </p:cNvSpPr>
          <p:nvPr>
            <p:ph type="title"/>
          </p:nvPr>
        </p:nvSpPr>
        <p:spPr/>
        <p:txBody>
          <a:bodyPr>
            <a:normAutofit/>
          </a:bodyPr>
          <a:lstStyle/>
          <a:p>
            <a:r>
              <a:rPr lang="en-ZA" sz="2000" dirty="0" smtClean="0"/>
              <a:t>Analysis of Test Datasets (201411 to 201603)</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11</a:t>
            </a:fld>
            <a:endParaRPr lang="en-US" dirty="0"/>
          </a:p>
        </p:txBody>
      </p:sp>
      <p:sp>
        <p:nvSpPr>
          <p:cNvPr id="9" name="TextBox 8"/>
          <p:cNvSpPr txBox="1"/>
          <p:nvPr/>
        </p:nvSpPr>
        <p:spPr>
          <a:xfrm>
            <a:off x="3733800" y="3617266"/>
            <a:ext cx="831779" cy="461665"/>
          </a:xfrm>
          <a:prstGeom prst="rect">
            <a:avLst/>
          </a:prstGeom>
          <a:noFill/>
        </p:spPr>
        <p:txBody>
          <a:bodyPr wrap="square" rtlCol="0">
            <a:spAutoFit/>
          </a:bodyPr>
          <a:lstStyle/>
          <a:p>
            <a:r>
              <a:rPr lang="en-ZA" sz="800" dirty="0" smtClean="0"/>
              <a:t>Breakdown &amp; Reasons for Rejection</a:t>
            </a:r>
            <a:endParaRPr lang="en-ZA" sz="800" dirty="0"/>
          </a:p>
        </p:txBody>
      </p:sp>
      <p:sp>
        <p:nvSpPr>
          <p:cNvPr id="10" name="Right Arrow 9"/>
          <p:cNvSpPr/>
          <p:nvPr/>
        </p:nvSpPr>
        <p:spPr>
          <a:xfrm>
            <a:off x="3962400" y="3048000"/>
            <a:ext cx="381000" cy="381000"/>
          </a:xfrm>
          <a:prstGeom prst="rightArrow">
            <a:avLst/>
          </a:prstGeom>
          <a:solidFill>
            <a:schemeClr val="accent3">
              <a:lumMod val="9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ight Arrow 10"/>
          <p:cNvSpPr/>
          <p:nvPr/>
        </p:nvSpPr>
        <p:spPr>
          <a:xfrm>
            <a:off x="3962400" y="4267200"/>
            <a:ext cx="381000" cy="381000"/>
          </a:xfrm>
          <a:prstGeom prst="rightArrow">
            <a:avLst/>
          </a:prstGeom>
          <a:solidFill>
            <a:schemeClr val="accent3">
              <a:lumMod val="9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910404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NCV ‘1812’ Error  Report</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830779872"/>
              </p:ext>
            </p:extLst>
          </p:nvPr>
        </p:nvGraphicFramePr>
        <p:xfrm>
          <a:off x="1077912" y="1524000"/>
          <a:ext cx="7061200" cy="3438525"/>
        </p:xfrm>
        <a:graphic>
          <a:graphicData uri="http://schemas.openxmlformats.org/drawingml/2006/table">
            <a:tbl>
              <a:tblPr/>
              <a:tblGrid>
                <a:gridCol w="3757510"/>
                <a:gridCol w="520466"/>
                <a:gridCol w="520466"/>
                <a:gridCol w="660103"/>
                <a:gridCol w="850518"/>
                <a:gridCol w="752137"/>
              </a:tblGrid>
              <a:tr h="571500">
                <a:tc>
                  <a:txBody>
                    <a:bodyPr/>
                    <a:lstStyle/>
                    <a:p>
                      <a:pPr algn="l" fontAlgn="ctr"/>
                      <a:r>
                        <a:rPr lang="en-ZA" sz="1000" b="1" i="0" u="none" strike="noStrike" dirty="0">
                          <a:solidFill>
                            <a:srgbClr val="000000"/>
                          </a:solidFill>
                          <a:effectLst/>
                          <a:latin typeface="Arial" panose="020B0604020202020204" pitchFamily="34" charset="0"/>
                          <a:cs typeface="Arial" panose="020B0604020202020204" pitchFamily="34" charset="0"/>
                        </a:rPr>
                        <a:t>Description of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effectLst/>
                          <a:latin typeface="Arial" panose="020B0604020202020204" pitchFamily="34" charset="0"/>
                          <a:cs typeface="Arial" panose="020B0604020202020204" pitchFamily="34" charset="0"/>
                        </a:rPr>
                        <a:t>Nov 07</a:t>
                      </a:r>
                      <a:br>
                        <a:rPr lang="pt-BR" sz="1000" b="1" i="0" u="none" strike="noStrike">
                          <a:solidFill>
                            <a:srgbClr val="000000"/>
                          </a:solidFill>
                          <a:effectLst/>
                          <a:latin typeface="Arial" panose="020B0604020202020204" pitchFamily="34" charset="0"/>
                          <a:cs typeface="Arial" panose="020B0604020202020204" pitchFamily="34" charset="0"/>
                        </a:rPr>
                      </a:br>
                      <a:r>
                        <a:rPr lang="pt-BR" sz="1000" b="1" i="0" u="none" strike="noStrike">
                          <a:solidFill>
                            <a:srgbClr val="000000"/>
                          </a:solidFill>
                          <a:effectLst/>
                          <a:latin typeface="Arial" panose="020B0604020202020204" pitchFamily="34" charset="0"/>
                          <a:cs typeface="Arial" panose="020B0604020202020204" pitchFamily="34" charset="0"/>
                        </a:rPr>
                        <a:t>to</a:t>
                      </a:r>
                      <a:br>
                        <a:rPr lang="pt-BR" sz="1000" b="1" i="0" u="none" strike="noStrike">
                          <a:solidFill>
                            <a:srgbClr val="000000"/>
                          </a:solidFill>
                          <a:effectLst/>
                          <a:latin typeface="Arial" panose="020B0604020202020204" pitchFamily="34" charset="0"/>
                          <a:cs typeface="Arial" panose="020B0604020202020204" pitchFamily="34" charset="0"/>
                        </a:rPr>
                      </a:br>
                      <a:r>
                        <a:rPr lang="pt-BR" sz="1000" b="1" i="0" u="none" strike="noStrike">
                          <a:solidFill>
                            <a:srgbClr val="000000"/>
                          </a:solidFill>
                          <a:effectLst/>
                          <a:latin typeface="Arial" panose="020B0604020202020204" pitchFamily="34" charset="0"/>
                          <a:cs typeface="Arial" panose="020B0604020202020204" pitchFamily="34" charset="0"/>
                        </a:rPr>
                        <a:t>Mar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 Nov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Mar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ZA" sz="1000" b="1" i="0" u="none" strike="noStrike" dirty="0" smtClean="0">
                          <a:solidFill>
                            <a:srgbClr val="000000"/>
                          </a:solidFill>
                          <a:effectLst/>
                          <a:latin typeface="Arial" panose="020B0604020202020204" pitchFamily="34" charset="0"/>
                          <a:cs typeface="Arial" panose="020B0604020202020204" pitchFamily="34" charset="0"/>
                        </a:rPr>
                        <a:t>Total</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ZA" sz="1000" b="1" i="0" u="none" strike="noStrike" dirty="0" err="1">
                          <a:solidFill>
                            <a:srgbClr val="000000"/>
                          </a:solidFill>
                          <a:effectLst/>
                          <a:latin typeface="Arial" panose="020B0604020202020204" pitchFamily="34" charset="0"/>
                          <a:cs typeface="Arial" panose="020B0604020202020204" pitchFamily="34" charset="0"/>
                        </a:rPr>
                        <a:t>Resp</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 4 - Invalid character(s) in first name(s)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 8 - Result for exam withheld - Irregularity in process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15 - Invalid id number and date of birth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17 - Invalid subject number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18 - Subject not evaluated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SITA/DHET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22 - Candidate not evaluated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SITA/DHET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44 - Duplicate Master records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45 - Invalid subject, may not be taken together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49 - Supplementary is not consolidated with November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smtClean="0">
                          <a:solidFill>
                            <a:srgbClr val="000000"/>
                          </a:solidFill>
                          <a:effectLst/>
                          <a:latin typeface="Arial" panose="020B0604020202020204" pitchFamily="34" charset="0"/>
                          <a:cs typeface="Arial" panose="020B0604020202020204" pitchFamily="34" charset="0"/>
                        </a:rPr>
                        <a:t>2 367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smtClean="0">
                          <a:solidFill>
                            <a:srgbClr val="000000"/>
                          </a:solidFill>
                          <a:effectLst/>
                          <a:latin typeface="Arial" panose="020B0604020202020204" pitchFamily="34" charset="0"/>
                          <a:cs typeface="Arial" panose="020B0604020202020204" pitchFamily="34" charset="0"/>
                        </a:rPr>
                        <a:t>2 367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SITA/DHET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51 - Centre amount in arrears at UMALUSI - State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52 - Centre amount in arrears at UMALUSI - Private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55 - ICASS mark is 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58 - Absent subjects may not be consolidated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SITA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ZA" sz="1000" b="0" i="0" u="none" strike="noStrike">
                          <a:solidFill>
                            <a:srgbClr val="000000"/>
                          </a:solidFill>
                          <a:effectLst/>
                          <a:latin typeface="Arial" panose="020B0604020202020204" pitchFamily="34" charset="0"/>
                          <a:cs typeface="Arial" panose="020B0604020202020204" pitchFamily="34" charset="0"/>
                        </a:rPr>
                        <a:t>60 - Result condoned - No subject condoned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SITA/DHET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ZA" sz="10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1000" b="1" i="0" u="none" strike="noStrike" dirty="0" smtClean="0">
                          <a:solidFill>
                            <a:srgbClr val="000000"/>
                          </a:solidFill>
                          <a:effectLst/>
                          <a:latin typeface="Arial" panose="020B0604020202020204" pitchFamily="34" charset="0"/>
                          <a:cs typeface="Arial" panose="020B0604020202020204" pitchFamily="34" charset="0"/>
                        </a:rPr>
                        <a:t>2 381</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1000" b="1" i="0" u="none" strike="noStrike" dirty="0" smtClean="0">
                          <a:solidFill>
                            <a:srgbClr val="000000"/>
                          </a:solidFill>
                          <a:effectLst/>
                          <a:latin typeface="Arial" panose="020B0604020202020204" pitchFamily="34" charset="0"/>
                          <a:cs typeface="Arial" panose="020B0604020202020204" pitchFamily="34" charset="0"/>
                        </a:rPr>
                        <a:t>2 578</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4600" y="5331725"/>
            <a:ext cx="4326826" cy="400110"/>
          </a:xfrm>
          <a:prstGeom prst="rect">
            <a:avLst/>
          </a:prstGeom>
          <a:noFill/>
        </p:spPr>
        <p:txBody>
          <a:bodyPr wrap="none" rtlCol="0">
            <a:spAutoFit/>
          </a:bodyPr>
          <a:lstStyle/>
          <a:p>
            <a:r>
              <a:rPr lang="en-ZA" sz="1000" i="1" dirty="0" smtClean="0"/>
              <a:t>Number of Candidate Records affected at State TVETS affected: 2 465</a:t>
            </a:r>
          </a:p>
          <a:p>
            <a:r>
              <a:rPr lang="en-ZA" sz="1000" i="1" dirty="0" smtClean="0"/>
              <a:t>Number </a:t>
            </a:r>
            <a:r>
              <a:rPr lang="en-ZA" sz="1000" i="1" dirty="0"/>
              <a:t>of Candidate Records affected at </a:t>
            </a:r>
            <a:r>
              <a:rPr lang="en-ZA" sz="1000" i="1" dirty="0" smtClean="0"/>
              <a:t>Private </a:t>
            </a:r>
            <a:r>
              <a:rPr lang="en-ZA" sz="1000" i="1" dirty="0"/>
              <a:t>TVETS affected: </a:t>
            </a:r>
            <a:r>
              <a:rPr lang="en-ZA" sz="1000" i="1" dirty="0" smtClean="0"/>
              <a:t>113</a:t>
            </a:r>
            <a:endParaRPr lang="en-ZA" sz="1000" i="1" dirty="0"/>
          </a:p>
        </p:txBody>
      </p:sp>
    </p:spTree>
    <p:extLst>
      <p:ext uri="{BB962C8B-B14F-4D97-AF65-F5344CB8AC3E}">
        <p14:creationId xmlns:p14="http://schemas.microsoft.com/office/powerpoint/2010/main" xmlns="" val="16861894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NATED</a:t>
            </a:r>
            <a:endParaRPr lang="en-ZA" dirty="0"/>
          </a:p>
        </p:txBody>
      </p:sp>
      <p:sp>
        <p:nvSpPr>
          <p:cNvPr id="3" name="Text Placeholder 2"/>
          <p:cNvSpPr>
            <a:spLocks noGrp="1"/>
          </p:cNvSpPr>
          <p:nvPr>
            <p:ph type="body" idx="1"/>
          </p:nvPr>
        </p:nvSpPr>
        <p:spPr/>
        <p:txBody>
          <a:bodyPr/>
          <a:lstStyle/>
          <a:p>
            <a:r>
              <a:rPr lang="en-ZA" dirty="0" smtClean="0"/>
              <a:t>OUTSTANDING CERTIFICATES 200711 TO 201608</a:t>
            </a:r>
            <a:endParaRPr lang="en-ZA" dirty="0"/>
          </a:p>
        </p:txBody>
      </p:sp>
      <p:sp>
        <p:nvSpPr>
          <p:cNvPr id="4" name="Slide Number Placeholder 3"/>
          <p:cNvSpPr>
            <a:spLocks noGrp="1"/>
          </p:cNvSpPr>
          <p:nvPr>
            <p:ph type="sldNum" sz="quarter" idx="10"/>
          </p:nvPr>
        </p:nvSpPr>
        <p:spPr/>
        <p:txBody>
          <a:bodyPr/>
          <a:lstStyle/>
          <a:p>
            <a:fld id="{EC334BD4-DE50-47D0-80AA-3E06F9AB8627}" type="slidenum">
              <a:rPr lang="en-US" smtClean="0"/>
              <a:pPr/>
              <a:t>13</a:t>
            </a:fld>
            <a:endParaRPr lang="en-US" dirty="0"/>
          </a:p>
        </p:txBody>
      </p:sp>
      <p:sp>
        <p:nvSpPr>
          <p:cNvPr id="5" name="TextBox 4"/>
          <p:cNvSpPr txBox="1"/>
          <p:nvPr/>
        </p:nvSpPr>
        <p:spPr>
          <a:xfrm>
            <a:off x="838200" y="5205764"/>
            <a:ext cx="3040256" cy="646331"/>
          </a:xfrm>
          <a:prstGeom prst="rect">
            <a:avLst/>
          </a:prstGeom>
          <a:noFill/>
        </p:spPr>
        <p:txBody>
          <a:bodyPr wrap="none" rtlCol="0">
            <a:spAutoFit/>
          </a:bodyPr>
          <a:lstStyle/>
          <a:p>
            <a:r>
              <a:rPr lang="en-ZA" dirty="0" err="1"/>
              <a:t>Umalusi</a:t>
            </a:r>
            <a:r>
              <a:rPr lang="en-ZA" dirty="0"/>
              <a:t> </a:t>
            </a:r>
            <a:r>
              <a:rPr lang="en-ZA" dirty="0" smtClean="0"/>
              <a:t>certify </a:t>
            </a:r>
            <a:r>
              <a:rPr lang="en-ZA" dirty="0"/>
              <a:t>N3 </a:t>
            </a:r>
            <a:endParaRPr lang="en-ZA" dirty="0" smtClean="0"/>
          </a:p>
          <a:p>
            <a:r>
              <a:rPr lang="en-ZA" dirty="0" smtClean="0"/>
              <a:t>DHET  certify N1</a:t>
            </a:r>
            <a:r>
              <a:rPr lang="en-ZA" dirty="0"/>
              <a:t>, N2, </a:t>
            </a:r>
            <a:r>
              <a:rPr lang="en-ZA" dirty="0" smtClean="0"/>
              <a:t>N4-6</a:t>
            </a:r>
            <a:endParaRPr lang="en-ZA" dirty="0"/>
          </a:p>
        </p:txBody>
      </p:sp>
    </p:spTree>
    <p:extLst>
      <p:ext uri="{BB962C8B-B14F-4D97-AF65-F5344CB8AC3E}">
        <p14:creationId xmlns:p14="http://schemas.microsoft.com/office/powerpoint/2010/main" xmlns="" val="35647632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NATED Backlog Initial Identification</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14</a:t>
            </a:fld>
            <a:endParaRPr lang="en-US" dirty="0"/>
          </a:p>
        </p:txBody>
      </p:sp>
      <p:sp>
        <p:nvSpPr>
          <p:cNvPr id="6" name="AutoShape 11"/>
          <p:cNvSpPr>
            <a:spLocks noChangeAspect="1" noChangeArrowheads="1"/>
          </p:cNvSpPr>
          <p:nvPr/>
        </p:nvSpPr>
        <p:spPr bwMode="auto">
          <a:xfrm>
            <a:off x="4164013" y="1385888"/>
            <a:ext cx="1190625" cy="11906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19" name="Table 18"/>
          <p:cNvGraphicFramePr>
            <a:graphicFrameLocks noGrp="1"/>
          </p:cNvGraphicFramePr>
          <p:nvPr>
            <p:extLst>
              <p:ext uri="{D42A27DB-BD31-4B8C-83A1-F6EECF244321}">
                <p14:modId xmlns:p14="http://schemas.microsoft.com/office/powerpoint/2010/main" xmlns="" val="980689094"/>
              </p:ext>
            </p:extLst>
          </p:nvPr>
        </p:nvGraphicFramePr>
        <p:xfrm>
          <a:off x="5791200" y="2819400"/>
          <a:ext cx="3162300" cy="1533525"/>
        </p:xfrm>
        <a:graphic>
          <a:graphicData uri="http://schemas.openxmlformats.org/drawingml/2006/table">
            <a:tbl>
              <a:tblPr/>
              <a:tblGrid>
                <a:gridCol w="3162300"/>
              </a:tblGrid>
              <a:tr h="1524000">
                <a:tc>
                  <a:txBody>
                    <a:bodyPr/>
                    <a:lstStyle/>
                    <a:p>
                      <a:pPr algn="l" fontAlgn="b"/>
                      <a:r>
                        <a:rPr lang="en-ZA" sz="1000" b="1" i="0" u="none" strike="noStrike" dirty="0" smtClean="0">
                          <a:solidFill>
                            <a:srgbClr val="000000"/>
                          </a:solidFill>
                          <a:effectLst/>
                          <a:latin typeface="+mn-lt"/>
                        </a:rPr>
                        <a:t>Key Error Types Identified </a:t>
                      </a:r>
                    </a:p>
                    <a:p>
                      <a:pPr algn="l" fontAlgn="b"/>
                      <a:r>
                        <a:rPr lang="en-ZA" sz="1000" b="0" i="0" u="none" strike="noStrike" dirty="0" smtClean="0">
                          <a:solidFill>
                            <a:srgbClr val="000000"/>
                          </a:solidFill>
                          <a:effectLst/>
                          <a:latin typeface="+mn-lt"/>
                        </a:rPr>
                        <a:t>2 </a:t>
                      </a:r>
                      <a:r>
                        <a:rPr lang="en-ZA" sz="1000" b="0" i="0" u="none" strike="noStrike" dirty="0">
                          <a:solidFill>
                            <a:srgbClr val="000000"/>
                          </a:solidFill>
                          <a:effectLst/>
                          <a:latin typeface="+mn-lt"/>
                        </a:rPr>
                        <a:t>- Re-checking in process</a:t>
                      </a:r>
                    </a:p>
                    <a:p>
                      <a:pPr algn="l" fontAlgn="b"/>
                      <a:r>
                        <a:rPr lang="en-ZA" sz="1000" b="0" i="0" u="none" strike="noStrike" dirty="0">
                          <a:solidFill>
                            <a:srgbClr val="000000"/>
                          </a:solidFill>
                          <a:effectLst/>
                          <a:latin typeface="+mn-lt"/>
                        </a:rPr>
                        <a:t> 6 - Initials outstanding</a:t>
                      </a:r>
                    </a:p>
                    <a:p>
                      <a:pPr algn="l" fontAlgn="b"/>
                      <a:r>
                        <a:rPr lang="en-ZA" sz="1000" b="0" i="0" u="none" strike="noStrike" dirty="0">
                          <a:solidFill>
                            <a:srgbClr val="000000"/>
                          </a:solidFill>
                          <a:effectLst/>
                          <a:latin typeface="+mn-lt"/>
                        </a:rPr>
                        <a:t> 9 - </a:t>
                      </a:r>
                      <a:r>
                        <a:rPr lang="en-ZA" sz="1000" b="0" i="0" u="none" strike="noStrike" dirty="0" smtClean="0">
                          <a:solidFill>
                            <a:srgbClr val="000000"/>
                          </a:solidFill>
                          <a:effectLst/>
                          <a:latin typeface="+mn-lt"/>
                        </a:rPr>
                        <a:t>Irregularity </a:t>
                      </a:r>
                      <a:r>
                        <a:rPr lang="en-ZA" sz="1000" b="0" i="0" u="none" strike="noStrike" dirty="0">
                          <a:solidFill>
                            <a:srgbClr val="000000"/>
                          </a:solidFill>
                          <a:effectLst/>
                          <a:latin typeface="+mn-lt"/>
                        </a:rPr>
                        <a:t>outstanding</a:t>
                      </a:r>
                    </a:p>
                    <a:p>
                      <a:pPr algn="l" fontAlgn="b"/>
                      <a:r>
                        <a:rPr lang="en-ZA" sz="1000" b="0" i="0" u="none" strike="noStrike" dirty="0">
                          <a:solidFill>
                            <a:srgbClr val="000000"/>
                          </a:solidFill>
                          <a:effectLst/>
                          <a:latin typeface="+mn-lt"/>
                        </a:rPr>
                        <a:t>10 - Candidate has outstanding late entries</a:t>
                      </a:r>
                    </a:p>
                    <a:p>
                      <a:pPr algn="l" fontAlgn="b"/>
                      <a:r>
                        <a:rPr lang="en-ZA" sz="1000" b="0" i="0" u="none" strike="noStrike" dirty="0">
                          <a:solidFill>
                            <a:srgbClr val="000000"/>
                          </a:solidFill>
                          <a:effectLst/>
                          <a:latin typeface="+mn-lt"/>
                        </a:rPr>
                        <a:t>15 - Invalid id number and date of birth</a:t>
                      </a:r>
                    </a:p>
                    <a:p>
                      <a:pPr algn="l" fontAlgn="b"/>
                      <a:r>
                        <a:rPr lang="en-ZA" sz="1000" b="0" i="0" u="none" strike="noStrike" dirty="0">
                          <a:solidFill>
                            <a:srgbClr val="000000"/>
                          </a:solidFill>
                          <a:effectLst/>
                          <a:latin typeface="+mn-lt"/>
                        </a:rPr>
                        <a:t>19 - No subject certificate found for previous </a:t>
                      </a:r>
                      <a:r>
                        <a:rPr lang="en-ZA" sz="1000" b="0" i="0" u="none" strike="noStrike" dirty="0" smtClean="0">
                          <a:solidFill>
                            <a:srgbClr val="000000"/>
                          </a:solidFill>
                          <a:effectLst/>
                          <a:latin typeface="+mn-lt"/>
                        </a:rPr>
                        <a:t>instructional </a:t>
                      </a:r>
                      <a:r>
                        <a:rPr lang="en-ZA" sz="1000" b="0" i="0" u="none" strike="noStrike" dirty="0">
                          <a:solidFill>
                            <a:srgbClr val="000000"/>
                          </a:solidFill>
                          <a:effectLst/>
                          <a:latin typeface="+mn-lt"/>
                        </a:rPr>
                        <a:t>offerings passed</a:t>
                      </a:r>
                    </a:p>
                    <a:p>
                      <a:pPr algn="l" fontAlgn="b"/>
                      <a:r>
                        <a:rPr lang="en-ZA" sz="1000" b="0" i="0" u="none" strike="noStrike" dirty="0">
                          <a:solidFill>
                            <a:srgbClr val="000000"/>
                          </a:solidFill>
                          <a:effectLst/>
                          <a:latin typeface="+mn-lt"/>
                        </a:rPr>
                        <a:t>43 - Candidate has outstanding offering requirements</a:t>
                      </a:r>
                    </a:p>
                    <a:p>
                      <a:pPr algn="l" fontAlgn="b"/>
                      <a:r>
                        <a:rPr lang="en-ZA" sz="1000" b="0" i="0" u="none" strike="noStrike" dirty="0">
                          <a:solidFill>
                            <a:srgbClr val="000000"/>
                          </a:solidFill>
                          <a:effectLst/>
                          <a:latin typeface="+mn-lt"/>
                        </a:rPr>
                        <a:t>45 - Invalid subject, may not be taken together</a:t>
                      </a:r>
                    </a:p>
                  </a:txBody>
                  <a:tcPr marL="9525" marR="9525" marT="9525" marB="0" anchor="b">
                    <a:lnL>
                      <a:noFill/>
                    </a:lnL>
                    <a:lnR>
                      <a:noFill/>
                    </a:lnR>
                    <a:lnT>
                      <a:noFill/>
                    </a:lnT>
                    <a:lnB>
                      <a:noFill/>
                    </a:lnB>
                    <a:solidFill>
                      <a:schemeClr val="bg1">
                        <a:lumMod val="9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709317044"/>
              </p:ext>
            </p:extLst>
          </p:nvPr>
        </p:nvGraphicFramePr>
        <p:xfrm>
          <a:off x="1368556" y="1601148"/>
          <a:ext cx="3986081" cy="5180652"/>
        </p:xfrm>
        <a:graphic>
          <a:graphicData uri="http://schemas.openxmlformats.org/drawingml/2006/table">
            <a:tbl>
              <a:tblPr/>
              <a:tblGrid>
                <a:gridCol w="929650"/>
                <a:gridCol w="287051"/>
                <a:gridCol w="287051"/>
                <a:gridCol w="443623"/>
                <a:gridCol w="378384"/>
                <a:gridCol w="443623"/>
                <a:gridCol w="443623"/>
                <a:gridCol w="773076"/>
              </a:tblGrid>
              <a:tr h="134937">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Exam Date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Grand Total</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200711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119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200804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135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200806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322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200808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373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200811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1 169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133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1 441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200904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200908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200911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1 343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262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1 904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201004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201006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114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266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201008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159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201011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293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431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996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201104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47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201106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198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302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201108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223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201111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682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361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1 275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201204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337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201208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107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600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201211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194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132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777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401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1 520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201304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669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201306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279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374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705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201308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538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201311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1 284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2 199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201404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201406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144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1 198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201408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860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201411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1 518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1 075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2 783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201504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565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793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1 762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201506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412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529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201508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735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1 105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503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2 355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201511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1 102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2 376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1 934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5 433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201604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1 785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998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3 291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201606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803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1 673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2 482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201608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4 511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1 765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1 096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7 386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37">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Total</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200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193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14 634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1 168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17 085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12 205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45 485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bl>
          </a:graphicData>
        </a:graphic>
      </p:graphicFrame>
      <p:sp>
        <p:nvSpPr>
          <p:cNvPr id="3" name="TextBox 2"/>
          <p:cNvSpPr txBox="1"/>
          <p:nvPr/>
        </p:nvSpPr>
        <p:spPr>
          <a:xfrm>
            <a:off x="304800" y="1200090"/>
            <a:ext cx="8305800" cy="400110"/>
          </a:xfrm>
          <a:prstGeom prst="rect">
            <a:avLst/>
          </a:prstGeom>
          <a:noFill/>
        </p:spPr>
        <p:txBody>
          <a:bodyPr wrap="square" rtlCol="0">
            <a:spAutoFit/>
          </a:bodyPr>
          <a:lstStyle/>
          <a:p>
            <a:pPr algn="ctr"/>
            <a:r>
              <a:rPr lang="en-ZA" sz="1000" b="1" i="1" dirty="0" smtClean="0"/>
              <a:t>The following table provides an indication of the outstanding certification initially identified using a similar report to the one used to identify NCV outstanding certificates. Detailed checks are being performed to the nature of the errors.</a:t>
            </a:r>
            <a:endParaRPr lang="en-ZA" sz="1000" b="1" i="1" dirty="0"/>
          </a:p>
        </p:txBody>
      </p:sp>
    </p:spTree>
    <p:extLst>
      <p:ext uri="{BB962C8B-B14F-4D97-AF65-F5344CB8AC3E}">
        <p14:creationId xmlns:p14="http://schemas.microsoft.com/office/powerpoint/2010/main" xmlns="" val="27395262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ZA" sz="1600" dirty="0" smtClean="0"/>
              <a:t>Key Delivery Principles</a:t>
            </a:r>
          </a:p>
          <a:p>
            <a:pPr lvl="1">
              <a:spcBef>
                <a:spcPts val="0"/>
              </a:spcBef>
              <a:spcAft>
                <a:spcPts val="0"/>
              </a:spcAft>
              <a:buFont typeface="Wingdings" panose="05000000000000000000" pitchFamily="2" charset="2"/>
              <a:buChar char="Ø"/>
            </a:pPr>
            <a:r>
              <a:rPr lang="en-ZA" sz="1400" dirty="0"/>
              <a:t>SITA accountable for systems matters</a:t>
            </a:r>
          </a:p>
          <a:p>
            <a:pPr lvl="1">
              <a:spcBef>
                <a:spcPts val="0"/>
              </a:spcBef>
              <a:spcAft>
                <a:spcPts val="0"/>
              </a:spcAft>
              <a:buFont typeface="Wingdings" panose="05000000000000000000" pitchFamily="2" charset="2"/>
              <a:buChar char="Ø"/>
            </a:pPr>
            <a:r>
              <a:rPr lang="en-ZA" sz="1400" dirty="0"/>
              <a:t>DHET </a:t>
            </a:r>
            <a:r>
              <a:rPr lang="en-ZA" sz="1400" dirty="0" smtClean="0"/>
              <a:t>accountable </a:t>
            </a:r>
            <a:r>
              <a:rPr lang="en-ZA" sz="1400" dirty="0"/>
              <a:t>for data matters</a:t>
            </a:r>
          </a:p>
          <a:p>
            <a:pPr lvl="1">
              <a:spcBef>
                <a:spcPts val="0"/>
              </a:spcBef>
              <a:spcAft>
                <a:spcPts val="0"/>
              </a:spcAft>
              <a:buFont typeface="Wingdings" panose="05000000000000000000" pitchFamily="2" charset="2"/>
              <a:buChar char="Ø"/>
            </a:pPr>
            <a:r>
              <a:rPr lang="en-ZA" sz="1400" dirty="0"/>
              <a:t>Backlog to be addressed at a candidate-subject level and not just candidate </a:t>
            </a:r>
            <a:r>
              <a:rPr lang="en-ZA" sz="1400" dirty="0" smtClean="0"/>
              <a:t>level</a:t>
            </a:r>
          </a:p>
          <a:p>
            <a:pPr>
              <a:buFont typeface="Wingdings" panose="05000000000000000000" pitchFamily="2" charset="2"/>
              <a:buChar char="v"/>
            </a:pPr>
            <a:r>
              <a:rPr lang="en-ZA" sz="1600" dirty="0"/>
              <a:t>Key Categories and Potential Causes of Backlog</a:t>
            </a:r>
          </a:p>
          <a:p>
            <a:pPr lvl="1">
              <a:spcBef>
                <a:spcPts val="0"/>
              </a:spcBef>
              <a:spcAft>
                <a:spcPts val="0"/>
              </a:spcAft>
              <a:buFont typeface="Wingdings" panose="05000000000000000000" pitchFamily="2" charset="2"/>
              <a:buChar char="Ø"/>
            </a:pPr>
            <a:r>
              <a:rPr lang="en-ZA" sz="1400" dirty="0" smtClean="0"/>
              <a:t>Candidate Enrolled Not Yet Resulted</a:t>
            </a:r>
          </a:p>
          <a:p>
            <a:pPr lvl="2">
              <a:spcBef>
                <a:spcPts val="0"/>
              </a:spcBef>
              <a:spcAft>
                <a:spcPts val="0"/>
              </a:spcAft>
              <a:buFont typeface="Wingdings" panose="05000000000000000000" pitchFamily="2" charset="2"/>
              <a:buChar char="ü"/>
            </a:pPr>
            <a:r>
              <a:rPr lang="en-ZA" sz="1400" dirty="0" smtClean="0"/>
              <a:t>  No marks captured</a:t>
            </a:r>
          </a:p>
          <a:p>
            <a:pPr lvl="2">
              <a:spcBef>
                <a:spcPts val="0"/>
              </a:spcBef>
              <a:spcAft>
                <a:spcPts val="0"/>
              </a:spcAft>
              <a:buFont typeface="Wingdings" panose="05000000000000000000" pitchFamily="2" charset="2"/>
              <a:buChar char="ü"/>
            </a:pPr>
            <a:r>
              <a:rPr lang="en-ZA" sz="1400" dirty="0" smtClean="0"/>
              <a:t>  </a:t>
            </a:r>
            <a:r>
              <a:rPr lang="en-ZA" sz="1400" dirty="0"/>
              <a:t>Marks captured and </a:t>
            </a:r>
            <a:r>
              <a:rPr lang="en-ZA" sz="1400" dirty="0" smtClean="0"/>
              <a:t>external moderator </a:t>
            </a:r>
            <a:r>
              <a:rPr lang="en-ZA" sz="1400" dirty="0"/>
              <a:t>report </a:t>
            </a:r>
            <a:r>
              <a:rPr lang="en-ZA" sz="1400" dirty="0" smtClean="0"/>
              <a:t>outstanding (practical subjects only)</a:t>
            </a:r>
            <a:endParaRPr lang="en-ZA" sz="1400" dirty="0"/>
          </a:p>
          <a:p>
            <a:pPr lvl="2">
              <a:spcBef>
                <a:spcPts val="0"/>
              </a:spcBef>
              <a:spcAft>
                <a:spcPts val="0"/>
              </a:spcAft>
              <a:buFont typeface="Wingdings" panose="05000000000000000000" pitchFamily="2" charset="2"/>
              <a:buChar char="ü"/>
            </a:pPr>
            <a:r>
              <a:rPr lang="en-ZA" sz="1400" dirty="0"/>
              <a:t>  Marks captured and not yet moderated (capture rate not met)</a:t>
            </a:r>
          </a:p>
          <a:p>
            <a:pPr lvl="2">
              <a:spcBef>
                <a:spcPts val="0"/>
              </a:spcBef>
              <a:spcAft>
                <a:spcPts val="0"/>
              </a:spcAft>
              <a:buFont typeface="Wingdings" panose="05000000000000000000" pitchFamily="2" charset="2"/>
              <a:buChar char="ü"/>
            </a:pPr>
            <a:r>
              <a:rPr lang="en-ZA" sz="1400" dirty="0"/>
              <a:t>  Marks captured and irregularity not finalised</a:t>
            </a:r>
          </a:p>
          <a:p>
            <a:pPr lvl="1">
              <a:spcBef>
                <a:spcPts val="0"/>
              </a:spcBef>
              <a:spcAft>
                <a:spcPts val="0"/>
              </a:spcAft>
              <a:buFont typeface="Wingdings" panose="05000000000000000000" pitchFamily="2" charset="2"/>
              <a:buChar char="Ø"/>
            </a:pPr>
            <a:r>
              <a:rPr lang="en-ZA" sz="1400" dirty="0"/>
              <a:t>Candidates Resulted Not Yet </a:t>
            </a:r>
            <a:r>
              <a:rPr lang="en-ZA" sz="1400" dirty="0" smtClean="0"/>
              <a:t>Certified</a:t>
            </a:r>
            <a:endParaRPr lang="en-ZA" sz="1400" dirty="0"/>
          </a:p>
          <a:p>
            <a:pPr lvl="2">
              <a:spcBef>
                <a:spcPts val="0"/>
              </a:spcBef>
              <a:spcAft>
                <a:spcPts val="0"/>
              </a:spcAft>
              <a:buFont typeface="Wingdings" panose="05000000000000000000" pitchFamily="2" charset="2"/>
              <a:buChar char="ü"/>
            </a:pPr>
            <a:r>
              <a:rPr lang="en-ZA" sz="1400" dirty="0"/>
              <a:t>  Not yet submitted to </a:t>
            </a:r>
            <a:r>
              <a:rPr lang="en-ZA" sz="1400" dirty="0" err="1"/>
              <a:t>Umalusi</a:t>
            </a:r>
            <a:r>
              <a:rPr lang="en-ZA" sz="1400" dirty="0"/>
              <a:t> due to e.g. centre in </a:t>
            </a:r>
            <a:r>
              <a:rPr lang="en-ZA" sz="1400" dirty="0" smtClean="0"/>
              <a:t>arrears (private centres only)</a:t>
            </a:r>
            <a:endParaRPr lang="en-ZA" sz="1400" dirty="0"/>
          </a:p>
          <a:p>
            <a:pPr lvl="2">
              <a:spcBef>
                <a:spcPts val="0"/>
              </a:spcBef>
              <a:spcAft>
                <a:spcPts val="0"/>
              </a:spcAft>
              <a:buFont typeface="Wingdings" panose="05000000000000000000" pitchFamily="2" charset="2"/>
              <a:buChar char="ü"/>
            </a:pPr>
            <a:r>
              <a:rPr lang="en-ZA" sz="1400" dirty="0"/>
              <a:t>  Submitted to quality assuror but </a:t>
            </a:r>
            <a:r>
              <a:rPr lang="en-ZA" sz="1400" dirty="0" smtClean="0"/>
              <a:t>rejected due technical matters e.g. adjustment does not carry through</a:t>
            </a:r>
            <a:endParaRPr lang="en-ZA" sz="1400" dirty="0"/>
          </a:p>
          <a:p>
            <a:pPr lvl="2">
              <a:spcBef>
                <a:spcPts val="0"/>
              </a:spcBef>
              <a:spcAft>
                <a:spcPts val="0"/>
              </a:spcAft>
              <a:buFont typeface="Wingdings" panose="05000000000000000000" pitchFamily="2" charset="2"/>
              <a:buChar char="ü"/>
            </a:pPr>
            <a:r>
              <a:rPr lang="en-ZA" sz="1400" dirty="0"/>
              <a:t>  Submitted to quality </a:t>
            </a:r>
            <a:r>
              <a:rPr lang="en-ZA" sz="1400" dirty="0" smtClean="0"/>
              <a:t>assuror, quality assuror accepts and provides return file, but return file not yet uploaded</a:t>
            </a:r>
            <a:endParaRPr lang="en-ZA" sz="1400" dirty="0"/>
          </a:p>
          <a:p>
            <a:pPr marL="457200" lvl="1">
              <a:buFont typeface="Wingdings" panose="05000000000000000000" pitchFamily="2" charset="2"/>
              <a:buChar char="v"/>
            </a:pPr>
            <a:r>
              <a:rPr lang="en-ZA" sz="1600" dirty="0">
                <a:ea typeface="+mn-ea"/>
                <a:cs typeface="+mn-cs"/>
              </a:rPr>
              <a:t>Key </a:t>
            </a:r>
            <a:r>
              <a:rPr lang="en-ZA" sz="1600" dirty="0" smtClean="0">
                <a:ea typeface="+mn-ea"/>
                <a:cs typeface="+mn-cs"/>
              </a:rPr>
              <a:t>constraints</a:t>
            </a:r>
          </a:p>
          <a:p>
            <a:pPr lvl="1">
              <a:spcBef>
                <a:spcPts val="0"/>
              </a:spcBef>
              <a:spcAft>
                <a:spcPts val="0"/>
              </a:spcAft>
              <a:buFont typeface="Wingdings" panose="05000000000000000000" pitchFamily="2" charset="2"/>
              <a:buChar char="Ø"/>
            </a:pPr>
            <a:r>
              <a:rPr lang="en-ZA" sz="1400" dirty="0"/>
              <a:t>Responsibility to clear backlog must be clearly defined</a:t>
            </a:r>
          </a:p>
          <a:p>
            <a:pPr lvl="1">
              <a:spcBef>
                <a:spcPts val="0"/>
              </a:spcBef>
              <a:spcAft>
                <a:spcPts val="0"/>
              </a:spcAft>
              <a:buFont typeface="Wingdings" panose="05000000000000000000" pitchFamily="2" charset="2"/>
              <a:buChar char="Ø"/>
            </a:pPr>
            <a:r>
              <a:rPr lang="en-ZA" sz="1400" dirty="0"/>
              <a:t>Limited system functionality</a:t>
            </a:r>
          </a:p>
          <a:p>
            <a:pPr lvl="1">
              <a:spcBef>
                <a:spcPts val="0"/>
              </a:spcBef>
              <a:spcAft>
                <a:spcPts val="0"/>
              </a:spcAft>
              <a:buFont typeface="Wingdings" panose="05000000000000000000" pitchFamily="2" charset="2"/>
              <a:buChar char="Ø"/>
            </a:pPr>
            <a:r>
              <a:rPr lang="en-ZA" sz="1400" dirty="0" smtClean="0"/>
              <a:t>Consolidation challenges</a:t>
            </a:r>
            <a:endParaRPr lang="en-ZA" sz="1400" dirty="0"/>
          </a:p>
          <a:p>
            <a:pPr lvl="1">
              <a:spcBef>
                <a:spcPts val="0"/>
              </a:spcBef>
              <a:spcAft>
                <a:spcPts val="0"/>
              </a:spcAft>
              <a:buFont typeface="Wingdings" panose="05000000000000000000" pitchFamily="2" charset="2"/>
              <a:buChar char="Ø"/>
            </a:pPr>
            <a:r>
              <a:rPr lang="en-ZA" sz="1400" dirty="0"/>
              <a:t>Turnaround time to process datasets</a:t>
            </a:r>
          </a:p>
          <a:p>
            <a:pPr marL="457200" lvl="1">
              <a:buFont typeface="Wingdings" panose="05000000000000000000" pitchFamily="2" charset="2"/>
              <a:buChar char="v"/>
            </a:pPr>
            <a:endParaRPr lang="en-ZA" sz="1600" dirty="0" smtClean="0">
              <a:ea typeface="+mn-ea"/>
              <a:cs typeface="+mn-cs"/>
            </a:endParaRPr>
          </a:p>
          <a:p>
            <a:pPr marL="685800" lvl="2">
              <a:buFont typeface="Wingdings" panose="05000000000000000000" pitchFamily="2" charset="2"/>
              <a:buChar char="v"/>
            </a:pPr>
            <a:endParaRPr lang="en-ZA" sz="1600" dirty="0">
              <a:ea typeface="+mn-ea"/>
              <a:cs typeface="+mn-cs"/>
            </a:endParaRPr>
          </a:p>
        </p:txBody>
      </p:sp>
      <p:sp>
        <p:nvSpPr>
          <p:cNvPr id="2" name="Title 1"/>
          <p:cNvSpPr>
            <a:spLocks noGrp="1"/>
          </p:cNvSpPr>
          <p:nvPr>
            <p:ph type="title"/>
          </p:nvPr>
        </p:nvSpPr>
        <p:spPr/>
        <p:txBody>
          <a:bodyPr>
            <a:normAutofit/>
          </a:bodyPr>
          <a:lstStyle/>
          <a:p>
            <a:r>
              <a:rPr lang="en-ZA" sz="2000" dirty="0" smtClean="0"/>
              <a:t>Addressing NATED backlog</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15</a:t>
            </a:fld>
            <a:endParaRPr lang="en-US" dirty="0"/>
          </a:p>
        </p:txBody>
      </p:sp>
      <p:sp>
        <p:nvSpPr>
          <p:cNvPr id="6" name="AutoShape 11"/>
          <p:cNvSpPr>
            <a:spLocks noChangeAspect="1" noChangeArrowheads="1"/>
          </p:cNvSpPr>
          <p:nvPr/>
        </p:nvSpPr>
        <p:spPr bwMode="auto">
          <a:xfrm>
            <a:off x="4164013" y="1385888"/>
            <a:ext cx="1190625" cy="11906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18741097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295400"/>
            <a:ext cx="8569325" cy="5257800"/>
          </a:xfrm>
        </p:spPr>
        <p:txBody>
          <a:bodyPr>
            <a:normAutofit lnSpcReduction="10000"/>
          </a:bodyPr>
          <a:lstStyle/>
          <a:p>
            <a:pPr>
              <a:buFont typeface="Wingdings" panose="05000000000000000000" pitchFamily="2" charset="2"/>
              <a:buChar char="v"/>
            </a:pPr>
            <a:r>
              <a:rPr lang="en-ZA" sz="1600" dirty="0"/>
              <a:t>Description of High Level Approach</a:t>
            </a:r>
            <a:endParaRPr lang="en-ZA" sz="1600" dirty="0" smtClean="0"/>
          </a:p>
          <a:p>
            <a:pPr lvl="1">
              <a:spcBef>
                <a:spcPts val="0"/>
              </a:spcBef>
              <a:spcAft>
                <a:spcPts val="0"/>
              </a:spcAft>
              <a:buFont typeface="Wingdings" panose="05000000000000000000" pitchFamily="2" charset="2"/>
              <a:buChar char="Ø"/>
            </a:pPr>
            <a:r>
              <a:rPr lang="en-ZA" sz="1400" dirty="0"/>
              <a:t>DHET and SITA staff orientation and alignment to delivery approach</a:t>
            </a:r>
          </a:p>
          <a:p>
            <a:pPr lvl="1">
              <a:spcBef>
                <a:spcPts val="0"/>
              </a:spcBef>
              <a:spcAft>
                <a:spcPts val="0"/>
              </a:spcAft>
              <a:buFont typeface="Wingdings" panose="05000000000000000000" pitchFamily="2" charset="2"/>
              <a:buChar char="Ø"/>
            </a:pPr>
            <a:r>
              <a:rPr lang="en-ZA" sz="1400" dirty="0"/>
              <a:t>Determine estimate on extent of </a:t>
            </a:r>
            <a:r>
              <a:rPr lang="en-ZA" sz="1400" dirty="0" smtClean="0"/>
              <a:t>backlog (more detailed including not yet resulted and not yet certified)</a:t>
            </a:r>
            <a:endParaRPr lang="en-ZA" sz="1400" dirty="0"/>
          </a:p>
          <a:p>
            <a:pPr lvl="1">
              <a:spcBef>
                <a:spcPts val="0"/>
              </a:spcBef>
              <a:spcAft>
                <a:spcPts val="0"/>
              </a:spcAft>
              <a:buFont typeface="Wingdings" panose="05000000000000000000" pitchFamily="2" charset="2"/>
              <a:buChar char="Ø"/>
            </a:pPr>
            <a:r>
              <a:rPr lang="en-ZA" sz="1400" dirty="0"/>
              <a:t>Cased-based </a:t>
            </a:r>
            <a:r>
              <a:rPr lang="en-ZA" sz="1400" dirty="0" smtClean="0"/>
              <a:t>'specific</a:t>
            </a:r>
            <a:r>
              <a:rPr lang="en-ZA" sz="1400" dirty="0"/>
              <a:t>' approach to be followed to reduce backlog</a:t>
            </a:r>
          </a:p>
          <a:p>
            <a:pPr lvl="2">
              <a:spcBef>
                <a:spcPts val="0"/>
              </a:spcBef>
              <a:spcAft>
                <a:spcPts val="0"/>
              </a:spcAft>
              <a:buFont typeface="Wingdings" panose="05000000000000000000" pitchFamily="2" charset="2"/>
              <a:buChar char="ü"/>
            </a:pPr>
            <a:r>
              <a:rPr lang="en-ZA" sz="1400" dirty="0" smtClean="0"/>
              <a:t>Define </a:t>
            </a:r>
            <a:r>
              <a:rPr lang="en-ZA" sz="1400" dirty="0"/>
              <a:t>and agree </a:t>
            </a:r>
            <a:r>
              <a:rPr lang="en-ZA" sz="1400" dirty="0" smtClean="0"/>
              <a:t>on scenario's</a:t>
            </a:r>
            <a:endParaRPr lang="en-ZA" sz="1400" dirty="0"/>
          </a:p>
          <a:p>
            <a:pPr lvl="2">
              <a:spcBef>
                <a:spcPts val="0"/>
              </a:spcBef>
              <a:spcAft>
                <a:spcPts val="0"/>
              </a:spcAft>
              <a:buFont typeface="Wingdings" panose="05000000000000000000" pitchFamily="2" charset="2"/>
              <a:buChar char="ü"/>
            </a:pPr>
            <a:r>
              <a:rPr lang="en-ZA" sz="1400" dirty="0" smtClean="0"/>
              <a:t>Extract </a:t>
            </a:r>
            <a:r>
              <a:rPr lang="en-ZA" sz="1400" dirty="0"/>
              <a:t>information from system using </a:t>
            </a:r>
            <a:r>
              <a:rPr lang="en-ZA" sz="1400" dirty="0" smtClean="0"/>
              <a:t>existing </a:t>
            </a:r>
            <a:r>
              <a:rPr lang="en-ZA" sz="1400" dirty="0"/>
              <a:t>reports of developing new reports</a:t>
            </a:r>
          </a:p>
          <a:p>
            <a:pPr lvl="2">
              <a:spcBef>
                <a:spcPts val="0"/>
              </a:spcBef>
              <a:spcAft>
                <a:spcPts val="0"/>
              </a:spcAft>
              <a:buFont typeface="Wingdings" panose="05000000000000000000" pitchFamily="2" charset="2"/>
              <a:buChar char="ü"/>
            </a:pPr>
            <a:r>
              <a:rPr lang="en-ZA" sz="1400" dirty="0" smtClean="0"/>
              <a:t>Analyse </a:t>
            </a:r>
            <a:r>
              <a:rPr lang="en-ZA" sz="1400" dirty="0"/>
              <a:t>scenario data</a:t>
            </a:r>
          </a:p>
          <a:p>
            <a:pPr lvl="2">
              <a:spcBef>
                <a:spcPts val="0"/>
              </a:spcBef>
              <a:spcAft>
                <a:spcPts val="0"/>
              </a:spcAft>
              <a:buFont typeface="Wingdings" panose="05000000000000000000" pitchFamily="2" charset="2"/>
              <a:buChar char="ü"/>
            </a:pPr>
            <a:r>
              <a:rPr lang="en-ZA" sz="1400" dirty="0" smtClean="0"/>
              <a:t>Agree </a:t>
            </a:r>
            <a:r>
              <a:rPr lang="en-ZA" sz="1400" dirty="0"/>
              <a:t>resolution approach (e.g. </a:t>
            </a:r>
            <a:r>
              <a:rPr lang="en-ZA" sz="1400" dirty="0" smtClean="0"/>
              <a:t>DHET to obtain </a:t>
            </a:r>
            <a:r>
              <a:rPr lang="en-ZA" sz="1400" dirty="0"/>
              <a:t>and capture data or </a:t>
            </a:r>
            <a:r>
              <a:rPr lang="en-ZA" sz="1400" dirty="0" smtClean="0"/>
              <a:t>SITA to develop functionality to update </a:t>
            </a:r>
            <a:r>
              <a:rPr lang="en-ZA" sz="1400" dirty="0"/>
              <a:t>data)</a:t>
            </a:r>
          </a:p>
          <a:p>
            <a:pPr lvl="2">
              <a:spcBef>
                <a:spcPts val="0"/>
              </a:spcBef>
              <a:spcAft>
                <a:spcPts val="0"/>
              </a:spcAft>
              <a:buFont typeface="Wingdings" panose="05000000000000000000" pitchFamily="2" charset="2"/>
              <a:buChar char="ü"/>
            </a:pPr>
            <a:r>
              <a:rPr lang="en-ZA" sz="1400" dirty="0" smtClean="0"/>
              <a:t>Implement </a:t>
            </a:r>
            <a:r>
              <a:rPr lang="en-ZA" sz="1400" dirty="0"/>
              <a:t>resolution </a:t>
            </a:r>
            <a:endParaRPr lang="en-ZA" sz="1600" dirty="0" smtClean="0">
              <a:ea typeface="+mn-ea"/>
              <a:cs typeface="+mn-cs"/>
            </a:endParaRPr>
          </a:p>
          <a:p>
            <a:pPr marL="457200" lvl="1">
              <a:buFont typeface="Wingdings" panose="05000000000000000000" pitchFamily="2" charset="2"/>
              <a:buChar char="v"/>
            </a:pPr>
            <a:r>
              <a:rPr lang="en-ZA" sz="1600" dirty="0" smtClean="0"/>
              <a:t>Work has already commenced to reduce the backlog</a:t>
            </a:r>
          </a:p>
          <a:p>
            <a:pPr lvl="1">
              <a:spcBef>
                <a:spcPts val="0"/>
              </a:spcBef>
              <a:spcAft>
                <a:spcPts val="0"/>
              </a:spcAft>
              <a:buFont typeface="Wingdings" panose="05000000000000000000" pitchFamily="2" charset="2"/>
              <a:buChar char="Ø"/>
            </a:pPr>
            <a:r>
              <a:rPr lang="en-ZA" sz="1400" dirty="0" err="1"/>
              <a:t>Umalusi</a:t>
            </a:r>
            <a:r>
              <a:rPr lang="en-ZA" sz="1400" dirty="0"/>
              <a:t> has significantly reduced turnaround timeframe</a:t>
            </a:r>
          </a:p>
          <a:p>
            <a:pPr lvl="1">
              <a:spcBef>
                <a:spcPts val="0"/>
              </a:spcBef>
              <a:spcAft>
                <a:spcPts val="0"/>
              </a:spcAft>
              <a:buFont typeface="Wingdings" panose="05000000000000000000" pitchFamily="2" charset="2"/>
              <a:buChar char="Ø"/>
            </a:pPr>
            <a:r>
              <a:rPr lang="en-ZA" sz="1400" dirty="0"/>
              <a:t>Volume of errors produced by the system has decreased</a:t>
            </a:r>
          </a:p>
          <a:p>
            <a:pPr lvl="1">
              <a:spcBef>
                <a:spcPts val="0"/>
              </a:spcBef>
              <a:spcAft>
                <a:spcPts val="0"/>
              </a:spcAft>
              <a:buFont typeface="Wingdings" panose="05000000000000000000" pitchFamily="2" charset="2"/>
              <a:buChar char="Ø"/>
            </a:pPr>
            <a:r>
              <a:rPr lang="en-ZA" sz="1400" dirty="0"/>
              <a:t>26 621 candidate records from the original 68 642 outstanding as at 10 February 2017 have </a:t>
            </a:r>
            <a:r>
              <a:rPr lang="en-ZA" sz="1400" dirty="0" smtClean="0"/>
              <a:t>already been processed and certificates issued for candidates who met the requirements</a:t>
            </a:r>
          </a:p>
          <a:p>
            <a:pPr lvl="1">
              <a:spcBef>
                <a:spcPts val="0"/>
              </a:spcBef>
              <a:spcAft>
                <a:spcPts val="0"/>
              </a:spcAft>
              <a:buFont typeface="Wingdings" panose="05000000000000000000" pitchFamily="2" charset="2"/>
              <a:buChar char="Ø"/>
            </a:pPr>
            <a:endParaRPr lang="en-ZA" sz="1400" dirty="0"/>
          </a:p>
          <a:p>
            <a:pPr>
              <a:buFont typeface="Wingdings" panose="05000000000000000000" pitchFamily="2" charset="2"/>
              <a:buChar char="v"/>
            </a:pPr>
            <a:r>
              <a:rPr lang="en-ZA" sz="1600" dirty="0"/>
              <a:t>Overall Time Estimate to Reduce Backlog</a:t>
            </a:r>
          </a:p>
          <a:p>
            <a:pPr lvl="1">
              <a:spcBef>
                <a:spcPts val="0"/>
              </a:spcBef>
              <a:spcAft>
                <a:spcPts val="0"/>
              </a:spcAft>
              <a:buFont typeface="Wingdings" panose="05000000000000000000" pitchFamily="2" charset="2"/>
              <a:buChar char="Ø"/>
            </a:pPr>
            <a:r>
              <a:rPr lang="en-ZA" sz="1400" dirty="0" smtClean="0"/>
              <a:t>Difficult to provide a specific date right now at the start of the process as the nature and the complexity of the challenges blocking the release of results must first be determined – it is expected that the analysis of the challenges will be completed in March 2017 and that a project plan indicating more specific dates can be provided thereafter</a:t>
            </a:r>
          </a:p>
          <a:p>
            <a:pPr lvl="1">
              <a:spcBef>
                <a:spcPts val="0"/>
              </a:spcBef>
              <a:spcAft>
                <a:spcPts val="0"/>
              </a:spcAft>
              <a:buFont typeface="Wingdings" panose="05000000000000000000" pitchFamily="2" charset="2"/>
              <a:buChar char="Ø"/>
            </a:pPr>
            <a:r>
              <a:rPr lang="en-ZA" sz="1400" dirty="0" smtClean="0"/>
              <a:t>Where candidate records contain no data gaps or technical errors certificates will be issued as each exam cycle is processed staring with November 2007 (NATED has 6 levels per cycle) </a:t>
            </a:r>
          </a:p>
          <a:p>
            <a:pPr lvl="1">
              <a:spcBef>
                <a:spcPts val="0"/>
              </a:spcBef>
              <a:spcAft>
                <a:spcPts val="0"/>
              </a:spcAft>
              <a:buFont typeface="Wingdings" panose="05000000000000000000" pitchFamily="2" charset="2"/>
              <a:buChar char="Ø"/>
            </a:pPr>
            <a:endParaRPr lang="en-ZA" sz="1400" dirty="0"/>
          </a:p>
        </p:txBody>
      </p:sp>
      <p:sp>
        <p:nvSpPr>
          <p:cNvPr id="2" name="Title 1"/>
          <p:cNvSpPr>
            <a:spLocks noGrp="1"/>
          </p:cNvSpPr>
          <p:nvPr>
            <p:ph type="title"/>
          </p:nvPr>
        </p:nvSpPr>
        <p:spPr/>
        <p:txBody>
          <a:bodyPr>
            <a:normAutofit/>
          </a:bodyPr>
          <a:lstStyle/>
          <a:p>
            <a:r>
              <a:rPr lang="en-ZA" sz="2000" dirty="0" smtClean="0"/>
              <a:t>Addressing NATED backlog</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16</a:t>
            </a:fld>
            <a:endParaRPr lang="en-US" dirty="0"/>
          </a:p>
        </p:txBody>
      </p:sp>
      <p:sp>
        <p:nvSpPr>
          <p:cNvPr id="6" name="AutoShape 11"/>
          <p:cNvSpPr>
            <a:spLocks noChangeAspect="1" noChangeArrowheads="1"/>
          </p:cNvSpPr>
          <p:nvPr/>
        </p:nvSpPr>
        <p:spPr bwMode="auto">
          <a:xfrm>
            <a:off x="4164013" y="1385888"/>
            <a:ext cx="1190625" cy="11906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14401671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Conclusion</a:t>
            </a:r>
            <a:endParaRPr lang="en-ZA" sz="2000" dirty="0"/>
          </a:p>
        </p:txBody>
      </p:sp>
      <p:sp>
        <p:nvSpPr>
          <p:cNvPr id="3" name="Content Placeholder 2"/>
          <p:cNvSpPr>
            <a:spLocks noGrp="1"/>
          </p:cNvSpPr>
          <p:nvPr>
            <p:ph idx="1"/>
          </p:nvPr>
        </p:nvSpPr>
        <p:spPr>
          <a:xfrm>
            <a:off x="323850" y="1524000"/>
            <a:ext cx="8820150" cy="5105400"/>
          </a:xfrm>
        </p:spPr>
        <p:txBody>
          <a:bodyPr>
            <a:noAutofit/>
          </a:bodyPr>
          <a:lstStyle/>
          <a:p>
            <a:pPr>
              <a:buFont typeface="Wingdings" panose="05000000000000000000" pitchFamily="2" charset="2"/>
              <a:buChar char="v"/>
            </a:pPr>
            <a:r>
              <a:rPr lang="en-ZA" sz="1200" dirty="0" smtClean="0"/>
              <a:t>SITA understands that the delays in issuance of certificates have far reaching implications on students and therefore continues to place emphasis on dealing with the matter</a:t>
            </a:r>
          </a:p>
          <a:p>
            <a:pPr>
              <a:buFont typeface="Wingdings" panose="05000000000000000000" pitchFamily="2" charset="2"/>
              <a:buChar char="v"/>
            </a:pPr>
            <a:r>
              <a:rPr lang="en-ZA" sz="1200" dirty="0" smtClean="0"/>
              <a:t>Our ongoing detailed data </a:t>
            </a:r>
            <a:r>
              <a:rPr lang="en-ZA" sz="1200" dirty="0"/>
              <a:t>quality checks </a:t>
            </a:r>
            <a:r>
              <a:rPr lang="en-ZA" sz="1200" dirty="0" smtClean="0"/>
              <a:t>have brought to the fore many more additional outstanding certificates, which were not initially identified. Though the intervention of SITA, DHET and </a:t>
            </a:r>
            <a:r>
              <a:rPr lang="en-ZA" sz="1200" dirty="0" err="1" smtClean="0"/>
              <a:t>Umalusi</a:t>
            </a:r>
            <a:r>
              <a:rPr lang="en-ZA" sz="1200" dirty="0" smtClean="0"/>
              <a:t>, a significant number of outstanding certificates have been issued since August 2015; it has unfortunately not yielded the ultimate result that we desire. Therefore, the following activities will be executed as a matter of urgency that will result in a further reduction of the outstanding certificates.</a:t>
            </a:r>
          </a:p>
          <a:p>
            <a:pPr lvl="1">
              <a:spcBef>
                <a:spcPts val="0"/>
              </a:spcBef>
              <a:spcAft>
                <a:spcPts val="0"/>
              </a:spcAft>
              <a:buFont typeface="Wingdings" panose="05000000000000000000" pitchFamily="2" charset="2"/>
              <a:buChar char="Ø"/>
            </a:pPr>
            <a:r>
              <a:rPr lang="en-ZA" sz="1100" dirty="0" smtClean="0"/>
              <a:t>DHET to provide the required justification for mark changes and address data anomalies</a:t>
            </a:r>
          </a:p>
          <a:p>
            <a:pPr lvl="1">
              <a:spcBef>
                <a:spcPts val="0"/>
              </a:spcBef>
              <a:spcAft>
                <a:spcPts val="0"/>
              </a:spcAft>
              <a:buFont typeface="Wingdings" panose="05000000000000000000" pitchFamily="2" charset="2"/>
              <a:buChar char="Ø"/>
            </a:pPr>
            <a:r>
              <a:rPr lang="en-ZA" sz="1100" dirty="0" smtClean="0"/>
              <a:t>SITA to address the consolidation matters and enhance the system changes to address the required technical matters identified during the testing of the 201503 and 201511 datasets</a:t>
            </a:r>
          </a:p>
          <a:p>
            <a:pPr lvl="1">
              <a:spcBef>
                <a:spcPts val="0"/>
              </a:spcBef>
              <a:spcAft>
                <a:spcPts val="0"/>
              </a:spcAft>
              <a:buFont typeface="Wingdings" panose="05000000000000000000" pitchFamily="2" charset="2"/>
              <a:buChar char="Ø"/>
            </a:pPr>
            <a:endParaRPr lang="en-ZA" sz="1100" dirty="0" smtClean="0"/>
          </a:p>
          <a:p>
            <a:pPr>
              <a:buFont typeface="Wingdings" panose="05000000000000000000" pitchFamily="2" charset="2"/>
              <a:buChar char="v"/>
            </a:pPr>
            <a:r>
              <a:rPr lang="en-ZA" sz="1200" dirty="0"/>
              <a:t>There is still a possibility for additional certificates to come to the fore as the remaining certification data per level is processed and cleared, for example</a:t>
            </a:r>
          </a:p>
          <a:p>
            <a:pPr lvl="1">
              <a:spcBef>
                <a:spcPts val="0"/>
              </a:spcBef>
              <a:spcAft>
                <a:spcPts val="0"/>
              </a:spcAft>
              <a:buFont typeface="Wingdings" panose="05000000000000000000" pitchFamily="2" charset="2"/>
              <a:buChar char="Ø"/>
            </a:pPr>
            <a:r>
              <a:rPr lang="en-ZA" sz="1100" dirty="0"/>
              <a:t>Should a Level 2 data certification error be resolved it will automatically free up not only the full Level 2 certificate, but also full certificates on Levels 3 and thereafter Level 4 where </a:t>
            </a:r>
            <a:r>
              <a:rPr lang="en-ZA" sz="1100" dirty="0" smtClean="0"/>
              <a:t>applicable (snowball effect)</a:t>
            </a:r>
            <a:endParaRPr lang="en-ZA" sz="1100" dirty="0"/>
          </a:p>
          <a:p>
            <a:pPr lvl="1">
              <a:spcBef>
                <a:spcPts val="0"/>
              </a:spcBef>
              <a:spcAft>
                <a:spcPts val="0"/>
              </a:spcAft>
              <a:buFont typeface="Wingdings" panose="05000000000000000000" pitchFamily="2" charset="2"/>
              <a:buChar char="Ø"/>
            </a:pPr>
            <a:r>
              <a:rPr lang="en-ZA" sz="1100" dirty="0"/>
              <a:t>When a consolidation run is completed after cleaning up the remaining certificates outstanding per level per cycle, more full certificates will also come to the fore when the data is consolidated across the different levels and </a:t>
            </a:r>
            <a:r>
              <a:rPr lang="en-ZA" sz="1100" dirty="0" smtClean="0"/>
              <a:t>cycles</a:t>
            </a:r>
            <a:endParaRPr lang="en-ZA" sz="1200" dirty="0" smtClean="0"/>
          </a:p>
          <a:p>
            <a:pPr>
              <a:buFont typeface="Wingdings" panose="05000000000000000000" pitchFamily="2" charset="2"/>
              <a:buChar char="v"/>
            </a:pPr>
            <a:r>
              <a:rPr lang="en-ZA" sz="1200" dirty="0" smtClean="0"/>
              <a:t>SITA will continue to </a:t>
            </a:r>
            <a:r>
              <a:rPr lang="en-ZA" sz="1200" dirty="0"/>
              <a:t>conduct ongoing quality checks and enhance the system to </a:t>
            </a:r>
            <a:r>
              <a:rPr lang="en-ZA" sz="1200" dirty="0" smtClean="0"/>
              <a:t>improve reporting, error handling, and support </a:t>
            </a:r>
            <a:r>
              <a:rPr lang="en-ZA" sz="1200" dirty="0"/>
              <a:t>referential data </a:t>
            </a:r>
            <a:r>
              <a:rPr lang="en-ZA" sz="1200" dirty="0" smtClean="0"/>
              <a:t>integrity. SITA has also commenced conducting data quality testing outside of the mainframe to improve quality of data</a:t>
            </a:r>
            <a:endParaRPr lang="en-ZA" sz="1200" dirty="0"/>
          </a:p>
          <a:p>
            <a:pPr>
              <a:buFont typeface="Wingdings" panose="05000000000000000000" pitchFamily="2" charset="2"/>
              <a:buChar char="v"/>
            </a:pPr>
            <a:r>
              <a:rPr lang="en-ZA" sz="1200" dirty="0" smtClean="0"/>
              <a:t>The </a:t>
            </a:r>
            <a:r>
              <a:rPr lang="en-ZA" sz="1200" dirty="0"/>
              <a:t>DHET, </a:t>
            </a:r>
            <a:r>
              <a:rPr lang="en-ZA" sz="1200" dirty="0" err="1"/>
              <a:t>Umalusi</a:t>
            </a:r>
            <a:r>
              <a:rPr lang="en-ZA" sz="1200" dirty="0"/>
              <a:t> and SITA processes </a:t>
            </a:r>
            <a:r>
              <a:rPr lang="en-ZA" sz="1200" dirty="0" smtClean="0"/>
              <a:t>will continue in </a:t>
            </a:r>
            <a:r>
              <a:rPr lang="en-ZA" sz="1200" dirty="0"/>
              <a:t>respect of ‘mop-up’ (e.g. capturing of </a:t>
            </a:r>
            <a:r>
              <a:rPr lang="en-ZA" sz="1200" dirty="0" smtClean="0"/>
              <a:t>marks, submission </a:t>
            </a:r>
            <a:r>
              <a:rPr lang="en-ZA" sz="1200" dirty="0"/>
              <a:t>of portfolio of evidence and mark changes) and addressing </a:t>
            </a:r>
            <a:r>
              <a:rPr lang="en-ZA" sz="1200" dirty="0" smtClean="0"/>
              <a:t>outstanding certificates, candidate </a:t>
            </a:r>
            <a:r>
              <a:rPr lang="en-ZA" sz="1200" dirty="0"/>
              <a:t>requests, irregularities, pre-requisites and </a:t>
            </a:r>
            <a:r>
              <a:rPr lang="en-ZA" sz="1200" dirty="0" smtClean="0"/>
              <a:t>queries</a:t>
            </a:r>
            <a:endParaRPr lang="en-ZA" sz="12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17</a:t>
            </a:fld>
            <a:endParaRPr lang="en-US" dirty="0"/>
          </a:p>
        </p:txBody>
      </p:sp>
    </p:spTree>
    <p:extLst>
      <p:ext uri="{BB962C8B-B14F-4D97-AF65-F5344CB8AC3E}">
        <p14:creationId xmlns:p14="http://schemas.microsoft.com/office/powerpoint/2010/main" xmlns="" val="10474213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E84A63-0184-445B-8CAF-FAD382E8D51B}" type="slidenum">
              <a:rPr lang="en-ZA" altLang="en-US"/>
              <a:pPr/>
              <a:t>18</a:t>
            </a:fld>
            <a:endParaRPr lang="en-ZA" altLang="en-US"/>
          </a:p>
        </p:txBody>
      </p:sp>
      <p:sp>
        <p:nvSpPr>
          <p:cNvPr id="10242" name="AutoShape 2"/>
          <p:cNvSpPr>
            <a:spLocks noGrp="1" noChangeArrowheads="1"/>
          </p:cNvSpPr>
          <p:nvPr>
            <p:ph type="title"/>
          </p:nvPr>
        </p:nvSpPr>
        <p:spPr/>
        <p:txBody>
          <a:bodyPr/>
          <a:lstStyle/>
          <a:p>
            <a:r>
              <a:rPr lang="en-ZA" altLang="en-US" sz="3200"/>
              <a:t>Conclusion</a:t>
            </a:r>
          </a:p>
        </p:txBody>
      </p:sp>
      <p:sp>
        <p:nvSpPr>
          <p:cNvPr id="10243" name="Rectangle 3"/>
          <p:cNvSpPr>
            <a:spLocks noGrp="1" noChangeArrowheads="1"/>
          </p:cNvSpPr>
          <p:nvPr>
            <p:ph type="body" idx="1"/>
          </p:nvPr>
        </p:nvSpPr>
        <p:spPr>
          <a:xfrm>
            <a:off x="323850" y="2708920"/>
            <a:ext cx="8569325" cy="1939280"/>
          </a:xfrm>
        </p:spPr>
        <p:txBody>
          <a:bodyPr>
            <a:noAutofit/>
          </a:bodyPr>
          <a:lstStyle/>
          <a:p>
            <a:pPr marL="0" indent="0" algn="ctr">
              <a:buNone/>
            </a:pPr>
            <a:r>
              <a:rPr lang="en-US" altLang="en-US" sz="2000" dirty="0" smtClean="0"/>
              <a:t>Service delivery is an ongoing process and SITA remains committed to improving service delivery in line with DHET expectations  </a:t>
            </a:r>
          </a:p>
          <a:p>
            <a:pPr marL="0" indent="0" algn="ctr">
              <a:buNone/>
            </a:pPr>
            <a:endParaRPr lang="en-US" altLang="en-US" sz="2000" dirty="0"/>
          </a:p>
          <a:p>
            <a:pPr marL="0" indent="0" algn="ctr">
              <a:buNone/>
            </a:pPr>
            <a:r>
              <a:rPr lang="en-US" altLang="en-US" sz="2000" dirty="0" smtClean="0"/>
              <a:t>SITA has received overwhelming support from DHET and </a:t>
            </a:r>
            <a:r>
              <a:rPr lang="en-US" altLang="en-US" sz="2000" dirty="0" err="1" smtClean="0"/>
              <a:t>Umalusi</a:t>
            </a:r>
            <a:r>
              <a:rPr lang="en-US" altLang="en-US" sz="2000" dirty="0" smtClean="0"/>
              <a:t> during reduction of the outstanding certificates to-date.</a:t>
            </a:r>
          </a:p>
          <a:p>
            <a:pPr algn="ctr"/>
            <a:endParaRPr lang="en-US" altLang="en-US" sz="2000" dirty="0"/>
          </a:p>
        </p:txBody>
      </p:sp>
    </p:spTree>
    <p:extLst>
      <p:ext uri="{BB962C8B-B14F-4D97-AF65-F5344CB8AC3E}">
        <p14:creationId xmlns:p14="http://schemas.microsoft.com/office/powerpoint/2010/main" xmlns="" val="27178173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3348038" y="2679700"/>
            <a:ext cx="5256212" cy="1470025"/>
          </a:xfrm>
        </p:spPr>
        <p:txBody>
          <a:bodyPr/>
          <a:lstStyle/>
          <a:p>
            <a:r>
              <a:rPr lang="en-US" sz="4800" dirty="0"/>
              <a:t>Thank You</a:t>
            </a:r>
          </a:p>
        </p:txBody>
      </p:sp>
    </p:spTree>
    <p:extLst>
      <p:ext uri="{BB962C8B-B14F-4D97-AF65-F5344CB8AC3E}">
        <p14:creationId xmlns:p14="http://schemas.microsoft.com/office/powerpoint/2010/main" xmlns="" val="3105163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 y="539496"/>
            <a:ext cx="8617585" cy="649288"/>
          </a:xfrm>
        </p:spPr>
        <p:txBody>
          <a:bodyPr>
            <a:normAutofit/>
          </a:bodyPr>
          <a:lstStyle/>
          <a:p>
            <a:r>
              <a:rPr lang="en-US" sz="2000" dirty="0" smtClean="0"/>
              <a:t>Timeline of Key Events</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2</a:t>
            </a:fld>
            <a:endParaRPr lang="en-US" dirty="0"/>
          </a:p>
        </p:txBody>
      </p:sp>
      <p:sp>
        <p:nvSpPr>
          <p:cNvPr id="22" name="Rectangle 21"/>
          <p:cNvSpPr/>
          <p:nvPr/>
        </p:nvSpPr>
        <p:spPr>
          <a:xfrm>
            <a:off x="76200" y="1447800"/>
            <a:ext cx="1440000" cy="246221"/>
          </a:xfrm>
          <a:prstGeom prst="rect">
            <a:avLst/>
          </a:prstGeom>
          <a:solidFill>
            <a:srgbClr val="000099"/>
          </a:solidFill>
        </p:spPr>
        <p:txBody>
          <a:bodyPr wrap="square">
            <a:spAutoFit/>
          </a:bodyPr>
          <a:lstStyle/>
          <a:p>
            <a:pPr algn="ctr"/>
            <a:r>
              <a:rPr lang="en-ZA" sz="1000" b="1" dirty="0" smtClean="0">
                <a:solidFill>
                  <a:schemeClr val="bg1"/>
                </a:solidFill>
              </a:rPr>
              <a:t>Before 1987</a:t>
            </a:r>
          </a:p>
        </p:txBody>
      </p:sp>
      <p:sp>
        <p:nvSpPr>
          <p:cNvPr id="36" name="Rectangle 35"/>
          <p:cNvSpPr/>
          <p:nvPr/>
        </p:nvSpPr>
        <p:spPr>
          <a:xfrm>
            <a:off x="76200" y="1940256"/>
            <a:ext cx="1440000" cy="1008000"/>
          </a:xfrm>
          <a:prstGeom prst="rect">
            <a:avLst/>
          </a:prstGeom>
          <a:solidFill>
            <a:srgbClr val="CCECFF"/>
          </a:solidFill>
        </p:spPr>
        <p:txBody>
          <a:bodyPr wrap="square">
            <a:spAutoFit/>
          </a:bodyPr>
          <a:lstStyle/>
          <a:p>
            <a:pPr algn="ctr"/>
            <a:r>
              <a:rPr lang="en-ZA" sz="1000" dirty="0" smtClean="0"/>
              <a:t>System used for recording results, it was owned and managed by </a:t>
            </a:r>
            <a:r>
              <a:rPr lang="en-ZA" sz="1000" dirty="0" err="1" smtClean="0"/>
              <a:t>Dpt</a:t>
            </a:r>
            <a:r>
              <a:rPr lang="en-ZA" sz="1000" dirty="0" smtClean="0"/>
              <a:t> of Education and Training (DET)</a:t>
            </a:r>
            <a:endParaRPr lang="en-ZA" sz="1000" dirty="0"/>
          </a:p>
        </p:txBody>
      </p:sp>
      <p:sp>
        <p:nvSpPr>
          <p:cNvPr id="37" name="Rectangle 36"/>
          <p:cNvSpPr/>
          <p:nvPr/>
        </p:nvSpPr>
        <p:spPr>
          <a:xfrm>
            <a:off x="76200" y="1697581"/>
            <a:ext cx="1440000" cy="246221"/>
          </a:xfrm>
          <a:prstGeom prst="rect">
            <a:avLst/>
          </a:prstGeom>
          <a:solidFill>
            <a:srgbClr val="99CCFF"/>
          </a:solidFill>
        </p:spPr>
        <p:txBody>
          <a:bodyPr wrap="square">
            <a:spAutoFit/>
          </a:bodyPr>
          <a:lstStyle/>
          <a:p>
            <a:pPr algn="ctr"/>
            <a:r>
              <a:rPr lang="en-ZA" sz="1000" b="1" dirty="0" smtClean="0"/>
              <a:t>Batch Cobol System</a:t>
            </a:r>
          </a:p>
        </p:txBody>
      </p:sp>
      <p:sp>
        <p:nvSpPr>
          <p:cNvPr id="38" name="Rectangle 37"/>
          <p:cNvSpPr/>
          <p:nvPr/>
        </p:nvSpPr>
        <p:spPr>
          <a:xfrm>
            <a:off x="3132000" y="1447800"/>
            <a:ext cx="1440000" cy="246221"/>
          </a:xfrm>
          <a:prstGeom prst="rect">
            <a:avLst/>
          </a:prstGeom>
          <a:solidFill>
            <a:srgbClr val="000099"/>
          </a:solidFill>
        </p:spPr>
        <p:txBody>
          <a:bodyPr wrap="square">
            <a:spAutoFit/>
          </a:bodyPr>
          <a:lstStyle/>
          <a:p>
            <a:pPr algn="ctr"/>
            <a:r>
              <a:rPr lang="en-ZA" sz="1000" b="1" dirty="0" smtClean="0">
                <a:solidFill>
                  <a:schemeClr val="bg1"/>
                </a:solidFill>
              </a:rPr>
              <a:t>1991</a:t>
            </a:r>
          </a:p>
        </p:txBody>
      </p:sp>
      <p:sp>
        <p:nvSpPr>
          <p:cNvPr id="39" name="Rectangle 38"/>
          <p:cNvSpPr/>
          <p:nvPr/>
        </p:nvSpPr>
        <p:spPr>
          <a:xfrm>
            <a:off x="3132000" y="1940256"/>
            <a:ext cx="1440000" cy="1008000"/>
          </a:xfrm>
          <a:prstGeom prst="rect">
            <a:avLst/>
          </a:prstGeom>
          <a:solidFill>
            <a:srgbClr val="CCECFF"/>
          </a:solidFill>
        </p:spPr>
        <p:txBody>
          <a:bodyPr wrap="square">
            <a:spAutoFit/>
          </a:bodyPr>
          <a:lstStyle/>
          <a:p>
            <a:pPr algn="ctr"/>
            <a:r>
              <a:rPr lang="en-ZA" sz="1000" dirty="0" smtClean="0"/>
              <a:t>DET developed new system for Commerce </a:t>
            </a:r>
            <a:r>
              <a:rPr lang="en-ZA" sz="1000" dirty="0"/>
              <a:t>Curriculum (now Business studies</a:t>
            </a:r>
            <a:r>
              <a:rPr lang="en-ZA" sz="1000" dirty="0" smtClean="0"/>
              <a:t>)  &amp; provision made for Engineering Studies</a:t>
            </a:r>
            <a:endParaRPr lang="en-ZA" sz="1000" dirty="0"/>
          </a:p>
        </p:txBody>
      </p:sp>
      <p:sp>
        <p:nvSpPr>
          <p:cNvPr id="40" name="Rectangle 39"/>
          <p:cNvSpPr/>
          <p:nvPr/>
        </p:nvSpPr>
        <p:spPr>
          <a:xfrm>
            <a:off x="3132000" y="1697581"/>
            <a:ext cx="1440000" cy="246221"/>
          </a:xfrm>
          <a:prstGeom prst="rect">
            <a:avLst/>
          </a:prstGeom>
          <a:solidFill>
            <a:srgbClr val="99CCFF"/>
          </a:solidFill>
        </p:spPr>
        <p:txBody>
          <a:bodyPr wrap="square">
            <a:spAutoFit/>
          </a:bodyPr>
          <a:lstStyle/>
          <a:p>
            <a:pPr algn="ctr"/>
            <a:r>
              <a:rPr lang="en-ZA" sz="1000" b="1" dirty="0" smtClean="0"/>
              <a:t>Tertiary System</a:t>
            </a:r>
          </a:p>
        </p:txBody>
      </p:sp>
      <p:sp>
        <p:nvSpPr>
          <p:cNvPr id="44" name="Rectangle 43"/>
          <p:cNvSpPr/>
          <p:nvPr/>
        </p:nvSpPr>
        <p:spPr>
          <a:xfrm>
            <a:off x="4601410" y="1447800"/>
            <a:ext cx="1440000" cy="246221"/>
          </a:xfrm>
          <a:prstGeom prst="rect">
            <a:avLst/>
          </a:prstGeom>
          <a:solidFill>
            <a:srgbClr val="000099"/>
          </a:solidFill>
        </p:spPr>
        <p:txBody>
          <a:bodyPr wrap="square">
            <a:spAutoFit/>
          </a:bodyPr>
          <a:lstStyle/>
          <a:p>
            <a:pPr algn="ctr"/>
            <a:r>
              <a:rPr lang="en-ZA" sz="1000" b="1" dirty="0" smtClean="0">
                <a:solidFill>
                  <a:schemeClr val="bg1"/>
                </a:solidFill>
              </a:rPr>
              <a:t>1993</a:t>
            </a:r>
          </a:p>
        </p:txBody>
      </p:sp>
      <p:sp>
        <p:nvSpPr>
          <p:cNvPr id="46" name="Rectangle 45"/>
          <p:cNvSpPr/>
          <p:nvPr/>
        </p:nvSpPr>
        <p:spPr>
          <a:xfrm>
            <a:off x="4601410" y="1697581"/>
            <a:ext cx="1440000" cy="246221"/>
          </a:xfrm>
          <a:prstGeom prst="rect">
            <a:avLst/>
          </a:prstGeom>
          <a:solidFill>
            <a:srgbClr val="99CCFF"/>
          </a:solidFill>
        </p:spPr>
        <p:txBody>
          <a:bodyPr wrap="square">
            <a:spAutoFit/>
          </a:bodyPr>
          <a:lstStyle/>
          <a:p>
            <a:pPr algn="ctr"/>
            <a:r>
              <a:rPr lang="en-ZA" sz="1000" b="1" dirty="0" smtClean="0"/>
              <a:t>Tertiary System</a:t>
            </a:r>
          </a:p>
        </p:txBody>
      </p:sp>
      <p:sp>
        <p:nvSpPr>
          <p:cNvPr id="48" name="Rectangle 47"/>
          <p:cNvSpPr/>
          <p:nvPr/>
        </p:nvSpPr>
        <p:spPr>
          <a:xfrm>
            <a:off x="4601410" y="1940256"/>
            <a:ext cx="1440000" cy="1008000"/>
          </a:xfrm>
          <a:prstGeom prst="rect">
            <a:avLst/>
          </a:prstGeom>
          <a:solidFill>
            <a:srgbClr val="CCECFF"/>
          </a:solidFill>
        </p:spPr>
        <p:txBody>
          <a:bodyPr wrap="square">
            <a:spAutoFit/>
          </a:bodyPr>
          <a:lstStyle/>
          <a:p>
            <a:pPr algn="ctr"/>
            <a:r>
              <a:rPr lang="en-ZA" sz="1000" dirty="0" smtClean="0"/>
              <a:t>Incorporated Engineering Studies</a:t>
            </a:r>
            <a:endParaRPr lang="en-ZA" sz="1000" dirty="0"/>
          </a:p>
        </p:txBody>
      </p:sp>
      <p:sp>
        <p:nvSpPr>
          <p:cNvPr id="50" name="Rectangle 49"/>
          <p:cNvSpPr/>
          <p:nvPr/>
        </p:nvSpPr>
        <p:spPr>
          <a:xfrm>
            <a:off x="6096000" y="1447800"/>
            <a:ext cx="1440000" cy="246221"/>
          </a:xfrm>
          <a:prstGeom prst="rect">
            <a:avLst/>
          </a:prstGeom>
          <a:solidFill>
            <a:srgbClr val="000099"/>
          </a:solidFill>
        </p:spPr>
        <p:txBody>
          <a:bodyPr wrap="square">
            <a:spAutoFit/>
          </a:bodyPr>
          <a:lstStyle/>
          <a:p>
            <a:pPr algn="ctr"/>
            <a:r>
              <a:rPr lang="en-ZA" sz="1000" b="1" dirty="0" smtClean="0">
                <a:solidFill>
                  <a:schemeClr val="bg1"/>
                </a:solidFill>
              </a:rPr>
              <a:t>1996</a:t>
            </a:r>
          </a:p>
        </p:txBody>
      </p:sp>
      <p:sp>
        <p:nvSpPr>
          <p:cNvPr id="51" name="Rectangle 50"/>
          <p:cNvSpPr/>
          <p:nvPr/>
        </p:nvSpPr>
        <p:spPr>
          <a:xfrm>
            <a:off x="6096000" y="1940256"/>
            <a:ext cx="1440000" cy="1008000"/>
          </a:xfrm>
          <a:prstGeom prst="rect">
            <a:avLst/>
          </a:prstGeom>
          <a:solidFill>
            <a:srgbClr val="CCECFF"/>
          </a:solidFill>
        </p:spPr>
        <p:txBody>
          <a:bodyPr wrap="square">
            <a:spAutoFit/>
          </a:bodyPr>
          <a:lstStyle/>
          <a:p>
            <a:pPr algn="ctr"/>
            <a:r>
              <a:rPr lang="en-ZA" sz="1000" dirty="0" smtClean="0"/>
              <a:t>DET changed to National Department of Education (NDOE)</a:t>
            </a:r>
            <a:endParaRPr lang="en-ZA" sz="1000" dirty="0"/>
          </a:p>
        </p:txBody>
      </p:sp>
      <p:sp>
        <p:nvSpPr>
          <p:cNvPr id="52" name="Rectangle 51"/>
          <p:cNvSpPr/>
          <p:nvPr/>
        </p:nvSpPr>
        <p:spPr>
          <a:xfrm>
            <a:off x="6096000" y="1697581"/>
            <a:ext cx="1440000" cy="246221"/>
          </a:xfrm>
          <a:prstGeom prst="rect">
            <a:avLst/>
          </a:prstGeom>
          <a:solidFill>
            <a:srgbClr val="99CCFF"/>
          </a:solidFill>
        </p:spPr>
        <p:txBody>
          <a:bodyPr wrap="square">
            <a:spAutoFit/>
          </a:bodyPr>
          <a:lstStyle/>
          <a:p>
            <a:pPr algn="ctr"/>
            <a:r>
              <a:rPr lang="en-ZA" sz="1000" b="1" dirty="0" smtClean="0"/>
              <a:t>DET change</a:t>
            </a:r>
          </a:p>
        </p:txBody>
      </p:sp>
      <p:sp>
        <p:nvSpPr>
          <p:cNvPr id="56" name="Rectangle 55"/>
          <p:cNvSpPr/>
          <p:nvPr/>
        </p:nvSpPr>
        <p:spPr>
          <a:xfrm>
            <a:off x="1599859" y="3160338"/>
            <a:ext cx="1440000" cy="246221"/>
          </a:xfrm>
          <a:prstGeom prst="rect">
            <a:avLst/>
          </a:prstGeom>
          <a:solidFill>
            <a:srgbClr val="000099"/>
          </a:solidFill>
        </p:spPr>
        <p:txBody>
          <a:bodyPr wrap="square">
            <a:spAutoFit/>
          </a:bodyPr>
          <a:lstStyle/>
          <a:p>
            <a:pPr algn="ctr"/>
            <a:r>
              <a:rPr lang="en-ZA" sz="1000" b="1" dirty="0" smtClean="0">
                <a:solidFill>
                  <a:schemeClr val="bg1"/>
                </a:solidFill>
              </a:rPr>
              <a:t>2002</a:t>
            </a:r>
          </a:p>
        </p:txBody>
      </p:sp>
      <p:sp>
        <p:nvSpPr>
          <p:cNvPr id="57" name="Rectangle 56"/>
          <p:cNvSpPr/>
          <p:nvPr/>
        </p:nvSpPr>
        <p:spPr>
          <a:xfrm>
            <a:off x="1599859" y="3652794"/>
            <a:ext cx="1440000" cy="1008000"/>
          </a:xfrm>
          <a:prstGeom prst="rect">
            <a:avLst/>
          </a:prstGeom>
          <a:solidFill>
            <a:srgbClr val="CCECFF"/>
          </a:solidFill>
        </p:spPr>
        <p:txBody>
          <a:bodyPr wrap="square">
            <a:spAutoFit/>
          </a:bodyPr>
          <a:lstStyle/>
          <a:p>
            <a:pPr algn="ctr"/>
            <a:r>
              <a:rPr lang="en-ZA" sz="1000" dirty="0" smtClean="0"/>
              <a:t>Introduction of results schedules management</a:t>
            </a:r>
          </a:p>
          <a:p>
            <a:pPr algn="ctr"/>
            <a:r>
              <a:rPr lang="en-ZA" sz="1000" dirty="0"/>
              <a:t>SITA started providing managed application services </a:t>
            </a:r>
            <a:r>
              <a:rPr lang="en-ZA" sz="1000" dirty="0" smtClean="0"/>
              <a:t>to NDOE.</a:t>
            </a:r>
            <a:endParaRPr lang="en-ZA" sz="1000" dirty="0"/>
          </a:p>
        </p:txBody>
      </p:sp>
      <p:sp>
        <p:nvSpPr>
          <p:cNvPr id="58" name="Rectangle 57"/>
          <p:cNvSpPr/>
          <p:nvPr/>
        </p:nvSpPr>
        <p:spPr>
          <a:xfrm>
            <a:off x="1599859" y="3396471"/>
            <a:ext cx="1440000" cy="246221"/>
          </a:xfrm>
          <a:prstGeom prst="rect">
            <a:avLst/>
          </a:prstGeom>
          <a:solidFill>
            <a:srgbClr val="99CCFF"/>
          </a:solidFill>
        </p:spPr>
        <p:txBody>
          <a:bodyPr wrap="square">
            <a:spAutoFit/>
          </a:bodyPr>
          <a:lstStyle/>
          <a:p>
            <a:pPr algn="ctr"/>
            <a:r>
              <a:rPr lang="en-ZA" sz="1000" b="1" dirty="0" smtClean="0"/>
              <a:t>Tertiary System</a:t>
            </a:r>
          </a:p>
        </p:txBody>
      </p:sp>
      <p:sp>
        <p:nvSpPr>
          <p:cNvPr id="59" name="Rectangle 58"/>
          <p:cNvSpPr/>
          <p:nvPr/>
        </p:nvSpPr>
        <p:spPr>
          <a:xfrm>
            <a:off x="4650481" y="3160338"/>
            <a:ext cx="1440000" cy="246221"/>
          </a:xfrm>
          <a:prstGeom prst="rect">
            <a:avLst/>
          </a:prstGeom>
          <a:solidFill>
            <a:srgbClr val="000099"/>
          </a:solidFill>
        </p:spPr>
        <p:txBody>
          <a:bodyPr wrap="square">
            <a:spAutoFit/>
          </a:bodyPr>
          <a:lstStyle/>
          <a:p>
            <a:pPr algn="ctr"/>
            <a:r>
              <a:rPr lang="en-ZA" sz="1000" b="1" dirty="0" smtClean="0">
                <a:solidFill>
                  <a:schemeClr val="bg1"/>
                </a:solidFill>
              </a:rPr>
              <a:t>2007</a:t>
            </a:r>
          </a:p>
        </p:txBody>
      </p:sp>
      <p:sp>
        <p:nvSpPr>
          <p:cNvPr id="60" name="Rectangle 59"/>
          <p:cNvSpPr/>
          <p:nvPr/>
        </p:nvSpPr>
        <p:spPr>
          <a:xfrm>
            <a:off x="4650481" y="3652794"/>
            <a:ext cx="1440000" cy="1008000"/>
          </a:xfrm>
          <a:prstGeom prst="rect">
            <a:avLst/>
          </a:prstGeom>
          <a:solidFill>
            <a:srgbClr val="CCECFF"/>
          </a:solidFill>
        </p:spPr>
        <p:txBody>
          <a:bodyPr wrap="square">
            <a:spAutoFit/>
          </a:bodyPr>
          <a:lstStyle/>
          <a:p>
            <a:pPr algn="ctr"/>
            <a:r>
              <a:rPr lang="en-ZA" sz="1000" dirty="0" smtClean="0"/>
              <a:t>Tertiary System cloned and changed to provide functionality for NCV</a:t>
            </a:r>
            <a:endParaRPr lang="en-ZA" sz="1000" dirty="0"/>
          </a:p>
        </p:txBody>
      </p:sp>
      <p:sp>
        <p:nvSpPr>
          <p:cNvPr id="61" name="Rectangle 60"/>
          <p:cNvSpPr/>
          <p:nvPr/>
        </p:nvSpPr>
        <p:spPr>
          <a:xfrm>
            <a:off x="4650481" y="3410119"/>
            <a:ext cx="1440000" cy="246221"/>
          </a:xfrm>
          <a:prstGeom prst="rect">
            <a:avLst/>
          </a:prstGeom>
          <a:solidFill>
            <a:srgbClr val="99CCFF"/>
          </a:solidFill>
        </p:spPr>
        <p:txBody>
          <a:bodyPr wrap="square">
            <a:spAutoFit/>
          </a:bodyPr>
          <a:lstStyle/>
          <a:p>
            <a:pPr algn="ctr"/>
            <a:r>
              <a:rPr lang="en-ZA" sz="1000" b="1" dirty="0" smtClean="0"/>
              <a:t>NCV System</a:t>
            </a:r>
          </a:p>
        </p:txBody>
      </p:sp>
      <p:sp>
        <p:nvSpPr>
          <p:cNvPr id="62" name="Rectangle 61"/>
          <p:cNvSpPr/>
          <p:nvPr/>
        </p:nvSpPr>
        <p:spPr>
          <a:xfrm>
            <a:off x="6118492" y="3160338"/>
            <a:ext cx="1440000" cy="246221"/>
          </a:xfrm>
          <a:prstGeom prst="rect">
            <a:avLst/>
          </a:prstGeom>
          <a:solidFill>
            <a:srgbClr val="000099"/>
          </a:solidFill>
        </p:spPr>
        <p:txBody>
          <a:bodyPr wrap="square">
            <a:spAutoFit/>
          </a:bodyPr>
          <a:lstStyle/>
          <a:p>
            <a:pPr algn="ctr"/>
            <a:r>
              <a:rPr lang="en-ZA" sz="1000" b="1" dirty="0" smtClean="0">
                <a:solidFill>
                  <a:schemeClr val="bg1"/>
                </a:solidFill>
              </a:rPr>
              <a:t>2009</a:t>
            </a:r>
          </a:p>
        </p:txBody>
      </p:sp>
      <p:sp>
        <p:nvSpPr>
          <p:cNvPr id="63" name="Rectangle 62"/>
          <p:cNvSpPr/>
          <p:nvPr/>
        </p:nvSpPr>
        <p:spPr>
          <a:xfrm>
            <a:off x="6118492" y="3652794"/>
            <a:ext cx="1440000" cy="1008000"/>
          </a:xfrm>
          <a:prstGeom prst="rect">
            <a:avLst/>
          </a:prstGeom>
          <a:solidFill>
            <a:srgbClr val="CCECFF"/>
          </a:solidFill>
        </p:spPr>
        <p:txBody>
          <a:bodyPr wrap="square">
            <a:spAutoFit/>
          </a:bodyPr>
          <a:lstStyle/>
          <a:p>
            <a:pPr algn="ctr"/>
            <a:r>
              <a:rPr lang="en-ZA" sz="1000" dirty="0" smtClean="0"/>
              <a:t>NDOE split into DBE &amp; DHET. DHET took over responsibility for Tertiary System, NCV &amp; ABET</a:t>
            </a:r>
            <a:endParaRPr lang="en-ZA" sz="1000" dirty="0"/>
          </a:p>
        </p:txBody>
      </p:sp>
      <p:sp>
        <p:nvSpPr>
          <p:cNvPr id="64" name="Rectangle 63"/>
          <p:cNvSpPr/>
          <p:nvPr/>
        </p:nvSpPr>
        <p:spPr>
          <a:xfrm>
            <a:off x="6118492" y="3410119"/>
            <a:ext cx="1440000" cy="246221"/>
          </a:xfrm>
          <a:prstGeom prst="rect">
            <a:avLst/>
          </a:prstGeom>
          <a:solidFill>
            <a:srgbClr val="99CCFF"/>
          </a:solidFill>
        </p:spPr>
        <p:txBody>
          <a:bodyPr wrap="square">
            <a:spAutoFit/>
          </a:bodyPr>
          <a:lstStyle/>
          <a:p>
            <a:pPr algn="ctr"/>
            <a:r>
              <a:rPr lang="en-ZA" sz="1000" b="1" dirty="0" smtClean="0"/>
              <a:t>NDOE split</a:t>
            </a:r>
          </a:p>
        </p:txBody>
      </p:sp>
      <p:sp>
        <p:nvSpPr>
          <p:cNvPr id="71" name="Rectangle 70"/>
          <p:cNvSpPr/>
          <p:nvPr/>
        </p:nvSpPr>
        <p:spPr>
          <a:xfrm>
            <a:off x="7627800" y="3153821"/>
            <a:ext cx="1440000" cy="246221"/>
          </a:xfrm>
          <a:prstGeom prst="rect">
            <a:avLst/>
          </a:prstGeom>
          <a:solidFill>
            <a:srgbClr val="000099"/>
          </a:solidFill>
        </p:spPr>
        <p:txBody>
          <a:bodyPr wrap="square">
            <a:spAutoFit/>
          </a:bodyPr>
          <a:lstStyle/>
          <a:p>
            <a:pPr algn="ctr"/>
            <a:r>
              <a:rPr lang="en-ZA" sz="1000" b="1" dirty="0" smtClean="0">
                <a:solidFill>
                  <a:schemeClr val="bg1"/>
                </a:solidFill>
              </a:rPr>
              <a:t>2012</a:t>
            </a:r>
          </a:p>
        </p:txBody>
      </p:sp>
      <p:sp>
        <p:nvSpPr>
          <p:cNvPr id="72" name="Rectangle 71"/>
          <p:cNvSpPr/>
          <p:nvPr/>
        </p:nvSpPr>
        <p:spPr>
          <a:xfrm>
            <a:off x="7627800" y="3639145"/>
            <a:ext cx="1440000" cy="1631216"/>
          </a:xfrm>
          <a:prstGeom prst="rect">
            <a:avLst/>
          </a:prstGeom>
          <a:solidFill>
            <a:srgbClr val="CCECFF"/>
          </a:solidFill>
        </p:spPr>
        <p:txBody>
          <a:bodyPr wrap="square">
            <a:spAutoFit/>
          </a:bodyPr>
          <a:lstStyle/>
          <a:p>
            <a:pPr algn="ctr"/>
            <a:r>
              <a:rPr lang="en-ZA" sz="1000" dirty="0" smtClean="0"/>
              <a:t>Certification procedures change for NCV L2 &amp; L3 backdated to 2007 </a:t>
            </a:r>
            <a:r>
              <a:rPr lang="en-ZA" sz="1000" dirty="0"/>
              <a:t>(</a:t>
            </a:r>
            <a:r>
              <a:rPr lang="en-ZA" sz="1000" dirty="0" err="1"/>
              <a:t>Umalusi</a:t>
            </a:r>
            <a:r>
              <a:rPr lang="en-ZA" sz="1000" dirty="0"/>
              <a:t> to </a:t>
            </a:r>
            <a:r>
              <a:rPr lang="en-ZA" sz="1000" dirty="0" smtClean="0"/>
              <a:t>quality assure and issue </a:t>
            </a:r>
            <a:r>
              <a:rPr lang="en-ZA" sz="1000" dirty="0"/>
              <a:t>Certificates</a:t>
            </a:r>
            <a:r>
              <a:rPr lang="en-ZA" sz="1000" dirty="0" smtClean="0"/>
              <a:t>) requiring certification of all candidates over this period</a:t>
            </a:r>
            <a:endParaRPr lang="en-ZA" sz="1000" dirty="0"/>
          </a:p>
        </p:txBody>
      </p:sp>
      <p:sp>
        <p:nvSpPr>
          <p:cNvPr id="73" name="Rectangle 72"/>
          <p:cNvSpPr/>
          <p:nvPr/>
        </p:nvSpPr>
        <p:spPr>
          <a:xfrm>
            <a:off x="7627800" y="3396470"/>
            <a:ext cx="1440000" cy="246221"/>
          </a:xfrm>
          <a:prstGeom prst="rect">
            <a:avLst/>
          </a:prstGeom>
          <a:solidFill>
            <a:srgbClr val="99CCFF"/>
          </a:solidFill>
        </p:spPr>
        <p:txBody>
          <a:bodyPr wrap="square">
            <a:spAutoFit/>
          </a:bodyPr>
          <a:lstStyle/>
          <a:p>
            <a:pPr algn="ctr"/>
            <a:r>
              <a:rPr lang="en-ZA" sz="1000" b="1" dirty="0" smtClean="0"/>
              <a:t>SITA services </a:t>
            </a:r>
          </a:p>
        </p:txBody>
      </p:sp>
      <p:sp>
        <p:nvSpPr>
          <p:cNvPr id="75" name="Rectangle 74"/>
          <p:cNvSpPr/>
          <p:nvPr/>
        </p:nvSpPr>
        <p:spPr>
          <a:xfrm>
            <a:off x="76200" y="3160338"/>
            <a:ext cx="1440000" cy="246221"/>
          </a:xfrm>
          <a:prstGeom prst="rect">
            <a:avLst/>
          </a:prstGeom>
          <a:solidFill>
            <a:srgbClr val="000099"/>
          </a:solidFill>
        </p:spPr>
        <p:txBody>
          <a:bodyPr wrap="square">
            <a:spAutoFit/>
          </a:bodyPr>
          <a:lstStyle/>
          <a:p>
            <a:pPr algn="ctr"/>
            <a:r>
              <a:rPr lang="en-ZA" sz="1000" b="1" dirty="0" smtClean="0">
                <a:solidFill>
                  <a:schemeClr val="bg1"/>
                </a:solidFill>
              </a:rPr>
              <a:t>2001</a:t>
            </a:r>
          </a:p>
        </p:txBody>
      </p:sp>
      <p:sp>
        <p:nvSpPr>
          <p:cNvPr id="76" name="Rectangle 75"/>
          <p:cNvSpPr/>
          <p:nvPr/>
        </p:nvSpPr>
        <p:spPr>
          <a:xfrm>
            <a:off x="76200" y="3652794"/>
            <a:ext cx="1440000" cy="1008000"/>
          </a:xfrm>
          <a:prstGeom prst="rect">
            <a:avLst/>
          </a:prstGeom>
          <a:solidFill>
            <a:srgbClr val="CCECFF"/>
          </a:solidFill>
        </p:spPr>
        <p:txBody>
          <a:bodyPr wrap="square">
            <a:spAutoFit/>
          </a:bodyPr>
          <a:lstStyle/>
          <a:p>
            <a:pPr algn="ctr"/>
            <a:r>
              <a:rPr lang="en-ZA" sz="1000" dirty="0" smtClean="0"/>
              <a:t>Provision made for statistical moderation of continuous assessment</a:t>
            </a:r>
            <a:endParaRPr lang="en-ZA" sz="1000" dirty="0"/>
          </a:p>
        </p:txBody>
      </p:sp>
      <p:sp>
        <p:nvSpPr>
          <p:cNvPr id="77" name="Rectangle 76"/>
          <p:cNvSpPr/>
          <p:nvPr/>
        </p:nvSpPr>
        <p:spPr>
          <a:xfrm>
            <a:off x="76200" y="3396471"/>
            <a:ext cx="1440000" cy="246221"/>
          </a:xfrm>
          <a:prstGeom prst="rect">
            <a:avLst/>
          </a:prstGeom>
          <a:solidFill>
            <a:srgbClr val="99CCFF"/>
          </a:solidFill>
        </p:spPr>
        <p:txBody>
          <a:bodyPr wrap="square">
            <a:spAutoFit/>
          </a:bodyPr>
          <a:lstStyle/>
          <a:p>
            <a:pPr algn="ctr"/>
            <a:r>
              <a:rPr lang="en-ZA" sz="1000" b="1" dirty="0" smtClean="0"/>
              <a:t>Tertiary System</a:t>
            </a:r>
          </a:p>
        </p:txBody>
      </p:sp>
      <p:sp>
        <p:nvSpPr>
          <p:cNvPr id="81" name="Rectangle 80"/>
          <p:cNvSpPr/>
          <p:nvPr/>
        </p:nvSpPr>
        <p:spPr>
          <a:xfrm>
            <a:off x="7627800" y="1459872"/>
            <a:ext cx="1440000" cy="246221"/>
          </a:xfrm>
          <a:prstGeom prst="rect">
            <a:avLst/>
          </a:prstGeom>
          <a:solidFill>
            <a:srgbClr val="000099"/>
          </a:solidFill>
        </p:spPr>
        <p:txBody>
          <a:bodyPr wrap="square">
            <a:spAutoFit/>
          </a:bodyPr>
          <a:lstStyle/>
          <a:p>
            <a:pPr algn="ctr"/>
            <a:r>
              <a:rPr lang="en-ZA" sz="1000" b="1" dirty="0" smtClean="0">
                <a:solidFill>
                  <a:schemeClr val="bg1"/>
                </a:solidFill>
              </a:rPr>
              <a:t>1998</a:t>
            </a:r>
          </a:p>
        </p:txBody>
      </p:sp>
      <p:sp>
        <p:nvSpPr>
          <p:cNvPr id="82" name="Rectangle 81"/>
          <p:cNvSpPr/>
          <p:nvPr/>
        </p:nvSpPr>
        <p:spPr>
          <a:xfrm>
            <a:off x="7627800" y="1944229"/>
            <a:ext cx="1440000" cy="1008000"/>
          </a:xfrm>
          <a:prstGeom prst="rect">
            <a:avLst/>
          </a:prstGeom>
          <a:solidFill>
            <a:srgbClr val="CCECFF"/>
          </a:solidFill>
        </p:spPr>
        <p:txBody>
          <a:bodyPr wrap="square">
            <a:spAutoFit/>
          </a:bodyPr>
          <a:lstStyle/>
          <a:p>
            <a:pPr algn="ctr"/>
            <a:r>
              <a:rPr lang="en-ZA" sz="1000" dirty="0" smtClean="0"/>
              <a:t>Provision made for continuous assessment (e.g. assignments) marks  </a:t>
            </a:r>
            <a:endParaRPr lang="en-ZA" sz="1000" dirty="0"/>
          </a:p>
        </p:txBody>
      </p:sp>
      <p:sp>
        <p:nvSpPr>
          <p:cNvPr id="83" name="Rectangle 82"/>
          <p:cNvSpPr/>
          <p:nvPr/>
        </p:nvSpPr>
        <p:spPr>
          <a:xfrm>
            <a:off x="7627800" y="1696005"/>
            <a:ext cx="1440000" cy="246221"/>
          </a:xfrm>
          <a:prstGeom prst="rect">
            <a:avLst/>
          </a:prstGeom>
          <a:solidFill>
            <a:srgbClr val="99CCFF"/>
          </a:solidFill>
        </p:spPr>
        <p:txBody>
          <a:bodyPr wrap="square">
            <a:spAutoFit/>
          </a:bodyPr>
          <a:lstStyle/>
          <a:p>
            <a:pPr algn="ctr"/>
            <a:r>
              <a:rPr lang="en-ZA" sz="1000" b="1" dirty="0" smtClean="0"/>
              <a:t>Tertiary System</a:t>
            </a:r>
          </a:p>
        </p:txBody>
      </p:sp>
      <p:sp>
        <p:nvSpPr>
          <p:cNvPr id="84" name="Rectangle 83"/>
          <p:cNvSpPr/>
          <p:nvPr/>
        </p:nvSpPr>
        <p:spPr>
          <a:xfrm>
            <a:off x="1607659" y="1448543"/>
            <a:ext cx="1440000" cy="246221"/>
          </a:xfrm>
          <a:prstGeom prst="rect">
            <a:avLst/>
          </a:prstGeom>
          <a:solidFill>
            <a:srgbClr val="000099"/>
          </a:solidFill>
        </p:spPr>
        <p:txBody>
          <a:bodyPr wrap="square">
            <a:spAutoFit/>
          </a:bodyPr>
          <a:lstStyle/>
          <a:p>
            <a:pPr algn="ctr"/>
            <a:r>
              <a:rPr lang="en-ZA" sz="1000" b="1" dirty="0" smtClean="0">
                <a:solidFill>
                  <a:schemeClr val="bg1"/>
                </a:solidFill>
              </a:rPr>
              <a:t>1987</a:t>
            </a:r>
          </a:p>
        </p:txBody>
      </p:sp>
      <p:sp>
        <p:nvSpPr>
          <p:cNvPr id="85" name="Rectangle 84"/>
          <p:cNvSpPr/>
          <p:nvPr/>
        </p:nvSpPr>
        <p:spPr>
          <a:xfrm>
            <a:off x="1607659" y="1940999"/>
            <a:ext cx="1440000" cy="1008000"/>
          </a:xfrm>
          <a:prstGeom prst="rect">
            <a:avLst/>
          </a:prstGeom>
          <a:solidFill>
            <a:srgbClr val="CCECFF"/>
          </a:solidFill>
        </p:spPr>
        <p:txBody>
          <a:bodyPr wrap="square">
            <a:spAutoFit/>
          </a:bodyPr>
          <a:lstStyle/>
          <a:p>
            <a:pPr algn="ctr"/>
            <a:r>
              <a:rPr lang="en-ZA" sz="1000" dirty="0" smtClean="0"/>
              <a:t>Senior Certificate (SC) system dev </a:t>
            </a:r>
            <a:r>
              <a:rPr lang="en-ZA" sz="1000" dirty="0"/>
              <a:t>by </a:t>
            </a:r>
            <a:r>
              <a:rPr lang="en-ZA" sz="1000" dirty="0" smtClean="0"/>
              <a:t>DET </a:t>
            </a:r>
            <a:r>
              <a:rPr lang="en-ZA" sz="1000" dirty="0"/>
              <a:t>for certification of </a:t>
            </a:r>
            <a:r>
              <a:rPr lang="en-ZA" sz="1000" dirty="0" err="1"/>
              <a:t>Std</a:t>
            </a:r>
            <a:r>
              <a:rPr lang="en-ZA" sz="1000" dirty="0"/>
              <a:t> </a:t>
            </a:r>
            <a:r>
              <a:rPr lang="en-ZA" sz="1000" dirty="0" smtClean="0"/>
              <a:t>5, 8 &amp; 10, ABET &amp; DET </a:t>
            </a:r>
            <a:r>
              <a:rPr lang="en-ZA" sz="1000" dirty="0"/>
              <a:t>teachers training </a:t>
            </a:r>
            <a:r>
              <a:rPr lang="en-ZA" sz="1000" dirty="0" smtClean="0"/>
              <a:t>colleges</a:t>
            </a:r>
            <a:endParaRPr lang="en-ZA" sz="1000" dirty="0"/>
          </a:p>
        </p:txBody>
      </p:sp>
      <p:sp>
        <p:nvSpPr>
          <p:cNvPr id="86" name="Rectangle 85"/>
          <p:cNvSpPr/>
          <p:nvPr/>
        </p:nvSpPr>
        <p:spPr>
          <a:xfrm>
            <a:off x="1607659" y="1698008"/>
            <a:ext cx="1440000" cy="246221"/>
          </a:xfrm>
          <a:prstGeom prst="rect">
            <a:avLst/>
          </a:prstGeom>
          <a:solidFill>
            <a:srgbClr val="99CCFF"/>
          </a:solidFill>
        </p:spPr>
        <p:txBody>
          <a:bodyPr wrap="square">
            <a:spAutoFit/>
          </a:bodyPr>
          <a:lstStyle/>
          <a:p>
            <a:pPr algn="ctr"/>
            <a:r>
              <a:rPr lang="en-ZA" sz="1000" b="1" dirty="0" smtClean="0"/>
              <a:t>SC System</a:t>
            </a:r>
          </a:p>
        </p:txBody>
      </p:sp>
      <p:sp>
        <p:nvSpPr>
          <p:cNvPr id="69" name="Rectangle 68"/>
          <p:cNvSpPr/>
          <p:nvPr/>
        </p:nvSpPr>
        <p:spPr>
          <a:xfrm>
            <a:off x="3124201" y="5002025"/>
            <a:ext cx="1439999" cy="707886"/>
          </a:xfrm>
          <a:prstGeom prst="rect">
            <a:avLst/>
          </a:prstGeom>
          <a:solidFill>
            <a:srgbClr val="CCECFF"/>
          </a:solidFill>
        </p:spPr>
        <p:txBody>
          <a:bodyPr wrap="square">
            <a:spAutoFit/>
          </a:bodyPr>
          <a:lstStyle/>
          <a:p>
            <a:pPr algn="ctr"/>
            <a:r>
              <a:rPr lang="en-ZA" sz="1000" dirty="0" smtClean="0"/>
              <a:t>Standardization method for Tertiary change (Kolmogorov-Smirnov to Ogive)</a:t>
            </a:r>
          </a:p>
        </p:txBody>
      </p:sp>
      <p:sp>
        <p:nvSpPr>
          <p:cNvPr id="70" name="Rectangle 69"/>
          <p:cNvSpPr/>
          <p:nvPr/>
        </p:nvSpPr>
        <p:spPr>
          <a:xfrm>
            <a:off x="3124201" y="4621025"/>
            <a:ext cx="1439999" cy="400110"/>
          </a:xfrm>
          <a:prstGeom prst="rect">
            <a:avLst/>
          </a:prstGeom>
          <a:solidFill>
            <a:srgbClr val="99CCFF"/>
          </a:solidFill>
        </p:spPr>
        <p:txBody>
          <a:bodyPr wrap="square">
            <a:spAutoFit/>
          </a:bodyPr>
          <a:lstStyle/>
          <a:p>
            <a:pPr algn="ctr"/>
            <a:r>
              <a:rPr lang="en-ZA" sz="1000" b="1" dirty="0" smtClean="0"/>
              <a:t>Standardisation Change</a:t>
            </a:r>
          </a:p>
        </p:txBody>
      </p:sp>
      <p:sp>
        <p:nvSpPr>
          <p:cNvPr id="78" name="Rectangle 77"/>
          <p:cNvSpPr/>
          <p:nvPr/>
        </p:nvSpPr>
        <p:spPr>
          <a:xfrm>
            <a:off x="3124201" y="5909992"/>
            <a:ext cx="1439999" cy="861774"/>
          </a:xfrm>
          <a:prstGeom prst="rect">
            <a:avLst/>
          </a:prstGeom>
          <a:solidFill>
            <a:srgbClr val="CCECFF"/>
          </a:solidFill>
        </p:spPr>
        <p:txBody>
          <a:bodyPr wrap="square">
            <a:spAutoFit/>
          </a:bodyPr>
          <a:lstStyle/>
          <a:p>
            <a:pPr algn="ctr"/>
            <a:r>
              <a:rPr lang="en-ZA" sz="1000" dirty="0" smtClean="0"/>
              <a:t>DHET award tender to replace their systems (NCV, NATED </a:t>
            </a:r>
            <a:r>
              <a:rPr lang="en-ZA" sz="1000" dirty="0"/>
              <a:t>&amp;</a:t>
            </a:r>
            <a:r>
              <a:rPr lang="en-ZA" sz="1000" dirty="0" smtClean="0"/>
              <a:t>  AET/GETC)</a:t>
            </a:r>
            <a:endParaRPr lang="en-ZA" sz="1000" dirty="0"/>
          </a:p>
        </p:txBody>
      </p:sp>
      <p:sp>
        <p:nvSpPr>
          <p:cNvPr id="79" name="Rectangle 78"/>
          <p:cNvSpPr/>
          <p:nvPr/>
        </p:nvSpPr>
        <p:spPr>
          <a:xfrm>
            <a:off x="3124201" y="5717353"/>
            <a:ext cx="1439999" cy="246221"/>
          </a:xfrm>
          <a:prstGeom prst="rect">
            <a:avLst/>
          </a:prstGeom>
          <a:solidFill>
            <a:srgbClr val="99CCFF"/>
          </a:solidFill>
        </p:spPr>
        <p:txBody>
          <a:bodyPr wrap="square">
            <a:spAutoFit/>
          </a:bodyPr>
          <a:lstStyle/>
          <a:p>
            <a:pPr algn="ctr"/>
            <a:r>
              <a:rPr lang="en-ZA" sz="1000" b="1" dirty="0" smtClean="0"/>
              <a:t>Tender Award</a:t>
            </a:r>
          </a:p>
        </p:txBody>
      </p:sp>
      <p:sp>
        <p:nvSpPr>
          <p:cNvPr id="49" name="Rectangle 48"/>
          <p:cNvSpPr/>
          <p:nvPr/>
        </p:nvSpPr>
        <p:spPr>
          <a:xfrm>
            <a:off x="3124200" y="4419600"/>
            <a:ext cx="1440000" cy="246221"/>
          </a:xfrm>
          <a:prstGeom prst="rect">
            <a:avLst/>
          </a:prstGeom>
          <a:solidFill>
            <a:srgbClr val="000099"/>
          </a:solidFill>
        </p:spPr>
        <p:txBody>
          <a:bodyPr wrap="square">
            <a:spAutoFit/>
          </a:bodyPr>
          <a:lstStyle/>
          <a:p>
            <a:pPr algn="ctr"/>
            <a:r>
              <a:rPr lang="en-ZA" sz="1000" b="1" dirty="0" smtClean="0">
                <a:solidFill>
                  <a:schemeClr val="bg1"/>
                </a:solidFill>
              </a:rPr>
              <a:t>2015</a:t>
            </a:r>
          </a:p>
        </p:txBody>
      </p:sp>
      <p:sp>
        <p:nvSpPr>
          <p:cNvPr id="53" name="Rectangle 52"/>
          <p:cNvSpPr/>
          <p:nvPr/>
        </p:nvSpPr>
        <p:spPr>
          <a:xfrm>
            <a:off x="3158400" y="3181710"/>
            <a:ext cx="1440000" cy="246221"/>
          </a:xfrm>
          <a:prstGeom prst="rect">
            <a:avLst/>
          </a:prstGeom>
          <a:solidFill>
            <a:srgbClr val="000099"/>
          </a:solidFill>
        </p:spPr>
        <p:txBody>
          <a:bodyPr wrap="square">
            <a:spAutoFit/>
          </a:bodyPr>
          <a:lstStyle/>
          <a:p>
            <a:pPr algn="ctr"/>
            <a:r>
              <a:rPr lang="en-ZA" sz="1000" b="1" dirty="0" smtClean="0">
                <a:solidFill>
                  <a:schemeClr val="bg1"/>
                </a:solidFill>
              </a:rPr>
              <a:t>2006</a:t>
            </a:r>
          </a:p>
        </p:txBody>
      </p:sp>
      <p:sp>
        <p:nvSpPr>
          <p:cNvPr id="54" name="Rectangle 53"/>
          <p:cNvSpPr/>
          <p:nvPr/>
        </p:nvSpPr>
        <p:spPr>
          <a:xfrm>
            <a:off x="3158400" y="3677726"/>
            <a:ext cx="1440000" cy="707886"/>
          </a:xfrm>
          <a:prstGeom prst="rect">
            <a:avLst/>
          </a:prstGeom>
          <a:solidFill>
            <a:srgbClr val="CCECFF"/>
          </a:solidFill>
        </p:spPr>
        <p:txBody>
          <a:bodyPr wrap="square">
            <a:spAutoFit/>
          </a:bodyPr>
          <a:lstStyle/>
          <a:p>
            <a:pPr algn="ctr"/>
            <a:r>
              <a:rPr lang="en-ZA" sz="1000" dirty="0" smtClean="0"/>
              <a:t>An initiative is started to re-write </a:t>
            </a:r>
            <a:r>
              <a:rPr lang="en-ZA" sz="1000" dirty="0"/>
              <a:t>a new integrated computing </a:t>
            </a:r>
            <a:r>
              <a:rPr lang="en-ZA" sz="1000" dirty="0" smtClean="0"/>
              <a:t>system</a:t>
            </a:r>
            <a:endParaRPr lang="en-ZA" sz="1000" dirty="0"/>
          </a:p>
        </p:txBody>
      </p:sp>
      <p:sp>
        <p:nvSpPr>
          <p:cNvPr id="55" name="Rectangle 54"/>
          <p:cNvSpPr/>
          <p:nvPr/>
        </p:nvSpPr>
        <p:spPr>
          <a:xfrm>
            <a:off x="3158400" y="3431491"/>
            <a:ext cx="1440000" cy="246221"/>
          </a:xfrm>
          <a:prstGeom prst="rect">
            <a:avLst/>
          </a:prstGeom>
          <a:solidFill>
            <a:srgbClr val="99CCFF"/>
          </a:solidFill>
        </p:spPr>
        <p:txBody>
          <a:bodyPr wrap="square">
            <a:spAutoFit/>
          </a:bodyPr>
          <a:lstStyle/>
          <a:p>
            <a:pPr algn="ctr"/>
            <a:r>
              <a:rPr lang="en-ZA" sz="1000" b="1" dirty="0" smtClean="0"/>
              <a:t>IEC System</a:t>
            </a:r>
          </a:p>
        </p:txBody>
      </p:sp>
      <p:sp>
        <p:nvSpPr>
          <p:cNvPr id="89" name="Rectangle 88"/>
          <p:cNvSpPr/>
          <p:nvPr/>
        </p:nvSpPr>
        <p:spPr>
          <a:xfrm>
            <a:off x="6118492" y="4890875"/>
            <a:ext cx="1440000" cy="553998"/>
          </a:xfrm>
          <a:prstGeom prst="rect">
            <a:avLst/>
          </a:prstGeom>
          <a:solidFill>
            <a:srgbClr val="CCECFF"/>
          </a:solidFill>
        </p:spPr>
        <p:txBody>
          <a:bodyPr wrap="square">
            <a:spAutoFit/>
          </a:bodyPr>
          <a:lstStyle/>
          <a:p>
            <a:pPr algn="ctr"/>
            <a:r>
              <a:rPr lang="en-ZA" sz="1000" dirty="0" smtClean="0"/>
              <a:t>New system still not adequate and effort abandoned</a:t>
            </a:r>
            <a:endParaRPr lang="en-ZA" sz="1000" dirty="0"/>
          </a:p>
        </p:txBody>
      </p:sp>
      <p:sp>
        <p:nvSpPr>
          <p:cNvPr id="90" name="Rectangle 89"/>
          <p:cNvSpPr/>
          <p:nvPr/>
        </p:nvSpPr>
        <p:spPr>
          <a:xfrm>
            <a:off x="6124340" y="4648201"/>
            <a:ext cx="1434152" cy="246221"/>
          </a:xfrm>
          <a:prstGeom prst="rect">
            <a:avLst/>
          </a:prstGeom>
          <a:solidFill>
            <a:srgbClr val="99CCFF"/>
          </a:solidFill>
        </p:spPr>
        <p:txBody>
          <a:bodyPr wrap="square">
            <a:spAutoFit/>
          </a:bodyPr>
          <a:lstStyle/>
          <a:p>
            <a:pPr algn="ctr"/>
            <a:r>
              <a:rPr lang="en-ZA" sz="1000" b="1" dirty="0" smtClean="0"/>
              <a:t>IEC System</a:t>
            </a:r>
          </a:p>
        </p:txBody>
      </p:sp>
    </p:spTree>
    <p:extLst>
      <p:ext uri="{BB962C8B-B14F-4D97-AF65-F5344CB8AC3E}">
        <p14:creationId xmlns:p14="http://schemas.microsoft.com/office/powerpoint/2010/main" xmlns="" val="2610453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5430304" y="5765704"/>
            <a:ext cx="3686400" cy="330296"/>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rPr>
              <a:t>Validated: </a:t>
            </a:r>
            <a:r>
              <a:rPr lang="en-ZA" sz="1000" dirty="0">
                <a:solidFill>
                  <a:schemeClr val="tx1"/>
                </a:solidFill>
              </a:rPr>
              <a:t>Candidate </a:t>
            </a:r>
            <a:r>
              <a:rPr lang="en-ZA" sz="1000" dirty="0" smtClean="0">
                <a:solidFill>
                  <a:schemeClr val="tx1"/>
                </a:solidFill>
              </a:rPr>
              <a:t>details, Results and </a:t>
            </a:r>
            <a:r>
              <a:rPr lang="en-ZA" sz="1000" dirty="0">
                <a:solidFill>
                  <a:schemeClr val="tx1"/>
                </a:solidFill>
              </a:rPr>
              <a:t>Centres In </a:t>
            </a:r>
            <a:r>
              <a:rPr lang="en-ZA" sz="1000" dirty="0" smtClean="0">
                <a:solidFill>
                  <a:schemeClr val="tx1"/>
                </a:solidFill>
              </a:rPr>
              <a:t>Arrears   </a:t>
            </a:r>
            <a:endParaRPr lang="en-ZA" sz="1000" dirty="0">
              <a:solidFill>
                <a:schemeClr val="tx1"/>
              </a:solidFill>
            </a:endParaRPr>
          </a:p>
        </p:txBody>
      </p:sp>
      <p:sp>
        <p:nvSpPr>
          <p:cNvPr id="119" name="Rectangle 118"/>
          <p:cNvSpPr/>
          <p:nvPr/>
        </p:nvSpPr>
        <p:spPr>
          <a:xfrm>
            <a:off x="5430304" y="5031193"/>
            <a:ext cx="3686400" cy="683807"/>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chemeClr val="tx1"/>
                </a:solidFill>
              </a:rPr>
              <a:t>Validated: </a:t>
            </a:r>
            <a:r>
              <a:rPr lang="en-ZA" sz="1000" dirty="0" smtClean="0">
                <a:solidFill>
                  <a:srgbClr val="FF0000"/>
                </a:solidFill>
              </a:rPr>
              <a:t>Centre-Subject Moderation Record</a:t>
            </a:r>
            <a:r>
              <a:rPr lang="en-ZA" sz="1000" dirty="0" smtClean="0">
                <a:solidFill>
                  <a:schemeClr val="tx1"/>
                </a:solidFill>
              </a:rPr>
              <a:t>, Irregularities, Subject Requirements e.g. Subject Requirements &amp; Prerequisites </a:t>
            </a:r>
            <a:r>
              <a:rPr lang="en-ZA" sz="1000" dirty="0" err="1" smtClean="0">
                <a:solidFill>
                  <a:schemeClr val="tx1"/>
                </a:solidFill>
              </a:rPr>
              <a:t>e,g</a:t>
            </a:r>
            <a:r>
              <a:rPr lang="en-ZA" sz="1000" dirty="0" smtClean="0">
                <a:solidFill>
                  <a:schemeClr val="tx1"/>
                </a:solidFill>
              </a:rPr>
              <a:t>.  Condoned, Pass Rate, </a:t>
            </a:r>
          </a:p>
          <a:p>
            <a:r>
              <a:rPr lang="en-ZA" sz="1000" b="1" dirty="0">
                <a:solidFill>
                  <a:schemeClr val="tx1"/>
                </a:solidFill>
              </a:rPr>
              <a:t>Not Validated: </a:t>
            </a:r>
            <a:r>
              <a:rPr lang="en-ZA" sz="1000" dirty="0">
                <a:solidFill>
                  <a:schemeClr val="tx1"/>
                </a:solidFill>
              </a:rPr>
              <a:t>Candidate </a:t>
            </a:r>
            <a:r>
              <a:rPr lang="en-ZA" sz="1000" dirty="0" smtClean="0">
                <a:solidFill>
                  <a:schemeClr val="tx1"/>
                </a:solidFill>
              </a:rPr>
              <a:t>details and </a:t>
            </a:r>
            <a:r>
              <a:rPr lang="en-ZA" sz="1000" dirty="0">
                <a:solidFill>
                  <a:schemeClr val="tx1"/>
                </a:solidFill>
              </a:rPr>
              <a:t>Centres In Arrears   </a:t>
            </a:r>
          </a:p>
        </p:txBody>
      </p:sp>
      <p:sp>
        <p:nvSpPr>
          <p:cNvPr id="118" name="Rectangle 117"/>
          <p:cNvSpPr/>
          <p:nvPr/>
        </p:nvSpPr>
        <p:spPr>
          <a:xfrm>
            <a:off x="5430304" y="4169392"/>
            <a:ext cx="3686400" cy="825463"/>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rPr>
              <a:t>Validated:</a:t>
            </a:r>
            <a:r>
              <a:rPr lang="en-ZA" sz="1000" dirty="0">
                <a:solidFill>
                  <a:schemeClr val="tx1"/>
                </a:solidFill>
              </a:rPr>
              <a:t> Capture </a:t>
            </a:r>
            <a:r>
              <a:rPr lang="en-ZA" sz="1000" dirty="0" smtClean="0">
                <a:solidFill>
                  <a:schemeClr val="tx1"/>
                </a:solidFill>
              </a:rPr>
              <a:t>rate, Subject Requirements (</a:t>
            </a:r>
            <a:r>
              <a:rPr lang="en-ZA" sz="1000" b="1" dirty="0" smtClean="0">
                <a:solidFill>
                  <a:srgbClr val="FF0000"/>
                </a:solidFill>
              </a:rPr>
              <a:t>External Moderator Report</a:t>
            </a:r>
            <a:r>
              <a:rPr lang="en-ZA" sz="1000" dirty="0" smtClean="0">
                <a:solidFill>
                  <a:schemeClr val="tx1"/>
                </a:solidFill>
              </a:rPr>
              <a:t>), </a:t>
            </a:r>
            <a:r>
              <a:rPr lang="en-ZA" sz="1000" dirty="0">
                <a:solidFill>
                  <a:schemeClr val="tx1"/>
                </a:solidFill>
              </a:rPr>
              <a:t>Duplicate </a:t>
            </a:r>
            <a:r>
              <a:rPr lang="en-ZA" sz="1000" dirty="0" smtClean="0">
                <a:solidFill>
                  <a:schemeClr val="tx1"/>
                </a:solidFill>
              </a:rPr>
              <a:t>Candidates, </a:t>
            </a:r>
            <a:r>
              <a:rPr lang="en-ZA" sz="1000" dirty="0">
                <a:solidFill>
                  <a:schemeClr val="tx1"/>
                </a:solidFill>
              </a:rPr>
              <a:t>Valid marks (0-100 or indicators for absent, missing script etc.) </a:t>
            </a:r>
          </a:p>
          <a:p>
            <a:r>
              <a:rPr lang="en-ZA" sz="1000" b="1" dirty="0">
                <a:solidFill>
                  <a:schemeClr val="tx1"/>
                </a:solidFill>
              </a:rPr>
              <a:t>Not Validated: </a:t>
            </a:r>
            <a:r>
              <a:rPr lang="en-ZA" sz="1000" dirty="0">
                <a:solidFill>
                  <a:schemeClr val="tx1"/>
                </a:solidFill>
              </a:rPr>
              <a:t>Candidate details, Subject </a:t>
            </a:r>
            <a:r>
              <a:rPr lang="en-ZA" sz="1000" dirty="0" smtClean="0">
                <a:solidFill>
                  <a:schemeClr val="tx1"/>
                </a:solidFill>
              </a:rPr>
              <a:t>requirements</a:t>
            </a:r>
            <a:r>
              <a:rPr lang="en-ZA" sz="1000" dirty="0">
                <a:solidFill>
                  <a:schemeClr val="tx1"/>
                </a:solidFill>
              </a:rPr>
              <a:t> </a:t>
            </a:r>
            <a:r>
              <a:rPr lang="en-ZA" sz="1000" dirty="0" smtClean="0">
                <a:solidFill>
                  <a:schemeClr val="tx1"/>
                </a:solidFill>
              </a:rPr>
              <a:t>&amp; </a:t>
            </a:r>
            <a:r>
              <a:rPr lang="en-ZA" sz="1000" dirty="0">
                <a:solidFill>
                  <a:schemeClr val="tx1"/>
                </a:solidFill>
              </a:rPr>
              <a:t>Prerequisites, and Centres In </a:t>
            </a:r>
            <a:r>
              <a:rPr lang="en-ZA" sz="1000" dirty="0" smtClean="0">
                <a:solidFill>
                  <a:schemeClr val="tx1"/>
                </a:solidFill>
              </a:rPr>
              <a:t>Arrears   </a:t>
            </a:r>
            <a:endParaRPr lang="en-ZA" sz="1000" dirty="0">
              <a:solidFill>
                <a:schemeClr val="tx1"/>
              </a:solidFill>
            </a:endParaRPr>
          </a:p>
        </p:txBody>
      </p:sp>
      <p:sp>
        <p:nvSpPr>
          <p:cNvPr id="117" name="Rectangle 116"/>
          <p:cNvSpPr/>
          <p:nvPr/>
        </p:nvSpPr>
        <p:spPr>
          <a:xfrm>
            <a:off x="5430304" y="2551960"/>
            <a:ext cx="3686400" cy="841784"/>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rPr>
              <a:t>Validated: </a:t>
            </a:r>
            <a:r>
              <a:rPr lang="en-ZA" sz="1000" dirty="0">
                <a:solidFill>
                  <a:schemeClr val="tx1"/>
                </a:solidFill>
              </a:rPr>
              <a:t>Candidate Details (Exam No), Valid marks (0-100 or indicators for absent, missing script etc.) and verification of captured mark</a:t>
            </a:r>
          </a:p>
          <a:p>
            <a:r>
              <a:rPr lang="en-ZA" sz="1000" b="1" dirty="0">
                <a:solidFill>
                  <a:schemeClr val="tx1"/>
                </a:solidFill>
              </a:rPr>
              <a:t>Not Validated: </a:t>
            </a:r>
            <a:r>
              <a:rPr lang="en-ZA" sz="1000" dirty="0">
                <a:solidFill>
                  <a:schemeClr val="tx1"/>
                </a:solidFill>
              </a:rPr>
              <a:t>Candidate Details (e.g. Surname, DOB, ID), Subject Requirements &amp; Prerequisites, and Centres In Arrears</a:t>
            </a:r>
          </a:p>
        </p:txBody>
      </p:sp>
      <p:sp>
        <p:nvSpPr>
          <p:cNvPr id="102" name="Rectangle 101"/>
          <p:cNvSpPr/>
          <p:nvPr/>
        </p:nvSpPr>
        <p:spPr>
          <a:xfrm>
            <a:off x="2119952" y="5156408"/>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1"/>
            <a:r>
              <a:rPr lang="en-ZA" sz="900" dirty="0" smtClean="0">
                <a:solidFill>
                  <a:schemeClr val="tx1"/>
                </a:solidFill>
              </a:rPr>
              <a:t>Issue Subject / Full Certificate at </a:t>
            </a:r>
            <a:r>
              <a:rPr lang="en-ZA" sz="900" dirty="0">
                <a:solidFill>
                  <a:schemeClr val="tx1"/>
                </a:solidFill>
              </a:rPr>
              <a:t>Candidate level</a:t>
            </a:r>
            <a:r>
              <a:rPr lang="en-ZA" sz="900" dirty="0">
                <a:solidFill>
                  <a:srgbClr val="FF0000"/>
                </a:solidFill>
              </a:rPr>
              <a:t>. Consolidation </a:t>
            </a:r>
            <a:r>
              <a:rPr lang="en-ZA" sz="900" dirty="0" smtClean="0">
                <a:solidFill>
                  <a:srgbClr val="FF0000"/>
                </a:solidFill>
              </a:rPr>
              <a:t>done across exam cycles where required</a:t>
            </a:r>
            <a:endParaRPr lang="en-ZA" sz="900" dirty="0">
              <a:solidFill>
                <a:schemeClr val="tx1"/>
              </a:solidFill>
            </a:endParaRPr>
          </a:p>
        </p:txBody>
      </p:sp>
      <p:sp>
        <p:nvSpPr>
          <p:cNvPr id="101" name="Rectangle 100"/>
          <p:cNvSpPr/>
          <p:nvPr/>
        </p:nvSpPr>
        <p:spPr>
          <a:xfrm>
            <a:off x="2119952" y="4593608"/>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1"/>
            <a:r>
              <a:rPr lang="en-ZA" sz="900" dirty="0" smtClean="0">
                <a:solidFill>
                  <a:schemeClr val="tx1"/>
                </a:solidFill>
              </a:rPr>
              <a:t>Calculated per  candidate per subject per centre, requires valid centre-subject moderation record. Output is Schedule / Statement of Results</a:t>
            </a:r>
            <a:endParaRPr lang="en-ZA" sz="900" dirty="0">
              <a:solidFill>
                <a:schemeClr val="tx1"/>
              </a:solidFill>
            </a:endParaRPr>
          </a:p>
        </p:txBody>
      </p:sp>
      <p:sp>
        <p:nvSpPr>
          <p:cNvPr id="99" name="Rectangle 98"/>
          <p:cNvSpPr/>
          <p:nvPr/>
        </p:nvSpPr>
        <p:spPr>
          <a:xfrm>
            <a:off x="2119952" y="3452712"/>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1"/>
            <a:r>
              <a:rPr lang="en-ZA" sz="1000" dirty="0" smtClean="0">
                <a:solidFill>
                  <a:schemeClr val="tx1"/>
                </a:solidFill>
              </a:rPr>
              <a:t>Executed per subject, requires </a:t>
            </a:r>
            <a:r>
              <a:rPr lang="en-ZA" sz="1000" dirty="0">
                <a:solidFill>
                  <a:srgbClr val="FF0000"/>
                </a:solidFill>
              </a:rPr>
              <a:t>95% capture </a:t>
            </a:r>
            <a:r>
              <a:rPr lang="en-ZA" sz="1000" dirty="0" smtClean="0">
                <a:solidFill>
                  <a:srgbClr val="FF0000"/>
                </a:solidFill>
              </a:rPr>
              <a:t>rate nationally on the external component per subject. ‘Soft block’.</a:t>
            </a:r>
            <a:endParaRPr lang="en-ZA" sz="1000" dirty="0">
              <a:solidFill>
                <a:srgbClr val="FF0000"/>
              </a:solidFill>
            </a:endParaRPr>
          </a:p>
        </p:txBody>
      </p:sp>
      <p:sp>
        <p:nvSpPr>
          <p:cNvPr id="98" name="Rectangle 97"/>
          <p:cNvSpPr/>
          <p:nvPr/>
        </p:nvSpPr>
        <p:spPr>
          <a:xfrm>
            <a:off x="2119952" y="2892016"/>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1000" dirty="0" smtClean="0">
                <a:solidFill>
                  <a:srgbClr val="FF0000"/>
                </a:solidFill>
              </a:rPr>
              <a:t>Capturing marks </a:t>
            </a:r>
            <a:r>
              <a:rPr lang="en-ZA" sz="1000" dirty="0" smtClean="0">
                <a:solidFill>
                  <a:schemeClr val="tx1"/>
                </a:solidFill>
              </a:rPr>
              <a:t>from </a:t>
            </a:r>
            <a:r>
              <a:rPr lang="en-ZA" sz="1000" dirty="0" err="1" smtClean="0">
                <a:solidFill>
                  <a:schemeClr val="tx1"/>
                </a:solidFill>
              </a:rPr>
              <a:t>marksheets</a:t>
            </a:r>
            <a:r>
              <a:rPr lang="en-ZA" sz="1000" dirty="0" smtClean="0">
                <a:solidFill>
                  <a:schemeClr val="tx1"/>
                </a:solidFill>
              </a:rPr>
              <a:t> (system generated or manual) directly onto mainframe system  or via upload, and </a:t>
            </a:r>
            <a:r>
              <a:rPr lang="en-ZA" sz="1000" dirty="0" smtClean="0">
                <a:solidFill>
                  <a:srgbClr val="FF0000"/>
                </a:solidFill>
              </a:rPr>
              <a:t>mark changes. </a:t>
            </a:r>
            <a:endParaRPr lang="en-ZA" sz="1000" dirty="0">
              <a:solidFill>
                <a:srgbClr val="FF0000"/>
              </a:solidFill>
            </a:endParaRPr>
          </a:p>
        </p:txBody>
      </p:sp>
      <p:sp>
        <p:nvSpPr>
          <p:cNvPr id="96" name="Rectangle 95"/>
          <p:cNvSpPr/>
          <p:nvPr/>
        </p:nvSpPr>
        <p:spPr>
          <a:xfrm>
            <a:off x="2119952" y="1789960"/>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1000" dirty="0" smtClean="0">
                <a:solidFill>
                  <a:schemeClr val="tx1"/>
                </a:solidFill>
              </a:rPr>
              <a:t>Enrolments of candidates per centre-course-subject direct onto mainframe system or via upload files. NCV and CET sent to </a:t>
            </a:r>
            <a:r>
              <a:rPr lang="en-ZA" sz="1000" dirty="0" err="1" smtClean="0">
                <a:solidFill>
                  <a:schemeClr val="tx1"/>
                </a:solidFill>
              </a:rPr>
              <a:t>Umalusi</a:t>
            </a:r>
            <a:endParaRPr lang="en-ZA" sz="1000" dirty="0">
              <a:solidFill>
                <a:schemeClr val="tx1"/>
              </a:solidFill>
            </a:endParaRPr>
          </a:p>
        </p:txBody>
      </p:sp>
      <p:sp>
        <p:nvSpPr>
          <p:cNvPr id="20" name="Rectangle 19"/>
          <p:cNvSpPr/>
          <p:nvPr/>
        </p:nvSpPr>
        <p:spPr>
          <a:xfrm>
            <a:off x="2133600" y="1219200"/>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1000" dirty="0">
                <a:solidFill>
                  <a:schemeClr val="tx1"/>
                </a:solidFill>
              </a:rPr>
              <a:t>R</a:t>
            </a:r>
            <a:r>
              <a:rPr lang="en-ZA" sz="1000" dirty="0" smtClean="0">
                <a:solidFill>
                  <a:schemeClr val="tx1"/>
                </a:solidFill>
              </a:rPr>
              <a:t>egister Exam Date, Courses &amp; Subject Structures, Packing Material, etc.</a:t>
            </a:r>
            <a:endParaRPr lang="en-ZA" sz="1000" dirty="0">
              <a:solidFill>
                <a:schemeClr val="tx1"/>
              </a:solidFill>
            </a:endParaRPr>
          </a:p>
        </p:txBody>
      </p:sp>
      <p:sp>
        <p:nvSpPr>
          <p:cNvPr id="5" name="Title 4"/>
          <p:cNvSpPr>
            <a:spLocks noGrp="1"/>
          </p:cNvSpPr>
          <p:nvPr>
            <p:ph type="title"/>
          </p:nvPr>
        </p:nvSpPr>
        <p:spPr>
          <a:xfrm>
            <a:off x="320040" y="539496"/>
            <a:ext cx="8617585" cy="649288"/>
          </a:xfrm>
        </p:spPr>
        <p:txBody>
          <a:bodyPr>
            <a:normAutofit/>
          </a:bodyPr>
          <a:lstStyle/>
          <a:p>
            <a:r>
              <a:rPr lang="en-US" sz="2000" dirty="0" smtClean="0"/>
              <a:t>High level Certification Lifecycle (Main &amp; Supplementary)</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3</a:t>
            </a:fld>
            <a:endParaRPr lang="en-US" dirty="0"/>
          </a:p>
        </p:txBody>
      </p:sp>
      <p:sp>
        <p:nvSpPr>
          <p:cNvPr id="36" name="Rectangle 35"/>
          <p:cNvSpPr/>
          <p:nvPr/>
        </p:nvSpPr>
        <p:spPr>
          <a:xfrm>
            <a:off x="968992" y="1872242"/>
            <a:ext cx="1440000" cy="360000"/>
          </a:xfrm>
          <a:prstGeom prst="rect">
            <a:avLst/>
          </a:prstGeom>
          <a:solidFill>
            <a:srgbClr val="CCECFF"/>
          </a:solidFill>
          <a:ln>
            <a:solidFill>
              <a:srgbClr val="000099"/>
            </a:solidFill>
          </a:ln>
        </p:spPr>
        <p:txBody>
          <a:bodyPr wrap="square" anchor="ctr">
            <a:spAutoFit/>
          </a:bodyPr>
          <a:lstStyle/>
          <a:p>
            <a:pPr algn="ctr"/>
            <a:r>
              <a:rPr lang="en-ZA" sz="1000" dirty="0"/>
              <a:t>Enrol</a:t>
            </a:r>
          </a:p>
          <a:p>
            <a:pPr algn="ctr"/>
            <a:r>
              <a:rPr lang="en-ZA" sz="1000" dirty="0"/>
              <a:t>Candidates</a:t>
            </a:r>
          </a:p>
        </p:txBody>
      </p:sp>
      <p:sp>
        <p:nvSpPr>
          <p:cNvPr id="48" name="Rectangle 47"/>
          <p:cNvSpPr/>
          <p:nvPr/>
        </p:nvSpPr>
        <p:spPr>
          <a:xfrm>
            <a:off x="968992" y="3487643"/>
            <a:ext cx="1440000" cy="400110"/>
          </a:xfrm>
          <a:prstGeom prst="rect">
            <a:avLst/>
          </a:prstGeom>
          <a:solidFill>
            <a:srgbClr val="CCECFF"/>
          </a:solidFill>
          <a:ln>
            <a:solidFill>
              <a:srgbClr val="000099"/>
            </a:solidFill>
          </a:ln>
        </p:spPr>
        <p:txBody>
          <a:bodyPr wrap="square" anchor="ctr">
            <a:spAutoFit/>
          </a:bodyPr>
          <a:lstStyle/>
          <a:p>
            <a:pPr algn="ctr"/>
            <a:r>
              <a:rPr lang="en-ZA" sz="1000" dirty="0" smtClean="0"/>
              <a:t>Apply Standardization Adjustment</a:t>
            </a:r>
            <a:endParaRPr lang="en-ZA" sz="1000" dirty="0"/>
          </a:p>
        </p:txBody>
      </p:sp>
      <p:sp>
        <p:nvSpPr>
          <p:cNvPr id="51" name="Rectangle 50"/>
          <p:cNvSpPr/>
          <p:nvPr/>
        </p:nvSpPr>
        <p:spPr>
          <a:xfrm>
            <a:off x="968992" y="4726697"/>
            <a:ext cx="1440000" cy="246221"/>
          </a:xfrm>
          <a:prstGeom prst="rect">
            <a:avLst/>
          </a:prstGeom>
          <a:solidFill>
            <a:srgbClr val="CCECFF"/>
          </a:solidFill>
          <a:ln>
            <a:solidFill>
              <a:srgbClr val="000099"/>
            </a:solidFill>
          </a:ln>
        </p:spPr>
        <p:txBody>
          <a:bodyPr wrap="square" anchor="ctr">
            <a:spAutoFit/>
          </a:bodyPr>
          <a:lstStyle/>
          <a:p>
            <a:pPr algn="ctr"/>
            <a:r>
              <a:rPr lang="en-ZA" sz="1000" dirty="0" smtClean="0"/>
              <a:t>Conduct Resulting</a:t>
            </a:r>
            <a:endParaRPr lang="en-ZA" sz="1000" dirty="0"/>
          </a:p>
        </p:txBody>
      </p:sp>
      <p:sp>
        <p:nvSpPr>
          <p:cNvPr id="74" name="Rectangle 73"/>
          <p:cNvSpPr/>
          <p:nvPr/>
        </p:nvSpPr>
        <p:spPr>
          <a:xfrm>
            <a:off x="968992" y="1277843"/>
            <a:ext cx="1440000" cy="360000"/>
          </a:xfrm>
          <a:prstGeom prst="rect">
            <a:avLst/>
          </a:prstGeom>
          <a:solidFill>
            <a:srgbClr val="CCECFF"/>
          </a:solidFill>
          <a:ln>
            <a:solidFill>
              <a:srgbClr val="000099"/>
            </a:solidFill>
          </a:ln>
        </p:spPr>
        <p:txBody>
          <a:bodyPr wrap="square" anchor="ctr">
            <a:spAutoFit/>
          </a:bodyPr>
          <a:lstStyle/>
          <a:p>
            <a:pPr algn="ctr"/>
            <a:r>
              <a:rPr lang="en-ZA" sz="1000" dirty="0" smtClean="0"/>
              <a:t>Prepare for Examinations</a:t>
            </a:r>
            <a:endParaRPr lang="en-ZA" sz="1000" dirty="0"/>
          </a:p>
        </p:txBody>
      </p:sp>
      <p:sp>
        <p:nvSpPr>
          <p:cNvPr id="88" name="Rectangle 87"/>
          <p:cNvSpPr/>
          <p:nvPr/>
        </p:nvSpPr>
        <p:spPr>
          <a:xfrm>
            <a:off x="968992" y="2958152"/>
            <a:ext cx="1440000" cy="360000"/>
          </a:xfrm>
          <a:prstGeom prst="rect">
            <a:avLst/>
          </a:prstGeom>
          <a:solidFill>
            <a:srgbClr val="CCECFF"/>
          </a:solidFill>
          <a:ln>
            <a:solidFill>
              <a:srgbClr val="000099"/>
            </a:solidFill>
          </a:ln>
        </p:spPr>
        <p:txBody>
          <a:bodyPr wrap="square" anchor="ctr">
            <a:spAutoFit/>
          </a:bodyPr>
          <a:lstStyle/>
          <a:p>
            <a:pPr algn="ctr"/>
            <a:r>
              <a:rPr lang="en-ZA" sz="1000" dirty="0" smtClean="0"/>
              <a:t>Capture marks</a:t>
            </a:r>
          </a:p>
        </p:txBody>
      </p:sp>
      <p:sp>
        <p:nvSpPr>
          <p:cNvPr id="90" name="Rectangle 89"/>
          <p:cNvSpPr/>
          <p:nvPr/>
        </p:nvSpPr>
        <p:spPr>
          <a:xfrm>
            <a:off x="968992" y="5287393"/>
            <a:ext cx="1440000" cy="246221"/>
          </a:xfrm>
          <a:prstGeom prst="rect">
            <a:avLst/>
          </a:prstGeom>
          <a:solidFill>
            <a:srgbClr val="CCECFF"/>
          </a:solidFill>
          <a:ln>
            <a:solidFill>
              <a:srgbClr val="000099"/>
            </a:solidFill>
          </a:ln>
        </p:spPr>
        <p:txBody>
          <a:bodyPr wrap="square" anchor="ctr">
            <a:spAutoFit/>
          </a:bodyPr>
          <a:lstStyle/>
          <a:p>
            <a:pPr algn="ctr"/>
            <a:r>
              <a:rPr lang="en-ZA" sz="1000" dirty="0" smtClean="0"/>
              <a:t>Conduct Certification</a:t>
            </a:r>
            <a:endParaRPr lang="en-ZA" sz="1000" dirty="0"/>
          </a:p>
        </p:txBody>
      </p:sp>
      <p:sp>
        <p:nvSpPr>
          <p:cNvPr id="97" name="Rectangle 96"/>
          <p:cNvSpPr/>
          <p:nvPr/>
        </p:nvSpPr>
        <p:spPr>
          <a:xfrm>
            <a:off x="2119952" y="2337008"/>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1000" dirty="0" smtClean="0">
                <a:solidFill>
                  <a:schemeClr val="tx1"/>
                </a:solidFill>
              </a:rPr>
              <a:t>Administering exams in a controlled environment</a:t>
            </a:r>
            <a:endParaRPr lang="en-ZA" sz="1000" dirty="0">
              <a:solidFill>
                <a:schemeClr val="tx1"/>
              </a:solidFill>
            </a:endParaRPr>
          </a:p>
        </p:txBody>
      </p:sp>
      <p:sp>
        <p:nvSpPr>
          <p:cNvPr id="87" name="Rectangle 86"/>
          <p:cNvSpPr/>
          <p:nvPr/>
        </p:nvSpPr>
        <p:spPr>
          <a:xfrm>
            <a:off x="968992" y="2418456"/>
            <a:ext cx="1440000" cy="360000"/>
          </a:xfrm>
          <a:prstGeom prst="rect">
            <a:avLst/>
          </a:prstGeom>
          <a:solidFill>
            <a:srgbClr val="CCECFF"/>
          </a:solidFill>
          <a:ln>
            <a:solidFill>
              <a:srgbClr val="000099"/>
            </a:solidFill>
          </a:ln>
        </p:spPr>
        <p:txBody>
          <a:bodyPr wrap="square" anchor="ctr">
            <a:spAutoFit/>
          </a:bodyPr>
          <a:lstStyle/>
          <a:p>
            <a:pPr algn="ctr"/>
            <a:r>
              <a:rPr lang="en-ZA" sz="1000" dirty="0" smtClean="0"/>
              <a:t>Administer Exams</a:t>
            </a:r>
          </a:p>
        </p:txBody>
      </p:sp>
      <p:sp>
        <p:nvSpPr>
          <p:cNvPr id="100" name="Rectangle 99"/>
          <p:cNvSpPr/>
          <p:nvPr/>
        </p:nvSpPr>
        <p:spPr>
          <a:xfrm>
            <a:off x="2106304" y="4019264"/>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900" dirty="0" smtClean="0">
                <a:solidFill>
                  <a:schemeClr val="tx1"/>
                </a:solidFill>
              </a:rPr>
              <a:t>Executed per subject per centre  that requires a </a:t>
            </a:r>
            <a:r>
              <a:rPr lang="en-ZA" sz="900" dirty="0" smtClean="0">
                <a:solidFill>
                  <a:srgbClr val="FF0000"/>
                </a:solidFill>
              </a:rPr>
              <a:t>minimum capture rate of 80% </a:t>
            </a:r>
            <a:r>
              <a:rPr lang="en-ZA" sz="900" dirty="0" smtClean="0">
                <a:solidFill>
                  <a:schemeClr val="tx1"/>
                </a:solidFill>
              </a:rPr>
              <a:t>of both internal and external components.  Small Cohort requires 100%</a:t>
            </a:r>
            <a:endParaRPr lang="en-ZA" sz="900" dirty="0">
              <a:solidFill>
                <a:srgbClr val="FF0000"/>
              </a:solidFill>
            </a:endParaRPr>
          </a:p>
        </p:txBody>
      </p:sp>
      <p:sp>
        <p:nvSpPr>
          <p:cNvPr id="89" name="Rectangle 88"/>
          <p:cNvSpPr/>
          <p:nvPr/>
        </p:nvSpPr>
        <p:spPr>
          <a:xfrm>
            <a:off x="968992" y="4073856"/>
            <a:ext cx="1440000" cy="360000"/>
          </a:xfrm>
          <a:prstGeom prst="rect">
            <a:avLst/>
          </a:prstGeom>
          <a:solidFill>
            <a:srgbClr val="CCECFF"/>
          </a:solidFill>
          <a:ln>
            <a:solidFill>
              <a:srgbClr val="000099"/>
            </a:solidFill>
          </a:ln>
        </p:spPr>
        <p:txBody>
          <a:bodyPr wrap="square" anchor="ctr">
            <a:spAutoFit/>
          </a:bodyPr>
          <a:lstStyle/>
          <a:p>
            <a:pPr algn="ctr"/>
            <a:r>
              <a:rPr lang="en-ZA" sz="1000" dirty="0" smtClean="0"/>
              <a:t>Conduct Statistical Moderation</a:t>
            </a:r>
            <a:endParaRPr lang="en-ZA" sz="1000" dirty="0"/>
          </a:p>
        </p:txBody>
      </p:sp>
      <p:sp>
        <p:nvSpPr>
          <p:cNvPr id="103" name="Rectangle 102"/>
          <p:cNvSpPr/>
          <p:nvPr/>
        </p:nvSpPr>
        <p:spPr>
          <a:xfrm>
            <a:off x="2133600" y="5744400"/>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ZA" sz="1000" dirty="0" smtClean="0">
                <a:solidFill>
                  <a:schemeClr val="tx1"/>
                </a:solidFill>
              </a:rPr>
              <a:t>Certificate and </a:t>
            </a:r>
            <a:r>
              <a:rPr lang="en-ZA" sz="1000" dirty="0">
                <a:solidFill>
                  <a:schemeClr val="tx1"/>
                </a:solidFill>
              </a:rPr>
              <a:t>Waybill </a:t>
            </a:r>
            <a:r>
              <a:rPr lang="en-ZA" sz="1000" dirty="0" smtClean="0">
                <a:solidFill>
                  <a:schemeClr val="tx1"/>
                </a:solidFill>
              </a:rPr>
              <a:t>number captured on system</a:t>
            </a:r>
            <a:r>
              <a:rPr lang="en-ZA" sz="1000" dirty="0" smtClean="0">
                <a:solidFill>
                  <a:srgbClr val="FF0000"/>
                </a:solidFill>
              </a:rPr>
              <a:t>. Certificates dispatched via courier</a:t>
            </a:r>
            <a:r>
              <a:rPr lang="en-ZA" sz="1000" dirty="0" smtClean="0">
                <a:solidFill>
                  <a:schemeClr val="tx1"/>
                </a:solidFill>
              </a:rPr>
              <a:t>. </a:t>
            </a:r>
            <a:r>
              <a:rPr lang="en-ZA" sz="1000" dirty="0" smtClean="0">
                <a:solidFill>
                  <a:srgbClr val="FF0000"/>
                </a:solidFill>
              </a:rPr>
              <a:t>Waybill</a:t>
            </a:r>
            <a:r>
              <a:rPr lang="en-ZA" sz="1000" dirty="0" smtClean="0">
                <a:solidFill>
                  <a:schemeClr val="tx1"/>
                </a:solidFill>
              </a:rPr>
              <a:t> used for tracking purposes</a:t>
            </a:r>
            <a:endParaRPr lang="en-ZA" sz="1000" dirty="0">
              <a:solidFill>
                <a:schemeClr val="tx1"/>
              </a:solidFill>
            </a:endParaRPr>
          </a:p>
        </p:txBody>
      </p:sp>
      <p:sp>
        <p:nvSpPr>
          <p:cNvPr id="104" name="Rectangle 103"/>
          <p:cNvSpPr/>
          <p:nvPr/>
        </p:nvSpPr>
        <p:spPr>
          <a:xfrm>
            <a:off x="968992" y="5818496"/>
            <a:ext cx="1440000" cy="360000"/>
          </a:xfrm>
          <a:prstGeom prst="rect">
            <a:avLst/>
          </a:prstGeom>
          <a:solidFill>
            <a:srgbClr val="CCECFF"/>
          </a:solidFill>
          <a:ln>
            <a:solidFill>
              <a:srgbClr val="000099"/>
            </a:solidFill>
          </a:ln>
        </p:spPr>
        <p:txBody>
          <a:bodyPr wrap="square" anchor="ctr">
            <a:spAutoFit/>
          </a:bodyPr>
          <a:lstStyle/>
          <a:p>
            <a:pPr algn="ctr"/>
            <a:r>
              <a:rPr lang="en-ZA" sz="1000" dirty="0" smtClean="0"/>
              <a:t>Distribute Certificates</a:t>
            </a:r>
            <a:endParaRPr lang="en-ZA" sz="1000" dirty="0"/>
          </a:p>
        </p:txBody>
      </p:sp>
      <p:sp>
        <p:nvSpPr>
          <p:cNvPr id="105" name="Rectangle 104"/>
          <p:cNvSpPr/>
          <p:nvPr/>
        </p:nvSpPr>
        <p:spPr>
          <a:xfrm>
            <a:off x="2133600" y="6324600"/>
            <a:ext cx="30480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3050"/>
            <a:r>
              <a:rPr lang="en-ZA" sz="1000" dirty="0" smtClean="0">
                <a:solidFill>
                  <a:srgbClr val="FF0000"/>
                </a:solidFill>
              </a:rPr>
              <a:t>Certificate handed to candidate</a:t>
            </a:r>
            <a:endParaRPr lang="en-ZA" sz="1000" dirty="0">
              <a:solidFill>
                <a:srgbClr val="FF0000"/>
              </a:solidFill>
            </a:endParaRPr>
          </a:p>
        </p:txBody>
      </p:sp>
      <p:sp>
        <p:nvSpPr>
          <p:cNvPr id="91" name="Rectangle 90"/>
          <p:cNvSpPr/>
          <p:nvPr/>
        </p:nvSpPr>
        <p:spPr>
          <a:xfrm>
            <a:off x="968992" y="6381690"/>
            <a:ext cx="1440000" cy="400110"/>
          </a:xfrm>
          <a:prstGeom prst="rect">
            <a:avLst/>
          </a:prstGeom>
          <a:solidFill>
            <a:srgbClr val="CCECFF"/>
          </a:solidFill>
          <a:ln>
            <a:solidFill>
              <a:srgbClr val="000099"/>
            </a:solidFill>
          </a:ln>
        </p:spPr>
        <p:txBody>
          <a:bodyPr wrap="square" anchor="ctr">
            <a:spAutoFit/>
          </a:bodyPr>
          <a:lstStyle/>
          <a:p>
            <a:pPr algn="ctr"/>
            <a:r>
              <a:rPr lang="en-ZA" sz="1000" dirty="0"/>
              <a:t>Hand Over Certificate </a:t>
            </a:r>
            <a:r>
              <a:rPr lang="en-ZA" sz="1000" dirty="0" smtClean="0"/>
              <a:t>to </a:t>
            </a:r>
            <a:r>
              <a:rPr lang="en-ZA" sz="1000" dirty="0"/>
              <a:t>Candidate</a:t>
            </a:r>
          </a:p>
        </p:txBody>
      </p:sp>
      <p:cxnSp>
        <p:nvCxnSpPr>
          <p:cNvPr id="26" name="Straight Arrow Connector 25"/>
          <p:cNvCxnSpPr>
            <a:stCxn id="74" idx="2"/>
            <a:endCxn id="36" idx="0"/>
          </p:cNvCxnSpPr>
          <p:nvPr/>
        </p:nvCxnSpPr>
        <p:spPr>
          <a:xfrm>
            <a:off x="1688992" y="1637843"/>
            <a:ext cx="0" cy="23439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6" idx="2"/>
            <a:endCxn id="87" idx="0"/>
          </p:cNvCxnSpPr>
          <p:nvPr/>
        </p:nvCxnSpPr>
        <p:spPr>
          <a:xfrm>
            <a:off x="1688992" y="2232242"/>
            <a:ext cx="0" cy="18621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7" idx="2"/>
            <a:endCxn id="88" idx="0"/>
          </p:cNvCxnSpPr>
          <p:nvPr/>
        </p:nvCxnSpPr>
        <p:spPr>
          <a:xfrm>
            <a:off x="1688992" y="2778456"/>
            <a:ext cx="0" cy="1796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8" idx="2"/>
            <a:endCxn id="48" idx="0"/>
          </p:cNvCxnSpPr>
          <p:nvPr/>
        </p:nvCxnSpPr>
        <p:spPr>
          <a:xfrm>
            <a:off x="1688992" y="3318152"/>
            <a:ext cx="0" cy="16949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8" idx="2"/>
            <a:endCxn id="89" idx="0"/>
          </p:cNvCxnSpPr>
          <p:nvPr/>
        </p:nvCxnSpPr>
        <p:spPr>
          <a:xfrm>
            <a:off x="1688992" y="3887753"/>
            <a:ext cx="0" cy="18610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9" idx="2"/>
            <a:endCxn id="51" idx="0"/>
          </p:cNvCxnSpPr>
          <p:nvPr/>
        </p:nvCxnSpPr>
        <p:spPr>
          <a:xfrm>
            <a:off x="1688992" y="4433856"/>
            <a:ext cx="0" cy="29284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1" idx="2"/>
            <a:endCxn id="90" idx="0"/>
          </p:cNvCxnSpPr>
          <p:nvPr/>
        </p:nvCxnSpPr>
        <p:spPr>
          <a:xfrm>
            <a:off x="1688992" y="4972918"/>
            <a:ext cx="0" cy="3144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90" idx="2"/>
            <a:endCxn id="104" idx="0"/>
          </p:cNvCxnSpPr>
          <p:nvPr/>
        </p:nvCxnSpPr>
        <p:spPr>
          <a:xfrm>
            <a:off x="1688992" y="5533614"/>
            <a:ext cx="0" cy="28488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4" idx="2"/>
            <a:endCxn id="91" idx="0"/>
          </p:cNvCxnSpPr>
          <p:nvPr/>
        </p:nvCxnSpPr>
        <p:spPr>
          <a:xfrm>
            <a:off x="1688992" y="6178496"/>
            <a:ext cx="0" cy="20319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98" idx="3"/>
            <a:endCxn id="117" idx="1"/>
          </p:cNvCxnSpPr>
          <p:nvPr/>
        </p:nvCxnSpPr>
        <p:spPr>
          <a:xfrm flipV="1">
            <a:off x="5167952" y="2972852"/>
            <a:ext cx="262352" cy="171164"/>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0" idx="3"/>
            <a:endCxn id="118" idx="1"/>
          </p:cNvCxnSpPr>
          <p:nvPr/>
        </p:nvCxnSpPr>
        <p:spPr>
          <a:xfrm>
            <a:off x="5154304" y="4271264"/>
            <a:ext cx="276000" cy="310860"/>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01" idx="3"/>
            <a:endCxn id="119" idx="1"/>
          </p:cNvCxnSpPr>
          <p:nvPr/>
        </p:nvCxnSpPr>
        <p:spPr>
          <a:xfrm>
            <a:off x="5167952" y="4845608"/>
            <a:ext cx="262352" cy="527489"/>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430304" y="1455592"/>
            <a:ext cx="36864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chemeClr val="tx1"/>
                </a:solidFill>
              </a:rPr>
              <a:t>Validated: </a:t>
            </a:r>
            <a:r>
              <a:rPr lang="en-ZA" sz="1000" dirty="0" err="1" smtClean="0">
                <a:solidFill>
                  <a:schemeClr val="tx1"/>
                </a:solidFill>
              </a:rPr>
              <a:t>Umalusi</a:t>
            </a:r>
            <a:r>
              <a:rPr lang="en-ZA" sz="1000" dirty="0" smtClean="0">
                <a:solidFill>
                  <a:schemeClr val="tx1"/>
                </a:solidFill>
              </a:rPr>
              <a:t> approved subject structures</a:t>
            </a:r>
          </a:p>
        </p:txBody>
      </p:sp>
      <p:cxnSp>
        <p:nvCxnSpPr>
          <p:cNvPr id="140" name="Elbow Connector 139"/>
          <p:cNvCxnSpPr>
            <a:stCxn id="20" idx="3"/>
            <a:endCxn id="138" idx="1"/>
          </p:cNvCxnSpPr>
          <p:nvPr/>
        </p:nvCxnSpPr>
        <p:spPr>
          <a:xfrm>
            <a:off x="5181600" y="1471200"/>
            <a:ext cx="248704" cy="236392"/>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5430304" y="2002640"/>
            <a:ext cx="3686400" cy="504000"/>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chemeClr val="tx1"/>
                </a:solidFill>
              </a:rPr>
              <a:t>Validated: </a:t>
            </a:r>
            <a:r>
              <a:rPr lang="en-ZA" sz="1000" dirty="0">
                <a:solidFill>
                  <a:schemeClr val="tx1"/>
                </a:solidFill>
              </a:rPr>
              <a:t>Duplicate Candidates. </a:t>
            </a:r>
            <a:r>
              <a:rPr lang="en-ZA" sz="1000" dirty="0" smtClean="0">
                <a:solidFill>
                  <a:schemeClr val="tx1"/>
                </a:solidFill>
              </a:rPr>
              <a:t>Enhancement in progress to enrol candidates  only for subjects that centres approved to provide. </a:t>
            </a:r>
          </a:p>
        </p:txBody>
      </p:sp>
      <p:cxnSp>
        <p:nvCxnSpPr>
          <p:cNvPr id="143" name="Elbow Connector 142"/>
          <p:cNvCxnSpPr>
            <a:stCxn id="96" idx="3"/>
            <a:endCxn id="141" idx="1"/>
          </p:cNvCxnSpPr>
          <p:nvPr/>
        </p:nvCxnSpPr>
        <p:spPr>
          <a:xfrm>
            <a:off x="5167952" y="2041960"/>
            <a:ext cx="262352" cy="212680"/>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5430304" y="3444752"/>
            <a:ext cx="3686400" cy="683696"/>
          </a:xfrm>
          <a:prstGeom prst="rect">
            <a:avLst/>
          </a:prstGeom>
          <a:solidFill>
            <a:schemeClr val="bg1">
              <a:lumMod val="95000"/>
            </a:schemeClr>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rPr>
              <a:t>Validated: </a:t>
            </a:r>
            <a:r>
              <a:rPr lang="en-ZA" sz="1000" dirty="0" smtClean="0">
                <a:solidFill>
                  <a:schemeClr val="tx1"/>
                </a:solidFill>
              </a:rPr>
              <a:t>Capture Rate, Duplicate Candidates </a:t>
            </a:r>
            <a:r>
              <a:rPr lang="en-ZA" sz="1000" dirty="0">
                <a:solidFill>
                  <a:schemeClr val="tx1"/>
                </a:solidFill>
              </a:rPr>
              <a:t>Valid marks (0-100 or indicators for absent, missing script etc.) </a:t>
            </a:r>
          </a:p>
          <a:p>
            <a:r>
              <a:rPr lang="en-ZA" sz="1000" b="1" dirty="0">
                <a:solidFill>
                  <a:schemeClr val="tx1"/>
                </a:solidFill>
              </a:rPr>
              <a:t>Not Validated: </a:t>
            </a:r>
            <a:r>
              <a:rPr lang="en-ZA" sz="1000" dirty="0">
                <a:solidFill>
                  <a:schemeClr val="tx1"/>
                </a:solidFill>
              </a:rPr>
              <a:t>Candidate Details (e.g. Surname, DOB, ID), Subject Requirements &amp; Prerequisites, and Centres In Arrears</a:t>
            </a:r>
          </a:p>
        </p:txBody>
      </p:sp>
      <p:cxnSp>
        <p:nvCxnSpPr>
          <p:cNvPr id="155" name="Elbow Connector 154"/>
          <p:cNvCxnSpPr>
            <a:stCxn id="99" idx="3"/>
            <a:endCxn id="153" idx="1"/>
          </p:cNvCxnSpPr>
          <p:nvPr/>
        </p:nvCxnSpPr>
        <p:spPr>
          <a:xfrm>
            <a:off x="5167952" y="3704712"/>
            <a:ext cx="262352" cy="81888"/>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02" idx="3"/>
            <a:endCxn id="120" idx="1"/>
          </p:cNvCxnSpPr>
          <p:nvPr/>
        </p:nvCxnSpPr>
        <p:spPr>
          <a:xfrm>
            <a:off x="5167952" y="5408408"/>
            <a:ext cx="262352" cy="522444"/>
          </a:xfrm>
          <a:prstGeom prst="bentConnector3">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69" name="Left Brace 168"/>
          <p:cNvSpPr/>
          <p:nvPr/>
        </p:nvSpPr>
        <p:spPr>
          <a:xfrm>
            <a:off x="609600" y="1277843"/>
            <a:ext cx="228600" cy="4398212"/>
          </a:xfrm>
          <a:prstGeom prst="leftBrace">
            <a:avLst/>
          </a:prstGeom>
          <a:ln>
            <a:solidFill>
              <a:srgbClr val="00009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70" name="TextBox 169"/>
          <p:cNvSpPr txBox="1"/>
          <p:nvPr/>
        </p:nvSpPr>
        <p:spPr>
          <a:xfrm>
            <a:off x="13935" y="3200400"/>
            <a:ext cx="824265" cy="553998"/>
          </a:xfrm>
          <a:prstGeom prst="rect">
            <a:avLst/>
          </a:prstGeom>
          <a:noFill/>
        </p:spPr>
        <p:txBody>
          <a:bodyPr wrap="none" rtlCol="0">
            <a:spAutoFit/>
          </a:bodyPr>
          <a:lstStyle/>
          <a:p>
            <a:r>
              <a:rPr lang="en-ZA" sz="1000" dirty="0" smtClean="0"/>
              <a:t>NCV</a:t>
            </a:r>
          </a:p>
          <a:p>
            <a:r>
              <a:rPr lang="en-ZA" sz="1000" dirty="0" smtClean="0"/>
              <a:t>NATED</a:t>
            </a:r>
          </a:p>
          <a:p>
            <a:r>
              <a:rPr lang="en-ZA" sz="1000" dirty="0" smtClean="0"/>
              <a:t>AET/GETC</a:t>
            </a:r>
            <a:endParaRPr lang="en-ZA" sz="1000" dirty="0"/>
          </a:p>
        </p:txBody>
      </p:sp>
      <p:sp>
        <p:nvSpPr>
          <p:cNvPr id="174" name="TextBox 173"/>
          <p:cNvSpPr txBox="1"/>
          <p:nvPr/>
        </p:nvSpPr>
        <p:spPr>
          <a:xfrm>
            <a:off x="7162800" y="1066800"/>
            <a:ext cx="1843774" cy="246221"/>
          </a:xfrm>
          <a:prstGeom prst="rect">
            <a:avLst/>
          </a:prstGeom>
          <a:noFill/>
        </p:spPr>
        <p:txBody>
          <a:bodyPr wrap="none" rtlCol="0">
            <a:spAutoFit/>
          </a:bodyPr>
          <a:lstStyle/>
          <a:p>
            <a:r>
              <a:rPr lang="en-ZA" sz="1000" dirty="0" smtClean="0">
                <a:solidFill>
                  <a:srgbClr val="FF0000"/>
                </a:solidFill>
              </a:rPr>
              <a:t>Red text – </a:t>
            </a:r>
            <a:r>
              <a:rPr lang="en-ZA" sz="1000" dirty="0">
                <a:solidFill>
                  <a:srgbClr val="FF0000"/>
                </a:solidFill>
              </a:rPr>
              <a:t> </a:t>
            </a:r>
            <a:r>
              <a:rPr lang="en-ZA" sz="1000" dirty="0" smtClean="0">
                <a:solidFill>
                  <a:srgbClr val="FF0000"/>
                </a:solidFill>
              </a:rPr>
              <a:t>Process inhibitors</a:t>
            </a:r>
            <a:endParaRPr lang="en-ZA" sz="1000" dirty="0">
              <a:solidFill>
                <a:srgbClr val="FF0000"/>
              </a:solidFill>
            </a:endParaRPr>
          </a:p>
        </p:txBody>
      </p:sp>
    </p:spTree>
    <p:extLst>
      <p:ext uri="{BB962C8B-B14F-4D97-AF65-F5344CB8AC3E}">
        <p14:creationId xmlns:p14="http://schemas.microsoft.com/office/powerpoint/2010/main" xmlns="" val="21693550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2000" dirty="0" smtClean="0"/>
              <a:t>Brief Status </a:t>
            </a:r>
            <a:r>
              <a:rPr lang="en-ZA" altLang="en-US" sz="2000" dirty="0"/>
              <a:t>of System Processing for </a:t>
            </a:r>
            <a:r>
              <a:rPr lang="en-ZA" altLang="en-US" sz="2000" dirty="0" smtClean="0"/>
              <a:t>201611 TVET Exams</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xmlns="" val="4084911603"/>
              </p:ext>
            </p:extLst>
          </p:nvPr>
        </p:nvGraphicFramePr>
        <p:xfrm>
          <a:off x="25020" y="1600200"/>
          <a:ext cx="9042779" cy="2787243"/>
        </p:xfrm>
        <a:graphic>
          <a:graphicData uri="http://schemas.openxmlformats.org/drawingml/2006/table">
            <a:tbl>
              <a:tblPr firstRow="1" bandRow="1"/>
              <a:tblGrid>
                <a:gridCol w="1087047"/>
                <a:gridCol w="2812632"/>
                <a:gridCol w="1446497"/>
                <a:gridCol w="3696603"/>
              </a:tblGrid>
              <a:tr h="59268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spcAft>
                          <a:spcPts val="0"/>
                        </a:spcAft>
                      </a:pPr>
                      <a:r>
                        <a:rPr lang="en-ZA" sz="1200" dirty="0" smtClean="0">
                          <a:solidFill>
                            <a:schemeClr val="bg1"/>
                          </a:solidFill>
                          <a:effectLst/>
                          <a:latin typeface="Arial" pitchFamily="34" charset="0"/>
                          <a:cs typeface="Arial" pitchFamily="34" charset="0"/>
                        </a:rPr>
                        <a:t>System</a:t>
                      </a:r>
                      <a:endParaRPr lang="en-ZA" sz="1200" dirty="0">
                        <a:solidFill>
                          <a:schemeClr val="bg1"/>
                        </a:solidFill>
                        <a:effectLst/>
                        <a:latin typeface="Arial" pitchFamily="34" charset="0"/>
                        <a:ea typeface="Times New Roman"/>
                        <a:cs typeface="Arial" pitchFamily="34" charset="0"/>
                      </a:endParaRPr>
                    </a:p>
                  </a:txBody>
                  <a:tcPr marL="50287" marR="50287"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spcAft>
                          <a:spcPts val="0"/>
                        </a:spcAft>
                      </a:pPr>
                      <a:r>
                        <a:rPr lang="en-ZA" sz="1200" dirty="0" smtClean="0">
                          <a:solidFill>
                            <a:schemeClr val="bg1"/>
                          </a:solidFill>
                          <a:effectLst/>
                          <a:latin typeface="Arial" pitchFamily="34" charset="0"/>
                          <a:cs typeface="Arial" pitchFamily="34" charset="0"/>
                        </a:rPr>
                        <a:t>Achievements  / Status</a:t>
                      </a:r>
                      <a:endParaRPr lang="en-ZA" sz="1200" dirty="0">
                        <a:solidFill>
                          <a:schemeClr val="bg1"/>
                        </a:solidFill>
                        <a:effectLst/>
                        <a:latin typeface="Arial" pitchFamily="34" charset="0"/>
                        <a:ea typeface="Times New Roman"/>
                        <a:cs typeface="Arial" pitchFamily="34" charset="0"/>
                      </a:endParaRPr>
                    </a:p>
                  </a:txBody>
                  <a:tcPr marL="50287" marR="50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spcAft>
                          <a:spcPts val="0"/>
                        </a:spcAft>
                      </a:pPr>
                      <a:r>
                        <a:rPr lang="en-ZA" sz="1200" dirty="0" smtClean="0">
                          <a:solidFill>
                            <a:schemeClr val="bg1"/>
                          </a:solidFill>
                          <a:effectLst/>
                          <a:latin typeface="Arial" pitchFamily="34" charset="0"/>
                          <a:ea typeface="Times New Roman"/>
                          <a:cs typeface="Arial" pitchFamily="34" charset="0"/>
                        </a:rPr>
                        <a:t>Planned</a:t>
                      </a:r>
                      <a:r>
                        <a:rPr lang="en-ZA" sz="1200" baseline="0" dirty="0" smtClean="0">
                          <a:solidFill>
                            <a:schemeClr val="bg1"/>
                          </a:solidFill>
                          <a:effectLst/>
                          <a:latin typeface="Arial" pitchFamily="34" charset="0"/>
                          <a:ea typeface="Times New Roman"/>
                          <a:cs typeface="Arial" pitchFamily="34" charset="0"/>
                        </a:rPr>
                        <a:t> Activities</a:t>
                      </a:r>
                      <a:endParaRPr lang="en-ZA" sz="1200" dirty="0">
                        <a:solidFill>
                          <a:schemeClr val="bg1"/>
                        </a:solidFill>
                        <a:effectLst/>
                        <a:latin typeface="Arial" pitchFamily="34" charset="0"/>
                        <a:ea typeface="Times New Roman"/>
                        <a:cs typeface="Arial" pitchFamily="34" charset="0"/>
                      </a:endParaRPr>
                    </a:p>
                  </a:txBody>
                  <a:tcPr marL="50287" marR="50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spcAft>
                          <a:spcPts val="0"/>
                        </a:spcAft>
                      </a:pPr>
                      <a:r>
                        <a:rPr lang="en-ZA" sz="1200" dirty="0" smtClean="0">
                          <a:solidFill>
                            <a:schemeClr val="bg1"/>
                          </a:solidFill>
                          <a:effectLst/>
                          <a:latin typeface="Arial" pitchFamily="34" charset="0"/>
                          <a:ea typeface="Times New Roman"/>
                          <a:cs typeface="Arial" pitchFamily="34" charset="0"/>
                        </a:rPr>
                        <a:t>Key Challenges</a:t>
                      </a:r>
                      <a:endParaRPr lang="en-ZA" sz="1200" dirty="0">
                        <a:solidFill>
                          <a:schemeClr val="bg1"/>
                        </a:solidFill>
                        <a:effectLst/>
                        <a:latin typeface="Arial" pitchFamily="34" charset="0"/>
                        <a:ea typeface="Times New Roman"/>
                        <a:cs typeface="Arial" pitchFamily="34" charset="0"/>
                      </a:endParaRPr>
                    </a:p>
                  </a:txBody>
                  <a:tcPr marL="50287" marR="50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r>
              <a:tr h="6314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Aft>
                          <a:spcPts val="0"/>
                        </a:spcAft>
                      </a:pPr>
                      <a:r>
                        <a:rPr lang="en-ZA" sz="1200" dirty="0" smtClean="0">
                          <a:effectLst/>
                          <a:latin typeface="Arial" panose="020B0604020202020204" pitchFamily="34" charset="0"/>
                          <a:ea typeface="Times New Roman"/>
                          <a:cs typeface="Arial" panose="020B0604020202020204" pitchFamily="34" charset="0"/>
                        </a:rPr>
                        <a:t>National Accredited</a:t>
                      </a:r>
                      <a:r>
                        <a:rPr lang="en-ZA" sz="1200" baseline="0" dirty="0" smtClean="0">
                          <a:effectLst/>
                          <a:latin typeface="Arial" panose="020B0604020202020204" pitchFamily="34" charset="0"/>
                          <a:ea typeface="Times New Roman"/>
                          <a:cs typeface="Arial" panose="020B0604020202020204" pitchFamily="34" charset="0"/>
                        </a:rPr>
                        <a:t>  Technical Education Diploma (</a:t>
                      </a:r>
                      <a:r>
                        <a:rPr lang="en-ZA" sz="1200" dirty="0" smtClean="0">
                          <a:effectLst/>
                          <a:latin typeface="Arial" panose="020B0604020202020204" pitchFamily="34" charset="0"/>
                          <a:ea typeface="Times New Roman"/>
                          <a:cs typeface="Arial" panose="020B0604020202020204" pitchFamily="34" charset="0"/>
                        </a:rPr>
                        <a:t>NATED) </a:t>
                      </a:r>
                      <a:endParaRPr lang="en-ZA" sz="1200" dirty="0">
                        <a:effectLst/>
                        <a:latin typeface="Arial" panose="020B0604020202020204" pitchFamily="34" charset="0"/>
                        <a:ea typeface="Times New Roman"/>
                        <a:cs typeface="Arial" panose="020B0604020202020204" pitchFamily="34" charset="0"/>
                      </a:endParaRPr>
                    </a:p>
                  </a:txBody>
                  <a:tcPr marL="50287" marR="50287"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spcAft>
                          <a:spcPts val="0"/>
                        </a:spcAft>
                        <a:buFont typeface="Arial" panose="020B0604020202020204" pitchFamily="34" charset="0"/>
                        <a:buChar char="•"/>
                      </a:pPr>
                      <a:r>
                        <a:rPr lang="en-ZA" sz="1200" dirty="0" smtClean="0">
                          <a:effectLst/>
                          <a:latin typeface="Arial" panose="020B0604020202020204" pitchFamily="34" charset="0"/>
                          <a:ea typeface="Times New Roman"/>
                          <a:cs typeface="Arial" panose="020B0604020202020204" pitchFamily="34" charset="0"/>
                        </a:rPr>
                        <a:t>Initial resulting and</a:t>
                      </a:r>
                      <a:r>
                        <a:rPr lang="en-ZA" sz="1200" baseline="0" dirty="0" smtClean="0">
                          <a:effectLst/>
                          <a:latin typeface="Arial" panose="020B0604020202020204" pitchFamily="34" charset="0"/>
                          <a:ea typeface="Times New Roman"/>
                          <a:cs typeface="Arial" panose="020B0604020202020204" pitchFamily="34" charset="0"/>
                        </a:rPr>
                        <a:t> schedule of results completed end Dec16</a:t>
                      </a:r>
                    </a:p>
                    <a:p>
                      <a:pPr marL="171450" indent="-171450" algn="l">
                        <a:spcAft>
                          <a:spcPts val="0"/>
                        </a:spcAft>
                        <a:buFont typeface="Arial" panose="020B0604020202020204" pitchFamily="34" charset="0"/>
                        <a:buChar char="•"/>
                      </a:pPr>
                      <a:r>
                        <a:rPr lang="en-ZA" sz="1200" baseline="0" dirty="0" smtClean="0">
                          <a:effectLst/>
                          <a:latin typeface="Arial" panose="020B0604020202020204" pitchFamily="34" charset="0"/>
                          <a:ea typeface="Times New Roman"/>
                          <a:cs typeface="Arial" panose="020B0604020202020204" pitchFamily="34" charset="0"/>
                        </a:rPr>
                        <a:t>Additional resulting and schedule of results ongoing</a:t>
                      </a:r>
                    </a:p>
                    <a:p>
                      <a:pPr marL="171450" indent="-171450" algn="l">
                        <a:spcAft>
                          <a:spcPts val="0"/>
                        </a:spcAft>
                        <a:buFont typeface="Arial" panose="020B0604020202020204" pitchFamily="34" charset="0"/>
                        <a:buChar char="•"/>
                      </a:pPr>
                      <a:r>
                        <a:rPr lang="en-ZA" sz="1200" baseline="0" dirty="0" smtClean="0">
                          <a:effectLst/>
                          <a:latin typeface="Arial" panose="020B0604020202020204" pitchFamily="34" charset="0"/>
                          <a:ea typeface="Times New Roman"/>
                          <a:cs typeface="Arial" panose="020B0604020202020204" pitchFamily="34" charset="0"/>
                        </a:rPr>
                        <a:t>Implemented controls to prevent candidates being resulted that did not achieve the subminimum required for continuous assessment marks</a:t>
                      </a:r>
                    </a:p>
                    <a:p>
                      <a:pPr marL="171450" indent="-171450" algn="l">
                        <a:spcAft>
                          <a:spcPts val="0"/>
                        </a:spcAft>
                        <a:buFont typeface="Arial" panose="020B0604020202020204" pitchFamily="34" charset="0"/>
                        <a:buChar char="•"/>
                      </a:pPr>
                      <a:r>
                        <a:rPr lang="en-ZA" sz="1200" baseline="0" dirty="0" smtClean="0">
                          <a:effectLst/>
                          <a:latin typeface="Arial" panose="020B0604020202020204" pitchFamily="34" charset="0"/>
                          <a:ea typeface="Times New Roman"/>
                          <a:cs typeface="Arial" panose="020B0604020202020204" pitchFamily="34" charset="0"/>
                        </a:rPr>
                        <a:t>Corrected certification indicators</a:t>
                      </a:r>
                    </a:p>
                    <a:p>
                      <a:pPr marL="171450" indent="-171450" algn="l">
                        <a:spcAft>
                          <a:spcPts val="0"/>
                        </a:spcAft>
                        <a:buFont typeface="Arial" panose="020B0604020202020204" pitchFamily="34" charset="0"/>
                        <a:buChar char="•"/>
                      </a:pPr>
                      <a:r>
                        <a:rPr lang="en-ZA" sz="1200" baseline="0" dirty="0" smtClean="0">
                          <a:effectLst/>
                          <a:latin typeface="Arial" panose="020B0604020202020204" pitchFamily="34" charset="0"/>
                          <a:ea typeface="Times New Roman"/>
                          <a:cs typeface="Arial" panose="020B0604020202020204" pitchFamily="34" charset="0"/>
                        </a:rPr>
                        <a:t>Program developed to determine candidates not yet resulted / certified on NATED </a:t>
                      </a:r>
                    </a:p>
                  </a:txBody>
                  <a:tcPr marL="50287" marR="5028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Arial" panose="020B0604020202020204" pitchFamily="34" charset="0"/>
                          <a:ea typeface="Times New Roman"/>
                          <a:cs typeface="Arial" panose="020B0604020202020204" pitchFamily="34" charset="0"/>
                        </a:rPr>
                        <a:t>Statement of Results for third week of Feb17 (on track)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Arial" panose="020B0604020202020204" pitchFamily="34" charset="0"/>
                          <a:ea typeface="Times New Roman"/>
                          <a:cs typeface="Arial" panose="020B0604020202020204" pitchFamily="34" charset="0"/>
                        </a:rPr>
                        <a:t>Certification for end Mar17 (on track) </a:t>
                      </a:r>
                    </a:p>
                  </a:txBody>
                  <a:tcPr marL="50287" marR="5028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effectLst/>
                          <a:latin typeface="Arial" panose="020B0604020202020204" pitchFamily="34" charset="0"/>
                          <a:ea typeface="Times New Roman"/>
                          <a:cs typeface="Arial" panose="020B0604020202020204" pitchFamily="34" charset="0"/>
                        </a:rPr>
                        <a:t>Conditional approval obtained</a:t>
                      </a:r>
                      <a:r>
                        <a:rPr lang="en-ZA" sz="1200" baseline="0" dirty="0" smtClean="0">
                          <a:effectLst/>
                          <a:latin typeface="Arial" panose="020B0604020202020204" pitchFamily="34" charset="0"/>
                          <a:ea typeface="Times New Roman"/>
                          <a:cs typeface="Arial" panose="020B0604020202020204" pitchFamily="34" charset="0"/>
                        </a:rPr>
                        <a:t> on initial resulting requiring certification indicators to be corrected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Arial" panose="020B0604020202020204" pitchFamily="34" charset="0"/>
                          <a:ea typeface="Times New Roman"/>
                          <a:cs typeface="Arial" panose="020B0604020202020204" pitchFamily="34" charset="0"/>
                        </a:rPr>
                        <a:t>Late mark entries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Arial" panose="020B0604020202020204" pitchFamily="34" charset="0"/>
                          <a:ea typeface="Times New Roman"/>
                          <a:cs typeface="Arial" panose="020B0604020202020204" pitchFamily="34" charset="0"/>
                        </a:rPr>
                        <a:t>System consolidation of candidate results across exams being addressed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Arial" panose="020B0604020202020204" pitchFamily="34" charset="0"/>
                          <a:ea typeface="Times New Roman"/>
                          <a:cs typeface="Arial" panose="020B0604020202020204" pitchFamily="34" charset="0"/>
                        </a:rPr>
                        <a:t>Lead time required to implement policy changes and execute statistical moderation and resulting processes</a:t>
                      </a:r>
                    </a:p>
                  </a:txBody>
                  <a:tcPr marL="50287" marR="5028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r h="4320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Aft>
                          <a:spcPts val="0"/>
                        </a:spcAft>
                      </a:pPr>
                      <a:r>
                        <a:rPr lang="en-ZA" sz="1200" dirty="0" smtClean="0">
                          <a:effectLst/>
                          <a:latin typeface="Arial" panose="020B0604020202020204" pitchFamily="34" charset="0"/>
                          <a:ea typeface="Times New Roman"/>
                          <a:cs typeface="Arial" panose="020B0604020202020204" pitchFamily="34" charset="0"/>
                        </a:rPr>
                        <a:t>Nation</a:t>
                      </a:r>
                      <a:r>
                        <a:rPr lang="en-ZA" sz="1200" baseline="0" dirty="0" smtClean="0">
                          <a:effectLst/>
                          <a:latin typeface="Arial" panose="020B0604020202020204" pitchFamily="34" charset="0"/>
                          <a:ea typeface="Times New Roman"/>
                          <a:cs typeface="Arial" panose="020B0604020202020204" pitchFamily="34" charset="0"/>
                        </a:rPr>
                        <a:t>al Certificate (Vocational) (NC (V))</a:t>
                      </a:r>
                      <a:endParaRPr lang="en-ZA" sz="1200" dirty="0">
                        <a:effectLst/>
                        <a:latin typeface="Arial" panose="020B0604020202020204" pitchFamily="34" charset="0"/>
                        <a:ea typeface="Times New Roman"/>
                        <a:cs typeface="Arial" panose="020B0604020202020204" pitchFamily="34" charset="0"/>
                      </a:endParaRPr>
                    </a:p>
                  </a:txBody>
                  <a:tcPr marL="50287" marR="50287"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vMerge="1">
                  <a:txBody>
                    <a:bodyPr/>
                    <a:lstStyle/>
                    <a:p>
                      <a:pPr marL="0" algn="just" defTabSz="914400" rtl="0" eaLnBrk="1" latinLnBrk="0" hangingPunct="1">
                        <a:spcAft>
                          <a:spcPts val="0"/>
                        </a:spcAft>
                      </a:pP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c vMerge="1">
                  <a:txBody>
                    <a:bodyPr/>
                    <a:lstStyle/>
                    <a:p>
                      <a:pPr marL="0" algn="just" defTabSz="914400" rtl="0" eaLnBrk="1" latinLnBrk="0" hangingPunct="1">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50287" marR="50287" marT="0" marB="0">
                    <a:solidFill>
                      <a:schemeClr val="bg1">
                        <a:lumMod val="95000"/>
                      </a:schemeClr>
                    </a:solidFill>
                  </a:tcPr>
                </a:tc>
                <a:tc vMerge="1">
                  <a:txBody>
                    <a:bodyPr/>
                    <a:lstStyle/>
                    <a:p>
                      <a:pPr marL="0" algn="just" defTabSz="914400" rtl="0" eaLnBrk="1" latinLnBrk="0" hangingPunct="1">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50287" marR="50287" marT="0" marB="0">
                    <a:solidFill>
                      <a:schemeClr val="bg1">
                        <a:lumMod val="95000"/>
                      </a:schemeClr>
                    </a:solidFill>
                  </a:tcPr>
                </a:tc>
              </a:tr>
            </a:tbl>
          </a:graphicData>
        </a:graphic>
      </p:graphicFrame>
    </p:spTree>
    <p:extLst>
      <p:ext uri="{BB962C8B-B14F-4D97-AF65-F5344CB8AC3E}">
        <p14:creationId xmlns:p14="http://schemas.microsoft.com/office/powerpoint/2010/main" xmlns="" val="33088613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NCV</a:t>
            </a:r>
            <a:endParaRPr lang="en-ZA" dirty="0"/>
          </a:p>
        </p:txBody>
      </p:sp>
      <p:sp>
        <p:nvSpPr>
          <p:cNvPr id="3" name="Text Placeholder 2"/>
          <p:cNvSpPr>
            <a:spLocks noGrp="1"/>
          </p:cNvSpPr>
          <p:nvPr>
            <p:ph type="body" idx="1"/>
          </p:nvPr>
        </p:nvSpPr>
        <p:spPr/>
        <p:txBody>
          <a:bodyPr/>
          <a:lstStyle/>
          <a:p>
            <a:r>
              <a:rPr lang="en-ZA" dirty="0" smtClean="0"/>
              <a:t>OUSTANDING CERTIFICATES 200711 TO 201603</a:t>
            </a:r>
            <a:endParaRPr lang="en-ZA" dirty="0"/>
          </a:p>
        </p:txBody>
      </p:sp>
      <p:sp>
        <p:nvSpPr>
          <p:cNvPr id="4" name="Slide Number Placeholder 3"/>
          <p:cNvSpPr>
            <a:spLocks noGrp="1"/>
          </p:cNvSpPr>
          <p:nvPr>
            <p:ph type="sldNum" sz="quarter" idx="10"/>
          </p:nvPr>
        </p:nvSpPr>
        <p:spPr/>
        <p:txBody>
          <a:bodyPr/>
          <a:lstStyle/>
          <a:p>
            <a:fld id="{EC334BD4-DE50-47D0-80AA-3E06F9AB8627}" type="slidenum">
              <a:rPr lang="en-US" smtClean="0"/>
              <a:pPr/>
              <a:t>5</a:t>
            </a:fld>
            <a:endParaRPr lang="en-US" dirty="0"/>
          </a:p>
        </p:txBody>
      </p:sp>
    </p:spTree>
    <p:extLst>
      <p:ext uri="{BB962C8B-B14F-4D97-AF65-F5344CB8AC3E}">
        <p14:creationId xmlns:p14="http://schemas.microsoft.com/office/powerpoint/2010/main" xmlns="" val="24129042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 y="539496"/>
            <a:ext cx="8617585" cy="649288"/>
          </a:xfrm>
        </p:spPr>
        <p:txBody>
          <a:bodyPr>
            <a:normAutofit/>
          </a:bodyPr>
          <a:lstStyle/>
          <a:p>
            <a:r>
              <a:rPr lang="en-US" sz="2000" dirty="0" smtClean="0"/>
              <a:t>Summary of Outstanding  Certificates</a:t>
            </a:r>
            <a:endParaRPr lang="en-US" sz="2000" dirty="0"/>
          </a:p>
        </p:txBody>
      </p:sp>
      <p:sp>
        <p:nvSpPr>
          <p:cNvPr id="35" name="TextBox 34"/>
          <p:cNvSpPr txBox="1"/>
          <p:nvPr/>
        </p:nvSpPr>
        <p:spPr>
          <a:xfrm>
            <a:off x="294412" y="2975729"/>
            <a:ext cx="8643213" cy="1200329"/>
          </a:xfrm>
          <a:prstGeom prst="rect">
            <a:avLst/>
          </a:prstGeom>
          <a:noFill/>
        </p:spPr>
        <p:txBody>
          <a:bodyPr wrap="square" rtlCol="0">
            <a:spAutoFit/>
          </a:bodyPr>
          <a:lstStyle/>
          <a:p>
            <a:r>
              <a:rPr lang="en-ZA" sz="900" b="1" dirty="0" smtClean="0"/>
              <a:t>Note 1: </a:t>
            </a:r>
          </a:p>
          <a:p>
            <a:r>
              <a:rPr lang="en-ZA" sz="900" dirty="0" smtClean="0"/>
              <a:t>This includes outstanding certificates identified initially during August 2015 and additionally during the project. A comparison was done between the current outstanding certificates and those the closest matched (for </a:t>
            </a:r>
            <a:r>
              <a:rPr lang="en-ZA" sz="900" dirty="0"/>
              <a:t>31Aug15: 236819 Outstanding Certificates &amp; 129512 </a:t>
            </a:r>
            <a:r>
              <a:rPr lang="en-ZA" sz="900" dirty="0" smtClean="0"/>
              <a:t>Candidates) to determine how many of the initially identified currently remains outstanding. The results are:  </a:t>
            </a:r>
          </a:p>
          <a:p>
            <a:pPr marL="171450" indent="-171450">
              <a:buFont typeface="Arial" panose="020B0604020202020204" pitchFamily="34" charset="0"/>
              <a:buChar char="•"/>
            </a:pPr>
            <a:r>
              <a:rPr lang="en-ZA" sz="900" dirty="0" smtClean="0"/>
              <a:t>2 739 are outstanding certificates additionally identified</a:t>
            </a:r>
          </a:p>
          <a:p>
            <a:pPr marL="171450" indent="-171450">
              <a:buFont typeface="Arial" panose="020B0604020202020204" pitchFamily="34" charset="0"/>
              <a:buChar char="•"/>
            </a:pPr>
            <a:r>
              <a:rPr lang="en-ZA" sz="900" dirty="0" smtClean="0"/>
              <a:t>413 candidate  records were initially identified and are currently in process of certification (</a:t>
            </a:r>
            <a:r>
              <a:rPr lang="en-ZA" sz="900" dirty="0" err="1" smtClean="0"/>
              <a:t>datatsets</a:t>
            </a:r>
            <a:r>
              <a:rPr lang="en-ZA" sz="900" dirty="0" smtClean="0"/>
              <a:t> containing candidate records in process between SITA/DHET and </a:t>
            </a:r>
            <a:r>
              <a:rPr lang="en-ZA" sz="900" dirty="0" err="1" smtClean="0"/>
              <a:t>Umalusi</a:t>
            </a:r>
            <a:r>
              <a:rPr lang="en-ZA" sz="900" dirty="0" smtClean="0"/>
              <a:t>)</a:t>
            </a:r>
          </a:p>
          <a:p>
            <a:pPr marL="171450" indent="-171450">
              <a:buFont typeface="Arial" panose="020B0604020202020204" pitchFamily="34" charset="0"/>
              <a:buChar char="•"/>
            </a:pPr>
            <a:r>
              <a:rPr lang="en-ZA" sz="900" dirty="0" smtClean="0"/>
              <a:t>460 candidate records were initially identified and currently undergoing error diagnosis</a:t>
            </a:r>
            <a:endParaRPr lang="en-ZA" sz="900" dirty="0"/>
          </a:p>
        </p:txBody>
      </p:sp>
      <p:graphicFrame>
        <p:nvGraphicFramePr>
          <p:cNvPr id="19" name="Table 18"/>
          <p:cNvGraphicFramePr>
            <a:graphicFrameLocks noGrp="1"/>
          </p:cNvGraphicFramePr>
          <p:nvPr>
            <p:extLst>
              <p:ext uri="{D42A27DB-BD31-4B8C-83A1-F6EECF244321}">
                <p14:modId xmlns:p14="http://schemas.microsoft.com/office/powerpoint/2010/main" xmlns="" val="2606758304"/>
              </p:ext>
            </p:extLst>
          </p:nvPr>
        </p:nvGraphicFramePr>
        <p:xfrm>
          <a:off x="609600" y="1676400"/>
          <a:ext cx="7862164" cy="1181100"/>
        </p:xfrm>
        <a:graphic>
          <a:graphicData uri="http://schemas.openxmlformats.org/drawingml/2006/table">
            <a:tbl>
              <a:tblPr/>
              <a:tblGrid>
                <a:gridCol w="1762989"/>
                <a:gridCol w="609600"/>
                <a:gridCol w="838200"/>
                <a:gridCol w="762000"/>
                <a:gridCol w="762000"/>
                <a:gridCol w="1219200"/>
                <a:gridCol w="1908175"/>
              </a:tblGrid>
              <a:tr h="200025">
                <a:tc>
                  <a:txBody>
                    <a:bodyPr/>
                    <a:lstStyle/>
                    <a:p>
                      <a:pPr algn="l" fontAlgn="b"/>
                      <a:endParaRPr lang="en-ZA" sz="1100" b="0" i="0" u="none" strike="noStrike"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2">
                  <a:txBody>
                    <a:bodyPr/>
                    <a:lstStyle/>
                    <a:p>
                      <a:pPr algn="ctr" fontAlgn="b"/>
                      <a:r>
                        <a:rPr lang="pt-BR" sz="1100" b="1" i="0" u="none" strike="noStrike" dirty="0">
                          <a:solidFill>
                            <a:srgbClr val="000000"/>
                          </a:solidFill>
                          <a:effectLst/>
                          <a:latin typeface="Arial"/>
                        </a:rPr>
                        <a:t>Nov </a:t>
                      </a:r>
                      <a:r>
                        <a:rPr lang="pt-BR" sz="1100" b="1" i="0" u="none" strike="noStrike" dirty="0" smtClean="0">
                          <a:solidFill>
                            <a:srgbClr val="000000"/>
                          </a:solidFill>
                          <a:effectLst/>
                          <a:latin typeface="Arial"/>
                        </a:rPr>
                        <a:t>2007 </a:t>
                      </a:r>
                      <a:r>
                        <a:rPr lang="pt-BR" sz="1100" b="1" i="0" u="none" strike="noStrike" dirty="0">
                          <a:solidFill>
                            <a:srgbClr val="000000"/>
                          </a:solidFill>
                          <a:effectLst/>
                          <a:latin typeface="Arial"/>
                        </a:rPr>
                        <a:t>to </a:t>
                      </a:r>
                      <a:r>
                        <a:rPr lang="pt-BR" sz="1100" b="1" i="0" u="none" strike="noStrike" dirty="0" smtClean="0">
                          <a:solidFill>
                            <a:srgbClr val="000000"/>
                          </a:solidFill>
                          <a:effectLst/>
                          <a:latin typeface="Arial"/>
                        </a:rPr>
                        <a:t>Mar</a:t>
                      </a:r>
                      <a:r>
                        <a:rPr lang="pt-BR" sz="1100" b="1" i="0" u="none" strike="noStrike" baseline="0" dirty="0" smtClean="0">
                          <a:solidFill>
                            <a:srgbClr val="000000"/>
                          </a:solidFill>
                          <a:effectLst/>
                          <a:latin typeface="Arial"/>
                        </a:rPr>
                        <a:t> 2015</a:t>
                      </a:r>
                      <a:endParaRPr lang="pt-BR"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hMerge="1">
                  <a:txBody>
                    <a:bodyPr/>
                    <a:lstStyle/>
                    <a:p>
                      <a:endParaRPr lang="en-ZA"/>
                    </a:p>
                  </a:txBody>
                  <a:tcPr/>
                </a:tc>
                <a:tc>
                  <a:txBody>
                    <a:bodyPr/>
                    <a:lstStyle/>
                    <a:p>
                      <a:pPr algn="ctr" fontAlgn="b"/>
                      <a:r>
                        <a:rPr lang="en-ZA" sz="1100" b="1" i="0" u="none" strike="noStrike" dirty="0">
                          <a:solidFill>
                            <a:srgbClr val="000000"/>
                          </a:solidFill>
                          <a:effectLst/>
                          <a:latin typeface="Arial"/>
                        </a:rPr>
                        <a:t>Nov </a:t>
                      </a:r>
                      <a:r>
                        <a:rPr lang="en-ZA" sz="1100" b="1" i="0" u="none" strike="noStrike" dirty="0" smtClean="0">
                          <a:solidFill>
                            <a:srgbClr val="000000"/>
                          </a:solidFill>
                          <a:effectLst/>
                          <a:latin typeface="Arial"/>
                        </a:rPr>
                        <a:t>2015</a:t>
                      </a:r>
                      <a:endParaRPr lang="en-ZA"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b"/>
                      <a:r>
                        <a:rPr lang="en-ZA" sz="1100" b="1" i="0" u="none" strike="noStrike" dirty="0">
                          <a:solidFill>
                            <a:srgbClr val="000000"/>
                          </a:solidFill>
                          <a:effectLst/>
                          <a:latin typeface="Arial"/>
                        </a:rPr>
                        <a:t>Mar </a:t>
                      </a:r>
                      <a:r>
                        <a:rPr lang="en-ZA" sz="1100" b="1" i="0" u="none" strike="noStrike" dirty="0" smtClean="0">
                          <a:solidFill>
                            <a:srgbClr val="000000"/>
                          </a:solidFill>
                          <a:effectLst/>
                          <a:latin typeface="Arial"/>
                        </a:rPr>
                        <a:t>2016</a:t>
                      </a:r>
                      <a:endParaRPr lang="en-ZA" sz="11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rowSpan="2" gridSpan="2">
                  <a:txBody>
                    <a:bodyPr/>
                    <a:lstStyle/>
                    <a:p>
                      <a:pPr algn="ctr" fontAlgn="t"/>
                      <a:r>
                        <a:rPr lang="en-ZA" sz="1100" b="1" i="0" u="none" strike="noStrike" dirty="0">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rowSpan="2" hMerge="1">
                  <a:txBody>
                    <a:bodyPr/>
                    <a:lstStyle/>
                    <a:p>
                      <a:pPr algn="ctr" fontAlgn="t"/>
                      <a:endParaRPr lang="en-ZA" sz="1000" b="1"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r>
              <a:tr h="200025">
                <a:tc>
                  <a:txBody>
                    <a:bodyPr/>
                    <a:lstStyle/>
                    <a:p>
                      <a:pPr algn="l" fontAlgn="b"/>
                      <a:r>
                        <a:rPr lang="en-ZA" sz="1100" b="0" i="0" u="none" strike="noStrike" dirty="0">
                          <a:solidFill>
                            <a:srgbClr val="000000"/>
                          </a:solidFill>
                          <a:effectLst/>
                          <a:latin typeface="Arial"/>
                        </a:rPr>
                        <a:t>Reporting date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Arial"/>
                        </a:rPr>
                        <a:t>Aug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0" i="0" u="none" strike="noStrike">
                          <a:solidFill>
                            <a:srgbClr val="000000"/>
                          </a:solidFill>
                          <a:effectLst/>
                          <a:latin typeface="Arial"/>
                        </a:rPr>
                        <a:t>15 Feb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0" i="0" u="none" strike="noStrike">
                          <a:solidFill>
                            <a:srgbClr val="000000"/>
                          </a:solidFill>
                          <a:effectLst/>
                          <a:latin typeface="Arial"/>
                        </a:rPr>
                        <a:t>15 Feb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0" i="0" u="none" strike="noStrike" dirty="0">
                          <a:solidFill>
                            <a:srgbClr val="000000"/>
                          </a:solidFill>
                          <a:effectLst/>
                          <a:latin typeface="Arial"/>
                        </a:rPr>
                        <a:t>15 Feb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gridSpan="2" vMerge="1">
                  <a:txBody>
                    <a:bodyPr/>
                    <a:lstStyle/>
                    <a:p>
                      <a:endParaRPr lang="en-ZA"/>
                    </a:p>
                  </a:txBody>
                  <a:tcPr/>
                </a:tc>
                <a:tc hMerge="1" vMerge="1">
                  <a:txBody>
                    <a:bodyPr/>
                    <a:lstStyle/>
                    <a:p>
                      <a:endParaRPr lang="en-ZA"/>
                    </a:p>
                  </a:txBody>
                  <a:tcPr/>
                </a:tc>
              </a:tr>
              <a:tr h="190500">
                <a:tc>
                  <a:txBody>
                    <a:bodyPr/>
                    <a:lstStyle/>
                    <a:p>
                      <a:pPr algn="l" fontAlgn="b"/>
                      <a:r>
                        <a:rPr lang="en-ZA" sz="1100" b="1" i="0" u="none" strike="noStrike" dirty="0">
                          <a:solidFill>
                            <a:srgbClr val="000000"/>
                          </a:solidFill>
                          <a:effectLst/>
                          <a:latin typeface="Arial"/>
                        </a:rPr>
                        <a:t>Outstanding Certificates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ZA" sz="1100" b="0" i="0" u="none" strike="noStrike" dirty="0">
                          <a:solidFill>
                            <a:srgbClr val="000000"/>
                          </a:solidFill>
                          <a:effectLst/>
                          <a:latin typeface="Arial"/>
                        </a:rPr>
                        <a:t>236 821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000000"/>
                          </a:solidFill>
                          <a:effectLst/>
                          <a:latin typeface="Arial"/>
                        </a:rPr>
                        <a:t>3 </a:t>
                      </a:r>
                      <a:r>
                        <a:rPr lang="en-ZA" sz="1100" b="1" i="0" u="none" strike="noStrike" dirty="0" smtClean="0">
                          <a:solidFill>
                            <a:srgbClr val="000000"/>
                          </a:solidFill>
                          <a:effectLst/>
                          <a:latin typeface="Arial"/>
                        </a:rPr>
                        <a:t>612</a:t>
                      </a:r>
                      <a:r>
                        <a:rPr lang="en-ZA" sz="1100" b="1" i="0" u="none" strike="noStrike" baseline="30000" dirty="0" smtClean="0">
                          <a:solidFill>
                            <a:srgbClr val="000000"/>
                          </a:solidFill>
                          <a:effectLst/>
                          <a:latin typeface="Arial"/>
                        </a:rPr>
                        <a:t>1</a:t>
                      </a:r>
                      <a:endParaRPr lang="en-ZA" sz="1100" b="1" i="0" u="none" strike="noStrike" baseline="30000"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000000"/>
                          </a:solidFill>
                          <a:effectLst/>
                          <a:latin typeface="Arial"/>
                        </a:rPr>
                        <a:t>22 </a:t>
                      </a:r>
                      <a:r>
                        <a:rPr lang="en-ZA" sz="1100" b="1" i="0" u="none" strike="noStrike" dirty="0" smtClean="0">
                          <a:solidFill>
                            <a:srgbClr val="000000"/>
                          </a:solidFill>
                          <a:effectLst/>
                          <a:latin typeface="Arial"/>
                        </a:rPr>
                        <a:t>622</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a:solidFill>
                            <a:srgbClr val="000000"/>
                          </a:solidFill>
                          <a:effectLst/>
                          <a:latin typeface="Arial"/>
                        </a:rPr>
                        <a:t>7 395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smtClean="0">
                          <a:solidFill>
                            <a:srgbClr val="000000"/>
                          </a:solidFill>
                          <a:effectLst/>
                          <a:latin typeface="Arial"/>
                        </a:rPr>
                        <a:t>33</a:t>
                      </a:r>
                      <a:r>
                        <a:rPr lang="en-ZA" sz="1100" b="1" i="0" u="none" strike="noStrike" baseline="0" dirty="0" smtClean="0">
                          <a:solidFill>
                            <a:srgbClr val="000000"/>
                          </a:solidFill>
                          <a:effectLst/>
                          <a:latin typeface="Arial"/>
                        </a:rPr>
                        <a:t> 297</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ZA" sz="1100" b="1" i="0" u="none" strike="noStrike" dirty="0" smtClean="0">
                          <a:solidFill>
                            <a:srgbClr val="000000"/>
                          </a:solidFill>
                          <a:effectLst/>
                          <a:latin typeface="Arial"/>
                        </a:rPr>
                        <a:t>Private: 957 &amp; State:</a:t>
                      </a:r>
                      <a:r>
                        <a:rPr lang="en-ZA" sz="1100" b="1" i="0" u="none" strike="noStrike" baseline="0" dirty="0" smtClean="0">
                          <a:solidFill>
                            <a:srgbClr val="000000"/>
                          </a:solidFill>
                          <a:effectLst/>
                          <a:latin typeface="Arial"/>
                        </a:rPr>
                        <a:t> 32 340</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190500">
                <a:tc>
                  <a:txBody>
                    <a:bodyPr/>
                    <a:lstStyle/>
                    <a:p>
                      <a:pPr algn="l" fontAlgn="b"/>
                      <a:r>
                        <a:rPr lang="en-ZA" sz="1100" b="0" i="0" u="none" strike="noStrike" dirty="0">
                          <a:solidFill>
                            <a:srgbClr val="000000"/>
                          </a:solidFill>
                          <a:effectLst/>
                          <a:latin typeface="Arial"/>
                        </a:rPr>
                        <a:t>In Process of Certification</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ctr" fontAlgn="ctr"/>
                      <a:r>
                        <a:rPr lang="en-ZA" sz="1100" b="0" i="0" u="none" strike="noStrike" dirty="0">
                          <a:solidFill>
                            <a:srgbClr val="000000"/>
                          </a:solidFill>
                          <a:effectLst/>
                          <a:latin typeface="Arial"/>
                        </a:rPr>
                        <a:t>1 </a:t>
                      </a:r>
                      <a:r>
                        <a:rPr lang="en-ZA" sz="1100" b="0" i="0" u="none" strike="noStrike" dirty="0" smtClean="0">
                          <a:solidFill>
                            <a:srgbClr val="000000"/>
                          </a:solidFill>
                          <a:effectLst/>
                          <a:latin typeface="Arial"/>
                        </a:rPr>
                        <a:t>884</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0" i="0" u="none" strike="noStrike" dirty="0" smtClean="0">
                          <a:solidFill>
                            <a:srgbClr val="000000"/>
                          </a:solidFill>
                          <a:effectLst/>
                          <a:latin typeface="Arial"/>
                        </a:rPr>
                        <a:t>8</a:t>
                      </a:r>
                      <a:r>
                        <a:rPr lang="en-ZA" sz="1100" b="0" i="0" u="none" strike="noStrike" baseline="0" dirty="0" smtClean="0">
                          <a:solidFill>
                            <a:srgbClr val="000000"/>
                          </a:solidFill>
                          <a:effectLst/>
                          <a:latin typeface="Arial"/>
                        </a:rPr>
                        <a:t> 623</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0" i="0" u="none" strike="noStrike" dirty="0" smtClean="0">
                          <a:solidFill>
                            <a:srgbClr val="000000"/>
                          </a:solidFill>
                          <a:effectLst/>
                          <a:latin typeface="Arial"/>
                        </a:rPr>
                        <a:t>1 706</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smtClean="0">
                          <a:solidFill>
                            <a:srgbClr val="000000"/>
                          </a:solidFill>
                          <a:effectLst/>
                          <a:latin typeface="Arial"/>
                        </a:rPr>
                        <a:t>12</a:t>
                      </a:r>
                      <a:r>
                        <a:rPr lang="en-ZA" sz="1100" b="1" i="0" u="none" strike="noStrike" baseline="0" dirty="0" smtClean="0">
                          <a:solidFill>
                            <a:srgbClr val="000000"/>
                          </a:solidFill>
                          <a:effectLst/>
                          <a:latin typeface="Arial"/>
                        </a:rPr>
                        <a:t> 213</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ZA" sz="1100" b="1" i="0" u="none" strike="noStrike" dirty="0" smtClean="0">
                          <a:solidFill>
                            <a:srgbClr val="000000"/>
                          </a:solidFill>
                          <a:effectLst/>
                          <a:latin typeface="Arial"/>
                        </a:rPr>
                        <a:t>Private: 546 &amp; State: 11 667</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00025">
                <a:tc>
                  <a:txBody>
                    <a:bodyPr/>
                    <a:lstStyle/>
                    <a:p>
                      <a:pPr algn="l" fontAlgn="b"/>
                      <a:r>
                        <a:rPr lang="en-ZA" sz="1100" b="0" i="0" u="none" strike="noStrike" dirty="0">
                          <a:solidFill>
                            <a:srgbClr val="000000"/>
                          </a:solidFill>
                          <a:effectLst/>
                          <a:latin typeface="Arial"/>
                        </a:rPr>
                        <a:t>Error Diagnosis </a:t>
                      </a:r>
                      <a:r>
                        <a:rPr lang="en-ZA" sz="1100" b="0" i="0" u="none" strike="noStrike" dirty="0" smtClean="0">
                          <a:solidFill>
                            <a:srgbClr val="000000"/>
                          </a:solidFill>
                          <a:effectLst/>
                          <a:latin typeface="Arial"/>
                        </a:rPr>
                        <a:t>Underway </a:t>
                      </a:r>
                      <a:endParaRPr lang="en-ZA" sz="1100" b="0" i="0" u="none" strike="noStrike" dirty="0">
                        <a:solidFill>
                          <a:srgbClr val="000000"/>
                        </a:solidFill>
                        <a:effectLst/>
                        <a:latin typeface="Arial"/>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ctr" fontAlgn="ctr"/>
                      <a:r>
                        <a:rPr lang="en-ZA" sz="1100" b="0" i="0" u="none" strike="noStrike" dirty="0" smtClean="0">
                          <a:solidFill>
                            <a:srgbClr val="000000"/>
                          </a:solidFill>
                          <a:effectLst/>
                          <a:latin typeface="Arial"/>
                        </a:rPr>
                        <a:t>1728</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0" i="0" u="none" strike="noStrike" dirty="0" smtClean="0">
                          <a:solidFill>
                            <a:srgbClr val="000000"/>
                          </a:solidFill>
                          <a:effectLst/>
                          <a:latin typeface="Arial"/>
                        </a:rPr>
                        <a:t>13</a:t>
                      </a:r>
                      <a:r>
                        <a:rPr lang="en-ZA" sz="1100" b="0" i="0" u="none" strike="noStrike" baseline="0" dirty="0" smtClean="0">
                          <a:solidFill>
                            <a:srgbClr val="000000"/>
                          </a:solidFill>
                          <a:effectLst/>
                          <a:latin typeface="Arial"/>
                        </a:rPr>
                        <a:t> 999</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0" i="0" u="none" strike="noStrike" dirty="0" smtClean="0">
                          <a:solidFill>
                            <a:srgbClr val="000000"/>
                          </a:solidFill>
                          <a:effectLst/>
                          <a:latin typeface="Arial"/>
                        </a:rPr>
                        <a:t>5</a:t>
                      </a:r>
                      <a:r>
                        <a:rPr lang="en-ZA" sz="1100" b="0" i="0" u="none" strike="noStrike" baseline="0" dirty="0" smtClean="0">
                          <a:solidFill>
                            <a:srgbClr val="000000"/>
                          </a:solidFill>
                          <a:effectLst/>
                          <a:latin typeface="Arial"/>
                        </a:rPr>
                        <a:t> 357</a:t>
                      </a:r>
                      <a:endParaRPr lang="en-ZA" sz="11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smtClean="0">
                          <a:solidFill>
                            <a:srgbClr val="000000"/>
                          </a:solidFill>
                          <a:effectLst/>
                          <a:latin typeface="Arial"/>
                        </a:rPr>
                        <a:t>21</a:t>
                      </a:r>
                      <a:r>
                        <a:rPr lang="en-ZA" sz="1100" b="1" i="0" u="none" strike="noStrike" baseline="0" dirty="0" smtClean="0">
                          <a:solidFill>
                            <a:srgbClr val="000000"/>
                          </a:solidFill>
                          <a:effectLst/>
                          <a:latin typeface="Arial"/>
                        </a:rPr>
                        <a:t> 084</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ZA" sz="1100" b="1" i="0" u="none" strike="noStrike" dirty="0" smtClean="0">
                          <a:solidFill>
                            <a:srgbClr val="000000"/>
                          </a:solidFill>
                          <a:effectLst/>
                          <a:latin typeface="Arial"/>
                        </a:rPr>
                        <a:t>Private: 411 &amp; State: 20 673 </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00025">
                <a:tc>
                  <a:txBody>
                    <a:bodyPr/>
                    <a:lstStyle/>
                    <a:p>
                      <a:pPr algn="l" fontAlgn="b"/>
                      <a:r>
                        <a:rPr lang="en-ZA" sz="1100" b="1" i="0" u="none" strike="noStrike" dirty="0">
                          <a:solidFill>
                            <a:srgbClr val="000000"/>
                          </a:solidFill>
                          <a:effectLst/>
                          <a:latin typeface="Arial"/>
                        </a:rPr>
                        <a:t>Candidates Affected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Arial"/>
                        </a:rPr>
                        <a:t>129 516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1" i="0" u="none" strike="noStrike" dirty="0">
                          <a:solidFill>
                            <a:srgbClr val="000000"/>
                          </a:solidFill>
                          <a:effectLst/>
                          <a:latin typeface="Arial"/>
                        </a:rPr>
                        <a:t>3 </a:t>
                      </a:r>
                      <a:r>
                        <a:rPr lang="en-ZA" sz="1100" b="1" i="0" u="none" strike="noStrike" dirty="0" smtClean="0">
                          <a:solidFill>
                            <a:srgbClr val="000000"/>
                          </a:solidFill>
                          <a:effectLst/>
                          <a:latin typeface="Arial"/>
                        </a:rPr>
                        <a:t>5</a:t>
                      </a:r>
                      <a:r>
                        <a:rPr lang="en-ZA" sz="1100" b="1" i="0" u="none" strike="noStrike" baseline="0" dirty="0" smtClean="0">
                          <a:solidFill>
                            <a:srgbClr val="000000"/>
                          </a:solidFill>
                          <a:effectLst/>
                          <a:latin typeface="Arial"/>
                        </a:rPr>
                        <a:t> 77</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ZA" sz="1100" b="1" i="0" u="none" strike="noStrike" dirty="0" smtClean="0">
                          <a:solidFill>
                            <a:srgbClr val="000000"/>
                          </a:solidFill>
                          <a:effectLst/>
                          <a:latin typeface="Arial"/>
                        </a:rPr>
                        <a:t>21</a:t>
                      </a:r>
                      <a:r>
                        <a:rPr lang="en-ZA" sz="1100" b="1" i="0" u="none" strike="noStrike" baseline="0" dirty="0" smtClean="0">
                          <a:solidFill>
                            <a:srgbClr val="000000"/>
                          </a:solidFill>
                          <a:effectLst/>
                          <a:latin typeface="Arial"/>
                        </a:rPr>
                        <a:t> 683</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smtClean="0">
                          <a:solidFill>
                            <a:srgbClr val="000000"/>
                          </a:solidFill>
                          <a:effectLst/>
                          <a:latin typeface="Arial"/>
                        </a:rPr>
                        <a:t>7</a:t>
                      </a:r>
                      <a:r>
                        <a:rPr lang="en-ZA" sz="1100" b="1" i="0" u="none" strike="noStrike" baseline="0" dirty="0" smtClean="0">
                          <a:solidFill>
                            <a:srgbClr val="000000"/>
                          </a:solidFill>
                          <a:effectLst/>
                          <a:latin typeface="Arial"/>
                        </a:rPr>
                        <a:t> 063</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ZA" sz="1100" b="1" i="0" u="none" strike="noStrike" dirty="0" smtClean="0">
                          <a:solidFill>
                            <a:srgbClr val="000000"/>
                          </a:solidFill>
                          <a:effectLst/>
                          <a:latin typeface="Arial"/>
                        </a:rPr>
                        <a:t>32 135</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ZA" sz="1100" b="1" i="0" u="none" strike="noStrike" dirty="0" smtClean="0">
                          <a:solidFill>
                            <a:srgbClr val="000000"/>
                          </a:solidFill>
                          <a:effectLst/>
                          <a:latin typeface="Arial"/>
                        </a:rPr>
                        <a:t>Private: 852 &amp; State:</a:t>
                      </a:r>
                      <a:r>
                        <a:rPr lang="en-ZA" sz="1100" b="1" i="0" u="none" strike="noStrike" baseline="0" dirty="0" smtClean="0">
                          <a:solidFill>
                            <a:srgbClr val="000000"/>
                          </a:solidFill>
                          <a:effectLst/>
                          <a:latin typeface="Arial"/>
                        </a:rPr>
                        <a:t> 27 418</a:t>
                      </a:r>
                      <a:endParaRPr lang="en-ZA" sz="11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bl>
          </a:graphicData>
        </a:graphic>
      </p:graphicFrame>
      <p:sp>
        <p:nvSpPr>
          <p:cNvPr id="76" name="Slide Number Placeholder 3"/>
          <p:cNvSpPr txBox="1">
            <a:spLocks/>
          </p:cNvSpPr>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C334BD4-DE50-47D0-80AA-3E06F9AB8627}" type="slidenum">
              <a:rPr lang="en-US" smtClean="0"/>
              <a:pPr/>
              <a:t>6</a:t>
            </a:fld>
            <a:endParaRPr lang="en-US" dirty="0"/>
          </a:p>
        </p:txBody>
      </p:sp>
      <p:sp>
        <p:nvSpPr>
          <p:cNvPr id="87" name="Rectangle 86"/>
          <p:cNvSpPr/>
          <p:nvPr/>
        </p:nvSpPr>
        <p:spPr>
          <a:xfrm>
            <a:off x="335357" y="4343400"/>
            <a:ext cx="8602268" cy="685800"/>
          </a:xfrm>
          <a:prstGeom prst="rect">
            <a:avLst/>
          </a:prstGeom>
          <a:solidFill>
            <a:schemeClr val="accent1">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i="1" dirty="0" smtClean="0">
                <a:solidFill>
                  <a:schemeClr val="bg1"/>
                </a:solidFill>
              </a:rPr>
              <a:t>The </a:t>
            </a:r>
            <a:r>
              <a:rPr lang="en-ZA" sz="1400" b="1" i="1" dirty="0">
                <a:solidFill>
                  <a:schemeClr val="bg1"/>
                </a:solidFill>
              </a:rPr>
              <a:t>interventions </a:t>
            </a:r>
            <a:r>
              <a:rPr lang="en-ZA" sz="1400" b="1" i="1" dirty="0" smtClean="0">
                <a:solidFill>
                  <a:schemeClr val="bg1"/>
                </a:solidFill>
              </a:rPr>
              <a:t>undertaken from </a:t>
            </a:r>
            <a:r>
              <a:rPr lang="en-ZA" sz="1400" b="1" i="1" dirty="0">
                <a:solidFill>
                  <a:schemeClr val="bg1"/>
                </a:solidFill>
              </a:rPr>
              <a:t>Aug 2015 to 29 Jan 2017</a:t>
            </a:r>
            <a:r>
              <a:rPr lang="en-ZA" sz="1400" b="1" i="1" dirty="0" smtClean="0">
                <a:solidFill>
                  <a:schemeClr val="bg1"/>
                </a:solidFill>
              </a:rPr>
              <a:t> to address the outstanding candidate records and execute Nov 2015 &amp; Mar 2016 exams resulted in </a:t>
            </a:r>
            <a:r>
              <a:rPr lang="en-ZA" sz="1400" b="1" i="1" dirty="0" err="1" smtClean="0">
                <a:solidFill>
                  <a:schemeClr val="bg1"/>
                </a:solidFill>
              </a:rPr>
              <a:t>Umalusi</a:t>
            </a:r>
            <a:r>
              <a:rPr lang="en-ZA" sz="1400" b="1" i="1" dirty="0" smtClean="0">
                <a:solidFill>
                  <a:schemeClr val="bg1"/>
                </a:solidFill>
              </a:rPr>
              <a:t> issuing 440 113 certificates</a:t>
            </a:r>
            <a:endParaRPr lang="en-ZA" sz="1400" b="1" i="1" dirty="0">
              <a:solidFill>
                <a:schemeClr val="bg1"/>
              </a:solidFill>
            </a:endParaRPr>
          </a:p>
        </p:txBody>
      </p:sp>
    </p:spTree>
    <p:extLst>
      <p:ext uri="{BB962C8B-B14F-4D97-AF65-F5344CB8AC3E}">
        <p14:creationId xmlns:p14="http://schemas.microsoft.com/office/powerpoint/2010/main" xmlns="" val="25617202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46558"/>
            <a:ext cx="8556625" cy="4520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4"/>
          <p:cNvSpPr>
            <a:spLocks noGrp="1"/>
          </p:cNvSpPr>
          <p:nvPr>
            <p:ph type="title"/>
          </p:nvPr>
        </p:nvSpPr>
        <p:spPr>
          <a:xfrm>
            <a:off x="320040" y="539496"/>
            <a:ext cx="8617585" cy="649288"/>
          </a:xfrm>
        </p:spPr>
        <p:txBody>
          <a:bodyPr>
            <a:normAutofit/>
          </a:bodyPr>
          <a:lstStyle/>
          <a:p>
            <a:r>
              <a:rPr lang="en-US" sz="2000" dirty="0" smtClean="0"/>
              <a:t>Reducing Outstanding  Certificates</a:t>
            </a:r>
            <a:endParaRPr lang="en-US" sz="2000" dirty="0"/>
          </a:p>
        </p:txBody>
      </p:sp>
      <p:sp>
        <p:nvSpPr>
          <p:cNvPr id="4" name="Slide Number Placeholder 3"/>
          <p:cNvSpPr>
            <a:spLocks noGrp="1"/>
          </p:cNvSpPr>
          <p:nvPr>
            <p:ph type="sldNum" sz="quarter" idx="10"/>
          </p:nvPr>
        </p:nvSpPr>
        <p:spPr>
          <a:xfrm>
            <a:off x="8189004" y="4346311"/>
            <a:ext cx="2133600" cy="476250"/>
          </a:xfrm>
        </p:spPr>
        <p:txBody>
          <a:bodyPr/>
          <a:lstStyle/>
          <a:p>
            <a:fld id="{DC078BB0-5067-4834-9D1C-6DF1A940AB1D}" type="slidenum">
              <a:rPr lang="en-US" smtClean="0"/>
              <a:pPr/>
              <a:t>7</a:t>
            </a:fld>
            <a:endParaRPr lang="en-US" dirty="0"/>
          </a:p>
        </p:txBody>
      </p:sp>
      <p:sp>
        <p:nvSpPr>
          <p:cNvPr id="20" name="TextBox 19"/>
          <p:cNvSpPr txBox="1"/>
          <p:nvPr/>
        </p:nvSpPr>
        <p:spPr>
          <a:xfrm>
            <a:off x="457200" y="1447800"/>
            <a:ext cx="8382000" cy="246221"/>
          </a:xfrm>
          <a:prstGeom prst="rect">
            <a:avLst/>
          </a:prstGeom>
          <a:solidFill>
            <a:schemeClr val="accent5">
              <a:lumMod val="75000"/>
            </a:schemeClr>
          </a:solidFill>
          <a:ln w="3175">
            <a:solidFill>
              <a:schemeClr val="bg1"/>
            </a:solidFill>
          </a:ln>
        </p:spPr>
        <p:txBody>
          <a:bodyPr wrap="square" rtlCol="0">
            <a:spAutoFit/>
          </a:bodyPr>
          <a:lstStyle/>
          <a:p>
            <a:pPr algn="ctr"/>
            <a:r>
              <a:rPr lang="en-ZA" sz="1000" b="1" i="1" dirty="0" smtClean="0"/>
              <a:t>Approach to Reduce Outstanding Certificates Indicated Above (2-3 months)</a:t>
            </a:r>
            <a:endParaRPr lang="en-ZA" sz="1000" b="1" i="1" dirty="0"/>
          </a:p>
        </p:txBody>
      </p:sp>
      <p:sp>
        <p:nvSpPr>
          <p:cNvPr id="10" name="TextBox 9"/>
          <p:cNvSpPr txBox="1"/>
          <p:nvPr/>
        </p:nvSpPr>
        <p:spPr>
          <a:xfrm>
            <a:off x="457200" y="3696459"/>
            <a:ext cx="1104509" cy="553998"/>
          </a:xfrm>
          <a:prstGeom prst="rect">
            <a:avLst/>
          </a:prstGeom>
          <a:solidFill>
            <a:srgbClr val="FFFFCC">
              <a:alpha val="50000"/>
            </a:srgbClr>
          </a:solidFill>
          <a:ln w="3175">
            <a:solidFill>
              <a:schemeClr val="bg1"/>
            </a:solidFill>
          </a:ln>
        </p:spPr>
        <p:txBody>
          <a:bodyPr wrap="square" rtlCol="0">
            <a:spAutoFit/>
          </a:bodyPr>
          <a:lstStyle/>
          <a:p>
            <a:pPr algn="ctr"/>
            <a:r>
              <a:rPr lang="en-ZA" sz="1000" dirty="0" smtClean="0"/>
              <a:t>Outstanding Certificates</a:t>
            </a:r>
          </a:p>
          <a:p>
            <a:pPr algn="ctr"/>
            <a:r>
              <a:rPr lang="en-ZA" sz="1000" dirty="0" smtClean="0"/>
              <a:t>33 297</a:t>
            </a:r>
            <a:endParaRPr lang="en-ZA" sz="1000" dirty="0"/>
          </a:p>
        </p:txBody>
      </p:sp>
      <p:sp>
        <p:nvSpPr>
          <p:cNvPr id="12" name="TextBox 11"/>
          <p:cNvSpPr txBox="1"/>
          <p:nvPr/>
        </p:nvSpPr>
        <p:spPr>
          <a:xfrm>
            <a:off x="1980701" y="2413337"/>
            <a:ext cx="1266528" cy="1015663"/>
          </a:xfrm>
          <a:prstGeom prst="rect">
            <a:avLst/>
          </a:prstGeom>
          <a:solidFill>
            <a:srgbClr val="CCFFCC">
              <a:alpha val="50000"/>
            </a:srgbClr>
          </a:solidFill>
          <a:ln w="3175">
            <a:solidFill>
              <a:schemeClr val="bg1"/>
            </a:solidFill>
          </a:ln>
        </p:spPr>
        <p:txBody>
          <a:bodyPr wrap="square" rtlCol="0">
            <a:spAutoFit/>
          </a:bodyPr>
          <a:lstStyle/>
          <a:p>
            <a:pPr algn="ctr"/>
            <a:r>
              <a:rPr lang="en-ZA" sz="1000" dirty="0" err="1" smtClean="0"/>
              <a:t>Umalusi</a:t>
            </a:r>
            <a:r>
              <a:rPr lang="en-ZA" sz="1000" dirty="0" smtClean="0"/>
              <a:t> Tested: </a:t>
            </a:r>
            <a:r>
              <a:rPr lang="en-ZA" sz="1000" b="1" dirty="0" smtClean="0"/>
              <a:t>24 717</a:t>
            </a:r>
          </a:p>
          <a:p>
            <a:pPr algn="ctr"/>
            <a:r>
              <a:rPr lang="en-ZA" sz="1000" dirty="0" smtClean="0">
                <a:solidFill>
                  <a:schemeClr val="bg1">
                    <a:lumMod val="50000"/>
                  </a:schemeClr>
                </a:solidFill>
              </a:rPr>
              <a:t>(Primary Reason Not Final Certified Is Due to Mark Differences</a:t>
            </a:r>
            <a:r>
              <a:rPr lang="en-ZA" sz="1000" dirty="0" smtClean="0"/>
              <a:t>)</a:t>
            </a:r>
            <a:endParaRPr lang="en-ZA" sz="1000" dirty="0"/>
          </a:p>
        </p:txBody>
      </p:sp>
      <p:cxnSp>
        <p:nvCxnSpPr>
          <p:cNvPr id="8" name="Elbow Connector 7"/>
          <p:cNvCxnSpPr>
            <a:stCxn id="10" idx="3"/>
            <a:endCxn id="12" idx="1"/>
          </p:cNvCxnSpPr>
          <p:nvPr/>
        </p:nvCxnSpPr>
        <p:spPr>
          <a:xfrm flipV="1">
            <a:off x="1561709" y="2921169"/>
            <a:ext cx="418992" cy="1052289"/>
          </a:xfrm>
          <a:prstGeom prst="bentConnector3">
            <a:avLst/>
          </a:prstGeom>
          <a:ln>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80701" y="5125149"/>
            <a:ext cx="1266528" cy="400110"/>
          </a:xfrm>
          <a:prstGeom prst="rect">
            <a:avLst/>
          </a:prstGeom>
          <a:solidFill>
            <a:srgbClr val="FFCC99">
              <a:alpha val="50000"/>
            </a:srgbClr>
          </a:solidFill>
          <a:ln w="3175">
            <a:solidFill>
              <a:schemeClr val="bg1"/>
            </a:solidFill>
          </a:ln>
        </p:spPr>
        <p:txBody>
          <a:bodyPr wrap="square" rtlCol="0">
            <a:spAutoFit/>
          </a:bodyPr>
          <a:lstStyle/>
          <a:p>
            <a:pPr algn="ctr"/>
            <a:r>
              <a:rPr lang="en-ZA" sz="1000" dirty="0" smtClean="0"/>
              <a:t>Not Tested</a:t>
            </a:r>
          </a:p>
          <a:p>
            <a:pPr algn="ctr"/>
            <a:r>
              <a:rPr lang="en-ZA" sz="1000" b="1" dirty="0" smtClean="0"/>
              <a:t>8 580</a:t>
            </a:r>
            <a:endParaRPr lang="en-ZA" sz="1000" b="1" dirty="0"/>
          </a:p>
        </p:txBody>
      </p:sp>
      <p:cxnSp>
        <p:nvCxnSpPr>
          <p:cNvPr id="11" name="Elbow Connector 10"/>
          <p:cNvCxnSpPr>
            <a:stCxn id="10" idx="3"/>
            <a:endCxn id="15" idx="1"/>
          </p:cNvCxnSpPr>
          <p:nvPr/>
        </p:nvCxnSpPr>
        <p:spPr>
          <a:xfrm>
            <a:off x="1561709" y="3973458"/>
            <a:ext cx="418992" cy="1351746"/>
          </a:xfrm>
          <a:prstGeom prst="bentConnector3">
            <a:avLst>
              <a:gd name="adj1" fmla="val 50000"/>
            </a:avLst>
          </a:prstGeom>
          <a:ln w="127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44165" y="1824889"/>
            <a:ext cx="1714241" cy="400110"/>
          </a:xfrm>
          <a:prstGeom prst="rect">
            <a:avLst/>
          </a:prstGeom>
          <a:solidFill>
            <a:srgbClr val="CCFFCC">
              <a:alpha val="50000"/>
            </a:srgbClr>
          </a:solidFill>
          <a:ln w="3175">
            <a:solidFill>
              <a:schemeClr val="bg1"/>
            </a:solidFill>
          </a:ln>
        </p:spPr>
        <p:txBody>
          <a:bodyPr wrap="square" rtlCol="0">
            <a:spAutoFit/>
          </a:bodyPr>
          <a:lstStyle/>
          <a:p>
            <a:pPr algn="ctr"/>
            <a:r>
              <a:rPr lang="en-ZA" sz="1000" dirty="0" smtClean="0"/>
              <a:t>Test Accepted </a:t>
            </a:r>
          </a:p>
          <a:p>
            <a:pPr algn="ctr"/>
            <a:r>
              <a:rPr lang="en-ZA" sz="1000" b="1" dirty="0" smtClean="0"/>
              <a:t>23 </a:t>
            </a:r>
            <a:r>
              <a:rPr lang="en-ZA" sz="1000" b="1" dirty="0"/>
              <a:t>613 </a:t>
            </a:r>
          </a:p>
        </p:txBody>
      </p:sp>
      <p:sp>
        <p:nvSpPr>
          <p:cNvPr id="26" name="TextBox 25"/>
          <p:cNvSpPr txBox="1"/>
          <p:nvPr/>
        </p:nvSpPr>
        <p:spPr>
          <a:xfrm>
            <a:off x="3543383" y="2724090"/>
            <a:ext cx="1715023" cy="400110"/>
          </a:xfrm>
          <a:prstGeom prst="rect">
            <a:avLst/>
          </a:prstGeom>
          <a:solidFill>
            <a:srgbClr val="CCECFF">
              <a:alpha val="50000"/>
            </a:srgbClr>
          </a:solidFill>
          <a:ln w="3175">
            <a:solidFill>
              <a:schemeClr val="bg1"/>
            </a:solidFill>
          </a:ln>
        </p:spPr>
        <p:txBody>
          <a:bodyPr wrap="square" rtlCol="0">
            <a:spAutoFit/>
          </a:bodyPr>
          <a:lstStyle/>
          <a:p>
            <a:pPr algn="ctr"/>
            <a:r>
              <a:rPr lang="en-ZA" sz="1000" dirty="0" smtClean="0"/>
              <a:t>Test Not Accepted due to Centre In Arrears </a:t>
            </a:r>
            <a:r>
              <a:rPr lang="en-ZA" sz="1000" b="1" dirty="0" smtClean="0"/>
              <a:t>67</a:t>
            </a:r>
            <a:r>
              <a:rPr lang="en-ZA" sz="1000" dirty="0" smtClean="0"/>
              <a:t>1 </a:t>
            </a:r>
            <a:endParaRPr lang="en-ZA" sz="1000" b="1" dirty="0"/>
          </a:p>
        </p:txBody>
      </p:sp>
      <p:sp>
        <p:nvSpPr>
          <p:cNvPr id="27" name="TextBox 26"/>
          <p:cNvSpPr txBox="1"/>
          <p:nvPr/>
        </p:nvSpPr>
        <p:spPr>
          <a:xfrm>
            <a:off x="3543617" y="3554849"/>
            <a:ext cx="1703729" cy="1169551"/>
          </a:xfrm>
          <a:prstGeom prst="rect">
            <a:avLst/>
          </a:prstGeom>
          <a:solidFill>
            <a:srgbClr val="FFCC99">
              <a:alpha val="50000"/>
            </a:srgbClr>
          </a:solidFill>
          <a:ln w="3175">
            <a:solidFill>
              <a:schemeClr val="bg1"/>
            </a:solidFill>
          </a:ln>
        </p:spPr>
        <p:txBody>
          <a:bodyPr wrap="square" rtlCol="0">
            <a:spAutoFit/>
          </a:bodyPr>
          <a:lstStyle/>
          <a:p>
            <a:pPr algn="ctr"/>
            <a:r>
              <a:rPr lang="en-ZA" sz="1000" dirty="0" smtClean="0"/>
              <a:t>Test Not Accepted due to Technical / Data Matters </a:t>
            </a:r>
          </a:p>
          <a:p>
            <a:pPr algn="ctr"/>
            <a:r>
              <a:rPr lang="en-ZA" sz="1000" b="1" dirty="0" smtClean="0"/>
              <a:t>(Description of Error types in slide on </a:t>
            </a:r>
            <a:r>
              <a:rPr lang="en-ZA" sz="1000" dirty="0"/>
              <a:t>Analysis of Test Datasets (201411 to 201603</a:t>
            </a:r>
            <a:r>
              <a:rPr lang="en-ZA" sz="1000" dirty="0" smtClean="0"/>
              <a:t>) below</a:t>
            </a:r>
            <a:endParaRPr lang="en-ZA" sz="1000" b="1" dirty="0" smtClean="0"/>
          </a:p>
          <a:p>
            <a:pPr algn="ctr"/>
            <a:r>
              <a:rPr lang="en-ZA" sz="1000" b="1" dirty="0" smtClean="0"/>
              <a:t>433</a:t>
            </a:r>
            <a:endParaRPr lang="en-ZA" sz="1000" b="1" dirty="0"/>
          </a:p>
        </p:txBody>
      </p:sp>
      <p:cxnSp>
        <p:nvCxnSpPr>
          <p:cNvPr id="57" name="Elbow Connector 56"/>
          <p:cNvCxnSpPr>
            <a:stCxn id="12" idx="3"/>
            <a:endCxn id="18" idx="1"/>
          </p:cNvCxnSpPr>
          <p:nvPr/>
        </p:nvCxnSpPr>
        <p:spPr>
          <a:xfrm flipV="1">
            <a:off x="3247229" y="2024944"/>
            <a:ext cx="296936" cy="896225"/>
          </a:xfrm>
          <a:prstGeom prst="bent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63738" y="1895067"/>
            <a:ext cx="2618868" cy="1015663"/>
          </a:xfrm>
          <a:prstGeom prst="rect">
            <a:avLst/>
          </a:prstGeom>
          <a:solidFill>
            <a:srgbClr val="CCFFCC">
              <a:alpha val="50000"/>
            </a:srgbClr>
          </a:solidFill>
          <a:ln w="3175">
            <a:solidFill>
              <a:schemeClr val="bg1"/>
            </a:solidFill>
          </a:ln>
        </p:spPr>
        <p:txBody>
          <a:bodyPr wrap="square" rtlCol="0">
            <a:spAutoFit/>
          </a:bodyPr>
          <a:lstStyle/>
          <a:p>
            <a:pPr algn="ctr"/>
            <a:r>
              <a:rPr lang="en-ZA" sz="1000" b="1" dirty="0" smtClean="0"/>
              <a:t>Approach to Finalise Certification </a:t>
            </a:r>
          </a:p>
          <a:p>
            <a:pPr marL="95250" indent="-95250">
              <a:buFont typeface="Arial" panose="020B0604020202020204" pitchFamily="34" charset="0"/>
              <a:buChar char="•"/>
            </a:pPr>
            <a:r>
              <a:rPr lang="en-ZA" sz="1000" dirty="0" smtClean="0"/>
              <a:t>DHET to submit affidavit to </a:t>
            </a:r>
            <a:r>
              <a:rPr lang="en-ZA" sz="1000" dirty="0" err="1" smtClean="0"/>
              <a:t>Umalusi</a:t>
            </a:r>
            <a:r>
              <a:rPr lang="en-ZA" sz="1000" dirty="0" smtClean="0"/>
              <a:t> (1 week)</a:t>
            </a:r>
          </a:p>
          <a:p>
            <a:pPr marL="95250" indent="-95250">
              <a:buFont typeface="Arial" panose="020B0604020202020204" pitchFamily="34" charset="0"/>
              <a:buChar char="•"/>
            </a:pPr>
            <a:r>
              <a:rPr lang="en-ZA" sz="1000" dirty="0" smtClean="0"/>
              <a:t>DHET / SITA to process (1 week)</a:t>
            </a:r>
          </a:p>
          <a:p>
            <a:pPr marL="95250" indent="-95250">
              <a:buFont typeface="Arial" panose="020B0604020202020204" pitchFamily="34" charset="0"/>
              <a:buChar char="•"/>
            </a:pPr>
            <a:r>
              <a:rPr lang="en-ZA" sz="1000" dirty="0" err="1" smtClean="0"/>
              <a:t>Umalusi</a:t>
            </a:r>
            <a:r>
              <a:rPr lang="en-ZA" sz="1000" dirty="0" smtClean="0"/>
              <a:t> to process and DHET to distribute (1 week)</a:t>
            </a:r>
            <a:endParaRPr lang="en-ZA" sz="1000" dirty="0"/>
          </a:p>
        </p:txBody>
      </p:sp>
      <p:cxnSp>
        <p:nvCxnSpPr>
          <p:cNvPr id="65" name="Elbow Connector 64"/>
          <p:cNvCxnSpPr>
            <a:stCxn id="18" idx="3"/>
            <a:endCxn id="63" idx="1"/>
          </p:cNvCxnSpPr>
          <p:nvPr/>
        </p:nvCxnSpPr>
        <p:spPr>
          <a:xfrm>
            <a:off x="5258406" y="2024944"/>
            <a:ext cx="505332" cy="377955"/>
          </a:xfrm>
          <a:prstGeom prst="bentConnector3">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763738" y="3399957"/>
            <a:ext cx="2618867" cy="246221"/>
          </a:xfrm>
          <a:prstGeom prst="rect">
            <a:avLst/>
          </a:prstGeom>
          <a:solidFill>
            <a:srgbClr val="CCECFF">
              <a:alpha val="50000"/>
            </a:srgbClr>
          </a:solidFill>
          <a:ln w="3175">
            <a:solidFill>
              <a:schemeClr val="bg1"/>
            </a:solidFill>
          </a:ln>
        </p:spPr>
        <p:txBody>
          <a:bodyPr wrap="square" rtlCol="0">
            <a:spAutoFit/>
          </a:bodyPr>
          <a:lstStyle/>
          <a:p>
            <a:r>
              <a:rPr lang="en-ZA" sz="1000" dirty="0" smtClean="0"/>
              <a:t>DHET and </a:t>
            </a:r>
            <a:r>
              <a:rPr lang="en-ZA" sz="1000" dirty="0" err="1" smtClean="0"/>
              <a:t>Umalusi</a:t>
            </a:r>
            <a:r>
              <a:rPr lang="en-ZA" sz="1000" dirty="0" smtClean="0"/>
              <a:t> to address</a:t>
            </a:r>
            <a:endParaRPr lang="en-ZA" sz="1000" b="1" dirty="0"/>
          </a:p>
        </p:txBody>
      </p:sp>
      <p:cxnSp>
        <p:nvCxnSpPr>
          <p:cNvPr id="68" name="Elbow Connector 67"/>
          <p:cNvCxnSpPr>
            <a:stCxn id="26" idx="3"/>
            <a:endCxn id="66" idx="1"/>
          </p:cNvCxnSpPr>
          <p:nvPr/>
        </p:nvCxnSpPr>
        <p:spPr>
          <a:xfrm>
            <a:off x="5258406" y="2924145"/>
            <a:ext cx="505332" cy="598923"/>
          </a:xfrm>
          <a:prstGeom prst="bentConnector3">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2" idx="3"/>
            <a:endCxn id="26" idx="1"/>
          </p:cNvCxnSpPr>
          <p:nvPr/>
        </p:nvCxnSpPr>
        <p:spPr>
          <a:xfrm>
            <a:off x="3247229" y="2921169"/>
            <a:ext cx="296154" cy="2976"/>
          </a:xfrm>
          <a:prstGeom prst="bentConnector3">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12" idx="3"/>
            <a:endCxn id="27" idx="1"/>
          </p:cNvCxnSpPr>
          <p:nvPr/>
        </p:nvCxnSpPr>
        <p:spPr>
          <a:xfrm>
            <a:off x="3247229" y="2921169"/>
            <a:ext cx="296388" cy="1218456"/>
          </a:xfrm>
          <a:prstGeom prst="bentConnector3">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6" name="Slide Number Placeholder 3"/>
          <p:cNvSpPr txBox="1">
            <a:spLocks/>
          </p:cNvSpPr>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C334BD4-DE50-47D0-80AA-3E06F9AB8627}" type="slidenum">
              <a:rPr lang="en-US" smtClean="0"/>
              <a:pPr/>
              <a:t>7</a:t>
            </a:fld>
            <a:endParaRPr lang="en-US" dirty="0"/>
          </a:p>
        </p:txBody>
      </p:sp>
      <p:sp>
        <p:nvSpPr>
          <p:cNvPr id="77" name="TextBox 76"/>
          <p:cNvSpPr txBox="1"/>
          <p:nvPr/>
        </p:nvSpPr>
        <p:spPr>
          <a:xfrm>
            <a:off x="5763738" y="3823817"/>
            <a:ext cx="2618867" cy="1015663"/>
          </a:xfrm>
          <a:prstGeom prst="rect">
            <a:avLst/>
          </a:prstGeom>
          <a:solidFill>
            <a:srgbClr val="FFCC99">
              <a:alpha val="50000"/>
            </a:srgbClr>
          </a:solidFill>
          <a:ln w="3175">
            <a:solidFill>
              <a:schemeClr val="bg1"/>
            </a:solidFill>
          </a:ln>
        </p:spPr>
        <p:txBody>
          <a:bodyPr wrap="square" rtlCol="0">
            <a:spAutoFit/>
          </a:bodyPr>
          <a:lstStyle/>
          <a:p>
            <a:pPr marL="95250" indent="-95250">
              <a:buFont typeface="Arial" panose="020B0604020202020204" pitchFamily="34" charset="0"/>
              <a:buChar char="•"/>
            </a:pPr>
            <a:r>
              <a:rPr lang="en-ZA" sz="1000" dirty="0"/>
              <a:t>DHET </a:t>
            </a:r>
            <a:r>
              <a:rPr lang="en-ZA" sz="1000" dirty="0" smtClean="0"/>
              <a:t>&amp; SITA to address 1812 report (2 weeks)</a:t>
            </a:r>
          </a:p>
          <a:p>
            <a:pPr marL="95250" indent="-95250">
              <a:buFont typeface="Arial" panose="020B0604020202020204" pitchFamily="34" charset="0"/>
              <a:buChar char="•"/>
            </a:pPr>
            <a:r>
              <a:rPr lang="en-ZA" sz="1000" dirty="0"/>
              <a:t>DHET &amp; </a:t>
            </a:r>
            <a:r>
              <a:rPr lang="en-ZA" sz="1000" dirty="0" smtClean="0"/>
              <a:t>SITA to analyse and resolve each candidate records  (8-12 weeks)</a:t>
            </a:r>
          </a:p>
          <a:p>
            <a:pPr marL="95250" indent="-95250">
              <a:buFont typeface="Arial" panose="020B0604020202020204" pitchFamily="34" charset="0"/>
              <a:buChar char="•"/>
            </a:pPr>
            <a:r>
              <a:rPr lang="en-ZA" sz="1000" dirty="0" smtClean="0"/>
              <a:t>DHET &amp; SITA to address consolidation matters (ongoing when problems arise)</a:t>
            </a:r>
          </a:p>
        </p:txBody>
      </p:sp>
      <p:cxnSp>
        <p:nvCxnSpPr>
          <p:cNvPr id="79" name="Elbow Connector 78"/>
          <p:cNvCxnSpPr>
            <a:stCxn id="27" idx="3"/>
            <a:endCxn id="77" idx="1"/>
          </p:cNvCxnSpPr>
          <p:nvPr/>
        </p:nvCxnSpPr>
        <p:spPr>
          <a:xfrm>
            <a:off x="5247346" y="4139625"/>
            <a:ext cx="516392" cy="192024"/>
          </a:xfrm>
          <a:prstGeom prst="bentConnector3">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15" idx="3"/>
            <a:endCxn id="77" idx="2"/>
          </p:cNvCxnSpPr>
          <p:nvPr/>
        </p:nvCxnSpPr>
        <p:spPr>
          <a:xfrm flipV="1">
            <a:off x="3247229" y="4839480"/>
            <a:ext cx="3825943" cy="485724"/>
          </a:xfrm>
          <a:prstGeom prst="bentConnector2">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670617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Certificates Issued by </a:t>
            </a:r>
            <a:r>
              <a:rPr lang="en-ZA" sz="2000" dirty="0" err="1" smtClean="0"/>
              <a:t>Umalusi</a:t>
            </a:r>
            <a:r>
              <a:rPr lang="en-ZA" sz="2000" dirty="0" smtClean="0"/>
              <a:t> for Nov 2007 to Mar 2015</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2790553136"/>
              </p:ext>
            </p:extLst>
          </p:nvPr>
        </p:nvGraphicFramePr>
        <p:xfrm>
          <a:off x="0" y="2089666"/>
          <a:ext cx="91440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1628001"/>
            <a:ext cx="8763000" cy="461665"/>
          </a:xfrm>
          <a:prstGeom prst="rect">
            <a:avLst/>
          </a:prstGeom>
          <a:noFill/>
        </p:spPr>
        <p:txBody>
          <a:bodyPr wrap="square" rtlCol="0">
            <a:spAutoFit/>
          </a:bodyPr>
          <a:lstStyle/>
          <a:p>
            <a:pPr algn="ctr"/>
            <a:r>
              <a:rPr lang="en-ZA" sz="1200" b="1" i="1" dirty="0" smtClean="0"/>
              <a:t>The following is the number of certificates issued by </a:t>
            </a:r>
            <a:r>
              <a:rPr lang="en-ZA" sz="1200" b="1" i="1" dirty="0" err="1" smtClean="0"/>
              <a:t>Umalusi</a:t>
            </a:r>
            <a:r>
              <a:rPr lang="en-ZA" sz="1200" b="1" i="1" dirty="0" smtClean="0"/>
              <a:t> for Nov 2007 to Ma 2015 per reporting cycle from August 2015</a:t>
            </a:r>
            <a:endParaRPr lang="en-ZA" sz="1200" b="1" i="1" dirty="0"/>
          </a:p>
        </p:txBody>
      </p:sp>
      <p:sp>
        <p:nvSpPr>
          <p:cNvPr id="6" name="TextBox 5"/>
          <p:cNvSpPr txBox="1"/>
          <p:nvPr/>
        </p:nvSpPr>
        <p:spPr>
          <a:xfrm>
            <a:off x="1094592" y="6519446"/>
            <a:ext cx="1274708" cy="338554"/>
          </a:xfrm>
          <a:prstGeom prst="rect">
            <a:avLst/>
          </a:prstGeom>
          <a:noFill/>
        </p:spPr>
        <p:txBody>
          <a:bodyPr wrap="none" rtlCol="0">
            <a:spAutoFit/>
          </a:bodyPr>
          <a:lstStyle/>
          <a:p>
            <a:r>
              <a:rPr lang="en-ZA" sz="800" dirty="0" smtClean="0">
                <a:latin typeface="+mn-lt"/>
              </a:rPr>
              <a:t>Source: </a:t>
            </a:r>
          </a:p>
          <a:p>
            <a:pPr marL="95250" indent="-95250">
              <a:buFont typeface="Arial" panose="020B0604020202020204" pitchFamily="34" charset="0"/>
              <a:buChar char="•"/>
            </a:pPr>
            <a:r>
              <a:rPr lang="en-ZA" sz="800" dirty="0" smtClean="0">
                <a:latin typeface="+mn-lt"/>
              </a:rPr>
              <a:t>Reports from </a:t>
            </a:r>
            <a:r>
              <a:rPr lang="en-ZA" sz="800" dirty="0" err="1" smtClean="0">
                <a:latin typeface="+mn-lt"/>
              </a:rPr>
              <a:t>Umalusi</a:t>
            </a:r>
            <a:endParaRPr lang="en-ZA" sz="800" dirty="0" smtClean="0">
              <a:latin typeface="+mn-lt"/>
            </a:endParaRPr>
          </a:p>
        </p:txBody>
      </p:sp>
    </p:spTree>
    <p:extLst>
      <p:ext uri="{BB962C8B-B14F-4D97-AF65-F5344CB8AC3E}">
        <p14:creationId xmlns:p14="http://schemas.microsoft.com/office/powerpoint/2010/main" xmlns="" val="1356449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Breakdown of Certificates Issued for Nov 2007 to Mar 2016</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47083926"/>
              </p:ext>
            </p:extLst>
          </p:nvPr>
        </p:nvGraphicFramePr>
        <p:xfrm>
          <a:off x="1643800" y="1474305"/>
          <a:ext cx="5747600" cy="5307495"/>
        </p:xfrm>
        <a:graphic>
          <a:graphicData uri="http://schemas.openxmlformats.org/drawingml/2006/table">
            <a:tbl>
              <a:tblPr/>
              <a:tblGrid>
                <a:gridCol w="3340794"/>
                <a:gridCol w="574760"/>
                <a:gridCol w="682526"/>
                <a:gridCol w="574760"/>
                <a:gridCol w="574760"/>
              </a:tblGrid>
              <a:tr h="338913">
                <a:tc>
                  <a:txBody>
                    <a:bodyPr/>
                    <a:lstStyle/>
                    <a:p>
                      <a:pPr algn="ctr" rtl="0" fontAlgn="ctr"/>
                      <a:r>
                        <a:rPr lang="en-ZA" sz="900" b="1" i="0" u="none" strike="noStrike" dirty="0">
                          <a:solidFill>
                            <a:srgbClr val="000000"/>
                          </a:solidFill>
                          <a:effectLst/>
                          <a:latin typeface="Arial" panose="020B0604020202020204" pitchFamily="34" charset="0"/>
                          <a:cs typeface="Arial" panose="020B0604020202020204" pitchFamily="34" charset="0"/>
                        </a:rPr>
                        <a:t> Transaction type                          </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en-ZA" sz="900" b="1" i="0" u="none" strike="noStrike">
                          <a:solidFill>
                            <a:srgbClr val="000000"/>
                          </a:solidFill>
                          <a:effectLst/>
                          <a:latin typeface="Arial" panose="020B0604020202020204" pitchFamily="34" charset="0"/>
                          <a:cs typeface="Arial" panose="020B0604020202020204" pitchFamily="34" charset="0"/>
                        </a:rPr>
                        <a:t> Level   </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pt-BR" sz="900" b="1" i="0" u="none" strike="noStrike">
                          <a:solidFill>
                            <a:srgbClr val="000000"/>
                          </a:solidFill>
                          <a:effectLst/>
                          <a:latin typeface="Arial" panose="020B0604020202020204" pitchFamily="34" charset="0"/>
                          <a:cs typeface="Arial" panose="020B0604020202020204" pitchFamily="34" charset="0"/>
                        </a:rPr>
                        <a:t>Nov 2007 </a:t>
                      </a:r>
                      <a:br>
                        <a:rPr lang="pt-BR" sz="900" b="1" i="0" u="none" strike="noStrike">
                          <a:solidFill>
                            <a:srgbClr val="000000"/>
                          </a:solidFill>
                          <a:effectLst/>
                          <a:latin typeface="Arial" panose="020B0604020202020204" pitchFamily="34" charset="0"/>
                          <a:cs typeface="Arial" panose="020B0604020202020204" pitchFamily="34" charset="0"/>
                        </a:rPr>
                      </a:br>
                      <a:r>
                        <a:rPr lang="pt-BR" sz="900" b="1" i="0" u="none" strike="noStrike">
                          <a:solidFill>
                            <a:srgbClr val="000000"/>
                          </a:solidFill>
                          <a:effectLst/>
                          <a:latin typeface="Arial" panose="020B0604020202020204" pitchFamily="34" charset="0"/>
                          <a:cs typeface="Arial" panose="020B0604020202020204" pitchFamily="34" charset="0"/>
                        </a:rPr>
                        <a:t>to </a:t>
                      </a:r>
                      <a:br>
                        <a:rPr lang="pt-BR" sz="900" b="1" i="0" u="none" strike="noStrike">
                          <a:solidFill>
                            <a:srgbClr val="000000"/>
                          </a:solidFill>
                          <a:effectLst/>
                          <a:latin typeface="Arial" panose="020B0604020202020204" pitchFamily="34" charset="0"/>
                          <a:cs typeface="Arial" panose="020B0604020202020204" pitchFamily="34" charset="0"/>
                        </a:rPr>
                      </a:br>
                      <a:r>
                        <a:rPr lang="pt-BR" sz="900" b="1" i="0" u="none" strike="noStrike">
                          <a:solidFill>
                            <a:srgbClr val="000000"/>
                          </a:solidFill>
                          <a:effectLst/>
                          <a:latin typeface="Arial" panose="020B0604020202020204" pitchFamily="34" charset="0"/>
                          <a:cs typeface="Arial" panose="020B0604020202020204" pitchFamily="34" charset="0"/>
                        </a:rPr>
                        <a:t>Mar 2015</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en-ZA" sz="900" b="1" i="0" u="none" strike="noStrike">
                          <a:solidFill>
                            <a:srgbClr val="000000"/>
                          </a:solidFill>
                          <a:effectLst/>
                          <a:latin typeface="Arial" panose="020B0604020202020204" pitchFamily="34" charset="0"/>
                          <a:cs typeface="Arial" panose="020B0604020202020204" pitchFamily="34" charset="0"/>
                        </a:rPr>
                        <a:t>Nov 2015</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en-ZA" sz="900" b="1" i="0" u="none" strike="noStrike">
                          <a:solidFill>
                            <a:srgbClr val="000000"/>
                          </a:solidFill>
                          <a:effectLst/>
                          <a:latin typeface="Arial" panose="020B0604020202020204" pitchFamily="34" charset="0"/>
                          <a:cs typeface="Arial" panose="020B0604020202020204" pitchFamily="34" charset="0"/>
                        </a:rPr>
                        <a:t>Mar 2016</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National Certificate (Vocational)</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29 501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21344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2008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National Certificate (Vocational)</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17 218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12051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1437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Subject Statement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68 389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23872</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4744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Subject Statement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80 506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16664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5300</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Subject Statement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49 211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9160</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4737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NSC/NCV Bachelors Degree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201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148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NSC/NCV Diploma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1 563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1156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First issue: NSC/NCV Higher Certificate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7 919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5237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803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gridSpan="2">
                  <a:txBody>
                    <a:bodyPr/>
                    <a:lstStyle/>
                    <a:p>
                      <a:pPr algn="ctr" rtl="0"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254 508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89 632</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19 045</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Withdraw</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23929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Withdraw</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8066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Withdraw</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3998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Failed all subjects</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6258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259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Failed all subjects</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3244</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220</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Failed all subjects</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1271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Replacement: NCV (Change of Status)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7 995</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Replacement: NCV (Change of Status)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5 569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Replacement: NSC/NCV Bachelors Degree</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Replacement: NSC/NCV Diploma (Change of  Status)</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Replacement: NSC/NCV Higher Cert  (Change of Status)</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2 981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Replacement: NCV (Duplicate of Original)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1 476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Re-issue: NCV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Re-issue: NCV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3 057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Re-issue: NCV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15</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Re-issue: Subject Statement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Re-issue: NSC/NCV Bachelors Degree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87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Re-issue: NSC/NCV Diploma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688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rtl="0" fontAlgn="b"/>
                      <a:r>
                        <a:rPr lang="en-ZA" sz="900" b="0" i="0" u="none" strike="noStrike">
                          <a:solidFill>
                            <a:srgbClr val="000000"/>
                          </a:solidFill>
                          <a:effectLst/>
                          <a:latin typeface="Arial" panose="020B0604020202020204" pitchFamily="34" charset="0"/>
                          <a:cs typeface="Arial" panose="020B0604020202020204" pitchFamily="34" charset="0"/>
                        </a:rPr>
                        <a:t>Re-issue: NSC/NCV Higher Certificate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7 096</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Replacement (complied with pre-requisite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345</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 Replacement NCV Bach (complied with pre-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 Replacement NCV DIP (complied with pre-r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Replacement NCV HC (complied with pre-re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a:t>
                      </a:r>
                    </a:p>
                  </a:txBody>
                  <a:tcPr marL="6645" marR="6645" marT="6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131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07">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29 553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46 767</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608</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132907">
                <a:tc gridSpan="2">
                  <a:txBody>
                    <a:bodyPr/>
                    <a:lstStyle/>
                    <a:p>
                      <a:pPr algn="ctr" rtl="0"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284 061</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136 399</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19 653</a:t>
                      </a:r>
                    </a:p>
                  </a:txBody>
                  <a:tcPr marL="6645" marR="6645" marT="6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6" name="TextBox 5"/>
          <p:cNvSpPr txBox="1"/>
          <p:nvPr/>
        </p:nvSpPr>
        <p:spPr>
          <a:xfrm>
            <a:off x="152400" y="1166336"/>
            <a:ext cx="8763000" cy="276999"/>
          </a:xfrm>
          <a:prstGeom prst="rect">
            <a:avLst/>
          </a:prstGeom>
          <a:noFill/>
        </p:spPr>
        <p:txBody>
          <a:bodyPr wrap="square" rtlCol="0">
            <a:spAutoFit/>
          </a:bodyPr>
          <a:lstStyle/>
          <a:p>
            <a:pPr algn="ctr"/>
            <a:r>
              <a:rPr lang="en-ZA" sz="1200" b="1" i="1" dirty="0" smtClean="0"/>
              <a:t>The following is the number of certificates issued by </a:t>
            </a:r>
            <a:r>
              <a:rPr lang="en-ZA" sz="1200" b="1" i="1" dirty="0" err="1" smtClean="0"/>
              <a:t>Umalusi</a:t>
            </a:r>
            <a:r>
              <a:rPr lang="en-ZA" sz="1200" b="1" i="1" dirty="0" smtClean="0"/>
              <a:t> for Nov 2007 to Mar2016 from Aug 2015</a:t>
            </a:r>
            <a:endParaRPr lang="en-ZA" sz="1200" b="1" i="1" dirty="0"/>
          </a:p>
        </p:txBody>
      </p:sp>
    </p:spTree>
    <p:extLst>
      <p:ext uri="{BB962C8B-B14F-4D97-AF65-F5344CB8AC3E}">
        <p14:creationId xmlns:p14="http://schemas.microsoft.com/office/powerpoint/2010/main" xmlns="" val="3749880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SITA_Presentation_Template_2009">
  <a:themeElements>
    <a:clrScheme name="SITA Presentation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TA Presentation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TA Presentation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TA Presentation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TA Presentation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TA Presentation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TA Presentation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TA Presentation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TA Presentation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TA Presentation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TA Presentation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TA Presentation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TA Presentation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TA Presentation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15147</TotalTime>
  <Words>3700</Words>
  <Application>Microsoft Office PowerPoint</Application>
  <PresentationFormat>On-screen Show (4:3)</PresentationFormat>
  <Paragraphs>1081</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SITA_Presentation_Template_2009</vt:lpstr>
      <vt:lpstr>Status Report on Certification Backlog </vt:lpstr>
      <vt:lpstr>Timeline of Key Events</vt:lpstr>
      <vt:lpstr>High level Certification Lifecycle (Main &amp; Supplementary)</vt:lpstr>
      <vt:lpstr>Brief Status of System Processing for 201611 TVET Exams</vt:lpstr>
      <vt:lpstr>NCV</vt:lpstr>
      <vt:lpstr>Summary of Outstanding  Certificates</vt:lpstr>
      <vt:lpstr>Reducing Outstanding  Certificates</vt:lpstr>
      <vt:lpstr>Certificates Issued by Umalusi for Nov 2007 to Mar 2015</vt:lpstr>
      <vt:lpstr>Breakdown of Certificates Issued for Nov 2007 to Mar 2016</vt:lpstr>
      <vt:lpstr>Outstanding Certificates and Candidates Affected Per Exam Cycle</vt:lpstr>
      <vt:lpstr>Analysis of Test Datasets (201411 to 201603)</vt:lpstr>
      <vt:lpstr>NCV ‘1812’ Error  Report</vt:lpstr>
      <vt:lpstr>NATED</vt:lpstr>
      <vt:lpstr>NATED Backlog Initial Identification</vt:lpstr>
      <vt:lpstr>Addressing NATED backlog</vt:lpstr>
      <vt:lpstr>Addressing NATED backlog</vt:lpstr>
      <vt:lpstr>Conclusion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creator>Jan Quist</dc:creator>
  <cp:lastModifiedBy>PUMZA</cp:lastModifiedBy>
  <cp:revision>1494</cp:revision>
  <dcterms:created xsi:type="dcterms:W3CDTF">2012-09-06T10:03:48Z</dcterms:created>
  <dcterms:modified xsi:type="dcterms:W3CDTF">2017-02-23T10:22:21Z</dcterms:modified>
</cp:coreProperties>
</file>