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543" r:id="rId1"/>
    <p:sldMasterId id="2147484555" r:id="rId2"/>
    <p:sldMasterId id="2147484567" r:id="rId3"/>
  </p:sldMasterIdLst>
  <p:notesMasterIdLst>
    <p:notesMasterId r:id="rId23"/>
  </p:notesMasterIdLst>
  <p:handoutMasterIdLst>
    <p:handoutMasterId r:id="rId24"/>
  </p:handoutMasterIdLst>
  <p:sldIdLst>
    <p:sldId id="447" r:id="rId4"/>
    <p:sldId id="565" r:id="rId5"/>
    <p:sldId id="526" r:id="rId6"/>
    <p:sldId id="527" r:id="rId7"/>
    <p:sldId id="532" r:id="rId8"/>
    <p:sldId id="533" r:id="rId9"/>
    <p:sldId id="534" r:id="rId10"/>
    <p:sldId id="535" r:id="rId11"/>
    <p:sldId id="549" r:id="rId12"/>
    <p:sldId id="566" r:id="rId13"/>
    <p:sldId id="557" r:id="rId14"/>
    <p:sldId id="554" r:id="rId15"/>
    <p:sldId id="552" r:id="rId16"/>
    <p:sldId id="553" r:id="rId17"/>
    <p:sldId id="555" r:id="rId18"/>
    <p:sldId id="556" r:id="rId19"/>
    <p:sldId id="563" r:id="rId20"/>
    <p:sldId id="558" r:id="rId21"/>
    <p:sldId id="548" r:id="rId22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90400"/>
    <a:srgbClr val="CC0000"/>
    <a:srgbClr val="990000"/>
    <a:srgbClr val="993300"/>
    <a:srgbClr val="A1CB5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62" autoAdjust="0"/>
    <p:restoredTop sz="90929"/>
  </p:normalViewPr>
  <p:slideViewPr>
    <p:cSldViewPr>
      <p:cViewPr varScale="1">
        <p:scale>
          <a:sx n="105" d="100"/>
          <a:sy n="105" d="100"/>
        </p:scale>
        <p:origin x="-19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44" cy="49667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eaLnBrk="0" hangingPunct="0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64" y="0"/>
            <a:ext cx="2946443" cy="49667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E9026805-FEA9-4132-BB38-51D781991B56}" type="datetimeFigureOut">
              <a:rPr lang="en-US"/>
              <a:pPr>
                <a:defRPr/>
              </a:pPr>
              <a:t>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272"/>
            <a:ext cx="2946444" cy="49667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eaLnBrk="0" hangingPunct="0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64" y="9428272"/>
            <a:ext cx="2946443" cy="49667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F51319B2-7A1D-4238-8C7B-5C54E5996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16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44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02" y="0"/>
            <a:ext cx="29448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2950"/>
            <a:ext cx="4964113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833"/>
            <a:ext cx="4984962" cy="446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969"/>
            <a:ext cx="2946444" cy="49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02" y="9429969"/>
            <a:ext cx="2944875" cy="49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60FDF6D4-FB19-474C-8147-4E8CC78C60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83001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5ED721-9C3A-4202-8FB2-D1BEB10B0DD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5326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E0268C-D44E-49B5-99A3-347EADF30D3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8246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907B8AA-AAEB-49BD-8D55-A19E355DCD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2191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E3633-EF0D-457C-9EDC-E5A4F0FDF812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1988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76200"/>
            <a:ext cx="21907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76200"/>
            <a:ext cx="64198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B0642-AFDE-4416-86FA-993658EC72AC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0876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D2C95BC9-3062-4CD6-974A-4C7BF4DA1B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3415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F85A1-E419-4A9D-98FD-9FA4278D085E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9097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FFE3D-DEA5-4C51-9B75-8B5B2F1863B8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9609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305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305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390A7-1417-4C15-ADAB-A3B19AF93A3F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5154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6F5D0-4C23-4ECC-802A-2ABE23A1B6A8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8028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2F928-CE48-4731-89A0-E4981329F554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0570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186F3-5508-4D18-8E9B-219D3875EE46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1789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344A1-E863-49A7-BDE9-9854418B7EDC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2879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B54C9-DAAD-4DCE-9E79-28931CADE0E1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1090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5339C-F60F-434A-B8DC-A3A78B3FA923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87464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89BEE-CD32-4538-8DD4-A42EBE606EAA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81225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76200"/>
            <a:ext cx="21907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76200"/>
            <a:ext cx="64198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C83D9-0547-4FF8-BDCF-719D5C70D53F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32765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C72E5E0-2B2B-4479-97C2-1BDFD01A56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71131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630C5-2861-4300-9822-8333D170F2F4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94827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7FE8F-A234-413E-9D59-4ED7DB504F30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23469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305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305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1945D-E23E-4CEE-904C-EB4F249ACFB7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21537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AE892-005D-48FC-817C-5F2791825D37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30189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9C548-9685-4D7E-9EC3-03FDFDC542CE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27323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4D01A-C3DD-469D-9EF0-3875BFBEC570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7630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881A2-C642-4D56-BE95-11FD851FDBC0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70924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F0C0F-ECFE-487B-A438-1A609569A998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27761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BC603-72F0-41CF-8395-D7BACB438281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48742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39E93-40E5-4AEF-8A39-C69EA9792B21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12397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76200"/>
            <a:ext cx="21907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76200"/>
            <a:ext cx="64198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223A6-56AA-46CD-9F5E-7F4961FABC84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7381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305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305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90B35-FE1A-48BF-9881-BB284D20AFBF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7573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8F12A-75DC-4657-BE25-3296E457E35A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7940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99874-D306-4321-BAE7-1B473B7B5A6E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6602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14C1C-6248-4EBB-8D8F-B801D5A9070A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4613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47674-9F51-48BE-BF98-5A850DD66827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0601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7ECF7-42F2-46A7-8475-6647961FD8A8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419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Powerpoint Presentation Banne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961063"/>
            <a:ext cx="9144000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5875" y="0"/>
            <a:ext cx="91773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95400"/>
            <a:ext cx="8763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chemeClr val="bg2"/>
                </a:solidFill>
                <a:latin typeface="Arial Bold Italic" pitchFamily="1" charset="0"/>
                <a:ea typeface="+mn-ea"/>
              </a:defRPr>
            </a:lvl1pPr>
          </a:lstStyle>
          <a:p>
            <a:pPr>
              <a:defRPr/>
            </a:pPr>
            <a:fld id="{373B985B-D55C-4716-9D0B-9B7EC5649DC6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5890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4" r:id="rId1"/>
    <p:sldLayoutId id="2147484545" r:id="rId2"/>
    <p:sldLayoutId id="2147484546" r:id="rId3"/>
    <p:sldLayoutId id="2147484547" r:id="rId4"/>
    <p:sldLayoutId id="2147484548" r:id="rId5"/>
    <p:sldLayoutId id="2147484549" r:id="rId6"/>
    <p:sldLayoutId id="2147484550" r:id="rId7"/>
    <p:sldLayoutId id="2147484551" r:id="rId8"/>
    <p:sldLayoutId id="2147484552" r:id="rId9"/>
    <p:sldLayoutId id="2147484553" r:id="rId10"/>
    <p:sldLayoutId id="214748455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Osak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Osak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Osak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Osak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Osak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Osak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961063"/>
            <a:ext cx="9144000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5875" y="0"/>
            <a:ext cx="91773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95400"/>
            <a:ext cx="8763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2"/>
                </a:solidFill>
                <a:latin typeface="Arial Bold Italic" pitchFamily="1" charset="0"/>
                <a:ea typeface="+mn-ea"/>
              </a:defRPr>
            </a:lvl1pPr>
          </a:lstStyle>
          <a:p>
            <a:pPr eaLnBrk="0" hangingPunct="0">
              <a:defRPr/>
            </a:pPr>
            <a:fld id="{2C0EC233-46FE-4789-9593-2C9309280B7E}" type="slidenum">
              <a:rPr lang="en-US">
                <a:solidFill>
                  <a:srgbClr val="808080"/>
                </a:solidFill>
              </a:rPr>
              <a:pPr eaLnBrk="0" hangingPunct="0">
                <a:defRPr/>
              </a:pPr>
              <a:t>‹#›</a:t>
            </a:fld>
            <a:endParaRPr lang="en-US" sz="140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5089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6" r:id="rId1"/>
    <p:sldLayoutId id="2147484557" r:id="rId2"/>
    <p:sldLayoutId id="2147484558" r:id="rId3"/>
    <p:sldLayoutId id="2147484559" r:id="rId4"/>
    <p:sldLayoutId id="2147484560" r:id="rId5"/>
    <p:sldLayoutId id="2147484561" r:id="rId6"/>
    <p:sldLayoutId id="2147484562" r:id="rId7"/>
    <p:sldLayoutId id="2147484563" r:id="rId8"/>
    <p:sldLayoutId id="2147484564" r:id="rId9"/>
    <p:sldLayoutId id="2147484565" r:id="rId10"/>
    <p:sldLayoutId id="214748456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961063"/>
            <a:ext cx="9144000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5875" y="0"/>
            <a:ext cx="91773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95400"/>
            <a:ext cx="8763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2"/>
                </a:solidFill>
                <a:latin typeface="Arial Bold Italic" pitchFamily="1" charset="0"/>
                <a:ea typeface="+mn-ea"/>
              </a:defRPr>
            </a:lvl1pPr>
          </a:lstStyle>
          <a:p>
            <a:pPr eaLnBrk="0" hangingPunct="0">
              <a:defRPr/>
            </a:pPr>
            <a:fld id="{7A83B82A-72EC-46AF-9F91-04B2A41756FA}" type="slidenum">
              <a:rPr lang="en-US">
                <a:solidFill>
                  <a:srgbClr val="808080"/>
                </a:solidFill>
              </a:rPr>
              <a:pPr eaLnBrk="0" hangingPunct="0">
                <a:defRPr/>
              </a:pPr>
              <a:t>‹#›</a:t>
            </a:fld>
            <a:endParaRPr lang="en-US" sz="140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911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8" r:id="rId1"/>
    <p:sldLayoutId id="2147484569" r:id="rId2"/>
    <p:sldLayoutId id="2147484570" r:id="rId3"/>
    <p:sldLayoutId id="2147484571" r:id="rId4"/>
    <p:sldLayoutId id="2147484572" r:id="rId5"/>
    <p:sldLayoutId id="2147484573" r:id="rId6"/>
    <p:sldLayoutId id="2147484574" r:id="rId7"/>
    <p:sldLayoutId id="2147484575" r:id="rId8"/>
    <p:sldLayoutId id="2147484576" r:id="rId9"/>
    <p:sldLayoutId id="2147484577" r:id="rId10"/>
    <p:sldLayoutId id="214748457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Powerpoint Presentation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3338" y="-33338"/>
            <a:ext cx="9177338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51520" y="3193975"/>
            <a:ext cx="8712968" cy="1027113"/>
          </a:xfrm>
        </p:spPr>
        <p:txBody>
          <a:bodyPr/>
          <a:lstStyle/>
          <a:p>
            <a:pPr algn="r" eaLnBrk="1" hangingPunct="1"/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State of Municipalities </a:t>
            </a:r>
            <a:r>
              <a:rPr lang="en-US" sz="3200" b="1" dirty="0"/>
              <a:t>F</a:t>
            </a:r>
            <a:r>
              <a:rPr lang="en-US" sz="3200" b="1" dirty="0" smtClean="0"/>
              <a:t>inances </a:t>
            </a:r>
            <a:r>
              <a:rPr lang="en-US" sz="2500" b="1" dirty="0" smtClean="0"/>
              <a:t> </a:t>
            </a:r>
            <a:br>
              <a:rPr lang="en-US" sz="2500" b="1" dirty="0" smtClean="0"/>
            </a:br>
            <a:r>
              <a:rPr lang="en-US" sz="1800" i="1" dirty="0" smtClean="0"/>
              <a:t>Eskom arrears affected municipalities</a:t>
            </a:r>
            <a:r>
              <a:rPr lang="en-US" sz="2500" b="1" dirty="0" smtClean="0"/>
              <a:t/>
            </a:r>
            <a:br>
              <a:rPr lang="en-US" sz="2500" b="1" dirty="0" smtClean="0"/>
            </a:br>
            <a:endParaRPr lang="en-US" dirty="0" smtClean="0"/>
          </a:p>
        </p:txBody>
      </p:sp>
      <p:sp>
        <p:nvSpPr>
          <p:cNvPr id="13316" name="Rectangle 14"/>
          <p:cNvSpPr>
            <a:spLocks noChangeArrowheads="1"/>
          </p:cNvSpPr>
          <p:nvPr/>
        </p:nvSpPr>
        <p:spPr bwMode="auto">
          <a:xfrm>
            <a:off x="777875" y="4548188"/>
            <a:ext cx="769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</a:pPr>
            <a:r>
              <a:rPr lang="en-US" sz="1000" b="1" dirty="0">
                <a:solidFill>
                  <a:srgbClr val="C00000"/>
                </a:solidFill>
                <a:latin typeface="Arial"/>
              </a:rPr>
              <a:t>x</a:t>
            </a:r>
            <a:endParaRPr lang="en-US" sz="1000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13317" name="Subtitle 5"/>
          <p:cNvSpPr>
            <a:spLocks noGrp="1"/>
          </p:cNvSpPr>
          <p:nvPr>
            <p:ph type="subTitle" idx="1"/>
          </p:nvPr>
        </p:nvSpPr>
        <p:spPr>
          <a:xfrm>
            <a:off x="1835696" y="404664"/>
            <a:ext cx="6336704" cy="432048"/>
          </a:xfrm>
        </p:spPr>
        <p:txBody>
          <a:bodyPr/>
          <a:lstStyle/>
          <a:p>
            <a:r>
              <a:rPr lang="en-US" i="1" dirty="0" smtClean="0"/>
              <a:t>.</a:t>
            </a:r>
          </a:p>
          <a:p>
            <a:endParaRPr lang="en-US" i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38859" y="4849415"/>
            <a:ext cx="8325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en-US" sz="1400" dirty="0" smtClean="0">
                <a:solidFill>
                  <a:srgbClr val="FFFFFF"/>
                </a:solidFill>
                <a:latin typeface="Arial"/>
              </a:rPr>
              <a:t>| </a:t>
            </a:r>
            <a:r>
              <a:rPr lang="en-US" sz="1400" dirty="0" smtClean="0">
                <a:solidFill>
                  <a:srgbClr val="FFFFFF"/>
                </a:solidFill>
                <a:latin typeface="Arial"/>
              </a:rPr>
              <a:t>Intergovernmental Relations </a:t>
            </a:r>
            <a:r>
              <a:rPr lang="en-US" altLang="en-US" sz="1400" dirty="0" smtClean="0">
                <a:solidFill>
                  <a:srgbClr val="FFFFFF"/>
                </a:solidFill>
                <a:latin typeface="Arial"/>
              </a:rPr>
              <a:t>| 21  February</a:t>
            </a:r>
            <a:r>
              <a:rPr lang="en-US" sz="1400" dirty="0" smtClean="0">
                <a:solidFill>
                  <a:srgbClr val="FFFFFF"/>
                </a:solidFill>
                <a:latin typeface="Arial"/>
              </a:rPr>
              <a:t> 2017</a:t>
            </a:r>
            <a:endParaRPr lang="en-GB" sz="14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137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84096" cy="838200"/>
          </a:xfrm>
        </p:spPr>
        <p:txBody>
          <a:bodyPr/>
          <a:lstStyle/>
          <a:p>
            <a:r>
              <a:rPr lang="en-US" sz="2400" dirty="0" smtClean="0"/>
              <a:t>Redistribution to poorer resourced municipalities achieved through the Division of Revenue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50640"/>
            <a:ext cx="3240360" cy="2870448"/>
          </a:xfrm>
        </p:spPr>
        <p:txBody>
          <a:bodyPr/>
          <a:lstStyle/>
          <a:p>
            <a:r>
              <a:rPr lang="en-US" sz="1800" dirty="0" smtClean="0"/>
              <a:t>The division of revenue achieves a substantial redistribution of revenues raised through taxes in relatively wealthy (mainly urban) areas to areas where demand for </a:t>
            </a:r>
            <a:r>
              <a:rPr lang="en-US" sz="1800" dirty="0" err="1" smtClean="0"/>
              <a:t>subsidised</a:t>
            </a:r>
            <a:r>
              <a:rPr lang="en-US" sz="1800" dirty="0" smtClean="0"/>
              <a:t> public services is highest</a:t>
            </a:r>
          </a:p>
          <a:p>
            <a:r>
              <a:rPr lang="en-US" sz="1800" dirty="0" smtClean="0"/>
              <a:t>As a result, the most rural municipalities receive twice the allocation per household that is transferred to metros (although 70% of tax revenue is raised in metros)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0630C5-2861-4300-9822-8333D170F2F4}" type="slidenum">
              <a:rPr lang="en-US" smtClean="0">
                <a:solidFill>
                  <a:srgbClr val="808080"/>
                </a:solidFill>
              </a:rPr>
              <a:pPr>
                <a:defRPr/>
              </a:pPr>
              <a:t>10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0098" y="1988840"/>
            <a:ext cx="5544616" cy="365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38300" y="1504529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400" b="1" dirty="0">
                <a:solidFill>
                  <a:srgbClr val="000000"/>
                </a:solidFill>
                <a:ea typeface="ＭＳ Ｐゴシック" pitchFamily="1" charset="-128"/>
              </a:rPr>
              <a:t>Per </a:t>
            </a:r>
            <a:r>
              <a:rPr lang="en-US" sz="1400" b="1" dirty="0" smtClean="0">
                <a:solidFill>
                  <a:srgbClr val="000000"/>
                </a:solidFill>
                <a:ea typeface="ＭＳ Ｐゴシック" pitchFamily="1" charset="-128"/>
              </a:rPr>
              <a:t>household </a:t>
            </a:r>
            <a:r>
              <a:rPr lang="en-US" sz="1400" b="1" dirty="0">
                <a:solidFill>
                  <a:srgbClr val="000000"/>
                </a:solidFill>
                <a:ea typeface="ＭＳ Ｐゴシック" pitchFamily="1" charset="-128"/>
              </a:rPr>
              <a:t>allocations to </a:t>
            </a:r>
            <a:r>
              <a:rPr lang="en-US" sz="1400" b="1" dirty="0" smtClean="0">
                <a:solidFill>
                  <a:srgbClr val="000000"/>
                </a:solidFill>
                <a:ea typeface="ＭＳ Ｐゴシック" pitchFamily="1" charset="-128"/>
              </a:rPr>
              <a:t>municipalities</a:t>
            </a:r>
            <a:endParaRPr lang="en-US" sz="1400" b="1" dirty="0">
              <a:solidFill>
                <a:srgbClr val="000000"/>
              </a:solidFill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10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12088" cy="838200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 smtClean="0"/>
          </a:p>
          <a:p>
            <a:endParaRPr lang="en-ZA" dirty="0"/>
          </a:p>
          <a:p>
            <a:endParaRPr lang="en-ZA" dirty="0" smtClean="0"/>
          </a:p>
          <a:p>
            <a:endParaRPr lang="en-ZA" dirty="0"/>
          </a:p>
          <a:p>
            <a:endParaRPr lang="en-ZA" dirty="0" smtClean="0"/>
          </a:p>
          <a:p>
            <a:pPr marL="0" indent="0" algn="ctr">
              <a:buNone/>
            </a:pPr>
            <a:r>
              <a:rPr lang="en-ZA" sz="3000" b="1" dirty="0" smtClean="0"/>
              <a:t>Analysis </a:t>
            </a:r>
            <a:r>
              <a:rPr lang="en-ZA" sz="3000" b="1" dirty="0"/>
              <a:t>of the top 20 municipalities owing Eskom</a:t>
            </a:r>
            <a:r>
              <a:rPr lang="en-ZA" dirty="0"/>
              <a:t> </a:t>
            </a:r>
            <a:endParaRPr lang="en-ZA" dirty="0" smtClean="0"/>
          </a:p>
          <a:p>
            <a:pPr marL="0" indent="0" algn="ctr">
              <a:buNone/>
            </a:pPr>
            <a:r>
              <a:rPr lang="en-ZA" dirty="0" smtClean="0"/>
              <a:t>Audit outcomes 2014/15</a:t>
            </a:r>
          </a:p>
          <a:p>
            <a:pPr marL="0" indent="0" algn="ctr">
              <a:buNone/>
            </a:pPr>
            <a:r>
              <a:rPr lang="en-ZA" dirty="0" smtClean="0"/>
              <a:t>Performance 2015/16</a:t>
            </a:r>
          </a:p>
          <a:p>
            <a:pPr marL="0" indent="0" algn="ctr">
              <a:buNone/>
            </a:pPr>
            <a:r>
              <a:rPr lang="en-ZA" dirty="0" smtClean="0"/>
              <a:t>Budget 2016/17</a:t>
            </a:r>
          </a:p>
          <a:p>
            <a:pPr marL="0" indent="0" algn="ctr">
              <a:buNone/>
            </a:pPr>
            <a:r>
              <a:rPr lang="en-ZA" dirty="0" smtClean="0"/>
              <a:t>Performance 2</a:t>
            </a:r>
            <a:r>
              <a:rPr lang="en-ZA" baseline="30000" dirty="0" smtClean="0"/>
              <a:t>nd</a:t>
            </a:r>
            <a:r>
              <a:rPr lang="en-ZA" dirty="0" smtClean="0"/>
              <a:t> Q2 - 2016/17</a:t>
            </a:r>
            <a:endParaRPr lang="en-ZA" dirty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0F85A1-E419-4A9D-98FD-9FA4278D085E}" type="slidenum">
              <a:rPr lang="en-US" smtClean="0">
                <a:solidFill>
                  <a:srgbClr val="808080"/>
                </a:solidFill>
              </a:rPr>
              <a:pPr>
                <a:defRPr/>
              </a:pPr>
              <a:t>11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5975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0F85A1-E419-4A9D-98FD-9FA4278D085E}" type="slidenum">
              <a:rPr lang="en-US" smtClean="0">
                <a:solidFill>
                  <a:srgbClr val="808080"/>
                </a:solidFill>
              </a:rPr>
              <a:pPr>
                <a:defRPr/>
              </a:pPr>
              <a:t>12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4587521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40768"/>
            <a:ext cx="3229949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75525" y="116632"/>
            <a:ext cx="888409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9pPr>
          </a:lstStyle>
          <a:p>
            <a:r>
              <a:rPr lang="en-ZA" sz="2400" kern="0" dirty="0" smtClean="0"/>
              <a:t>Performance of top 20 municipalities- Audit 14/15</a:t>
            </a:r>
            <a:endParaRPr lang="en-ZA" sz="2400" kern="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5076056" y="2708920"/>
            <a:ext cx="3600400" cy="26642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The audit opinion</a:t>
            </a:r>
            <a:r>
              <a:rPr lang="en-ZA" dirty="0" smtClean="0">
                <a:ea typeface="ＭＳ Ｐゴシック" pitchFamily="1" charset="-128"/>
              </a:rPr>
              <a:t>s of these municipalities is evidence that financial management is in disarray</a:t>
            </a:r>
            <a:endParaRPr kumimoji="0" lang="en-Z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2581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84096" cy="838200"/>
          </a:xfrm>
        </p:spPr>
        <p:txBody>
          <a:bodyPr/>
          <a:lstStyle/>
          <a:p>
            <a:r>
              <a:rPr lang="en-ZA" sz="2400" dirty="0" smtClean="0"/>
              <a:t>Performance of top 20 municipalities- financial distress municipalities in 2015/16</a:t>
            </a:r>
            <a:endParaRPr lang="en-Z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0F85A1-E419-4A9D-98FD-9FA4278D085E}" type="slidenum">
              <a:rPr lang="en-US" smtClean="0">
                <a:solidFill>
                  <a:srgbClr val="808080"/>
                </a:solidFill>
              </a:rPr>
              <a:pPr>
                <a:defRPr/>
              </a:pPr>
              <a:t>13</a:t>
            </a:fld>
            <a:endParaRPr lang="en-US" sz="1400" b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5302188"/>
            <a:ext cx="8763000" cy="935124"/>
          </a:xfrm>
        </p:spPr>
        <p:txBody>
          <a:bodyPr/>
          <a:lstStyle/>
          <a:p>
            <a:r>
              <a:rPr lang="en-ZA" sz="1600" dirty="0" smtClean="0"/>
              <a:t>The fact that many municipalities are persistently distressed are concerning</a:t>
            </a:r>
          </a:p>
          <a:p>
            <a:r>
              <a:rPr lang="en-ZA" sz="1600" dirty="0" smtClean="0"/>
              <a:t>At the end of the 2015/16 financial year the creditors amount far exceed cash – can be regarded as an overdraft as it consist of more than one month arrears</a:t>
            </a:r>
          </a:p>
          <a:p>
            <a:r>
              <a:rPr lang="en-ZA" sz="1600" dirty="0" smtClean="0"/>
              <a:t>The acting positions contribute to the crisis they find themselves in</a:t>
            </a:r>
          </a:p>
          <a:p>
            <a:endParaRPr lang="en-ZA" sz="1600" dirty="0"/>
          </a:p>
          <a:p>
            <a:endParaRPr lang="en-ZA" sz="16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770" y="1124744"/>
            <a:ext cx="8856984" cy="417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42562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84096" cy="838200"/>
          </a:xfrm>
        </p:spPr>
        <p:txBody>
          <a:bodyPr/>
          <a:lstStyle/>
          <a:p>
            <a:r>
              <a:rPr lang="en-ZA" sz="2400" dirty="0" smtClean="0"/>
              <a:t>LGES allocation and households subsidised </a:t>
            </a:r>
            <a:endParaRPr lang="en-Z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0F85A1-E419-4A9D-98FD-9FA4278D085E}" type="slidenum">
              <a:rPr lang="en-US" smtClean="0">
                <a:solidFill>
                  <a:srgbClr val="808080"/>
                </a:solidFill>
              </a:rPr>
              <a:pPr>
                <a:defRPr/>
              </a:pPr>
              <a:t>14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7920880" cy="451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0183" y="5641981"/>
            <a:ext cx="8763000" cy="791108"/>
          </a:xfrm>
          <a:solidFill>
            <a:schemeClr val="bg1"/>
          </a:solidFill>
        </p:spPr>
        <p:txBody>
          <a:bodyPr/>
          <a:lstStyle/>
          <a:p>
            <a:r>
              <a:rPr lang="en-ZA" sz="1600" dirty="0" smtClean="0"/>
              <a:t>The fact of the matter is that municipalities are more than sufficiently subsidised</a:t>
            </a:r>
          </a:p>
          <a:p>
            <a:r>
              <a:rPr lang="en-ZA" sz="1600" dirty="0" smtClean="0"/>
              <a:t>Consequently, municipalities are in turn not providing as intended </a:t>
            </a:r>
            <a:endParaRPr lang="en-ZA" sz="1600" dirty="0"/>
          </a:p>
          <a:p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xmlns="" val="104480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400" dirty="0" smtClean="0"/>
              <a:t>Budget 2016/17 – electricity function</a:t>
            </a:r>
            <a:endParaRPr lang="en-Z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0F85A1-E419-4A9D-98FD-9FA4278D085E}" type="slidenum">
              <a:rPr lang="en-US" smtClean="0">
                <a:solidFill>
                  <a:srgbClr val="808080"/>
                </a:solidFill>
              </a:rPr>
              <a:pPr>
                <a:defRPr/>
              </a:pPr>
              <a:t>15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7164288" y="1196752"/>
            <a:ext cx="1872208" cy="5236337"/>
          </a:xfrm>
          <a:solidFill>
            <a:schemeClr val="bg1"/>
          </a:solidFill>
        </p:spPr>
        <p:txBody>
          <a:bodyPr/>
          <a:lstStyle/>
          <a:p>
            <a:pPr marL="177800" indent="-177800"/>
            <a:r>
              <a:rPr lang="en-ZA" sz="1400" dirty="0" smtClean="0"/>
              <a:t>When municipalities bills and collects less than the bulk cost, the function </a:t>
            </a:r>
            <a:r>
              <a:rPr lang="en-ZA" sz="1400" dirty="0"/>
              <a:t>becomes </a:t>
            </a:r>
            <a:r>
              <a:rPr lang="en-ZA" sz="1400" dirty="0" smtClean="0"/>
              <a:t>unsustainable - not </a:t>
            </a:r>
            <a:r>
              <a:rPr lang="en-ZA" sz="1400" dirty="0"/>
              <a:t>taking secondary cost into consideration</a:t>
            </a:r>
          </a:p>
          <a:p>
            <a:pPr marL="177800" indent="-177800"/>
            <a:r>
              <a:rPr lang="en-ZA" sz="1400" dirty="0" smtClean="0"/>
              <a:t>Unfunded budgets contributes to the problem</a:t>
            </a:r>
          </a:p>
          <a:p>
            <a:pPr marL="177800" indent="-177800"/>
            <a:r>
              <a:rPr lang="en-ZA" sz="1400" dirty="0" smtClean="0"/>
              <a:t>If the trade creditors for the year exceed the cash then it is clear that the municipality does not have intention to pay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7056784" cy="4784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65246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740080" cy="838200"/>
          </a:xfrm>
        </p:spPr>
        <p:txBody>
          <a:bodyPr/>
          <a:lstStyle/>
          <a:p>
            <a:r>
              <a:rPr lang="en-ZA" sz="2400" dirty="0" smtClean="0"/>
              <a:t>Asset management and losses in electricity – 2016/17 budget</a:t>
            </a:r>
            <a:endParaRPr lang="en-Z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0F85A1-E419-4A9D-98FD-9FA4278D085E}" type="slidenum">
              <a:rPr lang="en-US" smtClean="0">
                <a:solidFill>
                  <a:srgbClr val="808080"/>
                </a:solidFill>
              </a:rPr>
              <a:pPr>
                <a:defRPr/>
              </a:pPr>
              <a:t>16</a:t>
            </a:fld>
            <a:endParaRPr lang="en-US" sz="1400" b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092280" y="1195388"/>
            <a:ext cx="1944216" cy="5185940"/>
          </a:xfrm>
        </p:spPr>
        <p:txBody>
          <a:bodyPr/>
          <a:lstStyle/>
          <a:p>
            <a:pPr marL="177800" indent="-177800"/>
            <a:r>
              <a:rPr lang="en-ZA" sz="1400" dirty="0" smtClean="0"/>
              <a:t>Any renewal below 40% - is indicative that assets are not replaced at the required rate – infrastructure failure  - losses  </a:t>
            </a:r>
          </a:p>
          <a:p>
            <a:pPr marL="177800" indent="-177800"/>
            <a:r>
              <a:rPr lang="en-ZA" sz="1400" dirty="0" smtClean="0"/>
              <a:t>Depreciation is the rate at which assets are used.  below – a % below is indicative that assets are used faster rate than replaced – infrastructure failure – losses</a:t>
            </a:r>
          </a:p>
          <a:p>
            <a:pPr marL="177800" indent="-177800"/>
            <a:r>
              <a:rPr lang="en-ZA" sz="1400" dirty="0" smtClean="0"/>
              <a:t>R&amp;M 8% is risky</a:t>
            </a:r>
          </a:p>
          <a:p>
            <a:pPr marL="177800" indent="-177800"/>
            <a:r>
              <a:rPr lang="en-ZA" sz="1400" dirty="0" smtClean="0"/>
              <a:t>Evident in the distribution losses</a:t>
            </a:r>
            <a:endParaRPr lang="en-ZA" sz="1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5388"/>
            <a:ext cx="6768752" cy="4654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20602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84096" cy="838200"/>
          </a:xfrm>
        </p:spPr>
        <p:txBody>
          <a:bodyPr/>
          <a:lstStyle/>
          <a:p>
            <a:r>
              <a:rPr lang="en-ZA" sz="2400" dirty="0" smtClean="0"/>
              <a:t>S71 2</a:t>
            </a:r>
            <a:r>
              <a:rPr lang="en-ZA" sz="2400" baseline="30000" dirty="0" smtClean="0"/>
              <a:t>nd</a:t>
            </a:r>
            <a:r>
              <a:rPr lang="en-ZA" sz="2400" dirty="0" smtClean="0"/>
              <a:t> Quarter ended December 2016 and Eskom arrears</a:t>
            </a:r>
            <a:endParaRPr lang="en-Z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224" y="1182664"/>
            <a:ext cx="2327176" cy="4684736"/>
          </a:xfrm>
        </p:spPr>
        <p:txBody>
          <a:bodyPr/>
          <a:lstStyle/>
          <a:p>
            <a:r>
              <a:rPr lang="en-ZA" sz="1400" dirty="0" smtClean="0"/>
              <a:t>In all municipalities creditors amount exceed the cash at the end of the second quarter</a:t>
            </a:r>
          </a:p>
          <a:p>
            <a:r>
              <a:rPr lang="en-ZA" sz="1400" dirty="0" smtClean="0"/>
              <a:t>Municipalities that have deficit at this stage may have a serious cash flow problem</a:t>
            </a:r>
          </a:p>
          <a:p>
            <a:r>
              <a:rPr lang="en-ZA" sz="1400" dirty="0" smtClean="0"/>
              <a:t>This suggest that they cannot pay creditors within the legal time frames</a:t>
            </a:r>
          </a:p>
          <a:p>
            <a:r>
              <a:rPr lang="en-ZA" sz="1400" dirty="0" smtClean="0"/>
              <a:t>In some cases the Eskom arrears amount far exceeds the cash available </a:t>
            </a:r>
          </a:p>
          <a:p>
            <a:r>
              <a:rPr lang="en-ZA" sz="1400" dirty="0" smtClean="0"/>
              <a:t>Apart from the Eskom debt the bigger problem is amounts owed to other creditors</a:t>
            </a:r>
          </a:p>
          <a:p>
            <a:endParaRPr lang="en-ZA" sz="1400" dirty="0" smtClean="0"/>
          </a:p>
          <a:p>
            <a:endParaRPr lang="en-ZA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0F85A1-E419-4A9D-98FD-9FA4278D085E}" type="slidenum">
              <a:rPr lang="en-US" smtClean="0">
                <a:solidFill>
                  <a:srgbClr val="808080"/>
                </a:solidFill>
              </a:rPr>
              <a:pPr>
                <a:defRPr/>
              </a:pPr>
              <a:t>17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82664"/>
            <a:ext cx="6391275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18738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>
          <a:xfrm>
            <a:off x="107950" y="76200"/>
            <a:ext cx="9036050" cy="838200"/>
          </a:xfrm>
        </p:spPr>
        <p:txBody>
          <a:bodyPr/>
          <a:lstStyle/>
          <a:p>
            <a:r>
              <a:rPr lang="en-ZA" altLang="en-US" sz="2400" dirty="0" smtClean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25538"/>
            <a:ext cx="8883650" cy="5472112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en-ZA" sz="1500" dirty="0" smtClean="0">
                <a:cs typeface="+mn-cs"/>
              </a:rPr>
              <a:t>The </a:t>
            </a:r>
            <a:r>
              <a:rPr lang="en-ZA" sz="1500" dirty="0">
                <a:cs typeface="+mn-cs"/>
              </a:rPr>
              <a:t>following </a:t>
            </a:r>
            <a:r>
              <a:rPr lang="en-ZA" sz="1500" dirty="0" smtClean="0">
                <a:cs typeface="+mn-cs"/>
              </a:rPr>
              <a:t>general observations that relate to the municipalities</a:t>
            </a:r>
            <a:r>
              <a:rPr lang="en-ZA" sz="1500" dirty="0">
                <a:cs typeface="+mn-cs"/>
              </a:rPr>
              <a:t>’ failure to pay their creditors </a:t>
            </a:r>
            <a:r>
              <a:rPr lang="en-ZA" sz="1500" dirty="0" smtClean="0">
                <a:cs typeface="+mn-cs"/>
              </a:rPr>
              <a:t>which emerged from the analysis:</a:t>
            </a:r>
            <a:endParaRPr lang="en-ZA" sz="1500" dirty="0">
              <a:cs typeface="+mn-cs"/>
            </a:endParaRPr>
          </a:p>
          <a:p>
            <a:pPr algn="just">
              <a:defRPr/>
            </a:pPr>
            <a:r>
              <a:rPr lang="en-US" sz="1500" dirty="0" smtClean="0">
                <a:cs typeface="+mn-cs"/>
              </a:rPr>
              <a:t>Many municipalities were not aware of their </a:t>
            </a:r>
            <a:r>
              <a:rPr lang="en-US" sz="1500" b="1" dirty="0" smtClean="0">
                <a:cs typeface="+mn-cs"/>
              </a:rPr>
              <a:t>consumption patterns </a:t>
            </a:r>
            <a:r>
              <a:rPr lang="en-US" sz="1500" dirty="0" smtClean="0">
                <a:cs typeface="+mn-cs"/>
              </a:rPr>
              <a:t>for bulk services;</a:t>
            </a:r>
          </a:p>
          <a:p>
            <a:pPr algn="just">
              <a:defRPr/>
            </a:pPr>
            <a:r>
              <a:rPr lang="en-US" sz="1500" b="1" dirty="0" smtClean="0"/>
              <a:t>High </a:t>
            </a:r>
            <a:r>
              <a:rPr lang="en-US" sz="1500" b="1" dirty="0"/>
              <a:t>operating costs – </a:t>
            </a:r>
            <a:r>
              <a:rPr lang="en-US" sz="1500" dirty="0"/>
              <a:t>above normal staff costs which implies that a large part of the equitable share is being </a:t>
            </a:r>
            <a:r>
              <a:rPr lang="en-US" sz="1500" dirty="0" err="1"/>
              <a:t>utilised</a:t>
            </a:r>
            <a:r>
              <a:rPr lang="en-US" sz="1500" dirty="0"/>
              <a:t> to pay salaries and not directly towards service delivery. In addition many municipalities have </a:t>
            </a:r>
            <a:r>
              <a:rPr lang="en-US" sz="1500" b="1" dirty="0"/>
              <a:t>bloated </a:t>
            </a:r>
            <a:r>
              <a:rPr lang="en-US" sz="1500" b="1" dirty="0" err="1"/>
              <a:t>organisational</a:t>
            </a:r>
            <a:r>
              <a:rPr lang="en-US" sz="1500" b="1" dirty="0"/>
              <a:t> structure</a:t>
            </a:r>
            <a:r>
              <a:rPr lang="en-US" sz="1500" dirty="0"/>
              <a:t>;</a:t>
            </a:r>
            <a:endParaRPr lang="en-US" sz="1500" dirty="0" smtClean="0">
              <a:cs typeface="+mn-cs"/>
            </a:endParaRPr>
          </a:p>
          <a:p>
            <a:pPr algn="just">
              <a:defRPr/>
            </a:pPr>
            <a:r>
              <a:rPr lang="en-US" sz="1500" b="1" dirty="0" smtClean="0">
                <a:cs typeface="+mn-cs"/>
              </a:rPr>
              <a:t>Unfunded </a:t>
            </a:r>
            <a:r>
              <a:rPr lang="en-US" sz="1500" b="1" dirty="0">
                <a:cs typeface="+mn-cs"/>
              </a:rPr>
              <a:t>budgets – </a:t>
            </a:r>
            <a:r>
              <a:rPr lang="en-US" sz="1500" dirty="0">
                <a:cs typeface="+mn-cs"/>
              </a:rPr>
              <a:t>Past repayment arrangement were not affordable and realistic (not cash backed) and in many cases were signed merely for </a:t>
            </a:r>
            <a:r>
              <a:rPr lang="en-US" sz="1500" dirty="0" smtClean="0">
                <a:cs typeface="+mn-cs"/>
              </a:rPr>
              <a:t>compliance;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ZA" sz="1500" b="1" dirty="0" smtClean="0"/>
              <a:t>Tariffs</a:t>
            </a:r>
            <a:r>
              <a:rPr lang="en-ZA" sz="1500" dirty="0" smtClean="0"/>
              <a:t> </a:t>
            </a:r>
            <a:r>
              <a:rPr lang="en-ZA" sz="1500" dirty="0"/>
              <a:t>– electricity and water tariff setting are not cost </a:t>
            </a:r>
            <a:r>
              <a:rPr lang="en-ZA" sz="1500" dirty="0" smtClean="0"/>
              <a:t>reflective, municipalities bill for electricity and collect far less than they purchase – not sustainable;</a:t>
            </a:r>
            <a:endParaRPr lang="en-ZA" sz="1500" dirty="0"/>
          </a:p>
          <a:p>
            <a:pPr algn="just">
              <a:buFont typeface="Arial" pitchFamily="34" charset="0"/>
              <a:buChar char="•"/>
              <a:defRPr/>
            </a:pPr>
            <a:r>
              <a:rPr lang="en-ZA" sz="1500" dirty="0"/>
              <a:t>Theft/losses of electricity equates to as much as 50 per cent of purchases in some </a:t>
            </a:r>
            <a:r>
              <a:rPr lang="en-ZA" sz="1500" dirty="0" smtClean="0"/>
              <a:t>cases;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1500" dirty="0" smtClean="0"/>
              <a:t>Poor asset management that leads to infrastructure failure and increased losses;</a:t>
            </a:r>
            <a:endParaRPr lang="en-US" sz="1500" dirty="0"/>
          </a:p>
          <a:p>
            <a:pPr algn="just">
              <a:defRPr/>
            </a:pPr>
            <a:r>
              <a:rPr lang="en-US" sz="1500" dirty="0"/>
              <a:t>Poor </a:t>
            </a:r>
            <a:r>
              <a:rPr lang="en-US" sz="1500" b="1" dirty="0"/>
              <a:t>revenue management </a:t>
            </a:r>
            <a:r>
              <a:rPr lang="en-US" sz="1500" dirty="0"/>
              <a:t>has meant that payments due to creditors far exceed revenue collected; </a:t>
            </a:r>
          </a:p>
          <a:p>
            <a:pPr algn="just">
              <a:defRPr/>
            </a:pPr>
            <a:r>
              <a:rPr lang="en-US" sz="1500" dirty="0" smtClean="0">
                <a:cs typeface="+mn-cs"/>
              </a:rPr>
              <a:t>Even though municipalities have adopted cost </a:t>
            </a:r>
            <a:r>
              <a:rPr lang="en-US" sz="1500" b="1" dirty="0" smtClean="0">
                <a:cs typeface="+mn-cs"/>
              </a:rPr>
              <a:t>containment measures </a:t>
            </a:r>
            <a:r>
              <a:rPr lang="en-US" sz="1500" dirty="0" smtClean="0">
                <a:cs typeface="+mn-cs"/>
              </a:rPr>
              <a:t>in council the reality is that many are not practicing what is suggested.  There are no evidence of </a:t>
            </a:r>
            <a:r>
              <a:rPr lang="en-US" sz="1500" dirty="0" err="1" smtClean="0">
                <a:cs typeface="+mn-cs"/>
              </a:rPr>
              <a:t>reprioritisation</a:t>
            </a:r>
            <a:r>
              <a:rPr lang="en-US" sz="1500" dirty="0" smtClean="0">
                <a:cs typeface="+mn-cs"/>
              </a:rPr>
              <a:t> budgets in terms of importance; </a:t>
            </a:r>
          </a:p>
          <a:p>
            <a:pPr algn="just">
              <a:defRPr/>
            </a:pPr>
            <a:r>
              <a:rPr lang="en-US" sz="1500" dirty="0" smtClean="0"/>
              <a:t>Municipalities are not </a:t>
            </a:r>
            <a:r>
              <a:rPr lang="en-US" sz="1500" dirty="0" err="1" smtClean="0"/>
              <a:t>utlising</a:t>
            </a:r>
            <a:r>
              <a:rPr lang="en-US" sz="1500" dirty="0" smtClean="0"/>
              <a:t> the LGES </a:t>
            </a:r>
            <a:r>
              <a:rPr lang="en-US" sz="1500" dirty="0" err="1" smtClean="0"/>
              <a:t>subsidisation</a:t>
            </a:r>
            <a:r>
              <a:rPr lang="en-US" sz="1500" dirty="0" smtClean="0"/>
              <a:t> for the poor households as intended; </a:t>
            </a:r>
            <a:r>
              <a:rPr lang="en-US" sz="1500" dirty="0" smtClean="0">
                <a:cs typeface="+mn-cs"/>
              </a:rPr>
              <a:t> </a:t>
            </a:r>
          </a:p>
          <a:p>
            <a:pPr algn="just">
              <a:defRPr/>
            </a:pPr>
            <a:r>
              <a:rPr lang="en-US" sz="1500" b="1" dirty="0" smtClean="0">
                <a:cs typeface="+mn-cs"/>
              </a:rPr>
              <a:t>Poor </a:t>
            </a:r>
            <a:r>
              <a:rPr lang="en-US" sz="1500" b="1" dirty="0">
                <a:cs typeface="+mn-cs"/>
              </a:rPr>
              <a:t>leadership and weak financial management </a:t>
            </a:r>
            <a:r>
              <a:rPr lang="en-US" sz="1500" dirty="0" smtClean="0">
                <a:cs typeface="+mn-cs"/>
              </a:rPr>
              <a:t>led </a:t>
            </a:r>
            <a:r>
              <a:rPr lang="en-US" sz="1500" dirty="0">
                <a:cs typeface="+mn-cs"/>
              </a:rPr>
              <a:t>to mismanagement of </a:t>
            </a:r>
            <a:r>
              <a:rPr lang="en-US" sz="1500" dirty="0" smtClean="0">
                <a:cs typeface="+mn-cs"/>
              </a:rPr>
              <a:t>finances, as reflected by poor audit outcomes,  </a:t>
            </a:r>
            <a:r>
              <a:rPr lang="en-US" sz="1500" dirty="0">
                <a:cs typeface="+mn-cs"/>
              </a:rPr>
              <a:t>which in turn allowed the debt to escalate</a:t>
            </a:r>
            <a:r>
              <a:rPr lang="en-US" sz="1500" dirty="0" smtClean="0">
                <a:cs typeface="+mn-cs"/>
              </a:rPr>
              <a:t>; and </a:t>
            </a:r>
          </a:p>
          <a:p>
            <a:pPr algn="just">
              <a:defRPr/>
            </a:pPr>
            <a:r>
              <a:rPr lang="en-GB" sz="1500" dirty="0" smtClean="0">
                <a:cs typeface="+mn-cs"/>
              </a:rPr>
              <a:t>Lack </a:t>
            </a:r>
            <a:r>
              <a:rPr lang="en-GB" sz="1500" dirty="0">
                <a:cs typeface="+mn-cs"/>
              </a:rPr>
              <a:t>effective </a:t>
            </a:r>
            <a:r>
              <a:rPr lang="en-GB" sz="1500" b="1" dirty="0">
                <a:cs typeface="+mn-cs"/>
              </a:rPr>
              <a:t>internal </a:t>
            </a:r>
            <a:r>
              <a:rPr lang="en-GB" sz="1500" b="1" dirty="0" smtClean="0">
                <a:cs typeface="+mn-cs"/>
              </a:rPr>
              <a:t>controls</a:t>
            </a:r>
            <a:r>
              <a:rPr lang="en-GB" sz="1500" dirty="0" smtClean="0">
                <a:cs typeface="+mn-cs"/>
              </a:rPr>
              <a:t>, have </a:t>
            </a:r>
            <a:r>
              <a:rPr lang="en-GB" sz="1500" b="1" dirty="0">
                <a:cs typeface="+mn-cs"/>
              </a:rPr>
              <a:t>poor cash flow </a:t>
            </a:r>
            <a:r>
              <a:rPr lang="en-GB" sz="1500" b="1" dirty="0" smtClean="0">
                <a:cs typeface="+mn-cs"/>
              </a:rPr>
              <a:t>management</a:t>
            </a:r>
            <a:r>
              <a:rPr lang="en-GB" sz="1500" dirty="0" smtClean="0">
                <a:cs typeface="+mn-cs"/>
              </a:rPr>
              <a:t>.  </a:t>
            </a:r>
          </a:p>
          <a:p>
            <a:pPr algn="just">
              <a:defRPr/>
            </a:pPr>
            <a:endParaRPr lang="en-ZA" sz="1500" dirty="0">
              <a:cs typeface="+mn-cs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E6DF4D-0647-4906-91F1-548E1D45A1B8}" type="slidenum">
              <a:rPr lang="en-US" altLang="en-US" sz="1000" smtClean="0">
                <a:solidFill>
                  <a:srgbClr val="EEECE1"/>
                </a:solidFill>
                <a:latin typeface="Arial Bold Italic" pitchFamily="34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7380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ZA" sz="9600" dirty="0" smtClean="0"/>
          </a:p>
          <a:p>
            <a:pPr marL="0" indent="0" algn="ctr">
              <a:buNone/>
            </a:pPr>
            <a:r>
              <a:rPr lang="en-ZA" sz="9600" dirty="0" smtClean="0"/>
              <a:t>Thank You</a:t>
            </a:r>
            <a:endParaRPr lang="en-ZA" sz="9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7380BA-257A-4B2A-8622-2CC1176DACBD}" type="slidenum">
              <a:rPr lang="en-US" smtClean="0"/>
              <a:pPr>
                <a:defRPr/>
              </a:pPr>
              <a:t>19</a:t>
            </a:fld>
            <a:endParaRPr lang="en-US" sz="1400" b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303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Contents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National Transfers</a:t>
            </a:r>
          </a:p>
          <a:p>
            <a:pPr lvl="1"/>
            <a:r>
              <a:rPr lang="en-ZA" dirty="0" smtClean="0"/>
              <a:t>LGES and Conditional Grants</a:t>
            </a:r>
            <a:endParaRPr lang="en-ZA" dirty="0"/>
          </a:p>
          <a:p>
            <a:r>
              <a:rPr lang="en-ZA" dirty="0" smtClean="0"/>
              <a:t>Performance of affected municipalities</a:t>
            </a:r>
          </a:p>
          <a:p>
            <a:pPr lvl="1"/>
            <a:r>
              <a:rPr lang="en-ZA" dirty="0" smtClean="0"/>
              <a:t>Audit outcomes</a:t>
            </a:r>
          </a:p>
          <a:p>
            <a:pPr lvl="1"/>
            <a:r>
              <a:rPr lang="en-ZA" dirty="0" smtClean="0"/>
              <a:t>State of LG finances</a:t>
            </a:r>
          </a:p>
          <a:p>
            <a:pPr lvl="1"/>
            <a:r>
              <a:rPr lang="en-ZA" dirty="0" smtClean="0"/>
              <a:t>S71 2</a:t>
            </a:r>
            <a:r>
              <a:rPr lang="en-ZA" baseline="30000" dirty="0" smtClean="0"/>
              <a:t>nd</a:t>
            </a:r>
            <a:r>
              <a:rPr lang="en-ZA" dirty="0" smtClean="0"/>
              <a:t> Quarter performance</a:t>
            </a:r>
          </a:p>
          <a:p>
            <a:pPr marL="342900" lvl="1" indent="-342900">
              <a:buChar char="•"/>
            </a:pPr>
            <a:r>
              <a:rPr lang="en-ZA" dirty="0"/>
              <a:t>Conclusion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9B54C9-DAAD-4DCE-9E79-28931CADE0E1}" type="slidenum">
              <a:rPr lang="en-US" smtClean="0">
                <a:solidFill>
                  <a:srgbClr val="808080"/>
                </a:solidFill>
              </a:rPr>
              <a:pPr>
                <a:defRPr/>
              </a:pPr>
              <a:t>2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1838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3213720"/>
          </a:xfrm>
        </p:spPr>
        <p:txBody>
          <a:bodyPr/>
          <a:lstStyle/>
          <a:p>
            <a:endParaRPr lang="en-US" sz="2400" dirty="0" smtClean="0"/>
          </a:p>
          <a:p>
            <a:pPr marL="342900" lvl="1" indent="-342900">
              <a:buChar char="•"/>
            </a:pPr>
            <a:endParaRPr lang="en-US" sz="2400" dirty="0"/>
          </a:p>
          <a:p>
            <a:pPr marL="342900" lvl="1" indent="-342900">
              <a:buChar char="•"/>
            </a:pPr>
            <a:endParaRPr lang="en-US" sz="3600" dirty="0"/>
          </a:p>
          <a:p>
            <a:pPr marL="0" lvl="1" indent="0" algn="ctr">
              <a:buNone/>
            </a:pPr>
            <a:r>
              <a:rPr lang="en-US" sz="3600" b="1" dirty="0" smtClean="0"/>
              <a:t>Local Government Equitable Share (LGES) is designed to fund poor households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9B54C9-DAAD-4DCE-9E79-28931CADE0E1}" type="slidenum">
              <a:rPr lang="en-US" smtClean="0">
                <a:solidFill>
                  <a:srgbClr val="808080"/>
                </a:solidFill>
              </a:rPr>
              <a:pPr>
                <a:defRPr/>
              </a:pPr>
              <a:t>3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514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The structure of the local government equitable share formula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284168"/>
            <a:ext cx="1905000" cy="457200"/>
          </a:xfrm>
        </p:spPr>
        <p:txBody>
          <a:bodyPr/>
          <a:lstStyle/>
          <a:p>
            <a:pPr>
              <a:defRPr/>
            </a:pPr>
            <a:fld id="{340F85A1-E419-4A9D-98FD-9FA4278D085E}" type="slidenum">
              <a:rPr lang="en-US" smtClean="0"/>
              <a:pPr>
                <a:defRPr/>
              </a:pPr>
              <a:t>4</a:t>
            </a:fld>
            <a:endParaRPr lang="en-US" sz="1400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4653880"/>
          </a:xfrm>
        </p:spPr>
        <p:txBody>
          <a:bodyPr/>
          <a:lstStyle/>
          <a:p>
            <a:pPr lvl="0"/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b="1" dirty="0" smtClean="0">
                <a:solidFill>
                  <a:srgbClr val="000000"/>
                </a:solidFill>
              </a:rPr>
              <a:t>basic services component </a:t>
            </a:r>
            <a:r>
              <a:rPr lang="en-US" dirty="0" smtClean="0">
                <a:solidFill>
                  <a:srgbClr val="000000"/>
                </a:solidFill>
              </a:rPr>
              <a:t>of the LG </a:t>
            </a:r>
            <a:r>
              <a:rPr lang="en-US" dirty="0">
                <a:solidFill>
                  <a:srgbClr val="000000"/>
                </a:solidFill>
              </a:rPr>
              <a:t>equitable share formula </a:t>
            </a:r>
            <a:r>
              <a:rPr lang="en-US" dirty="0" smtClean="0">
                <a:solidFill>
                  <a:srgbClr val="000000"/>
                </a:solidFill>
              </a:rPr>
              <a:t>funds </a:t>
            </a:r>
            <a:r>
              <a:rPr lang="en-US" dirty="0">
                <a:solidFill>
                  <a:srgbClr val="000000"/>
                </a:solidFill>
              </a:rPr>
              <a:t>the cost of free basic services for 59% of South African </a:t>
            </a:r>
            <a:r>
              <a:rPr lang="en-US" dirty="0" smtClean="0">
                <a:solidFill>
                  <a:srgbClr val="000000"/>
                </a:solidFill>
              </a:rPr>
              <a:t>households (those earning less than 2 old age grants)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 smtClean="0">
                <a:solidFill>
                  <a:srgbClr val="000000"/>
                </a:solidFill>
              </a:rPr>
              <a:t>The equitable share formula also </a:t>
            </a:r>
            <a:r>
              <a:rPr lang="en-US" dirty="0">
                <a:solidFill>
                  <a:srgbClr val="000000"/>
                </a:solidFill>
              </a:rPr>
              <a:t>funds </a:t>
            </a:r>
            <a:r>
              <a:rPr lang="en-US" b="1" dirty="0">
                <a:solidFill>
                  <a:srgbClr val="000000"/>
                </a:solidFill>
              </a:rPr>
              <a:t>community services </a:t>
            </a:r>
            <a:r>
              <a:rPr lang="en-US" dirty="0">
                <a:solidFill>
                  <a:srgbClr val="000000"/>
                </a:solidFill>
              </a:rPr>
              <a:t>and </a:t>
            </a:r>
            <a:r>
              <a:rPr lang="en-US" b="1" dirty="0" smtClean="0">
                <a:solidFill>
                  <a:srgbClr val="000000"/>
                </a:solidFill>
              </a:rPr>
              <a:t>institutional</a:t>
            </a:r>
            <a:r>
              <a:rPr lang="en-US" dirty="0" smtClean="0">
                <a:solidFill>
                  <a:srgbClr val="000000"/>
                </a:solidFill>
              </a:rPr>
              <a:t> costs, but these funds are only allocated to </a:t>
            </a:r>
            <a:r>
              <a:rPr lang="en-US" dirty="0">
                <a:solidFill>
                  <a:srgbClr val="000000"/>
                </a:solidFill>
              </a:rPr>
              <a:t>poorer municipalities </a:t>
            </a:r>
          </a:p>
          <a:p>
            <a:pPr marL="342900" lvl="1" indent="-342900">
              <a:buFont typeface="+mj-lt"/>
              <a:buChar char="•"/>
            </a:pPr>
            <a:r>
              <a:rPr lang="en-US" dirty="0">
                <a:solidFill>
                  <a:srgbClr val="000000"/>
                </a:solidFill>
                <a:cs typeface="+mn-cs"/>
              </a:rPr>
              <a:t>Redistribution in 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the </a:t>
            </a:r>
            <a:r>
              <a:rPr lang="en-US" dirty="0">
                <a:solidFill>
                  <a:srgbClr val="000000"/>
                </a:solidFill>
                <a:cs typeface="+mn-cs"/>
              </a:rPr>
              <a:t>formula is driven by 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the </a:t>
            </a:r>
            <a:r>
              <a:rPr lang="en-US" dirty="0">
                <a:solidFill>
                  <a:srgbClr val="000000"/>
                </a:solidFill>
                <a:cs typeface="+mn-cs"/>
              </a:rPr>
              <a:t>allocations for 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the community </a:t>
            </a:r>
            <a:r>
              <a:rPr lang="en-US" dirty="0">
                <a:solidFill>
                  <a:srgbClr val="000000"/>
                </a:solidFill>
                <a:cs typeface="+mn-cs"/>
              </a:rPr>
              <a:t>services and 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institutional components </a:t>
            </a:r>
            <a:r>
              <a:rPr lang="en-US" dirty="0">
                <a:solidFill>
                  <a:srgbClr val="000000"/>
                </a:solidFill>
                <a:cs typeface="+mn-cs"/>
              </a:rPr>
              <a:t>to poor 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municipalities</a:t>
            </a:r>
          </a:p>
          <a:p>
            <a:pPr marL="342900" lvl="1" indent="-342900">
              <a:buFont typeface="+mj-lt"/>
              <a:buChar char="•"/>
            </a:pPr>
            <a:r>
              <a:rPr lang="en-US" dirty="0"/>
              <a:t>Annual updates to the data </a:t>
            </a:r>
            <a:r>
              <a:rPr lang="en-US" dirty="0" smtClean="0"/>
              <a:t>used:</a:t>
            </a:r>
            <a:endParaRPr lang="en-ZA" dirty="0" smtClean="0"/>
          </a:p>
          <a:p>
            <a:pPr marL="742950" lvl="2" indent="-342900">
              <a:buFont typeface="+mj-lt"/>
              <a:buChar char="•"/>
            </a:pPr>
            <a:r>
              <a:rPr lang="en-ZA" dirty="0" smtClean="0"/>
              <a:t>Cost </a:t>
            </a:r>
            <a:r>
              <a:rPr lang="en-ZA" dirty="0"/>
              <a:t>data to account for price increases</a:t>
            </a:r>
          </a:p>
          <a:p>
            <a:pPr marL="742950" lvl="2" indent="-342900">
              <a:buFont typeface="+mj-lt"/>
              <a:buChar char="•"/>
            </a:pPr>
            <a:r>
              <a:rPr lang="en-ZA" dirty="0"/>
              <a:t>Household </a:t>
            </a:r>
            <a:r>
              <a:rPr lang="en-ZA" dirty="0" smtClean="0"/>
              <a:t>numbers</a:t>
            </a:r>
            <a:endParaRPr lang="en-ZA" dirty="0"/>
          </a:p>
          <a:p>
            <a:pPr marL="0" lvl="1" indent="0">
              <a:buNone/>
            </a:pPr>
            <a:endParaRPr lang="en-US" dirty="0">
              <a:solidFill>
                <a:srgbClr val="000000"/>
              </a:solidFill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728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88640"/>
            <a:ext cx="8668072" cy="838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local government fiscal framework (LGFF) includes transfers and own revenues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340F85A1-E419-4A9D-98FD-9FA4278D085E}" type="slidenum">
              <a:rPr lang="en-US" smtClean="0"/>
              <a:pPr>
                <a:defRPr/>
              </a:pPr>
              <a:t>5</a:t>
            </a:fld>
            <a:endParaRPr lang="en-US" sz="1400" b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6" name="Picture 2" descr="http://images.paraorkut.com/img/clipart/images/h/house-59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2636912"/>
            <a:ext cx="1800200" cy="1440161"/>
          </a:xfrm>
          <a:prstGeom prst="rect">
            <a:avLst/>
          </a:prstGeom>
          <a:noFill/>
        </p:spPr>
      </p:pic>
      <p:sp>
        <p:nvSpPr>
          <p:cNvPr id="1028" name="AutoShape 4" descr="data:image/jpeg;base64,/9j/4AAQSkZJRgABAQAAAQABAAD/2wCEAAkGBhAGEBANBxAQEw8QEBIQExUQGRoSEhATFRYhFRUQEhIXJzIgFxojGxUWHy8gIyc1LDguFR8xODAvNzI3LikBCQoKDgwNGQ8PGjMkHyQ1NSwsLDArKS0sMyksMjUsKSwwLCk1NSwsLCksLCwpNiwpLCw1LTUsKSosKTQ1MCwqNv/AABEIAOQA3QMBIgACEQEDEQH/xAAcAAEAAQUBAQAAAAAAAAAAAAAABgECBQcIBAP/xABLEAABAwECBwoJCgYBBQEAAAAAAQIDBAURBgchMTNBsRIUFjVRUnFyc5ETMlN0gaGys9EVGCJCYYKSk8LSCBcjVFXhNCVDo8HiJP/EABsBAQABBQEAAAAAAAAAAAAAAAAFAQMEBgcC/8QALxEBAAECBAMGBgIDAAAAAAAAAAECAwQFETITMVEVNFJxocESFDNykdEWsSEiQf/aAAwDAQACEQMRAD8A3iAAAAA1ThRj5jwZrKihfRPesD9xu0kRqOyIt925yZzF/OWi/wAdJ+an7TWeNfjm0O3/AEofSjwGjqY45FmeivY1125TJel9xYvX6LMRNcr1qxXdmYohsj5y0X+Ok/NT9o+ctF/jpPzU/aa9/l/H5d/4U+I/l/H5d/4U+Jj9oWOvpLI+Qv8AT1hsL5y0X+Ok/NT9o+ctF/jpPzU/aa9/l/H5d/4U+JFLXoUs2eSFiq5GLdeuRVyX5vSXrOKt3p0olZu4a5ajWuHZVi2klsU0FU1u5SeFku5Vb1bu2o7c36857TCYEcW0HmcHu0PjhthtTYDUy1NoLe9b0iiRfpzP5qciJkvdq7kXJY5hthtTYDUy1NoLe5b2xRNX6cz+a3kRNbtXTci8s4TYY1eFVWtdXSOSVHIsaMVWpAiLe1sXNuz3578ucswrwrqcMal9Xaj73Lka1PEiZqjYmpE9edTDldB0dikxutwnRtBbrkbXNS5j1yNqkTZJyprzpyG1Dh6ORYVR0aqjmqioqZFRUyoqKmZTonFJjfTCJGWfhA9G1iJuY5FyJUon1V5JNvSUG2AAAAAAAAAAAAAAAAAAAAAHJONfjm0O3/ShK7K0EPZR+yhFMa/HNodv+lCV2VoIeyj9lCIzTbSlcs3VPUACCTYaywp/5k/X/Shs01lhT/zJ+v8ApQlcr+rPkjMy+lHm6STDamwGsShqbQW97qOFsUTV+nM/wafRTkRNbtXTci844V4V1OGNS+rtV97lyNaniRM1RsTUievOp5LVtqe2ljWvkV3gomQxp9WONiXNY1NSf+1VTxGwRCCAAelAqx6xqjmKqKi3oqZFRUzKilAJgdC4o8cKW5uLNwieiVWRsMrsiVHIx66pPt+t059unDqKrVvbnQ3/AIoscSWp4OzMJXok+RkEzs03JFIvlORdfT43hVuMAAAAAAAAAAAAAAAAAAck41+ObQ7f9KErsrQQ9lH7KEUxr8c2h2/6UJXZWgh7KP2UIjNNtKVyzdU9QB4bYtiOxo/CT5VXI1qZ3rydH2kJTTNU/DTzTNVUUxrPIti2I7Gj8JPlVcjWpnevIn2faazrqx1oSPmmu3T1vW7Mn2IX2laUlqyLLUreq5k1NTU1qch5TZcHhIsxrPOebXcXipvTpHKAAEgwgAFQAAAZswBSYG+cUOOLfng7Mwmk/q5GQTvXSakilVfr6kdrzLlz7pOHTemKHHH4TwdmYTyfSyMgnevjakimcuvUjl6F5V8Kt3AAAAAAAAAAAAAAAA5Jxr8c2h2/6UJXZWgh7KP2UIpjX45tDt/0oZx9sR2NSQyT5VWJiNamd67lPV9pFZlTNUUU089Upl1UUzVM8tHqti2I7Gj8JPlVcjWpnevJ0faa2tK0pLVkWWpW9VzJqamprU5BaVpSWrIstSt6rmTU1NTWpyHmMjB4OLMazuWMVipvTpHIABIMEABUAAAAAAAAAAUmBu7FDjj8H4OzMJ5Po5GQTvXNqSKZy6tSOXoXlTehw4bpxQ44t5+DszCaT+lkZBO9dHqSKVV+rqR2rMuTN4Vb6ARb8wAAAAAAAAAAEcw4w4psBadaivXdSOvSGJF+nM/kTkamt2rpuRQ5sxr8c2h2/wClCMVNW+sVFncq7lqMbyNaiXIiIeq3rakwiqZqys3PhJ5FkcjUual+ZqJyIlyeg8A+HWdVdZ00AAe3kABUAAAAAAAAAAAAAAoVBSYG48UOOL5M8HZmEr74MjIJ3Llh5IpV5nI7VmzeLv5rt1lbmU4eNu4o8cK2JuLNwjffS5GwzOyrT8jHrrj+36vRm8KuhQWsekiI5ioqKl6KmVFRcyopcAAAAAjeHOHNNgLTrPXLupHXpDEi3PmfyJyNTW7V03IoVw5w5p8BaZaiuXdSOvSGJFufM/kTkamt2rpuReVsKMKKnC6pfV2q/dPdka1PEiZqjjbqan+1yjCjCipwuqH1dqv3T3ZGomRkbNUbG6mp/tcpiSsQAAPSgACoAAAAAAAAAAAAAAAAAAAACkwNr4pMb64Oqyz8IHqtGq7mORcq0yr9VeWPZ0HRMciTIjo1RWuRFRUyoqLlRUVM6HD5tPFJjddgwraC3XK6hVbmPXK6lVdsfKmrOnIeFXR4LIpWzta+FyOa5Ec1zVva5Fyo5FTOiprLwI3hzhzT4C06z1y7qR16QxIv05n8icjU1u1dNyLythPhPU4XVD6u1X7p7sjUTIyNmqNjdTU/2uUYT4T1GF1Q+rtV+6e7IiJ4kbNUbE1NT/a5TEgVBQHrUVBQDUVBQDUVBQDUVBQDUVBQDUVBQDUVBQDUVBQDUVBQDUVBQDUVBQFJkbQxTY3HYJubQ205z6Fy3NdndSqutvLHyt1Z01ovR9PUNqmtkp3Ncx7Uc1zVva5q5UcipnQ4gJtgdjatDAuF1NRrHJDut01s6K5Iuckdypci57s3rKDpjgpQf2VJ+TH8BwUoP7Kk/Jj+BlQBy9jzoorPtZ0dHHHGze8K7mNqMbeqLeu5bkI9ZcLXxMVzWquXOiLrUk+P7jh3m0OxSOWToWenapi4qf8ASE7kVMTiKtenvD772ZzG9yDezOY3uQ+gI/WW4cOjpD572ZzG9yDezOY3uQ+gGsnDo6Q+e9mcxvcg3szmN7kPoBrJw6OkPnvZnMb3IN7M5je5D6AaycOjpD572ZzG9yDezOY3uQ+hRy7lFXkQrrKnDo6Qs3szmN7kG9mcxvchjuEDfJu70+A4QN8m7vQu8G70R3aOB8Ufif0yO9mcxvcg3szmN7kMdwgb5N3eg4QN8m7vQcG70O0cD4o/E/pkd7M5je5BvZnMb3IY7hA3ybu9Bwgb5N3eg4N3odo4HxR+J/TI72ZzG9yDezOY3uQx3CBvk3d6DhA3ybu9PgODd6HaOB8Ufif0yO9mcxvcg3szmN7kL2O3aIvKiL3lS1rKRiiiY10hHrZYjJbmIiJuUzZDo3E/g/SV1i0UlXS073uSa9z42Oct0z0S9ypeuRDnO29L91DpvErxHQ9E/v3kra2Q0DHxpirmnWUj4KUH9lSfkx/AcFKD+ypPyY/gZUFxhAAA5kx/ccO82h2KRyydCz07VJHj+44d5tDsUjlk6Fnp2qYuK2Qnsh7zV9vvD1liztbkc5qL9qoXkYtLSydZTEs2+JOjYMxxs4S3FcRrrOiR75Zz296DfLOe3vQ8sGLu1alrZILPqnMe1HNcjFVHNVL0ci8ioX/y1tf/AB1X+Wpk/KR1Q38gr8Efl998s57e9BvlnPb3oRippn0b3xVLVbJG5WPa7I5rmrcrVTUqKhIG4trXciK2zqu5cqf01HykdT+QV+CPy+++Wc9vehVs7XZGuaq/YqHkqMXlq0rHST2fVNYxqvc5WKiNa1L1cq8iIhh7M0sfWPNWFiImdVy1nldy5TR8HOYjn1SYtkzL0LsLi2TMvQuww4bLVylFqaLw72MVbt05rb+S9brzP8Em+VX8KfEwlnaaLtGe0hOyacxR/gk3yq/hT4jgk3yq/hT4kgAEf4JN8qv4U+I4JN8qv4U+JIABH+CTfKr+FPiYGrg3tI+NFv3LlS/luJ8Qa1dPL13bQJFB4reqmwvLIPFb1U2F5CzzdNo2wj9t6X7qHTeJXiOh6J/fvOZLb0v3UOm8SvEdD0T+/eS1rZDn+Yd6uecpwAC4wgAAcyY/uOHebQ7FI5ZOhZ6dqkjx/ccO82h2KRyydCz07VMXFbIT2Q95q+33h6yMWjppOspJyMWjpZOspZwu6Ujn/wBCnz9pdiYJp/8AgofNKf3bTK3Gp7Cx62TZ1LTQTrU7uKnijddHem6YxGrct/Kh7vnA2Py1X5X/ANEg1BoHDPjKv88qPeKdg0Kf0o+zZ7KHG2Edey06yqqKa/wc1RNIzdJcu5e9VS9NS3KdBU2P2yIWMa5am9rWpouRLucBN8MU/wCnV3mdR7tTj6zNNH1jf+EGPSyrTpKqngWp3ctPLG2+O5N05itS9b8iXqaAszSx9Y8V7ZZGF+vR5x/aTFsmZehdhcWyZl6F2ERDo1XKUas7TRdoz2kJ2QSztNF2jPaQnZNOYgAAAAAQa1dPL13bSckGtXTy9d20CRQeK3qpsLyyDxW9VNheQs83TaNsI/bel+6h03iV4joeif37zmS29L91DpvErxHQ9E/v3kta2Q5/mHernnKcAAuMIAAHMmP7jh3m0OxSOWToWenapI8f3HDvNodikcsnQs9O1TFxWyE9kPeavt94esjFpaWTrKScjFo6aTrKWcLulI5/9Cnz9pbKs3+HyutOGGoiqaRGzRMlRHeEvRHtRyItzc+U9Pzb7Q/uqP8A8n7TeWCf/AofNKf3bTKkg1BxPatnOsmeamlVFdBK+Jyt8VVY5WqqX6shs6H+HOvma17aqjuc1Hf9zWl/NIBhnxlX+eVHvFOwqHRR9mz2UA51tT+H6usqCaplqaRWwxPlVG+EvVGNVyol7c+Q1vZmlj6x2DhjxdXeZ1Hu1OPrM00fWPFe2WRhfr0ecf2kxbJmXoXYXFsmZehdhEQ6NVylGrO00XaM9pCdkEs7TRdoz2kJ2TTmIAAAAAEGtXTy9d20nJBrV08vXdtAkUHit6qbC8sg8VvVTYXkLPN02jbCP23pfuodN4leI6Hon9+85ktvS/dQ6bxK8R0PRP795LWtkOf5h3q55ynAALjCAABzJj+44d5tDsUjlk6Fnp2qSPH9xw7zaHYpHLJ0LPTtUxcVshPZD3mr7feHrIxaOlk6yknMVU2KtQ9z0eibpb7rjHw9cU1TMpnOMNdxFqmm3Gs6+zc1h4/7Ns2lpqeaGsV8MEUTla2O5XMYjVVL35r0Pb84yy/IV34I/wB5ofg+vPTuHB9eencZnHt9WtdlYvwesft8sILQbatXVVMCORk08srUdkcjXuVyIqJrym+ab+IizIWMa6Ctva1rVuZHqS7nmi+D689O4cH156dw49vqdlYvwesftum3sf1m2pS1NPDDWI+aCWJqubHuUc9qtRVufmymirM0sfWPZwfXnp3H1pbGWne16vRdyt91x5rvUTTMar+HyzFUXqKpo/xEx/2OvmypbJmXoXYXFsmZehdhGw3WrlKNWdpou0Z7SE7IJZ2mi7RntITsmnMQAAAAAINaunl67tpOSDWrp5eu7aBIoPFb1U2F5ZB4reqmwvIWebptG2EftvS/dQ6bxK8R0PRP795zJbel+6h03iV4joeif37yWtbIc/zDvVzzlOAAXGEAADmTH9xw7zaHYpHLJ0LPTtUkeP7jh3m0OxSOWToWenapi4rZCeyHvNX2+8PWACObkAAAAAAAAFsmZehdhcWyZl6F2FYeauUo1Z2mi7RntITsglnaaLtGe0hOyacxAAAAAAg1q6eXru2k5INaunl67toEig8VvVTYXlkHit6qbC8hZ5um0bYR+29L91DpvErxHQ9E/v3nMlt6X7qHTeJXiOh6J/fvJa1shz/MO9XPOU4ABcYQAAOZMf3HDvNodikcsnQs9O1SR4/uOHebQ7FIZRWw2lY1jmuVUvzXct5j4imaqdITGT37di/NVydI094ZsGL+X2cx3qHy+zmO9RhcC50bP2phPHHqygMX8vs5jvUPl9nMd6hwLnQ7Uwnjj1ZQGL+X2cx3qHy+zmO9Q4FzodqYTxx6soDF/L7OY71D5fZzHeocC50O1MJ449WULZMy9C7DG/L7OY71FHW8xyKm4dlReQRZudFKszwmm+PVjbO00XaM9pCdmv4JfAPa9Ev3Lkd03LeZrhY/ybO9SVaCkwIzwtf5Nneo4Wv8mzvUCTAjPC1/k2d6jha/ybO9QJMQa1dPL13bTJ8LX+TZ3qYapn3y90ipcrlVbk1XgSiDxW9VNheYmO3WMRE3LsiImrUXfL7OY71EXNmvXk32jM8LFMR8cerx23pfuodN4leI6Hon9+85dtCqSsfu2oqJciZfsOosSvEdD0T+/eSFuJiiIlpmNrpuYiuqmdYmU4ABcYoAAOZMf3HDvNodimtwAAAAAAAAAAAAAAAAAAAAAAAAAAAAHVeJXiOh6J/fvKgCbgAD/9k="/>
          <p:cNvSpPr>
            <a:spLocks noChangeAspect="1" noChangeArrowheads="1"/>
          </p:cNvSpPr>
          <p:nvPr/>
        </p:nvSpPr>
        <p:spPr bwMode="auto">
          <a:xfrm>
            <a:off x="0" y="-657225"/>
            <a:ext cx="1314450" cy="1352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t3.gstatic.com/images?q=tbn:ANd9GcQnEcODfi5fWfC_zDascKRhU4FAkK8o-52GuHLHIq_7CyEepv1hR22fLGnS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636912"/>
            <a:ext cx="1407053" cy="1451621"/>
          </a:xfrm>
          <a:prstGeom prst="rect">
            <a:avLst/>
          </a:prstGeom>
          <a:noFill/>
        </p:spPr>
      </p:pic>
      <p:pic>
        <p:nvPicPr>
          <p:cNvPr id="1032" name="Picture 8" descr="http://t1.gstatic.com/images?q=tbn:ANd9GcSjBuQgZAiDGlhaGWWL2mFqFmkRtl-RT7tGZVcNvuUzR_hLIIkJjvObu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628800"/>
            <a:ext cx="1698200" cy="2520280"/>
          </a:xfrm>
          <a:prstGeom prst="rect">
            <a:avLst/>
          </a:prstGeom>
          <a:noFill/>
        </p:spPr>
      </p:pic>
      <p:pic>
        <p:nvPicPr>
          <p:cNvPr id="9" name="Picture 6" descr="http://t3.gstatic.com/images?q=tbn:ANd9GcQnEcODfi5fWfC_zDascKRhU4FAkK8o-52GuHLHIq_7CyEepv1hR22fLGnS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636912"/>
            <a:ext cx="1407053" cy="145162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 bwMode="auto">
          <a:xfrm>
            <a:off x="5868144" y="3501008"/>
            <a:ext cx="576064" cy="576064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1" name="Right Triangle 10"/>
          <p:cNvSpPr/>
          <p:nvPr/>
        </p:nvSpPr>
        <p:spPr bwMode="auto">
          <a:xfrm>
            <a:off x="5868144" y="3284984"/>
            <a:ext cx="648072" cy="216024"/>
          </a:xfrm>
          <a:prstGeom prst="rt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084168" y="3645024"/>
            <a:ext cx="144016" cy="1440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23528" y="1628800"/>
            <a:ext cx="1368152" cy="12241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2051720" y="3501008"/>
            <a:ext cx="360040" cy="432048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6732240" y="3501008"/>
            <a:ext cx="360040" cy="432048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4139952" y="3501008"/>
            <a:ext cx="360040" cy="432048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899591" y="1196752"/>
            <a:ext cx="983703" cy="10081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The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LGFF</a:t>
            </a:r>
          </a:p>
        </p:txBody>
      </p:sp>
      <p:sp>
        <p:nvSpPr>
          <p:cNvPr id="29" name="Right Arrow 28"/>
          <p:cNvSpPr/>
          <p:nvPr/>
        </p:nvSpPr>
        <p:spPr bwMode="auto">
          <a:xfrm rot="7932800">
            <a:off x="1220806" y="2349661"/>
            <a:ext cx="1064049" cy="216807"/>
          </a:xfrm>
          <a:prstGeom prst="righ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0" name="Right Arrow 29"/>
          <p:cNvSpPr/>
          <p:nvPr/>
        </p:nvSpPr>
        <p:spPr bwMode="auto">
          <a:xfrm rot="5570002">
            <a:off x="2878401" y="1985121"/>
            <a:ext cx="1064049" cy="216807"/>
          </a:xfrm>
          <a:prstGeom prst="righ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1" name="Right Arrow 30"/>
          <p:cNvSpPr/>
          <p:nvPr/>
        </p:nvSpPr>
        <p:spPr bwMode="auto">
          <a:xfrm rot="7926694">
            <a:off x="3454465" y="2201145"/>
            <a:ext cx="1064049" cy="216807"/>
          </a:xfrm>
          <a:prstGeom prst="right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2" name="Right Arrow 31"/>
          <p:cNvSpPr/>
          <p:nvPr/>
        </p:nvSpPr>
        <p:spPr bwMode="auto">
          <a:xfrm rot="6056528">
            <a:off x="5251341" y="2139460"/>
            <a:ext cx="1068444" cy="211946"/>
          </a:xfrm>
          <a:prstGeom prst="right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3" name="Right Arrow 32"/>
          <p:cNvSpPr/>
          <p:nvPr/>
        </p:nvSpPr>
        <p:spPr bwMode="auto">
          <a:xfrm rot="3327716">
            <a:off x="6804216" y="2094981"/>
            <a:ext cx="1068444" cy="211946"/>
          </a:xfrm>
          <a:prstGeom prst="right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1835695" y="1196752"/>
            <a:ext cx="1872209" cy="1008112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National Transfers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25%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3707904" y="1196752"/>
            <a:ext cx="4608512" cy="1008112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Local Government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Own Revenue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bg1"/>
                </a:solidFill>
              </a:rPr>
              <a:t>75%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1520" y="4149080"/>
            <a:ext cx="18722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HH in informal settlement</a:t>
            </a:r>
            <a:endParaRPr lang="en-US" sz="1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339752" y="4149080"/>
            <a:ext cx="18722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Poor HH in RDP house</a:t>
            </a:r>
            <a:endParaRPr lang="en-US" sz="1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716016" y="4149080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Employed HH in RDP house with improvements</a:t>
            </a:r>
            <a:endParaRPr lang="en-US" sz="1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7236296" y="4149080"/>
            <a:ext cx="18722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Middle to upper income HH </a:t>
            </a:r>
            <a:endParaRPr lang="en-US" sz="1000" b="1" dirty="0"/>
          </a:p>
        </p:txBody>
      </p:sp>
      <p:cxnSp>
        <p:nvCxnSpPr>
          <p:cNvPr id="40" name="Curved Connector 39"/>
          <p:cNvCxnSpPr/>
          <p:nvPr/>
        </p:nvCxnSpPr>
        <p:spPr bwMode="auto">
          <a:xfrm rot="5400000" flipH="1" flipV="1">
            <a:off x="3563888" y="2348880"/>
            <a:ext cx="792088" cy="64807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Curved Connector 40"/>
          <p:cNvCxnSpPr/>
          <p:nvPr/>
        </p:nvCxnSpPr>
        <p:spPr bwMode="auto">
          <a:xfrm rot="5400000" flipH="1" flipV="1">
            <a:off x="5616116" y="2384884"/>
            <a:ext cx="720080" cy="504056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Curved Connector 42"/>
          <p:cNvCxnSpPr/>
          <p:nvPr/>
        </p:nvCxnSpPr>
        <p:spPr bwMode="auto">
          <a:xfrm rot="16200000" flipV="1">
            <a:off x="6624228" y="2456892"/>
            <a:ext cx="864096" cy="504056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6084168" y="2420888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B050"/>
                </a:solidFill>
              </a:rPr>
              <a:t>Rates and charges</a:t>
            </a:r>
            <a:endParaRPr lang="en-US" sz="1100" dirty="0">
              <a:solidFill>
                <a:srgbClr val="00B05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779912" y="2663334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B050"/>
                </a:solidFill>
              </a:rPr>
              <a:t>Charges</a:t>
            </a:r>
            <a:endParaRPr lang="en-US" sz="1100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4581128"/>
            <a:ext cx="8568951" cy="3277344"/>
          </a:xfrm>
        </p:spPr>
        <p:txBody>
          <a:bodyPr>
            <a:normAutofit/>
          </a:bodyPr>
          <a:lstStyle/>
          <a:p>
            <a:r>
              <a:rPr lang="en-ZA" dirty="0" smtClean="0"/>
              <a:t>Local government is funded by transfers and own-revenues</a:t>
            </a:r>
          </a:p>
          <a:p>
            <a:r>
              <a:rPr lang="en-ZA" dirty="0" smtClean="0"/>
              <a:t>Main sources of own revenue are </a:t>
            </a:r>
            <a:r>
              <a:rPr lang="en-ZA" b="1" dirty="0" smtClean="0"/>
              <a:t>property rates</a:t>
            </a:r>
            <a:r>
              <a:rPr lang="en-ZA" dirty="0" smtClean="0"/>
              <a:t> and </a:t>
            </a:r>
            <a:r>
              <a:rPr lang="en-ZA" b="1" dirty="0" smtClean="0"/>
              <a:t>service charges</a:t>
            </a:r>
          </a:p>
          <a:p>
            <a:r>
              <a:rPr lang="en-ZA" u="sng" dirty="0" smtClean="0"/>
              <a:t>Transfers are designed to fund services for poor HHs</a:t>
            </a:r>
          </a:p>
          <a:p>
            <a:r>
              <a:rPr lang="en-ZA" dirty="0" smtClean="0"/>
              <a:t>Non-poor households contribute to municipal revenues</a:t>
            </a:r>
          </a:p>
          <a:p>
            <a:r>
              <a:rPr lang="en-ZA" dirty="0" smtClean="0"/>
              <a:t>Transfers are never intended to fully fund municipalities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25025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895" y="44624"/>
            <a:ext cx="8956105" cy="838200"/>
          </a:xfrm>
        </p:spPr>
        <p:txBody>
          <a:bodyPr/>
          <a:lstStyle/>
          <a:p>
            <a:r>
              <a:rPr lang="en-ZA" sz="2400" dirty="0" smtClean="0"/>
              <a:t>The structure of the local government fiscal framework is very different in urban and rural areas</a:t>
            </a:r>
            <a:endParaRPr lang="en-Z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9B54C9-DAAD-4DCE-9E79-28931CADE0E1}" type="slidenum">
              <a:rPr lang="en-US" smtClean="0"/>
              <a:pPr>
                <a:defRPr/>
              </a:pPr>
              <a:t>6</a:t>
            </a:fld>
            <a:endParaRPr lang="en-US" sz="1400" b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24744"/>
            <a:ext cx="9036496" cy="51125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092280" y="2564904"/>
            <a:ext cx="1944216" cy="2862322"/>
          </a:xfrm>
          <a:prstGeom prst="rect">
            <a:avLst/>
          </a:prstGeom>
          <a:noFill/>
          <a:ln w="31750">
            <a:solidFill>
              <a:schemeClr val="accent2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ZA" sz="1800" dirty="0" smtClean="0"/>
              <a:t>Growth in households for non-poor should be self-funded and municipalities have instruments available to generate own revenue</a:t>
            </a:r>
            <a:endParaRPr lang="en-ZA" sz="1800" dirty="0"/>
          </a:p>
        </p:txBody>
      </p:sp>
    </p:spTree>
    <p:extLst>
      <p:ext uri="{BB962C8B-B14F-4D97-AF65-F5344CB8AC3E}">
        <p14:creationId xmlns:p14="http://schemas.microsoft.com/office/powerpoint/2010/main" xmlns="" val="284840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8208"/>
            <a:ext cx="9144000" cy="472480"/>
          </a:xfrm>
        </p:spPr>
        <p:txBody>
          <a:bodyPr/>
          <a:lstStyle/>
          <a:p>
            <a:r>
              <a:rPr lang="en-US" sz="2000" dirty="0" smtClean="0"/>
              <a:t>Local government also receives billions in conditional grants, mainly for infrastructure, but also for capacity building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SECRET</a:t>
            </a:r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9133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07" y="188640"/>
            <a:ext cx="8991600" cy="838200"/>
          </a:xfrm>
        </p:spPr>
        <p:txBody>
          <a:bodyPr/>
          <a:lstStyle/>
          <a:p>
            <a:r>
              <a:rPr lang="en-US" sz="2400" dirty="0"/>
              <a:t>LG real infrastructure allocations (June 2016 = 100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3213720"/>
          </a:xfrm>
        </p:spPr>
        <p:txBody>
          <a:bodyPr/>
          <a:lstStyle/>
          <a:p>
            <a:endParaRPr lang="en-US" sz="2400" dirty="0" smtClean="0"/>
          </a:p>
          <a:p>
            <a:pPr marL="342900" lvl="1" indent="-342900">
              <a:buChar char="•"/>
            </a:pPr>
            <a:endParaRPr lang="en-US" sz="2400" dirty="0"/>
          </a:p>
          <a:p>
            <a:pPr marL="342900" lvl="1" indent="-342900">
              <a:buChar char="•"/>
            </a:pPr>
            <a:endParaRPr lang="en-US" sz="2400" dirty="0" smtClean="0"/>
          </a:p>
          <a:p>
            <a:pPr marL="342900" lvl="1" indent="-342900">
              <a:buChar char="•"/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9B54C9-DAAD-4DCE-9E79-28931CADE0E1}" type="slidenum">
              <a:rPr lang="en-US" smtClean="0">
                <a:solidFill>
                  <a:srgbClr val="808080"/>
                </a:solidFill>
              </a:rPr>
              <a:pPr>
                <a:defRPr/>
              </a:pPr>
              <a:t>8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32782" y="1412776"/>
            <a:ext cx="3787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/>
              <a:t>Between 2011 Census and 2016 CS, LG real infrastructure allocations increased by 8%</a:t>
            </a:r>
            <a:endParaRPr lang="en-ZA" sz="1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726" y="1319808"/>
            <a:ext cx="4494122" cy="2357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726" y="4077072"/>
            <a:ext cx="4575300" cy="2116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17150" y="4293096"/>
            <a:ext cx="3803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smtClean="0"/>
              <a:t>Division of revenue to local government grow from 3% in 2000/01 to 9% in 2016/17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12726" y="3657972"/>
            <a:ext cx="8751762" cy="63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+mj-lt"/>
                <a:ea typeface="+mj-ea"/>
                <a:cs typeface="Osak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  <a:cs typeface="Osaka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  <a:cs typeface="Osaka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  <a:cs typeface="Osaka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  <a:cs typeface="Osaka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9pPr>
          </a:lstStyle>
          <a:p>
            <a:r>
              <a:rPr lang="en-US" sz="2400" kern="0" dirty="0" smtClean="0">
                <a:solidFill>
                  <a:srgbClr val="B90400"/>
                </a:solidFill>
              </a:rPr>
              <a:t>Growth in division of revenue to local government</a:t>
            </a:r>
            <a:endParaRPr lang="en-US" sz="2400" kern="0" dirty="0">
              <a:solidFill>
                <a:srgbClr val="B90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266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the new formula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52400" y="4581525"/>
            <a:ext cx="8763000" cy="1295400"/>
          </a:xfrm>
        </p:spPr>
        <p:txBody>
          <a:bodyPr/>
          <a:lstStyle/>
          <a:p>
            <a:r>
              <a:rPr lang="en-US" dirty="0" smtClean="0"/>
              <a:t>The old formula produced allocations per poor household that were lowest for municipalities with the least ability to raise their own revenue</a:t>
            </a:r>
          </a:p>
          <a:p>
            <a:r>
              <a:rPr lang="en-US" dirty="0" smtClean="0"/>
              <a:t>The new formula corrects this with a much more redistributive structure</a:t>
            </a:r>
          </a:p>
          <a:p>
            <a:pPr>
              <a:buFontTx/>
              <a:buNone/>
            </a:pPr>
            <a:r>
              <a:rPr lang="en-US" sz="1800" dirty="0" smtClean="0"/>
              <a:t>	(figures presented here exclude the impact of the phase-in)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7D330-B158-466D-A312-330D938ADE79}" type="slidenum">
              <a:rPr lang="en-US" smtClean="0">
                <a:solidFill>
                  <a:srgbClr val="808080"/>
                </a:solidFill>
              </a:rPr>
              <a:pPr>
                <a:defRPr/>
              </a:pPr>
              <a:t>9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00213"/>
            <a:ext cx="4176712" cy="25923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179388" y="1412875"/>
            <a:ext cx="43211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500" b="1">
                <a:solidFill>
                  <a:srgbClr val="000000"/>
                </a:solidFill>
              </a:rPr>
              <a:t>Old formula - Allocation per poor household </a:t>
            </a:r>
          </a:p>
        </p:txBody>
      </p:sp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3763" y="1720850"/>
            <a:ext cx="42608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Right Arrow 7"/>
          <p:cNvSpPr>
            <a:spLocks noChangeArrowheads="1"/>
          </p:cNvSpPr>
          <p:nvPr/>
        </p:nvSpPr>
        <p:spPr bwMode="auto">
          <a:xfrm>
            <a:off x="4284663" y="2492375"/>
            <a:ext cx="503237" cy="10080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1CB5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4716463" y="1449388"/>
            <a:ext cx="431958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500" b="1">
                <a:solidFill>
                  <a:srgbClr val="000000"/>
                </a:solidFill>
              </a:rPr>
              <a:t>New formula - Allocation per poor household </a:t>
            </a:r>
          </a:p>
        </p:txBody>
      </p:sp>
    </p:spTree>
    <p:extLst>
      <p:ext uri="{BB962C8B-B14F-4D97-AF65-F5344CB8AC3E}">
        <p14:creationId xmlns:p14="http://schemas.microsoft.com/office/powerpoint/2010/main" xmlns="" val="39337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 Bold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 Bold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 Bold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ITMac01 HD:Applications:Microsoft Office 2004:Templates:Presentations:Designs:Blank Presentation</Template>
  <TotalTime>8965</TotalTime>
  <Words>1081</Words>
  <Application>Microsoft Office PowerPoint</Application>
  <PresentationFormat>On-screen Show (4:3)</PresentationFormat>
  <Paragraphs>131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1_Blank Presentation</vt:lpstr>
      <vt:lpstr>Blank Presentation</vt:lpstr>
      <vt:lpstr>2_Blank Presentation</vt:lpstr>
      <vt:lpstr> State of Municipalities Finances   Eskom arrears affected municipalities </vt:lpstr>
      <vt:lpstr>Contents</vt:lpstr>
      <vt:lpstr>Slide 3</vt:lpstr>
      <vt:lpstr>The structure of the local government equitable share formula</vt:lpstr>
      <vt:lpstr>The local government fiscal framework (LGFF) includes transfers and own revenues</vt:lpstr>
      <vt:lpstr>The structure of the local government fiscal framework is very different in urban and rural areas</vt:lpstr>
      <vt:lpstr>Local government also receives billions in conditional grants, mainly for infrastructure, but also for capacity building</vt:lpstr>
      <vt:lpstr>LG real infrastructure allocations (June 2016 = 100)</vt:lpstr>
      <vt:lpstr>Impact of the new formula</vt:lpstr>
      <vt:lpstr>Redistribution to poorer resourced municipalities achieved through the Division of Revenue</vt:lpstr>
      <vt:lpstr>Slide 11</vt:lpstr>
      <vt:lpstr>Slide 12</vt:lpstr>
      <vt:lpstr>Performance of top 20 municipalities- financial distress municipalities in 2015/16</vt:lpstr>
      <vt:lpstr>LGES allocation and households subsidised </vt:lpstr>
      <vt:lpstr>Budget 2016/17 – electricity function</vt:lpstr>
      <vt:lpstr>Asset management and losses in electricity – 2016/17 budget</vt:lpstr>
      <vt:lpstr>S71 2nd Quarter ended December 2016 and Eskom arrears</vt:lpstr>
      <vt:lpstr>Conclusion</vt:lpstr>
      <vt:lpstr>Slide 19</vt:lpstr>
    </vt:vector>
  </TitlesOfParts>
  <Company>bronwen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SUMMURY OF THE BUGDGET PROCESS.</dc:title>
  <dc:creator>bronwen</dc:creator>
  <cp:lastModifiedBy>PUMZA</cp:lastModifiedBy>
  <cp:revision>634</cp:revision>
  <cp:lastPrinted>2017-02-21T06:43:37Z</cp:lastPrinted>
  <dcterms:created xsi:type="dcterms:W3CDTF">2010-05-24T08:09:56Z</dcterms:created>
  <dcterms:modified xsi:type="dcterms:W3CDTF">2017-02-22T10:06:40Z</dcterms:modified>
</cp:coreProperties>
</file>