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theme/themeOverride4.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handoutMasterIdLst>
    <p:handoutMasterId r:id="rId79"/>
  </p:handoutMasterIdLst>
  <p:sldIdLst>
    <p:sldId id="343" r:id="rId2"/>
    <p:sldId id="258" r:id="rId3"/>
    <p:sldId id="259" r:id="rId4"/>
    <p:sldId id="260" r:id="rId5"/>
    <p:sldId id="296" r:id="rId6"/>
    <p:sldId id="295" r:id="rId7"/>
    <p:sldId id="299" r:id="rId8"/>
    <p:sldId id="298" r:id="rId9"/>
    <p:sldId id="297" r:id="rId10"/>
    <p:sldId id="262" r:id="rId11"/>
    <p:sldId id="263" r:id="rId12"/>
    <p:sldId id="301" r:id="rId13"/>
    <p:sldId id="302" r:id="rId14"/>
    <p:sldId id="300" r:id="rId15"/>
    <p:sldId id="266" r:id="rId16"/>
    <p:sldId id="267" r:id="rId17"/>
    <p:sldId id="344" r:id="rId18"/>
    <p:sldId id="306" r:id="rId19"/>
    <p:sldId id="307" r:id="rId20"/>
    <p:sldId id="308" r:id="rId21"/>
    <p:sldId id="309" r:id="rId22"/>
    <p:sldId id="310" r:id="rId23"/>
    <p:sldId id="269" r:id="rId24"/>
    <p:sldId id="270" r:id="rId25"/>
    <p:sldId id="271" r:id="rId26"/>
    <p:sldId id="272" r:id="rId27"/>
    <p:sldId id="273" r:id="rId28"/>
    <p:sldId id="274" r:id="rId29"/>
    <p:sldId id="275" r:id="rId30"/>
    <p:sldId id="276" r:id="rId31"/>
    <p:sldId id="345" r:id="rId32"/>
    <p:sldId id="311" r:id="rId33"/>
    <p:sldId id="277" r:id="rId34"/>
    <p:sldId id="332" r:id="rId35"/>
    <p:sldId id="278" r:id="rId36"/>
    <p:sldId id="279" r:id="rId37"/>
    <p:sldId id="280" r:id="rId38"/>
    <p:sldId id="334" r:id="rId39"/>
    <p:sldId id="281" r:id="rId40"/>
    <p:sldId id="283" r:id="rId41"/>
    <p:sldId id="284" r:id="rId42"/>
    <p:sldId id="285" r:id="rId43"/>
    <p:sldId id="286" r:id="rId44"/>
    <p:sldId id="312" r:id="rId45"/>
    <p:sldId id="314" r:id="rId46"/>
    <p:sldId id="313" r:id="rId47"/>
    <p:sldId id="287" r:id="rId48"/>
    <p:sldId id="288" r:id="rId49"/>
    <p:sldId id="289" r:id="rId50"/>
    <p:sldId id="290" r:id="rId51"/>
    <p:sldId id="291" r:id="rId52"/>
    <p:sldId id="292" r:id="rId53"/>
    <p:sldId id="293" r:id="rId54"/>
    <p:sldId id="335" r:id="rId55"/>
    <p:sldId id="337" r:id="rId56"/>
    <p:sldId id="336" r:id="rId57"/>
    <p:sldId id="338" r:id="rId58"/>
    <p:sldId id="339" r:id="rId59"/>
    <p:sldId id="342" r:id="rId60"/>
    <p:sldId id="341" r:id="rId61"/>
    <p:sldId id="303" r:id="rId62"/>
    <p:sldId id="304" r:id="rId63"/>
    <p:sldId id="316" r:id="rId64"/>
    <p:sldId id="317" r:id="rId65"/>
    <p:sldId id="318" r:id="rId66"/>
    <p:sldId id="319" r:id="rId67"/>
    <p:sldId id="320" r:id="rId68"/>
    <p:sldId id="321" r:id="rId69"/>
    <p:sldId id="322" r:id="rId70"/>
    <p:sldId id="323" r:id="rId71"/>
    <p:sldId id="324" r:id="rId72"/>
    <p:sldId id="325" r:id="rId73"/>
    <p:sldId id="347" r:id="rId74"/>
    <p:sldId id="330" r:id="rId75"/>
    <p:sldId id="328" r:id="rId76"/>
    <p:sldId id="329" r:id="rId77"/>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autoAdjust="0"/>
    <p:restoredTop sz="94693" autoAdjust="0"/>
  </p:normalViewPr>
  <p:slideViewPr>
    <p:cSldViewPr snapToGrid="0" snapToObjects="1">
      <p:cViewPr varScale="1">
        <p:scale>
          <a:sx n="70" d="100"/>
          <a:sy n="70" d="100"/>
        </p:scale>
        <p:origin x="-51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Macro-Enabled_Worksheet1.xlsm"/><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Macro-Enabled_Worksheet3.xlsm"/><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Macro-Enabled_Worksheet4.xlsm"/><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5918063096055E-2"/>
          <c:y val="5.2233118932401602E-2"/>
          <c:w val="0.68397528433945698"/>
          <c:h val="0.84392929163984898"/>
        </c:manualLayout>
      </c:layout>
      <c:pie3DChart>
        <c:varyColors val="1"/>
        <c:dLbls>
          <c:showLegendKey val="0"/>
          <c:showVal val="0"/>
          <c:showCatName val="0"/>
          <c:showSerName val="0"/>
          <c:showPercent val="0"/>
          <c:showBubbleSize val="0"/>
          <c:showLeaderLines val="0"/>
        </c:dLbls>
      </c:pie3DChart>
      <c:spPr>
        <a:noFill/>
        <a:ln w="23140">
          <a:noFill/>
        </a:ln>
      </c:spPr>
    </c:plotArea>
    <c:legend>
      <c:legendPos val="r"/>
      <c:layout>
        <c:manualLayout>
          <c:xMode val="edge"/>
          <c:yMode val="edge"/>
          <c:x val="0.25055172234578998"/>
          <c:y val="0.67320214582214799"/>
          <c:w val="0.297222222222222"/>
          <c:h val="0.15864022662889499"/>
        </c:manualLayout>
      </c:layout>
      <c:overlay val="0"/>
      <c:spPr>
        <a:noFill/>
        <a:ln w="23140">
          <a:noFill/>
        </a:ln>
      </c:spPr>
    </c:legend>
    <c:plotVisOnly val="1"/>
    <c:dispBlanksAs val="gap"/>
    <c:showDLblsOverMax val="0"/>
  </c:chart>
  <c:spPr>
    <a:noFill/>
    <a:ln>
      <a:noFill/>
    </a:ln>
  </c:spPr>
  <c:txPr>
    <a:bodyPr/>
    <a:lstStyle/>
    <a:p>
      <a:pPr>
        <a:defRPr sz="36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Sheet1!$A$2</c:f>
              <c:strCache>
                <c:ptCount val="1"/>
                <c:pt idx="0">
                  <c:v>Achieved</c:v>
                </c:pt>
              </c:strCache>
            </c:strRef>
          </c:tx>
          <c:spPr>
            <a:solidFill>
              <a:srgbClr val="00CC00"/>
            </a:solidFill>
          </c:spPr>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Sheet1!$B$1:$D$1</c:f>
              <c:strCache>
                <c:ptCount val="3"/>
                <c:pt idx="0">
                  <c:v>2013/14</c:v>
                </c:pt>
                <c:pt idx="1">
                  <c:v>2014/15</c:v>
                </c:pt>
                <c:pt idx="2">
                  <c:v>2015/16</c:v>
                </c:pt>
              </c:strCache>
            </c:strRef>
          </c:cat>
          <c:val>
            <c:numRef>
              <c:f>Sheet1!$B$2:$D$2</c:f>
              <c:numCache>
                <c:formatCode>0%</c:formatCode>
                <c:ptCount val="3"/>
                <c:pt idx="0">
                  <c:v>0.53</c:v>
                </c:pt>
                <c:pt idx="1">
                  <c:v>0.7</c:v>
                </c:pt>
                <c:pt idx="2">
                  <c:v>0.81</c:v>
                </c:pt>
              </c:numCache>
            </c:numRef>
          </c:val>
        </c:ser>
        <c:ser>
          <c:idx val="1"/>
          <c:order val="1"/>
          <c:tx>
            <c:strRef>
              <c:f>Sheet1!$A$3</c:f>
              <c:strCache>
                <c:ptCount val="1"/>
                <c:pt idx="0">
                  <c:v>Not Achieved</c:v>
                </c:pt>
              </c:strCache>
            </c:strRef>
          </c:tx>
          <c:spPr>
            <a:solidFill>
              <a:srgbClr val="FF0000"/>
            </a:solidFill>
          </c:spPr>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Sheet1!$B$1:$D$1</c:f>
              <c:strCache>
                <c:ptCount val="3"/>
                <c:pt idx="0">
                  <c:v>2013/14</c:v>
                </c:pt>
                <c:pt idx="1">
                  <c:v>2014/15</c:v>
                </c:pt>
                <c:pt idx="2">
                  <c:v>2015/16</c:v>
                </c:pt>
              </c:strCache>
            </c:strRef>
          </c:cat>
          <c:val>
            <c:numRef>
              <c:f>Sheet1!$B$3:$D$3</c:f>
              <c:numCache>
                <c:formatCode>0%</c:formatCode>
                <c:ptCount val="3"/>
                <c:pt idx="0">
                  <c:v>0.47</c:v>
                </c:pt>
                <c:pt idx="1">
                  <c:v>0.3</c:v>
                </c:pt>
                <c:pt idx="2">
                  <c:v>0.19</c:v>
                </c:pt>
              </c:numCache>
            </c:numRef>
          </c:val>
        </c:ser>
        <c:dLbls>
          <c:showLegendKey val="0"/>
          <c:showVal val="0"/>
          <c:showCatName val="0"/>
          <c:showSerName val="0"/>
          <c:showPercent val="0"/>
          <c:showBubbleSize val="0"/>
        </c:dLbls>
        <c:gapWidth val="150"/>
        <c:shape val="box"/>
        <c:axId val="27517312"/>
        <c:axId val="27518848"/>
        <c:axId val="0"/>
      </c:bar3DChart>
      <c:catAx>
        <c:axId val="27517312"/>
        <c:scaling>
          <c:orientation val="minMax"/>
        </c:scaling>
        <c:delete val="0"/>
        <c:axPos val="b"/>
        <c:numFmt formatCode="General" sourceLinked="0"/>
        <c:majorTickMark val="out"/>
        <c:minorTickMark val="none"/>
        <c:tickLblPos val="nextTo"/>
        <c:txPr>
          <a:bodyPr/>
          <a:lstStyle/>
          <a:p>
            <a:pPr>
              <a:defRPr sz="1600" b="1"/>
            </a:pPr>
            <a:endParaRPr lang="en-US"/>
          </a:p>
        </c:txPr>
        <c:crossAx val="27518848"/>
        <c:crosses val="autoZero"/>
        <c:auto val="1"/>
        <c:lblAlgn val="ctr"/>
        <c:lblOffset val="100"/>
        <c:noMultiLvlLbl val="0"/>
      </c:catAx>
      <c:valAx>
        <c:axId val="27518848"/>
        <c:scaling>
          <c:orientation val="minMax"/>
        </c:scaling>
        <c:delete val="0"/>
        <c:axPos val="l"/>
        <c:majorGridlines/>
        <c:numFmt formatCode="0%" sourceLinked="1"/>
        <c:majorTickMark val="out"/>
        <c:minorTickMark val="none"/>
        <c:tickLblPos val="nextTo"/>
        <c:txPr>
          <a:bodyPr/>
          <a:lstStyle/>
          <a:p>
            <a:pPr>
              <a:defRPr sz="1600" b="1"/>
            </a:pPr>
            <a:endParaRPr lang="en-US"/>
          </a:p>
        </c:txPr>
        <c:crossAx val="27517312"/>
        <c:crosses val="autoZero"/>
        <c:crossBetween val="between"/>
      </c:valAx>
    </c:plotArea>
    <c:legend>
      <c:legendPos val="r"/>
      <c:layout/>
      <c:overlay val="0"/>
      <c:txPr>
        <a:bodyPr/>
        <a:lstStyle/>
        <a:p>
          <a:pPr>
            <a:defRPr sz="1600" b="1"/>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5918063096055E-2"/>
          <c:y val="5.2233118932401602E-2"/>
          <c:w val="0.68397528433945698"/>
          <c:h val="0.84392929163984898"/>
        </c:manualLayout>
      </c:layout>
      <c:pie3DChart>
        <c:varyColors val="1"/>
        <c:dLbls>
          <c:showLegendKey val="0"/>
          <c:showVal val="0"/>
          <c:showCatName val="0"/>
          <c:showSerName val="0"/>
          <c:showPercent val="0"/>
          <c:showBubbleSize val="0"/>
          <c:showLeaderLines val="0"/>
        </c:dLbls>
      </c:pie3DChart>
      <c:spPr>
        <a:noFill/>
        <a:ln w="23140">
          <a:noFill/>
        </a:ln>
      </c:spPr>
    </c:plotArea>
    <c:legend>
      <c:legendPos val="r"/>
      <c:layout>
        <c:manualLayout>
          <c:xMode val="edge"/>
          <c:yMode val="edge"/>
          <c:x val="0.25055172234578998"/>
          <c:y val="0.67320214582214799"/>
          <c:w val="0.297222222222222"/>
          <c:h val="0.15864022662889499"/>
        </c:manualLayout>
      </c:layout>
      <c:overlay val="0"/>
      <c:spPr>
        <a:noFill/>
        <a:ln w="23140">
          <a:noFill/>
        </a:ln>
      </c:spPr>
    </c:legend>
    <c:plotVisOnly val="1"/>
    <c:dispBlanksAs val="gap"/>
    <c:showDLblsOverMax val="0"/>
  </c:chart>
  <c:spPr>
    <a:noFill/>
    <a:ln>
      <a:noFill/>
    </a:ln>
  </c:spPr>
  <c:txPr>
    <a:bodyPr/>
    <a:lstStyle/>
    <a:p>
      <a:pPr>
        <a:defRPr sz="24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5918063096055E-2"/>
          <c:y val="5.2233118932401602E-2"/>
          <c:w val="0.68397528433945698"/>
          <c:h val="0.84392929163984898"/>
        </c:manualLayout>
      </c:layout>
      <c:pie3DChart>
        <c:varyColors val="1"/>
        <c:dLbls>
          <c:showLegendKey val="0"/>
          <c:showVal val="0"/>
          <c:showCatName val="0"/>
          <c:showSerName val="0"/>
          <c:showPercent val="0"/>
          <c:showBubbleSize val="0"/>
          <c:showLeaderLines val="0"/>
        </c:dLbls>
      </c:pie3DChart>
      <c:spPr>
        <a:noFill/>
        <a:ln w="23140">
          <a:noFill/>
        </a:ln>
      </c:spPr>
    </c:plotArea>
    <c:legend>
      <c:legendPos val="r"/>
      <c:layout>
        <c:manualLayout>
          <c:xMode val="edge"/>
          <c:yMode val="edge"/>
          <c:x val="0.25055172234578998"/>
          <c:y val="0.67320214582214799"/>
          <c:w val="0.297222222222222"/>
          <c:h val="0.15864022662889499"/>
        </c:manualLayout>
      </c:layout>
      <c:overlay val="0"/>
      <c:spPr>
        <a:noFill/>
        <a:ln w="23140">
          <a:noFill/>
        </a:ln>
      </c:spPr>
    </c:legend>
    <c:plotVisOnly val="1"/>
    <c:dispBlanksAs val="gap"/>
    <c:showDLblsOverMax val="0"/>
  </c:chart>
  <c:spPr>
    <a:noFill/>
    <a:ln>
      <a:noFill/>
    </a:ln>
  </c:spPr>
  <c:txPr>
    <a:bodyPr/>
    <a:lstStyle/>
    <a:p>
      <a:pPr>
        <a:defRPr sz="24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024" cy="497126"/>
          </a:xfrm>
          <a:prstGeom prst="rect">
            <a:avLst/>
          </a:prstGeom>
        </p:spPr>
        <p:txBody>
          <a:bodyPr vert="horz" lIns="91458" tIns="45729" rIns="91458" bIns="45729" rtlCol="0"/>
          <a:lstStyle>
            <a:lvl1pPr algn="l">
              <a:defRPr sz="1200"/>
            </a:lvl1pPr>
          </a:lstStyle>
          <a:p>
            <a:endParaRPr lang="en-ZA" dirty="0"/>
          </a:p>
        </p:txBody>
      </p:sp>
      <p:sp>
        <p:nvSpPr>
          <p:cNvPr id="3" name="Date Placeholder 2"/>
          <p:cNvSpPr>
            <a:spLocks noGrp="1"/>
          </p:cNvSpPr>
          <p:nvPr>
            <p:ph type="dt" sz="quarter" idx="1"/>
          </p:nvPr>
        </p:nvSpPr>
        <p:spPr>
          <a:xfrm>
            <a:off x="3847889" y="1"/>
            <a:ext cx="2945024" cy="497126"/>
          </a:xfrm>
          <a:prstGeom prst="rect">
            <a:avLst/>
          </a:prstGeom>
        </p:spPr>
        <p:txBody>
          <a:bodyPr vert="horz" lIns="91458" tIns="45729" rIns="91458" bIns="45729" rtlCol="0"/>
          <a:lstStyle>
            <a:lvl1pPr algn="r">
              <a:defRPr sz="1200"/>
            </a:lvl1pPr>
          </a:lstStyle>
          <a:p>
            <a:fld id="{7E87A55A-2241-4A4C-B518-C9F206F265EB}" type="datetimeFigureOut">
              <a:rPr lang="en-ZA" smtClean="0"/>
              <a:t>2017/02/21</a:t>
            </a:fld>
            <a:endParaRPr lang="en-ZA" dirty="0"/>
          </a:p>
        </p:txBody>
      </p:sp>
      <p:sp>
        <p:nvSpPr>
          <p:cNvPr id="4" name="Footer Placeholder 3"/>
          <p:cNvSpPr>
            <a:spLocks noGrp="1"/>
          </p:cNvSpPr>
          <p:nvPr>
            <p:ph type="ftr" sz="quarter" idx="2"/>
          </p:nvPr>
        </p:nvSpPr>
        <p:spPr>
          <a:xfrm>
            <a:off x="0" y="9432688"/>
            <a:ext cx="2945024" cy="497125"/>
          </a:xfrm>
          <a:prstGeom prst="rect">
            <a:avLst/>
          </a:prstGeom>
        </p:spPr>
        <p:txBody>
          <a:bodyPr vert="horz" lIns="91458" tIns="45729" rIns="91458" bIns="45729"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47889" y="9432688"/>
            <a:ext cx="2945024" cy="497125"/>
          </a:xfrm>
          <a:prstGeom prst="rect">
            <a:avLst/>
          </a:prstGeom>
        </p:spPr>
        <p:txBody>
          <a:bodyPr vert="horz" lIns="91458" tIns="45729" rIns="91458" bIns="45729" rtlCol="0" anchor="b"/>
          <a:lstStyle>
            <a:lvl1pPr algn="r">
              <a:defRPr sz="1200"/>
            </a:lvl1pPr>
          </a:lstStyle>
          <a:p>
            <a:fld id="{0E857B70-6E58-4AF1-AD2E-2F95B935D552}" type="slidenum">
              <a:rPr lang="en-ZA" smtClean="0"/>
              <a:t>‹#›</a:t>
            </a:fld>
            <a:endParaRPr lang="en-ZA" dirty="0"/>
          </a:p>
        </p:txBody>
      </p:sp>
    </p:spTree>
    <p:extLst>
      <p:ext uri="{BB962C8B-B14F-4D97-AF65-F5344CB8AC3E}">
        <p14:creationId xmlns:p14="http://schemas.microsoft.com/office/powerpoint/2010/main" val="3687055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44283" cy="496570"/>
          </a:xfrm>
          <a:prstGeom prst="rect">
            <a:avLst/>
          </a:prstGeom>
        </p:spPr>
        <p:txBody>
          <a:bodyPr vert="horz" lIns="91458" tIns="45729" rIns="91458" bIns="45729" rtlCol="0"/>
          <a:lstStyle>
            <a:lvl1pPr algn="l">
              <a:defRPr sz="1200"/>
            </a:lvl1pPr>
          </a:lstStyle>
          <a:p>
            <a:endParaRPr lang="en-ZA" dirty="0"/>
          </a:p>
        </p:txBody>
      </p:sp>
      <p:sp>
        <p:nvSpPr>
          <p:cNvPr id="3" name="Date Placeholder 2"/>
          <p:cNvSpPr>
            <a:spLocks noGrp="1"/>
          </p:cNvSpPr>
          <p:nvPr>
            <p:ph type="dt" idx="1"/>
          </p:nvPr>
        </p:nvSpPr>
        <p:spPr>
          <a:xfrm>
            <a:off x="3848647" y="1"/>
            <a:ext cx="2944283" cy="496570"/>
          </a:xfrm>
          <a:prstGeom prst="rect">
            <a:avLst/>
          </a:prstGeom>
        </p:spPr>
        <p:txBody>
          <a:bodyPr vert="horz" lIns="91458" tIns="45729" rIns="91458" bIns="45729" rtlCol="0"/>
          <a:lstStyle>
            <a:lvl1pPr algn="r">
              <a:defRPr sz="1200"/>
            </a:lvl1pPr>
          </a:lstStyle>
          <a:p>
            <a:fld id="{8EA87A9C-62D8-4E5D-A53B-4E9E20B51449}" type="datetimeFigureOut">
              <a:rPr lang="en-ZA" smtClean="0"/>
              <a:t>2017/02/21</a:t>
            </a:fld>
            <a:endParaRPr lang="en-ZA" dirty="0"/>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58" tIns="45729" rIns="91458" bIns="45729" rtlCol="0" anchor="ctr"/>
          <a:lstStyle/>
          <a:p>
            <a:endParaRPr lang="en-ZA" dirty="0"/>
          </a:p>
        </p:txBody>
      </p:sp>
      <p:sp>
        <p:nvSpPr>
          <p:cNvPr id="5" name="Notes Placeholder 4"/>
          <p:cNvSpPr>
            <a:spLocks noGrp="1"/>
          </p:cNvSpPr>
          <p:nvPr>
            <p:ph type="body" sz="quarter" idx="3"/>
          </p:nvPr>
        </p:nvSpPr>
        <p:spPr>
          <a:xfrm>
            <a:off x="679450" y="4717416"/>
            <a:ext cx="5435600" cy="4469130"/>
          </a:xfrm>
          <a:prstGeom prst="rect">
            <a:avLst/>
          </a:prstGeom>
        </p:spPr>
        <p:txBody>
          <a:bodyPr vert="horz" lIns="91458" tIns="45729" rIns="91458" bIns="4572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3" y="9433107"/>
            <a:ext cx="2944283" cy="496570"/>
          </a:xfrm>
          <a:prstGeom prst="rect">
            <a:avLst/>
          </a:prstGeom>
        </p:spPr>
        <p:txBody>
          <a:bodyPr vert="horz" lIns="91458" tIns="45729" rIns="91458" bIns="45729"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48647" y="9433107"/>
            <a:ext cx="2944283" cy="496570"/>
          </a:xfrm>
          <a:prstGeom prst="rect">
            <a:avLst/>
          </a:prstGeom>
        </p:spPr>
        <p:txBody>
          <a:bodyPr vert="horz" lIns="91458" tIns="45729" rIns="91458" bIns="45729" rtlCol="0" anchor="b"/>
          <a:lstStyle>
            <a:lvl1pPr algn="r">
              <a:defRPr sz="1200"/>
            </a:lvl1pPr>
          </a:lstStyle>
          <a:p>
            <a:fld id="{84BBAB0C-060D-43CE-B5DE-F273553B85FA}" type="slidenum">
              <a:rPr lang="en-ZA" smtClean="0"/>
              <a:t>‹#›</a:t>
            </a:fld>
            <a:endParaRPr lang="en-ZA" dirty="0"/>
          </a:p>
        </p:txBody>
      </p:sp>
    </p:spTree>
    <p:extLst>
      <p:ext uri="{BB962C8B-B14F-4D97-AF65-F5344CB8AC3E}">
        <p14:creationId xmlns:p14="http://schemas.microsoft.com/office/powerpoint/2010/main" val="1079281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dirty="0" smtClean="0">
              <a:ea typeface="ＭＳ Ｐゴシック" pitchFamily="34" charset="-128"/>
            </a:endParaRPr>
          </a:p>
          <a:p>
            <a:r>
              <a:rPr lang="en-ZA" altLang="en-US" dirty="0" smtClean="0">
                <a:ea typeface="ＭＳ Ｐゴシック" pitchFamily="34" charset="-128"/>
              </a:rPr>
              <a:t>Following the adoption of the NDP, the NPC Secretariat and DPME were requested by Minister Manuel to prepare a proposal on the implementation of the National Development Plan .</a:t>
            </a:r>
          </a:p>
          <a:p>
            <a:r>
              <a:rPr lang="en-ZA" altLang="en-US" dirty="0" smtClean="0">
                <a:ea typeface="ＭＳ Ｐゴシック" pitchFamily="34" charset="-128"/>
              </a:rPr>
              <a:t>Significance – a shared long-term strategic framework within which more detailed planning can take place.</a:t>
            </a:r>
          </a:p>
          <a:p>
            <a:r>
              <a:rPr lang="en-ZA" altLang="en-US" dirty="0" smtClean="0">
                <a:ea typeface="ＭＳ Ｐゴシック" pitchFamily="34" charset="-128"/>
              </a:rPr>
              <a:t>Key is that the 2014-2019 MTSF be situated within the context of the long-term agenda set by the NDP</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8096" eaLnBrk="0" hangingPunct="0">
              <a:defRPr sz="1400">
                <a:solidFill>
                  <a:schemeClr val="tx1"/>
                </a:solidFill>
                <a:latin typeface="Arial" charset="0"/>
                <a:cs typeface="Arial" charset="0"/>
              </a:defRPr>
            </a:lvl1pPr>
            <a:lvl2pPr marL="743099" indent="-285807" defTabSz="978096" eaLnBrk="0" hangingPunct="0">
              <a:defRPr sz="1400">
                <a:solidFill>
                  <a:schemeClr val="tx1"/>
                </a:solidFill>
                <a:latin typeface="Arial" charset="0"/>
                <a:cs typeface="Arial" charset="0"/>
              </a:defRPr>
            </a:lvl2pPr>
            <a:lvl3pPr marL="1143229" indent="-228646" defTabSz="978096" eaLnBrk="0" hangingPunct="0">
              <a:defRPr sz="1400">
                <a:solidFill>
                  <a:schemeClr val="tx1"/>
                </a:solidFill>
                <a:latin typeface="Arial" charset="0"/>
                <a:cs typeface="Arial" charset="0"/>
              </a:defRPr>
            </a:lvl3pPr>
            <a:lvl4pPr marL="1600520" indent="-228646" defTabSz="978096" eaLnBrk="0" hangingPunct="0">
              <a:defRPr sz="1400">
                <a:solidFill>
                  <a:schemeClr val="tx1"/>
                </a:solidFill>
                <a:latin typeface="Arial" charset="0"/>
                <a:cs typeface="Arial" charset="0"/>
              </a:defRPr>
            </a:lvl4pPr>
            <a:lvl5pPr marL="2057811" indent="-228646" defTabSz="978096" eaLnBrk="0" hangingPunct="0">
              <a:defRPr sz="1400">
                <a:solidFill>
                  <a:schemeClr val="tx1"/>
                </a:solidFill>
                <a:latin typeface="Arial" charset="0"/>
                <a:cs typeface="Arial" charset="0"/>
              </a:defRPr>
            </a:lvl5pPr>
            <a:lvl6pPr marL="2515103" indent="-228646" algn="ctr" defTabSz="978096"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2394" indent="-228646" algn="ctr" defTabSz="978096"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686" indent="-228646" algn="ctr" defTabSz="978096"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977" indent="-228646" algn="ctr" defTabSz="978096"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eaLnBrk="1" hangingPunct="1"/>
            <a:fld id="{01CD4EFA-702E-45DF-8AD0-4C827798C867}" type="slidenum">
              <a:rPr lang="en-GB" altLang="en-US" sz="1300">
                <a:ea typeface="ＭＳ Ｐゴシック" pitchFamily="34" charset="-128"/>
              </a:rPr>
              <a:pPr eaLnBrk="1" hangingPunct="1"/>
              <a:t>5</a:t>
            </a:fld>
            <a:endParaRPr lang="en-GB" altLang="en-US" sz="1300" dirty="0">
              <a:ea typeface="ＭＳ Ｐゴシック" pitchFamily="34" charset="-128"/>
            </a:endParaRPr>
          </a:p>
        </p:txBody>
      </p:sp>
    </p:spTree>
    <p:extLst>
      <p:ext uri="{BB962C8B-B14F-4D97-AF65-F5344CB8AC3E}">
        <p14:creationId xmlns:p14="http://schemas.microsoft.com/office/powerpoint/2010/main" val="2982226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defRPr sz="1400">
                <a:solidFill>
                  <a:schemeClr val="tx1"/>
                </a:solidFill>
                <a:latin typeface="Arial" charset="0"/>
                <a:cs typeface="Arial" charset="0"/>
              </a:defRPr>
            </a:lvl1pPr>
            <a:lvl2pPr marL="742950" indent="-285750" defTabSz="977900" eaLnBrk="0" hangingPunct="0">
              <a:defRPr sz="1400">
                <a:solidFill>
                  <a:schemeClr val="tx1"/>
                </a:solidFill>
                <a:latin typeface="Arial" charset="0"/>
                <a:cs typeface="Arial" charset="0"/>
              </a:defRPr>
            </a:lvl2pPr>
            <a:lvl3pPr marL="1143000" indent="-228600" defTabSz="977900" eaLnBrk="0" hangingPunct="0">
              <a:defRPr sz="1400">
                <a:solidFill>
                  <a:schemeClr val="tx1"/>
                </a:solidFill>
                <a:latin typeface="Arial" charset="0"/>
                <a:cs typeface="Arial" charset="0"/>
              </a:defRPr>
            </a:lvl3pPr>
            <a:lvl4pPr marL="1600200" indent="-228600" defTabSz="977900" eaLnBrk="0" hangingPunct="0">
              <a:defRPr sz="1400">
                <a:solidFill>
                  <a:schemeClr val="tx1"/>
                </a:solidFill>
                <a:latin typeface="Arial" charset="0"/>
                <a:cs typeface="Arial" charset="0"/>
              </a:defRPr>
            </a:lvl4pPr>
            <a:lvl5pPr marL="2057400" indent="-228600" defTabSz="977900" eaLnBrk="0" hangingPunct="0">
              <a:defRPr sz="1400">
                <a:solidFill>
                  <a:schemeClr val="tx1"/>
                </a:solidFill>
                <a:latin typeface="Arial" charset="0"/>
                <a:cs typeface="Arial" charset="0"/>
              </a:defRPr>
            </a:lvl5pPr>
            <a:lvl6pPr marL="25146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eaLnBrk="1" hangingPunct="1"/>
            <a:fld id="{923AFAAA-4EC8-4F2A-BE0A-71F08DEB7AE5}" type="slidenum">
              <a:rPr lang="en-US" altLang="en-US" sz="1300" smtClean="0"/>
              <a:pPr eaLnBrk="1" hangingPunct="1"/>
              <a:t>54</a:t>
            </a:fld>
            <a:endParaRPr lang="en-US" altLang="en-US" sz="1300" smtClean="0"/>
          </a:p>
        </p:txBody>
      </p:sp>
    </p:spTree>
    <p:extLst>
      <p:ext uri="{BB962C8B-B14F-4D97-AF65-F5344CB8AC3E}">
        <p14:creationId xmlns:p14="http://schemas.microsoft.com/office/powerpoint/2010/main" val="153184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defRPr sz="1400">
                <a:solidFill>
                  <a:schemeClr val="tx1"/>
                </a:solidFill>
                <a:latin typeface="Arial" charset="0"/>
                <a:cs typeface="Arial" charset="0"/>
              </a:defRPr>
            </a:lvl1pPr>
            <a:lvl2pPr marL="742950" indent="-285750" defTabSz="977900" eaLnBrk="0" hangingPunct="0">
              <a:defRPr sz="1400">
                <a:solidFill>
                  <a:schemeClr val="tx1"/>
                </a:solidFill>
                <a:latin typeface="Arial" charset="0"/>
                <a:cs typeface="Arial" charset="0"/>
              </a:defRPr>
            </a:lvl2pPr>
            <a:lvl3pPr marL="1143000" indent="-228600" defTabSz="977900" eaLnBrk="0" hangingPunct="0">
              <a:defRPr sz="1400">
                <a:solidFill>
                  <a:schemeClr val="tx1"/>
                </a:solidFill>
                <a:latin typeface="Arial" charset="0"/>
                <a:cs typeface="Arial" charset="0"/>
              </a:defRPr>
            </a:lvl3pPr>
            <a:lvl4pPr marL="1600200" indent="-228600" defTabSz="977900" eaLnBrk="0" hangingPunct="0">
              <a:defRPr sz="1400">
                <a:solidFill>
                  <a:schemeClr val="tx1"/>
                </a:solidFill>
                <a:latin typeface="Arial" charset="0"/>
                <a:cs typeface="Arial" charset="0"/>
              </a:defRPr>
            </a:lvl4pPr>
            <a:lvl5pPr marL="2057400" indent="-228600" defTabSz="977900" eaLnBrk="0" hangingPunct="0">
              <a:defRPr sz="1400">
                <a:solidFill>
                  <a:schemeClr val="tx1"/>
                </a:solidFill>
                <a:latin typeface="Arial" charset="0"/>
                <a:cs typeface="Arial" charset="0"/>
              </a:defRPr>
            </a:lvl5pPr>
            <a:lvl6pPr marL="25146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eaLnBrk="1" hangingPunct="1"/>
            <a:fld id="{923AFAAA-4EC8-4F2A-BE0A-71F08DEB7AE5}" type="slidenum">
              <a:rPr lang="en-US" altLang="en-US" sz="1300" smtClean="0"/>
              <a:pPr eaLnBrk="1" hangingPunct="1"/>
              <a:t>55</a:t>
            </a:fld>
            <a:endParaRPr lang="en-US" altLang="en-US" sz="1300" smtClean="0"/>
          </a:p>
        </p:txBody>
      </p:sp>
    </p:spTree>
    <p:extLst>
      <p:ext uri="{BB962C8B-B14F-4D97-AF65-F5344CB8AC3E}">
        <p14:creationId xmlns:p14="http://schemas.microsoft.com/office/powerpoint/2010/main" val="3758421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defRPr sz="1400">
                <a:solidFill>
                  <a:schemeClr val="tx1"/>
                </a:solidFill>
                <a:latin typeface="Arial" charset="0"/>
                <a:cs typeface="Arial" charset="0"/>
              </a:defRPr>
            </a:lvl1pPr>
            <a:lvl2pPr marL="742950" indent="-285750" defTabSz="977900" eaLnBrk="0" hangingPunct="0">
              <a:defRPr sz="1400">
                <a:solidFill>
                  <a:schemeClr val="tx1"/>
                </a:solidFill>
                <a:latin typeface="Arial" charset="0"/>
                <a:cs typeface="Arial" charset="0"/>
              </a:defRPr>
            </a:lvl2pPr>
            <a:lvl3pPr marL="1143000" indent="-228600" defTabSz="977900" eaLnBrk="0" hangingPunct="0">
              <a:defRPr sz="1400">
                <a:solidFill>
                  <a:schemeClr val="tx1"/>
                </a:solidFill>
                <a:latin typeface="Arial" charset="0"/>
                <a:cs typeface="Arial" charset="0"/>
              </a:defRPr>
            </a:lvl3pPr>
            <a:lvl4pPr marL="1600200" indent="-228600" defTabSz="977900" eaLnBrk="0" hangingPunct="0">
              <a:defRPr sz="1400">
                <a:solidFill>
                  <a:schemeClr val="tx1"/>
                </a:solidFill>
                <a:latin typeface="Arial" charset="0"/>
                <a:cs typeface="Arial" charset="0"/>
              </a:defRPr>
            </a:lvl4pPr>
            <a:lvl5pPr marL="2057400" indent="-228600" defTabSz="977900" eaLnBrk="0" hangingPunct="0">
              <a:defRPr sz="1400">
                <a:solidFill>
                  <a:schemeClr val="tx1"/>
                </a:solidFill>
                <a:latin typeface="Arial" charset="0"/>
                <a:cs typeface="Arial" charset="0"/>
              </a:defRPr>
            </a:lvl5pPr>
            <a:lvl6pPr marL="25146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eaLnBrk="1" hangingPunct="1"/>
            <a:fld id="{923AFAAA-4EC8-4F2A-BE0A-71F08DEB7AE5}" type="slidenum">
              <a:rPr lang="en-US" altLang="en-US" sz="1300" smtClean="0"/>
              <a:pPr eaLnBrk="1" hangingPunct="1"/>
              <a:t>56</a:t>
            </a:fld>
            <a:endParaRPr lang="en-US" altLang="en-US" sz="1300" smtClean="0"/>
          </a:p>
        </p:txBody>
      </p:sp>
    </p:spTree>
    <p:extLst>
      <p:ext uri="{BB962C8B-B14F-4D97-AF65-F5344CB8AC3E}">
        <p14:creationId xmlns:p14="http://schemas.microsoft.com/office/powerpoint/2010/main" val="2280575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defRPr sz="1400">
                <a:solidFill>
                  <a:schemeClr val="tx1"/>
                </a:solidFill>
                <a:latin typeface="Arial" charset="0"/>
                <a:cs typeface="Arial" charset="0"/>
              </a:defRPr>
            </a:lvl1pPr>
            <a:lvl2pPr marL="742950" indent="-285750" defTabSz="977900" eaLnBrk="0" hangingPunct="0">
              <a:defRPr sz="1400">
                <a:solidFill>
                  <a:schemeClr val="tx1"/>
                </a:solidFill>
                <a:latin typeface="Arial" charset="0"/>
                <a:cs typeface="Arial" charset="0"/>
              </a:defRPr>
            </a:lvl2pPr>
            <a:lvl3pPr marL="1143000" indent="-228600" defTabSz="977900" eaLnBrk="0" hangingPunct="0">
              <a:defRPr sz="1400">
                <a:solidFill>
                  <a:schemeClr val="tx1"/>
                </a:solidFill>
                <a:latin typeface="Arial" charset="0"/>
                <a:cs typeface="Arial" charset="0"/>
              </a:defRPr>
            </a:lvl3pPr>
            <a:lvl4pPr marL="1600200" indent="-228600" defTabSz="977900" eaLnBrk="0" hangingPunct="0">
              <a:defRPr sz="1400">
                <a:solidFill>
                  <a:schemeClr val="tx1"/>
                </a:solidFill>
                <a:latin typeface="Arial" charset="0"/>
                <a:cs typeface="Arial" charset="0"/>
              </a:defRPr>
            </a:lvl4pPr>
            <a:lvl5pPr marL="2057400" indent="-228600" defTabSz="977900" eaLnBrk="0" hangingPunct="0">
              <a:defRPr sz="1400">
                <a:solidFill>
                  <a:schemeClr val="tx1"/>
                </a:solidFill>
                <a:latin typeface="Arial" charset="0"/>
                <a:cs typeface="Arial" charset="0"/>
              </a:defRPr>
            </a:lvl5pPr>
            <a:lvl6pPr marL="25146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eaLnBrk="1" hangingPunct="1"/>
            <a:fld id="{923AFAAA-4EC8-4F2A-BE0A-71F08DEB7AE5}" type="slidenum">
              <a:rPr lang="en-US" altLang="en-US" sz="1300" smtClean="0"/>
              <a:pPr eaLnBrk="1" hangingPunct="1"/>
              <a:t>57</a:t>
            </a:fld>
            <a:endParaRPr lang="en-US" altLang="en-US" sz="1300" smtClean="0"/>
          </a:p>
        </p:txBody>
      </p:sp>
    </p:spTree>
    <p:extLst>
      <p:ext uri="{BB962C8B-B14F-4D97-AF65-F5344CB8AC3E}">
        <p14:creationId xmlns:p14="http://schemas.microsoft.com/office/powerpoint/2010/main" val="40420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defRPr sz="1400">
                <a:solidFill>
                  <a:schemeClr val="tx1"/>
                </a:solidFill>
                <a:latin typeface="Arial" charset="0"/>
                <a:cs typeface="Arial" charset="0"/>
              </a:defRPr>
            </a:lvl1pPr>
            <a:lvl2pPr marL="742950" indent="-285750" defTabSz="977900" eaLnBrk="0" hangingPunct="0">
              <a:defRPr sz="1400">
                <a:solidFill>
                  <a:schemeClr val="tx1"/>
                </a:solidFill>
                <a:latin typeface="Arial" charset="0"/>
                <a:cs typeface="Arial" charset="0"/>
              </a:defRPr>
            </a:lvl2pPr>
            <a:lvl3pPr marL="1143000" indent="-228600" defTabSz="977900" eaLnBrk="0" hangingPunct="0">
              <a:defRPr sz="1400">
                <a:solidFill>
                  <a:schemeClr val="tx1"/>
                </a:solidFill>
                <a:latin typeface="Arial" charset="0"/>
                <a:cs typeface="Arial" charset="0"/>
              </a:defRPr>
            </a:lvl3pPr>
            <a:lvl4pPr marL="1600200" indent="-228600" defTabSz="977900" eaLnBrk="0" hangingPunct="0">
              <a:defRPr sz="1400">
                <a:solidFill>
                  <a:schemeClr val="tx1"/>
                </a:solidFill>
                <a:latin typeface="Arial" charset="0"/>
                <a:cs typeface="Arial" charset="0"/>
              </a:defRPr>
            </a:lvl4pPr>
            <a:lvl5pPr marL="2057400" indent="-228600" defTabSz="977900" eaLnBrk="0" hangingPunct="0">
              <a:defRPr sz="1400">
                <a:solidFill>
                  <a:schemeClr val="tx1"/>
                </a:solidFill>
                <a:latin typeface="Arial" charset="0"/>
                <a:cs typeface="Arial" charset="0"/>
              </a:defRPr>
            </a:lvl5pPr>
            <a:lvl6pPr marL="25146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eaLnBrk="1" hangingPunct="1"/>
            <a:fld id="{923AFAAA-4EC8-4F2A-BE0A-71F08DEB7AE5}" type="slidenum">
              <a:rPr lang="en-US" altLang="en-US" sz="1300" smtClean="0"/>
              <a:pPr eaLnBrk="1" hangingPunct="1"/>
              <a:t>58</a:t>
            </a:fld>
            <a:endParaRPr lang="en-US" altLang="en-US" sz="1300" smtClean="0"/>
          </a:p>
        </p:txBody>
      </p:sp>
    </p:spTree>
    <p:extLst>
      <p:ext uri="{BB962C8B-B14F-4D97-AF65-F5344CB8AC3E}">
        <p14:creationId xmlns:p14="http://schemas.microsoft.com/office/powerpoint/2010/main" val="2670678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defRPr sz="1400">
                <a:solidFill>
                  <a:schemeClr val="tx1"/>
                </a:solidFill>
                <a:latin typeface="Arial" charset="0"/>
                <a:cs typeface="Arial" charset="0"/>
              </a:defRPr>
            </a:lvl1pPr>
            <a:lvl2pPr marL="742950" indent="-285750" defTabSz="977900" eaLnBrk="0" hangingPunct="0">
              <a:defRPr sz="1400">
                <a:solidFill>
                  <a:schemeClr val="tx1"/>
                </a:solidFill>
                <a:latin typeface="Arial" charset="0"/>
                <a:cs typeface="Arial" charset="0"/>
              </a:defRPr>
            </a:lvl2pPr>
            <a:lvl3pPr marL="1143000" indent="-228600" defTabSz="977900" eaLnBrk="0" hangingPunct="0">
              <a:defRPr sz="1400">
                <a:solidFill>
                  <a:schemeClr val="tx1"/>
                </a:solidFill>
                <a:latin typeface="Arial" charset="0"/>
                <a:cs typeface="Arial" charset="0"/>
              </a:defRPr>
            </a:lvl3pPr>
            <a:lvl4pPr marL="1600200" indent="-228600" defTabSz="977900" eaLnBrk="0" hangingPunct="0">
              <a:defRPr sz="1400">
                <a:solidFill>
                  <a:schemeClr val="tx1"/>
                </a:solidFill>
                <a:latin typeface="Arial" charset="0"/>
                <a:cs typeface="Arial" charset="0"/>
              </a:defRPr>
            </a:lvl4pPr>
            <a:lvl5pPr marL="2057400" indent="-228600" defTabSz="977900" eaLnBrk="0" hangingPunct="0">
              <a:defRPr sz="1400">
                <a:solidFill>
                  <a:schemeClr val="tx1"/>
                </a:solidFill>
                <a:latin typeface="Arial" charset="0"/>
                <a:cs typeface="Arial" charset="0"/>
              </a:defRPr>
            </a:lvl5pPr>
            <a:lvl6pPr marL="25146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eaLnBrk="1" hangingPunct="1"/>
            <a:fld id="{923AFAAA-4EC8-4F2A-BE0A-71F08DEB7AE5}" type="slidenum">
              <a:rPr lang="en-US" altLang="en-US" sz="1300" smtClean="0"/>
              <a:pPr eaLnBrk="1" hangingPunct="1"/>
              <a:t>59</a:t>
            </a:fld>
            <a:endParaRPr lang="en-US" altLang="en-US" sz="1300" smtClean="0"/>
          </a:p>
        </p:txBody>
      </p:sp>
    </p:spTree>
    <p:extLst>
      <p:ext uri="{BB962C8B-B14F-4D97-AF65-F5344CB8AC3E}">
        <p14:creationId xmlns:p14="http://schemas.microsoft.com/office/powerpoint/2010/main" val="4147327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defRPr sz="1400">
                <a:solidFill>
                  <a:schemeClr val="tx1"/>
                </a:solidFill>
                <a:latin typeface="Arial" charset="0"/>
                <a:cs typeface="Arial" charset="0"/>
              </a:defRPr>
            </a:lvl1pPr>
            <a:lvl2pPr marL="742950" indent="-285750" defTabSz="977900" eaLnBrk="0" hangingPunct="0">
              <a:defRPr sz="1400">
                <a:solidFill>
                  <a:schemeClr val="tx1"/>
                </a:solidFill>
                <a:latin typeface="Arial" charset="0"/>
                <a:cs typeface="Arial" charset="0"/>
              </a:defRPr>
            </a:lvl2pPr>
            <a:lvl3pPr marL="1143000" indent="-228600" defTabSz="977900" eaLnBrk="0" hangingPunct="0">
              <a:defRPr sz="1400">
                <a:solidFill>
                  <a:schemeClr val="tx1"/>
                </a:solidFill>
                <a:latin typeface="Arial" charset="0"/>
                <a:cs typeface="Arial" charset="0"/>
              </a:defRPr>
            </a:lvl3pPr>
            <a:lvl4pPr marL="1600200" indent="-228600" defTabSz="977900" eaLnBrk="0" hangingPunct="0">
              <a:defRPr sz="1400">
                <a:solidFill>
                  <a:schemeClr val="tx1"/>
                </a:solidFill>
                <a:latin typeface="Arial" charset="0"/>
                <a:cs typeface="Arial" charset="0"/>
              </a:defRPr>
            </a:lvl4pPr>
            <a:lvl5pPr marL="2057400" indent="-228600" defTabSz="977900" eaLnBrk="0" hangingPunct="0">
              <a:defRPr sz="1400">
                <a:solidFill>
                  <a:schemeClr val="tx1"/>
                </a:solidFill>
                <a:latin typeface="Arial" charset="0"/>
                <a:cs typeface="Arial" charset="0"/>
              </a:defRPr>
            </a:lvl5pPr>
            <a:lvl6pPr marL="25146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defTabSz="977900"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eaLnBrk="1" hangingPunct="1"/>
            <a:fld id="{923AFAAA-4EC8-4F2A-BE0A-71F08DEB7AE5}" type="slidenum">
              <a:rPr lang="en-US" altLang="en-US" sz="1300" smtClean="0"/>
              <a:pPr eaLnBrk="1" hangingPunct="1"/>
              <a:t>60</a:t>
            </a:fld>
            <a:endParaRPr lang="en-US" altLang="en-US" sz="1300" smtClean="0"/>
          </a:p>
        </p:txBody>
      </p:sp>
    </p:spTree>
    <p:extLst>
      <p:ext uri="{BB962C8B-B14F-4D97-AF65-F5344CB8AC3E}">
        <p14:creationId xmlns:p14="http://schemas.microsoft.com/office/powerpoint/2010/main" val="2509411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61EC9B-0B46-4245-B280-9E4DE8538DCE}" type="datetime1">
              <a:rPr lang="en-US" smtClean="0"/>
              <a:t>2/21/2017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F42C52-B159-234F-84DC-5B8DD7318330}" type="slidenum">
              <a:rPr lang="en-US" smtClean="0"/>
              <a:t>‹#›</a:t>
            </a:fld>
            <a:endParaRPr lang="en-US" dirty="0"/>
          </a:p>
        </p:txBody>
      </p:sp>
    </p:spTree>
    <p:extLst>
      <p:ext uri="{BB962C8B-B14F-4D97-AF65-F5344CB8AC3E}">
        <p14:creationId xmlns:p14="http://schemas.microsoft.com/office/powerpoint/2010/main" val="3556591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4F0103-F806-4673-BB86-0E1F13C1D1E7}" type="datetime1">
              <a:rPr lang="en-US" smtClean="0"/>
              <a:t>2/21/2017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F42C52-B159-234F-84DC-5B8DD7318330}" type="slidenum">
              <a:rPr lang="en-US" smtClean="0"/>
              <a:t>‹#›</a:t>
            </a:fld>
            <a:endParaRPr lang="en-US" dirty="0"/>
          </a:p>
        </p:txBody>
      </p:sp>
    </p:spTree>
    <p:extLst>
      <p:ext uri="{BB962C8B-B14F-4D97-AF65-F5344CB8AC3E}">
        <p14:creationId xmlns:p14="http://schemas.microsoft.com/office/powerpoint/2010/main" val="4293787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B6A15B-ED6A-446E-8CF7-863144799CF7}" type="datetime1">
              <a:rPr lang="en-US" smtClean="0"/>
              <a:t>2/21/2017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F42C52-B159-234F-84DC-5B8DD7318330}" type="slidenum">
              <a:rPr lang="en-US" smtClean="0"/>
              <a:t>‹#›</a:t>
            </a:fld>
            <a:endParaRPr lang="en-US" dirty="0"/>
          </a:p>
        </p:txBody>
      </p:sp>
    </p:spTree>
    <p:extLst>
      <p:ext uri="{BB962C8B-B14F-4D97-AF65-F5344CB8AC3E}">
        <p14:creationId xmlns:p14="http://schemas.microsoft.com/office/powerpoint/2010/main" val="3316786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41D5F6-EE27-4933-BD5B-CB06653F5FDC}" type="datetime1">
              <a:rPr lang="en-US" smtClean="0"/>
              <a:t>2/21/2017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F42C52-B159-234F-84DC-5B8DD7318330}" type="slidenum">
              <a:rPr lang="en-US" smtClean="0"/>
              <a:t>‹#›</a:t>
            </a:fld>
            <a:endParaRPr lang="en-US" dirty="0"/>
          </a:p>
        </p:txBody>
      </p:sp>
    </p:spTree>
    <p:extLst>
      <p:ext uri="{BB962C8B-B14F-4D97-AF65-F5344CB8AC3E}">
        <p14:creationId xmlns:p14="http://schemas.microsoft.com/office/powerpoint/2010/main" val="2859440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2139CD-3DE1-40B9-BFF8-26A4D297186B}" type="datetime1">
              <a:rPr lang="en-US" smtClean="0"/>
              <a:t>2/21/2017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F42C52-B159-234F-84DC-5B8DD7318330}" type="slidenum">
              <a:rPr lang="en-US" smtClean="0"/>
              <a:t>‹#›</a:t>
            </a:fld>
            <a:endParaRPr lang="en-US" dirty="0"/>
          </a:p>
        </p:txBody>
      </p:sp>
    </p:spTree>
    <p:extLst>
      <p:ext uri="{BB962C8B-B14F-4D97-AF65-F5344CB8AC3E}">
        <p14:creationId xmlns:p14="http://schemas.microsoft.com/office/powerpoint/2010/main" val="1399205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0BACB7-CF5B-4853-87D8-1CFDB1792DEC}" type="datetime1">
              <a:rPr lang="en-US" smtClean="0"/>
              <a:t>2/21/2017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F42C52-B159-234F-84DC-5B8DD7318330}" type="slidenum">
              <a:rPr lang="en-US" smtClean="0"/>
              <a:t>‹#›</a:t>
            </a:fld>
            <a:endParaRPr lang="en-US" dirty="0"/>
          </a:p>
        </p:txBody>
      </p:sp>
    </p:spTree>
    <p:extLst>
      <p:ext uri="{BB962C8B-B14F-4D97-AF65-F5344CB8AC3E}">
        <p14:creationId xmlns:p14="http://schemas.microsoft.com/office/powerpoint/2010/main" val="2951409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34FB31-C7B5-485C-AB29-CA47DBEE1646}" type="datetime1">
              <a:rPr lang="en-US" smtClean="0"/>
              <a:t>2/21/2017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BF42C52-B159-234F-84DC-5B8DD7318330}" type="slidenum">
              <a:rPr lang="en-US" smtClean="0"/>
              <a:t>‹#›</a:t>
            </a:fld>
            <a:endParaRPr lang="en-US" dirty="0"/>
          </a:p>
        </p:txBody>
      </p:sp>
    </p:spTree>
    <p:extLst>
      <p:ext uri="{BB962C8B-B14F-4D97-AF65-F5344CB8AC3E}">
        <p14:creationId xmlns:p14="http://schemas.microsoft.com/office/powerpoint/2010/main" val="2694490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602015-4183-4476-AE21-37FAE85A1609}" type="datetime1">
              <a:rPr lang="en-US" smtClean="0"/>
              <a:t>2/21/2017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F42C52-B159-234F-84DC-5B8DD7318330}" type="slidenum">
              <a:rPr lang="en-US" smtClean="0"/>
              <a:t>‹#›</a:t>
            </a:fld>
            <a:endParaRPr lang="en-US" dirty="0"/>
          </a:p>
        </p:txBody>
      </p:sp>
    </p:spTree>
    <p:extLst>
      <p:ext uri="{BB962C8B-B14F-4D97-AF65-F5344CB8AC3E}">
        <p14:creationId xmlns:p14="http://schemas.microsoft.com/office/powerpoint/2010/main" val="1763283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EC2AAD-6472-414C-BD78-443F59E419B0}" type="datetime1">
              <a:rPr lang="en-US" smtClean="0"/>
              <a:t>2/21/2017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BF42C52-B159-234F-84DC-5B8DD7318330}" type="slidenum">
              <a:rPr lang="en-US" smtClean="0"/>
              <a:t>‹#›</a:t>
            </a:fld>
            <a:endParaRPr lang="en-US" dirty="0"/>
          </a:p>
        </p:txBody>
      </p:sp>
    </p:spTree>
    <p:extLst>
      <p:ext uri="{BB962C8B-B14F-4D97-AF65-F5344CB8AC3E}">
        <p14:creationId xmlns:p14="http://schemas.microsoft.com/office/powerpoint/2010/main" val="785389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5BED2-00AF-4C65-AB5D-32CC65E69F03}" type="datetime1">
              <a:rPr lang="en-US" smtClean="0"/>
              <a:t>2/21/2017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F42C52-B159-234F-84DC-5B8DD7318330}" type="slidenum">
              <a:rPr lang="en-US" smtClean="0"/>
              <a:t>‹#›</a:t>
            </a:fld>
            <a:endParaRPr lang="en-US" dirty="0"/>
          </a:p>
        </p:txBody>
      </p:sp>
    </p:spTree>
    <p:extLst>
      <p:ext uri="{BB962C8B-B14F-4D97-AF65-F5344CB8AC3E}">
        <p14:creationId xmlns:p14="http://schemas.microsoft.com/office/powerpoint/2010/main" val="1016821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1AE58F-40DA-46C3-8525-64DAA30D4300}" type="datetime1">
              <a:rPr lang="en-US" smtClean="0"/>
              <a:t>2/21/2017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F42C52-B159-234F-84DC-5B8DD7318330}" type="slidenum">
              <a:rPr lang="en-US" smtClean="0"/>
              <a:t>‹#›</a:t>
            </a:fld>
            <a:endParaRPr lang="en-US" dirty="0"/>
          </a:p>
        </p:txBody>
      </p:sp>
    </p:spTree>
    <p:extLst>
      <p:ext uri="{BB962C8B-B14F-4D97-AF65-F5344CB8AC3E}">
        <p14:creationId xmlns:p14="http://schemas.microsoft.com/office/powerpoint/2010/main" val="1149310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E9C37-E710-4691-91E7-3E86F9A286D9}" type="datetime1">
              <a:rPr lang="en-US" smtClean="0"/>
              <a:t>2/21/2017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F42C52-B159-234F-84DC-5B8DD7318330}" type="slidenum">
              <a:rPr lang="en-US" smtClean="0"/>
              <a:t>‹#›</a:t>
            </a:fld>
            <a:endParaRPr lang="en-US" dirty="0"/>
          </a:p>
        </p:txBody>
      </p:sp>
    </p:spTree>
    <p:extLst>
      <p:ext uri="{BB962C8B-B14F-4D97-AF65-F5344CB8AC3E}">
        <p14:creationId xmlns:p14="http://schemas.microsoft.com/office/powerpoint/2010/main" val="3943374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www.google.co.za/url?sa=i&amp;rct=j&amp;q=&amp;esrc=s&amp;source=images&amp;cd=&amp;cad=rja&amp;uact=8&amp;ved=0ahUKEwiY46GHk_HRAhUEuRQKHWhEAH0QjRwIBw&amp;url=http://www.infrastructurene.ws/2016/11/28/anc-could-send-sa-straight-into-junk-status/&amp;psig=AFQjCNG3FAH9JiEUYm60rBa4_6dFpi23Bg&amp;ust=1486115807174978" TargetMode="Externa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305147" y="6173787"/>
            <a:ext cx="2133600" cy="365125"/>
          </a:xfrm>
        </p:spPr>
        <p:txBody>
          <a:bodyPr/>
          <a:lstStyle/>
          <a:p>
            <a:fld id="{7BF42C52-B159-234F-84DC-5B8DD7318330}" type="slidenum">
              <a:rPr lang="en-US" sz="2000" smtClean="0"/>
              <a:t>1</a:t>
            </a:fld>
            <a:endParaRPr lang="en-US" sz="2000" dirty="0"/>
          </a:p>
        </p:txBody>
      </p:sp>
      <p:sp>
        <p:nvSpPr>
          <p:cNvPr id="3" name="Rectangle 2"/>
          <p:cNvSpPr/>
          <p:nvPr/>
        </p:nvSpPr>
        <p:spPr>
          <a:xfrm>
            <a:off x="-1" y="4804236"/>
            <a:ext cx="9143999" cy="1569660"/>
          </a:xfrm>
          <a:prstGeom prst="rect">
            <a:avLst/>
          </a:prstGeom>
        </p:spPr>
        <p:txBody>
          <a:bodyPr wrap="square">
            <a:spAutoFit/>
          </a:bodyPr>
          <a:lstStyle/>
          <a:p>
            <a:pPr algn="ctr">
              <a:lnSpc>
                <a:spcPct val="100000"/>
              </a:lnSpc>
              <a:spcBef>
                <a:spcPct val="0"/>
              </a:spcBef>
              <a:buClrTx/>
            </a:pPr>
            <a:r>
              <a:rPr lang="en-US" altLang="en-US" sz="2400" b="1" dirty="0">
                <a:latin typeface="Arial" pitchFamily="34" charset="0"/>
                <a:cs typeface="Arial" pitchFamily="34" charset="0"/>
              </a:rPr>
              <a:t>Presentation to the Select Committee on Social </a:t>
            </a:r>
            <a:r>
              <a:rPr lang="en-US" altLang="en-US" sz="2400" b="1" dirty="0" smtClean="0">
                <a:latin typeface="Arial" pitchFamily="34" charset="0"/>
                <a:cs typeface="Arial" pitchFamily="34" charset="0"/>
              </a:rPr>
              <a:t>Services</a:t>
            </a:r>
          </a:p>
          <a:p>
            <a:pPr algn="ctr">
              <a:spcBef>
                <a:spcPct val="0"/>
              </a:spcBef>
            </a:pPr>
            <a:r>
              <a:rPr lang="en-US" altLang="en-US" sz="2400" b="1" dirty="0"/>
              <a:t>Annual Performance Report of the  Department of Home Affairs for </a:t>
            </a:r>
            <a:r>
              <a:rPr lang="en-US" altLang="en-US" sz="2400" b="1" dirty="0" smtClean="0"/>
              <a:t>2015/2016</a:t>
            </a:r>
            <a:endParaRPr lang="en-US" altLang="en-US" sz="2400" b="1" dirty="0"/>
          </a:p>
          <a:p>
            <a:pPr>
              <a:lnSpc>
                <a:spcPct val="100000"/>
              </a:lnSpc>
              <a:spcBef>
                <a:spcPct val="0"/>
              </a:spcBef>
              <a:buClrTx/>
            </a:pPr>
            <a:r>
              <a:rPr lang="en-US" altLang="en-US" sz="2400" b="1" dirty="0" smtClean="0">
                <a:solidFill>
                  <a:schemeClr val="tx2"/>
                </a:solidFill>
                <a:latin typeface="Arial" pitchFamily="34" charset="0"/>
                <a:cs typeface="Arial" pitchFamily="34" charset="0"/>
              </a:rPr>
              <a:t> </a:t>
            </a:r>
            <a:endParaRPr lang="en-US" altLang="en-US" sz="2400" b="1" dirty="0">
              <a:solidFill>
                <a:schemeClr val="tx2"/>
              </a:solidFill>
              <a:latin typeface="Arial" pitchFamily="34" charset="0"/>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4804236"/>
          </a:xfrm>
          <a:prstGeom prst="rect">
            <a:avLst/>
          </a:prstGeom>
        </p:spPr>
      </p:pic>
    </p:spTree>
    <p:extLst>
      <p:ext uri="{BB962C8B-B14F-4D97-AF65-F5344CB8AC3E}">
        <p14:creationId xmlns:p14="http://schemas.microsoft.com/office/powerpoint/2010/main" val="3779184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9463" y="47116"/>
            <a:ext cx="8581880" cy="683264"/>
          </a:xfrm>
          <a:prstGeom prst="rect">
            <a:avLst/>
          </a:prstGeom>
          <a:noFill/>
        </p:spPr>
        <p:txBody>
          <a:bodyPr wrap="square" rtlCol="0">
            <a:spAutoFit/>
          </a:bodyPr>
          <a:lstStyle/>
          <a:p>
            <a:pPr algn="ctr">
              <a:lnSpc>
                <a:spcPct val="80000"/>
              </a:lnSpc>
            </a:pPr>
            <a:r>
              <a:rPr lang="en-GB" sz="2400" b="1" dirty="0">
                <a:solidFill>
                  <a:srgbClr val="FFFFFF"/>
                </a:solidFill>
                <a:latin typeface="Arial" pitchFamily="34" charset="0"/>
                <a:cs typeface="Arial" pitchFamily="34" charset="0"/>
              </a:rPr>
              <a:t>OVERALL PERFORMANCE AND ACHIEVEMENT OF TARGETS PER PROGRAMME</a:t>
            </a:r>
          </a:p>
        </p:txBody>
      </p:sp>
      <p:graphicFrame>
        <p:nvGraphicFramePr>
          <p:cNvPr id="6" name="Table 5"/>
          <p:cNvGraphicFramePr>
            <a:graphicFrameLocks noGrp="1"/>
          </p:cNvGraphicFramePr>
          <p:nvPr>
            <p:extLst>
              <p:ext uri="{D42A27DB-BD31-4B8C-83A1-F6EECF244321}">
                <p14:modId xmlns:p14="http://schemas.microsoft.com/office/powerpoint/2010/main" val="271116143"/>
              </p:ext>
            </p:extLst>
          </p:nvPr>
        </p:nvGraphicFramePr>
        <p:xfrm>
          <a:off x="54592" y="887105"/>
          <a:ext cx="9034818" cy="4955595"/>
        </p:xfrm>
        <a:graphic>
          <a:graphicData uri="http://schemas.openxmlformats.org/drawingml/2006/table">
            <a:tbl>
              <a:tblPr firstRow="1" firstCol="1" bandRow="1">
                <a:tableStyleId>{F5AB1C69-6EDB-4FF4-983F-18BD219EF322}</a:tableStyleId>
              </a:tblPr>
              <a:tblGrid>
                <a:gridCol w="3971500"/>
                <a:gridCol w="1760561"/>
                <a:gridCol w="1548776"/>
                <a:gridCol w="1753981"/>
              </a:tblGrid>
              <a:tr h="1119116">
                <a:tc>
                  <a:txBody>
                    <a:bodyPr/>
                    <a:lstStyle/>
                    <a:p>
                      <a:pPr algn="l">
                        <a:lnSpc>
                          <a:spcPct val="115000"/>
                        </a:lnSpc>
                        <a:spcAft>
                          <a:spcPts val="0"/>
                        </a:spcAft>
                      </a:pPr>
                      <a:endParaRPr lang="en-ZA" sz="2400" b="1" kern="1200" dirty="0" smtClean="0">
                        <a:effectLst/>
                        <a:latin typeface="Arial" pitchFamily="34" charset="0"/>
                        <a:cs typeface="Arial" pitchFamily="34" charset="0"/>
                      </a:endParaRPr>
                    </a:p>
                    <a:p>
                      <a:pPr algn="l">
                        <a:lnSpc>
                          <a:spcPct val="115000"/>
                        </a:lnSpc>
                        <a:spcAft>
                          <a:spcPts val="0"/>
                        </a:spcAft>
                      </a:pPr>
                      <a:r>
                        <a:rPr lang="en-ZA" sz="2400" b="1" kern="1200" dirty="0" smtClean="0">
                          <a:effectLst/>
                          <a:latin typeface="Arial" pitchFamily="34" charset="0"/>
                          <a:cs typeface="Arial" pitchFamily="34" charset="0"/>
                        </a:rPr>
                        <a:t>Programme</a:t>
                      </a:r>
                      <a:endParaRPr lang="en-ZA" sz="2400" b="1" kern="1200" dirty="0">
                        <a:solidFill>
                          <a:schemeClr val="tx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endParaRPr lang="en-ZA" sz="2400" b="1" kern="1200" dirty="0" smtClean="0">
                        <a:effectLst/>
                        <a:latin typeface="Arial" pitchFamily="34" charset="0"/>
                        <a:cs typeface="Arial" pitchFamily="34" charset="0"/>
                      </a:endParaRPr>
                    </a:p>
                    <a:p>
                      <a:pPr algn="l">
                        <a:lnSpc>
                          <a:spcPct val="115000"/>
                        </a:lnSpc>
                        <a:spcAft>
                          <a:spcPts val="0"/>
                        </a:spcAft>
                      </a:pPr>
                      <a:r>
                        <a:rPr lang="en-ZA" sz="2400" b="1" kern="1200" dirty="0" smtClean="0">
                          <a:effectLst/>
                          <a:latin typeface="Arial" pitchFamily="34" charset="0"/>
                          <a:cs typeface="Arial" pitchFamily="34" charset="0"/>
                        </a:rPr>
                        <a:t>Number of Targets</a:t>
                      </a:r>
                      <a:endParaRPr lang="en-ZA" sz="2400" b="1" kern="1200" dirty="0">
                        <a:solidFill>
                          <a:schemeClr val="tx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endParaRPr lang="en-ZA" sz="2400" b="1" kern="1200" dirty="0" smtClean="0">
                        <a:effectLst/>
                        <a:latin typeface="Arial" pitchFamily="34" charset="0"/>
                        <a:cs typeface="Arial" pitchFamily="34" charset="0"/>
                      </a:endParaRPr>
                    </a:p>
                    <a:p>
                      <a:pPr algn="l">
                        <a:lnSpc>
                          <a:spcPct val="115000"/>
                        </a:lnSpc>
                        <a:spcAft>
                          <a:spcPts val="0"/>
                        </a:spcAft>
                      </a:pPr>
                      <a:r>
                        <a:rPr lang="en-ZA" sz="2400" b="1" kern="1200" dirty="0" smtClean="0">
                          <a:effectLst/>
                          <a:latin typeface="Arial" pitchFamily="34" charset="0"/>
                          <a:cs typeface="Arial" pitchFamily="34" charset="0"/>
                        </a:rPr>
                        <a:t>Achieved</a:t>
                      </a:r>
                      <a:endParaRPr lang="en-ZA" sz="2400" b="1" kern="1200" dirty="0">
                        <a:solidFill>
                          <a:schemeClr val="tx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endParaRPr lang="en-ZA" sz="2400" b="1" kern="1200" dirty="0" smtClean="0">
                        <a:effectLst/>
                        <a:latin typeface="Arial" pitchFamily="34" charset="0"/>
                        <a:cs typeface="Arial" pitchFamily="34" charset="0"/>
                      </a:endParaRPr>
                    </a:p>
                    <a:p>
                      <a:pPr algn="l">
                        <a:lnSpc>
                          <a:spcPct val="115000"/>
                        </a:lnSpc>
                        <a:spcAft>
                          <a:spcPts val="0"/>
                        </a:spcAft>
                      </a:pPr>
                      <a:r>
                        <a:rPr lang="en-ZA" sz="2400" b="1" kern="1200" dirty="0" smtClean="0">
                          <a:effectLst/>
                          <a:latin typeface="Arial" pitchFamily="34" charset="0"/>
                          <a:cs typeface="Arial" pitchFamily="34" charset="0"/>
                        </a:rPr>
                        <a:t>Not Achieved</a:t>
                      </a:r>
                      <a:endParaRPr lang="en-ZA" sz="2400" b="1" kern="1200" dirty="0">
                        <a:solidFill>
                          <a:schemeClr val="tx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8559">
                <a:tc>
                  <a:txBody>
                    <a:bodyPr/>
                    <a:lstStyle/>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Administration (1)</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19</a:t>
                      </a: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18 (95%)</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1(5%)</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7389">
                <a:tc>
                  <a:txBody>
                    <a:bodyPr/>
                    <a:lstStyle/>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Civic Services (2)</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5</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4 (80%)</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1 (20%)</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5279">
                <a:tc>
                  <a:txBody>
                    <a:bodyPr/>
                    <a:lstStyle/>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Immigration Services (3)</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12</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7 (58%)</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5 (42%)</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16623">
                <a:tc>
                  <a:txBody>
                    <a:bodyPr/>
                    <a:lstStyle/>
                    <a:p>
                      <a:pPr marL="0" algn="l" defTabSz="914400" rtl="0" eaLnBrk="1" fontAlgn="b" latinLnBrk="0" hangingPunct="1">
                        <a:lnSpc>
                          <a:spcPct val="115000"/>
                        </a:lnSpc>
                        <a:spcAft>
                          <a:spcPts val="0"/>
                        </a:spcAft>
                      </a:pPr>
                      <a:endParaRPr lang="en-ZA" sz="2400" b="1" u="none" strike="noStrike" kern="1200" dirty="0" smtClean="0">
                        <a:effectLst/>
                        <a:latin typeface="Arial" pitchFamily="34" charset="0"/>
                        <a:cs typeface="Arial" pitchFamily="34" charset="0"/>
                      </a:endParaRPr>
                    </a:p>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TOTAL</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lnSpc>
                          <a:spcPct val="115000"/>
                        </a:lnSpc>
                        <a:spcAft>
                          <a:spcPts val="0"/>
                        </a:spcAft>
                      </a:pPr>
                      <a:endParaRPr lang="en-ZA" sz="2400" b="1" u="none" strike="noStrike" kern="1200" dirty="0" smtClean="0">
                        <a:effectLst/>
                        <a:latin typeface="Arial" pitchFamily="34" charset="0"/>
                        <a:cs typeface="Arial" pitchFamily="34" charset="0"/>
                      </a:endParaRPr>
                    </a:p>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36</a:t>
                      </a:r>
                    </a:p>
                    <a:p>
                      <a:pPr marL="0" marR="0" indent="0" algn="l" defTabSz="914400" rtl="0" eaLnBrk="1" fontAlgn="b" latinLnBrk="0" hangingPunct="1">
                        <a:lnSpc>
                          <a:spcPct val="115000"/>
                        </a:lnSpc>
                        <a:spcBef>
                          <a:spcPts val="0"/>
                        </a:spcBef>
                        <a:spcAft>
                          <a:spcPts val="0"/>
                        </a:spcAft>
                        <a:buClrTx/>
                        <a:buSzTx/>
                        <a:buFontTx/>
                        <a:buNone/>
                        <a:tabLst/>
                        <a:defRPr/>
                      </a:pPr>
                      <a:r>
                        <a:rPr lang="en-ZA" sz="2400" b="1" u="none" strike="noStrike" kern="1200" dirty="0" smtClean="0">
                          <a:effectLst/>
                          <a:latin typeface="Arial" pitchFamily="34" charset="0"/>
                          <a:cs typeface="Arial" pitchFamily="34" charset="0"/>
                        </a:rPr>
                        <a:t> </a:t>
                      </a:r>
                    </a:p>
                    <a:p>
                      <a:pPr marL="0" algn="l" defTabSz="914400" rtl="0" eaLnBrk="1" fontAlgn="b" latinLnBrk="0" hangingPunct="1">
                        <a:lnSpc>
                          <a:spcPct val="115000"/>
                        </a:lnSpc>
                        <a:spcAft>
                          <a:spcPts val="0"/>
                        </a:spcAft>
                      </a:pP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lnSpc>
                          <a:spcPct val="115000"/>
                        </a:lnSpc>
                        <a:spcAft>
                          <a:spcPts val="0"/>
                        </a:spcAft>
                      </a:pPr>
                      <a:endParaRPr lang="en-ZA" sz="2400" b="1" u="none" strike="noStrike" kern="1200" dirty="0" smtClean="0">
                        <a:effectLst/>
                        <a:latin typeface="Arial" pitchFamily="34" charset="0"/>
                        <a:cs typeface="Arial" pitchFamily="34" charset="0"/>
                      </a:endParaRPr>
                    </a:p>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29 (81%)</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lnSpc>
                          <a:spcPct val="115000"/>
                        </a:lnSpc>
                        <a:spcAft>
                          <a:spcPts val="0"/>
                        </a:spcAft>
                      </a:pPr>
                      <a:endParaRPr lang="en-ZA" sz="2400" b="1" u="none" strike="noStrike" kern="1200" dirty="0" smtClean="0">
                        <a:effectLst/>
                        <a:latin typeface="Arial" pitchFamily="34" charset="0"/>
                        <a:cs typeface="Arial" pitchFamily="34" charset="0"/>
                      </a:endParaRPr>
                    </a:p>
                    <a:p>
                      <a:pPr marL="0" algn="l" defTabSz="914400" rtl="0" eaLnBrk="1" fontAlgn="b" latinLnBrk="0" hangingPunct="1">
                        <a:lnSpc>
                          <a:spcPct val="115000"/>
                        </a:lnSpc>
                        <a:spcAft>
                          <a:spcPts val="0"/>
                        </a:spcAft>
                      </a:pPr>
                      <a:r>
                        <a:rPr lang="en-ZA" sz="2400" b="1" u="none" strike="noStrike" kern="1200" dirty="0" smtClean="0">
                          <a:effectLst/>
                          <a:latin typeface="Arial" pitchFamily="34" charset="0"/>
                          <a:cs typeface="Arial" pitchFamily="34" charset="0"/>
                        </a:rPr>
                        <a:t>7 (19%)</a:t>
                      </a:r>
                      <a:endParaRPr lang="en-ZA" sz="2400" b="1" u="none" strike="noStrike" kern="1200" dirty="0">
                        <a:solidFill>
                          <a:schemeClr val="dk1"/>
                        </a:solidFill>
                        <a:effectLst/>
                        <a:latin typeface="Arial" pitchFamily="34" charset="0"/>
                        <a:ea typeface="+mn-ea"/>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252949" y="6173787"/>
            <a:ext cx="2133600" cy="365125"/>
          </a:xfrm>
        </p:spPr>
        <p:txBody>
          <a:bodyPr/>
          <a:lstStyle/>
          <a:p>
            <a:fld id="{7BF42C52-B159-234F-84DC-5B8DD7318330}" type="slidenum">
              <a:rPr lang="en-US" sz="2000" smtClean="0"/>
              <a:t>10</a:t>
            </a:fld>
            <a:endParaRPr lang="en-US" sz="2000" dirty="0"/>
          </a:p>
        </p:txBody>
      </p:sp>
    </p:spTree>
    <p:extLst>
      <p:ext uri="{BB962C8B-B14F-4D97-AF65-F5344CB8AC3E}">
        <p14:creationId xmlns:p14="http://schemas.microsoft.com/office/powerpoint/2010/main" val="15633935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61665"/>
          </a:xfrm>
          <a:prstGeom prst="rect">
            <a:avLst/>
          </a:prstGeom>
          <a:noFill/>
        </p:spPr>
        <p:txBody>
          <a:bodyPr wrap="square" rtlCol="0">
            <a:spAutoFit/>
          </a:bodyPr>
          <a:lstStyle/>
          <a:p>
            <a:pPr algn="ctr"/>
            <a:r>
              <a:rPr lang="en-ZA" sz="2400" b="1" dirty="0" smtClean="0">
                <a:solidFill>
                  <a:srgbClr val="FFFFFF"/>
                </a:solidFill>
                <a:latin typeface="Arial" pitchFamily="34" charset="0"/>
                <a:cs typeface="Arial" pitchFamily="34" charset="0"/>
              </a:rPr>
              <a:t>HIGHLIGHTS: 2015 – 2016: CIVIC SERVICES</a:t>
            </a:r>
            <a:endParaRPr lang="en-ZA" sz="2400" b="1" dirty="0">
              <a:solidFill>
                <a:srgbClr val="FFFFFF"/>
              </a:solidFill>
              <a:latin typeface="Arial" pitchFamily="34" charset="0"/>
              <a:cs typeface="Arial" pitchFamily="34" charset="0"/>
            </a:endParaRPr>
          </a:p>
        </p:txBody>
      </p:sp>
      <p:sp>
        <p:nvSpPr>
          <p:cNvPr id="9" name="TextBox 8"/>
          <p:cNvSpPr txBox="1"/>
          <p:nvPr/>
        </p:nvSpPr>
        <p:spPr>
          <a:xfrm>
            <a:off x="0" y="860132"/>
            <a:ext cx="9144000" cy="4944943"/>
          </a:xfrm>
          <a:prstGeom prst="rect">
            <a:avLst/>
          </a:prstGeom>
          <a:noFill/>
        </p:spPr>
        <p:txBody>
          <a:bodyPr wrap="square" rtlCol="0">
            <a:spAutoFit/>
          </a:bodyPr>
          <a:lstStyle/>
          <a:p>
            <a:endParaRPr lang="en-GB" sz="2800" b="1" baseline="30000" dirty="0" smtClean="0">
              <a:solidFill>
                <a:srgbClr val="FFFFFF"/>
              </a:solidFill>
              <a:latin typeface="Arial" pitchFamily="34" charset="0"/>
              <a:cs typeface="Arial" pitchFamily="34" charset="0"/>
            </a:endParaRPr>
          </a:p>
          <a:p>
            <a:pPr>
              <a:lnSpc>
                <a:spcPct val="100000"/>
              </a:lnSpc>
              <a:buFont typeface="Wingdings" pitchFamily="2" charset="2"/>
              <a:buChar char="Ø"/>
              <a:defRPr/>
            </a:pPr>
            <a:r>
              <a:rPr lang="en-ZA" sz="1600" dirty="0" smtClean="0">
                <a:latin typeface="Arial" pitchFamily="34" charset="0"/>
                <a:cs typeface="Arial" pitchFamily="34" charset="0"/>
              </a:rPr>
              <a:t>Since the launch of the Smart ID Card on 18 July 2013, the number of permanent Home Affairs offices with live capture technology has increased to 178.</a:t>
            </a:r>
          </a:p>
          <a:p>
            <a:pPr>
              <a:lnSpc>
                <a:spcPct val="100000"/>
              </a:lnSpc>
              <a:buFont typeface="Wingdings" pitchFamily="2" charset="2"/>
              <a:buChar char="Ø"/>
              <a:defRPr/>
            </a:pPr>
            <a:r>
              <a:rPr lang="en-ZA" sz="1600" dirty="0" smtClean="0">
                <a:latin typeface="Arial" pitchFamily="34" charset="0"/>
                <a:cs typeface="Arial" pitchFamily="34" charset="0"/>
              </a:rPr>
              <a:t>The </a:t>
            </a:r>
            <a:r>
              <a:rPr lang="en-ZA" sz="1600" dirty="0">
                <a:latin typeface="Arial" pitchFamily="34" charset="0"/>
                <a:cs typeface="Arial" pitchFamily="34" charset="0"/>
              </a:rPr>
              <a:t>department has signed the MOU with four </a:t>
            </a:r>
            <a:r>
              <a:rPr lang="en-ZA" sz="1600" dirty="0" smtClean="0">
                <a:latin typeface="Arial" pitchFamily="34" charset="0"/>
                <a:cs typeface="Arial" pitchFamily="34" charset="0"/>
              </a:rPr>
              <a:t>banks: </a:t>
            </a:r>
            <a:r>
              <a:rPr lang="en-ZA" sz="1600" dirty="0">
                <a:latin typeface="Arial" pitchFamily="34" charset="0"/>
                <a:cs typeface="Arial" pitchFamily="34" charset="0"/>
              </a:rPr>
              <a:t>ABSA, FNB, Nedbank and Standard Bank to provide office space for DHA to process Smart ID Cards and Passport through the Live Capture system.</a:t>
            </a:r>
          </a:p>
          <a:p>
            <a:pPr>
              <a:lnSpc>
                <a:spcPct val="100000"/>
              </a:lnSpc>
              <a:buFont typeface="Wingdings" pitchFamily="2" charset="2"/>
              <a:buChar char="Ø"/>
              <a:defRPr/>
            </a:pPr>
            <a:r>
              <a:rPr lang="en-ZA" sz="1600" dirty="0" smtClean="0">
                <a:latin typeface="Arial" pitchFamily="34" charset="0"/>
                <a:cs typeface="Arial" pitchFamily="34" charset="0"/>
              </a:rPr>
              <a:t>Twelve (12) branches </a:t>
            </a:r>
            <a:r>
              <a:rPr lang="en-ZA" sz="1600" dirty="0">
                <a:latin typeface="Arial" pitchFamily="34" charset="0"/>
                <a:cs typeface="Arial" pitchFamily="34" charset="0"/>
              </a:rPr>
              <a:t>also went operational and were digitised for the application and collection of Smart ID cards and passport.</a:t>
            </a:r>
          </a:p>
          <a:p>
            <a:pPr>
              <a:lnSpc>
                <a:spcPct val="100000"/>
              </a:lnSpc>
              <a:buFont typeface="Wingdings" pitchFamily="2" charset="2"/>
              <a:buChar char="Ø"/>
              <a:defRPr/>
            </a:pPr>
            <a:r>
              <a:rPr lang="en-US" altLang="en-US" sz="1600" dirty="0" smtClean="0">
                <a:latin typeface="Arial" pitchFamily="34" charset="0"/>
                <a:ea typeface="MS PGothic" pitchFamily="34" charset="-128"/>
                <a:cs typeface="Arial" pitchFamily="34" charset="0"/>
              </a:rPr>
              <a:t>A </a:t>
            </a:r>
            <a:r>
              <a:rPr lang="en-US" altLang="en-US" sz="1600" dirty="0">
                <a:latin typeface="Arial" pitchFamily="34" charset="0"/>
                <a:ea typeface="MS PGothic" pitchFamily="34" charset="-128"/>
                <a:cs typeface="Arial" pitchFamily="34" charset="0"/>
              </a:rPr>
              <a:t>total of </a:t>
            </a:r>
            <a:r>
              <a:rPr lang="en-ZA" sz="1600" dirty="0">
                <a:latin typeface="Arial" pitchFamily="34" charset="0"/>
                <a:ea typeface="MS PGothic" pitchFamily="34" charset="-128"/>
                <a:cs typeface="Arial" pitchFamily="34" charset="0"/>
              </a:rPr>
              <a:t>2 320 972 </a:t>
            </a:r>
            <a:r>
              <a:rPr lang="en-US" altLang="en-US" sz="1600" dirty="0">
                <a:latin typeface="Arial" pitchFamily="34" charset="0"/>
                <a:ea typeface="MS PGothic" pitchFamily="34" charset="-128"/>
                <a:cs typeface="Arial" pitchFamily="34" charset="0"/>
              </a:rPr>
              <a:t>smart ID cards issued against the target of </a:t>
            </a:r>
            <a:r>
              <a:rPr lang="en-ZA" sz="1600" dirty="0">
                <a:latin typeface="Arial" pitchFamily="34" charset="0"/>
                <a:ea typeface="MS PGothic" pitchFamily="34" charset="-128"/>
                <a:cs typeface="Arial" pitchFamily="34" charset="0"/>
              </a:rPr>
              <a:t>2.2 </a:t>
            </a:r>
            <a:r>
              <a:rPr lang="en-US" altLang="en-US" sz="1600" dirty="0">
                <a:latin typeface="Arial" pitchFamily="34" charset="0"/>
                <a:ea typeface="MS PGothic" pitchFamily="34" charset="-128"/>
                <a:cs typeface="Arial" pitchFamily="34" charset="0"/>
              </a:rPr>
              <a:t>million. </a:t>
            </a:r>
          </a:p>
          <a:p>
            <a:pPr>
              <a:spcAft>
                <a:spcPts val="1200"/>
              </a:spcAft>
              <a:buFont typeface="Wingdings" pitchFamily="2" charset="2"/>
              <a:buChar char="Ø"/>
              <a:defRPr/>
            </a:pPr>
            <a:r>
              <a:rPr lang="en-ZA" sz="1600" dirty="0">
                <a:latin typeface="Arial" pitchFamily="34" charset="0"/>
                <a:ea typeface="MS PGothic" pitchFamily="34" charset="-128"/>
                <a:cs typeface="Arial" pitchFamily="34" charset="0"/>
              </a:rPr>
              <a:t>275 699 IDs (First Issue) were issued in 54 working days which is equal to 93.9% </a:t>
            </a:r>
            <a:r>
              <a:rPr lang="en-US" altLang="en-US" sz="1600" dirty="0">
                <a:latin typeface="Arial" pitchFamily="34" charset="0"/>
                <a:ea typeface="MS PGothic" pitchFamily="34" charset="-128"/>
                <a:cs typeface="Arial" pitchFamily="34" charset="0"/>
              </a:rPr>
              <a:t>against the target of 90%</a:t>
            </a:r>
            <a:r>
              <a:rPr lang="en-ZA" sz="1600" dirty="0">
                <a:latin typeface="Arial" pitchFamily="34" charset="0"/>
                <a:ea typeface="MS PGothic" pitchFamily="34" charset="-128"/>
                <a:cs typeface="Arial" pitchFamily="34" charset="0"/>
              </a:rPr>
              <a:t> and 17 731 above. </a:t>
            </a:r>
          </a:p>
          <a:p>
            <a:pPr>
              <a:spcAft>
                <a:spcPts val="1200"/>
              </a:spcAft>
              <a:buFont typeface="Wingdings" pitchFamily="2" charset="2"/>
              <a:buChar char="Ø"/>
              <a:defRPr/>
            </a:pPr>
            <a:r>
              <a:rPr lang="en-ZA" sz="1600" dirty="0">
                <a:latin typeface="Arial" pitchFamily="34" charset="0"/>
                <a:ea typeface="MS PGothic" pitchFamily="34" charset="-128"/>
                <a:cs typeface="Arial" pitchFamily="34" charset="0"/>
              </a:rPr>
              <a:t>208 422 IDs (Re-issues) were issued in 47 working days which is equal to 92.4% </a:t>
            </a:r>
            <a:r>
              <a:rPr lang="en-US" altLang="en-US" sz="1600" dirty="0">
                <a:latin typeface="Arial" pitchFamily="34" charset="0"/>
                <a:ea typeface="MS PGothic" pitchFamily="34" charset="-128"/>
                <a:cs typeface="Arial" pitchFamily="34" charset="0"/>
              </a:rPr>
              <a:t>against the target of 90% </a:t>
            </a:r>
            <a:r>
              <a:rPr lang="en-ZA" sz="1600" dirty="0">
                <a:latin typeface="Arial" pitchFamily="34" charset="0"/>
                <a:ea typeface="MS PGothic" pitchFamily="34" charset="-128"/>
                <a:cs typeface="Arial" pitchFamily="34" charset="0"/>
              </a:rPr>
              <a:t>and 4 507 above. </a:t>
            </a:r>
          </a:p>
          <a:p>
            <a:pPr>
              <a:spcAft>
                <a:spcPts val="1200"/>
              </a:spcAft>
              <a:buFont typeface="Wingdings" pitchFamily="2" charset="2"/>
              <a:buChar char="Ø"/>
              <a:defRPr/>
            </a:pPr>
            <a:r>
              <a:rPr lang="en-ZA" altLang="en-US" sz="1600" dirty="0">
                <a:latin typeface="Arial" pitchFamily="34" charset="0"/>
                <a:ea typeface="MS PGothic" pitchFamily="34" charset="-128"/>
                <a:cs typeface="Arial" pitchFamily="34" charset="0"/>
              </a:rPr>
              <a:t>Significant decline of LRB cases: </a:t>
            </a:r>
            <a:r>
              <a:rPr lang="en-ZA" sz="1600" dirty="0">
                <a:latin typeface="Arial" pitchFamily="34" charset="0"/>
                <a:cs typeface="Arial" pitchFamily="34" charset="0"/>
              </a:rPr>
              <a:t>An internal analysis was conducted of the 297,973 births registered of children between 31 days and 14 years and it was determined that approximately 27% of these registrations that took place are for the category 31 to 60 days which essentially reflects that the core message of birth registration is filtering through to the </a:t>
            </a:r>
            <a:r>
              <a:rPr lang="en-ZA" sz="1600" dirty="0" smtClean="0">
                <a:latin typeface="Arial" pitchFamily="34" charset="0"/>
                <a:cs typeface="Arial" pitchFamily="34" charset="0"/>
              </a:rPr>
              <a:t>citizens to some extent.</a:t>
            </a:r>
            <a:endParaRPr lang="en-ZA" sz="1600" dirty="0">
              <a:latin typeface="Arial" pitchFamily="34" charset="0"/>
              <a:cs typeface="Arial" pitchFamily="34" charset="0"/>
            </a:endParaRPr>
          </a:p>
          <a:p>
            <a:endParaRPr lang="en-GB" sz="1600" baseline="30000" dirty="0">
              <a:solidFill>
                <a:srgbClr val="FFFFFF"/>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7BF42C52-B159-234F-84DC-5B8DD7318330}" type="slidenum">
              <a:rPr lang="en-US" sz="2000" smtClean="0">
                <a:solidFill>
                  <a:schemeClr val="tx1"/>
                </a:solidFill>
              </a:rPr>
              <a:t>11</a:t>
            </a:fld>
            <a:endParaRPr lang="en-US" sz="2000" dirty="0">
              <a:solidFill>
                <a:schemeClr val="tx1"/>
              </a:solidFill>
            </a:endParaRPr>
          </a:p>
        </p:txBody>
      </p:sp>
    </p:spTree>
    <p:extLst>
      <p:ext uri="{BB962C8B-B14F-4D97-AF65-F5344CB8AC3E}">
        <p14:creationId xmlns:p14="http://schemas.microsoft.com/office/powerpoint/2010/main" val="4271749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61665"/>
          </a:xfrm>
          <a:prstGeom prst="rect">
            <a:avLst/>
          </a:prstGeom>
          <a:noFill/>
        </p:spPr>
        <p:txBody>
          <a:bodyPr wrap="square" rtlCol="0">
            <a:spAutoFit/>
          </a:bodyPr>
          <a:lstStyle/>
          <a:p>
            <a:pPr algn="ctr"/>
            <a:r>
              <a:rPr lang="en-ZA" sz="2400" b="1" dirty="0" smtClean="0">
                <a:solidFill>
                  <a:srgbClr val="FFFFFF"/>
                </a:solidFill>
                <a:latin typeface="Arial" pitchFamily="34" charset="0"/>
                <a:cs typeface="Arial" pitchFamily="34" charset="0"/>
              </a:rPr>
              <a:t>HIGHLIGHTS: 2015 – 2016 : IMMIGRATION SERVICES</a:t>
            </a:r>
            <a:endParaRPr lang="en-ZA" sz="2400" b="1" dirty="0">
              <a:solidFill>
                <a:srgbClr val="FFFFFF"/>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7BF42C52-B159-234F-84DC-5B8DD7318330}" type="slidenum">
              <a:rPr lang="en-US" sz="2000" smtClean="0">
                <a:solidFill>
                  <a:schemeClr val="tx1"/>
                </a:solidFill>
              </a:rPr>
              <a:t>12</a:t>
            </a:fld>
            <a:endParaRPr lang="en-US" sz="2000" dirty="0">
              <a:solidFill>
                <a:schemeClr val="tx1"/>
              </a:solidFill>
            </a:endParaRPr>
          </a:p>
        </p:txBody>
      </p:sp>
      <p:sp>
        <p:nvSpPr>
          <p:cNvPr id="3" name="Rectangle 2"/>
          <p:cNvSpPr/>
          <p:nvPr/>
        </p:nvSpPr>
        <p:spPr>
          <a:xfrm>
            <a:off x="262549" y="896930"/>
            <a:ext cx="8718487" cy="5262979"/>
          </a:xfrm>
          <a:prstGeom prst="rect">
            <a:avLst/>
          </a:prstGeom>
        </p:spPr>
        <p:txBody>
          <a:bodyPr wrap="square">
            <a:spAutoFit/>
          </a:bodyPr>
          <a:lstStyle/>
          <a:p>
            <a:pPr>
              <a:buFont typeface="Wingdings" pitchFamily="2" charset="2"/>
              <a:buChar char="Ø"/>
              <a:defRPr/>
            </a:pPr>
            <a:r>
              <a:rPr lang="en-ZA" sz="1600" dirty="0">
                <a:latin typeface="Arial" pitchFamily="34" charset="0"/>
                <a:cs typeface="Arial" pitchFamily="34" charset="0"/>
              </a:rPr>
              <a:t>During the 2015/16 financial year, the Refugee Amendment Bill of 2015 was gazetted for public comment. Improvements have been implemented at </a:t>
            </a:r>
            <a:r>
              <a:rPr lang="en-ZA" sz="1600" dirty="0" err="1">
                <a:latin typeface="Arial" pitchFamily="34" charset="0"/>
                <a:cs typeface="Arial" pitchFamily="34" charset="0"/>
              </a:rPr>
              <a:t>Marabastad</a:t>
            </a:r>
            <a:r>
              <a:rPr lang="en-ZA" sz="1600" dirty="0">
                <a:latin typeface="Arial" pitchFamily="34" charset="0"/>
                <a:cs typeface="Arial" pitchFamily="34" charset="0"/>
              </a:rPr>
              <a:t> RRO and the launch will be done early next year</a:t>
            </a:r>
          </a:p>
          <a:p>
            <a:pPr>
              <a:defRPr/>
            </a:pPr>
            <a:endParaRPr lang="en-ZA" sz="1600" dirty="0">
              <a:latin typeface="Arial" pitchFamily="34" charset="0"/>
              <a:cs typeface="Arial" pitchFamily="34" charset="0"/>
            </a:endParaRPr>
          </a:p>
          <a:p>
            <a:pPr>
              <a:buFont typeface="Wingdings" pitchFamily="2" charset="2"/>
              <a:buChar char="Ø"/>
              <a:defRPr/>
            </a:pPr>
            <a:r>
              <a:rPr lang="en-ZA" sz="1600" dirty="0">
                <a:latin typeface="Arial" pitchFamily="34" charset="0"/>
                <a:cs typeface="Arial" pitchFamily="34" charset="0"/>
              </a:rPr>
              <a:t>The DHA has improved the current Enhanced Movement Control System (EMCS) with biometrics capability that was rolled out to four international air ports; i.e.. OR Tambo, </a:t>
            </a:r>
            <a:r>
              <a:rPr lang="en-ZA" sz="1600" dirty="0" err="1">
                <a:latin typeface="Arial" pitchFamily="34" charset="0"/>
                <a:cs typeface="Arial" pitchFamily="34" charset="0"/>
              </a:rPr>
              <a:t>Lanseria</a:t>
            </a:r>
            <a:r>
              <a:rPr lang="en-ZA" sz="1600" dirty="0">
                <a:latin typeface="Arial" pitchFamily="34" charset="0"/>
                <a:cs typeface="Arial" pitchFamily="34" charset="0"/>
              </a:rPr>
              <a:t>, Cape Town and King Shaka.</a:t>
            </a:r>
            <a:endParaRPr lang="en-US" sz="1600" dirty="0">
              <a:latin typeface="Arial" pitchFamily="34" charset="0"/>
              <a:cs typeface="Arial" pitchFamily="34" charset="0"/>
            </a:endParaRPr>
          </a:p>
          <a:p>
            <a:pPr>
              <a:buFont typeface="Wingdings" pitchFamily="2" charset="2"/>
              <a:buChar char="Ø"/>
              <a:defRPr/>
            </a:pPr>
            <a:endParaRPr lang="en-US" sz="1600" dirty="0">
              <a:latin typeface="Arial" pitchFamily="34" charset="0"/>
              <a:ea typeface="MS PGothic" pitchFamily="34" charset="-128"/>
              <a:cs typeface="Arial" pitchFamily="34" charset="0"/>
            </a:endParaRPr>
          </a:p>
          <a:p>
            <a:pPr>
              <a:buFont typeface="Wingdings" pitchFamily="2" charset="2"/>
              <a:buChar char="Ø"/>
              <a:defRPr/>
            </a:pPr>
            <a:r>
              <a:rPr lang="en-ZA" sz="1600" dirty="0">
                <a:latin typeface="Arial" pitchFamily="34" charset="0"/>
                <a:ea typeface="MS PGothic" pitchFamily="34" charset="-128"/>
                <a:cs typeface="Arial" pitchFamily="34" charset="0"/>
              </a:rPr>
              <a:t>Permitting has migrated from a manual to electronic adjudication process in so far as the key targets are concerned, namely, Temporary Residence Visas and Permanent Residence Permits. </a:t>
            </a:r>
          </a:p>
          <a:p>
            <a:pPr>
              <a:defRPr/>
            </a:pPr>
            <a:endParaRPr lang="en-ZA" sz="1600" dirty="0">
              <a:latin typeface="Arial" pitchFamily="34" charset="0"/>
              <a:ea typeface="MS PGothic" pitchFamily="34" charset="-128"/>
              <a:cs typeface="Arial" pitchFamily="34" charset="0"/>
            </a:endParaRPr>
          </a:p>
          <a:p>
            <a:pPr>
              <a:buFont typeface="Wingdings" pitchFamily="2" charset="2"/>
              <a:buChar char="Ø"/>
              <a:defRPr/>
            </a:pPr>
            <a:r>
              <a:rPr lang="en-ZA" sz="1600" dirty="0">
                <a:latin typeface="Arial" pitchFamily="34" charset="0"/>
                <a:cs typeface="Arial" pitchFamily="34" charset="0"/>
              </a:rPr>
              <a:t>The Lesotho Special Dispensation Permit (LSP) was approved by Cabinet in October 2015 and shortly thereafter the process was initiated in cooperation with the Lesotho Government now closing  in December 2016</a:t>
            </a:r>
            <a:endParaRPr lang="en-ZA" sz="1600" dirty="0">
              <a:latin typeface="Arial" pitchFamily="34" charset="0"/>
              <a:ea typeface="MS PGothic" pitchFamily="34" charset="-128"/>
              <a:cs typeface="Arial" pitchFamily="34" charset="0"/>
            </a:endParaRPr>
          </a:p>
          <a:p>
            <a:pPr>
              <a:buFont typeface="Wingdings" pitchFamily="2" charset="2"/>
              <a:buChar char="Ø"/>
              <a:defRPr/>
            </a:pPr>
            <a:endParaRPr lang="en-ZA" sz="1600" dirty="0">
              <a:latin typeface="Arial" pitchFamily="34" charset="0"/>
              <a:ea typeface="MS PGothic" pitchFamily="34" charset="-128"/>
              <a:cs typeface="Arial" pitchFamily="34" charset="0"/>
            </a:endParaRPr>
          </a:p>
          <a:p>
            <a:pPr>
              <a:buFont typeface="Wingdings" pitchFamily="2" charset="2"/>
              <a:buChar char="Ø"/>
              <a:defRPr/>
            </a:pPr>
            <a:r>
              <a:rPr lang="en-ZA" sz="1600" dirty="0">
                <a:latin typeface="Arial" pitchFamily="34" charset="0"/>
                <a:ea typeface="MS PGothic" pitchFamily="34" charset="-128"/>
                <a:cs typeface="Arial" pitchFamily="34" charset="0"/>
              </a:rPr>
              <a:t>The ZSP project has been closed with great achievement. </a:t>
            </a:r>
            <a:r>
              <a:rPr lang="en-ZA" sz="1600" dirty="0">
                <a:latin typeface="Arial" pitchFamily="34" charset="0"/>
                <a:cs typeface="Arial" pitchFamily="34" charset="0"/>
              </a:rPr>
              <a:t>This programme comprised </a:t>
            </a:r>
            <a:r>
              <a:rPr lang="en-ZA" sz="1600" b="1" dirty="0">
                <a:latin typeface="Arial" pitchFamily="34" charset="0"/>
                <a:cs typeface="Arial" pitchFamily="34" charset="0"/>
              </a:rPr>
              <a:t>197959</a:t>
            </a:r>
            <a:r>
              <a:rPr lang="en-ZA" sz="1600" dirty="0">
                <a:latin typeface="Arial" pitchFamily="34" charset="0"/>
                <a:cs typeface="Arial" pitchFamily="34" charset="0"/>
              </a:rPr>
              <a:t> accredited applications of which </a:t>
            </a:r>
            <a:r>
              <a:rPr lang="en-ZA" sz="1600" b="1" dirty="0">
                <a:latin typeface="Arial" pitchFamily="34" charset="0"/>
                <a:cs typeface="Arial" pitchFamily="34" charset="0"/>
              </a:rPr>
              <a:t>85</a:t>
            </a:r>
            <a:r>
              <a:rPr lang="en-ZA" sz="1600" dirty="0">
                <a:latin typeface="Arial" pitchFamily="34" charset="0"/>
                <a:cs typeface="Arial" pitchFamily="34" charset="0"/>
              </a:rPr>
              <a:t> were rejected due to non-compliance with the ZSP application criteria.  The ZSP Project Team concluded within its targeted timeframe, delivering a success rate of 99.8% against its target.</a:t>
            </a:r>
          </a:p>
          <a:p>
            <a:pPr>
              <a:buFont typeface="Wingdings" pitchFamily="2" charset="2"/>
              <a:buChar char="Ø"/>
              <a:defRPr/>
            </a:pPr>
            <a:endParaRPr lang="en-US" altLang="en-US" sz="1600" dirty="0"/>
          </a:p>
        </p:txBody>
      </p:sp>
    </p:spTree>
    <p:extLst>
      <p:ext uri="{BB962C8B-B14F-4D97-AF65-F5344CB8AC3E}">
        <p14:creationId xmlns:p14="http://schemas.microsoft.com/office/powerpoint/2010/main" val="740756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61665"/>
          </a:xfrm>
          <a:prstGeom prst="rect">
            <a:avLst/>
          </a:prstGeom>
          <a:noFill/>
        </p:spPr>
        <p:txBody>
          <a:bodyPr wrap="square" rtlCol="0">
            <a:spAutoFit/>
          </a:bodyPr>
          <a:lstStyle/>
          <a:p>
            <a:pPr algn="ctr"/>
            <a:r>
              <a:rPr lang="en-ZA" sz="2400" b="1" dirty="0" smtClean="0">
                <a:solidFill>
                  <a:srgbClr val="FFFFFF"/>
                </a:solidFill>
                <a:latin typeface="Arial" pitchFamily="34" charset="0"/>
                <a:cs typeface="Arial" pitchFamily="34" charset="0"/>
              </a:rPr>
              <a:t>HIGHLIGHTS: 2015 – 2016: IMMIGRATION SERVICES</a:t>
            </a:r>
            <a:endParaRPr lang="en-ZA" sz="2400" b="1" dirty="0">
              <a:solidFill>
                <a:srgbClr val="FFFFFF"/>
              </a:solidFill>
              <a:latin typeface="Arial" pitchFamily="34" charset="0"/>
              <a:cs typeface="Arial" pitchFamily="34" charset="0"/>
            </a:endParaRPr>
          </a:p>
        </p:txBody>
      </p:sp>
      <p:sp>
        <p:nvSpPr>
          <p:cNvPr id="5" name="Round Diagonal Corner Rectangle 4"/>
          <p:cNvSpPr/>
          <p:nvPr/>
        </p:nvSpPr>
        <p:spPr>
          <a:xfrm>
            <a:off x="4617266" y="873457"/>
            <a:ext cx="4526733" cy="5984543"/>
          </a:xfrm>
          <a:prstGeom prst="round2DiagRect">
            <a:avLst/>
          </a:prstGeom>
          <a:solidFill>
            <a:schemeClr val="accent3">
              <a:lumMod val="40000"/>
              <a:lumOff val="6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Wingdings" pitchFamily="2" charset="2"/>
              <a:buChar char="Ø"/>
              <a:defRPr/>
            </a:pPr>
            <a:endParaRPr lang="en-US" sz="1600" dirty="0" smtClean="0">
              <a:solidFill>
                <a:schemeClr val="tx1"/>
              </a:solidFill>
              <a:latin typeface="Arial" pitchFamily="34" charset="0"/>
              <a:ea typeface="MS PGothic" pitchFamily="34" charset="-128"/>
              <a:cs typeface="Arial" pitchFamily="34" charset="0"/>
            </a:endParaRPr>
          </a:p>
          <a:p>
            <a:pPr>
              <a:buFont typeface="Wingdings" pitchFamily="2" charset="2"/>
              <a:buChar char="Ø"/>
              <a:defRPr/>
            </a:pPr>
            <a:r>
              <a:rPr lang="en-US" sz="1600" dirty="0" smtClean="0">
                <a:solidFill>
                  <a:schemeClr val="tx1"/>
                </a:solidFill>
                <a:latin typeface="Arial" pitchFamily="34" charset="0"/>
                <a:ea typeface="MS PGothic" pitchFamily="34" charset="-128"/>
                <a:cs typeface="Arial" pitchFamily="34" charset="0"/>
              </a:rPr>
              <a:t>Feasibility </a:t>
            </a:r>
            <a:r>
              <a:rPr lang="en-US" sz="1600" dirty="0">
                <a:solidFill>
                  <a:schemeClr val="tx1"/>
                </a:solidFill>
                <a:latin typeface="Arial" pitchFamily="34" charset="0"/>
                <a:ea typeface="MS PGothic" pitchFamily="34" charset="-128"/>
                <a:cs typeface="Arial" pitchFamily="34" charset="0"/>
              </a:rPr>
              <a:t>study on the implementation of biometrics in 3 missions, namely: Harare, Munich and Colombo was conducted.</a:t>
            </a:r>
            <a:r>
              <a:rPr lang="en-ZA" sz="1600" dirty="0">
                <a:solidFill>
                  <a:schemeClr val="tx1"/>
                </a:solidFill>
                <a:latin typeface="Arial" pitchFamily="34" charset="0"/>
                <a:ea typeface="MS PGothic" pitchFamily="34" charset="-128"/>
                <a:cs typeface="Arial" pitchFamily="34" charset="0"/>
              </a:rPr>
              <a:t> </a:t>
            </a:r>
            <a:endParaRPr lang="en-ZA" sz="1600" dirty="0" smtClean="0">
              <a:solidFill>
                <a:schemeClr val="tx1"/>
              </a:solidFill>
              <a:latin typeface="Arial" pitchFamily="34" charset="0"/>
              <a:ea typeface="MS PGothic" pitchFamily="34" charset="-128"/>
              <a:cs typeface="Arial" pitchFamily="34" charset="0"/>
            </a:endParaRPr>
          </a:p>
          <a:p>
            <a:pPr>
              <a:defRPr/>
            </a:pPr>
            <a:endParaRPr lang="en-ZA" sz="1600" dirty="0">
              <a:solidFill>
                <a:schemeClr val="tx1"/>
              </a:solidFill>
              <a:latin typeface="Arial" pitchFamily="34" charset="0"/>
              <a:ea typeface="MS PGothic" pitchFamily="34" charset="-128"/>
              <a:cs typeface="Arial" pitchFamily="34" charset="0"/>
            </a:endParaRPr>
          </a:p>
          <a:p>
            <a:pPr>
              <a:buFont typeface="Wingdings" pitchFamily="2" charset="2"/>
              <a:buChar char="Ø"/>
              <a:defRPr/>
            </a:pPr>
            <a:r>
              <a:rPr lang="en-ZA" sz="1600" dirty="0">
                <a:solidFill>
                  <a:schemeClr val="tx1"/>
                </a:solidFill>
                <a:latin typeface="Arial" pitchFamily="34" charset="0"/>
                <a:cs typeface="Arial" pitchFamily="34" charset="0"/>
              </a:rPr>
              <a:t>Another notable achievement is the implementation of a verification process for permanent residents who lodge Identity Document applications wherein the original is issued with a verified copy attached thereon</a:t>
            </a:r>
            <a:r>
              <a:rPr lang="en-ZA" sz="1600" dirty="0" smtClean="0">
                <a:solidFill>
                  <a:schemeClr val="tx1"/>
                </a:solidFill>
                <a:latin typeface="Arial" pitchFamily="34" charset="0"/>
                <a:cs typeface="Arial" pitchFamily="34" charset="0"/>
              </a:rPr>
              <a:t>.</a:t>
            </a:r>
          </a:p>
          <a:p>
            <a:pPr>
              <a:defRPr/>
            </a:pPr>
            <a:endParaRPr lang="en-ZA" sz="1600" dirty="0">
              <a:solidFill>
                <a:schemeClr val="tx1"/>
              </a:solidFill>
              <a:latin typeface="Arial" pitchFamily="34" charset="0"/>
              <a:cs typeface="Arial" pitchFamily="34" charset="0"/>
            </a:endParaRPr>
          </a:p>
          <a:p>
            <a:pPr>
              <a:buFont typeface="Wingdings" pitchFamily="2" charset="2"/>
              <a:buChar char="Ø"/>
              <a:defRPr/>
            </a:pPr>
            <a:r>
              <a:rPr lang="en-ZA" sz="1600" dirty="0">
                <a:solidFill>
                  <a:schemeClr val="tx1"/>
                </a:solidFill>
                <a:latin typeface="Arial" pitchFamily="34" charset="0"/>
                <a:cs typeface="Arial" pitchFamily="34" charset="0"/>
              </a:rPr>
              <a:t>Strategy for local integration, repatriation and resettlement of refugees submitted and approved by the Minister</a:t>
            </a:r>
            <a:r>
              <a:rPr lang="en-ZA" sz="1600" dirty="0" smtClean="0">
                <a:solidFill>
                  <a:schemeClr val="tx1"/>
                </a:solidFill>
                <a:latin typeface="Arial" pitchFamily="34" charset="0"/>
                <a:cs typeface="Arial" pitchFamily="34" charset="0"/>
              </a:rPr>
              <a:t>.</a:t>
            </a:r>
          </a:p>
          <a:p>
            <a:pPr>
              <a:defRPr/>
            </a:pPr>
            <a:endParaRPr lang="en-ZA" sz="1600" dirty="0">
              <a:solidFill>
                <a:schemeClr val="tx1"/>
              </a:solidFill>
              <a:latin typeface="Arial" pitchFamily="34" charset="0"/>
              <a:cs typeface="Arial" pitchFamily="34" charset="0"/>
            </a:endParaRPr>
          </a:p>
          <a:p>
            <a:pPr>
              <a:buFont typeface="Wingdings" pitchFamily="2" charset="2"/>
              <a:buChar char="Ø"/>
              <a:defRPr/>
            </a:pPr>
            <a:r>
              <a:rPr lang="en-ZA" sz="1600" dirty="0">
                <a:solidFill>
                  <a:schemeClr val="tx1"/>
                </a:solidFill>
                <a:latin typeface="Arial" pitchFamily="34" charset="0"/>
                <a:cs typeface="Arial" pitchFamily="34" charset="0"/>
              </a:rPr>
              <a:t>Borderline community survey conducted</a:t>
            </a:r>
            <a:r>
              <a:rPr lang="en-ZA" sz="1600" dirty="0" smtClean="0">
                <a:solidFill>
                  <a:schemeClr val="tx1"/>
                </a:solidFill>
                <a:latin typeface="Arial" pitchFamily="34" charset="0"/>
                <a:cs typeface="Arial" pitchFamily="34" charset="0"/>
              </a:rPr>
              <a:t>.</a:t>
            </a:r>
          </a:p>
          <a:p>
            <a:pPr>
              <a:defRPr/>
            </a:pPr>
            <a:endParaRPr lang="en-ZA" sz="1600" dirty="0">
              <a:solidFill>
                <a:schemeClr val="tx1"/>
              </a:solidFill>
              <a:latin typeface="Arial" pitchFamily="34" charset="0"/>
              <a:cs typeface="Arial" pitchFamily="34" charset="0"/>
            </a:endParaRPr>
          </a:p>
          <a:p>
            <a:pPr>
              <a:buFont typeface="Wingdings" pitchFamily="2" charset="2"/>
              <a:buChar char="Ø"/>
              <a:defRPr/>
            </a:pPr>
            <a:r>
              <a:rPr lang="en-ZA" sz="1600" dirty="0">
                <a:solidFill>
                  <a:schemeClr val="tx1"/>
                </a:solidFill>
                <a:latin typeface="Arial" pitchFamily="34" charset="0"/>
                <a:cs typeface="Arial" pitchFamily="34" charset="0"/>
              </a:rPr>
              <a:t>Green Paper on International Migration approved by Minister</a:t>
            </a:r>
            <a:r>
              <a:rPr lang="en-ZA" sz="1600" dirty="0" smtClean="0">
                <a:solidFill>
                  <a:schemeClr val="tx1"/>
                </a:solidFill>
                <a:latin typeface="Arial" pitchFamily="34" charset="0"/>
                <a:cs typeface="Arial" pitchFamily="34" charset="0"/>
              </a:rPr>
              <a:t>.</a:t>
            </a:r>
          </a:p>
          <a:p>
            <a:pPr>
              <a:defRPr/>
            </a:pPr>
            <a:endParaRPr lang="en-ZA" sz="1600" dirty="0">
              <a:solidFill>
                <a:schemeClr val="tx1"/>
              </a:solidFill>
              <a:latin typeface="Arial" pitchFamily="34" charset="0"/>
              <a:cs typeface="Arial" pitchFamily="34" charset="0"/>
            </a:endParaRPr>
          </a:p>
          <a:p>
            <a:pPr>
              <a:buFont typeface="Wingdings" pitchFamily="2" charset="2"/>
              <a:buChar char="Ø"/>
              <a:defRPr/>
            </a:pPr>
            <a:r>
              <a:rPr lang="en-ZA" sz="1600" dirty="0">
                <a:solidFill>
                  <a:schemeClr val="tx1"/>
                </a:solidFill>
                <a:latin typeface="Arial" pitchFamily="34" charset="0"/>
                <a:cs typeface="Arial" pitchFamily="34" charset="0"/>
              </a:rPr>
              <a:t>Participation in Operation </a:t>
            </a:r>
            <a:r>
              <a:rPr lang="en-ZA" sz="1600" dirty="0" err="1">
                <a:solidFill>
                  <a:schemeClr val="tx1"/>
                </a:solidFill>
                <a:latin typeface="Arial" pitchFamily="34" charset="0"/>
                <a:cs typeface="Arial" pitchFamily="34" charset="0"/>
              </a:rPr>
              <a:t>Fiela</a:t>
            </a:r>
            <a:r>
              <a:rPr lang="en-ZA" sz="1600" dirty="0" smtClean="0">
                <a:solidFill>
                  <a:schemeClr val="tx1"/>
                </a:solidFill>
                <a:latin typeface="Arial" pitchFamily="34" charset="0"/>
                <a:cs typeface="Arial" pitchFamily="34" charset="0"/>
              </a:rPr>
              <a:t>.</a:t>
            </a:r>
          </a:p>
          <a:p>
            <a:pPr>
              <a:buFont typeface="Wingdings" pitchFamily="2" charset="2"/>
              <a:buChar char="Ø"/>
              <a:defRPr/>
            </a:pPr>
            <a:endParaRPr lang="en-ZA" sz="1600" dirty="0">
              <a:solidFill>
                <a:schemeClr val="tx1"/>
              </a:solidFill>
              <a:latin typeface="Arial" pitchFamily="34" charset="0"/>
              <a:cs typeface="Arial" pitchFamily="34" charset="0"/>
            </a:endParaRPr>
          </a:p>
          <a:p>
            <a:pPr>
              <a:buFont typeface="Wingdings" pitchFamily="2" charset="2"/>
              <a:buChar char="Ø"/>
              <a:defRPr/>
            </a:pPr>
            <a:endParaRPr lang="en-ZA" sz="1600" dirty="0" smtClean="0">
              <a:solidFill>
                <a:schemeClr val="tx1"/>
              </a:solidFill>
              <a:latin typeface="Arial" pitchFamily="34" charset="0"/>
              <a:cs typeface="Arial" pitchFamily="34" charset="0"/>
            </a:endParaRPr>
          </a:p>
          <a:p>
            <a:pPr>
              <a:buFont typeface="Wingdings" pitchFamily="2" charset="2"/>
              <a:buChar char="Ø"/>
              <a:defRPr/>
            </a:pPr>
            <a:endParaRPr lang="en-ZA" sz="1600" dirty="0">
              <a:solidFill>
                <a:schemeClr val="tx1"/>
              </a:solidFill>
              <a:latin typeface="Arial" pitchFamily="34" charset="0"/>
              <a:cs typeface="Arial" pitchFamily="34" charset="0"/>
            </a:endParaRPr>
          </a:p>
          <a:p>
            <a:pPr>
              <a:buFont typeface="Wingdings" pitchFamily="2" charset="2"/>
              <a:buChar char="Ø"/>
              <a:defRPr/>
            </a:pPr>
            <a:endParaRPr lang="en-ZA" sz="1400" dirty="0" smtClean="0">
              <a:solidFill>
                <a:schemeClr val="tx1"/>
              </a:solidFill>
              <a:latin typeface="Arial" pitchFamily="34" charset="0"/>
              <a:cs typeface="Arial" pitchFamily="34" charset="0"/>
            </a:endParaRPr>
          </a:p>
          <a:p>
            <a:pPr>
              <a:defRPr/>
            </a:pPr>
            <a:endParaRPr lang="en-US" sz="1400" dirty="0">
              <a:solidFill>
                <a:schemeClr val="tx1"/>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7BF42C52-B159-234F-84DC-5B8DD7318330}" type="slidenum">
              <a:rPr lang="en-US" sz="2000" smtClean="0">
                <a:solidFill>
                  <a:schemeClr val="tx1"/>
                </a:solidFill>
              </a:rPr>
              <a:t>13</a:t>
            </a:fld>
            <a:endParaRPr lang="en-US" sz="2000"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3457"/>
            <a:ext cx="4617266" cy="5083724"/>
          </a:xfrm>
          <a:prstGeom prst="rect">
            <a:avLst/>
          </a:prstGeom>
        </p:spPr>
      </p:pic>
    </p:spTree>
    <p:extLst>
      <p:ext uri="{BB962C8B-B14F-4D97-AF65-F5344CB8AC3E}">
        <p14:creationId xmlns:p14="http://schemas.microsoft.com/office/powerpoint/2010/main" val="1622804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61665"/>
          </a:xfrm>
          <a:prstGeom prst="rect">
            <a:avLst/>
          </a:prstGeom>
          <a:noFill/>
        </p:spPr>
        <p:txBody>
          <a:bodyPr wrap="square" rtlCol="0">
            <a:spAutoFit/>
          </a:bodyPr>
          <a:lstStyle/>
          <a:p>
            <a:pPr algn="ctr"/>
            <a:r>
              <a:rPr lang="en-US" sz="2400" b="1" dirty="0" smtClean="0">
                <a:solidFill>
                  <a:srgbClr val="FFFFFF"/>
                </a:solidFill>
                <a:latin typeface="Arial" pitchFamily="34" charset="0"/>
                <a:cs typeface="Arial" pitchFamily="34" charset="0"/>
              </a:rPr>
              <a:t>IMS: CHALLENGES AND TRANSFORMATION STRATEGY </a:t>
            </a:r>
            <a:endParaRPr lang="en-ZA" sz="2400" b="1" dirty="0">
              <a:solidFill>
                <a:srgbClr val="FFFFFF"/>
              </a:solidFill>
              <a:latin typeface="Arial" pitchFamily="34" charset="0"/>
              <a:cs typeface="Arial" pitchFamily="34" charset="0"/>
            </a:endParaRPr>
          </a:p>
        </p:txBody>
      </p:sp>
      <p:sp>
        <p:nvSpPr>
          <p:cNvPr id="5" name="TextBox 4"/>
          <p:cNvSpPr txBox="1"/>
          <p:nvPr/>
        </p:nvSpPr>
        <p:spPr>
          <a:xfrm>
            <a:off x="4623746" y="1662970"/>
            <a:ext cx="3999294" cy="276999"/>
          </a:xfrm>
          <a:prstGeom prst="rect">
            <a:avLst/>
          </a:prstGeom>
          <a:noFill/>
        </p:spPr>
        <p:txBody>
          <a:bodyPr wrap="square" rtlCol="0">
            <a:spAutoFit/>
          </a:bodyPr>
          <a:lstStyle/>
          <a:p>
            <a:endParaRPr lang="en-GB" baseline="30000" dirty="0"/>
          </a:p>
        </p:txBody>
      </p:sp>
      <p:sp>
        <p:nvSpPr>
          <p:cNvPr id="7" name="Round Diagonal Corner Rectangle 6"/>
          <p:cNvSpPr/>
          <p:nvPr/>
        </p:nvSpPr>
        <p:spPr>
          <a:xfrm>
            <a:off x="4744016" y="873457"/>
            <a:ext cx="4327555" cy="5984543"/>
          </a:xfrm>
          <a:prstGeom prst="round2DiagRect">
            <a:avLst/>
          </a:prstGeom>
          <a:solidFill>
            <a:schemeClr val="accent3">
              <a:lumMod val="40000"/>
              <a:lumOff val="6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68288" indent="-268288" eaLnBrk="0" hangingPunct="0">
              <a:spcBef>
                <a:spcPct val="90000"/>
              </a:spcBef>
              <a:buFont typeface="Wingdings" pitchFamily="2" charset="2"/>
              <a:buChar char="Ø"/>
              <a:defRPr/>
            </a:pPr>
            <a:r>
              <a:rPr lang="en-ZA" sz="1600" dirty="0">
                <a:solidFill>
                  <a:schemeClr val="tx1"/>
                </a:solidFill>
                <a:latin typeface="Arial" pitchFamily="34" charset="0"/>
                <a:ea typeface="MS PGothic" pitchFamily="34" charset="-128"/>
                <a:cs typeface="Arial" pitchFamily="34" charset="0"/>
              </a:rPr>
              <a:t>The Department continues to experience capacity constraints in the area of Appeals and we intend </a:t>
            </a:r>
            <a:r>
              <a:rPr lang="en-ZA" sz="1600" dirty="0" smtClean="0">
                <a:solidFill>
                  <a:schemeClr val="tx1"/>
                </a:solidFill>
                <a:latin typeface="Arial" pitchFamily="34" charset="0"/>
                <a:ea typeface="MS PGothic" pitchFamily="34" charset="-128"/>
                <a:cs typeface="Arial" pitchFamily="34" charset="0"/>
              </a:rPr>
              <a:t>to establish a dedicated unit for  Appeals within the Chief </a:t>
            </a:r>
            <a:r>
              <a:rPr lang="en-ZA" sz="1600" dirty="0">
                <a:solidFill>
                  <a:schemeClr val="tx1"/>
                </a:solidFill>
                <a:latin typeface="Arial" pitchFamily="34" charset="0"/>
                <a:ea typeface="MS PGothic" pitchFamily="34" charset="-128"/>
                <a:cs typeface="Arial" pitchFamily="34" charset="0"/>
              </a:rPr>
              <a:t>Directorate </a:t>
            </a:r>
            <a:r>
              <a:rPr lang="en-ZA" sz="1600" dirty="0" smtClean="0">
                <a:solidFill>
                  <a:schemeClr val="tx1"/>
                </a:solidFill>
                <a:latin typeface="Arial" pitchFamily="34" charset="0"/>
                <a:ea typeface="MS PGothic" pitchFamily="34" charset="-128"/>
                <a:cs typeface="Arial" pitchFamily="34" charset="0"/>
              </a:rPr>
              <a:t>Permits.</a:t>
            </a:r>
            <a:endParaRPr lang="en-ZA" sz="1600" dirty="0">
              <a:solidFill>
                <a:schemeClr val="tx1"/>
              </a:solidFill>
              <a:latin typeface="Arial" pitchFamily="34" charset="0"/>
              <a:ea typeface="MS PGothic" pitchFamily="34" charset="-128"/>
              <a:cs typeface="Arial" pitchFamily="34" charset="0"/>
            </a:endParaRPr>
          </a:p>
          <a:p>
            <a:pPr marL="268288" indent="-268288" eaLnBrk="0" hangingPunct="0">
              <a:spcBef>
                <a:spcPct val="90000"/>
              </a:spcBef>
              <a:buFont typeface="Wingdings" pitchFamily="2" charset="2"/>
              <a:buChar char="Ø"/>
              <a:defRPr/>
            </a:pPr>
            <a:r>
              <a:rPr lang="en-US" sz="1600" dirty="0">
                <a:solidFill>
                  <a:schemeClr val="tx1"/>
                </a:solidFill>
                <a:latin typeface="Arial" pitchFamily="34" charset="0"/>
                <a:ea typeface="MS PGothic" pitchFamily="34" charset="-128"/>
                <a:cs typeface="Arial" pitchFamily="34" charset="0"/>
              </a:rPr>
              <a:t>Budget constraints remain a serious challenge and have the potential to seriously hamper operations and service delivery.  Key cost drivers are the Advance Passenger Processing </a:t>
            </a:r>
            <a:r>
              <a:rPr lang="en-US" sz="1600" dirty="0" smtClean="0">
                <a:solidFill>
                  <a:schemeClr val="tx1"/>
                </a:solidFill>
                <a:latin typeface="Arial" pitchFamily="34" charset="0"/>
                <a:ea typeface="MS PGothic" pitchFamily="34" charset="-128"/>
                <a:cs typeface="Arial" pitchFamily="34" charset="0"/>
              </a:rPr>
              <a:t>system and </a:t>
            </a:r>
            <a:r>
              <a:rPr lang="en-US" sz="1600" dirty="0">
                <a:solidFill>
                  <a:schemeClr val="tx1"/>
                </a:solidFill>
                <a:latin typeface="Arial" pitchFamily="34" charset="0"/>
                <a:ea typeface="MS PGothic" pitchFamily="34" charset="-128"/>
                <a:cs typeface="Arial" pitchFamily="34" charset="0"/>
              </a:rPr>
              <a:t>peak period operations</a:t>
            </a:r>
          </a:p>
          <a:p>
            <a:pPr marL="268288" indent="-268288" eaLnBrk="0" hangingPunct="0">
              <a:spcBef>
                <a:spcPct val="90000"/>
              </a:spcBef>
              <a:buFont typeface="Wingdings" pitchFamily="2" charset="2"/>
              <a:buChar char="Ø"/>
              <a:defRPr/>
            </a:pPr>
            <a:r>
              <a:rPr lang="en-ZA" sz="1600" dirty="0" smtClean="0">
                <a:solidFill>
                  <a:schemeClr val="tx1"/>
                </a:solidFill>
                <a:latin typeface="Arial" pitchFamily="34" charset="0"/>
                <a:ea typeface="MS PGothic" pitchFamily="34" charset="-128"/>
                <a:cs typeface="Arial" pitchFamily="34" charset="0"/>
              </a:rPr>
              <a:t>The budget for the deportation of foreign nationals was exhausted before the end of the financial year, resulting in challenges relating to transfers of deportees to the Lindela Holding Facility and deportations from Lindela to the countries of origin.</a:t>
            </a:r>
            <a:endParaRPr lang="en-ZA" sz="1600" dirty="0">
              <a:solidFill>
                <a:schemeClr val="tx1"/>
              </a:solidFill>
              <a:latin typeface="Arial" pitchFamily="34" charset="0"/>
              <a:ea typeface="MS PGothic" pitchFamily="34" charset="-128"/>
              <a:cs typeface="Arial" pitchFamily="34" charset="0"/>
            </a:endParaRPr>
          </a:p>
        </p:txBody>
      </p:sp>
      <p:sp>
        <p:nvSpPr>
          <p:cNvPr id="2" name="Slide Number Placeholder 1"/>
          <p:cNvSpPr>
            <a:spLocks noGrp="1"/>
          </p:cNvSpPr>
          <p:nvPr>
            <p:ph type="sldNum" sz="quarter" idx="12"/>
          </p:nvPr>
        </p:nvSpPr>
        <p:spPr>
          <a:xfrm>
            <a:off x="6798859" y="6173787"/>
            <a:ext cx="1512628" cy="365125"/>
          </a:xfrm>
        </p:spPr>
        <p:txBody>
          <a:bodyPr/>
          <a:lstStyle/>
          <a:p>
            <a:fld id="{7BF42C52-B159-234F-84DC-5B8DD7318330}" type="slidenum">
              <a:rPr lang="en-US" sz="2000" smtClean="0">
                <a:solidFill>
                  <a:schemeClr val="tx1"/>
                </a:solidFill>
              </a:rPr>
              <a:t>14</a:t>
            </a:fld>
            <a:endParaRPr lang="en-US" sz="2000" dirty="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560"/>
            <a:ext cx="4744016" cy="4889264"/>
          </a:xfrm>
          <a:prstGeom prst="rect">
            <a:avLst/>
          </a:prstGeom>
        </p:spPr>
      </p:pic>
    </p:spTree>
    <p:extLst>
      <p:ext uri="{BB962C8B-B14F-4D97-AF65-F5344CB8AC3E}">
        <p14:creationId xmlns:p14="http://schemas.microsoft.com/office/powerpoint/2010/main" val="2616942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7698"/>
            <a:ext cx="8581880" cy="757130"/>
          </a:xfrm>
          <a:prstGeom prst="rect">
            <a:avLst/>
          </a:prstGeom>
          <a:noFill/>
        </p:spPr>
        <p:txBody>
          <a:bodyPr wrap="square" rtlCol="0">
            <a:spAutoFit/>
          </a:bodyPr>
          <a:lstStyle/>
          <a:p>
            <a:pPr algn="ctr">
              <a:lnSpc>
                <a:spcPct val="90000"/>
              </a:lnSpc>
            </a:pPr>
            <a:r>
              <a:rPr lang="en-GB" sz="2400" b="1" dirty="0">
                <a:solidFill>
                  <a:srgbClr val="FFFFFF"/>
                </a:solidFill>
                <a:latin typeface="Arial" pitchFamily="34" charset="0"/>
                <a:cs typeface="Arial" pitchFamily="34" charset="0"/>
              </a:rPr>
              <a:t>Road Map into addressing some of the challenges: Ministerial Priorities (2014 to 2019)</a:t>
            </a:r>
          </a:p>
        </p:txBody>
      </p:sp>
      <p:graphicFrame>
        <p:nvGraphicFramePr>
          <p:cNvPr id="7" name="Table 6"/>
          <p:cNvGraphicFramePr>
            <a:graphicFrameLocks noGrp="1"/>
          </p:cNvGraphicFramePr>
          <p:nvPr>
            <p:extLst>
              <p:ext uri="{D42A27DB-BD31-4B8C-83A1-F6EECF244321}">
                <p14:modId xmlns:p14="http://schemas.microsoft.com/office/powerpoint/2010/main" val="1992206256"/>
              </p:ext>
            </p:extLst>
          </p:nvPr>
        </p:nvGraphicFramePr>
        <p:xfrm>
          <a:off x="95535" y="968992"/>
          <a:ext cx="9007523" cy="4962746"/>
        </p:xfrm>
        <a:graphic>
          <a:graphicData uri="http://schemas.openxmlformats.org/drawingml/2006/table">
            <a:tbl>
              <a:tblPr firstRow="1" bandRow="1">
                <a:tableStyleId>{F5AB1C69-6EDB-4FF4-983F-18BD219EF322}</a:tableStyleId>
              </a:tblPr>
              <a:tblGrid>
                <a:gridCol w="3359080"/>
                <a:gridCol w="5648443"/>
              </a:tblGrid>
              <a:tr h="619529">
                <a:tc>
                  <a:txBody>
                    <a:bodyPr/>
                    <a:lstStyle/>
                    <a:p>
                      <a:pPr algn="ctr"/>
                      <a:r>
                        <a:rPr lang="en-US" sz="1600" b="1" kern="1200" dirty="0" smtClean="0">
                          <a:effectLst/>
                          <a:latin typeface="Arial" pitchFamily="34" charset="0"/>
                          <a:cs typeface="Arial" pitchFamily="34" charset="0"/>
                        </a:rPr>
                        <a:t>PRIORITY </a:t>
                      </a:r>
                      <a:endParaRPr lang="en-US" sz="1600" b="1" kern="1200" dirty="0">
                        <a:solidFill>
                          <a:schemeClr val="lt1"/>
                        </a:solidFill>
                        <a:effectLst/>
                        <a:latin typeface="Arial" pitchFamily="34" charset="0"/>
                        <a:ea typeface="+mn-ea"/>
                        <a:cs typeface="Arial"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latin typeface="Arial" pitchFamily="34" charset="0"/>
                          <a:cs typeface="Arial" pitchFamily="34" charset="0"/>
                        </a:rPr>
                        <a:t>MAIN 2019 DELIVERABLES</a:t>
                      </a:r>
                      <a:endParaRPr lang="en-US" sz="1600" b="1" dirty="0">
                        <a:latin typeface="Arial" pitchFamily="34" charset="0"/>
                        <a:cs typeface="Arial"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1075">
                <a:tc>
                  <a:txBody>
                    <a:bodyPr/>
                    <a:lstStyle/>
                    <a:p>
                      <a:pPr marL="344488" marR="0" indent="-344488" algn="l" defTabSz="914400" rtl="0" eaLnBrk="1" fontAlgn="auto" latinLnBrk="0" hangingPunct="1">
                        <a:lnSpc>
                          <a:spcPct val="100000"/>
                        </a:lnSpc>
                        <a:spcBef>
                          <a:spcPts val="0"/>
                        </a:spcBef>
                        <a:spcAft>
                          <a:spcPts val="0"/>
                        </a:spcAft>
                        <a:buClrTx/>
                        <a:buSzTx/>
                        <a:buFontTx/>
                        <a:buAutoNum type="arabicPeriod"/>
                        <a:tabLst/>
                        <a:defRPr/>
                      </a:pPr>
                      <a:r>
                        <a:rPr lang="en-ZA" sz="1600" kern="1200" dirty="0" smtClean="0">
                          <a:effectLst/>
                          <a:latin typeface="Arial" pitchFamily="34" charset="0"/>
                          <a:cs typeface="Arial" pitchFamily="34" charset="0"/>
                        </a:rPr>
                        <a:t>Complete</a:t>
                      </a:r>
                      <a:r>
                        <a:rPr lang="en-ZA" sz="1600" dirty="0" smtClean="0">
                          <a:latin typeface="Arial" pitchFamily="34" charset="0"/>
                          <a:cs typeface="Arial" pitchFamily="34" charset="0"/>
                        </a:rPr>
                        <a:t> the Modernisation</a:t>
                      </a:r>
                      <a:br>
                        <a:rPr lang="en-ZA" sz="1600" dirty="0" smtClean="0">
                          <a:latin typeface="Arial" pitchFamily="34" charset="0"/>
                          <a:cs typeface="Arial" pitchFamily="34" charset="0"/>
                        </a:rPr>
                      </a:br>
                      <a:r>
                        <a:rPr lang="en-ZA" sz="1600" dirty="0" smtClean="0">
                          <a:latin typeface="Arial" pitchFamily="34" charset="0"/>
                          <a:cs typeface="Arial" pitchFamily="34" charset="0"/>
                        </a:rPr>
                        <a:t> Programme</a:t>
                      </a:r>
                      <a:endParaRPr lang="en-US" sz="1600" dirty="0">
                        <a:solidFill>
                          <a:schemeClr val="tx1"/>
                        </a:solidFill>
                        <a:latin typeface="Arial" pitchFamily="34" charset="0"/>
                        <a:cs typeface="Arial"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dirty="0" smtClean="0">
                          <a:latin typeface="Arial" pitchFamily="34" charset="0"/>
                          <a:cs typeface="Arial" pitchFamily="34" charset="0"/>
                        </a:rPr>
                        <a:t>Integrated </a:t>
                      </a:r>
                      <a:r>
                        <a:rPr lang="en-US" sz="1600" baseline="0" dirty="0" smtClean="0">
                          <a:latin typeface="Arial" pitchFamily="34" charset="0"/>
                          <a:cs typeface="Arial" pitchFamily="34" charset="0"/>
                        </a:rPr>
                        <a:t>digital systems and re-engineered processes (NIS, immigration and related) managed and protected by the required  compliment of effective professionals.</a:t>
                      </a:r>
                      <a:endParaRPr lang="en-US" sz="1600" dirty="0">
                        <a:solidFill>
                          <a:schemeClr val="tx1"/>
                        </a:solidFill>
                        <a:latin typeface="Arial" pitchFamily="34" charset="0"/>
                        <a:cs typeface="Arial"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5363">
                <a:tc>
                  <a:txBody>
                    <a:bodyPr/>
                    <a:lstStyle/>
                    <a:p>
                      <a:pPr marL="344488" marR="0" indent="-344488" algn="l" defTabSz="914400" rtl="0" eaLnBrk="1" fontAlgn="auto" latinLnBrk="0" hangingPunct="1">
                        <a:lnSpc>
                          <a:spcPct val="100000"/>
                        </a:lnSpc>
                        <a:spcBef>
                          <a:spcPts val="0"/>
                        </a:spcBef>
                        <a:spcAft>
                          <a:spcPts val="0"/>
                        </a:spcAft>
                        <a:buClrTx/>
                        <a:buSzTx/>
                        <a:buFontTx/>
                        <a:buNone/>
                        <a:tabLst/>
                        <a:defRPr/>
                      </a:pPr>
                      <a:r>
                        <a:rPr lang="en-ZA" sz="1600" dirty="0" smtClean="0">
                          <a:latin typeface="Arial" pitchFamily="34" charset="0"/>
                          <a:cs typeface="Arial" pitchFamily="34" charset="0"/>
                        </a:rPr>
                        <a:t>2.	Establish an effective BMA</a:t>
                      </a:r>
                      <a:endParaRPr lang="en-US" sz="1600" dirty="0">
                        <a:solidFill>
                          <a:schemeClr val="tx1"/>
                        </a:solidFill>
                        <a:latin typeface="Arial" pitchFamily="34" charset="0"/>
                        <a:cs typeface="Arial"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dirty="0" smtClean="0">
                          <a:latin typeface="Arial" pitchFamily="34" charset="0"/>
                          <a:cs typeface="Arial" pitchFamily="34" charset="0"/>
                        </a:rPr>
                        <a:t>Founding legislation, model</a:t>
                      </a:r>
                      <a:r>
                        <a:rPr lang="en-US" sz="1600" baseline="0" dirty="0" smtClean="0">
                          <a:latin typeface="Arial" pitchFamily="34" charset="0"/>
                          <a:cs typeface="Arial" pitchFamily="34" charset="0"/>
                        </a:rPr>
                        <a:t> and basic structures, people, processes and systems in place.</a:t>
                      </a:r>
                      <a:endParaRPr lang="en-US" sz="1600" dirty="0">
                        <a:solidFill>
                          <a:schemeClr val="tx1"/>
                        </a:solidFill>
                        <a:latin typeface="Arial" pitchFamily="34" charset="0"/>
                        <a:cs typeface="Arial"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7879">
                <a:tc>
                  <a:txBody>
                    <a:bodyPr/>
                    <a:lstStyle/>
                    <a:p>
                      <a:pPr marL="344488" marR="0" indent="-344488" algn="l" defTabSz="914400" rtl="0" eaLnBrk="1" fontAlgn="auto" latinLnBrk="0" hangingPunct="1">
                        <a:lnSpc>
                          <a:spcPct val="100000"/>
                        </a:lnSpc>
                        <a:spcBef>
                          <a:spcPts val="0"/>
                        </a:spcBef>
                        <a:spcAft>
                          <a:spcPts val="0"/>
                        </a:spcAft>
                        <a:buClrTx/>
                        <a:buSzTx/>
                        <a:buFontTx/>
                        <a:buNone/>
                        <a:tabLst/>
                        <a:defRPr/>
                      </a:pPr>
                      <a:r>
                        <a:rPr lang="en-ZA" sz="1600" dirty="0" smtClean="0">
                          <a:latin typeface="Arial" pitchFamily="34" charset="0"/>
                          <a:cs typeface="Arial" pitchFamily="34" charset="0"/>
                        </a:rPr>
                        <a:t>3.	Upgrade key ports of entry (6)</a:t>
                      </a:r>
                      <a:endParaRPr lang="en-US" sz="1600" dirty="0">
                        <a:solidFill>
                          <a:schemeClr val="tx1"/>
                        </a:solidFill>
                        <a:latin typeface="Arial" pitchFamily="34" charset="0"/>
                        <a:cs typeface="Arial"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dirty="0" smtClean="0">
                          <a:latin typeface="Arial" pitchFamily="34" charset="0"/>
                          <a:cs typeface="Arial" pitchFamily="34" charset="0"/>
                        </a:rPr>
                        <a:t> New model piloted and implemented</a:t>
                      </a:r>
                      <a:r>
                        <a:rPr lang="en-US" sz="1600" baseline="0" dirty="0" smtClean="0">
                          <a:latin typeface="Arial" pitchFamily="34" charset="0"/>
                          <a:cs typeface="Arial" pitchFamily="34" charset="0"/>
                        </a:rPr>
                        <a:t> in 6 POEs with significant improvements in respect of infrastructure, processes and leadership.</a:t>
                      </a:r>
                      <a:endParaRPr lang="en-US" sz="1600" dirty="0">
                        <a:solidFill>
                          <a:schemeClr val="tx1"/>
                        </a:solidFill>
                        <a:latin typeface="Arial" pitchFamily="34" charset="0"/>
                        <a:cs typeface="Arial"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7039">
                <a:tc>
                  <a:txBody>
                    <a:bodyPr/>
                    <a:lstStyle/>
                    <a:p>
                      <a:pPr marL="344488" marR="0" indent="-344488" algn="l" defTabSz="914400" rtl="0" eaLnBrk="1" fontAlgn="auto" latinLnBrk="0" hangingPunct="1">
                        <a:lnSpc>
                          <a:spcPct val="100000"/>
                        </a:lnSpc>
                        <a:spcBef>
                          <a:spcPts val="0"/>
                        </a:spcBef>
                        <a:spcAft>
                          <a:spcPts val="0"/>
                        </a:spcAft>
                        <a:buClrTx/>
                        <a:buSzTx/>
                        <a:buFontTx/>
                        <a:buNone/>
                        <a:tabLst/>
                        <a:defRPr/>
                      </a:pPr>
                      <a:r>
                        <a:rPr lang="en-ZA" sz="1600" dirty="0" smtClean="0">
                          <a:latin typeface="Arial" pitchFamily="34" charset="0"/>
                          <a:cs typeface="Arial" pitchFamily="34" charset="0"/>
                        </a:rPr>
                        <a:t>4.	Comprehensive review of Immigration Policy </a:t>
                      </a:r>
                      <a:endParaRPr lang="en-ZA" sz="1600" dirty="0" smtClean="0">
                        <a:solidFill>
                          <a:schemeClr val="tx1"/>
                        </a:solidFill>
                        <a:latin typeface="Arial" pitchFamily="34" charset="0"/>
                        <a:ea typeface="ＭＳ Ｐゴシック" pitchFamily="-84" charset="-128"/>
                        <a:cs typeface="Arial"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dirty="0" smtClean="0">
                          <a:latin typeface="Arial" pitchFamily="34" charset="0"/>
                          <a:cs typeface="Arial" pitchFamily="34" charset="0"/>
                        </a:rPr>
                        <a:t>Green Paper</a:t>
                      </a:r>
                      <a:r>
                        <a:rPr lang="en-US" sz="1600" baseline="0" dirty="0" smtClean="0">
                          <a:latin typeface="Arial" pitchFamily="34" charset="0"/>
                          <a:cs typeface="Arial" pitchFamily="34" charset="0"/>
                        </a:rPr>
                        <a:t> and </a:t>
                      </a:r>
                      <a:r>
                        <a:rPr lang="en-US" sz="1600" dirty="0" smtClean="0">
                          <a:latin typeface="Arial" pitchFamily="34" charset="0"/>
                          <a:cs typeface="Arial" pitchFamily="34" charset="0"/>
                        </a:rPr>
                        <a:t>White Paper approved and new comprehensive</a:t>
                      </a:r>
                      <a:r>
                        <a:rPr lang="en-US" sz="1600" baseline="0" dirty="0" smtClean="0">
                          <a:latin typeface="Arial" pitchFamily="34" charset="0"/>
                          <a:cs typeface="Arial" pitchFamily="34" charset="0"/>
                        </a:rPr>
                        <a:t> legislation drafted.</a:t>
                      </a:r>
                      <a:endParaRPr lang="en-US" sz="1600" dirty="0">
                        <a:solidFill>
                          <a:schemeClr val="tx1"/>
                        </a:solidFill>
                        <a:latin typeface="Arial" pitchFamily="34" charset="0"/>
                        <a:cs typeface="Arial"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1366">
                <a:tc>
                  <a:txBody>
                    <a:bodyPr/>
                    <a:lstStyle/>
                    <a:p>
                      <a:pPr marL="396875" marR="0" indent="-396875" algn="l" defTabSz="914400" rtl="0" eaLnBrk="1" fontAlgn="auto" latinLnBrk="0" hangingPunct="1">
                        <a:lnSpc>
                          <a:spcPct val="100000"/>
                        </a:lnSpc>
                        <a:spcBef>
                          <a:spcPts val="0"/>
                        </a:spcBef>
                        <a:spcAft>
                          <a:spcPts val="0"/>
                        </a:spcAft>
                        <a:buClrTx/>
                        <a:buSzTx/>
                        <a:buFontTx/>
                        <a:buNone/>
                        <a:tabLst/>
                        <a:defRPr/>
                      </a:pPr>
                      <a:r>
                        <a:rPr lang="en-ZA" sz="1600" dirty="0" smtClean="0">
                          <a:latin typeface="Arial" pitchFamily="34" charset="0"/>
                          <a:cs typeface="Arial" pitchFamily="34" charset="0"/>
                        </a:rPr>
                        <a:t>5.	Improved</a:t>
                      </a:r>
                      <a:r>
                        <a:rPr lang="en-ZA" sz="1600" baseline="0" dirty="0" smtClean="0">
                          <a:latin typeface="Arial" pitchFamily="34" charset="0"/>
                          <a:cs typeface="Arial" pitchFamily="34" charset="0"/>
                        </a:rPr>
                        <a:t> client experience through leadership </a:t>
                      </a:r>
                      <a:r>
                        <a:rPr lang="en-ZA" sz="1600" dirty="0" smtClean="0">
                          <a:latin typeface="Arial" pitchFamily="34" charset="0"/>
                          <a:cs typeface="Arial" pitchFamily="34" charset="0"/>
                        </a:rPr>
                        <a:t>(Moetapele)</a:t>
                      </a:r>
                    </a:p>
                    <a:p>
                      <a:pPr algn="l"/>
                      <a:endParaRPr lang="en-US" sz="1600" dirty="0">
                        <a:solidFill>
                          <a:schemeClr val="tx1"/>
                        </a:solidFill>
                        <a:latin typeface="Arial" pitchFamily="34" charset="0"/>
                        <a:cs typeface="Arial"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dirty="0" smtClean="0">
                          <a:latin typeface="Arial" pitchFamily="34" charset="0"/>
                          <a:cs typeface="Arial" pitchFamily="34" charset="0"/>
                        </a:rPr>
                        <a:t>Officials at all levels </a:t>
                      </a:r>
                      <a:r>
                        <a:rPr lang="en-US" sz="1600" baseline="0" dirty="0" smtClean="0">
                          <a:latin typeface="Arial" pitchFamily="34" charset="0"/>
                          <a:cs typeface="Arial" pitchFamily="34" charset="0"/>
                        </a:rPr>
                        <a:t>responding to client needs by demonstrating leadership through  improving front and back office culture, processes and systems. </a:t>
                      </a:r>
                      <a:endParaRPr lang="en-US" sz="1600" dirty="0">
                        <a:solidFill>
                          <a:schemeClr val="tx1"/>
                        </a:solidFill>
                        <a:latin typeface="Arial" pitchFamily="34" charset="0"/>
                        <a:cs typeface="Arial"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362131" y="6173787"/>
            <a:ext cx="2133600" cy="365125"/>
          </a:xfrm>
        </p:spPr>
        <p:txBody>
          <a:bodyPr/>
          <a:lstStyle/>
          <a:p>
            <a:fld id="{7BF42C52-B159-234F-84DC-5B8DD7318330}" type="slidenum">
              <a:rPr lang="en-US" sz="2000" smtClean="0"/>
              <a:t>15</a:t>
            </a:fld>
            <a:endParaRPr lang="en-US" sz="2000" dirty="0"/>
          </a:p>
        </p:txBody>
      </p:sp>
    </p:spTree>
    <p:extLst>
      <p:ext uri="{BB962C8B-B14F-4D97-AF65-F5344CB8AC3E}">
        <p14:creationId xmlns:p14="http://schemas.microsoft.com/office/powerpoint/2010/main" val="2227489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7698"/>
            <a:ext cx="8581880" cy="757130"/>
          </a:xfrm>
          <a:prstGeom prst="rect">
            <a:avLst/>
          </a:prstGeom>
          <a:noFill/>
        </p:spPr>
        <p:txBody>
          <a:bodyPr wrap="square" rtlCol="0">
            <a:spAutoFit/>
          </a:bodyPr>
          <a:lstStyle/>
          <a:p>
            <a:pPr algn="ctr">
              <a:lnSpc>
                <a:spcPct val="90000"/>
              </a:lnSpc>
            </a:pPr>
            <a:r>
              <a:rPr lang="en-GB" sz="2400" b="1" dirty="0">
                <a:solidFill>
                  <a:schemeClr val="bg1"/>
                </a:solidFill>
                <a:latin typeface="Arial" pitchFamily="34" charset="0"/>
                <a:cs typeface="Arial" pitchFamily="34" charset="0"/>
              </a:rPr>
              <a:t>Strategic priorities linked to  Medium Term Strategic Framework (MTSF 2014 - 2019)</a:t>
            </a:r>
          </a:p>
        </p:txBody>
      </p:sp>
      <p:sp>
        <p:nvSpPr>
          <p:cNvPr id="6" name="Round Diagonal Corner Rectangle 5"/>
          <p:cNvSpPr/>
          <p:nvPr/>
        </p:nvSpPr>
        <p:spPr>
          <a:xfrm>
            <a:off x="4617267" y="857413"/>
            <a:ext cx="4526733" cy="6000587"/>
          </a:xfrm>
          <a:prstGeom prst="round2DiagRect">
            <a:avLst/>
          </a:prstGeom>
          <a:solidFill>
            <a:schemeClr val="accent3">
              <a:lumMod val="40000"/>
              <a:lumOff val="6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Wingdings" pitchFamily="2" charset="2"/>
              <a:buChar char="Ø"/>
              <a:defRPr/>
            </a:pPr>
            <a:r>
              <a:rPr lang="en-GB" sz="1600" dirty="0">
                <a:solidFill>
                  <a:schemeClr val="tx1"/>
                </a:solidFill>
                <a:latin typeface="Arial" pitchFamily="34" charset="0"/>
                <a:cs typeface="Arial" pitchFamily="34" charset="0"/>
              </a:rPr>
              <a:t>Establishing an integrated Border Management Authority (BMA);</a:t>
            </a:r>
            <a:endParaRPr lang="en-ZA" sz="1600" dirty="0">
              <a:solidFill>
                <a:schemeClr val="tx1"/>
              </a:solidFill>
              <a:latin typeface="Arial" pitchFamily="34" charset="0"/>
              <a:cs typeface="Arial" pitchFamily="34" charset="0"/>
            </a:endParaRPr>
          </a:p>
          <a:p>
            <a:pPr marL="342900" indent="-342900">
              <a:buFont typeface="Wingdings" pitchFamily="2" charset="2"/>
              <a:buChar char="Ø"/>
              <a:defRPr/>
            </a:pPr>
            <a:r>
              <a:rPr lang="en-GB" sz="1600" dirty="0">
                <a:solidFill>
                  <a:schemeClr val="tx1"/>
                </a:solidFill>
                <a:latin typeface="Arial" pitchFamily="34" charset="0"/>
                <a:cs typeface="Arial" pitchFamily="34" charset="0"/>
              </a:rPr>
              <a:t>Developing an over-arching strategy and sub-strategies to defend, protect, secure and ensure well-managed borders;</a:t>
            </a:r>
            <a:endParaRPr lang="en-ZA" sz="1600" dirty="0">
              <a:solidFill>
                <a:schemeClr val="tx1"/>
              </a:solidFill>
              <a:latin typeface="Arial" pitchFamily="34" charset="0"/>
              <a:cs typeface="Arial" pitchFamily="34" charset="0"/>
            </a:endParaRPr>
          </a:p>
          <a:p>
            <a:pPr marL="342900" indent="-342900">
              <a:buFont typeface="Wingdings" pitchFamily="2" charset="2"/>
              <a:buChar char="Ø"/>
              <a:defRPr/>
            </a:pPr>
            <a:r>
              <a:rPr lang="en-GB" sz="1600" dirty="0">
                <a:solidFill>
                  <a:schemeClr val="tx1"/>
                </a:solidFill>
                <a:latin typeface="Arial" pitchFamily="34" charset="0"/>
                <a:cs typeface="Arial" pitchFamily="34" charset="0"/>
              </a:rPr>
              <a:t>Ensuring that registration at birth is the only entry point for SA to the new national identity system (NIS);</a:t>
            </a:r>
            <a:endParaRPr lang="en-ZA" sz="1600" dirty="0">
              <a:solidFill>
                <a:schemeClr val="tx1"/>
              </a:solidFill>
              <a:latin typeface="Arial" pitchFamily="34" charset="0"/>
              <a:cs typeface="Arial" pitchFamily="34" charset="0"/>
            </a:endParaRPr>
          </a:p>
          <a:p>
            <a:pPr marL="342900" indent="-342900">
              <a:buFont typeface="Wingdings" pitchFamily="2" charset="2"/>
              <a:buChar char="Ø"/>
              <a:defRPr/>
            </a:pPr>
            <a:r>
              <a:rPr lang="en-GB" sz="1600" dirty="0">
                <a:solidFill>
                  <a:schemeClr val="tx1"/>
                </a:solidFill>
                <a:latin typeface="Arial" pitchFamily="34" charset="0"/>
                <a:cs typeface="Arial" pitchFamily="34" charset="0"/>
              </a:rPr>
              <a:t>National Identity System (NIS) designed and operational;</a:t>
            </a:r>
            <a:endParaRPr lang="en-ZA" sz="1600" dirty="0">
              <a:solidFill>
                <a:schemeClr val="tx1"/>
              </a:solidFill>
              <a:latin typeface="Arial" pitchFamily="34" charset="0"/>
              <a:cs typeface="Arial" pitchFamily="34" charset="0"/>
            </a:endParaRPr>
          </a:p>
          <a:p>
            <a:pPr marL="342900" indent="-342900">
              <a:buFont typeface="Wingdings" pitchFamily="2" charset="2"/>
              <a:buChar char="Ø"/>
              <a:defRPr/>
            </a:pPr>
            <a:r>
              <a:rPr lang="en-GB" sz="1600" dirty="0">
                <a:solidFill>
                  <a:schemeClr val="tx1"/>
                </a:solidFill>
                <a:latin typeface="Arial" pitchFamily="34" charset="0"/>
                <a:cs typeface="Arial" pitchFamily="34" charset="0"/>
              </a:rPr>
              <a:t>Ensuring that systems are in place to enable the capturing of biometric data of all travellers who enter or exit SA legally;</a:t>
            </a:r>
          </a:p>
          <a:p>
            <a:pPr marL="342900" indent="-342900">
              <a:buFont typeface="Wingdings" pitchFamily="2" charset="2"/>
              <a:buChar char="Ø"/>
              <a:defRPr/>
            </a:pPr>
            <a:r>
              <a:rPr lang="en-US" sz="1600" dirty="0">
                <a:solidFill>
                  <a:schemeClr val="tx1"/>
                </a:solidFill>
                <a:latin typeface="Arial" pitchFamily="34" charset="0"/>
                <a:cs typeface="Arial" pitchFamily="34" charset="0"/>
              </a:rPr>
              <a:t>Immigration Policy developed and approved by Cabinet;</a:t>
            </a:r>
            <a:endParaRPr lang="en-US" sz="1600" dirty="0">
              <a:solidFill>
                <a:schemeClr val="tx1"/>
              </a:solidFill>
              <a:latin typeface="Arial" pitchFamily="34" charset="0"/>
              <a:ea typeface="Calibri" pitchFamily="34" charset="0"/>
              <a:cs typeface="Arial" pitchFamily="34" charset="0"/>
            </a:endParaRPr>
          </a:p>
          <a:p>
            <a:pPr marL="342900" indent="-342900">
              <a:buFont typeface="Wingdings" pitchFamily="2" charset="2"/>
              <a:buChar char="Ø"/>
              <a:defRPr/>
            </a:pPr>
            <a:r>
              <a:rPr lang="en-GB" sz="1600" dirty="0">
                <a:solidFill>
                  <a:schemeClr val="tx1"/>
                </a:solidFill>
                <a:latin typeface="Arial" pitchFamily="34" charset="0"/>
                <a:cs typeface="Arial" pitchFamily="34" charset="0"/>
              </a:rPr>
              <a:t>Reducing the time required for importing critical skills needed for the economy; and</a:t>
            </a:r>
            <a:endParaRPr lang="en-ZA" sz="1600" dirty="0">
              <a:solidFill>
                <a:schemeClr val="tx1"/>
              </a:solidFill>
              <a:latin typeface="Arial" pitchFamily="34" charset="0"/>
              <a:cs typeface="Arial" pitchFamily="34" charset="0"/>
            </a:endParaRPr>
          </a:p>
          <a:p>
            <a:pPr marL="342900" indent="-342900">
              <a:buFont typeface="Wingdings" pitchFamily="2" charset="2"/>
              <a:buChar char="Ø"/>
              <a:defRPr/>
            </a:pPr>
            <a:r>
              <a:rPr lang="en-GB" sz="1600" dirty="0" smtClean="0">
                <a:solidFill>
                  <a:schemeClr val="tx1"/>
                </a:solidFill>
                <a:latin typeface="Arial" pitchFamily="34" charset="0"/>
                <a:cs typeface="Arial" pitchFamily="34" charset="0"/>
              </a:rPr>
              <a:t>Improving feedback opportunities for citizens and other service users through the establishing of a DHA contact centre.</a:t>
            </a:r>
            <a:endParaRPr lang="en-ZA" sz="1600" dirty="0">
              <a:solidFill>
                <a:schemeClr val="tx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7010400" y="6356350"/>
            <a:ext cx="2133600" cy="365125"/>
          </a:xfrm>
        </p:spPr>
        <p:txBody>
          <a:bodyPr/>
          <a:lstStyle/>
          <a:p>
            <a:fld id="{7BF42C52-B159-234F-84DC-5B8DD7318330}" type="slidenum">
              <a:rPr lang="en-US" sz="2000" smtClean="0">
                <a:solidFill>
                  <a:schemeClr val="tx1"/>
                </a:solidFill>
              </a:rPr>
              <a:t>16</a:t>
            </a:fld>
            <a:endParaRPr lang="en-US" sz="2000" dirty="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413"/>
            <a:ext cx="4617267" cy="5099768"/>
          </a:xfrm>
          <a:prstGeom prst="rect">
            <a:avLst/>
          </a:prstGeom>
        </p:spPr>
      </p:pic>
    </p:spTree>
    <p:extLst>
      <p:ext uri="{BB962C8B-B14F-4D97-AF65-F5344CB8AC3E}">
        <p14:creationId xmlns:p14="http://schemas.microsoft.com/office/powerpoint/2010/main" val="11982911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BF42C52-B159-234F-84DC-5B8DD7318330}" type="slidenum">
              <a:rPr lang="en-US" smtClean="0"/>
              <a:t>17</a:t>
            </a:fld>
            <a:endParaRPr lang="en-US" dirty="0"/>
          </a:p>
        </p:txBody>
      </p:sp>
      <p:pic>
        <p:nvPicPr>
          <p:cNvPr id="5" name="Picture 4" descr="DSC_057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0079"/>
            <a:ext cx="9144000" cy="5124261"/>
          </a:xfrm>
          <a:prstGeom prst="rect">
            <a:avLst/>
          </a:prstGeom>
        </p:spPr>
      </p:pic>
      <p:sp>
        <p:nvSpPr>
          <p:cNvPr id="6" name="Rectangle 5"/>
          <p:cNvSpPr/>
          <p:nvPr/>
        </p:nvSpPr>
        <p:spPr>
          <a:xfrm>
            <a:off x="2395774" y="184263"/>
            <a:ext cx="5331331" cy="461665"/>
          </a:xfrm>
          <a:prstGeom prst="rect">
            <a:avLst/>
          </a:prstGeom>
        </p:spPr>
        <p:txBody>
          <a:bodyPr wrap="none">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952730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sp>
        <p:nvSpPr>
          <p:cNvPr id="5" name="Rectangle 8"/>
          <p:cNvSpPr>
            <a:spLocks noChangeArrowheads="1"/>
          </p:cNvSpPr>
          <p:nvPr/>
        </p:nvSpPr>
        <p:spPr bwMode="auto">
          <a:xfrm>
            <a:off x="669000" y="1201085"/>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b="1" dirty="0"/>
          </a:p>
        </p:txBody>
      </p:sp>
      <p:graphicFrame>
        <p:nvGraphicFramePr>
          <p:cNvPr id="6" name="Table 5"/>
          <p:cNvGraphicFramePr>
            <a:graphicFrameLocks noGrp="1"/>
          </p:cNvGraphicFramePr>
          <p:nvPr>
            <p:extLst>
              <p:ext uri="{D42A27DB-BD31-4B8C-83A1-F6EECF244321}">
                <p14:modId xmlns:p14="http://schemas.microsoft.com/office/powerpoint/2010/main" val="3799887687"/>
              </p:ext>
            </p:extLst>
          </p:nvPr>
        </p:nvGraphicFramePr>
        <p:xfrm>
          <a:off x="204716" y="1201085"/>
          <a:ext cx="8775511" cy="3575631"/>
        </p:xfrm>
        <a:graphic>
          <a:graphicData uri="http://schemas.openxmlformats.org/drawingml/2006/table">
            <a:tbl>
              <a:tblPr firstRow="1" firstCol="1" bandRow="1">
                <a:tableStyleId>{F2DE63D5-997A-4646-A377-4702673A728D}</a:tableStyleId>
              </a:tblPr>
              <a:tblGrid>
                <a:gridCol w="1475256"/>
                <a:gridCol w="7300255"/>
              </a:tblGrid>
              <a:tr h="1674042">
                <a:tc rowSpan="3">
                  <a:txBody>
                    <a:bodyPr/>
                    <a:lstStyle/>
                    <a:p>
                      <a:pPr marL="0" marR="0" algn="l">
                        <a:lnSpc>
                          <a:spcPct val="115000"/>
                        </a:lnSpc>
                        <a:spcBef>
                          <a:spcPts val="0"/>
                        </a:spcBef>
                        <a:spcAft>
                          <a:spcPts val="0"/>
                        </a:spcAft>
                      </a:pPr>
                      <a:r>
                        <a:rPr lang="en-US" sz="1800" dirty="0" smtClean="0">
                          <a:effectLst/>
                          <a:latin typeface="Arial" pitchFamily="34" charset="0"/>
                          <a:cs typeface="Arial" pitchFamily="34" charset="0"/>
                        </a:rPr>
                        <a:t>Strategic objectives</a:t>
                      </a:r>
                    </a:p>
                    <a:p>
                      <a:pPr marL="0" marR="0" algn="l">
                        <a:lnSpc>
                          <a:spcPct val="115000"/>
                        </a:lnSpc>
                        <a:spcBef>
                          <a:spcPts val="0"/>
                        </a:spcBef>
                        <a:spcAft>
                          <a:spcPts val="0"/>
                        </a:spcAft>
                      </a:pPr>
                      <a:r>
                        <a:rPr lang="en-US" sz="1800" dirty="0" smtClean="0">
                          <a:effectLst/>
                          <a:latin typeface="Arial" pitchFamily="34" charset="0"/>
                          <a:cs typeface="Arial" pitchFamily="34" charset="0"/>
                        </a:rPr>
                        <a:t>supported by the targets</a:t>
                      </a:r>
                      <a:endParaRPr lang="en-ZA" sz="1800" b="1" dirty="0">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u="none" strike="noStrike" kern="1200" baseline="0" dirty="0" smtClean="0">
                          <a:solidFill>
                            <a:schemeClr val="tx1"/>
                          </a:solidFill>
                          <a:latin typeface="Arial" pitchFamily="34" charset="0"/>
                          <a:cs typeface="Arial" pitchFamily="34" charset="0"/>
                        </a:rPr>
                        <a:t>Strategic Objective 1.2: </a:t>
                      </a:r>
                      <a:r>
                        <a:rPr lang="en-US" sz="1800" kern="1200" dirty="0" smtClean="0">
                          <a:solidFill>
                            <a:schemeClr val="tx1"/>
                          </a:solidFill>
                          <a:effectLst/>
                          <a:latin typeface="Arial" pitchFamily="34" charset="0"/>
                          <a:cs typeface="Arial" pitchFamily="34" charset="0"/>
                        </a:rPr>
                        <a:t>An integrated and digitised National Identity System (NIS) that is secure and contains biometric details of every person recorded on the system.</a:t>
                      </a:r>
                      <a:endParaRPr lang="en-ZA" sz="1800" b="1"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949612">
                <a:tc vMerge="1">
                  <a:txBody>
                    <a:bodyPr/>
                    <a:lstStyle/>
                    <a:p>
                      <a:endParaRPr lang="en-ZA"/>
                    </a:p>
                  </a:txBody>
                  <a:tcPr/>
                </a:tc>
                <a:tc>
                  <a:txBody>
                    <a:bodyPr/>
                    <a:lstStyle/>
                    <a:p>
                      <a:r>
                        <a:rPr lang="en-US" sz="1800" kern="1200" dirty="0" smtClean="0">
                          <a:effectLst/>
                          <a:latin typeface="Arial" pitchFamily="34" charset="0"/>
                          <a:cs typeface="Arial" pitchFamily="34" charset="0"/>
                        </a:rPr>
                        <a:t> 1.2.1</a:t>
                      </a:r>
                      <a:r>
                        <a:rPr lang="en-US" sz="1800" kern="1200" baseline="0" dirty="0" smtClean="0">
                          <a:effectLst/>
                          <a:latin typeface="Arial" pitchFamily="34" charset="0"/>
                          <a:cs typeface="Arial" pitchFamily="34" charset="0"/>
                        </a:rPr>
                        <a:t> </a:t>
                      </a:r>
                      <a:r>
                        <a:rPr lang="en-ZA" sz="1800" b="0" i="0" u="none" strike="noStrike" kern="1200" baseline="0" dirty="0" smtClean="0">
                          <a:solidFill>
                            <a:schemeClr val="tx1"/>
                          </a:solidFill>
                          <a:latin typeface="Arial" pitchFamily="34" charset="0"/>
                          <a:ea typeface="+mn-ea"/>
                          <a:cs typeface="Arial" pitchFamily="34" charset="0"/>
                        </a:rPr>
                        <a:t>Procurement of hardware for new Automated Fingerprint</a:t>
                      </a:r>
                    </a:p>
                    <a:p>
                      <a:r>
                        <a:rPr lang="en-ZA" sz="1800" b="0" i="0" u="none" strike="noStrike" kern="1200" baseline="0" dirty="0" smtClean="0">
                          <a:solidFill>
                            <a:schemeClr val="tx1"/>
                          </a:solidFill>
                          <a:latin typeface="Arial" pitchFamily="34" charset="0"/>
                          <a:ea typeface="+mn-ea"/>
                          <a:cs typeface="Arial" pitchFamily="34" charset="0"/>
                        </a:rPr>
                        <a:t>Identification System (AFIS) concluded (2015/16)</a:t>
                      </a:r>
                      <a:endParaRPr lang="en-ZA" sz="1800" kern="1200" dirty="0" smtClean="0">
                        <a:effectLst/>
                        <a:latin typeface="Arial" pitchFamily="34" charset="0"/>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51977">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800" b="0" i="0" u="none" strike="noStrike" kern="1200" baseline="0" dirty="0" smtClean="0">
                          <a:solidFill>
                            <a:schemeClr val="tx1"/>
                          </a:solidFill>
                          <a:latin typeface="Arial" pitchFamily="34" charset="0"/>
                          <a:ea typeface="+mn-ea"/>
                          <a:cs typeface="Arial" pitchFamily="34" charset="0"/>
                        </a:rPr>
                        <a:t>1.2.2 Implementation of phase 2 of EMCS in line with new Immigration Regulations 2015/16)</a:t>
                      </a:r>
                      <a:endParaRPr lang="en-ZA" sz="1800" b="1"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375779" y="6173787"/>
            <a:ext cx="2133600" cy="365125"/>
          </a:xfrm>
        </p:spPr>
        <p:txBody>
          <a:bodyPr/>
          <a:lstStyle/>
          <a:p>
            <a:fld id="{7BF42C52-B159-234F-84DC-5B8DD7318330}" type="slidenum">
              <a:rPr lang="en-US" sz="2000" smtClean="0"/>
              <a:t>18</a:t>
            </a:fld>
            <a:endParaRPr lang="en-US" sz="2000" dirty="0"/>
          </a:p>
        </p:txBody>
      </p:sp>
    </p:spTree>
    <p:extLst>
      <p:ext uri="{BB962C8B-B14F-4D97-AF65-F5344CB8AC3E}">
        <p14:creationId xmlns:p14="http://schemas.microsoft.com/office/powerpoint/2010/main" val="3373779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sp>
        <p:nvSpPr>
          <p:cNvPr id="5" name="Rectangle 8"/>
          <p:cNvSpPr>
            <a:spLocks noChangeArrowheads="1"/>
          </p:cNvSpPr>
          <p:nvPr/>
        </p:nvSpPr>
        <p:spPr bwMode="auto">
          <a:xfrm>
            <a:off x="669000" y="1030158"/>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b="1" dirty="0"/>
          </a:p>
        </p:txBody>
      </p:sp>
      <p:graphicFrame>
        <p:nvGraphicFramePr>
          <p:cNvPr id="6" name="Table 5"/>
          <p:cNvGraphicFramePr>
            <a:graphicFrameLocks noGrp="1"/>
          </p:cNvGraphicFramePr>
          <p:nvPr>
            <p:extLst>
              <p:ext uri="{D42A27DB-BD31-4B8C-83A1-F6EECF244321}">
                <p14:modId xmlns:p14="http://schemas.microsoft.com/office/powerpoint/2010/main" val="3548857010"/>
              </p:ext>
            </p:extLst>
          </p:nvPr>
        </p:nvGraphicFramePr>
        <p:xfrm>
          <a:off x="177422" y="1030157"/>
          <a:ext cx="8857396" cy="4913856"/>
        </p:xfrm>
        <a:graphic>
          <a:graphicData uri="http://schemas.openxmlformats.org/drawingml/2006/table">
            <a:tbl>
              <a:tblPr firstRow="1" firstCol="1" bandRow="1">
                <a:tableStyleId>{F2DE63D5-997A-4646-A377-4702673A728D}</a:tableStyleId>
              </a:tblPr>
              <a:tblGrid>
                <a:gridCol w="1424694"/>
                <a:gridCol w="7432702"/>
              </a:tblGrid>
              <a:tr h="805654">
                <a:tc rowSpan="6">
                  <a:txBody>
                    <a:bodyPr/>
                    <a:lstStyle/>
                    <a:p>
                      <a:pPr marL="0" marR="0" algn="l">
                        <a:lnSpc>
                          <a:spcPct val="115000"/>
                        </a:lnSpc>
                        <a:spcBef>
                          <a:spcPts val="0"/>
                        </a:spcBef>
                        <a:spcAft>
                          <a:spcPts val="0"/>
                        </a:spcAft>
                      </a:pPr>
                      <a:r>
                        <a:rPr lang="en-US" sz="1800" b="1" dirty="0" smtClean="0">
                          <a:effectLst/>
                          <a:latin typeface="Arial" pitchFamily="34" charset="0"/>
                          <a:cs typeface="Arial" pitchFamily="34" charset="0"/>
                        </a:rPr>
                        <a:t>Strategic objectives</a:t>
                      </a:r>
                    </a:p>
                    <a:p>
                      <a:pPr marL="0" marR="0" algn="l">
                        <a:lnSpc>
                          <a:spcPct val="115000"/>
                        </a:lnSpc>
                        <a:spcBef>
                          <a:spcPts val="0"/>
                        </a:spcBef>
                        <a:spcAft>
                          <a:spcPts val="0"/>
                        </a:spcAft>
                      </a:pPr>
                      <a:r>
                        <a:rPr lang="en-US" sz="1800" b="1" dirty="0" smtClean="0">
                          <a:effectLst/>
                          <a:latin typeface="Arial" pitchFamily="34" charset="0"/>
                          <a:cs typeface="Arial" pitchFamily="34" charset="0"/>
                        </a:rPr>
                        <a:t>supported by the targets</a:t>
                      </a:r>
                      <a:endParaRPr lang="en-ZA" sz="1800" b="1" dirty="0">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ZA" sz="1800" b="1" i="0" u="none" strike="noStrike" kern="1200" baseline="0" dirty="0" smtClean="0">
                          <a:solidFill>
                            <a:schemeClr val="tx1"/>
                          </a:solidFill>
                          <a:latin typeface="Arial" pitchFamily="34" charset="0"/>
                          <a:ea typeface="+mn-ea"/>
                          <a:cs typeface="Arial" pitchFamily="34" charset="0"/>
                        </a:rPr>
                        <a:t>Strategic Objective 3.1: Secure, effective, efficient and accessible service delivery to citizens and immigrants</a:t>
                      </a:r>
                      <a:endParaRPr lang="en-ZA" sz="1800" b="1"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903110">
                <a:tc vMerge="1">
                  <a:txBody>
                    <a:bodyPr/>
                    <a:lstStyle/>
                    <a:p>
                      <a:endParaRPr lang="en-ZA"/>
                    </a:p>
                  </a:txBody>
                  <a:tcPr/>
                </a:tc>
                <a:tc>
                  <a:txBody>
                    <a:bodyPr/>
                    <a:lstStyle/>
                    <a:p>
                      <a:r>
                        <a:rPr lang="en-ZA" sz="1600" b="0" kern="1200" dirty="0" smtClean="0">
                          <a:effectLst/>
                          <a:latin typeface="Arial" pitchFamily="34" charset="0"/>
                          <a:cs typeface="Arial" pitchFamily="34" charset="0"/>
                        </a:rPr>
                        <a:t>3.1.1 </a:t>
                      </a:r>
                      <a:r>
                        <a:rPr lang="en-ZA" sz="1600" b="0" i="0" u="none" strike="noStrike" kern="1200" baseline="0" dirty="0" smtClean="0">
                          <a:solidFill>
                            <a:schemeClr val="tx1"/>
                          </a:solidFill>
                          <a:latin typeface="Arial" pitchFamily="34" charset="0"/>
                          <a:ea typeface="+mn-ea"/>
                          <a:cs typeface="Arial" pitchFamily="34" charset="0"/>
                        </a:rPr>
                        <a:t>Number of officials trained on DHA National Certificate: Home Affairs Services (skills programmes within the Certificate) to improve performance</a:t>
                      </a:r>
                      <a:endParaRPr lang="en-ZA" sz="1600" b="0" kern="1200" dirty="0" smtClean="0">
                        <a:effectLst/>
                        <a:latin typeface="Arial" pitchFamily="34" charset="0"/>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4470">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3.1.2 </a:t>
                      </a:r>
                      <a:r>
                        <a:rPr lang="en-ZA" sz="1600" b="0" i="0" u="none" strike="noStrike" kern="1200" baseline="0" dirty="0" smtClean="0">
                          <a:solidFill>
                            <a:schemeClr val="tx1"/>
                          </a:solidFill>
                          <a:latin typeface="Arial" pitchFamily="34" charset="0"/>
                          <a:ea typeface="+mn-ea"/>
                          <a:cs typeface="Arial" pitchFamily="34" charset="0"/>
                        </a:rPr>
                        <a:t>Training of 80 Cadets on identified number of unit standards from the National Certificate: Home Affairs Services (2015/16 to 2017/18)</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3110">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3.1.3 </a:t>
                      </a:r>
                      <a:r>
                        <a:rPr lang="en-ZA" sz="1600" b="0" i="0" u="none" strike="noStrike" kern="1200" baseline="0" dirty="0" smtClean="0">
                          <a:solidFill>
                            <a:schemeClr val="tx1"/>
                          </a:solidFill>
                          <a:latin typeface="Arial" pitchFamily="34" charset="0"/>
                          <a:ea typeface="+mn-ea"/>
                          <a:cs typeface="Arial" pitchFamily="34" charset="0"/>
                        </a:rPr>
                        <a:t>Number of managers (junior, middle and senior) trained in</a:t>
                      </a:r>
                    </a:p>
                    <a:p>
                      <a:r>
                        <a:rPr lang="en-ZA" sz="1600" b="0" i="0" u="none" strike="noStrike" kern="1200" baseline="0" dirty="0" smtClean="0">
                          <a:solidFill>
                            <a:schemeClr val="tx1"/>
                          </a:solidFill>
                          <a:latin typeface="Arial" pitchFamily="34" charset="0"/>
                          <a:ea typeface="+mn-ea"/>
                          <a:cs typeface="Arial" pitchFamily="34" charset="0"/>
                        </a:rPr>
                        <a:t>leadership and management development programmes to improve performance</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3110">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3.1.4 </a:t>
                      </a:r>
                      <a:r>
                        <a:rPr lang="en-ZA" sz="1600" b="0" i="0" u="none" strike="noStrike" kern="1200" baseline="0" dirty="0" smtClean="0">
                          <a:solidFill>
                            <a:schemeClr val="tx1"/>
                          </a:solidFill>
                          <a:latin typeface="Arial" pitchFamily="34" charset="0"/>
                          <a:ea typeface="+mn-ea"/>
                          <a:cs typeface="Arial" pitchFamily="34" charset="0"/>
                        </a:rPr>
                        <a:t>Number of officials in identified front offices and ports of entry</a:t>
                      </a:r>
                    </a:p>
                    <a:p>
                      <a:r>
                        <a:rPr lang="en-ZA" sz="1600" b="0" i="0" u="none" strike="noStrike" kern="1200" baseline="0" dirty="0" smtClean="0">
                          <a:solidFill>
                            <a:schemeClr val="tx1"/>
                          </a:solidFill>
                          <a:latin typeface="Arial" pitchFamily="34" charset="0"/>
                          <a:ea typeface="+mn-ea"/>
                          <a:cs typeface="Arial" pitchFamily="34" charset="0"/>
                        </a:rPr>
                        <a:t>trained on Client Relations Improvement and Professionalising</a:t>
                      </a:r>
                    </a:p>
                    <a:p>
                      <a:r>
                        <a:rPr lang="en-ZA" sz="1600" b="0" i="0" u="none" strike="noStrike" kern="1200" baseline="0" dirty="0" smtClean="0">
                          <a:solidFill>
                            <a:schemeClr val="tx1"/>
                          </a:solidFill>
                          <a:latin typeface="Arial" pitchFamily="34" charset="0"/>
                          <a:ea typeface="+mn-ea"/>
                          <a:cs typeface="Arial" pitchFamily="34" charset="0"/>
                        </a:rPr>
                        <a:t>Programme</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4402">
                <a:tc vMerge="1">
                  <a:txBody>
                    <a:bodyPr/>
                    <a:lstStyle/>
                    <a:p>
                      <a:pPr marL="0" marR="0" algn="l">
                        <a:lnSpc>
                          <a:spcPct val="115000"/>
                        </a:lnSpc>
                        <a:spcBef>
                          <a:spcPts val="0"/>
                        </a:spcBef>
                        <a:spcAft>
                          <a:spcPts val="0"/>
                        </a:spcAft>
                      </a:pPr>
                      <a:endParaRPr lang="en-ZA" sz="1600" b="1" dirty="0">
                        <a:effectLst/>
                        <a:latin typeface="Arial" pitchFamily="34" charset="0"/>
                        <a:ea typeface="Calibri"/>
                        <a:cs typeface="Arial" pitchFamily="34" charset="0"/>
                      </a:endParaRPr>
                    </a:p>
                  </a:txBody>
                  <a:tcPr marL="68581" marR="68581" marT="0" marB="0"/>
                </a:tc>
                <a:tc>
                  <a:txBody>
                    <a:bodyPr/>
                    <a:lstStyle/>
                    <a:p>
                      <a:r>
                        <a:rPr lang="en-ZA" sz="1600" b="0" kern="1200" dirty="0" smtClean="0">
                          <a:solidFill>
                            <a:schemeClr val="tx1"/>
                          </a:solidFill>
                          <a:effectLst/>
                          <a:latin typeface="Arial" pitchFamily="34" charset="0"/>
                          <a:ea typeface="Calibri"/>
                          <a:cs typeface="Arial" pitchFamily="34" charset="0"/>
                        </a:rPr>
                        <a:t>3.1.5 </a:t>
                      </a:r>
                      <a:r>
                        <a:rPr lang="en-ZA" sz="1600" b="0" i="0" u="none" strike="noStrike" kern="1200" baseline="0" dirty="0" smtClean="0">
                          <a:solidFill>
                            <a:schemeClr val="tx1"/>
                          </a:solidFill>
                          <a:latin typeface="Arial" pitchFamily="34" charset="0"/>
                          <a:ea typeface="+mn-ea"/>
                          <a:cs typeface="Arial" pitchFamily="34" charset="0"/>
                        </a:rPr>
                        <a:t>Implementation of Contact Centre solution in line with DHA modernization strategy (2015/16)</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375779" y="6173787"/>
            <a:ext cx="2133600" cy="365125"/>
          </a:xfrm>
        </p:spPr>
        <p:txBody>
          <a:bodyPr/>
          <a:lstStyle/>
          <a:p>
            <a:fld id="{7BF42C52-B159-234F-84DC-5B8DD7318330}" type="slidenum">
              <a:rPr lang="en-US" sz="2000" smtClean="0"/>
              <a:t>19</a:t>
            </a:fld>
            <a:endParaRPr lang="en-US" sz="2000" dirty="0"/>
          </a:p>
        </p:txBody>
      </p:sp>
    </p:spTree>
    <p:extLst>
      <p:ext uri="{BB962C8B-B14F-4D97-AF65-F5344CB8AC3E}">
        <p14:creationId xmlns:p14="http://schemas.microsoft.com/office/powerpoint/2010/main" val="3040636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42892" y="2532945"/>
            <a:ext cx="2186024" cy="2186024"/>
          </a:xfrm>
          <a:prstGeom prst="ellipse">
            <a:avLst/>
          </a:prstGeom>
          <a:solidFill>
            <a:schemeClr val="accent3">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562120" y="180432"/>
            <a:ext cx="7966844" cy="461665"/>
          </a:xfrm>
          <a:prstGeom prst="rect">
            <a:avLst/>
          </a:prstGeom>
          <a:noFill/>
        </p:spPr>
        <p:txBody>
          <a:bodyPr wrap="square" rtlCol="0">
            <a:spAutoFit/>
          </a:bodyPr>
          <a:lstStyle/>
          <a:p>
            <a:pPr algn="ctr"/>
            <a:r>
              <a:rPr lang="en-US" sz="2400" b="1" dirty="0" smtClean="0">
                <a:solidFill>
                  <a:schemeClr val="bg1"/>
                </a:solidFill>
                <a:latin typeface="Arial"/>
                <a:cs typeface="Arial"/>
              </a:rPr>
              <a:t>VISION, MISSION AND VALUES</a:t>
            </a:r>
          </a:p>
        </p:txBody>
      </p:sp>
      <p:sp>
        <p:nvSpPr>
          <p:cNvPr id="9" name="TextBox 8"/>
          <p:cNvSpPr txBox="1"/>
          <p:nvPr/>
        </p:nvSpPr>
        <p:spPr>
          <a:xfrm>
            <a:off x="492724" y="2734192"/>
            <a:ext cx="1623904" cy="369332"/>
          </a:xfrm>
          <a:prstGeom prst="rect">
            <a:avLst/>
          </a:prstGeom>
          <a:noFill/>
        </p:spPr>
        <p:txBody>
          <a:bodyPr wrap="square" rtlCol="0">
            <a:spAutoFit/>
          </a:bodyPr>
          <a:lstStyle/>
          <a:p>
            <a:pPr algn="ctr"/>
            <a:r>
              <a:rPr lang="en-US" b="1" dirty="0" smtClean="0">
                <a:latin typeface="Arial" pitchFamily="34" charset="0"/>
                <a:cs typeface="Arial" pitchFamily="34" charset="0"/>
              </a:rPr>
              <a:t>VISION</a:t>
            </a:r>
            <a:endParaRPr lang="en-US" b="1" dirty="0">
              <a:latin typeface="Arial" pitchFamily="34" charset="0"/>
              <a:cs typeface="Arial" pitchFamily="34" charset="0"/>
            </a:endParaRPr>
          </a:p>
        </p:txBody>
      </p:sp>
      <p:sp>
        <p:nvSpPr>
          <p:cNvPr id="11" name="TextBox 10"/>
          <p:cNvSpPr txBox="1"/>
          <p:nvPr/>
        </p:nvSpPr>
        <p:spPr>
          <a:xfrm>
            <a:off x="388628" y="3171379"/>
            <a:ext cx="2040288" cy="830997"/>
          </a:xfrm>
          <a:prstGeom prst="rect">
            <a:avLst/>
          </a:prstGeom>
          <a:noFill/>
        </p:spPr>
        <p:txBody>
          <a:bodyPr wrap="square" rtlCol="0">
            <a:spAutoFit/>
          </a:bodyPr>
          <a:lstStyle/>
          <a:p>
            <a:pPr>
              <a:defRPr/>
            </a:pPr>
            <a:r>
              <a:rPr lang="en-US" sz="1200" dirty="0"/>
              <a:t>A safe, secure South Africa where all of its people are proud of, and value, their identity and citizenship</a:t>
            </a:r>
            <a:r>
              <a:rPr lang="en-US" sz="1200" dirty="0" smtClean="0"/>
              <a:t>.</a:t>
            </a:r>
            <a:endParaRPr lang="en-US" sz="1200" dirty="0"/>
          </a:p>
        </p:txBody>
      </p:sp>
      <p:sp>
        <p:nvSpPr>
          <p:cNvPr id="12" name="Oval 11"/>
          <p:cNvSpPr/>
          <p:nvPr/>
        </p:nvSpPr>
        <p:spPr>
          <a:xfrm>
            <a:off x="2567711" y="2338625"/>
            <a:ext cx="2560771" cy="2560771"/>
          </a:xfrm>
          <a:prstGeom prst="ellipse">
            <a:avLst/>
          </a:prstGeom>
          <a:solidFill>
            <a:schemeClr val="accent3">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3018795" y="2519053"/>
            <a:ext cx="1623904" cy="369332"/>
          </a:xfrm>
          <a:prstGeom prst="rect">
            <a:avLst/>
          </a:prstGeom>
          <a:noFill/>
        </p:spPr>
        <p:txBody>
          <a:bodyPr wrap="square" rtlCol="0">
            <a:spAutoFit/>
          </a:bodyPr>
          <a:lstStyle/>
          <a:p>
            <a:pPr algn="ctr"/>
            <a:r>
              <a:rPr lang="en-US" b="1" dirty="0" smtClean="0">
                <a:latin typeface="Arial" pitchFamily="34" charset="0"/>
                <a:cs typeface="Arial" pitchFamily="34" charset="0"/>
              </a:rPr>
              <a:t>MISSION</a:t>
            </a:r>
            <a:endParaRPr lang="en-US" b="1" dirty="0">
              <a:latin typeface="Arial" pitchFamily="34" charset="0"/>
              <a:cs typeface="Arial" pitchFamily="34" charset="0"/>
            </a:endParaRPr>
          </a:p>
        </p:txBody>
      </p:sp>
      <p:sp>
        <p:nvSpPr>
          <p:cNvPr id="14" name="TextBox 13"/>
          <p:cNvSpPr txBox="1"/>
          <p:nvPr/>
        </p:nvSpPr>
        <p:spPr>
          <a:xfrm>
            <a:off x="2671806" y="2956239"/>
            <a:ext cx="2456675" cy="1384995"/>
          </a:xfrm>
          <a:prstGeom prst="rect">
            <a:avLst/>
          </a:prstGeom>
          <a:noFill/>
        </p:spPr>
        <p:txBody>
          <a:bodyPr wrap="square" rtlCol="0">
            <a:spAutoFit/>
          </a:bodyPr>
          <a:lstStyle/>
          <a:p>
            <a:pPr>
              <a:defRPr/>
            </a:pPr>
            <a:r>
              <a:rPr lang="en-US" sz="1200" dirty="0">
                <a:latin typeface="Arial" pitchFamily="34" charset="0"/>
                <a:cs typeface="Arial" pitchFamily="34" charset="0"/>
              </a:rPr>
              <a:t>The efficient determination and safeguarding of the identity and status of citizens and the regulation of immigration to ensure security, promote development and fulfill our international obligations.</a:t>
            </a:r>
          </a:p>
        </p:txBody>
      </p:sp>
      <p:sp>
        <p:nvSpPr>
          <p:cNvPr id="15" name="Oval 14"/>
          <p:cNvSpPr/>
          <p:nvPr/>
        </p:nvSpPr>
        <p:spPr>
          <a:xfrm>
            <a:off x="5281178" y="1790401"/>
            <a:ext cx="3664171" cy="3664171"/>
          </a:xfrm>
          <a:prstGeom prst="ellipse">
            <a:avLst/>
          </a:prstGeom>
          <a:solidFill>
            <a:schemeClr val="accent3">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6308241" y="2073384"/>
            <a:ext cx="1623904" cy="369332"/>
          </a:xfrm>
          <a:prstGeom prst="rect">
            <a:avLst/>
          </a:prstGeom>
          <a:noFill/>
        </p:spPr>
        <p:txBody>
          <a:bodyPr wrap="square" rtlCol="0">
            <a:spAutoFit/>
          </a:bodyPr>
          <a:lstStyle/>
          <a:p>
            <a:pPr algn="ctr"/>
            <a:r>
              <a:rPr lang="en-US" b="1" dirty="0" smtClean="0">
                <a:latin typeface="Arial" pitchFamily="34" charset="0"/>
                <a:cs typeface="Arial" pitchFamily="34" charset="0"/>
              </a:rPr>
              <a:t>VALUES</a:t>
            </a:r>
            <a:endParaRPr lang="en-US" b="1" dirty="0">
              <a:latin typeface="Arial" pitchFamily="34" charset="0"/>
              <a:cs typeface="Arial" pitchFamily="34" charset="0"/>
            </a:endParaRPr>
          </a:p>
        </p:txBody>
      </p:sp>
      <p:sp>
        <p:nvSpPr>
          <p:cNvPr id="17" name="TextBox 16"/>
          <p:cNvSpPr txBox="1"/>
          <p:nvPr/>
        </p:nvSpPr>
        <p:spPr>
          <a:xfrm>
            <a:off x="5753060" y="2560687"/>
            <a:ext cx="2713446" cy="2462213"/>
          </a:xfrm>
          <a:prstGeom prst="rect">
            <a:avLst/>
          </a:prstGeom>
          <a:noFill/>
        </p:spPr>
        <p:txBody>
          <a:bodyPr wrap="square" rtlCol="0">
            <a:spAutoFit/>
          </a:bodyPr>
          <a:lstStyle/>
          <a:p>
            <a:r>
              <a:rPr lang="en-ZA" sz="1400" b="1" i="1" dirty="0" smtClean="0">
                <a:latin typeface="Arial" pitchFamily="34" charset="0"/>
                <a:cs typeface="Arial" pitchFamily="34" charset="0"/>
              </a:rPr>
              <a:t>Value Statement</a:t>
            </a:r>
          </a:p>
          <a:p>
            <a:pPr algn="just"/>
            <a:r>
              <a:rPr lang="en-US" sz="1400" dirty="0" smtClean="0">
                <a:latin typeface="Arial" pitchFamily="34" charset="0"/>
                <a:cs typeface="Arial" pitchFamily="34" charset="0"/>
              </a:rPr>
              <a:t>The Department of Home Affairs is committed to being:</a:t>
            </a:r>
          </a:p>
          <a:p>
            <a:pPr marL="285750" indent="-285750">
              <a:buFont typeface="Arial"/>
              <a:buChar char="•"/>
            </a:pPr>
            <a:r>
              <a:rPr lang="en-ZA" sz="1400" dirty="0" smtClean="0">
                <a:latin typeface="Arial" pitchFamily="34" charset="0"/>
                <a:cs typeface="Arial" pitchFamily="34" charset="0"/>
              </a:rPr>
              <a:t>People-centred and caring;</a:t>
            </a:r>
          </a:p>
          <a:p>
            <a:pPr marL="285750" indent="-285750">
              <a:buFont typeface="Arial"/>
              <a:buChar char="•"/>
            </a:pPr>
            <a:r>
              <a:rPr lang="en-ZA" sz="1400" dirty="0" smtClean="0">
                <a:latin typeface="Arial" pitchFamily="34" charset="0"/>
                <a:cs typeface="Arial" pitchFamily="34" charset="0"/>
              </a:rPr>
              <a:t>Patriotic;</a:t>
            </a:r>
          </a:p>
          <a:p>
            <a:pPr marL="285750" indent="-285750">
              <a:buFont typeface="Arial"/>
              <a:buChar char="•"/>
            </a:pPr>
            <a:r>
              <a:rPr lang="en-ZA" sz="1400" dirty="0" smtClean="0">
                <a:latin typeface="Arial" pitchFamily="34" charset="0"/>
                <a:cs typeface="Arial" pitchFamily="34" charset="0"/>
              </a:rPr>
              <a:t>Professional and having integrity;</a:t>
            </a:r>
          </a:p>
          <a:p>
            <a:pPr marL="285750" indent="-285750">
              <a:buFont typeface="Arial"/>
              <a:buChar char="•"/>
            </a:pPr>
            <a:r>
              <a:rPr lang="en-ZA" sz="1400" dirty="0" smtClean="0">
                <a:latin typeface="Arial" pitchFamily="34" charset="0"/>
                <a:cs typeface="Arial" pitchFamily="34" charset="0"/>
              </a:rPr>
              <a:t>Corruption free and ethical;</a:t>
            </a:r>
          </a:p>
          <a:p>
            <a:pPr marL="285750" indent="-285750">
              <a:buFont typeface="Arial"/>
              <a:buChar char="•"/>
            </a:pPr>
            <a:r>
              <a:rPr lang="en-ZA" sz="1400" dirty="0" smtClean="0">
                <a:latin typeface="Arial" pitchFamily="34" charset="0"/>
                <a:cs typeface="Arial" pitchFamily="34" charset="0"/>
              </a:rPr>
              <a:t>Efficient and innovative;</a:t>
            </a:r>
          </a:p>
          <a:p>
            <a:pPr marL="285750" indent="-285750">
              <a:buFont typeface="Arial"/>
              <a:buChar char="•"/>
            </a:pPr>
            <a:r>
              <a:rPr lang="en-ZA" sz="1400" dirty="0" smtClean="0">
                <a:latin typeface="Arial" pitchFamily="34" charset="0"/>
                <a:cs typeface="Arial" pitchFamily="34" charset="0"/>
              </a:rPr>
              <a:t>Disciplined and security conscious.</a:t>
            </a:r>
            <a:endParaRPr lang="en-ZA" sz="1400" dirty="0">
              <a:latin typeface="Arial" pitchFamily="34" charset="0"/>
              <a:cs typeface="Arial" pitchFamily="34" charset="0"/>
            </a:endParaRPr>
          </a:p>
        </p:txBody>
      </p:sp>
      <p:cxnSp>
        <p:nvCxnSpPr>
          <p:cNvPr id="19" name="Straight Connector 18"/>
          <p:cNvCxnSpPr/>
          <p:nvPr/>
        </p:nvCxnSpPr>
        <p:spPr>
          <a:xfrm>
            <a:off x="492724" y="3103524"/>
            <a:ext cx="1623904"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963277" y="2909204"/>
            <a:ext cx="1734940"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843277" y="2519053"/>
            <a:ext cx="2539952"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a:xfrm>
            <a:off x="6332906" y="6173787"/>
            <a:ext cx="2133600" cy="365125"/>
          </a:xfrm>
        </p:spPr>
        <p:txBody>
          <a:bodyPr/>
          <a:lstStyle/>
          <a:p>
            <a:fld id="{7BF42C52-B159-234F-84DC-5B8DD7318330}" type="slidenum">
              <a:rPr lang="en-US" sz="2000" smtClean="0"/>
              <a:t>2</a:t>
            </a:fld>
            <a:endParaRPr lang="en-US" sz="2000" dirty="0"/>
          </a:p>
        </p:txBody>
      </p:sp>
    </p:spTree>
    <p:extLst>
      <p:ext uri="{BB962C8B-B14F-4D97-AF65-F5344CB8AC3E}">
        <p14:creationId xmlns:p14="http://schemas.microsoft.com/office/powerpoint/2010/main" val="142059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61732470"/>
              </p:ext>
            </p:extLst>
          </p:nvPr>
        </p:nvGraphicFramePr>
        <p:xfrm>
          <a:off x="0" y="996287"/>
          <a:ext cx="8952931" cy="4945843"/>
        </p:xfrm>
        <a:graphic>
          <a:graphicData uri="http://schemas.openxmlformats.org/drawingml/2006/table">
            <a:tbl>
              <a:tblPr firstRow="1" firstCol="1" bandRow="1">
                <a:tableStyleId>{F2DE63D5-997A-4646-A377-4702673A728D}</a:tableStyleId>
              </a:tblPr>
              <a:tblGrid>
                <a:gridCol w="1427719"/>
                <a:gridCol w="7525212"/>
              </a:tblGrid>
              <a:tr h="508731">
                <a:tc rowSpan="7">
                  <a:txBody>
                    <a:bodyPr/>
                    <a:lstStyle/>
                    <a:p>
                      <a:pPr marL="0" marR="0" algn="l">
                        <a:lnSpc>
                          <a:spcPct val="115000"/>
                        </a:lnSpc>
                        <a:spcBef>
                          <a:spcPts val="0"/>
                        </a:spcBef>
                        <a:spcAft>
                          <a:spcPts val="0"/>
                        </a:spcAft>
                      </a:pPr>
                      <a:r>
                        <a:rPr lang="en-US" sz="1800" b="1" dirty="0" smtClean="0">
                          <a:effectLst/>
                          <a:latin typeface="Arial" pitchFamily="34" charset="0"/>
                          <a:cs typeface="Arial" pitchFamily="34" charset="0"/>
                        </a:rPr>
                        <a:t>Strategic objectives</a:t>
                      </a:r>
                    </a:p>
                    <a:p>
                      <a:pPr marL="0" marR="0" algn="l">
                        <a:lnSpc>
                          <a:spcPct val="115000"/>
                        </a:lnSpc>
                        <a:spcBef>
                          <a:spcPts val="0"/>
                        </a:spcBef>
                        <a:spcAft>
                          <a:spcPts val="0"/>
                        </a:spcAft>
                      </a:pPr>
                      <a:r>
                        <a:rPr lang="en-US" sz="1800" b="1" dirty="0" smtClean="0">
                          <a:effectLst/>
                          <a:latin typeface="Arial" pitchFamily="34" charset="0"/>
                          <a:cs typeface="Arial" pitchFamily="34" charset="0"/>
                        </a:rPr>
                        <a:t>Supported by the targets</a:t>
                      </a:r>
                      <a:endParaRPr lang="en-ZA" sz="1800" b="1" dirty="0">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ZA" sz="1800" b="1" kern="1200" dirty="0" smtClean="0">
                          <a:solidFill>
                            <a:schemeClr val="tx1"/>
                          </a:solidFill>
                          <a:effectLst/>
                          <a:latin typeface="Arial" pitchFamily="34" charset="0"/>
                          <a:ea typeface="Calibri"/>
                          <a:cs typeface="Arial" pitchFamily="34" charset="0"/>
                        </a:rPr>
                        <a:t>Strategic Objective 3.2 </a:t>
                      </a:r>
                      <a:r>
                        <a:rPr lang="en-ZA" sz="1800" b="1" i="0" u="none" strike="noStrike" kern="1200" baseline="0" dirty="0" smtClean="0">
                          <a:solidFill>
                            <a:schemeClr val="tx1"/>
                          </a:solidFill>
                          <a:latin typeface="Arial" pitchFamily="34" charset="0"/>
                          <a:ea typeface="+mn-ea"/>
                          <a:cs typeface="Arial" pitchFamily="34" charset="0"/>
                        </a:rPr>
                        <a:t>Good governance and administration</a:t>
                      </a:r>
                      <a:endParaRPr lang="en-ZA" sz="1800" b="1"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623806">
                <a:tc vMerge="1">
                  <a:txBody>
                    <a:bodyPr/>
                    <a:lstStyle/>
                    <a:p>
                      <a:endParaRPr lang="en-ZA"/>
                    </a:p>
                  </a:txBody>
                  <a:tcPr/>
                </a:tc>
                <a:tc>
                  <a:txBody>
                    <a:bodyPr/>
                    <a:lstStyle/>
                    <a:p>
                      <a:r>
                        <a:rPr lang="en-ZA" sz="1600" b="0" kern="1200" dirty="0" smtClean="0">
                          <a:effectLst/>
                          <a:latin typeface="Arial" pitchFamily="34" charset="0"/>
                          <a:cs typeface="Arial" pitchFamily="34" charset="0"/>
                        </a:rPr>
                        <a:t>3.2.1 </a:t>
                      </a:r>
                      <a:r>
                        <a:rPr lang="en-ZA" sz="1600" b="0" i="0" u="none" strike="noStrike" kern="1200" baseline="0" dirty="0" smtClean="0">
                          <a:solidFill>
                            <a:schemeClr val="tx1"/>
                          </a:solidFill>
                          <a:latin typeface="Arial" pitchFamily="34" charset="0"/>
                          <a:ea typeface="+mn-ea"/>
                          <a:cs typeface="Arial" pitchFamily="34" charset="0"/>
                        </a:rPr>
                        <a:t>Compliance with set deadline for submission of annual financial statements to the Auditor-General by 31 May annually</a:t>
                      </a:r>
                      <a:endParaRPr lang="en-ZA" sz="1600" b="0" kern="1200" dirty="0" smtClean="0">
                        <a:effectLst/>
                        <a:latin typeface="Arial" pitchFamily="34" charset="0"/>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8916">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3.2.2 </a:t>
                      </a:r>
                      <a:r>
                        <a:rPr lang="en-ZA" sz="1600" b="0" i="0" u="none" strike="noStrike" kern="1200" baseline="0" dirty="0" smtClean="0">
                          <a:solidFill>
                            <a:schemeClr val="tx1"/>
                          </a:solidFill>
                          <a:latin typeface="Arial" pitchFamily="34" charset="0"/>
                          <a:ea typeface="+mn-ea"/>
                          <a:cs typeface="Arial" pitchFamily="34" charset="0"/>
                        </a:rPr>
                        <a:t>Compliance with set deadline for submission of In-Year Monitoring reports to National Treasury in respect of required format and accurate information</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6515">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3.2.3 </a:t>
                      </a:r>
                      <a:r>
                        <a:rPr lang="en-ZA" sz="1600" b="0" i="0" u="none" strike="noStrike" kern="1200" baseline="0" dirty="0" smtClean="0">
                          <a:solidFill>
                            <a:schemeClr val="tx1"/>
                          </a:solidFill>
                          <a:latin typeface="Arial" pitchFamily="34" charset="0"/>
                          <a:ea typeface="+mn-ea"/>
                          <a:cs typeface="Arial" pitchFamily="34" charset="0"/>
                        </a:rPr>
                        <a:t>Compliance with set deadline for tabling of Annual Report in</a:t>
                      </a:r>
                    </a:p>
                    <a:p>
                      <a:r>
                        <a:rPr lang="en-ZA" sz="1600" b="0" i="0" u="none" strike="noStrike" kern="1200" baseline="0" dirty="0" smtClean="0">
                          <a:solidFill>
                            <a:schemeClr val="tx1"/>
                          </a:solidFill>
                          <a:latin typeface="Arial" pitchFamily="34" charset="0"/>
                          <a:ea typeface="+mn-ea"/>
                          <a:cs typeface="Arial" pitchFamily="34" charset="0"/>
                        </a:rPr>
                        <a:t>Parliament as per PFMA</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1656">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3.2.4 </a:t>
                      </a:r>
                      <a:r>
                        <a:rPr lang="en-ZA" sz="1600" b="0" i="0" u="none" strike="noStrike" kern="1200" baseline="0" dirty="0" smtClean="0">
                          <a:solidFill>
                            <a:schemeClr val="tx1"/>
                          </a:solidFill>
                          <a:latin typeface="Arial" pitchFamily="34" charset="0"/>
                          <a:ea typeface="+mn-ea"/>
                          <a:cs typeface="Arial" pitchFamily="34" charset="0"/>
                        </a:rPr>
                        <a:t>Quarterly performance reports verified and approved by EXCO and signed by the DG within 60 days after each quarter</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4563">
                <a:tc vMerge="1">
                  <a:txBody>
                    <a:bodyPr/>
                    <a:lstStyle/>
                    <a:p>
                      <a:pPr marL="0" marR="0" algn="l">
                        <a:lnSpc>
                          <a:spcPct val="115000"/>
                        </a:lnSpc>
                        <a:spcBef>
                          <a:spcPts val="0"/>
                        </a:spcBef>
                        <a:spcAft>
                          <a:spcPts val="0"/>
                        </a:spcAft>
                      </a:pPr>
                      <a:endParaRPr lang="en-ZA" sz="1400" b="1" dirty="0">
                        <a:effectLst/>
                        <a:latin typeface="Arial" pitchFamily="34" charset="0"/>
                        <a:ea typeface="Calibri"/>
                        <a:cs typeface="Arial" pitchFamily="34" charset="0"/>
                      </a:endParaRPr>
                    </a:p>
                  </a:txBody>
                  <a:tcPr marL="68581" marR="68581" marT="0" marB="0"/>
                </a:tc>
                <a:tc>
                  <a:txBody>
                    <a:bodyPr/>
                    <a:lstStyle/>
                    <a:p>
                      <a:r>
                        <a:rPr lang="en-ZA" sz="1600" b="0" kern="1200" dirty="0" smtClean="0">
                          <a:solidFill>
                            <a:schemeClr val="tx1"/>
                          </a:solidFill>
                          <a:effectLst/>
                          <a:latin typeface="Arial" pitchFamily="34" charset="0"/>
                          <a:ea typeface="Calibri"/>
                          <a:cs typeface="Arial" pitchFamily="34" charset="0"/>
                        </a:rPr>
                        <a:t>3.2.5 </a:t>
                      </a:r>
                      <a:r>
                        <a:rPr lang="en-ZA" sz="1600" b="0" i="0" u="none" strike="noStrike" kern="1200" baseline="0" dirty="0" smtClean="0">
                          <a:solidFill>
                            <a:schemeClr val="tx1"/>
                          </a:solidFill>
                          <a:latin typeface="Arial" pitchFamily="34" charset="0"/>
                          <a:ea typeface="+mn-ea"/>
                          <a:cs typeface="Arial" pitchFamily="34" charset="0"/>
                        </a:rPr>
                        <a:t>Phased implementation of business case (2015/16). </a:t>
                      </a:r>
                    </a:p>
                    <a:p>
                      <a:r>
                        <a:rPr lang="en-ZA" sz="1600" b="0" i="0" u="none" strike="noStrike" kern="1200" baseline="0" dirty="0" smtClean="0">
                          <a:solidFill>
                            <a:schemeClr val="tx1"/>
                          </a:solidFill>
                          <a:latin typeface="Arial" pitchFamily="34" charset="0"/>
                          <a:ea typeface="+mn-ea"/>
                          <a:cs typeface="Arial" pitchFamily="34" charset="0"/>
                        </a:rPr>
                        <a:t>• Ministerial approved Cabinet Memorandum on the repositioning of DHA as a security department</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1656">
                <a:tc vMerge="1">
                  <a:txBody>
                    <a:bodyPr/>
                    <a:lstStyle/>
                    <a:p>
                      <a:pPr marL="0" marR="0" algn="l">
                        <a:lnSpc>
                          <a:spcPct val="115000"/>
                        </a:lnSpc>
                        <a:spcBef>
                          <a:spcPts val="0"/>
                        </a:spcBef>
                        <a:spcAft>
                          <a:spcPts val="0"/>
                        </a:spcAft>
                      </a:pPr>
                      <a:endParaRPr lang="en-ZA" sz="1400" b="1" dirty="0">
                        <a:effectLst/>
                        <a:latin typeface="Arial" pitchFamily="34" charset="0"/>
                        <a:ea typeface="Calibri"/>
                        <a:cs typeface="Arial" pitchFamily="34" charset="0"/>
                      </a:endParaRPr>
                    </a:p>
                  </a:txBody>
                  <a:tcPr marL="68581" marR="68581" marT="0" marB="0"/>
                </a:tc>
                <a:tc>
                  <a:txBody>
                    <a:bodyPr/>
                    <a:lstStyle/>
                    <a:p>
                      <a:r>
                        <a:rPr lang="en-ZA" sz="1600" b="0" kern="1200" dirty="0" smtClean="0">
                          <a:solidFill>
                            <a:schemeClr val="tx1"/>
                          </a:solidFill>
                          <a:effectLst/>
                          <a:latin typeface="Arial" pitchFamily="34" charset="0"/>
                          <a:ea typeface="Calibri"/>
                          <a:cs typeface="Arial" pitchFamily="34" charset="0"/>
                        </a:rPr>
                        <a:t>3.2.6 </a:t>
                      </a:r>
                      <a:r>
                        <a:rPr lang="en-ZA" sz="1600" b="0" i="0" u="none" strike="noStrike" kern="1200" baseline="0" dirty="0" smtClean="0">
                          <a:solidFill>
                            <a:schemeClr val="tx1"/>
                          </a:solidFill>
                          <a:latin typeface="Arial" pitchFamily="34" charset="0"/>
                          <a:ea typeface="+mn-ea"/>
                          <a:cs typeface="Arial" pitchFamily="34" charset="0"/>
                        </a:rPr>
                        <a:t>Vacancy rate maintained at a set percentage or lower</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375779" y="6173787"/>
            <a:ext cx="2133600" cy="365125"/>
          </a:xfrm>
        </p:spPr>
        <p:txBody>
          <a:bodyPr/>
          <a:lstStyle/>
          <a:p>
            <a:fld id="{7BF42C52-B159-234F-84DC-5B8DD7318330}" type="slidenum">
              <a:rPr lang="en-US" sz="2000" smtClean="0"/>
              <a:t>20</a:t>
            </a:fld>
            <a:endParaRPr lang="en-US" sz="2000" dirty="0"/>
          </a:p>
        </p:txBody>
      </p:sp>
    </p:spTree>
    <p:extLst>
      <p:ext uri="{BB962C8B-B14F-4D97-AF65-F5344CB8AC3E}">
        <p14:creationId xmlns:p14="http://schemas.microsoft.com/office/powerpoint/2010/main" val="11976064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sp>
        <p:nvSpPr>
          <p:cNvPr id="5" name="Rectangle 8"/>
          <p:cNvSpPr>
            <a:spLocks noChangeArrowheads="1"/>
          </p:cNvSpPr>
          <p:nvPr/>
        </p:nvSpPr>
        <p:spPr bwMode="auto">
          <a:xfrm>
            <a:off x="669000" y="1011429"/>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b="1" dirty="0"/>
          </a:p>
        </p:txBody>
      </p:sp>
      <p:graphicFrame>
        <p:nvGraphicFramePr>
          <p:cNvPr id="6" name="Table 5"/>
          <p:cNvGraphicFramePr>
            <a:graphicFrameLocks noGrp="1"/>
          </p:cNvGraphicFramePr>
          <p:nvPr>
            <p:extLst>
              <p:ext uri="{D42A27DB-BD31-4B8C-83A1-F6EECF244321}">
                <p14:modId xmlns:p14="http://schemas.microsoft.com/office/powerpoint/2010/main" val="2359170221"/>
              </p:ext>
            </p:extLst>
          </p:nvPr>
        </p:nvGraphicFramePr>
        <p:xfrm>
          <a:off x="136478" y="1011428"/>
          <a:ext cx="8911988" cy="4816166"/>
        </p:xfrm>
        <a:graphic>
          <a:graphicData uri="http://schemas.openxmlformats.org/drawingml/2006/table">
            <a:tbl>
              <a:tblPr firstRow="1" firstCol="1" bandRow="1">
                <a:tableStyleId>{F2DE63D5-997A-4646-A377-4702673A728D}</a:tableStyleId>
              </a:tblPr>
              <a:tblGrid>
                <a:gridCol w="1405954"/>
                <a:gridCol w="7506034"/>
              </a:tblGrid>
              <a:tr h="780052">
                <a:tc rowSpan="6">
                  <a:txBody>
                    <a:bodyPr/>
                    <a:lstStyle/>
                    <a:p>
                      <a:pPr marL="0" marR="0" algn="l">
                        <a:lnSpc>
                          <a:spcPct val="115000"/>
                        </a:lnSpc>
                        <a:spcBef>
                          <a:spcPts val="0"/>
                        </a:spcBef>
                        <a:spcAft>
                          <a:spcPts val="0"/>
                        </a:spcAft>
                      </a:pPr>
                      <a:r>
                        <a:rPr lang="en-US" sz="1800" b="1" dirty="0" smtClean="0">
                          <a:effectLst/>
                          <a:latin typeface="Arial" pitchFamily="34" charset="0"/>
                          <a:cs typeface="Arial" pitchFamily="34" charset="0"/>
                        </a:rPr>
                        <a:t>Strategic objectives</a:t>
                      </a:r>
                    </a:p>
                    <a:p>
                      <a:pPr marL="0" marR="0" algn="l">
                        <a:lnSpc>
                          <a:spcPct val="115000"/>
                        </a:lnSpc>
                        <a:spcBef>
                          <a:spcPts val="0"/>
                        </a:spcBef>
                        <a:spcAft>
                          <a:spcPts val="0"/>
                        </a:spcAft>
                      </a:pPr>
                      <a:r>
                        <a:rPr lang="en-US" sz="1800" b="1" dirty="0" smtClean="0">
                          <a:effectLst/>
                          <a:latin typeface="Arial" pitchFamily="34" charset="0"/>
                          <a:cs typeface="Arial" pitchFamily="34" charset="0"/>
                        </a:rPr>
                        <a:t>supported by the targets</a:t>
                      </a:r>
                      <a:endParaRPr lang="en-ZA" sz="1800" b="1" dirty="0">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ZA" sz="1800" b="1" kern="1200" dirty="0" smtClean="0">
                          <a:solidFill>
                            <a:schemeClr val="tx1"/>
                          </a:solidFill>
                          <a:effectLst/>
                          <a:latin typeface="Arial" pitchFamily="34" charset="0"/>
                          <a:ea typeface="Calibri"/>
                          <a:cs typeface="Arial" pitchFamily="34" charset="0"/>
                        </a:rPr>
                        <a:t>Strategic Objective 3.3 </a:t>
                      </a:r>
                      <a:r>
                        <a:rPr lang="en-ZA" sz="1800" b="1" i="0" u="none" strike="noStrike" kern="1200" baseline="0" dirty="0" smtClean="0">
                          <a:solidFill>
                            <a:schemeClr val="tx1"/>
                          </a:solidFill>
                          <a:latin typeface="Arial" pitchFamily="34" charset="0"/>
                          <a:ea typeface="+mn-ea"/>
                          <a:cs typeface="Arial" pitchFamily="34" charset="0"/>
                        </a:rPr>
                        <a:t>Ethical conduct and zero tolerance approach to crime, fraud and corruption</a:t>
                      </a:r>
                      <a:endParaRPr lang="en-ZA" sz="1800" b="1"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757983">
                <a:tc vMerge="1">
                  <a:txBody>
                    <a:bodyPr/>
                    <a:lstStyle/>
                    <a:p>
                      <a:endParaRPr lang="en-ZA"/>
                    </a:p>
                  </a:txBody>
                  <a:tcPr/>
                </a:tc>
                <a:tc>
                  <a:txBody>
                    <a:bodyPr/>
                    <a:lstStyle/>
                    <a:p>
                      <a:r>
                        <a:rPr lang="en-ZA" sz="1600" b="0" kern="1200" dirty="0" smtClean="0">
                          <a:effectLst/>
                          <a:latin typeface="Arial" pitchFamily="34" charset="0"/>
                          <a:cs typeface="Arial" pitchFamily="34" charset="0"/>
                        </a:rPr>
                        <a:t>3.3.1 </a:t>
                      </a:r>
                      <a:r>
                        <a:rPr lang="en-ZA" sz="1600" b="0" i="0" u="none" strike="noStrike" kern="1200" baseline="0" dirty="0" smtClean="0">
                          <a:solidFill>
                            <a:schemeClr val="tx1"/>
                          </a:solidFill>
                          <a:latin typeface="Arial" pitchFamily="34" charset="0"/>
                          <a:ea typeface="+mn-ea"/>
                          <a:cs typeface="Arial" pitchFamily="34" charset="0"/>
                        </a:rPr>
                        <a:t>Number of awareness initiatives on ethics, fraud prevention</a:t>
                      </a:r>
                    </a:p>
                    <a:p>
                      <a:r>
                        <a:rPr lang="en-ZA" sz="1600" b="0" i="0" u="none" strike="noStrike" kern="1200" baseline="0" dirty="0" smtClean="0">
                          <a:solidFill>
                            <a:schemeClr val="tx1"/>
                          </a:solidFill>
                          <a:latin typeface="Arial" pitchFamily="34" charset="0"/>
                          <a:ea typeface="+mn-ea"/>
                          <a:cs typeface="Arial" pitchFamily="34" charset="0"/>
                        </a:rPr>
                        <a:t>and counter corruption conducted</a:t>
                      </a:r>
                      <a:endParaRPr lang="en-ZA" sz="1600" b="0" kern="1200" dirty="0" smtClean="0">
                        <a:effectLst/>
                        <a:latin typeface="Arial" pitchFamily="34" charset="0"/>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9871">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3.3.2 </a:t>
                      </a:r>
                      <a:r>
                        <a:rPr lang="en-ZA" sz="1600" b="0" i="0" u="none" strike="noStrike" kern="1200" baseline="0" dirty="0" smtClean="0">
                          <a:solidFill>
                            <a:schemeClr val="tx1"/>
                          </a:solidFill>
                          <a:latin typeface="Arial" pitchFamily="34" charset="0"/>
                          <a:ea typeface="+mn-ea"/>
                          <a:cs typeface="Arial" pitchFamily="34" charset="0"/>
                        </a:rPr>
                        <a:t>Percentage of reported cases investigated and finalised within 90 working days</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7726">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3.3.3 </a:t>
                      </a:r>
                      <a:r>
                        <a:rPr lang="en-ZA" sz="1600" b="0" i="0" u="none" strike="noStrike" kern="1200" baseline="0" dirty="0" smtClean="0">
                          <a:solidFill>
                            <a:schemeClr val="tx1"/>
                          </a:solidFill>
                          <a:latin typeface="Arial" pitchFamily="34" charset="0"/>
                          <a:ea typeface="+mn-ea"/>
                          <a:cs typeface="Arial" pitchFamily="34" charset="0"/>
                        </a:rPr>
                        <a:t>Number of reviews on processes conducted and reports signed off by DG to identify possible vulnerabilities in business processes</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4409">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3.3.4 </a:t>
                      </a:r>
                      <a:r>
                        <a:rPr lang="en-ZA" sz="1600" b="0" i="0" u="none" strike="noStrike" kern="1200" baseline="0" dirty="0" smtClean="0">
                          <a:solidFill>
                            <a:schemeClr val="tx1"/>
                          </a:solidFill>
                          <a:latin typeface="Arial" pitchFamily="34" charset="0"/>
                          <a:ea typeface="+mn-ea"/>
                          <a:cs typeface="Arial" pitchFamily="34" charset="0"/>
                        </a:rPr>
                        <a:t>Number of Threats and Risk Assessments (TRAs) conducted in</a:t>
                      </a:r>
                    </a:p>
                    <a:p>
                      <a:r>
                        <a:rPr lang="en-ZA" sz="1600" b="0" i="0" u="none" strike="noStrike" kern="1200" baseline="0" dirty="0" smtClean="0">
                          <a:solidFill>
                            <a:schemeClr val="tx1"/>
                          </a:solidFill>
                          <a:latin typeface="Arial" pitchFamily="34" charset="0"/>
                          <a:ea typeface="+mn-ea"/>
                          <a:cs typeface="Arial" pitchFamily="34" charset="0"/>
                        </a:rPr>
                        <a:t>accordance with the requirements of Minimum Information-</a:t>
                      </a:r>
                    </a:p>
                    <a:p>
                      <a:r>
                        <a:rPr lang="en-ZA" sz="1600" b="0" i="0" u="none" strike="noStrike" kern="1200" baseline="0" dirty="0" smtClean="0">
                          <a:solidFill>
                            <a:schemeClr val="tx1"/>
                          </a:solidFill>
                          <a:latin typeface="Arial" pitchFamily="34" charset="0"/>
                          <a:ea typeface="+mn-ea"/>
                          <a:cs typeface="Arial" pitchFamily="34" charset="0"/>
                        </a:rPr>
                        <a:t>(MISS) and /or Physical Security Standards (MPSS)</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6125">
                <a:tc vMerge="1">
                  <a:txBody>
                    <a:bodyPr/>
                    <a:lstStyle/>
                    <a:p>
                      <a:pPr marL="0" marR="0" algn="l">
                        <a:lnSpc>
                          <a:spcPct val="115000"/>
                        </a:lnSpc>
                        <a:spcBef>
                          <a:spcPts val="0"/>
                        </a:spcBef>
                        <a:spcAft>
                          <a:spcPts val="0"/>
                        </a:spcAft>
                      </a:pPr>
                      <a:endParaRPr lang="en-ZA" sz="1400" b="1" dirty="0">
                        <a:effectLst/>
                        <a:latin typeface="Arial" pitchFamily="34" charset="0"/>
                        <a:ea typeface="Calibri"/>
                        <a:cs typeface="Arial" pitchFamily="34" charset="0"/>
                      </a:endParaRPr>
                    </a:p>
                  </a:txBody>
                  <a:tcPr marL="68581" marR="68581" marT="0" marB="0"/>
                </a:tc>
                <a:tc>
                  <a:txBody>
                    <a:bodyPr/>
                    <a:lstStyle/>
                    <a:p>
                      <a:r>
                        <a:rPr lang="en-ZA" sz="1600" b="0" kern="1200" dirty="0" smtClean="0">
                          <a:solidFill>
                            <a:schemeClr val="tx1"/>
                          </a:solidFill>
                          <a:effectLst/>
                          <a:latin typeface="Arial" pitchFamily="34" charset="0"/>
                          <a:ea typeface="Calibri"/>
                          <a:cs typeface="Arial" pitchFamily="34" charset="0"/>
                        </a:rPr>
                        <a:t>3.3.5 </a:t>
                      </a:r>
                      <a:r>
                        <a:rPr lang="en-ZA" sz="1600" b="0" i="0" u="none" strike="noStrike" kern="1200" baseline="0" dirty="0" smtClean="0">
                          <a:solidFill>
                            <a:schemeClr val="tx1"/>
                          </a:solidFill>
                          <a:latin typeface="Arial" pitchFamily="34" charset="0"/>
                          <a:ea typeface="+mn-ea"/>
                          <a:cs typeface="Arial" pitchFamily="34" charset="0"/>
                        </a:rPr>
                        <a:t>Number of vetting fieldwork investigations finalised and submitted to State Security Agency (SSA)</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375779" y="6173787"/>
            <a:ext cx="2133600" cy="365125"/>
          </a:xfrm>
        </p:spPr>
        <p:txBody>
          <a:bodyPr/>
          <a:lstStyle/>
          <a:p>
            <a:fld id="{7BF42C52-B159-234F-84DC-5B8DD7318330}" type="slidenum">
              <a:rPr lang="en-US" sz="2000" smtClean="0"/>
              <a:t>21</a:t>
            </a:fld>
            <a:endParaRPr lang="en-US" sz="2000" dirty="0"/>
          </a:p>
        </p:txBody>
      </p:sp>
    </p:spTree>
    <p:extLst>
      <p:ext uri="{BB962C8B-B14F-4D97-AF65-F5344CB8AC3E}">
        <p14:creationId xmlns:p14="http://schemas.microsoft.com/office/powerpoint/2010/main" val="2439729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sp>
        <p:nvSpPr>
          <p:cNvPr id="5" name="Rectangle 8"/>
          <p:cNvSpPr>
            <a:spLocks noChangeArrowheads="1"/>
          </p:cNvSpPr>
          <p:nvPr/>
        </p:nvSpPr>
        <p:spPr bwMode="auto">
          <a:xfrm>
            <a:off x="669000" y="1011429"/>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b="1" dirty="0"/>
          </a:p>
        </p:txBody>
      </p:sp>
      <p:graphicFrame>
        <p:nvGraphicFramePr>
          <p:cNvPr id="6" name="Table 5"/>
          <p:cNvGraphicFramePr>
            <a:graphicFrameLocks noGrp="1"/>
          </p:cNvGraphicFramePr>
          <p:nvPr>
            <p:extLst>
              <p:ext uri="{D42A27DB-BD31-4B8C-83A1-F6EECF244321}">
                <p14:modId xmlns:p14="http://schemas.microsoft.com/office/powerpoint/2010/main" val="4201074255"/>
              </p:ext>
            </p:extLst>
          </p:nvPr>
        </p:nvGraphicFramePr>
        <p:xfrm>
          <a:off x="177422" y="1353282"/>
          <a:ext cx="8775510" cy="2471264"/>
        </p:xfrm>
        <a:graphic>
          <a:graphicData uri="http://schemas.openxmlformats.org/drawingml/2006/table">
            <a:tbl>
              <a:tblPr firstRow="1" firstCol="1" bandRow="1">
                <a:tableStyleId>{F2DE63D5-997A-4646-A377-4702673A728D}</a:tableStyleId>
              </a:tblPr>
              <a:tblGrid>
                <a:gridCol w="1399425"/>
                <a:gridCol w="7376085"/>
              </a:tblGrid>
              <a:tr h="1145431">
                <a:tc rowSpan="2">
                  <a:txBody>
                    <a:bodyPr/>
                    <a:lstStyle/>
                    <a:p>
                      <a:pPr marL="0" marR="0" algn="l">
                        <a:lnSpc>
                          <a:spcPct val="115000"/>
                        </a:lnSpc>
                        <a:spcBef>
                          <a:spcPts val="0"/>
                        </a:spcBef>
                        <a:spcAft>
                          <a:spcPts val="0"/>
                        </a:spcAft>
                      </a:pPr>
                      <a:r>
                        <a:rPr lang="en-US" sz="1600" b="1" dirty="0" smtClean="0">
                          <a:effectLst/>
                          <a:latin typeface="Arial" pitchFamily="34" charset="0"/>
                          <a:cs typeface="Arial" pitchFamily="34" charset="0"/>
                        </a:rPr>
                        <a:t>Strategic objectives</a:t>
                      </a:r>
                    </a:p>
                    <a:p>
                      <a:pPr marL="0" marR="0" algn="l">
                        <a:lnSpc>
                          <a:spcPct val="115000"/>
                        </a:lnSpc>
                        <a:spcBef>
                          <a:spcPts val="0"/>
                        </a:spcBef>
                        <a:spcAft>
                          <a:spcPts val="0"/>
                        </a:spcAft>
                      </a:pPr>
                      <a:r>
                        <a:rPr lang="en-US" sz="1600" b="1" dirty="0" smtClean="0">
                          <a:effectLst/>
                          <a:latin typeface="Arial" pitchFamily="34" charset="0"/>
                          <a:cs typeface="Arial" pitchFamily="34" charset="0"/>
                        </a:rPr>
                        <a:t>Supported by the targets</a:t>
                      </a:r>
                      <a:endParaRPr lang="en-ZA" sz="1600" b="1" dirty="0">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ZA" sz="1800" b="1" i="0" u="none" strike="noStrike" kern="1200" baseline="0" dirty="0" smtClean="0">
                          <a:solidFill>
                            <a:schemeClr val="tx1"/>
                          </a:solidFill>
                          <a:latin typeface="Arial" pitchFamily="34" charset="0"/>
                          <a:ea typeface="+mn-ea"/>
                          <a:cs typeface="Arial" pitchFamily="34" charset="0"/>
                        </a:rPr>
                        <a:t>Strategic Objective 3.4: Collaboration with stakeholders in support of enhanced service delivery and core business objectives</a:t>
                      </a:r>
                      <a:endParaRPr lang="en-ZA" sz="1800" b="1"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1325833">
                <a:tc vMerge="1">
                  <a:txBody>
                    <a:bodyPr/>
                    <a:lstStyle/>
                    <a:p>
                      <a:endParaRPr lang="en-ZA"/>
                    </a:p>
                  </a:txBody>
                  <a:tcPr/>
                </a:tc>
                <a:tc>
                  <a:txBody>
                    <a:bodyPr/>
                    <a:lstStyle/>
                    <a:p>
                      <a:r>
                        <a:rPr lang="en-ZA" sz="1600" b="0" kern="1200" dirty="0" smtClean="0">
                          <a:effectLst/>
                          <a:latin typeface="Arial" pitchFamily="34" charset="0"/>
                          <a:cs typeface="Arial" pitchFamily="34" charset="0"/>
                        </a:rPr>
                        <a:t>3.4.1 </a:t>
                      </a:r>
                      <a:r>
                        <a:rPr lang="en-ZA" sz="1600" b="0" i="0" u="none" strike="noStrike" kern="1200" baseline="0" dirty="0" smtClean="0">
                          <a:solidFill>
                            <a:schemeClr val="tx1"/>
                          </a:solidFill>
                          <a:latin typeface="Arial" pitchFamily="34" charset="0"/>
                          <a:ea typeface="+mn-ea"/>
                          <a:cs typeface="Arial" pitchFamily="34" charset="0"/>
                        </a:rPr>
                        <a:t>Implementation of communication strategy and action plan in respect of: Corporate Communication Services, Media Relations and Public Awareness and Engagement</a:t>
                      </a:r>
                      <a:endParaRPr lang="en-ZA" sz="1600" b="0" kern="1200" dirty="0" smtClean="0">
                        <a:effectLst/>
                        <a:latin typeface="Arial" pitchFamily="34" charset="0"/>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375779" y="6173787"/>
            <a:ext cx="2133600" cy="365125"/>
          </a:xfrm>
        </p:spPr>
        <p:txBody>
          <a:bodyPr/>
          <a:lstStyle/>
          <a:p>
            <a:fld id="{7BF42C52-B159-234F-84DC-5B8DD7318330}" type="slidenum">
              <a:rPr lang="en-US" sz="2000" smtClean="0"/>
              <a:t>22</a:t>
            </a:fld>
            <a:endParaRPr lang="en-US" sz="2000" dirty="0"/>
          </a:p>
        </p:txBody>
      </p:sp>
    </p:spTree>
    <p:extLst>
      <p:ext uri="{BB962C8B-B14F-4D97-AF65-F5344CB8AC3E}">
        <p14:creationId xmlns:p14="http://schemas.microsoft.com/office/powerpoint/2010/main" val="3290708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84140375"/>
              </p:ext>
            </p:extLst>
          </p:nvPr>
        </p:nvGraphicFramePr>
        <p:xfrm>
          <a:off x="177422" y="892895"/>
          <a:ext cx="8816453" cy="4772286"/>
        </p:xfrm>
        <a:graphic>
          <a:graphicData uri="http://schemas.openxmlformats.org/drawingml/2006/table">
            <a:tbl>
              <a:tblPr firstRow="1" bandRow="1">
                <a:tableStyleId>{F5AB1C69-6EDB-4FF4-983F-18BD219EF322}</a:tableStyleId>
              </a:tblPr>
              <a:tblGrid>
                <a:gridCol w="2564436"/>
                <a:gridCol w="2655269"/>
                <a:gridCol w="3596748"/>
              </a:tblGrid>
              <a:tr h="717907">
                <a:tc gridSpan="3">
                  <a:txBody>
                    <a:bodyPr/>
                    <a:lstStyle/>
                    <a:p>
                      <a:pPr marL="2786063" marR="0" indent="-2786063" algn="just" defTabSz="914400" rtl="0" eaLnBrk="1" fontAlgn="auto" latinLnBrk="0" hangingPunct="1">
                        <a:lnSpc>
                          <a:spcPct val="100000"/>
                        </a:lnSpc>
                        <a:spcBef>
                          <a:spcPts val="0"/>
                        </a:spcBef>
                        <a:spcAft>
                          <a:spcPts val="0"/>
                        </a:spcAft>
                        <a:buClrTx/>
                        <a:buSzTx/>
                        <a:buFontTx/>
                        <a:buNone/>
                        <a:tabLst/>
                        <a:defRPr/>
                      </a:pPr>
                      <a:r>
                        <a:rPr lang="en-US" sz="1600" u="sng" strike="noStrike" kern="1200" baseline="0" dirty="0" smtClean="0">
                          <a:latin typeface="Arial" pitchFamily="34" charset="0"/>
                          <a:cs typeface="Arial" pitchFamily="34" charset="0"/>
                        </a:rPr>
                        <a:t>Strategic Objective 1.2</a:t>
                      </a:r>
                      <a:r>
                        <a:rPr lang="en-US" sz="1600" u="none" strike="noStrike" kern="1200" baseline="0" dirty="0" smtClean="0">
                          <a:latin typeface="Arial" pitchFamily="34" charset="0"/>
                          <a:cs typeface="Arial" pitchFamily="34" charset="0"/>
                        </a:rPr>
                        <a:t>: </a:t>
                      </a:r>
                      <a:r>
                        <a:rPr lang="en-US" sz="1600" kern="1200" dirty="0" smtClean="0">
                          <a:effectLst/>
                          <a:latin typeface="Arial" pitchFamily="34" charset="0"/>
                          <a:cs typeface="Arial" pitchFamily="34" charset="0"/>
                        </a:rPr>
                        <a:t>An integrated and digitised National Identity System (NIS) that is secure and contains biometric details</a:t>
                      </a:r>
                      <a:r>
                        <a:rPr lang="en-US" sz="1600" kern="1200" baseline="0" dirty="0" smtClean="0">
                          <a:effectLst/>
                          <a:latin typeface="Arial" pitchFamily="34" charset="0"/>
                          <a:cs typeface="Arial" pitchFamily="34" charset="0"/>
                        </a:rPr>
                        <a:t> </a:t>
                      </a:r>
                      <a:r>
                        <a:rPr lang="en-US" sz="1600" kern="1200" dirty="0" smtClean="0">
                          <a:effectLst/>
                          <a:latin typeface="Arial" pitchFamily="34" charset="0"/>
                          <a:cs typeface="Arial" pitchFamily="34" charset="0"/>
                        </a:rPr>
                        <a:t>of every person recorded on the system</a:t>
                      </a:r>
                      <a:endParaRPr lang="en-ZA" sz="1600" b="1" kern="1200" dirty="0" smtClean="0">
                        <a:solidFill>
                          <a:schemeClr val="tx1"/>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531972">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600" b="1" u="none" strike="noStrike" kern="1200" cap="none" normalizeH="0" baseline="0" dirty="0" smtClean="0">
                          <a:ln>
                            <a:noFill/>
                          </a:ln>
                          <a:effectLst/>
                          <a:latin typeface="Arial" pitchFamily="34" charset="0"/>
                          <a:cs typeface="Arial" pitchFamily="34" charset="0"/>
                        </a:rPr>
                        <a:t>PERFORMANCE INDICATOR</a:t>
                      </a:r>
                      <a:endParaRPr kumimoji="0" lang="en-US" sz="16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600" b="1" u="none" strike="noStrike" kern="1200" cap="none" normalizeH="0" baseline="0" dirty="0" smtClean="0">
                          <a:ln>
                            <a:noFill/>
                          </a:ln>
                          <a:effectLst/>
                          <a:latin typeface="Arial" pitchFamily="34" charset="0"/>
                          <a:cs typeface="Arial" pitchFamily="34" charset="0"/>
                        </a:rPr>
                        <a:t>ANNUAL TARGET (2015/16)</a:t>
                      </a:r>
                      <a:endParaRPr kumimoji="0" lang="en-US" sz="16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600" b="1" u="none" strike="noStrike" kern="1200" cap="none" normalizeH="0" baseline="0" dirty="0" smtClean="0">
                          <a:ln>
                            <a:noFill/>
                          </a:ln>
                          <a:effectLst/>
                          <a:latin typeface="Arial" pitchFamily="34" charset="0"/>
                          <a:cs typeface="Arial" pitchFamily="34" charset="0"/>
                        </a:rPr>
                        <a:t>ACTUAL (2015/16)</a:t>
                      </a:r>
                      <a:endParaRPr kumimoji="0" lang="en-US" sz="16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1709">
                <a:tc>
                  <a:txBody>
                    <a:bodyPr/>
                    <a:lstStyle/>
                    <a:p>
                      <a:pPr marL="85725" indent="0" algn="l" defTabSz="914400" rtl="0" eaLnBrk="1" latinLnBrk="0" hangingPunct="1"/>
                      <a:r>
                        <a:rPr lang="en-ZA" sz="1600" u="none" strike="noStrike" kern="1200" baseline="0" dirty="0" smtClean="0">
                          <a:latin typeface="Arial" pitchFamily="34" charset="0"/>
                          <a:cs typeface="Arial" pitchFamily="34" charset="0"/>
                        </a:rPr>
                        <a:t>Procurement of hardware for new Automated Fingerprint Identification</a:t>
                      </a:r>
                    </a:p>
                    <a:p>
                      <a:pPr marL="85725" indent="0" algn="l" defTabSz="914400" rtl="0" eaLnBrk="1" latinLnBrk="0" hangingPunct="1"/>
                      <a:r>
                        <a:rPr lang="en-ZA" sz="1600" u="none" strike="noStrike" kern="1200" baseline="0" dirty="0" smtClean="0">
                          <a:latin typeface="Arial" pitchFamily="34" charset="0"/>
                          <a:cs typeface="Arial" pitchFamily="34" charset="0"/>
                        </a:rPr>
                        <a:t>System (AFIS) concluded (2015/16)</a:t>
                      </a:r>
                      <a:endParaRPr lang="en-US" sz="16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600" u="none" strike="noStrike" kern="1200" baseline="0" dirty="0" smtClean="0">
                          <a:latin typeface="Arial" pitchFamily="34" charset="0"/>
                          <a:cs typeface="Arial" pitchFamily="34" charset="0"/>
                        </a:rPr>
                        <a:t>Hardware for the development of new Automated Fingerprint Identification System (AFIS) procured in preparation for National Identity System (NIS)</a:t>
                      </a:r>
                      <a:endParaRPr lang="en-US" sz="16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600" b="1" u="none" strike="noStrike" kern="1200" dirty="0" smtClean="0">
                          <a:solidFill>
                            <a:srgbClr val="FF0000"/>
                          </a:solidFill>
                          <a:effectLst/>
                          <a:latin typeface="Arial" pitchFamily="34" charset="0"/>
                          <a:cs typeface="Arial" pitchFamily="34" charset="0"/>
                        </a:rPr>
                        <a:t>Not achieved</a:t>
                      </a:r>
                    </a:p>
                    <a:p>
                      <a:r>
                        <a:rPr lang="en-ZA" sz="1600" u="none" strike="noStrike" kern="1200" dirty="0" smtClean="0">
                          <a:effectLst/>
                          <a:latin typeface="Arial" pitchFamily="34" charset="0"/>
                          <a:cs typeface="Arial" pitchFamily="34" charset="0"/>
                        </a:rPr>
                        <a:t>AFIS tender specifications</a:t>
                      </a:r>
                      <a:r>
                        <a:rPr lang="en-ZA" sz="1600" u="none" strike="noStrike" kern="1200" baseline="0" dirty="0" smtClean="0">
                          <a:effectLst/>
                          <a:latin typeface="Arial" pitchFamily="34" charset="0"/>
                          <a:cs typeface="Arial" pitchFamily="34" charset="0"/>
                        </a:rPr>
                        <a:t> </a:t>
                      </a:r>
                      <a:r>
                        <a:rPr lang="en-ZA" sz="1600" u="none" strike="noStrike" kern="1200" dirty="0" smtClean="0">
                          <a:effectLst/>
                          <a:latin typeface="Arial" pitchFamily="34" charset="0"/>
                          <a:cs typeface="Arial" pitchFamily="34" charset="0"/>
                        </a:rPr>
                        <a:t>were finalised.</a:t>
                      </a:r>
                      <a:r>
                        <a:rPr lang="en-ZA" sz="1600" u="none" strike="noStrike" kern="1200" baseline="0" dirty="0" smtClean="0">
                          <a:effectLst/>
                          <a:latin typeface="Arial" pitchFamily="34" charset="0"/>
                          <a:cs typeface="Arial" pitchFamily="34" charset="0"/>
                        </a:rPr>
                        <a:t> </a:t>
                      </a:r>
                      <a:r>
                        <a:rPr lang="en-ZA" sz="1600" u="none" strike="noStrike" kern="1200" dirty="0" smtClean="0">
                          <a:effectLst/>
                          <a:latin typeface="Arial" pitchFamily="34" charset="0"/>
                          <a:cs typeface="Arial" pitchFamily="34" charset="0"/>
                        </a:rPr>
                        <a:t>The tender process</a:t>
                      </a:r>
                      <a:r>
                        <a:rPr lang="en-ZA" sz="1600" u="none" strike="noStrike" kern="1200" baseline="0" dirty="0" smtClean="0">
                          <a:effectLst/>
                          <a:latin typeface="Arial" pitchFamily="34" charset="0"/>
                          <a:cs typeface="Arial" pitchFamily="34" charset="0"/>
                        </a:rPr>
                        <a:t> </a:t>
                      </a:r>
                      <a:r>
                        <a:rPr lang="en-ZA" sz="1600" u="none" strike="noStrike" kern="1200" dirty="0" smtClean="0">
                          <a:effectLst/>
                          <a:latin typeface="Arial" pitchFamily="34" charset="0"/>
                          <a:cs typeface="Arial" pitchFamily="34" charset="0"/>
                        </a:rPr>
                        <a:t>commenced in April</a:t>
                      </a:r>
                      <a:r>
                        <a:rPr lang="en-ZA" sz="1600" u="none" strike="noStrike" kern="1200" baseline="0" dirty="0" smtClean="0">
                          <a:effectLst/>
                          <a:latin typeface="Arial" pitchFamily="34" charset="0"/>
                          <a:cs typeface="Arial" pitchFamily="34" charset="0"/>
                        </a:rPr>
                        <a:t> </a:t>
                      </a:r>
                      <a:r>
                        <a:rPr lang="en-ZA" sz="1600" u="none" strike="noStrike" kern="1200" dirty="0" smtClean="0">
                          <a:effectLst/>
                          <a:latin typeface="Arial" pitchFamily="34" charset="0"/>
                          <a:cs typeface="Arial" pitchFamily="34" charset="0"/>
                        </a:rPr>
                        <a:t>with the publication</a:t>
                      </a:r>
                      <a:r>
                        <a:rPr lang="en-ZA" sz="1600" u="none" strike="noStrike" kern="1200" baseline="0" dirty="0" smtClean="0">
                          <a:effectLst/>
                          <a:latin typeface="Arial" pitchFamily="34" charset="0"/>
                          <a:cs typeface="Arial" pitchFamily="34" charset="0"/>
                        </a:rPr>
                        <a:t> </a:t>
                      </a:r>
                      <a:r>
                        <a:rPr lang="en-ZA" sz="1600" u="none" strike="noStrike" kern="1200" dirty="0" smtClean="0">
                          <a:effectLst/>
                          <a:latin typeface="Arial" pitchFamily="34" charset="0"/>
                          <a:cs typeface="Arial" pitchFamily="34" charset="0"/>
                        </a:rPr>
                        <a:t>of the Request for</a:t>
                      </a:r>
                      <a:r>
                        <a:rPr lang="en-ZA" sz="1600" u="none" strike="noStrike" kern="1200" baseline="0" dirty="0" smtClean="0">
                          <a:effectLst/>
                          <a:latin typeface="Arial" pitchFamily="34" charset="0"/>
                          <a:cs typeface="Arial" pitchFamily="34" charset="0"/>
                        </a:rPr>
                        <a:t> </a:t>
                      </a:r>
                      <a:r>
                        <a:rPr lang="en-ZA" sz="1600" u="none" strike="noStrike" kern="1200" dirty="0" smtClean="0">
                          <a:effectLst/>
                          <a:latin typeface="Arial" pitchFamily="34" charset="0"/>
                          <a:cs typeface="Arial" pitchFamily="34" charset="0"/>
                        </a:rPr>
                        <a:t>Accreditation (RFA)</a:t>
                      </a:r>
                      <a:endParaRPr lang="en-ZA" sz="1600" b="0" i="0" u="none" strike="noStrike" kern="1200" dirty="0" smtClean="0">
                        <a:solidFill>
                          <a:srgbClr val="000000"/>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2273">
                <a:tc>
                  <a:txBody>
                    <a:bodyPr/>
                    <a:lstStyle/>
                    <a:p>
                      <a:pPr marL="85725" indent="0" algn="l" defTabSz="914400" rtl="0" eaLnBrk="1" latinLnBrk="0" hangingPunct="1"/>
                      <a:r>
                        <a:rPr lang="en-ZA" sz="1600" u="none" strike="noStrike" kern="1200" baseline="0" dirty="0" smtClean="0">
                          <a:latin typeface="Arial" pitchFamily="34" charset="0"/>
                          <a:cs typeface="Arial" pitchFamily="34" charset="0"/>
                        </a:rPr>
                        <a:t>Implementation of phase 2 of EMCS in line with new Immigration</a:t>
                      </a:r>
                    </a:p>
                    <a:p>
                      <a:pPr marL="85725" indent="0" algn="l" defTabSz="914400" rtl="0" eaLnBrk="1" latinLnBrk="0" hangingPunct="1"/>
                      <a:r>
                        <a:rPr lang="en-ZA" sz="1600" u="none" strike="noStrike" kern="1200" baseline="0" dirty="0" smtClean="0">
                          <a:latin typeface="Arial" pitchFamily="34" charset="0"/>
                          <a:cs typeface="Arial" pitchFamily="34" charset="0"/>
                        </a:rPr>
                        <a:t>Regulations (2015/16)</a:t>
                      </a:r>
                      <a:endParaRPr lang="en-US" sz="16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indent="0" algn="l" defTabSz="914400" rtl="0" eaLnBrk="1" fontAlgn="auto" latinLnBrk="0" hangingPunct="1">
                        <a:lnSpc>
                          <a:spcPct val="100000"/>
                        </a:lnSpc>
                        <a:spcBef>
                          <a:spcPts val="0"/>
                        </a:spcBef>
                        <a:spcAft>
                          <a:spcPts val="0"/>
                        </a:spcAft>
                        <a:buClrTx/>
                        <a:buSzTx/>
                        <a:buFontTx/>
                        <a:buNone/>
                        <a:tabLst/>
                        <a:defRPr/>
                      </a:pPr>
                      <a:r>
                        <a:rPr lang="en-ZA" sz="1600" u="none" strike="noStrike" kern="1200" dirty="0" smtClean="0">
                          <a:effectLst/>
                          <a:latin typeface="Arial" pitchFamily="34" charset="0"/>
                          <a:cs typeface="Arial" pitchFamily="34" charset="0"/>
                        </a:rPr>
                        <a:t>Phase 2 of EMCS implemented in line with new Immigration Regulations</a:t>
                      </a:r>
                      <a:endParaRPr lang="en-US" sz="1600" u="none" strike="noStrike" kern="1200" dirty="0" smtClean="0">
                        <a:effectLst/>
                        <a:latin typeface="Arial" pitchFamily="34" charset="0"/>
                        <a:cs typeface="Arial" pitchFamily="34" charset="0"/>
                      </a:endParaRPr>
                    </a:p>
                    <a:p>
                      <a:pPr marL="85725" indent="0" algn="l" defTabSz="914400" rtl="0" eaLnBrk="1" latinLnBrk="0" hangingPunct="1"/>
                      <a:endParaRPr lang="en-US" sz="16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indent="0" algn="l" defTabSz="914400" rtl="0" eaLnBrk="1" fontAlgn="auto" latinLnBrk="0" hangingPunct="1">
                        <a:lnSpc>
                          <a:spcPct val="100000"/>
                        </a:lnSpc>
                        <a:spcBef>
                          <a:spcPts val="0"/>
                        </a:spcBef>
                        <a:spcAft>
                          <a:spcPts val="0"/>
                        </a:spcAft>
                        <a:buClrTx/>
                        <a:buSzTx/>
                        <a:buFontTx/>
                        <a:buNone/>
                        <a:tabLst/>
                        <a:defRPr/>
                      </a:pPr>
                      <a:r>
                        <a:rPr lang="en-ZA" sz="1600" b="1" u="none" strike="noStrike" kern="1200" dirty="0" smtClean="0">
                          <a:solidFill>
                            <a:srgbClr val="008000"/>
                          </a:solidFill>
                          <a:effectLst/>
                          <a:latin typeface="Arial" pitchFamily="34" charset="0"/>
                          <a:cs typeface="Arial" pitchFamily="34" charset="0"/>
                        </a:rPr>
                        <a:t>Achieved</a:t>
                      </a:r>
                    </a:p>
                    <a:p>
                      <a:pPr marL="85725" marR="0" indent="0" algn="l" defTabSz="914400" rtl="0" eaLnBrk="1" fontAlgn="auto" latinLnBrk="0" hangingPunct="1">
                        <a:lnSpc>
                          <a:spcPct val="100000"/>
                        </a:lnSpc>
                        <a:spcBef>
                          <a:spcPts val="0"/>
                        </a:spcBef>
                        <a:spcAft>
                          <a:spcPts val="0"/>
                        </a:spcAft>
                        <a:buClrTx/>
                        <a:buSzTx/>
                        <a:buFontTx/>
                        <a:buNone/>
                        <a:tabLst/>
                        <a:defRPr/>
                      </a:pPr>
                      <a:r>
                        <a:rPr lang="en-ZA" sz="1600" u="none" strike="noStrike" kern="1200" dirty="0" smtClean="0">
                          <a:effectLst/>
                          <a:latin typeface="Arial" pitchFamily="34" charset="0"/>
                          <a:cs typeface="Arial" pitchFamily="34" charset="0"/>
                        </a:rPr>
                        <a:t>Undesirable hits</a:t>
                      </a:r>
                      <a:r>
                        <a:rPr lang="en-ZA" sz="1600" u="none" strike="noStrike" kern="1200" baseline="0" dirty="0" smtClean="0">
                          <a:effectLst/>
                          <a:latin typeface="Arial" pitchFamily="34" charset="0"/>
                          <a:cs typeface="Arial" pitchFamily="34" charset="0"/>
                        </a:rPr>
                        <a:t> </a:t>
                      </a:r>
                      <a:r>
                        <a:rPr lang="en-ZA" sz="1600" u="none" strike="noStrike" kern="1200" dirty="0" smtClean="0">
                          <a:effectLst/>
                          <a:latin typeface="Arial" pitchFamily="34" charset="0"/>
                          <a:cs typeface="Arial" pitchFamily="34" charset="0"/>
                        </a:rPr>
                        <a:t>management solution</a:t>
                      </a:r>
                      <a:r>
                        <a:rPr lang="en-ZA" sz="1600" u="none" strike="noStrike" kern="1200" baseline="0" dirty="0" smtClean="0">
                          <a:effectLst/>
                          <a:latin typeface="Arial" pitchFamily="34" charset="0"/>
                          <a:cs typeface="Arial" pitchFamily="34" charset="0"/>
                        </a:rPr>
                        <a:t> </a:t>
                      </a:r>
                      <a:r>
                        <a:rPr lang="en-ZA" sz="1600" u="none" strike="noStrike" kern="1200" dirty="0" smtClean="0">
                          <a:effectLst/>
                          <a:latin typeface="Arial" pitchFamily="34" charset="0"/>
                          <a:cs typeface="Arial" pitchFamily="34" charset="0"/>
                        </a:rPr>
                        <a:t>implemented in line</a:t>
                      </a:r>
                      <a:r>
                        <a:rPr lang="en-ZA" sz="1600" u="none" strike="noStrike" kern="1200" baseline="0" dirty="0" smtClean="0">
                          <a:effectLst/>
                          <a:latin typeface="Arial" pitchFamily="34" charset="0"/>
                          <a:cs typeface="Arial" pitchFamily="34" charset="0"/>
                        </a:rPr>
                        <a:t> </a:t>
                      </a:r>
                      <a:r>
                        <a:rPr lang="en-ZA" sz="1600" u="none" strike="noStrike" kern="1200" dirty="0" smtClean="0">
                          <a:effectLst/>
                          <a:latin typeface="Arial" pitchFamily="34" charset="0"/>
                          <a:cs typeface="Arial" pitchFamily="34" charset="0"/>
                        </a:rPr>
                        <a:t>with new Immigration</a:t>
                      </a:r>
                      <a:r>
                        <a:rPr lang="en-ZA" sz="1600" u="none" strike="noStrike" kern="1200" baseline="0" dirty="0" smtClean="0">
                          <a:effectLst/>
                          <a:latin typeface="Arial" pitchFamily="34" charset="0"/>
                          <a:cs typeface="Arial" pitchFamily="34" charset="0"/>
                        </a:rPr>
                        <a:t> </a:t>
                      </a:r>
                      <a:r>
                        <a:rPr lang="en-ZA" sz="1600" u="none" strike="noStrike" kern="1200" dirty="0" smtClean="0">
                          <a:effectLst/>
                          <a:latin typeface="Arial" pitchFamily="34" charset="0"/>
                          <a:cs typeface="Arial" pitchFamily="34" charset="0"/>
                        </a:rPr>
                        <a:t>regulations</a:t>
                      </a:r>
                      <a:r>
                        <a:rPr lang="en-ZA" sz="1600" u="none" strike="noStrike" kern="1200" baseline="0" dirty="0" smtClean="0">
                          <a:effectLst/>
                          <a:latin typeface="Arial" pitchFamily="34" charset="0"/>
                          <a:cs typeface="Arial" pitchFamily="34" charset="0"/>
                        </a:rPr>
                        <a:t> </a:t>
                      </a:r>
                      <a:r>
                        <a:rPr lang="en-ZA" sz="1600" u="none" strike="noStrike" kern="1200" dirty="0" smtClean="0">
                          <a:effectLst/>
                          <a:latin typeface="Arial" pitchFamily="34" charset="0"/>
                          <a:cs typeface="Arial" pitchFamily="34" charset="0"/>
                        </a:rPr>
                        <a:t>Learning Academy</a:t>
                      </a:r>
                      <a:r>
                        <a:rPr lang="en-ZA" sz="1600" u="none" strike="noStrike" kern="1200" baseline="0" dirty="0" smtClean="0">
                          <a:effectLst/>
                          <a:latin typeface="Arial" pitchFamily="34" charset="0"/>
                          <a:cs typeface="Arial" pitchFamily="34" charset="0"/>
                        </a:rPr>
                        <a:t> </a:t>
                      </a:r>
                      <a:r>
                        <a:rPr lang="en-ZA" sz="1600" u="none" strike="noStrike" kern="1200" dirty="0" smtClean="0">
                          <a:effectLst/>
                          <a:latin typeface="Arial" pitchFamily="34" charset="0"/>
                          <a:cs typeface="Arial" pitchFamily="34" charset="0"/>
                        </a:rPr>
                        <a:t>trainers trained on new</a:t>
                      </a:r>
                      <a:r>
                        <a:rPr lang="en-ZA" sz="1600" u="none" strike="noStrike" kern="1200" baseline="0" dirty="0" smtClean="0">
                          <a:effectLst/>
                          <a:latin typeface="Arial" pitchFamily="34" charset="0"/>
                          <a:cs typeface="Arial" pitchFamily="34" charset="0"/>
                        </a:rPr>
                        <a:t> </a:t>
                      </a:r>
                      <a:r>
                        <a:rPr lang="en-ZA" sz="1600" u="none" strike="noStrike" kern="1200" dirty="0" smtClean="0">
                          <a:effectLst/>
                          <a:latin typeface="Arial" pitchFamily="34" charset="0"/>
                          <a:cs typeface="Arial" pitchFamily="34" charset="0"/>
                        </a:rPr>
                        <a:t>changes to EMCS</a:t>
                      </a:r>
                      <a:endParaRPr lang="en-ZA" sz="1600" b="0" i="0" u="none" strike="noStrike" kern="1200" dirty="0" smtClean="0">
                        <a:solidFill>
                          <a:srgbClr val="000000"/>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225654" y="6173787"/>
            <a:ext cx="2133600" cy="365125"/>
          </a:xfrm>
        </p:spPr>
        <p:txBody>
          <a:bodyPr/>
          <a:lstStyle/>
          <a:p>
            <a:fld id="{7BF42C52-B159-234F-84DC-5B8DD7318330}" type="slidenum">
              <a:rPr lang="en-US" sz="2000" smtClean="0"/>
              <a:t>23</a:t>
            </a:fld>
            <a:endParaRPr lang="en-US" sz="2000" dirty="0"/>
          </a:p>
        </p:txBody>
      </p:sp>
    </p:spTree>
    <p:extLst>
      <p:ext uri="{BB962C8B-B14F-4D97-AF65-F5344CB8AC3E}">
        <p14:creationId xmlns:p14="http://schemas.microsoft.com/office/powerpoint/2010/main" val="28351784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427602405"/>
              </p:ext>
            </p:extLst>
          </p:nvPr>
        </p:nvGraphicFramePr>
        <p:xfrm>
          <a:off x="27296" y="866578"/>
          <a:ext cx="9075761" cy="5334043"/>
        </p:xfrm>
        <a:graphic>
          <a:graphicData uri="http://schemas.openxmlformats.org/drawingml/2006/table">
            <a:tbl>
              <a:tblPr firstRow="1" bandRow="1">
                <a:tableStyleId>{F5AB1C69-6EDB-4FF4-983F-18BD219EF322}</a:tableStyleId>
              </a:tblPr>
              <a:tblGrid>
                <a:gridCol w="2906973"/>
                <a:gridCol w="2483892"/>
                <a:gridCol w="3684896"/>
              </a:tblGrid>
              <a:tr h="354520">
                <a:tc gridSpan="3">
                  <a:txBody>
                    <a:bodyPr/>
                    <a:lstStyle/>
                    <a:p>
                      <a:pPr marL="2786063" marR="0" indent="-2786063" algn="just" defTabSz="914400" rtl="0" eaLnBrk="1" fontAlgn="auto" latinLnBrk="0" hangingPunct="1">
                        <a:lnSpc>
                          <a:spcPct val="100000"/>
                        </a:lnSpc>
                        <a:spcBef>
                          <a:spcPts val="0"/>
                        </a:spcBef>
                        <a:spcAft>
                          <a:spcPts val="0"/>
                        </a:spcAft>
                        <a:buClrTx/>
                        <a:buSzTx/>
                        <a:buFontTx/>
                        <a:buNone/>
                        <a:tabLst/>
                        <a:defRPr/>
                      </a:pPr>
                      <a:r>
                        <a:rPr lang="en-US" sz="1400" b="1" u="sng" strike="noStrike" kern="1200" baseline="0" dirty="0" smtClean="0">
                          <a:latin typeface="Arial" pitchFamily="34" charset="0"/>
                          <a:cs typeface="Arial" pitchFamily="34" charset="0"/>
                        </a:rPr>
                        <a:t>Strategic Objective 3.1</a:t>
                      </a:r>
                      <a:r>
                        <a:rPr lang="en-US" sz="1400" b="1" u="none" strike="noStrike" kern="1200" baseline="0" dirty="0" smtClean="0">
                          <a:latin typeface="Arial" pitchFamily="34" charset="0"/>
                          <a:cs typeface="Arial" pitchFamily="34" charset="0"/>
                        </a:rPr>
                        <a:t>: </a:t>
                      </a:r>
                      <a:r>
                        <a:rPr lang="en-ZA" sz="1400" b="1" u="none" strike="noStrike" kern="1200" baseline="0" dirty="0" smtClean="0">
                          <a:latin typeface="Arial" pitchFamily="34" charset="0"/>
                          <a:cs typeface="Arial" pitchFamily="34" charset="0"/>
                        </a:rPr>
                        <a:t>Secure, effective, efficient and accessible service delivery to citizens and immigrants</a:t>
                      </a:r>
                      <a:endParaRPr lang="en-ZA" sz="1400" b="1" kern="1200" dirty="0" smtClean="0">
                        <a:solidFill>
                          <a:schemeClr val="tx1"/>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394190">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7519">
                <a:tc>
                  <a:txBody>
                    <a:bodyPr/>
                    <a:lstStyle/>
                    <a:p>
                      <a:pPr marL="85725" indent="0" algn="l" defTabSz="914400" rtl="0" eaLnBrk="1" latinLnBrk="0" hangingPunct="1"/>
                      <a:r>
                        <a:rPr lang="en-ZA" sz="1400" u="none" strike="noStrike" kern="1200" baseline="0" dirty="0" smtClean="0">
                          <a:latin typeface="Arial" pitchFamily="34" charset="0"/>
                          <a:cs typeface="Arial" pitchFamily="34" charset="0"/>
                        </a:rPr>
                        <a:t>Number of officials trained on DHA National Certificate: Home Affairs Services (skills programmes within the Certificate) to improve performance</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400" u="none" strike="noStrike" kern="1200" baseline="0" dirty="0" smtClean="0">
                          <a:latin typeface="Arial" pitchFamily="34" charset="0"/>
                          <a:cs typeface="Arial" pitchFamily="34" charset="0"/>
                        </a:rPr>
                        <a:t>350 officials trained on DHA</a:t>
                      </a:r>
                    </a:p>
                    <a:p>
                      <a:pPr marL="85725" indent="0" algn="l" defTabSz="914400" rtl="0" eaLnBrk="1" latinLnBrk="0" hangingPunct="1"/>
                      <a:r>
                        <a:rPr lang="en-ZA" sz="1400" u="none" strike="noStrike" kern="1200" baseline="0" dirty="0" smtClean="0">
                          <a:latin typeface="Arial" pitchFamily="34" charset="0"/>
                          <a:cs typeface="Arial" pitchFamily="34" charset="0"/>
                        </a:rPr>
                        <a:t>National Certificate: Home Affairs Services (skills programmes within the Certificate) to improve performance</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u="none" strike="noStrike" kern="1200" baseline="0" dirty="0" smtClean="0">
                          <a:solidFill>
                            <a:srgbClr val="00CC00"/>
                          </a:solidFill>
                          <a:latin typeface="Arial" pitchFamily="34" charset="0"/>
                          <a:cs typeface="Arial" pitchFamily="34" charset="0"/>
                        </a:rPr>
                        <a:t>Achieved</a:t>
                      </a:r>
                    </a:p>
                    <a:p>
                      <a:r>
                        <a:rPr lang="en-ZA" sz="1400" u="none" strike="noStrike" kern="1200" baseline="0" dirty="0" smtClean="0">
                          <a:latin typeface="Arial" pitchFamily="34" charset="0"/>
                          <a:cs typeface="Arial" pitchFamily="34" charset="0"/>
                        </a:rPr>
                        <a:t>407 Officials countrywide were trained on Skills  Programmes of the National Certificate Home Affairs Services 117% Achievement. </a:t>
                      </a:r>
                      <a:endParaRPr lang="en-ZA"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3205">
                <a:tc>
                  <a:txBody>
                    <a:bodyPr/>
                    <a:lstStyle/>
                    <a:p>
                      <a:pPr marL="85725" indent="0" algn="l" defTabSz="914400" rtl="0" eaLnBrk="1" latinLnBrk="0" hangingPunct="1"/>
                      <a:r>
                        <a:rPr lang="en-ZA" sz="1400" u="none" strike="noStrike" kern="1200" baseline="0" dirty="0" smtClean="0">
                          <a:latin typeface="Arial" pitchFamily="34" charset="0"/>
                          <a:cs typeface="Arial" pitchFamily="34" charset="0"/>
                        </a:rPr>
                        <a:t>Training of 80 Cadets on identified number of unit standards from the National Certificate: Home Affairs</a:t>
                      </a:r>
                    </a:p>
                    <a:p>
                      <a:pPr marL="85725" indent="0" algn="l" defTabSz="914400" rtl="0" eaLnBrk="1" latinLnBrk="0" hangingPunct="1"/>
                      <a:r>
                        <a:rPr lang="en-ZA" sz="1400" u="none" strike="noStrike" kern="1200" baseline="0" dirty="0" smtClean="0">
                          <a:latin typeface="Arial" pitchFamily="34" charset="0"/>
                          <a:cs typeface="Arial" pitchFamily="34" charset="0"/>
                        </a:rPr>
                        <a:t>Services </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400" u="none" strike="noStrike" kern="1200" baseline="0" dirty="0" smtClean="0">
                          <a:latin typeface="Arial" pitchFamily="34" charset="0"/>
                          <a:cs typeface="Arial" pitchFamily="34" charset="0"/>
                        </a:rPr>
                        <a:t>80 Cadets trained on 18 unit standards for the National</a:t>
                      </a:r>
                    </a:p>
                    <a:p>
                      <a:pPr marL="85725" indent="0" algn="l" defTabSz="914400" rtl="0" eaLnBrk="1" latinLnBrk="0" hangingPunct="1"/>
                      <a:r>
                        <a:rPr lang="en-ZA" sz="1400" u="none" strike="noStrike" kern="1200" baseline="0" dirty="0" smtClean="0">
                          <a:latin typeface="Arial" pitchFamily="34" charset="0"/>
                          <a:cs typeface="Arial" pitchFamily="34" charset="0"/>
                        </a:rPr>
                        <a:t>Certificate: Home Affairs Services</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ZA" sz="1400" b="1" u="none" strike="noStrike" kern="1200" baseline="0" dirty="0" smtClean="0">
                          <a:solidFill>
                            <a:srgbClr val="00CC00"/>
                          </a:solidFill>
                          <a:latin typeface="Arial" pitchFamily="34" charset="0"/>
                          <a:cs typeface="Arial" pitchFamily="34" charset="0"/>
                        </a:rPr>
                        <a:t>Achieved</a:t>
                      </a:r>
                    </a:p>
                    <a:p>
                      <a:r>
                        <a:rPr lang="en-ZA" sz="1400" u="none" strike="noStrike" kern="1200" baseline="0" dirty="0" smtClean="0">
                          <a:latin typeface="Arial" pitchFamily="34" charset="0"/>
                          <a:cs typeface="Arial" pitchFamily="34" charset="0"/>
                        </a:rPr>
                        <a:t>80 Cadets were trained on 18 unit standards for the National Certificate: Home Affairs Services</a:t>
                      </a:r>
                      <a:endParaRPr lang="en-ZA"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0420">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Number of managers (junior, middle and senior) enrolled and trained in leadership and</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management development</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programmes to improve</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performance</a:t>
                      </a:r>
                      <a:endParaRPr kumimoji="0" lang="en-US" sz="1400" b="0" i="0" u="none" strike="noStrike" cap="none" normalizeH="0" baseline="0" dirty="0" smtClean="0">
                        <a:ln>
                          <a:noFill/>
                        </a:ln>
                        <a:solidFill>
                          <a:schemeClr val="tx1"/>
                        </a:solidFill>
                        <a:effectLst/>
                        <a:latin typeface="Arial" pitchFamily="34" charset="0"/>
                        <a:ea typeface="ＭＳ Ｐゴシック"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250 managers (junior, middle and senior) enrolled and trained in leadership and management development programmes to improve performance</a:t>
                      </a:r>
                      <a:endParaRPr kumimoji="0" lang="en-US" sz="1400" b="0" i="0" u="none" strike="noStrike" cap="none" normalizeH="0" baseline="0" dirty="0" smtClean="0">
                        <a:ln>
                          <a:noFill/>
                        </a:ln>
                        <a:solidFill>
                          <a:schemeClr val="tx1"/>
                        </a:solidFill>
                        <a:effectLst/>
                        <a:latin typeface="Arial" pitchFamily="34" charset="0"/>
                        <a:ea typeface="ＭＳ Ｐゴシック" charset="0"/>
                        <a:cs typeface="Arial" pitchFamily="34" charset="0"/>
                      </a:endParaRPr>
                    </a:p>
                    <a:p>
                      <a:pPr marL="85725" indent="0" algn="l" defTabSz="914400" rtl="0" eaLnBrk="1" latinLnBrk="0" hangingPunct="1"/>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CC00"/>
                          </a:solidFill>
                          <a:effectLst/>
                          <a:latin typeface="Arial" pitchFamily="34" charset="0"/>
                          <a:ea typeface="ＭＳ Ｐゴシック" charset="0"/>
                          <a:cs typeface="Arial" pitchFamily="34" charset="0"/>
                        </a:rPr>
                        <a:t>Achieved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A total of 779 managers, 460 junior, 268 middle and 51 senior were trained in leadership and management development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Programmes. </a:t>
                      </a:r>
                      <a:r>
                        <a:rPr lang="en-ZA" sz="1400" b="0" i="0" u="none" strike="noStrike" kern="1200" baseline="0" dirty="0" smtClean="0">
                          <a:solidFill>
                            <a:schemeClr val="tx1"/>
                          </a:solidFill>
                          <a:latin typeface="Arial" pitchFamily="34" charset="0"/>
                          <a:ea typeface="+mn-ea"/>
                          <a:cs typeface="Arial" pitchFamily="34" charset="0"/>
                        </a:rPr>
                        <a:t>The over-achievement of 212% is due to the demand created by the new Moetapele Initiative by the Office of the Director-General which was additional to the planned programmes</a:t>
                      </a:r>
                      <a:endPar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684904" y="6469517"/>
            <a:ext cx="2133600" cy="365125"/>
          </a:xfrm>
        </p:spPr>
        <p:txBody>
          <a:bodyPr/>
          <a:lstStyle/>
          <a:p>
            <a:fld id="{7BF42C52-B159-234F-84DC-5B8DD7318330}" type="slidenum">
              <a:rPr lang="en-US" sz="2000" smtClean="0"/>
              <a:t>24</a:t>
            </a:fld>
            <a:endParaRPr lang="en-US" sz="2000" dirty="0"/>
          </a:p>
        </p:txBody>
      </p:sp>
    </p:spTree>
    <p:extLst>
      <p:ext uri="{BB962C8B-B14F-4D97-AF65-F5344CB8AC3E}">
        <p14:creationId xmlns:p14="http://schemas.microsoft.com/office/powerpoint/2010/main" val="33365540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69000" y="1122422"/>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1704892256"/>
              </p:ext>
            </p:extLst>
          </p:nvPr>
        </p:nvGraphicFramePr>
        <p:xfrm>
          <a:off x="136478" y="914400"/>
          <a:ext cx="8911988" cy="4707828"/>
        </p:xfrm>
        <a:graphic>
          <a:graphicData uri="http://schemas.openxmlformats.org/drawingml/2006/table">
            <a:tbl>
              <a:tblPr firstRow="1" bandRow="1">
                <a:tableStyleId>{F5AB1C69-6EDB-4FF4-983F-18BD219EF322}</a:tableStyleId>
              </a:tblPr>
              <a:tblGrid>
                <a:gridCol w="2530655"/>
                <a:gridCol w="2630411"/>
                <a:gridCol w="3750922"/>
              </a:tblGrid>
              <a:tr h="706477">
                <a:tc gridSpan="3">
                  <a:txBody>
                    <a:bodyPr/>
                    <a:lstStyle/>
                    <a:p>
                      <a:pPr marL="2786063" marR="0" indent="-2786063" algn="just" defTabSz="914400" rtl="0" eaLnBrk="1" fontAlgn="auto" latinLnBrk="0" hangingPunct="1">
                        <a:lnSpc>
                          <a:spcPct val="100000"/>
                        </a:lnSpc>
                        <a:spcBef>
                          <a:spcPts val="0"/>
                        </a:spcBef>
                        <a:spcAft>
                          <a:spcPts val="0"/>
                        </a:spcAft>
                        <a:buClrTx/>
                        <a:buSzTx/>
                        <a:buFontTx/>
                        <a:buNone/>
                        <a:tabLst/>
                        <a:defRPr/>
                      </a:pPr>
                      <a:r>
                        <a:rPr lang="en-US" sz="1400" u="sng" strike="noStrike" kern="1200" baseline="0" dirty="0" smtClean="0">
                          <a:latin typeface="Arial" pitchFamily="34" charset="0"/>
                          <a:cs typeface="Arial" pitchFamily="34" charset="0"/>
                        </a:rPr>
                        <a:t>Strategic Objective 3.1</a:t>
                      </a:r>
                      <a:r>
                        <a:rPr lang="en-US" sz="1400" u="none" strike="noStrike" kern="1200" baseline="0" dirty="0" smtClean="0">
                          <a:latin typeface="Arial" pitchFamily="34" charset="0"/>
                          <a:cs typeface="Arial" pitchFamily="34" charset="0"/>
                        </a:rPr>
                        <a:t>: </a:t>
                      </a:r>
                      <a:r>
                        <a:rPr lang="en-ZA" sz="1400" u="none" strike="noStrike" kern="1200" baseline="0" dirty="0" smtClean="0">
                          <a:latin typeface="Arial" pitchFamily="34" charset="0"/>
                          <a:cs typeface="Arial" pitchFamily="34" charset="0"/>
                        </a:rPr>
                        <a:t>Secure, effective, efficient and accessible service delivery to citizens and immigrants</a:t>
                      </a:r>
                      <a:endParaRPr lang="en-ZA" sz="1400" b="1" kern="1200" dirty="0" smtClean="0">
                        <a:solidFill>
                          <a:schemeClr val="tx1"/>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653653">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48855">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Number of officials in identified front offices and ports of entry trained on Client Relations Improvement and Professionalising Programme</a:t>
                      </a:r>
                      <a:endParaRPr kumimoji="0" lang="en-US" sz="14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200 officials in identified front</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offices and ports of entry trained on</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Client Relations Improvement and</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Professionalising Programme</a:t>
                      </a:r>
                      <a:endParaRPr kumimoji="0" lang="en-US" sz="1400" b="0" i="0" u="none" strike="noStrike" cap="none" normalizeH="0" baseline="0" dirty="0" smtClean="0">
                        <a:ln>
                          <a:noFill/>
                        </a:ln>
                        <a:solidFill>
                          <a:schemeClr val="tx1"/>
                        </a:solidFill>
                        <a:effectLst/>
                        <a:latin typeface="Arial" pitchFamily="34" charset="0"/>
                        <a:ea typeface="ＭＳ Ｐゴシック" charset="0"/>
                        <a:cs typeface="Arial" pitchFamily="34" charset="0"/>
                      </a:endParaRPr>
                    </a:p>
                    <a:p>
                      <a:pPr marL="85725" indent="0" algn="l" defTabSz="914400" rtl="0" eaLnBrk="1" latinLnBrk="0" hangingPunct="1"/>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8000"/>
                          </a:solidFill>
                          <a:effectLst/>
                          <a:latin typeface="Arial" pitchFamily="34" charset="0"/>
                          <a:ea typeface="ＭＳ Ｐゴシック" charset="0"/>
                          <a:cs typeface="Arial" pitchFamily="34" charset="0"/>
                        </a:rPr>
                        <a:t>Achieved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212 officials in identified front offices and ports of entry trained on Client Relations Improvement and Professionalising Programme</a:t>
                      </a:r>
                      <a:endParaRPr kumimoji="0" lang="en-ZA" sz="14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8843">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Implementation of Contact Centre</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solution in line with DHA modernization strategy (2015/16)</a:t>
                      </a:r>
                      <a:endParaRPr kumimoji="0" lang="en-US" sz="14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DHA contact centre solution</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Implemented as per project plan</a:t>
                      </a:r>
                      <a:endParaRPr kumimoji="0" lang="en-US" sz="14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8000"/>
                          </a:solidFill>
                          <a:effectLst/>
                          <a:latin typeface="Arial" pitchFamily="34" charset="0"/>
                          <a:ea typeface="ＭＳ Ｐゴシック" charset="0"/>
                          <a:cs typeface="Arial" pitchFamily="34" charset="0"/>
                        </a:rPr>
                        <a:t>Achieved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 Contract with service provider signed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 Statement of work developed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 All solutions implemented 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  per project plan/ statement of work</a:t>
                      </a:r>
                      <a:endParaRPr kumimoji="0" lang="en-ZA" sz="14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375779" y="5991225"/>
            <a:ext cx="2133600" cy="365125"/>
          </a:xfrm>
        </p:spPr>
        <p:txBody>
          <a:bodyPr/>
          <a:lstStyle/>
          <a:p>
            <a:fld id="{7BF42C52-B159-234F-84DC-5B8DD7318330}" type="slidenum">
              <a:rPr lang="en-US" sz="2000" smtClean="0"/>
              <a:t>25</a:t>
            </a:fld>
            <a:endParaRPr lang="en-US" sz="2000" dirty="0"/>
          </a:p>
        </p:txBody>
      </p:sp>
    </p:spTree>
    <p:extLst>
      <p:ext uri="{BB962C8B-B14F-4D97-AF65-F5344CB8AC3E}">
        <p14:creationId xmlns:p14="http://schemas.microsoft.com/office/powerpoint/2010/main" val="8491297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747981091"/>
              </p:ext>
            </p:extLst>
          </p:nvPr>
        </p:nvGraphicFramePr>
        <p:xfrm>
          <a:off x="1" y="885083"/>
          <a:ext cx="9116704" cy="5079344"/>
        </p:xfrm>
        <a:graphic>
          <a:graphicData uri="http://schemas.openxmlformats.org/drawingml/2006/table">
            <a:tbl>
              <a:tblPr firstRow="1" bandRow="1">
                <a:tableStyleId>{F5AB1C69-6EDB-4FF4-983F-18BD219EF322}</a:tableStyleId>
              </a:tblPr>
              <a:tblGrid>
                <a:gridCol w="2627479"/>
                <a:gridCol w="3037405"/>
                <a:gridCol w="3451820"/>
              </a:tblGrid>
              <a:tr h="374114">
                <a:tc gridSpan="3">
                  <a:txBody>
                    <a:bodyPr/>
                    <a:lstStyle/>
                    <a:p>
                      <a:pPr marL="2686050" marR="0" indent="-2686050" algn="just" defTabSz="914400" rtl="0" eaLnBrk="1" fontAlgn="auto" latinLnBrk="0" hangingPunct="1">
                        <a:lnSpc>
                          <a:spcPct val="100000"/>
                        </a:lnSpc>
                        <a:spcBef>
                          <a:spcPts val="0"/>
                        </a:spcBef>
                        <a:spcAft>
                          <a:spcPts val="0"/>
                        </a:spcAft>
                        <a:buClrTx/>
                        <a:buSzTx/>
                        <a:buFontTx/>
                        <a:buNone/>
                        <a:tabLst/>
                        <a:defRPr/>
                      </a:pPr>
                      <a:r>
                        <a:rPr lang="en-US" sz="1400" b="1" u="none" strike="noStrike" kern="1200" baseline="0" dirty="0" smtClean="0">
                          <a:solidFill>
                            <a:schemeClr val="lt1"/>
                          </a:solidFill>
                          <a:latin typeface="Arial" pitchFamily="34" charset="0"/>
                          <a:ea typeface="+mn-ea"/>
                          <a:cs typeface="Arial" pitchFamily="34" charset="0"/>
                        </a:rPr>
                        <a:t>Strategic Objective </a:t>
                      </a:r>
                      <a:r>
                        <a:rPr lang="en-ZA" sz="1400" b="1" u="none" strike="noStrike" kern="1200" baseline="0" dirty="0" smtClean="0">
                          <a:solidFill>
                            <a:schemeClr val="lt1"/>
                          </a:solidFill>
                          <a:latin typeface="Arial" pitchFamily="34" charset="0"/>
                          <a:ea typeface="+mn-ea"/>
                          <a:cs typeface="Arial" pitchFamily="34" charset="0"/>
                        </a:rPr>
                        <a:t>3.2:</a:t>
                      </a:r>
                      <a:r>
                        <a:rPr lang="en-US" sz="1400" b="1" u="none" strike="noStrike" kern="1200" baseline="0" dirty="0" smtClean="0">
                          <a:solidFill>
                            <a:schemeClr val="lt1"/>
                          </a:solidFill>
                          <a:latin typeface="Arial" pitchFamily="34" charset="0"/>
                          <a:ea typeface="+mn-ea"/>
                          <a:cs typeface="Arial" pitchFamily="34" charset="0"/>
                        </a:rPr>
                        <a:t> </a:t>
                      </a:r>
                      <a:r>
                        <a:rPr lang="en-ZA" sz="1400" b="1" u="none" strike="noStrike" kern="1200" baseline="0" dirty="0" smtClean="0">
                          <a:solidFill>
                            <a:schemeClr val="lt1"/>
                          </a:solidFill>
                          <a:latin typeface="Arial" pitchFamily="34" charset="0"/>
                          <a:ea typeface="+mn-ea"/>
                          <a:cs typeface="Arial" pitchFamily="34" charset="0"/>
                        </a:rPr>
                        <a:t>Good governance and administration</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363434">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7314">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Compliance with set deadline for</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Submission of annual financial</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statements to the Auditor-General by 31 May annually</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Annual financial statements submitted to the Auditor-General by 31 May annually</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indent="0" algn="l" defTabSz="914400" rtl="0" eaLnBrk="1" fontAlgn="auto" latinLnBrk="0" hangingPunct="1">
                        <a:lnSpc>
                          <a:spcPct val="100000"/>
                        </a:lnSpc>
                        <a:spcBef>
                          <a:spcPts val="0"/>
                        </a:spcBef>
                        <a:spcAft>
                          <a:spcPts val="0"/>
                        </a:spcAft>
                        <a:buClrTx/>
                        <a:buSzTx/>
                        <a:buFontTx/>
                        <a:buNone/>
                        <a:tabLst/>
                        <a:defRPr/>
                      </a:pPr>
                      <a:r>
                        <a:rPr lang="en-ZA" sz="1400" b="1" i="0" u="none" strike="noStrike" kern="1200" baseline="0" dirty="0" smtClean="0">
                          <a:solidFill>
                            <a:srgbClr val="008000"/>
                          </a:solidFill>
                          <a:latin typeface="Arial" pitchFamily="34" charset="0"/>
                          <a:ea typeface="+mn-ea"/>
                          <a:cs typeface="Arial" pitchFamily="34" charset="0"/>
                        </a:rPr>
                        <a:t>Achieved</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Accurate and completed financial statements submitted to Auditor General by 31 May.</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40245">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Compliance with set deadline for submission of In-Year Monitoring reports to National Treasury in respect of required format and accurate information</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In-Year Monitoring reports submitted to National Treasury by the 15th of each month</a:t>
                      </a:r>
                      <a:endParaRPr lang="en-US" sz="1400" b="0" i="0" u="none" strike="noStrike" kern="1200" baseline="0" dirty="0" smtClean="0">
                        <a:solidFill>
                          <a:schemeClr val="tx1"/>
                        </a:solidFill>
                        <a:latin typeface="Arial" pitchFamily="34" charset="0"/>
                        <a:ea typeface="+mn-ea"/>
                        <a:cs typeface="Arial" pitchFamily="34" charset="0"/>
                      </a:endParaRPr>
                    </a:p>
                    <a:p>
                      <a:pPr marL="85725" indent="0" algn="l" defTabSz="914400" rtl="0" eaLnBrk="1" latinLnBrk="0" hangingPunct="1"/>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r>
                        <a:rPr lang="en-ZA" sz="1400" b="1" i="0" u="none" strike="noStrike" kern="1200" baseline="0" dirty="0" smtClean="0">
                          <a:solidFill>
                            <a:srgbClr val="008000"/>
                          </a:solidFill>
                          <a:latin typeface="Arial" pitchFamily="34" charset="0"/>
                          <a:ea typeface="+mn-ea"/>
                          <a:cs typeface="Arial" pitchFamily="34" charset="0"/>
                        </a:rPr>
                        <a:t>Achieved</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The reports for all quarters were</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submitted by the due date.</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0625">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Compliance with set deadline</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for tabling of Annual Report in</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Parliament as per PFMA</a:t>
                      </a:r>
                      <a:endParaRPr lang="en-US" sz="1400" b="0" i="0" u="none" strike="noStrike" kern="1200" baseline="0" dirty="0" smtClean="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Annual Report tabled in Parliament by 30 September annually</a:t>
                      </a:r>
                      <a:endParaRPr lang="en-US" sz="1400" b="0" i="0" u="none" strike="noStrike" kern="1200" baseline="0" dirty="0" smtClean="0">
                        <a:solidFill>
                          <a:schemeClr val="tx1"/>
                        </a:solidFill>
                        <a:latin typeface="Arial" pitchFamily="34" charset="0"/>
                        <a:ea typeface="+mn-ea"/>
                        <a:cs typeface="Arial" pitchFamily="34" charset="0"/>
                      </a:endParaRPr>
                    </a:p>
                    <a:p>
                      <a:pPr marL="85725" indent="0" algn="l" defTabSz="914400" rtl="0" eaLnBrk="1" latinLnBrk="0" hangingPunct="1"/>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r>
                        <a:rPr lang="en-ZA" sz="1400" b="1" i="0" u="none" strike="noStrike" kern="1200" baseline="0" dirty="0" smtClean="0">
                          <a:solidFill>
                            <a:srgbClr val="008000"/>
                          </a:solidFill>
                          <a:latin typeface="Arial" pitchFamily="34" charset="0"/>
                          <a:ea typeface="+mn-ea"/>
                          <a:cs typeface="Arial" pitchFamily="34" charset="0"/>
                        </a:rPr>
                        <a:t>Achieved</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Annual Report tabled in Parliament by 30 September 2016</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2893">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Quarterly performance reports verified and approved by</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EXCO and signed by the DG within60 days after each quarter</a:t>
                      </a:r>
                      <a:endParaRPr lang="en-US" sz="1400" b="0" i="0" u="none" strike="noStrike" kern="1200" baseline="0" dirty="0" smtClean="0">
                        <a:solidFill>
                          <a:schemeClr val="tx1"/>
                        </a:solidFill>
                        <a:latin typeface="Arial" pitchFamily="34" charset="0"/>
                        <a:ea typeface="+mn-ea"/>
                        <a:cs typeface="Arial" pitchFamily="34" charset="0"/>
                      </a:endParaRPr>
                    </a:p>
                    <a:p>
                      <a:pPr marL="85725" indent="0" algn="l" defTabSz="914400" rtl="0" eaLnBrk="1" latinLnBrk="0" hangingPunct="1"/>
                      <a:endParaRPr lang="en-US" sz="1400" b="0" i="0" u="none" strike="noStrike" kern="1200" baseline="0" dirty="0" smtClean="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3 DHA 2015/16 and 1 DHA 2014/15 Quarterly performance reports verified and approved by EXCO and signed by the DG within 60 days after each quarter</a:t>
                      </a:r>
                      <a:endParaRPr lang="en-US" sz="1400" b="0" i="0" u="none" strike="noStrike" kern="1200" baseline="0" dirty="0" smtClean="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400" b="1" i="0" u="none" strike="noStrike" kern="1200" baseline="0" dirty="0" smtClean="0">
                          <a:solidFill>
                            <a:srgbClr val="008000"/>
                          </a:solidFill>
                          <a:latin typeface="Arial" pitchFamily="34" charset="0"/>
                          <a:ea typeface="+mn-ea"/>
                          <a:cs typeface="Arial" pitchFamily="34" charset="0"/>
                        </a:rPr>
                        <a:t>Achieved</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3 DHA 2015/16 and 1 DHA 2014/15 Quarterly Performance Reports</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verified and approved by EXCO and signed by the DG within 60 days after each Quarter</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TextBox 7"/>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5979994" y="6356350"/>
            <a:ext cx="2133600" cy="365125"/>
          </a:xfrm>
        </p:spPr>
        <p:txBody>
          <a:bodyPr/>
          <a:lstStyle/>
          <a:p>
            <a:fld id="{7BF42C52-B159-234F-84DC-5B8DD7318330}" type="slidenum">
              <a:rPr lang="en-US" sz="2000" smtClean="0"/>
              <a:t>26</a:t>
            </a:fld>
            <a:endParaRPr lang="en-US" sz="2000" dirty="0"/>
          </a:p>
        </p:txBody>
      </p:sp>
    </p:spTree>
    <p:extLst>
      <p:ext uri="{BB962C8B-B14F-4D97-AF65-F5344CB8AC3E}">
        <p14:creationId xmlns:p14="http://schemas.microsoft.com/office/powerpoint/2010/main" val="27759381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11292860"/>
              </p:ext>
            </p:extLst>
          </p:nvPr>
        </p:nvGraphicFramePr>
        <p:xfrm>
          <a:off x="95534" y="955342"/>
          <a:ext cx="8952931" cy="4909141"/>
        </p:xfrm>
        <a:graphic>
          <a:graphicData uri="http://schemas.openxmlformats.org/drawingml/2006/table">
            <a:tbl>
              <a:tblPr firstRow="1" bandRow="1">
                <a:tableStyleId>{F5AB1C69-6EDB-4FF4-983F-18BD219EF322}</a:tableStyleId>
              </a:tblPr>
              <a:tblGrid>
                <a:gridCol w="2604133"/>
                <a:gridCol w="2696372"/>
                <a:gridCol w="3652426"/>
              </a:tblGrid>
              <a:tr h="441833">
                <a:tc gridSpan="3">
                  <a:txBody>
                    <a:bodyPr/>
                    <a:lstStyle/>
                    <a:p>
                      <a:pPr marL="2686050" marR="0" indent="-2686050" algn="just" defTabSz="914400" rtl="0" eaLnBrk="1" fontAlgn="auto" latinLnBrk="0" hangingPunct="1">
                        <a:lnSpc>
                          <a:spcPct val="100000"/>
                        </a:lnSpc>
                        <a:spcBef>
                          <a:spcPts val="0"/>
                        </a:spcBef>
                        <a:spcAft>
                          <a:spcPts val="0"/>
                        </a:spcAft>
                        <a:buClrTx/>
                        <a:buSzTx/>
                        <a:buFontTx/>
                        <a:buNone/>
                        <a:tabLst/>
                        <a:defRPr/>
                      </a:pPr>
                      <a:r>
                        <a:rPr lang="en-US" sz="1600" b="1" i="1" u="sng" strike="noStrike" kern="1200" baseline="0" dirty="0" smtClean="0">
                          <a:solidFill>
                            <a:schemeClr val="bg1"/>
                          </a:solidFill>
                          <a:latin typeface="Arial" pitchFamily="34" charset="0"/>
                          <a:ea typeface="+mn-ea"/>
                          <a:cs typeface="Arial" pitchFamily="34" charset="0"/>
                        </a:rPr>
                        <a:t>Strategic Objective </a:t>
                      </a:r>
                      <a:r>
                        <a:rPr lang="en-ZA" sz="1600" b="1" i="0" u="sng" strike="noStrike" kern="1200" baseline="0" dirty="0" smtClean="0">
                          <a:solidFill>
                            <a:schemeClr val="bg1"/>
                          </a:solidFill>
                          <a:latin typeface="+mn-lt"/>
                          <a:ea typeface="+mn-ea"/>
                          <a:cs typeface="+mn-cs"/>
                        </a:rPr>
                        <a:t>3.2:</a:t>
                      </a:r>
                      <a:r>
                        <a:rPr lang="en-US" sz="1600" b="1" i="0" u="sng" strike="noStrike" kern="1200" baseline="0" dirty="0" smtClean="0">
                          <a:solidFill>
                            <a:schemeClr val="bg1"/>
                          </a:solidFill>
                          <a:latin typeface="Arial" pitchFamily="34" charset="0"/>
                          <a:ea typeface="+mn-ea"/>
                          <a:cs typeface="Arial" pitchFamily="34" charset="0"/>
                        </a:rPr>
                        <a:t> </a:t>
                      </a:r>
                      <a:r>
                        <a:rPr lang="en-ZA" sz="1600" b="1" i="0" u="none" strike="noStrike" kern="1200" baseline="0" dirty="0" smtClean="0">
                          <a:solidFill>
                            <a:schemeClr val="bg1"/>
                          </a:solidFill>
                          <a:latin typeface="+mn-lt"/>
                          <a:ea typeface="+mn-ea"/>
                          <a:cs typeface="+mn-cs"/>
                        </a:rPr>
                        <a:t>Good governance and administration</a:t>
                      </a:r>
                      <a:endParaRPr lang="en-ZA" sz="1600" b="1" kern="1200" dirty="0" smtClean="0">
                        <a:solidFill>
                          <a:schemeClr val="bg1"/>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414053">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600" b="1" u="none" strike="noStrike" kern="1200" cap="none" normalizeH="0" baseline="0" dirty="0" smtClean="0">
                          <a:ln>
                            <a:noFill/>
                          </a:ln>
                          <a:effectLst/>
                        </a:rPr>
                        <a:t>PERFORMANCE INDICATOR</a:t>
                      </a:r>
                      <a:endParaRPr kumimoji="0" lang="en-US" sz="1600" b="1" i="0" u="none" strike="noStrike" kern="1200" cap="none" normalizeH="0" baseline="0" dirty="0" smtClean="0">
                        <a:ln>
                          <a:noFill/>
                        </a:ln>
                        <a:solidFill>
                          <a:schemeClr val="tx1"/>
                        </a:solidFill>
                        <a:effectLst/>
                        <a:latin typeface="Arial" charset="0"/>
                        <a:ea typeface="+mn-ea"/>
                        <a:cs typeface="Arial"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600" b="1" u="none" strike="noStrike" kern="1200" cap="none" normalizeH="0" baseline="0" dirty="0" smtClean="0">
                          <a:ln>
                            <a:noFill/>
                          </a:ln>
                          <a:effectLst/>
                        </a:rPr>
                        <a:t>ANNUAL TARGET (2015/16)</a:t>
                      </a:r>
                      <a:endParaRPr kumimoji="0" lang="en-US" sz="1600" b="1" i="0" u="none" strike="noStrike" kern="1200" cap="none" normalizeH="0" baseline="0" dirty="0" smtClean="0">
                        <a:ln>
                          <a:noFill/>
                        </a:ln>
                        <a:solidFill>
                          <a:schemeClr val="tx1"/>
                        </a:solidFill>
                        <a:effectLst/>
                        <a:latin typeface="Arial" charset="0"/>
                        <a:ea typeface="+mn-ea"/>
                        <a:cs typeface="Arial"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600" b="1" u="none" strike="noStrike" kern="1200" cap="none" normalizeH="0" baseline="0" dirty="0" smtClean="0">
                          <a:ln>
                            <a:noFill/>
                          </a:ln>
                          <a:effectLst/>
                        </a:rPr>
                        <a:t>ACTUAL (2015/16)</a:t>
                      </a:r>
                      <a:endParaRPr kumimoji="0" lang="en-US" sz="1600" b="1" i="0" u="none" strike="noStrike" kern="1200" cap="none" normalizeH="0" baseline="0" dirty="0" smtClean="0">
                        <a:ln>
                          <a:noFill/>
                        </a:ln>
                        <a:solidFill>
                          <a:schemeClr val="tx1"/>
                        </a:solidFill>
                        <a:effectLst/>
                        <a:latin typeface="Arial" charset="0"/>
                        <a:ea typeface="+mn-ea"/>
                        <a:cs typeface="Arial"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44612">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kern="1200" cap="none" normalizeH="0" baseline="0" dirty="0" smtClean="0">
                          <a:ln>
                            <a:noFill/>
                          </a:ln>
                          <a:solidFill>
                            <a:schemeClr val="tx1"/>
                          </a:solidFill>
                          <a:effectLst/>
                          <a:latin typeface="Arial" charset="0"/>
                          <a:ea typeface="ＭＳ Ｐゴシック" charset="0"/>
                          <a:cs typeface="Arial" charset="0"/>
                        </a:rPr>
                        <a:t>Phased implementation of business case (2015/16) </a:t>
                      </a:r>
                    </a:p>
                    <a:p>
                      <a:pPr marL="257175" marR="0" lvl="0" indent="-171450" algn="l" defTabSz="914400" rtl="0" eaLnBrk="1" fontAlgn="base" latinLnBrk="0" hangingPunct="1">
                        <a:lnSpc>
                          <a:spcPct val="100000"/>
                        </a:lnSpc>
                        <a:spcBef>
                          <a:spcPct val="0"/>
                        </a:spcBef>
                        <a:spcAft>
                          <a:spcPct val="0"/>
                        </a:spcAft>
                        <a:buClrTx/>
                        <a:buSzTx/>
                        <a:buFont typeface="Arial"/>
                        <a:buChar char="•"/>
                        <a:tabLst/>
                      </a:pPr>
                      <a:r>
                        <a:rPr kumimoji="0" lang="en-ZA" sz="1600" b="0" i="0" u="none" strike="noStrike" kern="1200" cap="none" normalizeH="0" baseline="0" dirty="0" smtClean="0">
                          <a:ln>
                            <a:noFill/>
                          </a:ln>
                          <a:solidFill>
                            <a:schemeClr val="tx1"/>
                          </a:solidFill>
                          <a:effectLst/>
                          <a:latin typeface="Arial" charset="0"/>
                          <a:ea typeface="ＭＳ Ｐゴシック" charset="0"/>
                          <a:cs typeface="Arial" charset="0"/>
                        </a:rPr>
                        <a:t> Ministerial approved Cabinet Memorandum on the repositioning of DHA as a Security department</a:t>
                      </a:r>
                      <a:endParaRPr kumimoji="0" lang="en-US" sz="1600" b="0" i="0" u="none" strike="noStrike" kern="1200" cap="none" normalizeH="0" baseline="0" dirty="0">
                        <a:ln>
                          <a:noFill/>
                        </a:ln>
                        <a:solidFill>
                          <a:schemeClr val="tx1"/>
                        </a:solidFill>
                        <a:effectLst/>
                        <a:latin typeface="Arial" charset="0"/>
                        <a:ea typeface="ＭＳ Ｐゴシック" charset="0"/>
                        <a:cs typeface="Arial"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kern="1200" cap="none" normalizeH="0" baseline="0" dirty="0" smtClean="0">
                          <a:ln>
                            <a:noFill/>
                          </a:ln>
                          <a:solidFill>
                            <a:schemeClr val="tx1"/>
                          </a:solidFill>
                          <a:effectLst/>
                          <a:latin typeface="Arial" charset="0"/>
                          <a:ea typeface="ＭＳ Ｐゴシック" charset="0"/>
                          <a:cs typeface="Arial" charset="0"/>
                        </a:rPr>
                        <a:t>First phase of business case implemented:</a:t>
                      </a:r>
                    </a:p>
                    <a:p>
                      <a:pPr marL="257175" marR="0" lvl="0" indent="-171450" algn="l" defTabSz="914400" rtl="0" eaLnBrk="1" fontAlgn="base" latinLnBrk="0" hangingPunct="1">
                        <a:lnSpc>
                          <a:spcPct val="100000"/>
                        </a:lnSpc>
                        <a:spcBef>
                          <a:spcPct val="0"/>
                        </a:spcBef>
                        <a:spcAft>
                          <a:spcPct val="0"/>
                        </a:spcAft>
                        <a:buClrTx/>
                        <a:buSzTx/>
                        <a:buFont typeface="Arial"/>
                        <a:buChar char="•"/>
                        <a:tabLst/>
                      </a:pPr>
                      <a:r>
                        <a:rPr kumimoji="0" lang="en-ZA" sz="1600" b="0" i="0" u="none" strike="noStrike" kern="1200" cap="none" normalizeH="0" baseline="0" dirty="0" smtClean="0">
                          <a:ln>
                            <a:noFill/>
                          </a:ln>
                          <a:solidFill>
                            <a:schemeClr val="tx1"/>
                          </a:solidFill>
                          <a:effectLst/>
                          <a:latin typeface="Arial" charset="0"/>
                          <a:ea typeface="ＭＳ Ｐゴシック" charset="0"/>
                          <a:cs typeface="Arial" charset="0"/>
                        </a:rPr>
                        <a:t>Cabinet Memorandum on the repositioning of DHA as a security department approved by the Minister</a:t>
                      </a:r>
                    </a:p>
                    <a:p>
                      <a:pPr marL="85725" marR="0" lvl="0" indent="0" algn="l" defTabSz="914400" rtl="0" eaLnBrk="1" fontAlgn="base" latinLnBrk="0" hangingPunct="1">
                        <a:lnSpc>
                          <a:spcPct val="100000"/>
                        </a:lnSpc>
                        <a:spcBef>
                          <a:spcPct val="0"/>
                        </a:spcBef>
                        <a:spcAft>
                          <a:spcPct val="0"/>
                        </a:spcAft>
                        <a:buClrTx/>
                        <a:buSzTx/>
                        <a:buFont typeface="Arial"/>
                        <a:buNone/>
                        <a:tabLst/>
                      </a:pPr>
                      <a:endParaRPr kumimoji="0" lang="en-US" sz="1600" b="0" i="0" u="none" strike="noStrike" kern="1200" cap="none" normalizeH="0" baseline="0" dirty="0">
                        <a:ln>
                          <a:noFill/>
                        </a:ln>
                        <a:solidFill>
                          <a:schemeClr val="tx1"/>
                        </a:solidFill>
                        <a:effectLst/>
                        <a:latin typeface="Arial" charset="0"/>
                        <a:ea typeface="ＭＳ Ｐゴシック" charset="0"/>
                        <a:cs typeface="Arial"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1600" b="1" i="0" u="none" strike="noStrike" cap="none" normalizeH="0" baseline="0" dirty="0" smtClean="0">
                          <a:ln>
                            <a:noFill/>
                          </a:ln>
                          <a:solidFill>
                            <a:srgbClr val="008000"/>
                          </a:solidFill>
                          <a:effectLst/>
                          <a:latin typeface="Arial" charset="0"/>
                          <a:ea typeface="ＭＳ Ｐゴシック" charset="0"/>
                          <a:cs typeface="Arial" charset="0"/>
                        </a:rPr>
                        <a:t>Achieved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charset="0"/>
                          <a:ea typeface="ＭＳ Ｐゴシック" charset="0"/>
                          <a:cs typeface="Arial" charset="0"/>
                        </a:rPr>
                        <a:t>Cabinet agreed to principles and Project charter approved by EXCO and the Minister</a:t>
                      </a:r>
                      <a:endParaRPr kumimoji="0" lang="en-ZA" sz="1600" b="0" i="0" u="none" strike="noStrike" cap="none" normalizeH="0" baseline="0" dirty="0">
                        <a:ln>
                          <a:noFill/>
                        </a:ln>
                        <a:solidFill>
                          <a:schemeClr val="tx1"/>
                        </a:solidFill>
                        <a:effectLst/>
                        <a:latin typeface="Arial" charset="0"/>
                        <a:ea typeface="ＭＳ Ｐゴシック" charset="0"/>
                        <a:cs typeface="Arial"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643">
                <a:tc>
                  <a:txBody>
                    <a:bodyPr/>
                    <a:lstStyle/>
                    <a:p>
                      <a:pPr marL="85725" marR="0" lvl="0" indent="0" algn="l" defTabSz="914400" rtl="0" eaLnBrk="1" fontAlgn="base" latinLnBrk="0" hangingPunct="1">
                        <a:lnSpc>
                          <a:spcPct val="100000"/>
                        </a:lnSpc>
                        <a:spcBef>
                          <a:spcPct val="0"/>
                        </a:spcBef>
                        <a:spcAft>
                          <a:spcPct val="0"/>
                        </a:spcAft>
                        <a:buClrTx/>
                        <a:buSzTx/>
                        <a:buFont typeface="Arial"/>
                        <a:buNone/>
                        <a:tabLst/>
                        <a:defRPr/>
                      </a:pPr>
                      <a:r>
                        <a:rPr kumimoji="0" lang="en-ZA" sz="1600" b="0" i="0" u="none" strike="noStrike" kern="1200" cap="none" normalizeH="0" baseline="0" dirty="0" smtClean="0">
                          <a:ln>
                            <a:noFill/>
                          </a:ln>
                          <a:solidFill>
                            <a:schemeClr val="tx1"/>
                          </a:solidFill>
                          <a:effectLst/>
                          <a:latin typeface="Arial" charset="0"/>
                          <a:ea typeface="ＭＳ Ｐゴシック" charset="0"/>
                          <a:cs typeface="Arial" charset="0"/>
                        </a:rPr>
                        <a:t>Vacancy rate maintained at a set percentage or lower</a:t>
                      </a:r>
                      <a:endParaRPr kumimoji="0" lang="en-US" sz="1600" b="0" i="0" u="none" strike="noStrike" kern="1200" cap="none" normalizeH="0" baseline="0" dirty="0" smtClean="0">
                        <a:ln>
                          <a:noFill/>
                        </a:ln>
                        <a:solidFill>
                          <a:schemeClr val="tx1"/>
                        </a:solidFill>
                        <a:effectLst/>
                        <a:latin typeface="Arial" charset="0"/>
                        <a:ea typeface="ＭＳ Ｐゴシック" charset="0"/>
                        <a:cs typeface="Arial" charset="0"/>
                      </a:endParaRPr>
                    </a:p>
                    <a:p>
                      <a:pPr marL="85725" marR="0" lvl="0" indent="0" algn="l" defTabSz="914400" rtl="0" eaLnBrk="1" fontAlgn="base" latinLnBrk="0" hangingPunct="1">
                        <a:lnSpc>
                          <a:spcPct val="100000"/>
                        </a:lnSpc>
                        <a:spcBef>
                          <a:spcPct val="0"/>
                        </a:spcBef>
                        <a:spcAft>
                          <a:spcPct val="0"/>
                        </a:spcAft>
                        <a:buClrTx/>
                        <a:buSzTx/>
                        <a:buFont typeface="Arial"/>
                        <a:buNone/>
                        <a:tabLst/>
                      </a:pPr>
                      <a:endParaRPr kumimoji="0" lang="en-US" sz="1600" b="0" i="0" u="none" strike="noStrike" kern="1200" cap="none" normalizeH="0" baseline="0" dirty="0">
                        <a:ln>
                          <a:noFill/>
                        </a:ln>
                        <a:solidFill>
                          <a:schemeClr val="tx1"/>
                        </a:solidFill>
                        <a:effectLst/>
                        <a:latin typeface="Arial" charset="0"/>
                        <a:ea typeface="ＭＳ Ｐゴシック" charset="0"/>
                        <a:cs typeface="Arial"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kern="1200" cap="none" normalizeH="0" baseline="0" dirty="0" smtClean="0">
                          <a:ln>
                            <a:noFill/>
                          </a:ln>
                          <a:solidFill>
                            <a:schemeClr val="tx1"/>
                          </a:solidFill>
                          <a:effectLst/>
                          <a:latin typeface="Arial" charset="0"/>
                          <a:ea typeface="ＭＳ Ｐゴシック" charset="0"/>
                          <a:cs typeface="Arial" charset="0"/>
                        </a:rPr>
                        <a:t>Vacancy rate maintained at 10% or below by 31 March 2016</a:t>
                      </a:r>
                      <a:endParaRPr kumimoji="0" lang="en-US" sz="1600" b="0" i="0" u="none" strike="noStrike" kern="1200" cap="none" normalizeH="0" baseline="0" dirty="0" smtClean="0">
                        <a:ln>
                          <a:noFill/>
                        </a:ln>
                        <a:solidFill>
                          <a:schemeClr val="tx1"/>
                        </a:solidFill>
                        <a:effectLst/>
                        <a:latin typeface="Arial" charset="0"/>
                        <a:ea typeface="ＭＳ Ｐゴシック" charset="0"/>
                        <a:cs typeface="Arial" charset="0"/>
                      </a:endParaRPr>
                    </a:p>
                    <a:p>
                      <a:pPr marL="85725" marR="0" lvl="0" indent="0" algn="l" defTabSz="914400" rtl="0" eaLnBrk="1" fontAlgn="base" latinLnBrk="0" hangingPunct="1">
                        <a:lnSpc>
                          <a:spcPct val="100000"/>
                        </a:lnSpc>
                        <a:spcBef>
                          <a:spcPct val="0"/>
                        </a:spcBef>
                        <a:spcAft>
                          <a:spcPct val="0"/>
                        </a:spcAft>
                        <a:buClrTx/>
                        <a:buSzTx/>
                        <a:buFont typeface="Arial"/>
                        <a:buNone/>
                        <a:tabLst/>
                      </a:pPr>
                      <a:endParaRPr kumimoji="0" lang="en-US" sz="1600" b="0" i="0" u="none" strike="noStrike" kern="1200" cap="none" normalizeH="0" baseline="0" dirty="0">
                        <a:ln>
                          <a:noFill/>
                        </a:ln>
                        <a:solidFill>
                          <a:schemeClr val="tx1"/>
                        </a:solidFill>
                        <a:effectLst/>
                        <a:latin typeface="Arial" charset="0"/>
                        <a:ea typeface="ＭＳ Ｐゴシック" charset="0"/>
                        <a:cs typeface="Arial"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1" i="0" u="none" strike="noStrike" cap="none" normalizeH="0" baseline="0" dirty="0" smtClean="0">
                          <a:ln>
                            <a:noFill/>
                          </a:ln>
                          <a:solidFill>
                            <a:srgbClr val="008000"/>
                          </a:solidFill>
                          <a:effectLst/>
                          <a:latin typeface="Arial" charset="0"/>
                          <a:ea typeface="ＭＳ Ｐゴシック" charset="0"/>
                          <a:cs typeface="Arial" charset="0"/>
                        </a:rPr>
                        <a:t>Achieved</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charset="0"/>
                          <a:ea typeface="ＭＳ Ｐゴシック" charset="0"/>
                          <a:cs typeface="Arial" charset="0"/>
                        </a:rPr>
                        <a:t>Throughout the 2015/16 Financial year, a vacancy rate of below</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charset="0"/>
                          <a:ea typeface="ＭＳ Ｐゴシック" charset="0"/>
                          <a:cs typeface="Arial" charset="0"/>
                        </a:rPr>
                        <a:t>10% was maintained at all times</a:t>
                      </a:r>
                    </a:p>
                    <a:p>
                      <a:pPr marL="85725" marR="0" lvl="0" indent="0" algn="l" defTabSz="914400" rtl="0" eaLnBrk="1" fontAlgn="base" latinLnBrk="0" hangingPunct="1">
                        <a:lnSpc>
                          <a:spcPct val="100000"/>
                        </a:lnSpc>
                        <a:spcBef>
                          <a:spcPct val="0"/>
                        </a:spcBef>
                        <a:spcAft>
                          <a:spcPct val="0"/>
                        </a:spcAft>
                        <a:buClrTx/>
                        <a:buSzTx/>
                        <a:buFontTx/>
                        <a:buNone/>
                        <a:tabLst/>
                      </a:pPr>
                      <a:endParaRPr kumimoji="0" lang="en-ZA" sz="1600" b="0" i="0" u="none" strike="noStrike" cap="none" normalizeH="0" baseline="0" dirty="0" smtClean="0">
                        <a:ln>
                          <a:noFill/>
                        </a:ln>
                        <a:solidFill>
                          <a:schemeClr val="tx1"/>
                        </a:solidFill>
                        <a:effectLst/>
                        <a:latin typeface="Arial" charset="0"/>
                        <a:ea typeface="ＭＳ Ｐゴシック" charset="0"/>
                        <a:cs typeface="Arial" charset="0"/>
                      </a:endParaRP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charset="0"/>
                          <a:ea typeface="ＭＳ Ｐゴシック" charset="0"/>
                          <a:cs typeface="Arial" charset="0"/>
                        </a:rPr>
                        <a:t>Vacancy rate was at 2.1% as at 31 March 2016</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375779" y="6083253"/>
            <a:ext cx="2133600" cy="365125"/>
          </a:xfrm>
        </p:spPr>
        <p:txBody>
          <a:bodyPr/>
          <a:lstStyle/>
          <a:p>
            <a:fld id="{7BF42C52-B159-234F-84DC-5B8DD7318330}" type="slidenum">
              <a:rPr lang="en-US" sz="2000" smtClean="0"/>
              <a:t>27</a:t>
            </a:fld>
            <a:endParaRPr lang="en-US" sz="2000" dirty="0"/>
          </a:p>
        </p:txBody>
      </p:sp>
    </p:spTree>
    <p:extLst>
      <p:ext uri="{BB962C8B-B14F-4D97-AF65-F5344CB8AC3E}">
        <p14:creationId xmlns:p14="http://schemas.microsoft.com/office/powerpoint/2010/main" val="2507048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01610182"/>
              </p:ext>
            </p:extLst>
          </p:nvPr>
        </p:nvGraphicFramePr>
        <p:xfrm>
          <a:off x="122831" y="921639"/>
          <a:ext cx="8911986" cy="4592058"/>
        </p:xfrm>
        <a:graphic>
          <a:graphicData uri="http://schemas.openxmlformats.org/drawingml/2006/table">
            <a:tbl>
              <a:tblPr firstRow="1" bandRow="1">
                <a:tableStyleId>{F5AB1C69-6EDB-4FF4-983F-18BD219EF322}</a:tableStyleId>
              </a:tblPr>
              <a:tblGrid>
                <a:gridCol w="2592224"/>
                <a:gridCol w="2684041"/>
                <a:gridCol w="3635721"/>
              </a:tblGrid>
              <a:tr h="427311">
                <a:tc gridSpan="3">
                  <a:txBody>
                    <a:bodyPr/>
                    <a:lstStyle/>
                    <a:p>
                      <a:pPr marL="2686050" marR="0" indent="-2686050" algn="just" defTabSz="914400" rtl="0" eaLnBrk="1" fontAlgn="auto" latinLnBrk="0" hangingPunct="1">
                        <a:lnSpc>
                          <a:spcPct val="100000"/>
                        </a:lnSpc>
                        <a:spcBef>
                          <a:spcPts val="0"/>
                        </a:spcBef>
                        <a:spcAft>
                          <a:spcPts val="0"/>
                        </a:spcAft>
                        <a:buClrTx/>
                        <a:buSzTx/>
                        <a:buFontTx/>
                        <a:buNone/>
                        <a:tabLst/>
                        <a:defRPr/>
                      </a:pPr>
                      <a:r>
                        <a:rPr lang="en-US" sz="1400" b="1" i="1" u="sng" strike="noStrike" kern="1200" baseline="0" dirty="0" smtClean="0">
                          <a:solidFill>
                            <a:srgbClr val="FFFFFF"/>
                          </a:solidFill>
                          <a:latin typeface="Arial" pitchFamily="34" charset="0"/>
                          <a:ea typeface="+mn-ea"/>
                          <a:cs typeface="Arial" pitchFamily="34" charset="0"/>
                        </a:rPr>
                        <a:t>Strategic Objective 3.3</a:t>
                      </a:r>
                      <a:r>
                        <a:rPr lang="en-US" sz="1400" b="1" i="0" u="none" strike="noStrike" kern="1200" baseline="0" dirty="0" smtClean="0">
                          <a:solidFill>
                            <a:srgbClr val="FFFFFF"/>
                          </a:solidFill>
                          <a:latin typeface="Arial" pitchFamily="34" charset="0"/>
                          <a:ea typeface="+mn-ea"/>
                          <a:cs typeface="Arial" pitchFamily="34" charset="0"/>
                        </a:rPr>
                        <a:t>: Ethical conduct and zero tolerance approach to crime, fraud and corruption</a:t>
                      </a:r>
                      <a:endParaRPr lang="en-ZA" sz="1400" b="0" kern="1200" dirty="0" smtClean="0">
                        <a:solidFill>
                          <a:srgbClr val="FFFFFF"/>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415112">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35597">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Number of awareness initiatives on ethics, fraud prevention and counter corruption conducted</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20 awareness initiatives on ethics, fraud prevention and counter corruption conducted</a:t>
                      </a:r>
                      <a:endParaRPr lang="en-US" sz="1400" b="0" i="0" u="none" strike="noStrike" kern="1200" baseline="0" dirty="0" smtClean="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400" b="1" i="0" u="none" strike="noStrike" kern="1200" baseline="0" dirty="0" smtClean="0">
                          <a:solidFill>
                            <a:srgbClr val="008000"/>
                          </a:solidFill>
                          <a:latin typeface="Arial" pitchFamily="34" charset="0"/>
                          <a:ea typeface="+mn-ea"/>
                          <a:cs typeface="Arial" pitchFamily="34" charset="0"/>
                        </a:rPr>
                        <a:t>Achieved</a:t>
                      </a:r>
                    </a:p>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44 Awareness interventions conducted.</a:t>
                      </a:r>
                    </a:p>
                    <a:p>
                      <a:pPr marL="85725" marR="0" indent="0" algn="l" defTabSz="914400" rtl="0" eaLnBrk="1" fontAlgn="auto" latinLnBrk="0" hangingPunct="1">
                        <a:lnSpc>
                          <a:spcPct val="100000"/>
                        </a:lnSpc>
                        <a:spcBef>
                          <a:spcPts val="0"/>
                        </a:spcBef>
                        <a:spcAft>
                          <a:spcPts val="0"/>
                        </a:spcAft>
                        <a:buClrTx/>
                        <a:buSzTx/>
                        <a:buFontTx/>
                        <a:buNone/>
                        <a:tabLst/>
                        <a:defRPr/>
                      </a:pPr>
                      <a:endParaRPr lang="en-ZA" sz="1400" b="0" i="0" u="none" strike="noStrike" kern="1200" baseline="0" dirty="0" smtClean="0">
                        <a:solidFill>
                          <a:schemeClr val="tx1"/>
                        </a:solidFill>
                        <a:latin typeface="Arial" pitchFamily="34" charset="0"/>
                        <a:ea typeface="+mn-ea"/>
                        <a:cs typeface="Arial" pitchFamily="34" charset="0"/>
                      </a:endParaRPr>
                    </a:p>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The huge success was due to close collaborations with the Learning Academy.</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5546">
                <a:tc>
                  <a:txBody>
                    <a:bodyPr/>
                    <a:lstStyle/>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Percentage of reported cases</a:t>
                      </a:r>
                    </a:p>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investigated and finalised within 90 working days</a:t>
                      </a:r>
                      <a:endParaRPr lang="en-US" sz="1400" b="0" i="0" u="none" strike="noStrike" kern="1200" baseline="0" dirty="0" smtClean="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62% reported cases</a:t>
                      </a:r>
                    </a:p>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investigated and finalised within 90 working days</a:t>
                      </a:r>
                      <a:endParaRPr lang="en-US" sz="1400" b="0" i="0" u="none" strike="noStrike" kern="1200" baseline="0" dirty="0" smtClean="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008000"/>
                          </a:solidFill>
                          <a:latin typeface="Arial" pitchFamily="34" charset="0"/>
                          <a:ea typeface="+mn-ea"/>
                          <a:cs typeface="Arial" pitchFamily="34" charset="0"/>
                        </a:rPr>
                        <a:t>Achieved</a:t>
                      </a:r>
                    </a:p>
                    <a:p>
                      <a:r>
                        <a:rPr lang="en-ZA" sz="1400" b="0" i="0" u="none" strike="noStrike" kern="1200" baseline="0" dirty="0" smtClean="0">
                          <a:solidFill>
                            <a:schemeClr val="tx1"/>
                          </a:solidFill>
                          <a:latin typeface="Arial" pitchFamily="34" charset="0"/>
                          <a:ea typeface="+mn-ea"/>
                          <a:cs typeface="Arial" pitchFamily="34" charset="0"/>
                        </a:rPr>
                        <a:t>69% of reported cases investigated and</a:t>
                      </a:r>
                    </a:p>
                    <a:p>
                      <a:r>
                        <a:rPr lang="en-ZA" sz="1400" b="0" i="0" u="none" strike="noStrike" kern="1200" baseline="0" dirty="0" smtClean="0">
                          <a:solidFill>
                            <a:schemeClr val="tx1"/>
                          </a:solidFill>
                          <a:latin typeface="Arial" pitchFamily="34" charset="0"/>
                          <a:ea typeface="+mn-ea"/>
                          <a:cs typeface="Arial" pitchFamily="34" charset="0"/>
                        </a:rPr>
                        <a:t>finalised within 90 days</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8492">
                <a:tc>
                  <a:txBody>
                    <a:bodyPr/>
                    <a:lstStyle/>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Number of reviews on processes conducted and reports signed off by the DG to identify possible vulnerabilities in business processes</a:t>
                      </a:r>
                      <a:endParaRPr lang="en-US" sz="1400" b="0" i="0" u="none" strike="noStrike" kern="1200" baseline="0" dirty="0" smtClean="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2 reviews on processes</a:t>
                      </a:r>
                    </a:p>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conducted and reports signed</a:t>
                      </a:r>
                    </a:p>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off by the DG to identify possible</a:t>
                      </a:r>
                    </a:p>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vulnerabilities in business</a:t>
                      </a:r>
                    </a:p>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processes</a:t>
                      </a:r>
                      <a:endParaRPr lang="en-US" sz="1400" b="0" i="0" u="none" strike="noStrike" kern="1200" baseline="0" dirty="0" smtClean="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008000"/>
                          </a:solidFill>
                          <a:latin typeface="Arial" pitchFamily="34" charset="0"/>
                          <a:ea typeface="+mn-ea"/>
                          <a:cs typeface="Arial" pitchFamily="34" charset="0"/>
                        </a:rPr>
                        <a:t>Achieved</a:t>
                      </a:r>
                    </a:p>
                    <a:p>
                      <a:r>
                        <a:rPr lang="en-ZA" sz="1400" b="0" i="0" u="none" strike="noStrike" kern="1200" baseline="0" dirty="0" smtClean="0">
                          <a:solidFill>
                            <a:schemeClr val="tx1"/>
                          </a:solidFill>
                          <a:latin typeface="Arial" pitchFamily="34" charset="0"/>
                          <a:ea typeface="+mn-ea"/>
                          <a:cs typeface="Arial" pitchFamily="34" charset="0"/>
                        </a:rPr>
                        <a:t>2 reviews on processes conducted to identify possible vulnerabilities in</a:t>
                      </a:r>
                    </a:p>
                    <a:p>
                      <a:r>
                        <a:rPr lang="en-ZA" sz="1400" b="0" i="0" u="none" strike="noStrike" kern="1200" baseline="0" dirty="0" smtClean="0">
                          <a:solidFill>
                            <a:schemeClr val="tx1"/>
                          </a:solidFill>
                          <a:latin typeface="Arial" pitchFamily="34" charset="0"/>
                          <a:ea typeface="+mn-ea"/>
                          <a:cs typeface="Arial" pitchFamily="34" charset="0"/>
                        </a:rPr>
                        <a:t>business processes</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239302" y="6236572"/>
            <a:ext cx="2133600" cy="365125"/>
          </a:xfrm>
        </p:spPr>
        <p:txBody>
          <a:bodyPr/>
          <a:lstStyle/>
          <a:p>
            <a:fld id="{7BF42C52-B159-234F-84DC-5B8DD7318330}" type="slidenum">
              <a:rPr lang="en-US" sz="2000" smtClean="0"/>
              <a:t>28</a:t>
            </a:fld>
            <a:endParaRPr lang="en-US" sz="2000" dirty="0"/>
          </a:p>
        </p:txBody>
      </p:sp>
    </p:spTree>
    <p:extLst>
      <p:ext uri="{BB962C8B-B14F-4D97-AF65-F5344CB8AC3E}">
        <p14:creationId xmlns:p14="http://schemas.microsoft.com/office/powerpoint/2010/main" val="24810872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03323" y="973463"/>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3145570363"/>
              </p:ext>
            </p:extLst>
          </p:nvPr>
        </p:nvGraphicFramePr>
        <p:xfrm>
          <a:off x="136477" y="973463"/>
          <a:ext cx="8898341" cy="4547047"/>
        </p:xfrm>
        <a:graphic>
          <a:graphicData uri="http://schemas.openxmlformats.org/drawingml/2006/table">
            <a:tbl>
              <a:tblPr firstRow="1" bandRow="1">
                <a:tableStyleId>{F5AB1C69-6EDB-4FF4-983F-18BD219EF322}</a:tableStyleId>
              </a:tblPr>
              <a:tblGrid>
                <a:gridCol w="2588255"/>
                <a:gridCol w="2679930"/>
                <a:gridCol w="3630156"/>
              </a:tblGrid>
              <a:tr h="502508">
                <a:tc gridSpan="3">
                  <a:txBody>
                    <a:bodyPr/>
                    <a:lstStyle/>
                    <a:p>
                      <a:pPr marL="2686050" marR="0" indent="-2686050" algn="just" defTabSz="914400" rtl="0" eaLnBrk="1" fontAlgn="auto" latinLnBrk="0" hangingPunct="1">
                        <a:lnSpc>
                          <a:spcPct val="100000"/>
                        </a:lnSpc>
                        <a:spcBef>
                          <a:spcPts val="0"/>
                        </a:spcBef>
                        <a:spcAft>
                          <a:spcPts val="0"/>
                        </a:spcAft>
                        <a:buClrTx/>
                        <a:buSzTx/>
                        <a:buFontTx/>
                        <a:buNone/>
                        <a:tabLst/>
                        <a:defRPr/>
                      </a:pPr>
                      <a:r>
                        <a:rPr lang="en-US" sz="1400" b="1" i="1" u="sng" strike="noStrike" kern="1200" baseline="0" dirty="0" smtClean="0">
                          <a:solidFill>
                            <a:srgbClr val="FFFFFF"/>
                          </a:solidFill>
                          <a:latin typeface="Arial" pitchFamily="34" charset="0"/>
                          <a:ea typeface="+mn-ea"/>
                          <a:cs typeface="Arial" pitchFamily="34" charset="0"/>
                        </a:rPr>
                        <a:t>Strategic Objective 3.3</a:t>
                      </a:r>
                      <a:r>
                        <a:rPr lang="en-US" sz="1400" b="1" i="0" u="none" strike="noStrike" kern="1200" baseline="0" dirty="0" smtClean="0">
                          <a:solidFill>
                            <a:srgbClr val="FFFFFF"/>
                          </a:solidFill>
                          <a:latin typeface="Arial" pitchFamily="34" charset="0"/>
                          <a:ea typeface="+mn-ea"/>
                          <a:cs typeface="Arial" pitchFamily="34" charset="0"/>
                        </a:rPr>
                        <a:t>: Ethical conduct and zero tolerance approach to crime, fraud and corruption</a:t>
                      </a:r>
                      <a:endParaRPr lang="en-ZA" sz="1400" b="0" kern="1200" dirty="0" smtClean="0">
                        <a:solidFill>
                          <a:srgbClr val="FFFFFF"/>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605536">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06085">
                <a:tc>
                  <a:txBody>
                    <a:bodyPr/>
                    <a:lstStyle/>
                    <a:p>
                      <a:pPr marL="85725" indent="0"/>
                      <a:r>
                        <a:rPr lang="en-ZA" sz="1400" b="0" i="0" u="none" strike="noStrike" kern="1200" baseline="0" dirty="0" smtClean="0">
                          <a:solidFill>
                            <a:schemeClr val="tx1"/>
                          </a:solidFill>
                          <a:latin typeface="Arial" pitchFamily="34" charset="0"/>
                          <a:ea typeface="+mn-ea"/>
                          <a:cs typeface="Arial" pitchFamily="34" charset="0"/>
                        </a:rPr>
                        <a:t>Number of Threats and Risk Assessments (TRAs) conducted in accordance with the requirements of Minimum Information (MISS) and / or Physical Security Standards (MPSS)</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85725"/>
                      <a:r>
                        <a:rPr lang="en-US" sz="1400" b="0" i="0" u="none" strike="noStrike" kern="1200" baseline="0" dirty="0" smtClean="0">
                          <a:solidFill>
                            <a:schemeClr val="tx1"/>
                          </a:solidFill>
                          <a:latin typeface="Arial" pitchFamily="34" charset="0"/>
                          <a:ea typeface="+mn-ea"/>
                          <a:cs typeface="Arial" pitchFamily="34" charset="0"/>
                        </a:rPr>
                        <a:t>80 (60 MPSS, 20 MISS)</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008000"/>
                          </a:solidFill>
                          <a:latin typeface="Arial" pitchFamily="34" charset="0"/>
                          <a:ea typeface="+mn-ea"/>
                          <a:cs typeface="Arial" pitchFamily="34" charset="0"/>
                        </a:rPr>
                        <a:t>Achieved</a:t>
                      </a:r>
                    </a:p>
                    <a:p>
                      <a:r>
                        <a:rPr lang="en-ZA" sz="1400" b="0" i="0" u="none" strike="noStrike" kern="1200" baseline="0" dirty="0" smtClean="0">
                          <a:solidFill>
                            <a:schemeClr val="tx1"/>
                          </a:solidFill>
                          <a:latin typeface="Arial" pitchFamily="34" charset="0"/>
                          <a:ea typeface="+mn-ea"/>
                          <a:cs typeface="Arial" pitchFamily="34" charset="0"/>
                        </a:rPr>
                        <a:t>88 (67/21) Threat and Risk</a:t>
                      </a:r>
                    </a:p>
                    <a:p>
                      <a:r>
                        <a:rPr lang="en-ZA" sz="1400" b="0" i="0" u="none" strike="noStrike" kern="1200" baseline="0" dirty="0" smtClean="0">
                          <a:solidFill>
                            <a:schemeClr val="tx1"/>
                          </a:solidFill>
                          <a:latin typeface="Arial" pitchFamily="34" charset="0"/>
                          <a:ea typeface="+mn-ea"/>
                          <a:cs typeface="Arial" pitchFamily="34" charset="0"/>
                        </a:rPr>
                        <a:t>Assessments(TRAs) conducted in</a:t>
                      </a:r>
                    </a:p>
                    <a:p>
                      <a:r>
                        <a:rPr lang="en-ZA" sz="1400" b="0" i="0" u="none" strike="noStrike" kern="1200" baseline="0" dirty="0" smtClean="0">
                          <a:solidFill>
                            <a:schemeClr val="tx1"/>
                          </a:solidFill>
                          <a:latin typeface="Arial" pitchFamily="34" charset="0"/>
                          <a:ea typeface="+mn-ea"/>
                          <a:cs typeface="Arial" pitchFamily="34" charset="0"/>
                        </a:rPr>
                        <a:t>accordance with the requirements of</a:t>
                      </a:r>
                    </a:p>
                    <a:p>
                      <a:r>
                        <a:rPr lang="en-ZA" sz="1400" b="0" i="0" u="none" strike="noStrike" kern="1200" baseline="0" dirty="0" smtClean="0">
                          <a:solidFill>
                            <a:schemeClr val="tx1"/>
                          </a:solidFill>
                          <a:latin typeface="Arial" pitchFamily="34" charset="0"/>
                          <a:ea typeface="+mn-ea"/>
                          <a:cs typeface="Arial" pitchFamily="34" charset="0"/>
                        </a:rPr>
                        <a:t>Minimum Information (MISS) and/or Physical Security Standards (MPSS)</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2918">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Number of vetting fieldwork</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Investigations finalised and  referred to State Security</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Agency (SSA)</a:t>
                      </a:r>
                      <a:endParaRPr lang="en-US" sz="1400" b="0" i="0" u="none" strike="noStrike" kern="1200" baseline="0" dirty="0" smtClean="0">
                        <a:solidFill>
                          <a:schemeClr val="tx1"/>
                        </a:solidFill>
                        <a:latin typeface="Arial" pitchFamily="34" charset="0"/>
                        <a:ea typeface="+mn-ea"/>
                        <a:cs typeface="Arial" pitchFamily="34" charset="0"/>
                      </a:endParaRPr>
                    </a:p>
                    <a:p>
                      <a:pPr marL="85725" indent="0"/>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85725" algn="l" defTabSz="4572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980 vetting fieldwork Investigations finalised and referred to State Security Agency (SSA)</a:t>
                      </a:r>
                      <a:endParaRPr lang="en-US" sz="1400" b="0" i="0" u="none" strike="noStrike" kern="1200" baseline="0" dirty="0" smtClean="0">
                        <a:solidFill>
                          <a:schemeClr val="tx1"/>
                        </a:solidFill>
                        <a:latin typeface="Arial" pitchFamily="34" charset="0"/>
                        <a:ea typeface="+mn-ea"/>
                        <a:cs typeface="Arial" pitchFamily="34" charset="0"/>
                      </a:endParaRPr>
                    </a:p>
                    <a:p>
                      <a:pPr marL="0" indent="85725"/>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008000"/>
                          </a:solidFill>
                          <a:latin typeface="Arial" pitchFamily="34" charset="0"/>
                          <a:ea typeface="+mn-ea"/>
                          <a:cs typeface="Arial" pitchFamily="34" charset="0"/>
                        </a:rPr>
                        <a:t>Achieved</a:t>
                      </a:r>
                    </a:p>
                    <a:p>
                      <a:r>
                        <a:rPr lang="en-ZA" sz="1400" b="0" i="0" u="none" strike="noStrike" kern="1200" baseline="0" dirty="0" smtClean="0">
                          <a:solidFill>
                            <a:schemeClr val="tx1"/>
                          </a:solidFill>
                          <a:latin typeface="Arial" pitchFamily="34" charset="0"/>
                          <a:ea typeface="+mn-ea"/>
                          <a:cs typeface="Arial" pitchFamily="34" charset="0"/>
                        </a:rPr>
                        <a:t>1143 Vetting fieldwork investigations finalised and submitted to State Security Agency (SSA) for Evaluation</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348484" y="6083253"/>
            <a:ext cx="2133600" cy="365125"/>
          </a:xfrm>
        </p:spPr>
        <p:txBody>
          <a:bodyPr/>
          <a:lstStyle/>
          <a:p>
            <a:fld id="{7BF42C52-B159-234F-84DC-5B8DD7318330}" type="slidenum">
              <a:rPr lang="en-US" sz="2000" smtClean="0"/>
              <a:t>29</a:t>
            </a:fld>
            <a:endParaRPr lang="en-US" sz="2000" dirty="0"/>
          </a:p>
        </p:txBody>
      </p:sp>
    </p:spTree>
    <p:extLst>
      <p:ext uri="{BB962C8B-B14F-4D97-AF65-F5344CB8AC3E}">
        <p14:creationId xmlns:p14="http://schemas.microsoft.com/office/powerpoint/2010/main" val="637447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7966844" cy="461665"/>
          </a:xfrm>
          <a:prstGeom prst="rect">
            <a:avLst/>
          </a:prstGeom>
          <a:noFill/>
        </p:spPr>
        <p:txBody>
          <a:bodyPr wrap="square" rtlCol="0">
            <a:spAutoFit/>
          </a:bodyPr>
          <a:lstStyle/>
          <a:p>
            <a:pPr algn="ctr"/>
            <a:r>
              <a:rPr lang="en-ZA" sz="2400" b="1" dirty="0" smtClean="0">
                <a:solidFill>
                  <a:schemeClr val="bg1"/>
                </a:solidFill>
                <a:latin typeface="Arial" pitchFamily="34" charset="0"/>
                <a:cs typeface="Arial" pitchFamily="34" charset="0"/>
              </a:rPr>
              <a:t>SUPPORTING GOVERNMENT PRIORITIES</a:t>
            </a:r>
            <a:endParaRPr lang="en-US" sz="2400" b="1" dirty="0" smtClean="0">
              <a:solidFill>
                <a:schemeClr val="bg1"/>
              </a:solidFill>
              <a:latin typeface="Arial" pitchFamily="34" charset="0"/>
              <a:cs typeface="Arial" pitchFamily="34" charset="0"/>
            </a:endParaRPr>
          </a:p>
        </p:txBody>
      </p:sp>
      <p:sp>
        <p:nvSpPr>
          <p:cNvPr id="8" name="TextBox 7"/>
          <p:cNvSpPr txBox="1"/>
          <p:nvPr/>
        </p:nvSpPr>
        <p:spPr>
          <a:xfrm>
            <a:off x="2483893" y="871603"/>
            <a:ext cx="6482686" cy="4059637"/>
          </a:xfrm>
          <a:prstGeom prst="rect">
            <a:avLst/>
          </a:prstGeom>
          <a:noFill/>
        </p:spPr>
        <p:txBody>
          <a:bodyPr wrap="square" rtlCol="0">
            <a:spAutoFit/>
          </a:bodyPr>
          <a:lstStyle/>
          <a:p>
            <a:endParaRPr lang="en-US" sz="1400" b="1" dirty="0" smtClean="0">
              <a:latin typeface="Arial" pitchFamily="34" charset="0"/>
              <a:cs typeface="Arial" pitchFamily="34" charset="0"/>
            </a:endParaRPr>
          </a:p>
          <a:p>
            <a:r>
              <a:rPr lang="en-US" sz="1400" b="1" dirty="0" smtClean="0">
                <a:latin typeface="Arial" pitchFamily="34" charset="0"/>
                <a:cs typeface="Arial" pitchFamily="34" charset="0"/>
              </a:rPr>
              <a:t>The </a:t>
            </a:r>
            <a:r>
              <a:rPr lang="en-US" sz="1400" b="1" dirty="0">
                <a:latin typeface="Arial" pitchFamily="34" charset="0"/>
                <a:cs typeface="Arial" pitchFamily="34" charset="0"/>
              </a:rPr>
              <a:t>DHA contributes directly to four of the 14 Outcomes of Government: </a:t>
            </a:r>
            <a:endParaRPr lang="en-ZA" sz="1400" dirty="0">
              <a:latin typeface="Arial" pitchFamily="34" charset="0"/>
              <a:cs typeface="Arial" pitchFamily="34" charset="0"/>
            </a:endParaRPr>
          </a:p>
          <a:p>
            <a:pPr marL="342900" indent="-342900">
              <a:lnSpc>
                <a:spcPct val="110000"/>
              </a:lnSpc>
              <a:buFont typeface="+mj-lt"/>
              <a:buAutoNum type="arabicPeriod"/>
            </a:pPr>
            <a:r>
              <a:rPr lang="en-ZA" sz="1400" dirty="0" smtClean="0">
                <a:latin typeface="Arial" pitchFamily="34" charset="0"/>
                <a:cs typeface="Arial" pitchFamily="34" charset="0"/>
              </a:rPr>
              <a:t>Quality </a:t>
            </a:r>
            <a:r>
              <a:rPr lang="en-ZA" sz="1400" dirty="0">
                <a:latin typeface="Arial" pitchFamily="34" charset="0"/>
                <a:cs typeface="Arial" pitchFamily="34" charset="0"/>
              </a:rPr>
              <a:t>basic education. </a:t>
            </a:r>
          </a:p>
          <a:p>
            <a:pPr marL="342900" indent="-342900">
              <a:lnSpc>
                <a:spcPct val="110000"/>
              </a:lnSpc>
              <a:buFont typeface="+mj-lt"/>
              <a:buAutoNum type="arabicPeriod"/>
            </a:pPr>
            <a:r>
              <a:rPr lang="en-US" sz="1400" dirty="0" smtClean="0">
                <a:latin typeface="Arial" pitchFamily="34" charset="0"/>
                <a:cs typeface="Arial" pitchFamily="34" charset="0"/>
              </a:rPr>
              <a:t>A </a:t>
            </a:r>
            <a:r>
              <a:rPr lang="en-US" sz="1400" dirty="0">
                <a:latin typeface="Arial" pitchFamily="34" charset="0"/>
                <a:cs typeface="Arial" pitchFamily="34" charset="0"/>
              </a:rPr>
              <a:t>long and healthy life for all. </a:t>
            </a:r>
            <a:endParaRPr lang="en-ZA" sz="1400" dirty="0">
              <a:latin typeface="Arial" pitchFamily="34" charset="0"/>
              <a:cs typeface="Arial" pitchFamily="34" charset="0"/>
            </a:endParaRPr>
          </a:p>
          <a:p>
            <a:pPr marL="342900" indent="-342900">
              <a:lnSpc>
                <a:spcPct val="110000"/>
              </a:lnSpc>
              <a:buFont typeface="+mj-lt"/>
              <a:buAutoNum type="arabicPeriod"/>
            </a:pPr>
            <a:r>
              <a:rPr lang="en-US" sz="1400" b="1" dirty="0" smtClean="0">
                <a:solidFill>
                  <a:srgbClr val="008000"/>
                </a:solidFill>
                <a:latin typeface="Arial" pitchFamily="34" charset="0"/>
                <a:cs typeface="Arial" pitchFamily="34" charset="0"/>
              </a:rPr>
              <a:t>All </a:t>
            </a:r>
            <a:r>
              <a:rPr lang="en-US" sz="1400" b="1" dirty="0">
                <a:solidFill>
                  <a:srgbClr val="008000"/>
                </a:solidFill>
                <a:latin typeface="Arial" pitchFamily="34" charset="0"/>
                <a:cs typeface="Arial" pitchFamily="34" charset="0"/>
              </a:rPr>
              <a:t>people in South Africa are and feel safe. </a:t>
            </a:r>
            <a:endParaRPr lang="en-ZA" sz="1400" dirty="0">
              <a:solidFill>
                <a:srgbClr val="008000"/>
              </a:solidFill>
              <a:latin typeface="Arial" pitchFamily="34" charset="0"/>
              <a:cs typeface="Arial" pitchFamily="34" charset="0"/>
            </a:endParaRPr>
          </a:p>
          <a:p>
            <a:pPr marL="342900" indent="-342900">
              <a:lnSpc>
                <a:spcPct val="110000"/>
              </a:lnSpc>
              <a:buFont typeface="+mj-lt"/>
              <a:buAutoNum type="arabicPeriod"/>
            </a:pPr>
            <a:r>
              <a:rPr lang="en-US" sz="1400" b="1" dirty="0" smtClean="0">
                <a:solidFill>
                  <a:srgbClr val="008000"/>
                </a:solidFill>
                <a:latin typeface="Arial" pitchFamily="34" charset="0"/>
                <a:cs typeface="Arial" pitchFamily="34" charset="0"/>
              </a:rPr>
              <a:t>Decent </a:t>
            </a:r>
            <a:r>
              <a:rPr lang="en-US" sz="1400" b="1" dirty="0">
                <a:solidFill>
                  <a:srgbClr val="008000"/>
                </a:solidFill>
                <a:latin typeface="Arial" pitchFamily="34" charset="0"/>
                <a:cs typeface="Arial" pitchFamily="34" charset="0"/>
              </a:rPr>
              <a:t>employment through inclusive economic growth. </a:t>
            </a:r>
            <a:endParaRPr lang="en-ZA" sz="1400" dirty="0">
              <a:solidFill>
                <a:srgbClr val="008000"/>
              </a:solidFill>
              <a:latin typeface="Arial" pitchFamily="34" charset="0"/>
              <a:cs typeface="Arial" pitchFamily="34" charset="0"/>
            </a:endParaRPr>
          </a:p>
          <a:p>
            <a:pPr marL="342900" indent="-342900">
              <a:lnSpc>
                <a:spcPct val="110000"/>
              </a:lnSpc>
              <a:buFont typeface="+mj-lt"/>
              <a:buAutoNum type="arabicPeriod"/>
            </a:pPr>
            <a:r>
              <a:rPr lang="en-US" sz="1400" dirty="0" smtClean="0">
                <a:latin typeface="Arial" pitchFamily="34" charset="0"/>
                <a:cs typeface="Arial" pitchFamily="34" charset="0"/>
              </a:rPr>
              <a:t>Skilled </a:t>
            </a:r>
            <a:r>
              <a:rPr lang="en-US" sz="1400" dirty="0">
                <a:latin typeface="Arial" pitchFamily="34" charset="0"/>
                <a:cs typeface="Arial" pitchFamily="34" charset="0"/>
              </a:rPr>
              <a:t>and capable workforce to support an inclusive growth path. </a:t>
            </a:r>
            <a:endParaRPr lang="en-ZA" sz="1400" dirty="0">
              <a:latin typeface="Arial" pitchFamily="34" charset="0"/>
              <a:cs typeface="Arial" pitchFamily="34" charset="0"/>
            </a:endParaRPr>
          </a:p>
          <a:p>
            <a:pPr marL="342900" indent="-342900">
              <a:lnSpc>
                <a:spcPct val="110000"/>
              </a:lnSpc>
              <a:buFont typeface="+mj-lt"/>
              <a:buAutoNum type="arabicPeriod"/>
            </a:pPr>
            <a:r>
              <a:rPr lang="en-US" sz="1400" dirty="0" smtClean="0">
                <a:latin typeface="Arial" pitchFamily="34" charset="0"/>
                <a:cs typeface="Arial" pitchFamily="34" charset="0"/>
              </a:rPr>
              <a:t>An </a:t>
            </a:r>
            <a:r>
              <a:rPr lang="en-US" sz="1400" dirty="0">
                <a:latin typeface="Arial" pitchFamily="34" charset="0"/>
                <a:cs typeface="Arial" pitchFamily="34" charset="0"/>
              </a:rPr>
              <a:t>efficient competitive and responsive economic infrastructure network. </a:t>
            </a:r>
            <a:endParaRPr lang="en-ZA" sz="1400" dirty="0">
              <a:latin typeface="Arial" pitchFamily="34" charset="0"/>
              <a:cs typeface="Arial" pitchFamily="34" charset="0"/>
            </a:endParaRPr>
          </a:p>
          <a:p>
            <a:pPr marL="342900" indent="-342900">
              <a:lnSpc>
                <a:spcPct val="110000"/>
              </a:lnSpc>
              <a:buFont typeface="+mj-lt"/>
              <a:buAutoNum type="arabicPeriod"/>
            </a:pPr>
            <a:r>
              <a:rPr lang="en-US" sz="1400" dirty="0" smtClean="0">
                <a:latin typeface="Arial" pitchFamily="34" charset="0"/>
                <a:cs typeface="Arial" pitchFamily="34" charset="0"/>
              </a:rPr>
              <a:t>Vibrant </a:t>
            </a:r>
            <a:r>
              <a:rPr lang="en-US" sz="1400" dirty="0">
                <a:latin typeface="Arial" pitchFamily="34" charset="0"/>
                <a:cs typeface="Arial" pitchFamily="34" charset="0"/>
              </a:rPr>
              <a:t>equitable sustainable rural communities contributing to food security for all. </a:t>
            </a:r>
            <a:endParaRPr lang="en-US" sz="1400" dirty="0" smtClean="0">
              <a:latin typeface="Arial" pitchFamily="34" charset="0"/>
              <a:cs typeface="Arial" pitchFamily="34" charset="0"/>
            </a:endParaRPr>
          </a:p>
          <a:p>
            <a:pPr marL="228600" indent="-228600" algn="just">
              <a:lnSpc>
                <a:spcPct val="110000"/>
              </a:lnSpc>
              <a:buFont typeface="+mj-lt"/>
              <a:buAutoNum type="arabicPeriod"/>
            </a:pPr>
            <a:r>
              <a:rPr lang="en-US" sz="1400" dirty="0" smtClean="0">
                <a:latin typeface="Arial" pitchFamily="34" charset="0"/>
                <a:cs typeface="Arial" pitchFamily="34" charset="0"/>
              </a:rPr>
              <a:t>   Sustainable human settlements and improved quality of household life. </a:t>
            </a:r>
          </a:p>
          <a:p>
            <a:pPr marL="228600" indent="-228600" algn="just">
              <a:lnSpc>
                <a:spcPct val="110000"/>
              </a:lnSpc>
              <a:buFont typeface="+mj-lt"/>
              <a:buAutoNum type="arabicPeriod"/>
            </a:pPr>
            <a:r>
              <a:rPr lang="en-US" sz="1400" dirty="0" smtClean="0">
                <a:latin typeface="Arial" pitchFamily="34" charset="0"/>
                <a:cs typeface="Arial" pitchFamily="34" charset="0"/>
              </a:rPr>
              <a:t>   Responsive accountable effective and efficient local government system. </a:t>
            </a:r>
          </a:p>
          <a:p>
            <a:pPr marL="228600" indent="-228600" algn="just">
              <a:lnSpc>
                <a:spcPct val="110000"/>
              </a:lnSpc>
              <a:buFont typeface="+mj-lt"/>
              <a:buAutoNum type="arabicPeriod"/>
            </a:pPr>
            <a:r>
              <a:rPr lang="en-US" sz="1400" dirty="0" smtClean="0">
                <a:latin typeface="Arial" pitchFamily="34" charset="0"/>
                <a:cs typeface="Arial" pitchFamily="34" charset="0"/>
              </a:rPr>
              <a:t>   Protect and enhance our environmental assets and natural resources. </a:t>
            </a:r>
          </a:p>
          <a:p>
            <a:pPr marL="228600" indent="-228600" algn="just">
              <a:lnSpc>
                <a:spcPct val="110000"/>
              </a:lnSpc>
              <a:buFont typeface="+mj-lt"/>
              <a:buAutoNum type="arabicPeriod"/>
            </a:pPr>
            <a:r>
              <a:rPr lang="en-US" sz="1400" dirty="0" smtClean="0">
                <a:latin typeface="Arial" pitchFamily="34" charset="0"/>
                <a:cs typeface="Arial" pitchFamily="34" charset="0"/>
              </a:rPr>
              <a:t>   Create a better South Africa a better Africa and a better world. </a:t>
            </a:r>
          </a:p>
          <a:p>
            <a:pPr marL="228600" indent="-228600" algn="just">
              <a:lnSpc>
                <a:spcPct val="110000"/>
              </a:lnSpc>
              <a:buFont typeface="+mj-lt"/>
              <a:buAutoNum type="arabicPeriod"/>
            </a:pPr>
            <a:r>
              <a:rPr lang="en-US" sz="1400" dirty="0">
                <a:latin typeface="Arial" pitchFamily="34" charset="0"/>
                <a:cs typeface="Arial" pitchFamily="34" charset="0"/>
              </a:rPr>
              <a:t> </a:t>
            </a:r>
            <a:r>
              <a:rPr lang="en-US" sz="1400" dirty="0" smtClean="0">
                <a:latin typeface="Arial" pitchFamily="34" charset="0"/>
                <a:cs typeface="Arial" pitchFamily="34" charset="0"/>
              </a:rPr>
              <a:t> </a:t>
            </a:r>
            <a:r>
              <a:rPr lang="en-US" sz="1400" b="1" dirty="0" smtClean="0">
                <a:latin typeface="Arial" pitchFamily="34" charset="0"/>
                <a:cs typeface="Arial" pitchFamily="34" charset="0"/>
              </a:rPr>
              <a:t> </a:t>
            </a:r>
            <a:r>
              <a:rPr lang="en-US" sz="1400" b="1" dirty="0" smtClean="0">
                <a:solidFill>
                  <a:srgbClr val="008000"/>
                </a:solidFill>
                <a:latin typeface="Arial" pitchFamily="34" charset="0"/>
                <a:cs typeface="Arial" pitchFamily="34" charset="0"/>
              </a:rPr>
              <a:t>An efficient effective and development oriented public service.</a:t>
            </a:r>
          </a:p>
          <a:p>
            <a:pPr marL="228600" indent="-228600" algn="just">
              <a:lnSpc>
                <a:spcPct val="110000"/>
              </a:lnSpc>
              <a:buFont typeface="+mj-lt"/>
              <a:buAutoNum type="arabicPeriod"/>
            </a:pPr>
            <a:r>
              <a:rPr lang="en-US" sz="1400" dirty="0">
                <a:latin typeface="Arial" pitchFamily="34" charset="0"/>
                <a:cs typeface="Arial" pitchFamily="34" charset="0"/>
              </a:rPr>
              <a:t> </a:t>
            </a:r>
            <a:r>
              <a:rPr lang="en-US" sz="1400" dirty="0" smtClean="0">
                <a:latin typeface="Arial" pitchFamily="34" charset="0"/>
                <a:cs typeface="Arial" pitchFamily="34" charset="0"/>
              </a:rPr>
              <a:t>  Social protection. </a:t>
            </a:r>
          </a:p>
          <a:p>
            <a:pPr marL="228600" indent="-228600">
              <a:lnSpc>
                <a:spcPct val="110000"/>
              </a:lnSpc>
              <a:buFont typeface="+mj-lt"/>
              <a:buAutoNum type="arabicPeriod"/>
            </a:pPr>
            <a:r>
              <a:rPr lang="en-US" sz="1400" dirty="0">
                <a:latin typeface="Arial" pitchFamily="34" charset="0"/>
                <a:cs typeface="Arial" pitchFamily="34" charset="0"/>
              </a:rPr>
              <a:t> </a:t>
            </a:r>
            <a:r>
              <a:rPr lang="en-US" sz="1400" dirty="0" smtClean="0">
                <a:latin typeface="Arial" pitchFamily="34" charset="0"/>
                <a:cs typeface="Arial" pitchFamily="34" charset="0"/>
              </a:rPr>
              <a:t>  </a:t>
            </a:r>
            <a:r>
              <a:rPr lang="en-US" sz="1400" b="1" dirty="0" smtClean="0">
                <a:solidFill>
                  <a:srgbClr val="008000"/>
                </a:solidFill>
                <a:latin typeface="Arial" pitchFamily="34" charset="0"/>
                <a:cs typeface="Arial" pitchFamily="34" charset="0"/>
              </a:rPr>
              <a:t>Nation building and social cohesion. </a:t>
            </a:r>
          </a:p>
        </p:txBody>
      </p:sp>
      <p:sp>
        <p:nvSpPr>
          <p:cNvPr id="2" name="Slide Number Placeholder 1"/>
          <p:cNvSpPr>
            <a:spLocks noGrp="1"/>
          </p:cNvSpPr>
          <p:nvPr>
            <p:ph type="sldNum" sz="quarter" idx="12"/>
          </p:nvPr>
        </p:nvSpPr>
        <p:spPr>
          <a:xfrm>
            <a:off x="6280245" y="6173787"/>
            <a:ext cx="2133600" cy="365125"/>
          </a:xfrm>
        </p:spPr>
        <p:txBody>
          <a:bodyPr/>
          <a:lstStyle/>
          <a:p>
            <a:fld id="{7BF42C52-B159-234F-84DC-5B8DD7318330}" type="slidenum">
              <a:rPr lang="en-US" sz="2000" smtClean="0"/>
              <a:t>3</a:t>
            </a:fld>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713955"/>
            <a:ext cx="2243895" cy="281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6497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75790387"/>
              </p:ext>
            </p:extLst>
          </p:nvPr>
        </p:nvGraphicFramePr>
        <p:xfrm>
          <a:off x="109182" y="982639"/>
          <a:ext cx="8925636" cy="4647769"/>
        </p:xfrm>
        <a:graphic>
          <a:graphicData uri="http://schemas.openxmlformats.org/drawingml/2006/table">
            <a:tbl>
              <a:tblPr firstRow="1" bandRow="1">
                <a:tableStyleId>{F5AB1C69-6EDB-4FF4-983F-18BD219EF322}</a:tableStyleId>
              </a:tblPr>
              <a:tblGrid>
                <a:gridCol w="2596193"/>
                <a:gridCol w="2688152"/>
                <a:gridCol w="3641291"/>
              </a:tblGrid>
              <a:tr h="894281">
                <a:tc gridSpan="3">
                  <a:txBody>
                    <a:bodyPr/>
                    <a:lstStyle/>
                    <a:p>
                      <a:pPr marL="2786063" marR="0" lvl="0" indent="-2786063" algn="just" defTabSz="914400" rtl="0" eaLnBrk="1" fontAlgn="base" latinLnBrk="0" hangingPunct="1">
                        <a:lnSpc>
                          <a:spcPct val="100000"/>
                        </a:lnSpc>
                        <a:spcBef>
                          <a:spcPct val="0"/>
                        </a:spcBef>
                        <a:spcAft>
                          <a:spcPct val="0"/>
                        </a:spcAft>
                        <a:buClrTx/>
                        <a:buSzTx/>
                        <a:buFontTx/>
                        <a:buNone/>
                        <a:tabLst/>
                      </a:pPr>
                      <a:r>
                        <a:rPr kumimoji="0" lang="en-US" sz="1400" b="1" i="1" u="sng" strike="noStrike" cap="none" normalizeH="0" baseline="0" dirty="0" smtClean="0">
                          <a:ln>
                            <a:noFill/>
                          </a:ln>
                          <a:solidFill>
                            <a:srgbClr val="FFFFFF"/>
                          </a:solidFill>
                          <a:effectLst/>
                          <a:latin typeface="Arial" pitchFamily="34" charset="0"/>
                          <a:ea typeface="ＭＳ Ｐゴシック" charset="0"/>
                          <a:cs typeface="Arial" pitchFamily="34" charset="0"/>
                        </a:rPr>
                        <a:t>Strategic Objective 3.4</a:t>
                      </a:r>
                      <a:r>
                        <a:rPr kumimoji="0" lang="en-US" sz="1400" b="1" i="0" u="none" strike="noStrike" cap="none" normalizeH="0" baseline="0" dirty="0" smtClean="0">
                          <a:ln>
                            <a:noFill/>
                          </a:ln>
                          <a:solidFill>
                            <a:srgbClr val="FFFFFF"/>
                          </a:solidFill>
                          <a:effectLst/>
                          <a:latin typeface="Arial" pitchFamily="34" charset="0"/>
                          <a:ea typeface="ＭＳ Ｐゴシック" charset="0"/>
                          <a:cs typeface="Arial" pitchFamily="34" charset="0"/>
                        </a:rPr>
                        <a:t>: Collaboration with stakeholders in support of enhanced service delivery and core</a:t>
                      </a:r>
                    </a:p>
                    <a:p>
                      <a:pPr marL="2786063" marR="0" lvl="0" indent="-2786063"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Arial" pitchFamily="34" charset="0"/>
                          <a:ea typeface="ＭＳ Ｐゴシック" charset="0"/>
                          <a:cs typeface="Arial" pitchFamily="34" charset="0"/>
                        </a:rPr>
                        <a:t>business objectives</a:t>
                      </a:r>
                      <a:endParaRPr kumimoji="0" lang="en-ZA" sz="1400" b="0" i="0" u="none" strike="noStrike" cap="none" normalizeH="0" baseline="0" dirty="0">
                        <a:ln>
                          <a:noFill/>
                        </a:ln>
                        <a:solidFill>
                          <a:srgbClr val="FFFFFF"/>
                        </a:solidFill>
                        <a:effectLst/>
                        <a:latin typeface="Arial" pitchFamily="34" charset="0"/>
                        <a:ea typeface="ＭＳ Ｐゴシック" charset="0"/>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602256">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51232">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Implementation of communication strategy and action </a:t>
                      </a:r>
                      <a:r>
                        <a:rPr kumimoji="0" lang="en-US"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plan with a focus on </a:t>
                      </a: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internal and external communications (actual progress against planned activities)</a:t>
                      </a:r>
                      <a:endParaRPr kumimoji="0" lang="en-US" sz="14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Communication strategy and action plan developed and implemented in respect of:</a:t>
                      </a:r>
                    </a:p>
                    <a:p>
                      <a:pPr marL="257175" marR="0" lvl="0" indent="-171450" algn="l" defTabSz="914400" rtl="0" eaLnBrk="1" fontAlgn="base" latinLnBrk="0" hangingPunct="1">
                        <a:lnSpc>
                          <a:spcPct val="100000"/>
                        </a:lnSpc>
                        <a:spcBef>
                          <a:spcPct val="0"/>
                        </a:spcBef>
                        <a:spcAft>
                          <a:spcPct val="0"/>
                        </a:spcAft>
                        <a:buClrTx/>
                        <a:buSzTx/>
                        <a:buFont typeface="Arial"/>
                        <a:buChar char="•"/>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Corporate Communication Services, </a:t>
                      </a:r>
                    </a:p>
                    <a:p>
                      <a:pPr marL="257175" marR="0" lvl="0" indent="-171450" algn="l" defTabSz="914400" rtl="0" eaLnBrk="1" fontAlgn="base" latinLnBrk="0" hangingPunct="1">
                        <a:lnSpc>
                          <a:spcPct val="100000"/>
                        </a:lnSpc>
                        <a:spcBef>
                          <a:spcPct val="0"/>
                        </a:spcBef>
                        <a:spcAft>
                          <a:spcPct val="0"/>
                        </a:spcAft>
                        <a:buClrTx/>
                        <a:buSzTx/>
                        <a:buFont typeface="Arial"/>
                        <a:buChar char="•"/>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Media Relations </a:t>
                      </a:r>
                    </a:p>
                    <a:p>
                      <a:pPr marL="257175" marR="0" lvl="0" indent="-171450" algn="l" defTabSz="914400" rtl="0" eaLnBrk="1" fontAlgn="base" latinLnBrk="0" hangingPunct="1">
                        <a:lnSpc>
                          <a:spcPct val="100000"/>
                        </a:lnSpc>
                        <a:spcBef>
                          <a:spcPct val="0"/>
                        </a:spcBef>
                        <a:spcAft>
                          <a:spcPct val="0"/>
                        </a:spcAft>
                        <a:buClrTx/>
                        <a:buSzTx/>
                        <a:buFont typeface="Arial"/>
                        <a:buChar char="•"/>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 Public Awareness Engagement </a:t>
                      </a:r>
                      <a:endParaRPr kumimoji="0" lang="en-US" sz="14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8000"/>
                          </a:solidFill>
                          <a:effectLst/>
                          <a:latin typeface="Arial" pitchFamily="34" charset="0"/>
                          <a:ea typeface="ＭＳ Ｐゴシック" charset="0"/>
                          <a:cs typeface="Arial" pitchFamily="34" charset="0"/>
                        </a:rPr>
                        <a:t>Achieved</a:t>
                      </a:r>
                    </a:p>
                    <a:p>
                      <a:pPr marL="257175" marR="0" lvl="0" indent="-171450" algn="l" defTabSz="914400" rtl="0" eaLnBrk="1" fontAlgn="base" latinLnBrk="0" hangingPunct="1">
                        <a:lnSpc>
                          <a:spcPct val="100000"/>
                        </a:lnSpc>
                        <a:spcBef>
                          <a:spcPct val="0"/>
                        </a:spcBef>
                        <a:spcAft>
                          <a:spcPct val="0"/>
                        </a:spcAft>
                        <a:buClrTx/>
                        <a:buSzTx/>
                        <a:buFont typeface="Arial"/>
                        <a:buChar char="•"/>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13 publications of Ministerial Home Affairs Today produced</a:t>
                      </a:r>
                    </a:p>
                    <a:p>
                      <a:pPr marL="257175" marR="0" lvl="0" indent="-171450" algn="l" defTabSz="914400" rtl="0" eaLnBrk="1" fontAlgn="base" latinLnBrk="0" hangingPunct="1">
                        <a:lnSpc>
                          <a:spcPct val="100000"/>
                        </a:lnSpc>
                        <a:spcBef>
                          <a:spcPct val="0"/>
                        </a:spcBef>
                        <a:spcAft>
                          <a:spcPct val="0"/>
                        </a:spcAft>
                        <a:buClrTx/>
                        <a:buSzTx/>
                        <a:buFont typeface="Arial"/>
                        <a:buChar char="•"/>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8 publications of Notes from the DG’s Desk produced</a:t>
                      </a:r>
                    </a:p>
                    <a:p>
                      <a:pPr marL="257175" marR="0" lvl="0" indent="-171450" algn="l" defTabSz="914400" rtl="0" eaLnBrk="1" fontAlgn="base" latinLnBrk="0" hangingPunct="1">
                        <a:lnSpc>
                          <a:spcPct val="100000"/>
                        </a:lnSpc>
                        <a:spcBef>
                          <a:spcPct val="0"/>
                        </a:spcBef>
                        <a:spcAft>
                          <a:spcPct val="0"/>
                        </a:spcAft>
                        <a:buClrTx/>
                        <a:buSzTx/>
                        <a:buFont typeface="Arial"/>
                        <a:buChar char="•"/>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4 publications of Ikhaya (internal newsletter – printed) produced</a:t>
                      </a:r>
                    </a:p>
                    <a:p>
                      <a:pPr marL="257175" marR="0" lvl="0" indent="-171450" algn="l" defTabSz="914400" rtl="0" eaLnBrk="1" fontAlgn="base" latinLnBrk="0" hangingPunct="1">
                        <a:lnSpc>
                          <a:spcPct val="100000"/>
                        </a:lnSpc>
                        <a:spcBef>
                          <a:spcPct val="0"/>
                        </a:spcBef>
                        <a:spcAft>
                          <a:spcPct val="0"/>
                        </a:spcAft>
                        <a:buClrTx/>
                        <a:buSzTx/>
                        <a:buFont typeface="Arial"/>
                        <a:buChar char="•"/>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22 Media briefings were conducted</a:t>
                      </a:r>
                    </a:p>
                    <a:p>
                      <a:pPr marL="257175" marR="0" lvl="0" indent="-171450" algn="l" defTabSz="914400" rtl="0" eaLnBrk="1" fontAlgn="base" latinLnBrk="0" hangingPunct="1">
                        <a:lnSpc>
                          <a:spcPct val="100000"/>
                        </a:lnSpc>
                        <a:spcBef>
                          <a:spcPct val="0"/>
                        </a:spcBef>
                        <a:spcAft>
                          <a:spcPct val="0"/>
                        </a:spcAft>
                        <a:buClrTx/>
                        <a:buSzTx/>
                        <a:buFont typeface="Arial"/>
                        <a:buChar char="•"/>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20 Ministerial / departmental izimbizo conducted</a:t>
                      </a:r>
                    </a:p>
                    <a:p>
                      <a:pPr marL="257175" marR="0" lvl="0" indent="-171450" algn="l" defTabSz="914400" rtl="0" eaLnBrk="1" fontAlgn="base" latinLnBrk="0" hangingPunct="1">
                        <a:lnSpc>
                          <a:spcPct val="100000"/>
                        </a:lnSpc>
                        <a:spcBef>
                          <a:spcPct val="0"/>
                        </a:spcBef>
                        <a:spcAft>
                          <a:spcPct val="0"/>
                        </a:spcAft>
                        <a:buClrTx/>
                        <a:buSzTx/>
                        <a:buFont typeface="Arial"/>
                        <a:buChar char="•"/>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Budget Vote exhibition participated in</a:t>
                      </a:r>
                    </a:p>
                    <a:p>
                      <a:pPr marL="257175" marR="0" lvl="0" indent="-171450" algn="l" defTabSz="914400" rtl="0" eaLnBrk="1" fontAlgn="base" latinLnBrk="0" hangingPunct="1">
                        <a:lnSpc>
                          <a:spcPct val="100000"/>
                        </a:lnSpc>
                        <a:spcBef>
                          <a:spcPct val="0"/>
                        </a:spcBef>
                        <a:spcAft>
                          <a:spcPct val="0"/>
                        </a:spcAft>
                        <a:buClrTx/>
                        <a:buSzTx/>
                        <a:buFont typeface="Arial"/>
                        <a:buChar char="•"/>
                        <a:tabLst/>
                      </a:pPr>
                      <a:r>
                        <a:rPr kumimoji="0" lang="en-ZA" sz="14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1 exhibition participated in</a:t>
                      </a:r>
                      <a:endParaRPr lang="en-ZA"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1: ADMINISTRATION</a:t>
            </a:r>
            <a:endParaRPr lang="en-ZA" sz="24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444018" y="5991225"/>
            <a:ext cx="2133600" cy="365125"/>
          </a:xfrm>
        </p:spPr>
        <p:txBody>
          <a:bodyPr/>
          <a:lstStyle/>
          <a:p>
            <a:fld id="{7BF42C52-B159-234F-84DC-5B8DD7318330}" type="slidenum">
              <a:rPr lang="en-US" sz="2000" smtClean="0"/>
              <a:t>30</a:t>
            </a:fld>
            <a:endParaRPr lang="en-US" sz="2000" dirty="0"/>
          </a:p>
        </p:txBody>
      </p:sp>
    </p:spTree>
    <p:extLst>
      <p:ext uri="{BB962C8B-B14F-4D97-AF65-F5344CB8AC3E}">
        <p14:creationId xmlns:p14="http://schemas.microsoft.com/office/powerpoint/2010/main" val="16273032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78187"/>
            <a:ext cx="9144000" cy="5078994"/>
          </a:xfrm>
        </p:spPr>
      </p:pic>
      <p:sp>
        <p:nvSpPr>
          <p:cNvPr id="4" name="Slide Number Placeholder 3"/>
          <p:cNvSpPr>
            <a:spLocks noGrp="1"/>
          </p:cNvSpPr>
          <p:nvPr>
            <p:ph type="sldNum" sz="quarter" idx="12"/>
          </p:nvPr>
        </p:nvSpPr>
        <p:spPr/>
        <p:txBody>
          <a:bodyPr/>
          <a:lstStyle/>
          <a:p>
            <a:fld id="{7BF42C52-B159-234F-84DC-5B8DD7318330}" type="slidenum">
              <a:rPr lang="en-US" smtClean="0"/>
              <a:t>31</a:t>
            </a:fld>
            <a:endParaRPr lang="en-US" dirty="0"/>
          </a:p>
        </p:txBody>
      </p:sp>
      <p:sp>
        <p:nvSpPr>
          <p:cNvPr id="7" name="Rectangle 6"/>
          <p:cNvSpPr/>
          <p:nvPr/>
        </p:nvSpPr>
        <p:spPr>
          <a:xfrm>
            <a:off x="2376616" y="320431"/>
            <a:ext cx="5284267" cy="461665"/>
          </a:xfrm>
          <a:prstGeom prst="rect">
            <a:avLst/>
          </a:prstGeom>
        </p:spPr>
        <p:txBody>
          <a:bodyPr wrap="none">
            <a:spAutoFit/>
          </a:bodyPr>
          <a:lstStyle/>
          <a:p>
            <a:r>
              <a:rPr lang="en-US" sz="2400" b="1" dirty="0">
                <a:solidFill>
                  <a:schemeClr val="bg1"/>
                </a:solidFill>
                <a:latin typeface="Arial" pitchFamily="34" charset="0"/>
                <a:cs typeface="Arial" pitchFamily="34" charset="0"/>
              </a:rPr>
              <a:t>PROGRAMME 2: CITIZEN AFFAIRS</a:t>
            </a:r>
            <a:endParaRPr lang="en-ZA" sz="2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558781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2: CITIZEN AFFAIRS</a:t>
            </a:r>
            <a:endParaRPr lang="en-ZA" sz="2400" b="1" dirty="0">
              <a:solidFill>
                <a:schemeClr val="bg1"/>
              </a:solidFill>
              <a:latin typeface="Arial" pitchFamily="34" charset="0"/>
              <a:cs typeface="Arial" pitchFamily="34" charset="0"/>
            </a:endParaRPr>
          </a:p>
        </p:txBody>
      </p:sp>
      <p:sp>
        <p:nvSpPr>
          <p:cNvPr id="5" name="Rectangle 8"/>
          <p:cNvSpPr>
            <a:spLocks noChangeArrowheads="1"/>
          </p:cNvSpPr>
          <p:nvPr/>
        </p:nvSpPr>
        <p:spPr bwMode="auto">
          <a:xfrm>
            <a:off x="669000" y="1011429"/>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b="1" dirty="0"/>
          </a:p>
        </p:txBody>
      </p:sp>
      <p:graphicFrame>
        <p:nvGraphicFramePr>
          <p:cNvPr id="6" name="Table 5"/>
          <p:cNvGraphicFramePr>
            <a:graphicFrameLocks noGrp="1"/>
          </p:cNvGraphicFramePr>
          <p:nvPr>
            <p:extLst>
              <p:ext uri="{D42A27DB-BD31-4B8C-83A1-F6EECF244321}">
                <p14:modId xmlns:p14="http://schemas.microsoft.com/office/powerpoint/2010/main" val="1627357710"/>
              </p:ext>
            </p:extLst>
          </p:nvPr>
        </p:nvGraphicFramePr>
        <p:xfrm>
          <a:off x="136478" y="899847"/>
          <a:ext cx="8911988" cy="4646743"/>
        </p:xfrm>
        <a:graphic>
          <a:graphicData uri="http://schemas.openxmlformats.org/drawingml/2006/table">
            <a:tbl>
              <a:tblPr firstRow="1" firstCol="1" bandRow="1">
                <a:tableStyleId>{F2DE63D5-997A-4646-A377-4702673A728D}</a:tableStyleId>
              </a:tblPr>
              <a:tblGrid>
                <a:gridCol w="1563406"/>
                <a:gridCol w="7348582"/>
              </a:tblGrid>
              <a:tr h="735714">
                <a:tc rowSpan="6">
                  <a:txBody>
                    <a:bodyPr/>
                    <a:lstStyle/>
                    <a:p>
                      <a:pPr marL="0" marR="0" algn="l">
                        <a:lnSpc>
                          <a:spcPct val="115000"/>
                        </a:lnSpc>
                        <a:spcBef>
                          <a:spcPts val="0"/>
                        </a:spcBef>
                        <a:spcAft>
                          <a:spcPts val="0"/>
                        </a:spcAft>
                      </a:pPr>
                      <a:r>
                        <a:rPr lang="en-US" sz="1800" dirty="0" smtClean="0">
                          <a:effectLst/>
                          <a:latin typeface="Arial" pitchFamily="34" charset="0"/>
                          <a:cs typeface="Arial" pitchFamily="34" charset="0"/>
                        </a:rPr>
                        <a:t>Strategic objectives</a:t>
                      </a:r>
                    </a:p>
                    <a:p>
                      <a:pPr marL="0" marR="0" algn="l">
                        <a:lnSpc>
                          <a:spcPct val="115000"/>
                        </a:lnSpc>
                        <a:spcBef>
                          <a:spcPts val="0"/>
                        </a:spcBef>
                        <a:spcAft>
                          <a:spcPts val="0"/>
                        </a:spcAft>
                      </a:pPr>
                      <a:r>
                        <a:rPr lang="en-US" sz="1800" dirty="0" smtClean="0">
                          <a:effectLst/>
                          <a:latin typeface="Arial" pitchFamily="34" charset="0"/>
                          <a:cs typeface="Arial" pitchFamily="34" charset="0"/>
                        </a:rPr>
                        <a:t>Supported by the targets</a:t>
                      </a:r>
                      <a:endParaRPr lang="en-ZA" sz="1800" b="1" dirty="0">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kern="1200" dirty="0" smtClean="0">
                          <a:solidFill>
                            <a:schemeClr val="tx1"/>
                          </a:solidFill>
                          <a:latin typeface="Arial" panose="020B0604020202020204" pitchFamily="34" charset="0"/>
                          <a:ea typeface="+mn-ea"/>
                          <a:cs typeface="Arial" panose="020B0604020202020204" pitchFamily="34" charset="0"/>
                        </a:rPr>
                        <a:t>Strategic</a:t>
                      </a:r>
                      <a:r>
                        <a:rPr lang="en-US" sz="1800" b="1" kern="1200" baseline="0" dirty="0" smtClean="0">
                          <a:solidFill>
                            <a:schemeClr val="tx1"/>
                          </a:solidFill>
                          <a:latin typeface="Arial" panose="020B0604020202020204" pitchFamily="34" charset="0"/>
                          <a:ea typeface="+mn-ea"/>
                          <a:cs typeface="Arial" panose="020B0604020202020204" pitchFamily="34" charset="0"/>
                        </a:rPr>
                        <a:t> Objective </a:t>
                      </a:r>
                      <a:r>
                        <a:rPr lang="en-US" sz="1800" b="1" kern="1200" dirty="0" smtClean="0">
                          <a:solidFill>
                            <a:schemeClr val="tx1"/>
                          </a:solidFill>
                          <a:latin typeface="Arial" panose="020B0604020202020204" pitchFamily="34" charset="0"/>
                          <a:ea typeface="+mn-ea"/>
                          <a:cs typeface="Arial" panose="020B0604020202020204" pitchFamily="34" charset="0"/>
                        </a:rPr>
                        <a:t>1.1:</a:t>
                      </a:r>
                      <a:r>
                        <a:rPr lang="en-US" sz="1800" b="1" kern="1200" baseline="0" dirty="0" smtClean="0">
                          <a:solidFill>
                            <a:schemeClr val="tx1"/>
                          </a:solidFill>
                          <a:latin typeface="Arial" panose="020B0604020202020204" pitchFamily="34" charset="0"/>
                          <a:ea typeface="+mn-ea"/>
                          <a:cs typeface="Arial" panose="020B0604020202020204" pitchFamily="34" charset="0"/>
                        </a:rPr>
                        <a:t> </a:t>
                      </a:r>
                      <a:r>
                        <a:rPr lang="en-US" sz="1800" b="1" kern="1200" dirty="0" smtClean="0">
                          <a:solidFill>
                            <a:schemeClr val="tx1"/>
                          </a:solidFill>
                          <a:latin typeface="Arial" panose="020B0604020202020204" pitchFamily="34" charset="0"/>
                          <a:ea typeface="+mn-ea"/>
                          <a:cs typeface="Arial" panose="020B0604020202020204" pitchFamily="34" charset="0"/>
                        </a:rPr>
                        <a:t>All eligible citizens are issued with enabling documents relating to identity and status.</a:t>
                      </a:r>
                      <a:endParaRPr lang="en-ZA" sz="1800" b="1" kern="1200" dirty="0" smtClean="0">
                        <a:solidFill>
                          <a:schemeClr val="tx1"/>
                        </a:solidFill>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422192">
                <a:tc vMerge="1">
                  <a:txBody>
                    <a:bodyPr/>
                    <a:lstStyle/>
                    <a:p>
                      <a:endParaRPr lang="en-ZA"/>
                    </a:p>
                  </a:txBody>
                  <a:tcPr/>
                </a:tc>
                <a:tc>
                  <a:txBody>
                    <a:bodyPr/>
                    <a:lstStyle/>
                    <a:p>
                      <a:r>
                        <a:rPr lang="en-ZA" sz="1600" b="0" kern="1200" dirty="0" smtClean="0">
                          <a:effectLst/>
                          <a:latin typeface="Arial" pitchFamily="34" charset="0"/>
                          <a:cs typeface="Arial" pitchFamily="34" charset="0"/>
                        </a:rPr>
                        <a:t>1.1.1 </a:t>
                      </a:r>
                      <a:r>
                        <a:rPr lang="en-ZA" sz="1600" b="0" i="0" u="none" strike="noStrike" kern="1200" baseline="0" dirty="0" smtClean="0">
                          <a:solidFill>
                            <a:schemeClr val="tx1"/>
                          </a:solidFill>
                          <a:latin typeface="Arial" pitchFamily="34" charset="0"/>
                          <a:ea typeface="+mn-ea"/>
                          <a:cs typeface="Arial" pitchFamily="34" charset="0"/>
                        </a:rPr>
                        <a:t>Number of births registered within 30 calendar days</a:t>
                      </a:r>
                      <a:endParaRPr lang="en-ZA" sz="1600" b="0" kern="1200" dirty="0" smtClean="0">
                        <a:effectLst/>
                        <a:latin typeface="Arial" pitchFamily="34" charset="0"/>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1319">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1.1.2</a:t>
                      </a:r>
                      <a:r>
                        <a:rPr lang="en-ZA" sz="1600" b="0" kern="1200" baseline="0" dirty="0" smtClean="0">
                          <a:solidFill>
                            <a:schemeClr val="tx1"/>
                          </a:solidFill>
                          <a:effectLst/>
                          <a:latin typeface="Arial" pitchFamily="34" charset="0"/>
                          <a:ea typeface="Calibri"/>
                          <a:cs typeface="Arial" pitchFamily="34" charset="0"/>
                        </a:rPr>
                        <a:t> </a:t>
                      </a:r>
                      <a:r>
                        <a:rPr lang="en-ZA" sz="1600" b="0" i="0" u="none" strike="noStrike" kern="1200" baseline="0" dirty="0" smtClean="0">
                          <a:solidFill>
                            <a:schemeClr val="tx1"/>
                          </a:solidFill>
                          <a:latin typeface="Arial" pitchFamily="34" charset="0"/>
                          <a:ea typeface="+mn-ea"/>
                          <a:cs typeface="Arial" pitchFamily="34" charset="0"/>
                        </a:rPr>
                        <a:t>Number of smart ID cards issued to citizens 16 years of age and above</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46564">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1.1.3</a:t>
                      </a:r>
                      <a:r>
                        <a:rPr lang="en-ZA" sz="1600" b="0" kern="1200" baseline="0" dirty="0" smtClean="0">
                          <a:solidFill>
                            <a:schemeClr val="tx1"/>
                          </a:solidFill>
                          <a:effectLst/>
                          <a:latin typeface="Arial" pitchFamily="34" charset="0"/>
                          <a:ea typeface="Calibri"/>
                          <a:cs typeface="Arial" pitchFamily="34" charset="0"/>
                        </a:rPr>
                        <a:t> </a:t>
                      </a:r>
                      <a:r>
                        <a:rPr lang="en-ZA" sz="1600" b="0" i="0" u="none" strike="noStrike" kern="1200" baseline="0" dirty="0" smtClean="0">
                          <a:solidFill>
                            <a:schemeClr val="tx1"/>
                          </a:solidFill>
                          <a:latin typeface="Arial" pitchFamily="34" charset="0"/>
                          <a:ea typeface="+mn-ea"/>
                          <a:cs typeface="Arial" pitchFamily="34" charset="0"/>
                        </a:rPr>
                        <a:t>Percentage (%) of IDs (First issues) issued within 54 working days for</a:t>
                      </a:r>
                    </a:p>
                    <a:p>
                      <a:r>
                        <a:rPr lang="en-ZA" sz="1600" b="0" i="0" u="none" strike="noStrike" kern="1200" baseline="0" dirty="0" smtClean="0">
                          <a:solidFill>
                            <a:schemeClr val="tx1"/>
                          </a:solidFill>
                          <a:latin typeface="Arial" pitchFamily="34" charset="0"/>
                          <a:ea typeface="+mn-ea"/>
                          <a:cs typeface="Arial" pitchFamily="34" charset="0"/>
                        </a:rPr>
                        <a:t>applications collected and processed within the RSA (from date of receipt of</a:t>
                      </a:r>
                    </a:p>
                    <a:p>
                      <a:r>
                        <a:rPr lang="en-ZA" sz="1600" b="0" i="0" u="none" strike="noStrike" kern="1200" baseline="0" dirty="0" smtClean="0">
                          <a:solidFill>
                            <a:schemeClr val="tx1"/>
                          </a:solidFill>
                          <a:latin typeface="Arial" pitchFamily="34" charset="0"/>
                          <a:ea typeface="+mn-ea"/>
                          <a:cs typeface="Arial" pitchFamily="34" charset="0"/>
                        </a:rPr>
                        <a:t>application until ID is scanned at office of application)</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46564">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1.1.4 </a:t>
                      </a:r>
                      <a:r>
                        <a:rPr lang="en-ZA" sz="1600" b="0" i="0" u="none" strike="noStrike" kern="1200" baseline="0" dirty="0" smtClean="0">
                          <a:solidFill>
                            <a:schemeClr val="tx1"/>
                          </a:solidFill>
                          <a:latin typeface="Arial" pitchFamily="34" charset="0"/>
                          <a:ea typeface="+mn-ea"/>
                          <a:cs typeface="Arial" pitchFamily="34" charset="0"/>
                        </a:rPr>
                        <a:t>Percentage (%) of IDs (Re-issues) issued within 47 working days for</a:t>
                      </a:r>
                    </a:p>
                    <a:p>
                      <a:r>
                        <a:rPr lang="en-ZA" sz="1600" b="0" i="0" u="none" strike="noStrike" kern="1200" baseline="0" dirty="0" smtClean="0">
                          <a:solidFill>
                            <a:schemeClr val="tx1"/>
                          </a:solidFill>
                          <a:latin typeface="Arial" pitchFamily="34" charset="0"/>
                          <a:ea typeface="+mn-ea"/>
                          <a:cs typeface="Arial" pitchFamily="34" charset="0"/>
                        </a:rPr>
                        <a:t>applications collected and processed within the RSA (from date of receipt of</a:t>
                      </a:r>
                    </a:p>
                    <a:p>
                      <a:r>
                        <a:rPr lang="en-ZA" sz="1600" b="0" i="0" u="none" strike="noStrike" kern="1200" baseline="0" dirty="0" smtClean="0">
                          <a:solidFill>
                            <a:schemeClr val="tx1"/>
                          </a:solidFill>
                          <a:latin typeface="Arial" pitchFamily="34" charset="0"/>
                          <a:ea typeface="+mn-ea"/>
                          <a:cs typeface="Arial" pitchFamily="34" charset="0"/>
                        </a:rPr>
                        <a:t>application until ID is scanned at office of application)</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28752">
                <a:tc vMerge="1">
                  <a:txBody>
                    <a:bodyPr/>
                    <a:lstStyle/>
                    <a:p>
                      <a:pPr marL="0" marR="0" algn="l">
                        <a:lnSpc>
                          <a:spcPct val="115000"/>
                        </a:lnSpc>
                        <a:spcBef>
                          <a:spcPts val="0"/>
                        </a:spcBef>
                        <a:spcAft>
                          <a:spcPts val="0"/>
                        </a:spcAft>
                      </a:pPr>
                      <a:endParaRPr lang="en-ZA" sz="1400" b="1" dirty="0">
                        <a:effectLst/>
                        <a:latin typeface="Arial" pitchFamily="34" charset="0"/>
                        <a:ea typeface="Calibri"/>
                        <a:cs typeface="Arial" pitchFamily="34" charset="0"/>
                      </a:endParaRPr>
                    </a:p>
                  </a:txBody>
                  <a:tcPr marL="68581" marR="68581" marT="0" marB="0"/>
                </a:tc>
                <a:tc>
                  <a:txBody>
                    <a:bodyPr/>
                    <a:lstStyle/>
                    <a:p>
                      <a:r>
                        <a:rPr lang="en-ZA" sz="1600" b="0" kern="1200" dirty="0" smtClean="0">
                          <a:solidFill>
                            <a:schemeClr val="tx1"/>
                          </a:solidFill>
                          <a:effectLst/>
                          <a:latin typeface="Arial" pitchFamily="34" charset="0"/>
                          <a:ea typeface="Calibri"/>
                          <a:cs typeface="Arial" pitchFamily="34" charset="0"/>
                        </a:rPr>
                        <a:t>1.1.5 </a:t>
                      </a:r>
                      <a:r>
                        <a:rPr lang="en-ZA" sz="1600" b="0" i="0" u="none" strike="noStrike" kern="1200" baseline="0" dirty="0" smtClean="0">
                          <a:solidFill>
                            <a:schemeClr val="tx1"/>
                          </a:solidFill>
                          <a:latin typeface="Arial" pitchFamily="34" charset="0"/>
                          <a:ea typeface="+mn-ea"/>
                          <a:cs typeface="Arial" pitchFamily="34" charset="0"/>
                        </a:rPr>
                        <a:t>Percentage (%) of machine readable passports (new live capture system) issued within 13 working days for applications collected and processed within the RSA (from date of receipt of application until passport is scanned at office of application)</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375779" y="6173787"/>
            <a:ext cx="2133600" cy="365125"/>
          </a:xfrm>
        </p:spPr>
        <p:txBody>
          <a:bodyPr/>
          <a:lstStyle/>
          <a:p>
            <a:fld id="{7BF42C52-B159-234F-84DC-5B8DD7318330}" type="slidenum">
              <a:rPr lang="en-US" sz="2000" smtClean="0"/>
              <a:t>32</a:t>
            </a:fld>
            <a:endParaRPr lang="en-US" sz="2000" dirty="0"/>
          </a:p>
        </p:txBody>
      </p:sp>
    </p:spTree>
    <p:extLst>
      <p:ext uri="{BB962C8B-B14F-4D97-AF65-F5344CB8AC3E}">
        <p14:creationId xmlns:p14="http://schemas.microsoft.com/office/powerpoint/2010/main" val="14737782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69000" y="1213640"/>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b="1" dirty="0"/>
          </a:p>
        </p:txBody>
      </p:sp>
      <p:sp>
        <p:nvSpPr>
          <p:cNvPr id="6" name="TextBox 5"/>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2: CITIZEN AFFAIRS</a:t>
            </a:r>
            <a:endParaRPr lang="en-ZA" sz="2400" b="1" dirty="0">
              <a:solidFill>
                <a:schemeClr val="bg1"/>
              </a:solidFill>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695362005"/>
              </p:ext>
            </p:extLst>
          </p:nvPr>
        </p:nvGraphicFramePr>
        <p:xfrm>
          <a:off x="218364" y="1213639"/>
          <a:ext cx="8775511" cy="3452606"/>
        </p:xfrm>
        <a:graphic>
          <a:graphicData uri="http://schemas.openxmlformats.org/drawingml/2006/table">
            <a:tbl>
              <a:tblPr firstRow="1" bandRow="1">
                <a:tableStyleId>{F5AB1C69-6EDB-4FF4-983F-18BD219EF322}</a:tableStyleId>
              </a:tblPr>
              <a:tblGrid>
                <a:gridCol w="2552527"/>
                <a:gridCol w="2642938"/>
                <a:gridCol w="3580046"/>
              </a:tblGrid>
              <a:tr h="909464">
                <a:tc gridSpan="3">
                  <a:txBody>
                    <a:bodyPr/>
                    <a:lstStyle/>
                    <a:p>
                      <a:pPr marL="2686050" marR="0" indent="-2686050" algn="just" defTabSz="914400" rtl="0" eaLnBrk="1" fontAlgn="auto" latinLnBrk="0" hangingPunct="1">
                        <a:lnSpc>
                          <a:spcPct val="100000"/>
                        </a:lnSpc>
                        <a:spcBef>
                          <a:spcPts val="0"/>
                        </a:spcBef>
                        <a:spcAft>
                          <a:spcPts val="0"/>
                        </a:spcAft>
                        <a:buClrTx/>
                        <a:buSzTx/>
                        <a:buFontTx/>
                        <a:buNone/>
                        <a:tabLst/>
                        <a:defRPr/>
                      </a:pPr>
                      <a:r>
                        <a:rPr lang="en-US" sz="1400" b="1" i="1" u="sng" strike="noStrike" kern="1200" baseline="0" dirty="0" smtClean="0">
                          <a:solidFill>
                            <a:srgbClr val="FFFFFF"/>
                          </a:solidFill>
                          <a:latin typeface="Arial" pitchFamily="34" charset="0"/>
                          <a:ea typeface="+mn-ea"/>
                          <a:cs typeface="Arial" pitchFamily="34" charset="0"/>
                        </a:rPr>
                        <a:t>Strategic Objective 1.1</a:t>
                      </a:r>
                      <a:r>
                        <a:rPr lang="en-US" sz="1400" b="1" i="0" u="none" strike="noStrike" kern="1200" baseline="0" dirty="0" smtClean="0">
                          <a:solidFill>
                            <a:srgbClr val="FFFFFF"/>
                          </a:solidFill>
                          <a:latin typeface="Arial" pitchFamily="34" charset="0"/>
                          <a:ea typeface="+mn-ea"/>
                          <a:cs typeface="Arial" pitchFamily="34" charset="0"/>
                        </a:rPr>
                        <a:t>: All eligible citizens are issued with enabling documents relating to identity and status</a:t>
                      </a:r>
                      <a:endParaRPr lang="en-ZA" sz="1400" b="0" kern="1200" dirty="0" smtClean="0">
                        <a:solidFill>
                          <a:srgbClr val="FFFFFF"/>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841462">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01680">
                <a:tc>
                  <a:txBody>
                    <a:bodyPr/>
                    <a:lstStyle/>
                    <a:p>
                      <a:pPr marL="85725" indent="0"/>
                      <a:r>
                        <a:rPr lang="en-ZA" sz="1400" b="0" i="0" u="none" strike="noStrike" kern="1200" baseline="0" dirty="0" smtClean="0">
                          <a:solidFill>
                            <a:schemeClr val="tx1"/>
                          </a:solidFill>
                          <a:latin typeface="Arial" pitchFamily="34" charset="0"/>
                          <a:ea typeface="+mn-ea"/>
                          <a:cs typeface="Arial" pitchFamily="34" charset="0"/>
                        </a:rPr>
                        <a:t>Number of births registered </a:t>
                      </a:r>
                      <a:r>
                        <a:rPr lang="en-US" sz="1400" b="0" i="0" u="none" strike="noStrike" kern="1200" baseline="0" dirty="0" smtClean="0">
                          <a:solidFill>
                            <a:schemeClr val="tx1"/>
                          </a:solidFill>
                          <a:latin typeface="Arial" pitchFamily="34" charset="0"/>
                          <a:ea typeface="+mn-ea"/>
                          <a:cs typeface="Arial" pitchFamily="34" charset="0"/>
                        </a:rPr>
                        <a:t>within 30 calendar days of </a:t>
                      </a:r>
                      <a:r>
                        <a:rPr lang="en-ZA" sz="1400" b="0" i="0" u="none" strike="noStrike" kern="1200" baseline="0" dirty="0" smtClean="0">
                          <a:solidFill>
                            <a:schemeClr val="tx1"/>
                          </a:solidFill>
                          <a:latin typeface="Arial" pitchFamily="34" charset="0"/>
                          <a:ea typeface="+mn-ea"/>
                          <a:cs typeface="Arial" pitchFamily="34" charset="0"/>
                        </a:rPr>
                        <a:t>birth</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r>
                        <a:rPr lang="en-ZA" sz="1400" b="0" i="0" u="none" strike="noStrike" kern="1200" baseline="0" dirty="0" smtClean="0">
                          <a:solidFill>
                            <a:schemeClr val="tx1"/>
                          </a:solidFill>
                          <a:latin typeface="Arial" pitchFamily="34" charset="0"/>
                          <a:ea typeface="+mn-ea"/>
                          <a:cs typeface="Arial" pitchFamily="34" charset="0"/>
                        </a:rPr>
                        <a:t>750 000 </a:t>
                      </a:r>
                      <a:r>
                        <a:rPr lang="en-ZA" sz="1400" b="0" i="0" u="none" strike="noStrike" kern="1200" baseline="0" dirty="0" smtClean="0">
                          <a:solidFill>
                            <a:schemeClr val="tx1"/>
                          </a:solidFill>
                          <a:latin typeface="Arial" pitchFamily="34" charset="0"/>
                          <a:ea typeface="+mn-ea"/>
                          <a:cs typeface="Arial" pitchFamily="34" charset="0"/>
                        </a:rPr>
                        <a:t>births </a:t>
                      </a:r>
                      <a:r>
                        <a:rPr lang="en-ZA" sz="1400" b="0" i="0" u="none" strike="noStrike" kern="1200" baseline="0" dirty="0" smtClean="0">
                          <a:solidFill>
                            <a:schemeClr val="tx1"/>
                          </a:solidFill>
                          <a:latin typeface="Arial" pitchFamily="34" charset="0"/>
                          <a:ea typeface="+mn-ea"/>
                          <a:cs typeface="Arial" pitchFamily="34" charset="0"/>
                        </a:rPr>
                        <a:t>registered within 30 calendar days of birth</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FF0000"/>
                          </a:solidFill>
                          <a:latin typeface="Arial" pitchFamily="34" charset="0"/>
                          <a:ea typeface="+mn-ea"/>
                          <a:cs typeface="Arial" pitchFamily="34" charset="0"/>
                        </a:rPr>
                        <a:t>Not Achieved</a:t>
                      </a:r>
                    </a:p>
                    <a:p>
                      <a:r>
                        <a:rPr lang="en-ZA" sz="1400" b="0" i="0" u="none" strike="noStrike" kern="1200" baseline="0" dirty="0" smtClean="0">
                          <a:solidFill>
                            <a:schemeClr val="tx1"/>
                          </a:solidFill>
                          <a:latin typeface="Arial" pitchFamily="34" charset="0"/>
                          <a:ea typeface="+mn-ea"/>
                          <a:cs typeface="Arial" pitchFamily="34" charset="0"/>
                        </a:rPr>
                        <a:t>703 765 </a:t>
                      </a:r>
                      <a:r>
                        <a:rPr lang="en-US" sz="1400" b="0" i="0" u="none" strike="noStrike" kern="1200" baseline="0" dirty="0" smtClean="0">
                          <a:solidFill>
                            <a:schemeClr val="tx1"/>
                          </a:solidFill>
                          <a:latin typeface="Arial" pitchFamily="34" charset="0"/>
                          <a:ea typeface="+mn-ea"/>
                          <a:cs typeface="Arial" pitchFamily="34" charset="0"/>
                        </a:rPr>
                        <a:t>births were registered within 30 days of birth </a:t>
                      </a:r>
                      <a:r>
                        <a:rPr lang="en-ZA" sz="1400" b="0" i="0" u="none" strike="noStrike" kern="1200" baseline="0" dirty="0" smtClean="0">
                          <a:solidFill>
                            <a:schemeClr val="tx1"/>
                          </a:solidFill>
                          <a:latin typeface="Arial" pitchFamily="34" charset="0"/>
                          <a:ea typeface="+mn-ea"/>
                          <a:cs typeface="Arial" pitchFamily="34" charset="0"/>
                        </a:rPr>
                        <a:t>during the review period</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403075" y="5991225"/>
            <a:ext cx="2133600" cy="365125"/>
          </a:xfrm>
        </p:spPr>
        <p:txBody>
          <a:bodyPr/>
          <a:lstStyle/>
          <a:p>
            <a:fld id="{7BF42C52-B159-234F-84DC-5B8DD7318330}" type="slidenum">
              <a:rPr lang="en-US" sz="2000" smtClean="0"/>
              <a:t>33</a:t>
            </a:fld>
            <a:endParaRPr lang="en-US" sz="2000" dirty="0"/>
          </a:p>
        </p:txBody>
      </p:sp>
    </p:spTree>
    <p:extLst>
      <p:ext uri="{BB962C8B-B14F-4D97-AF65-F5344CB8AC3E}">
        <p14:creationId xmlns:p14="http://schemas.microsoft.com/office/powerpoint/2010/main" val="39154969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69000" y="1213640"/>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b="1" dirty="0"/>
          </a:p>
        </p:txBody>
      </p:sp>
      <p:sp>
        <p:nvSpPr>
          <p:cNvPr id="6" name="TextBox 5"/>
          <p:cNvSpPr txBox="1"/>
          <p:nvPr/>
        </p:nvSpPr>
        <p:spPr>
          <a:xfrm>
            <a:off x="-13648" y="16659"/>
            <a:ext cx="9144000" cy="1292662"/>
          </a:xfrm>
          <a:prstGeom prst="rect">
            <a:avLst/>
          </a:prstGeom>
          <a:noFill/>
        </p:spPr>
        <p:txBody>
          <a:bodyPr wrap="square" rtlCol="0">
            <a:spAutoFit/>
          </a:bodyPr>
          <a:lstStyle/>
          <a:p>
            <a:pPr>
              <a:spcBef>
                <a:spcPct val="90000"/>
              </a:spcBef>
              <a:defRPr/>
            </a:pPr>
            <a:r>
              <a:rPr lang="en-US" altLang="en-US" sz="2000" b="1" dirty="0">
                <a:solidFill>
                  <a:schemeClr val="bg1"/>
                </a:solidFill>
                <a:latin typeface="Arial" pitchFamily="34" charset="0"/>
                <a:cs typeface="Arial" pitchFamily="34" charset="0"/>
              </a:rPr>
              <a:t>Provincial contribution to DHA Annual Target :</a:t>
            </a:r>
            <a:r>
              <a:rPr lang="en-US" sz="2000" b="1" dirty="0">
                <a:solidFill>
                  <a:schemeClr val="bg1"/>
                </a:solidFill>
                <a:latin typeface="Arial" pitchFamily="34" charset="0"/>
                <a:cs typeface="Arial" pitchFamily="34" charset="0"/>
              </a:rPr>
              <a:t> </a:t>
            </a:r>
            <a:r>
              <a:rPr lang="en-ZA" sz="2000" b="1" dirty="0">
                <a:solidFill>
                  <a:schemeClr val="bg1"/>
                </a:solidFill>
                <a:latin typeface="Arial" pitchFamily="34" charset="0"/>
                <a:cs typeface="Arial" pitchFamily="34" charset="0"/>
              </a:rPr>
              <a:t>750 000 </a:t>
            </a:r>
            <a:r>
              <a:rPr lang="en-ZA" sz="2000" b="1" dirty="0" smtClean="0">
                <a:solidFill>
                  <a:schemeClr val="bg1"/>
                </a:solidFill>
                <a:latin typeface="Arial" pitchFamily="34" charset="0"/>
                <a:cs typeface="Arial" pitchFamily="34" charset="0"/>
              </a:rPr>
              <a:t> </a:t>
            </a:r>
            <a:r>
              <a:rPr lang="en-ZA" sz="2000" b="1" dirty="0">
                <a:solidFill>
                  <a:schemeClr val="bg1"/>
                </a:solidFill>
                <a:latin typeface="Arial" pitchFamily="34" charset="0"/>
                <a:cs typeface="Arial" pitchFamily="34" charset="0"/>
              </a:rPr>
              <a:t>births registered within 30 calendar days of </a:t>
            </a:r>
            <a:r>
              <a:rPr lang="en-ZA" sz="2000" b="1" dirty="0" smtClean="0">
                <a:solidFill>
                  <a:schemeClr val="bg1"/>
                </a:solidFill>
                <a:latin typeface="Arial" pitchFamily="34" charset="0"/>
                <a:cs typeface="Arial" pitchFamily="34" charset="0"/>
              </a:rPr>
              <a:t>birth </a:t>
            </a:r>
            <a:endParaRPr lang="en-US" sz="2000" b="1" dirty="0">
              <a:solidFill>
                <a:schemeClr val="bg1"/>
              </a:solidFill>
              <a:latin typeface="Arial" pitchFamily="34" charset="0"/>
              <a:cs typeface="Arial" pitchFamily="34" charset="0"/>
            </a:endParaRPr>
          </a:p>
          <a:p>
            <a:pPr>
              <a:spcBef>
                <a:spcPct val="90000"/>
              </a:spcBef>
              <a:defRPr/>
            </a:pPr>
            <a:r>
              <a:rPr lang="en-US" sz="2000" dirty="0" smtClean="0">
                <a:latin typeface="Arial" pitchFamily="34" charset="0"/>
                <a:cs typeface="Arial" pitchFamily="34" charset="0"/>
              </a:rPr>
              <a:t>703,765 </a:t>
            </a:r>
            <a:r>
              <a:rPr lang="en-US" altLang="en-US" sz="2000" dirty="0">
                <a:latin typeface="Arial" pitchFamily="34" charset="0"/>
                <a:cs typeface="Arial" pitchFamily="34" charset="0"/>
              </a:rPr>
              <a:t>births registered within 30 calendar days of the birth event. </a:t>
            </a:r>
            <a:endParaRPr lang="en-ZA" altLang="en-US" sz="20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403075" y="5991225"/>
            <a:ext cx="2133600" cy="365125"/>
          </a:xfrm>
        </p:spPr>
        <p:txBody>
          <a:bodyPr/>
          <a:lstStyle/>
          <a:p>
            <a:fld id="{7BF42C52-B159-234F-84DC-5B8DD7318330}" type="slidenum">
              <a:rPr lang="en-US" sz="2000" smtClean="0"/>
              <a:t>34</a:t>
            </a:fld>
            <a:endParaRPr lang="en-US" sz="2000" dirty="0"/>
          </a:p>
        </p:txBody>
      </p:sp>
      <p:sp>
        <p:nvSpPr>
          <p:cNvPr id="5" name="Rectangle 4"/>
          <p:cNvSpPr/>
          <p:nvPr/>
        </p:nvSpPr>
        <p:spPr>
          <a:xfrm>
            <a:off x="0" y="922809"/>
            <a:ext cx="9021170" cy="338554"/>
          </a:xfrm>
          <a:prstGeom prst="rect">
            <a:avLst/>
          </a:prstGeom>
        </p:spPr>
        <p:txBody>
          <a:bodyPr wrap="square">
            <a:spAutoFit/>
          </a:bodyPr>
          <a:lstStyle/>
          <a:p>
            <a:pPr>
              <a:spcBef>
                <a:spcPct val="90000"/>
              </a:spcBef>
              <a:defRPr/>
            </a:pPr>
            <a:endParaRPr lang="en-US" altLang="en-US" sz="1600" b="1" dirty="0">
              <a:solidFill>
                <a:srgbClr val="FF0000"/>
              </a:solidFill>
              <a:latin typeface="Arial" pitchFamily="34" charset="0"/>
              <a:cs typeface="Arial" pitchFamily="34" charset="0"/>
            </a:endParaRPr>
          </a:p>
        </p:txBody>
      </p:sp>
      <p:sp>
        <p:nvSpPr>
          <p:cNvPr id="9" name="Title 1"/>
          <p:cNvSpPr txBox="1">
            <a:spLocks/>
          </p:cNvSpPr>
          <p:nvPr/>
        </p:nvSpPr>
        <p:spPr bwMode="auto">
          <a:xfrm>
            <a:off x="5350800" y="435064"/>
            <a:ext cx="1924050" cy="330200"/>
          </a:xfrm>
          <a:prstGeom prst="rect">
            <a:avLst/>
          </a:prstGeom>
          <a:solidFill>
            <a:srgbClr val="FF0000"/>
          </a:solidFill>
          <a:ln>
            <a:noFill/>
          </a:ln>
          <a:extLst/>
        </p:spPr>
        <p:txBody>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a:lnSpc>
                <a:spcPct val="90000"/>
              </a:lnSpc>
              <a:buClr>
                <a:schemeClr val="bg2"/>
              </a:buClr>
              <a:defRPr/>
            </a:pPr>
            <a:r>
              <a:rPr lang="en-US" altLang="en-US" b="1" dirty="0" smtClean="0">
                <a:solidFill>
                  <a:schemeClr val="tx1">
                    <a:lumMod val="95000"/>
                    <a:lumOff val="5000"/>
                  </a:schemeClr>
                </a:solidFill>
              </a:rPr>
              <a:t>NOT ACHIEVED</a:t>
            </a:r>
          </a:p>
          <a:p>
            <a:pPr marL="285750" indent="-285750" algn="ctr">
              <a:lnSpc>
                <a:spcPct val="90000"/>
              </a:lnSpc>
              <a:buClr>
                <a:schemeClr val="bg2"/>
              </a:buClr>
              <a:buFont typeface="Arial" pitchFamily="34" charset="0"/>
              <a:buChar char="•"/>
              <a:defRPr/>
            </a:pPr>
            <a:endParaRPr lang="en-US" altLang="en-US" b="1" dirty="0">
              <a:solidFill>
                <a:srgbClr val="C00000"/>
              </a:solidFill>
            </a:endParaRPr>
          </a:p>
          <a:p>
            <a:pPr>
              <a:lnSpc>
                <a:spcPct val="90000"/>
              </a:lnSpc>
              <a:buClr>
                <a:schemeClr val="bg2"/>
              </a:buClr>
              <a:defRPr/>
            </a:pPr>
            <a:endParaRPr lang="en-US" altLang="en-US" b="1" u="sng" dirty="0">
              <a:solidFill>
                <a:srgbClr val="C00000"/>
              </a:solidFill>
            </a:endParaRPr>
          </a:p>
          <a:p>
            <a:pPr>
              <a:lnSpc>
                <a:spcPct val="90000"/>
              </a:lnSpc>
              <a:buClr>
                <a:schemeClr val="bg2"/>
              </a:buClr>
              <a:defRPr/>
            </a:pPr>
            <a:endParaRPr lang="en-US" altLang="en-US" b="1" dirty="0" smtClean="0">
              <a:solidFill>
                <a:srgbClr val="C00000"/>
              </a:solidFill>
            </a:endParaRPr>
          </a:p>
          <a:p>
            <a:pPr marL="285750" indent="-285750">
              <a:lnSpc>
                <a:spcPct val="90000"/>
              </a:lnSpc>
              <a:buClr>
                <a:schemeClr val="bg2"/>
              </a:buClr>
              <a:buFont typeface="Arial" pitchFamily="34" charset="0"/>
              <a:buChar char="•"/>
              <a:defRPr/>
            </a:pPr>
            <a:endParaRPr lang="en-US" altLang="en-US" b="1" dirty="0" smtClean="0">
              <a:solidFill>
                <a:srgbClr val="C00000"/>
              </a:solidFill>
            </a:endParaRPr>
          </a:p>
          <a:p>
            <a:pPr marL="285750" indent="-285750">
              <a:lnSpc>
                <a:spcPct val="90000"/>
              </a:lnSpc>
              <a:buClr>
                <a:schemeClr val="bg2"/>
              </a:buClr>
              <a:buFont typeface="Arial" pitchFamily="34" charset="0"/>
              <a:buChar char="•"/>
              <a:defRPr/>
            </a:pPr>
            <a:endParaRPr lang="en-US" altLang="en-US" dirty="0">
              <a:solidFill>
                <a:srgbClr val="C0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883864846"/>
              </p:ext>
            </p:extLst>
          </p:nvPr>
        </p:nvGraphicFramePr>
        <p:xfrm>
          <a:off x="45268" y="1309320"/>
          <a:ext cx="9017251" cy="4611642"/>
        </p:xfrm>
        <a:graphic>
          <a:graphicData uri="http://schemas.openxmlformats.org/drawingml/2006/table">
            <a:tbl>
              <a:tblPr>
                <a:tableStyleId>{5C22544A-7EE6-4342-B048-85BDC9FD1C3A}</a:tableStyleId>
              </a:tblPr>
              <a:tblGrid>
                <a:gridCol w="856682"/>
                <a:gridCol w="748037"/>
                <a:gridCol w="748037"/>
                <a:gridCol w="969865"/>
                <a:gridCol w="526209"/>
                <a:gridCol w="877078"/>
                <a:gridCol w="618996"/>
                <a:gridCol w="911040"/>
                <a:gridCol w="585034"/>
                <a:gridCol w="854467"/>
                <a:gridCol w="760491"/>
                <a:gridCol w="561315"/>
              </a:tblGrid>
              <a:tr h="1598296">
                <a:tc>
                  <a:txBody>
                    <a:bodyPr/>
                    <a:lstStyle/>
                    <a:p>
                      <a:pPr algn="l" rtl="0" fontAlgn="t"/>
                      <a:r>
                        <a:rPr lang="en-US" sz="1200" b="1" u="none" strike="noStrike" dirty="0">
                          <a:effectLst/>
                        </a:rPr>
                        <a:t>Province</a:t>
                      </a:r>
                      <a:endParaRPr lang="en-US" sz="1200" b="1" i="0" u="none" strike="noStrike" dirty="0">
                        <a:solidFill>
                          <a:srgbClr val="000000"/>
                        </a:solidFill>
                        <a:effectLst/>
                        <a:latin typeface="Arial" panose="020B0604020202020204" pitchFamily="34" charset="0"/>
                      </a:endParaRPr>
                    </a:p>
                  </a:txBody>
                  <a:tcPr marL="7620" marR="7620" marT="7620" marB="0">
                    <a:solidFill>
                      <a:srgbClr val="008000"/>
                    </a:solidFill>
                  </a:tcPr>
                </a:tc>
                <a:tc>
                  <a:txBody>
                    <a:bodyPr/>
                    <a:lstStyle/>
                    <a:p>
                      <a:pPr algn="ctr" rtl="0" fontAlgn="t"/>
                      <a:r>
                        <a:rPr lang="en-US" sz="1200" b="1" u="none" strike="noStrike" dirty="0">
                          <a:effectLst/>
                        </a:rPr>
                        <a:t>Annual </a:t>
                      </a:r>
                      <a:endParaRPr lang="en-US" sz="1200" b="1" i="0" u="none" strike="noStrike" dirty="0">
                        <a:solidFill>
                          <a:srgbClr val="000000"/>
                        </a:solidFill>
                        <a:effectLst/>
                        <a:latin typeface="Arial" panose="020B0604020202020204" pitchFamily="34" charset="0"/>
                      </a:endParaRPr>
                    </a:p>
                    <a:p>
                      <a:pPr algn="ctr" rtl="0" fontAlgn="t"/>
                      <a:r>
                        <a:rPr lang="en-US" sz="1200" b="1" u="none" strike="noStrike" dirty="0">
                          <a:effectLst/>
                        </a:rPr>
                        <a:t>Target 2015/16</a:t>
                      </a:r>
                      <a:endParaRPr lang="en-US" sz="1200" b="1" i="0" u="none" strike="noStrike" dirty="0">
                        <a:solidFill>
                          <a:srgbClr val="000000"/>
                        </a:solidFill>
                        <a:effectLst/>
                        <a:latin typeface="Arial" panose="020B0604020202020204" pitchFamily="34" charset="0"/>
                      </a:endParaRPr>
                    </a:p>
                  </a:txBody>
                  <a:tcPr marL="7620" marR="7620" marT="7620" marB="0">
                    <a:solidFill>
                      <a:srgbClr val="008000"/>
                    </a:solidFill>
                  </a:tcPr>
                </a:tc>
                <a:tc>
                  <a:txBody>
                    <a:bodyPr/>
                    <a:lstStyle/>
                    <a:p>
                      <a:pPr algn="ctr" rtl="0" fontAlgn="t"/>
                      <a:r>
                        <a:rPr lang="en-US" sz="1200" b="1" u="none" strike="noStrike" dirty="0">
                          <a:effectLst/>
                        </a:rPr>
                        <a:t>Target</a:t>
                      </a:r>
                      <a:endParaRPr lang="en-US" sz="1200" b="1" i="0" u="none" strike="noStrike" dirty="0">
                        <a:solidFill>
                          <a:srgbClr val="000000"/>
                        </a:solidFill>
                        <a:effectLst/>
                        <a:latin typeface="Arial" panose="020B0604020202020204" pitchFamily="34" charset="0"/>
                      </a:endParaRPr>
                    </a:p>
                    <a:p>
                      <a:pPr algn="ctr" rtl="0" fontAlgn="t"/>
                      <a:r>
                        <a:rPr lang="en-US" sz="1200" b="1" u="none" strike="noStrike" dirty="0">
                          <a:effectLst/>
                        </a:rPr>
                        <a:t>Q1</a:t>
                      </a:r>
                      <a:endParaRPr lang="en-US" sz="1200" b="1" i="0" u="none" strike="noStrike" dirty="0">
                        <a:solidFill>
                          <a:srgbClr val="000000"/>
                        </a:solidFill>
                        <a:effectLst/>
                        <a:latin typeface="Arial" panose="020B0604020202020204" pitchFamily="34" charset="0"/>
                      </a:endParaRPr>
                    </a:p>
                  </a:txBody>
                  <a:tcPr marL="7620" marR="7620" marT="7620" marB="0">
                    <a:solidFill>
                      <a:srgbClr val="008000"/>
                    </a:solidFill>
                  </a:tcPr>
                </a:tc>
                <a:tc>
                  <a:txBody>
                    <a:bodyPr/>
                    <a:lstStyle/>
                    <a:p>
                      <a:pPr algn="ctr" rtl="0" fontAlgn="t"/>
                      <a:r>
                        <a:rPr lang="en-US" sz="1200" b="1" u="none" strike="noStrike" dirty="0">
                          <a:effectLst/>
                        </a:rPr>
                        <a:t>Actual Performance</a:t>
                      </a:r>
                      <a:endParaRPr lang="en-US" sz="1200" b="1" i="0" u="none" strike="noStrike" dirty="0">
                        <a:solidFill>
                          <a:srgbClr val="000000"/>
                        </a:solidFill>
                        <a:effectLst/>
                        <a:latin typeface="Arial" panose="020B0604020202020204" pitchFamily="34" charset="0"/>
                      </a:endParaRPr>
                    </a:p>
                    <a:p>
                      <a:pPr algn="ctr" rtl="0" fontAlgn="t"/>
                      <a:r>
                        <a:rPr lang="en-US" sz="1200" b="1" u="none" strike="noStrike" dirty="0">
                          <a:effectLst/>
                        </a:rPr>
                        <a:t>Q 1</a:t>
                      </a:r>
                      <a:endParaRPr lang="en-US" sz="1200" b="1" i="0" u="none" strike="noStrike" dirty="0">
                        <a:solidFill>
                          <a:srgbClr val="000000"/>
                        </a:solidFill>
                        <a:effectLst/>
                        <a:latin typeface="Arial" panose="020B0604020202020204" pitchFamily="34" charset="0"/>
                      </a:endParaRPr>
                    </a:p>
                  </a:txBody>
                  <a:tcPr marL="7620" marR="7620" marT="7620" marB="0">
                    <a:solidFill>
                      <a:srgbClr val="008000"/>
                    </a:solidFill>
                  </a:tcPr>
                </a:tc>
                <a:tc>
                  <a:txBody>
                    <a:bodyPr/>
                    <a:lstStyle/>
                    <a:p>
                      <a:pPr algn="ctr" rtl="0" fontAlgn="t"/>
                      <a:r>
                        <a:rPr lang="en-US" sz="1200" b="1" u="none" strike="noStrike" dirty="0">
                          <a:effectLst/>
                        </a:rPr>
                        <a:t>Target </a:t>
                      </a:r>
                      <a:endParaRPr lang="en-US" sz="1200" b="1" i="0" u="none" strike="noStrike" dirty="0">
                        <a:solidFill>
                          <a:srgbClr val="000000"/>
                        </a:solidFill>
                        <a:effectLst/>
                        <a:latin typeface="Arial" panose="020B0604020202020204" pitchFamily="34" charset="0"/>
                      </a:endParaRPr>
                    </a:p>
                    <a:p>
                      <a:pPr algn="ctr" rtl="0" fontAlgn="t"/>
                      <a:r>
                        <a:rPr lang="en-US" sz="1200" b="1" u="none" strike="noStrike" dirty="0">
                          <a:effectLst/>
                        </a:rPr>
                        <a:t>Q2</a:t>
                      </a:r>
                      <a:endParaRPr lang="en-US" sz="1200" b="1" i="0" u="none" strike="noStrike" dirty="0">
                        <a:solidFill>
                          <a:srgbClr val="000000"/>
                        </a:solidFill>
                        <a:effectLst/>
                        <a:latin typeface="Arial" panose="020B0604020202020204" pitchFamily="34" charset="0"/>
                      </a:endParaRPr>
                    </a:p>
                  </a:txBody>
                  <a:tcPr marL="7620" marR="7620" marT="7620" marB="0">
                    <a:solidFill>
                      <a:srgbClr val="008000"/>
                    </a:solidFill>
                  </a:tcPr>
                </a:tc>
                <a:tc>
                  <a:txBody>
                    <a:bodyPr/>
                    <a:lstStyle/>
                    <a:p>
                      <a:pPr algn="ctr" rtl="0" fontAlgn="t"/>
                      <a:r>
                        <a:rPr lang="en-US" sz="1200" b="1" u="none" strike="noStrike" dirty="0">
                          <a:effectLst/>
                        </a:rPr>
                        <a:t>Actual Performance Q2</a:t>
                      </a:r>
                      <a:endParaRPr lang="en-US" sz="1200" b="1" i="0" u="none" strike="noStrike" dirty="0">
                        <a:solidFill>
                          <a:srgbClr val="000000"/>
                        </a:solidFill>
                        <a:effectLst/>
                        <a:latin typeface="Arial" panose="020B0604020202020204" pitchFamily="34" charset="0"/>
                      </a:endParaRPr>
                    </a:p>
                  </a:txBody>
                  <a:tcPr marL="7620" marR="7620" marT="7620" marB="0">
                    <a:solidFill>
                      <a:srgbClr val="008000"/>
                    </a:solidFill>
                  </a:tcPr>
                </a:tc>
                <a:tc>
                  <a:txBody>
                    <a:bodyPr/>
                    <a:lstStyle/>
                    <a:p>
                      <a:pPr algn="ctr" rtl="0" fontAlgn="t"/>
                      <a:r>
                        <a:rPr lang="en-US" sz="1200" b="1" u="none" strike="noStrike" dirty="0">
                          <a:effectLst/>
                        </a:rPr>
                        <a:t>Target Q3</a:t>
                      </a:r>
                      <a:endParaRPr lang="en-US" sz="1200" b="1" i="0" u="none" strike="noStrike" dirty="0">
                        <a:solidFill>
                          <a:srgbClr val="000000"/>
                        </a:solidFill>
                        <a:effectLst/>
                        <a:latin typeface="Arial" panose="020B0604020202020204" pitchFamily="34" charset="0"/>
                      </a:endParaRPr>
                    </a:p>
                  </a:txBody>
                  <a:tcPr marL="7620" marR="7620" marT="7620" marB="0">
                    <a:solidFill>
                      <a:srgbClr val="008000"/>
                    </a:solidFill>
                  </a:tcPr>
                </a:tc>
                <a:tc>
                  <a:txBody>
                    <a:bodyPr/>
                    <a:lstStyle/>
                    <a:p>
                      <a:pPr algn="ctr" rtl="0" fontAlgn="t"/>
                      <a:r>
                        <a:rPr lang="en-US" sz="1200" b="1" u="none" strike="noStrike" dirty="0">
                          <a:effectLst/>
                        </a:rPr>
                        <a:t>Actual Performance Q3</a:t>
                      </a:r>
                      <a:endParaRPr lang="en-US" sz="1200" b="1" i="0" u="none" strike="noStrike" dirty="0">
                        <a:solidFill>
                          <a:srgbClr val="000000"/>
                        </a:solidFill>
                        <a:effectLst/>
                        <a:latin typeface="Arial" panose="020B0604020202020204" pitchFamily="34" charset="0"/>
                      </a:endParaRPr>
                    </a:p>
                  </a:txBody>
                  <a:tcPr marL="7620" marR="7620" marT="7620" marB="0">
                    <a:solidFill>
                      <a:srgbClr val="008000"/>
                    </a:solidFill>
                  </a:tcPr>
                </a:tc>
                <a:tc>
                  <a:txBody>
                    <a:bodyPr/>
                    <a:lstStyle/>
                    <a:p>
                      <a:pPr algn="ctr" rtl="0" fontAlgn="t"/>
                      <a:r>
                        <a:rPr lang="en-US" sz="1200" b="1" u="none" strike="noStrike" dirty="0">
                          <a:effectLst/>
                        </a:rPr>
                        <a:t>Target Q4</a:t>
                      </a:r>
                      <a:endParaRPr lang="en-US" sz="1200" b="1" i="0" u="none" strike="noStrike" dirty="0">
                        <a:solidFill>
                          <a:srgbClr val="000000"/>
                        </a:solidFill>
                        <a:effectLst/>
                        <a:latin typeface="Arial" panose="020B0604020202020204" pitchFamily="34" charset="0"/>
                      </a:endParaRPr>
                    </a:p>
                  </a:txBody>
                  <a:tcPr marL="7620" marR="7620" marT="7620" marB="0">
                    <a:solidFill>
                      <a:srgbClr val="008000"/>
                    </a:solidFill>
                  </a:tcPr>
                </a:tc>
                <a:tc>
                  <a:txBody>
                    <a:bodyPr/>
                    <a:lstStyle/>
                    <a:p>
                      <a:pPr algn="ctr" rtl="0" fontAlgn="t"/>
                      <a:r>
                        <a:rPr lang="en-US" sz="1200" b="1" u="none" strike="noStrike" dirty="0">
                          <a:effectLst/>
                        </a:rPr>
                        <a:t>Actual Performance Q4</a:t>
                      </a:r>
                      <a:endParaRPr lang="en-US" sz="1200" b="1" i="0" u="none" strike="noStrike" dirty="0">
                        <a:solidFill>
                          <a:srgbClr val="000000"/>
                        </a:solidFill>
                        <a:effectLst/>
                        <a:latin typeface="Arial" panose="020B0604020202020204" pitchFamily="34" charset="0"/>
                      </a:endParaRPr>
                    </a:p>
                  </a:txBody>
                  <a:tcPr marL="7620" marR="7620" marT="7620" marB="0">
                    <a:solidFill>
                      <a:srgbClr val="008000"/>
                    </a:solidFill>
                  </a:tcPr>
                </a:tc>
                <a:tc>
                  <a:txBody>
                    <a:bodyPr/>
                    <a:lstStyle/>
                    <a:p>
                      <a:pPr algn="ctr" rtl="0" fontAlgn="t"/>
                      <a:r>
                        <a:rPr lang="en-US" sz="1200" b="1" u="none" strike="noStrike" dirty="0">
                          <a:effectLst/>
                        </a:rPr>
                        <a:t>Total Annual Performance</a:t>
                      </a:r>
                      <a:endParaRPr lang="en-US" sz="1200" b="1" i="0" u="none" strike="noStrike" dirty="0">
                        <a:solidFill>
                          <a:srgbClr val="000000"/>
                        </a:solidFill>
                        <a:effectLst/>
                        <a:latin typeface="Arial" panose="020B0604020202020204" pitchFamily="34" charset="0"/>
                      </a:endParaRPr>
                    </a:p>
                  </a:txBody>
                  <a:tcPr marL="7620" marR="7620" marT="7620" marB="0">
                    <a:solidFill>
                      <a:srgbClr val="008000"/>
                    </a:solidFill>
                  </a:tcPr>
                </a:tc>
                <a:tc>
                  <a:txBody>
                    <a:bodyPr/>
                    <a:lstStyle/>
                    <a:p>
                      <a:pPr algn="ctr" rtl="0" fontAlgn="t"/>
                      <a:r>
                        <a:rPr lang="en-US" sz="1200" b="1" u="none" strike="noStrike" dirty="0">
                          <a:effectLst/>
                        </a:rPr>
                        <a:t>Annual %</a:t>
                      </a:r>
                      <a:endParaRPr lang="en-US" sz="1200" b="1" i="0" u="none" strike="noStrike" dirty="0">
                        <a:solidFill>
                          <a:srgbClr val="000000"/>
                        </a:solidFill>
                        <a:effectLst/>
                        <a:latin typeface="Arial" panose="020B0604020202020204" pitchFamily="34" charset="0"/>
                      </a:endParaRPr>
                    </a:p>
                  </a:txBody>
                  <a:tcPr marL="7620" marR="7620" marT="7620" marB="0">
                    <a:solidFill>
                      <a:srgbClr val="008000"/>
                    </a:solidFill>
                  </a:tcPr>
                </a:tc>
              </a:tr>
              <a:tr h="274866">
                <a:tc>
                  <a:txBody>
                    <a:bodyPr/>
                    <a:lstStyle/>
                    <a:p>
                      <a:pPr algn="ctr" rtl="0" fontAlgn="ctr"/>
                      <a:r>
                        <a:rPr lang="en-US" sz="1200" b="1" u="none" strike="noStrike">
                          <a:effectLst/>
                        </a:rPr>
                        <a:t>EC                          </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94,725</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22,722</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ctr"/>
                      <a:r>
                        <a:rPr lang="en-US" sz="1200" b="1" u="none" strike="noStrike">
                          <a:effectLst/>
                        </a:rPr>
                        <a:t>20,735</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24,534</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21,102</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21,818</a:t>
                      </a:r>
                      <a:endParaRPr lang="en-US" sz="1200" b="1" i="0" u="none" strike="noStrike">
                        <a:solidFill>
                          <a:srgbClr val="0D0D0D"/>
                        </a:solidFill>
                        <a:effectLst/>
                        <a:latin typeface="Arial" panose="020B0604020202020204" pitchFamily="34" charset="0"/>
                      </a:endParaRPr>
                    </a:p>
                  </a:txBody>
                  <a:tcPr marL="7620" marR="7620" marT="7620" marB="0" anchor="b"/>
                </a:tc>
                <a:tc>
                  <a:txBody>
                    <a:bodyPr/>
                    <a:lstStyle/>
                    <a:p>
                      <a:pPr algn="ctr" rtl="0" fontAlgn="ctr"/>
                      <a:r>
                        <a:rPr lang="en-US" sz="1200" b="1" u="none" strike="noStrike" dirty="0">
                          <a:effectLst/>
                        </a:rPr>
                        <a:t>19,924</a:t>
                      </a:r>
                      <a:endParaRPr lang="en-US" sz="1200" b="1" i="0" u="none" strike="noStrike" dirty="0">
                        <a:solidFill>
                          <a:srgbClr val="0D0D0D"/>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25,651</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22,210</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83,971</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89%</a:t>
                      </a:r>
                      <a:endParaRPr lang="en-US" sz="1200" b="1" i="0" u="none" strike="noStrike">
                        <a:solidFill>
                          <a:srgbClr val="000000"/>
                        </a:solidFill>
                        <a:effectLst/>
                        <a:latin typeface="Arial" panose="020B0604020202020204" pitchFamily="34" charset="0"/>
                      </a:endParaRPr>
                    </a:p>
                  </a:txBody>
                  <a:tcPr marL="7620" marR="7620" marT="7620" marB="0" anchor="b"/>
                </a:tc>
              </a:tr>
              <a:tr h="274866">
                <a:tc>
                  <a:txBody>
                    <a:bodyPr/>
                    <a:lstStyle/>
                    <a:p>
                      <a:pPr algn="ctr" rtl="0" fontAlgn="ctr"/>
                      <a:r>
                        <a:rPr lang="en-US" sz="1200" b="1" u="none" strike="noStrike">
                          <a:effectLst/>
                        </a:rPr>
                        <a:t>FS                           </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45,517</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11,105</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ctr"/>
                      <a:r>
                        <a:rPr lang="en-US" sz="1200" b="1" u="none" strike="noStrike">
                          <a:effectLst/>
                        </a:rPr>
                        <a:t>10,551</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11,704</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10,973</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10,555</a:t>
                      </a:r>
                      <a:endParaRPr lang="en-US" sz="1200" b="1" i="0" u="none" strike="noStrike">
                        <a:solidFill>
                          <a:srgbClr val="0D0D0D"/>
                        </a:solidFill>
                        <a:effectLst/>
                        <a:latin typeface="Arial" panose="020B0604020202020204" pitchFamily="34" charset="0"/>
                      </a:endParaRPr>
                    </a:p>
                  </a:txBody>
                  <a:tcPr marL="7620" marR="7620" marT="7620" marB="0" anchor="b"/>
                </a:tc>
                <a:tc>
                  <a:txBody>
                    <a:bodyPr/>
                    <a:lstStyle/>
                    <a:p>
                      <a:pPr algn="ctr" rtl="0" fontAlgn="ctr"/>
                      <a:r>
                        <a:rPr lang="en-US" sz="1200" b="1" u="none" strike="noStrike" dirty="0">
                          <a:effectLst/>
                        </a:rPr>
                        <a:t>10,071</a:t>
                      </a:r>
                      <a:endParaRPr lang="en-US" sz="1200" b="1" i="0" u="none" strike="noStrike" dirty="0">
                        <a:solidFill>
                          <a:srgbClr val="0D0D0D"/>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12,707</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10,301</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41,896</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92%</a:t>
                      </a:r>
                      <a:endParaRPr lang="en-US" sz="1200" b="1" i="0" u="none" strike="noStrike">
                        <a:solidFill>
                          <a:srgbClr val="000000"/>
                        </a:solidFill>
                        <a:effectLst/>
                        <a:latin typeface="Arial" panose="020B0604020202020204" pitchFamily="34" charset="0"/>
                      </a:endParaRPr>
                    </a:p>
                  </a:txBody>
                  <a:tcPr marL="7620" marR="7620" marT="7620" marB="0" anchor="b"/>
                </a:tc>
              </a:tr>
              <a:tr h="274866">
                <a:tc>
                  <a:txBody>
                    <a:bodyPr/>
                    <a:lstStyle/>
                    <a:p>
                      <a:pPr algn="ctr" rtl="0" fontAlgn="ctr"/>
                      <a:r>
                        <a:rPr lang="en-US" sz="1200" b="1" u="none" strike="noStrike">
                          <a:effectLst/>
                        </a:rPr>
                        <a:t>GP                               </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174,084</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41,958</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ctr"/>
                      <a:r>
                        <a:rPr lang="en-US" sz="1200" b="1" u="none" strike="noStrike">
                          <a:effectLst/>
                        </a:rPr>
                        <a:t>41,218</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44,723</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40,542</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41,735</a:t>
                      </a:r>
                      <a:endParaRPr lang="en-US" sz="1200" b="1" i="0" u="none" strike="noStrike">
                        <a:solidFill>
                          <a:srgbClr val="0D0D0D"/>
                        </a:solidFill>
                        <a:effectLst/>
                        <a:latin typeface="Arial" panose="020B0604020202020204" pitchFamily="34" charset="0"/>
                      </a:endParaRPr>
                    </a:p>
                  </a:txBody>
                  <a:tcPr marL="7620" marR="7620" marT="7620" marB="0" anchor="b"/>
                </a:tc>
                <a:tc>
                  <a:txBody>
                    <a:bodyPr/>
                    <a:lstStyle/>
                    <a:p>
                      <a:pPr algn="ctr" rtl="0" fontAlgn="ctr"/>
                      <a:r>
                        <a:rPr lang="en-US" sz="1200" b="1" u="none" strike="noStrike" dirty="0">
                          <a:effectLst/>
                        </a:rPr>
                        <a:t>39,537</a:t>
                      </a:r>
                      <a:endParaRPr lang="en-US" sz="1200" b="1" i="0" u="none" strike="noStrike" dirty="0">
                        <a:solidFill>
                          <a:srgbClr val="0D0D0D"/>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45,668</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42,033</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163,330</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94%</a:t>
                      </a:r>
                      <a:endParaRPr lang="en-US" sz="1200" b="1" i="0" u="none" strike="noStrike">
                        <a:solidFill>
                          <a:srgbClr val="000000"/>
                        </a:solidFill>
                        <a:effectLst/>
                        <a:latin typeface="Arial" panose="020B0604020202020204" pitchFamily="34" charset="0"/>
                      </a:endParaRPr>
                    </a:p>
                  </a:txBody>
                  <a:tcPr marL="7620" marR="7620" marT="7620" marB="0" anchor="b"/>
                </a:tc>
              </a:tr>
              <a:tr h="274866">
                <a:tc>
                  <a:txBody>
                    <a:bodyPr/>
                    <a:lstStyle/>
                    <a:p>
                      <a:pPr algn="ctr" rtl="0" fontAlgn="ctr"/>
                      <a:r>
                        <a:rPr lang="en-US" sz="1200" b="1" u="none" strike="noStrike">
                          <a:effectLst/>
                        </a:rPr>
                        <a:t>KZN                       </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127,708</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29,905</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ctr"/>
                      <a:r>
                        <a:rPr lang="en-US" sz="1200" b="1" u="none" strike="noStrike">
                          <a:effectLst/>
                        </a:rPr>
                        <a:t>30,132</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32,176</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30,113</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30,504</a:t>
                      </a:r>
                      <a:endParaRPr lang="en-US" sz="1200" b="1" i="0" u="none" strike="noStrike">
                        <a:solidFill>
                          <a:srgbClr val="0D0D0D"/>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28,505</a:t>
                      </a:r>
                      <a:endParaRPr lang="en-US" sz="1200" b="1" i="0" u="none" strike="noStrike">
                        <a:solidFill>
                          <a:srgbClr val="0D0D0D"/>
                        </a:solidFill>
                        <a:effectLst/>
                        <a:latin typeface="Arial" panose="020B0604020202020204" pitchFamily="34" charset="0"/>
                      </a:endParaRPr>
                    </a:p>
                  </a:txBody>
                  <a:tcPr marL="7620" marR="7620" marT="7620" marB="0" anchor="ctr"/>
                </a:tc>
                <a:tc>
                  <a:txBody>
                    <a:bodyPr/>
                    <a:lstStyle/>
                    <a:p>
                      <a:pPr algn="ctr" rtl="0" fontAlgn="b"/>
                      <a:r>
                        <a:rPr lang="en-US" sz="1200" b="1" u="none" strike="noStrike" dirty="0">
                          <a:effectLst/>
                        </a:rPr>
                        <a:t>35,123</a:t>
                      </a:r>
                      <a:endParaRPr lang="en-US" sz="1200" b="1" i="0" u="none" strike="noStrike" dirty="0">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31,197</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119,947</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94%</a:t>
                      </a:r>
                      <a:endParaRPr lang="en-US" sz="1200" b="1" i="0" u="none" strike="noStrike">
                        <a:solidFill>
                          <a:srgbClr val="000000"/>
                        </a:solidFill>
                        <a:effectLst/>
                        <a:latin typeface="Arial" panose="020B0604020202020204" pitchFamily="34" charset="0"/>
                      </a:endParaRPr>
                    </a:p>
                  </a:txBody>
                  <a:tcPr marL="7620" marR="7620" marT="7620" marB="0" anchor="b"/>
                </a:tc>
              </a:tr>
              <a:tr h="274866">
                <a:tc>
                  <a:txBody>
                    <a:bodyPr/>
                    <a:lstStyle/>
                    <a:p>
                      <a:pPr algn="ctr" rtl="0" fontAlgn="ctr"/>
                      <a:r>
                        <a:rPr lang="en-US" sz="1200" b="1" u="none" strike="noStrike">
                          <a:effectLst/>
                        </a:rPr>
                        <a:t>LP                            </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94,767</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21,708</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ctr"/>
                      <a:r>
                        <a:rPr lang="en-US" sz="1200" b="1" u="none" strike="noStrike">
                          <a:effectLst/>
                        </a:rPr>
                        <a:t>22,669</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24,604</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22,836</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22 369</a:t>
                      </a:r>
                      <a:endParaRPr lang="en-US" sz="1200" b="1" i="0" u="none" strike="noStrike">
                        <a:solidFill>
                          <a:srgbClr val="0D0D0D"/>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21,495</a:t>
                      </a:r>
                      <a:endParaRPr lang="en-US" sz="1200" b="1" i="0" u="none" strike="noStrike">
                        <a:solidFill>
                          <a:srgbClr val="0D0D0D"/>
                        </a:solidFill>
                        <a:effectLst/>
                        <a:latin typeface="Arial" panose="020B0604020202020204" pitchFamily="34" charset="0"/>
                      </a:endParaRPr>
                    </a:p>
                  </a:txBody>
                  <a:tcPr marL="7620" marR="7620" marT="7620" marB="0" anchor="ctr"/>
                </a:tc>
                <a:tc>
                  <a:txBody>
                    <a:bodyPr/>
                    <a:lstStyle/>
                    <a:p>
                      <a:pPr algn="ctr" rtl="0" fontAlgn="b"/>
                      <a:r>
                        <a:rPr lang="en-US" sz="1200" b="1" u="none" strike="noStrike" dirty="0">
                          <a:effectLst/>
                        </a:rPr>
                        <a:t>26,086</a:t>
                      </a:r>
                      <a:endParaRPr lang="en-US" sz="1200" b="1" i="0" u="none" strike="noStrike" dirty="0">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dirty="0">
                          <a:effectLst/>
                        </a:rPr>
                        <a:t>25,517</a:t>
                      </a:r>
                      <a:endParaRPr lang="en-US" sz="1200" b="1" i="0" u="none" strike="noStrike" dirty="0">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92,517</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98%</a:t>
                      </a:r>
                      <a:endParaRPr lang="en-US" sz="1200" b="1" i="0" u="none" strike="noStrike">
                        <a:solidFill>
                          <a:srgbClr val="000000"/>
                        </a:solidFill>
                        <a:effectLst/>
                        <a:latin typeface="Arial" panose="020B0604020202020204" pitchFamily="34" charset="0"/>
                      </a:endParaRPr>
                    </a:p>
                  </a:txBody>
                  <a:tcPr marL="7620" marR="7620" marT="7620" marB="0" anchor="b"/>
                </a:tc>
              </a:tr>
              <a:tr h="274866">
                <a:tc>
                  <a:txBody>
                    <a:bodyPr/>
                    <a:lstStyle/>
                    <a:p>
                      <a:pPr algn="ctr" rtl="0" fontAlgn="ctr"/>
                      <a:r>
                        <a:rPr lang="en-US" sz="1200" b="1" u="none" strike="noStrike">
                          <a:effectLst/>
                        </a:rPr>
                        <a:t>MP                       </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57,173</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13,624</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ctr"/>
                      <a:r>
                        <a:rPr lang="en-US" sz="1200" b="1" u="none" strike="noStrike">
                          <a:effectLst/>
                        </a:rPr>
                        <a:t>13,636</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14,602</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14,087</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13,437</a:t>
                      </a:r>
                      <a:endParaRPr lang="en-US" sz="1200" b="1" i="0" u="none" strike="noStrike">
                        <a:solidFill>
                          <a:srgbClr val="0D0D0D"/>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12,928</a:t>
                      </a:r>
                      <a:endParaRPr lang="en-US" sz="1200" b="1" i="0" u="none" strike="noStrike">
                        <a:solidFill>
                          <a:srgbClr val="0D0D0D"/>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15,510</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dirty="0">
                          <a:effectLst/>
                        </a:rPr>
                        <a:t>15,081</a:t>
                      </a:r>
                      <a:endParaRPr lang="en-US" sz="1200" b="1" i="0" u="none" strike="noStrike" dirty="0">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55,732</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97%</a:t>
                      </a:r>
                      <a:endParaRPr lang="en-US" sz="1200" b="1" i="0" u="none" strike="noStrike">
                        <a:solidFill>
                          <a:srgbClr val="000000"/>
                        </a:solidFill>
                        <a:effectLst/>
                        <a:latin typeface="Arial" panose="020B0604020202020204" pitchFamily="34" charset="0"/>
                      </a:endParaRPr>
                    </a:p>
                  </a:txBody>
                  <a:tcPr marL="7620" marR="7620" marT="7620" marB="0" anchor="b"/>
                </a:tc>
              </a:tr>
              <a:tr h="274866">
                <a:tc>
                  <a:txBody>
                    <a:bodyPr/>
                    <a:lstStyle/>
                    <a:p>
                      <a:pPr algn="ctr" rtl="0" fontAlgn="ctr"/>
                      <a:r>
                        <a:rPr lang="en-US" sz="1200" b="1" u="none" strike="noStrike">
                          <a:effectLst/>
                        </a:rPr>
                        <a:t>NC                         </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22,988</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5,410</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ctr"/>
                      <a:r>
                        <a:rPr lang="en-US" sz="1200" b="1" u="none" strike="noStrike">
                          <a:effectLst/>
                        </a:rPr>
                        <a:t>5,439</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6,101</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5,301</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dirty="0">
                          <a:effectLst/>
                        </a:rPr>
                        <a:t>5,320</a:t>
                      </a:r>
                      <a:endParaRPr lang="en-US" sz="1200" b="1" i="0" u="none" strike="noStrike" dirty="0">
                        <a:solidFill>
                          <a:srgbClr val="0D0D0D"/>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5,047</a:t>
                      </a:r>
                      <a:endParaRPr lang="en-US" sz="1200" b="1" i="0" u="none" strike="noStrike">
                        <a:solidFill>
                          <a:srgbClr val="0D0D0D"/>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6,156</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dirty="0">
                          <a:effectLst/>
                        </a:rPr>
                        <a:t>5,349</a:t>
                      </a:r>
                      <a:endParaRPr lang="en-US" sz="1200" b="1" i="0" u="none" strike="noStrike" dirty="0">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dirty="0">
                          <a:effectLst/>
                        </a:rPr>
                        <a:t>21,136</a:t>
                      </a:r>
                      <a:endParaRPr lang="en-US" sz="1200" b="1" i="0" u="none" strike="noStrike" dirty="0">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92%</a:t>
                      </a:r>
                      <a:endParaRPr lang="en-US" sz="1200" b="1" i="0" u="none" strike="noStrike">
                        <a:solidFill>
                          <a:srgbClr val="000000"/>
                        </a:solidFill>
                        <a:effectLst/>
                        <a:latin typeface="Arial" panose="020B0604020202020204" pitchFamily="34" charset="0"/>
                      </a:endParaRPr>
                    </a:p>
                  </a:txBody>
                  <a:tcPr marL="7620" marR="7620" marT="7620" marB="0" anchor="b"/>
                </a:tc>
              </a:tr>
              <a:tr h="274866">
                <a:tc>
                  <a:txBody>
                    <a:bodyPr/>
                    <a:lstStyle/>
                    <a:p>
                      <a:pPr algn="ctr" rtl="0" fontAlgn="ctr"/>
                      <a:r>
                        <a:rPr lang="en-US" sz="1200" b="1" u="none" strike="noStrike">
                          <a:effectLst/>
                        </a:rPr>
                        <a:t>NW                      </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47,261</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10,959</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ctr"/>
                      <a:r>
                        <a:rPr lang="en-US" sz="1200" b="1" u="none" strike="noStrike">
                          <a:effectLst/>
                        </a:rPr>
                        <a:t>11,400</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12,336</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11,229</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11,078</a:t>
                      </a:r>
                      <a:endParaRPr lang="en-US" sz="1200" b="1" i="0" u="none" strike="noStrike">
                        <a:solidFill>
                          <a:srgbClr val="0D0D0D"/>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10,584</a:t>
                      </a:r>
                      <a:endParaRPr lang="en-US" sz="1200" b="1" i="0" u="none" strike="noStrike">
                        <a:solidFill>
                          <a:srgbClr val="0D0D0D"/>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12,888</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11,908</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dirty="0">
                          <a:effectLst/>
                        </a:rPr>
                        <a:t>45,121</a:t>
                      </a:r>
                      <a:endParaRPr lang="en-US" sz="1200" b="1" i="0" u="none" strike="noStrike" dirty="0">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dirty="0">
                          <a:effectLst/>
                        </a:rPr>
                        <a:t>95%</a:t>
                      </a:r>
                      <a:endParaRPr lang="en-US" sz="1200" b="1" i="0" u="none" strike="noStrike" dirty="0">
                        <a:solidFill>
                          <a:srgbClr val="000000"/>
                        </a:solidFill>
                        <a:effectLst/>
                        <a:latin typeface="Arial" panose="020B0604020202020204" pitchFamily="34" charset="0"/>
                      </a:endParaRPr>
                    </a:p>
                  </a:txBody>
                  <a:tcPr marL="7620" marR="7620" marT="7620" marB="0" anchor="b"/>
                </a:tc>
              </a:tr>
              <a:tr h="274866">
                <a:tc>
                  <a:txBody>
                    <a:bodyPr/>
                    <a:lstStyle/>
                    <a:p>
                      <a:pPr algn="ctr" rtl="0" fontAlgn="ctr"/>
                      <a:r>
                        <a:rPr lang="en-US" sz="1200" b="1" u="none" strike="noStrike">
                          <a:effectLst/>
                        </a:rPr>
                        <a:t>WC                    </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85,776</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20,833</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ctr"/>
                      <a:r>
                        <a:rPr lang="en-US" sz="1200" b="1" u="none" strike="noStrike">
                          <a:effectLst/>
                        </a:rPr>
                        <a:t>19,954</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21,484</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19,571</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20,671</a:t>
                      </a:r>
                      <a:endParaRPr lang="en-US" sz="1200" b="1" i="0" u="none" strike="noStrike">
                        <a:solidFill>
                          <a:srgbClr val="0D0D0D"/>
                        </a:solidFill>
                        <a:effectLst/>
                        <a:latin typeface="Arial" panose="020B0604020202020204" pitchFamily="34" charset="0"/>
                      </a:endParaRPr>
                    </a:p>
                  </a:txBody>
                  <a:tcPr marL="7620" marR="7620" marT="7620" marB="0" anchor="b"/>
                </a:tc>
                <a:tc>
                  <a:txBody>
                    <a:bodyPr/>
                    <a:lstStyle/>
                    <a:p>
                      <a:pPr algn="ctr" rtl="0" fontAlgn="ctr"/>
                      <a:r>
                        <a:rPr lang="en-US" sz="1200" b="1" u="none" strike="noStrike">
                          <a:effectLst/>
                        </a:rPr>
                        <a:t>20,043</a:t>
                      </a:r>
                      <a:endParaRPr lang="en-US" sz="1200" b="1" i="0" u="none" strike="noStrike">
                        <a:solidFill>
                          <a:srgbClr val="0D0D0D"/>
                        </a:solidFill>
                        <a:effectLst/>
                        <a:latin typeface="Arial" panose="020B0604020202020204" pitchFamily="34" charset="0"/>
                      </a:endParaRPr>
                    </a:p>
                  </a:txBody>
                  <a:tcPr marL="7620" marR="7620" marT="7620" marB="0" anchor="ctr"/>
                </a:tc>
                <a:tc>
                  <a:txBody>
                    <a:bodyPr/>
                    <a:lstStyle/>
                    <a:p>
                      <a:pPr algn="ctr" rtl="0" fontAlgn="b"/>
                      <a:r>
                        <a:rPr lang="en-US" sz="1200" b="1" u="none" strike="noStrike">
                          <a:effectLst/>
                        </a:rPr>
                        <a:t>22,788</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20,547</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a:effectLst/>
                        </a:rPr>
                        <a:t>80,115</a:t>
                      </a:r>
                      <a:endParaRPr lang="en-US" sz="1200" b="1" i="0" u="none" strike="noStrike">
                        <a:solidFill>
                          <a:srgbClr val="000000"/>
                        </a:solidFill>
                        <a:effectLst/>
                        <a:latin typeface="Arial" panose="020B0604020202020204" pitchFamily="34" charset="0"/>
                      </a:endParaRPr>
                    </a:p>
                  </a:txBody>
                  <a:tcPr marL="7620" marR="7620" marT="7620" marB="0" anchor="b"/>
                </a:tc>
                <a:tc>
                  <a:txBody>
                    <a:bodyPr/>
                    <a:lstStyle/>
                    <a:p>
                      <a:pPr algn="ctr" rtl="0" fontAlgn="b"/>
                      <a:r>
                        <a:rPr lang="en-US" sz="1200" b="1" u="none" strike="noStrike" dirty="0">
                          <a:effectLst/>
                        </a:rPr>
                        <a:t>93%</a:t>
                      </a:r>
                      <a:endParaRPr lang="en-US" sz="1200" b="1" i="0" u="none" strike="noStrike" dirty="0">
                        <a:solidFill>
                          <a:srgbClr val="000000"/>
                        </a:solidFill>
                        <a:effectLst/>
                        <a:latin typeface="Arial" panose="020B0604020202020204" pitchFamily="34" charset="0"/>
                      </a:endParaRPr>
                    </a:p>
                  </a:txBody>
                  <a:tcPr marL="7620" marR="7620" marT="7620" marB="0" anchor="b"/>
                </a:tc>
              </a:tr>
              <a:tr h="539552">
                <a:tc>
                  <a:txBody>
                    <a:bodyPr/>
                    <a:lstStyle/>
                    <a:p>
                      <a:pPr algn="ctr" rtl="0" fontAlgn="b"/>
                      <a:r>
                        <a:rPr lang="en-US" sz="1200" b="1" u="none" strike="noStrike" dirty="0">
                          <a:effectLst/>
                        </a:rPr>
                        <a:t>TOTAL</a:t>
                      </a:r>
                      <a:endParaRPr lang="en-US" sz="1200" b="1" i="0" u="none" strike="noStrike" dirty="0">
                        <a:solidFill>
                          <a:srgbClr val="000000"/>
                        </a:solidFill>
                        <a:effectLst/>
                        <a:latin typeface="Arial" panose="020B0604020202020204" pitchFamily="34" charset="0"/>
                      </a:endParaRPr>
                    </a:p>
                  </a:txBody>
                  <a:tcPr marL="7620" marR="7620" marT="7620" marB="0" anchor="b">
                    <a:solidFill>
                      <a:srgbClr val="008000"/>
                    </a:solidFill>
                  </a:tcPr>
                </a:tc>
                <a:tc>
                  <a:txBody>
                    <a:bodyPr/>
                    <a:lstStyle/>
                    <a:p>
                      <a:pPr algn="ctr" rtl="0" fontAlgn="b"/>
                      <a:r>
                        <a:rPr lang="en-US" sz="1200" b="1" u="none" strike="noStrike" dirty="0">
                          <a:effectLst/>
                        </a:rPr>
                        <a:t>750,000</a:t>
                      </a:r>
                      <a:endParaRPr lang="en-US" sz="1200" b="1" i="0" u="none" strike="noStrike" dirty="0">
                        <a:solidFill>
                          <a:srgbClr val="000000"/>
                        </a:solidFill>
                        <a:effectLst/>
                        <a:latin typeface="Arial" panose="020B0604020202020204" pitchFamily="34" charset="0"/>
                      </a:endParaRPr>
                    </a:p>
                  </a:txBody>
                  <a:tcPr marL="7620" marR="7620" marT="7620" marB="0" anchor="b">
                    <a:solidFill>
                      <a:srgbClr val="008000"/>
                    </a:solidFill>
                  </a:tcPr>
                </a:tc>
                <a:tc>
                  <a:txBody>
                    <a:bodyPr/>
                    <a:lstStyle/>
                    <a:p>
                      <a:pPr algn="ctr" rtl="0" fontAlgn="ctr"/>
                      <a:r>
                        <a:rPr lang="en-US" sz="1200" b="1" u="none" strike="noStrike" dirty="0">
                          <a:effectLst/>
                        </a:rPr>
                        <a:t>178,223</a:t>
                      </a:r>
                      <a:endParaRPr lang="en-US" sz="1200" b="1" i="0" u="none" strike="noStrike" dirty="0">
                        <a:solidFill>
                          <a:srgbClr val="000000"/>
                        </a:solidFill>
                        <a:effectLst/>
                        <a:latin typeface="Arial" panose="020B0604020202020204" pitchFamily="34" charset="0"/>
                      </a:endParaRPr>
                    </a:p>
                  </a:txBody>
                  <a:tcPr marL="7620" marR="7620" marT="7620" marB="0" anchor="ctr">
                    <a:solidFill>
                      <a:srgbClr val="008000"/>
                    </a:solidFill>
                  </a:tcPr>
                </a:tc>
                <a:tc>
                  <a:txBody>
                    <a:bodyPr/>
                    <a:lstStyle/>
                    <a:p>
                      <a:pPr algn="ctr" rtl="0" fontAlgn="ctr"/>
                      <a:r>
                        <a:rPr lang="en-US" sz="1200" b="1" u="none" strike="noStrike" dirty="0">
                          <a:effectLst/>
                        </a:rPr>
                        <a:t>175,734</a:t>
                      </a:r>
                      <a:endParaRPr lang="en-US" sz="1200" b="1" i="0" u="none" strike="noStrike" dirty="0">
                        <a:solidFill>
                          <a:srgbClr val="000000"/>
                        </a:solidFill>
                        <a:effectLst/>
                        <a:latin typeface="Arial" panose="020B0604020202020204" pitchFamily="34" charset="0"/>
                      </a:endParaRPr>
                    </a:p>
                  </a:txBody>
                  <a:tcPr marL="7620" marR="7620" marT="7620" marB="0" anchor="ctr">
                    <a:solidFill>
                      <a:srgbClr val="008000"/>
                    </a:solidFill>
                  </a:tcPr>
                </a:tc>
                <a:tc>
                  <a:txBody>
                    <a:bodyPr/>
                    <a:lstStyle/>
                    <a:p>
                      <a:pPr algn="ctr" rtl="0" fontAlgn="ctr"/>
                      <a:r>
                        <a:rPr lang="en-US" sz="1200" b="1" u="none" strike="noStrike" dirty="0">
                          <a:effectLst/>
                        </a:rPr>
                        <a:t>192,264</a:t>
                      </a:r>
                      <a:endParaRPr lang="en-US" sz="1200" b="1" i="0" u="none" strike="noStrike" dirty="0">
                        <a:solidFill>
                          <a:srgbClr val="000000"/>
                        </a:solidFill>
                        <a:effectLst/>
                        <a:latin typeface="Arial" panose="020B0604020202020204" pitchFamily="34" charset="0"/>
                      </a:endParaRPr>
                    </a:p>
                  </a:txBody>
                  <a:tcPr marL="7620" marR="7620" marT="7620" marB="0" anchor="ctr">
                    <a:solidFill>
                      <a:srgbClr val="008000"/>
                    </a:solidFill>
                  </a:tcPr>
                </a:tc>
                <a:tc>
                  <a:txBody>
                    <a:bodyPr/>
                    <a:lstStyle/>
                    <a:p>
                      <a:pPr algn="ctr" rtl="0" fontAlgn="ctr"/>
                      <a:r>
                        <a:rPr lang="en-US" sz="1200" b="1" u="none" strike="noStrike" dirty="0">
                          <a:effectLst/>
                        </a:rPr>
                        <a:t>175,754</a:t>
                      </a:r>
                      <a:endParaRPr lang="en-US" sz="1200" b="1" i="0" u="none" strike="noStrike" dirty="0">
                        <a:solidFill>
                          <a:srgbClr val="000000"/>
                        </a:solidFill>
                        <a:effectLst/>
                        <a:latin typeface="Arial" panose="020B0604020202020204" pitchFamily="34" charset="0"/>
                      </a:endParaRPr>
                    </a:p>
                  </a:txBody>
                  <a:tcPr marL="7620" marR="7620" marT="7620" marB="0" anchor="ctr">
                    <a:solidFill>
                      <a:srgbClr val="008000"/>
                    </a:solidFill>
                  </a:tcPr>
                </a:tc>
                <a:tc>
                  <a:txBody>
                    <a:bodyPr/>
                    <a:lstStyle/>
                    <a:p>
                      <a:pPr algn="ctr" rtl="0" fontAlgn="ctr"/>
                      <a:r>
                        <a:rPr lang="en-US" sz="1200" b="1" u="none" strike="noStrike" dirty="0">
                          <a:effectLst/>
                        </a:rPr>
                        <a:t>177 487</a:t>
                      </a:r>
                      <a:endParaRPr lang="en-US" sz="1200" b="1" i="0" u="none" strike="noStrike" dirty="0">
                        <a:solidFill>
                          <a:srgbClr val="0D0D0D"/>
                        </a:solidFill>
                        <a:effectLst/>
                        <a:latin typeface="Arial" panose="020B0604020202020204" pitchFamily="34" charset="0"/>
                      </a:endParaRPr>
                    </a:p>
                  </a:txBody>
                  <a:tcPr marL="7620" marR="7620" marT="7620" marB="0" anchor="ctr">
                    <a:solidFill>
                      <a:srgbClr val="008000"/>
                    </a:solidFill>
                  </a:tcPr>
                </a:tc>
                <a:tc>
                  <a:txBody>
                    <a:bodyPr/>
                    <a:lstStyle/>
                    <a:p>
                      <a:pPr algn="ctr" rtl="0" fontAlgn="ctr"/>
                      <a:r>
                        <a:rPr lang="en-US" sz="1200" b="1" u="none" strike="noStrike" dirty="0">
                          <a:effectLst/>
                        </a:rPr>
                        <a:t>168,134</a:t>
                      </a:r>
                      <a:endParaRPr lang="en-US" sz="1200" b="1" i="0" u="none" strike="noStrike" dirty="0">
                        <a:solidFill>
                          <a:srgbClr val="0D0D0D"/>
                        </a:solidFill>
                        <a:effectLst/>
                        <a:latin typeface="Arial" panose="020B0604020202020204" pitchFamily="34" charset="0"/>
                      </a:endParaRPr>
                    </a:p>
                  </a:txBody>
                  <a:tcPr marL="7620" marR="7620" marT="7620" marB="0" anchor="ctr">
                    <a:solidFill>
                      <a:srgbClr val="008000"/>
                    </a:solidFill>
                  </a:tcPr>
                </a:tc>
                <a:tc>
                  <a:txBody>
                    <a:bodyPr/>
                    <a:lstStyle/>
                    <a:p>
                      <a:pPr algn="ctr" rtl="0" fontAlgn="b"/>
                      <a:r>
                        <a:rPr lang="en-US" sz="1200" b="1" u="none" strike="noStrike" dirty="0">
                          <a:effectLst/>
                        </a:rPr>
                        <a:t>202,577</a:t>
                      </a:r>
                      <a:endParaRPr lang="en-US" sz="1200" b="1" i="0" u="none" strike="noStrike" dirty="0">
                        <a:solidFill>
                          <a:srgbClr val="000000"/>
                        </a:solidFill>
                        <a:effectLst/>
                        <a:latin typeface="Arial" panose="020B0604020202020204" pitchFamily="34" charset="0"/>
                      </a:endParaRPr>
                    </a:p>
                  </a:txBody>
                  <a:tcPr marL="7620" marR="7620" marT="7620" marB="0" anchor="b">
                    <a:solidFill>
                      <a:srgbClr val="008000"/>
                    </a:solidFill>
                  </a:tcPr>
                </a:tc>
                <a:tc>
                  <a:txBody>
                    <a:bodyPr/>
                    <a:lstStyle/>
                    <a:p>
                      <a:pPr algn="ctr" rtl="0" fontAlgn="b"/>
                      <a:r>
                        <a:rPr lang="en-US" sz="1200" b="1" u="none" strike="noStrike" dirty="0">
                          <a:effectLst/>
                        </a:rPr>
                        <a:t>184,143</a:t>
                      </a:r>
                      <a:endParaRPr lang="en-US" sz="1200" b="1" i="0" u="none" strike="noStrike" dirty="0">
                        <a:solidFill>
                          <a:srgbClr val="000000"/>
                        </a:solidFill>
                        <a:effectLst/>
                        <a:latin typeface="Arial" panose="020B0604020202020204" pitchFamily="34" charset="0"/>
                      </a:endParaRPr>
                    </a:p>
                  </a:txBody>
                  <a:tcPr marL="7620" marR="7620" marT="7620" marB="0" anchor="b">
                    <a:solidFill>
                      <a:srgbClr val="008000"/>
                    </a:solidFill>
                  </a:tcPr>
                </a:tc>
                <a:tc>
                  <a:txBody>
                    <a:bodyPr/>
                    <a:lstStyle/>
                    <a:p>
                      <a:pPr algn="ctr" rtl="0" fontAlgn="b"/>
                      <a:r>
                        <a:rPr lang="en-US" sz="1200" b="1" u="none" strike="noStrike" dirty="0">
                          <a:effectLst/>
                        </a:rPr>
                        <a:t>703,765</a:t>
                      </a:r>
                      <a:endParaRPr lang="en-US" sz="1200" b="1" i="0" u="none" strike="noStrike" dirty="0">
                        <a:solidFill>
                          <a:srgbClr val="000000"/>
                        </a:solidFill>
                        <a:effectLst/>
                        <a:latin typeface="Arial" panose="020B0604020202020204" pitchFamily="34" charset="0"/>
                      </a:endParaRPr>
                    </a:p>
                  </a:txBody>
                  <a:tcPr marL="7620" marR="7620" marT="7620" marB="0" anchor="b">
                    <a:solidFill>
                      <a:srgbClr val="008000"/>
                    </a:solidFill>
                  </a:tcPr>
                </a:tc>
                <a:tc>
                  <a:txBody>
                    <a:bodyPr/>
                    <a:lstStyle/>
                    <a:p>
                      <a:pPr algn="ctr" rtl="0" fontAlgn="b"/>
                      <a:r>
                        <a:rPr lang="en-US" sz="1200" b="1" u="none" strike="noStrike" dirty="0">
                          <a:effectLst/>
                        </a:rPr>
                        <a:t>94%</a:t>
                      </a:r>
                      <a:endParaRPr lang="en-US" sz="1200" b="1" i="0" u="none" strike="noStrike" dirty="0">
                        <a:solidFill>
                          <a:srgbClr val="000000"/>
                        </a:solidFill>
                        <a:effectLst/>
                        <a:latin typeface="Arial" panose="020B0604020202020204" pitchFamily="34" charset="0"/>
                      </a:endParaRPr>
                    </a:p>
                  </a:txBody>
                  <a:tcPr marL="7620" marR="7620" marT="7620" marB="0" anchor="b">
                    <a:solidFill>
                      <a:srgbClr val="008000"/>
                    </a:solidFill>
                  </a:tcPr>
                </a:tc>
              </a:tr>
            </a:tbl>
          </a:graphicData>
        </a:graphic>
      </p:graphicFrame>
    </p:spTree>
    <p:extLst>
      <p:ext uri="{BB962C8B-B14F-4D97-AF65-F5344CB8AC3E}">
        <p14:creationId xmlns:p14="http://schemas.microsoft.com/office/powerpoint/2010/main" val="26574406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2: CITIZEN AFFAIRS</a:t>
            </a:r>
            <a:endParaRPr lang="en-ZA" sz="2400" b="1" dirty="0">
              <a:solidFill>
                <a:schemeClr val="bg1"/>
              </a:solidFill>
              <a:latin typeface="Arial" pitchFamily="34" charset="0"/>
              <a:cs typeface="Arial" pitchFamily="34" charset="0"/>
            </a:endParaRPr>
          </a:p>
        </p:txBody>
      </p:sp>
      <p:pic>
        <p:nvPicPr>
          <p:cNvPr id="7" name="Picture 6"/>
          <p:cNvPicPr>
            <a:picLocks noChangeAspect="1"/>
          </p:cNvPicPr>
          <p:nvPr/>
        </p:nvPicPr>
        <p:blipFill>
          <a:blip r:embed="rId2"/>
          <a:stretch>
            <a:fillRect/>
          </a:stretch>
        </p:blipFill>
        <p:spPr>
          <a:xfrm>
            <a:off x="204716" y="887104"/>
            <a:ext cx="5163868" cy="5145206"/>
          </a:xfrm>
          <a:prstGeom prst="rect">
            <a:avLst/>
          </a:prstGeom>
        </p:spPr>
      </p:pic>
      <p:sp>
        <p:nvSpPr>
          <p:cNvPr id="9" name="Round Diagonal Corner Rectangle 8"/>
          <p:cNvSpPr/>
          <p:nvPr/>
        </p:nvSpPr>
        <p:spPr>
          <a:xfrm>
            <a:off x="5297312" y="887103"/>
            <a:ext cx="3846688" cy="5104121"/>
          </a:xfrm>
          <a:prstGeom prst="round2DiagRect">
            <a:avLst/>
          </a:prstGeom>
          <a:solidFill>
            <a:srgbClr val="77933C"/>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11" descr="cirtifcat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584" y="1229372"/>
            <a:ext cx="3435995" cy="439753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6553200" y="5991225"/>
            <a:ext cx="2133600" cy="365125"/>
          </a:xfrm>
        </p:spPr>
        <p:txBody>
          <a:bodyPr/>
          <a:lstStyle/>
          <a:p>
            <a:fld id="{7BF42C52-B159-234F-84DC-5B8DD7318330}" type="slidenum">
              <a:rPr lang="en-US" sz="2000" smtClean="0"/>
              <a:t>35</a:t>
            </a:fld>
            <a:endParaRPr lang="en-US" sz="2000" dirty="0"/>
          </a:p>
        </p:txBody>
      </p:sp>
    </p:spTree>
    <p:extLst>
      <p:ext uri="{BB962C8B-B14F-4D97-AF65-F5344CB8AC3E}">
        <p14:creationId xmlns:p14="http://schemas.microsoft.com/office/powerpoint/2010/main" val="35479311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2: CITIZEN AFFAIRS</a:t>
            </a:r>
            <a:endParaRPr lang="en-ZA" sz="2400" b="1" dirty="0">
              <a:solidFill>
                <a:schemeClr val="bg1"/>
              </a:solidFill>
              <a:latin typeface="Arial" pitchFamily="34" charset="0"/>
              <a:cs typeface="Arial" pitchFamily="34" charset="0"/>
            </a:endParaRPr>
          </a:p>
        </p:txBody>
      </p:sp>
      <p:pic>
        <p:nvPicPr>
          <p:cNvPr id="11" name="Picture 10"/>
          <p:cNvPicPr>
            <a:picLocks noChangeAspect="1"/>
          </p:cNvPicPr>
          <p:nvPr/>
        </p:nvPicPr>
        <p:blipFill>
          <a:blip r:embed="rId2"/>
          <a:stretch>
            <a:fillRect/>
          </a:stretch>
        </p:blipFill>
        <p:spPr>
          <a:xfrm>
            <a:off x="163773" y="859809"/>
            <a:ext cx="4377549" cy="5063319"/>
          </a:xfrm>
          <a:prstGeom prst="rect">
            <a:avLst/>
          </a:prstGeom>
        </p:spPr>
      </p:pic>
      <p:pic>
        <p:nvPicPr>
          <p:cNvPr id="12" name="Picture 11"/>
          <p:cNvPicPr>
            <a:picLocks noChangeAspect="1"/>
          </p:cNvPicPr>
          <p:nvPr/>
        </p:nvPicPr>
        <p:blipFill>
          <a:blip r:embed="rId3"/>
          <a:stretch>
            <a:fillRect/>
          </a:stretch>
        </p:blipFill>
        <p:spPr>
          <a:xfrm>
            <a:off x="4624389" y="859809"/>
            <a:ext cx="4519611" cy="5063319"/>
          </a:xfrm>
          <a:prstGeom prst="rect">
            <a:avLst/>
          </a:prstGeom>
        </p:spPr>
      </p:pic>
      <p:sp>
        <p:nvSpPr>
          <p:cNvPr id="2" name="Slide Number Placeholder 1"/>
          <p:cNvSpPr>
            <a:spLocks noGrp="1"/>
          </p:cNvSpPr>
          <p:nvPr>
            <p:ph type="sldNum" sz="quarter" idx="12"/>
          </p:nvPr>
        </p:nvSpPr>
        <p:spPr>
          <a:xfrm>
            <a:off x="6444018" y="5991225"/>
            <a:ext cx="2133600" cy="365125"/>
          </a:xfrm>
        </p:spPr>
        <p:txBody>
          <a:bodyPr/>
          <a:lstStyle/>
          <a:p>
            <a:fld id="{7BF42C52-B159-234F-84DC-5B8DD7318330}" type="slidenum">
              <a:rPr lang="en-US" sz="2000" smtClean="0"/>
              <a:t>36</a:t>
            </a:fld>
            <a:endParaRPr lang="en-US" sz="2000" dirty="0"/>
          </a:p>
        </p:txBody>
      </p:sp>
    </p:spTree>
    <p:extLst>
      <p:ext uri="{BB962C8B-B14F-4D97-AF65-F5344CB8AC3E}">
        <p14:creationId xmlns:p14="http://schemas.microsoft.com/office/powerpoint/2010/main" val="1770793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38457062"/>
              </p:ext>
            </p:extLst>
          </p:nvPr>
        </p:nvGraphicFramePr>
        <p:xfrm>
          <a:off x="136477" y="995935"/>
          <a:ext cx="8925636" cy="4298845"/>
        </p:xfrm>
        <a:graphic>
          <a:graphicData uri="http://schemas.openxmlformats.org/drawingml/2006/table">
            <a:tbl>
              <a:tblPr firstRow="1" bandRow="1">
                <a:tableStyleId>{F5AB1C69-6EDB-4FF4-983F-18BD219EF322}</a:tableStyleId>
              </a:tblPr>
              <a:tblGrid>
                <a:gridCol w="2540618"/>
                <a:gridCol w="2630606"/>
                <a:gridCol w="3754412"/>
              </a:tblGrid>
              <a:tr h="467602">
                <a:tc gridSpan="3">
                  <a:txBody>
                    <a:bodyPr/>
                    <a:lstStyle/>
                    <a:p>
                      <a:pPr marL="2686050" marR="0" indent="-2686050" algn="just" defTabSz="914400" rtl="0" eaLnBrk="1" fontAlgn="auto" latinLnBrk="0" hangingPunct="1">
                        <a:lnSpc>
                          <a:spcPct val="100000"/>
                        </a:lnSpc>
                        <a:spcBef>
                          <a:spcPts val="0"/>
                        </a:spcBef>
                        <a:spcAft>
                          <a:spcPts val="0"/>
                        </a:spcAft>
                        <a:buClrTx/>
                        <a:buSzTx/>
                        <a:buFontTx/>
                        <a:buNone/>
                        <a:tabLst/>
                        <a:defRPr/>
                      </a:pPr>
                      <a:r>
                        <a:rPr lang="en-US" sz="1400" b="1" i="1" u="sng" strike="noStrike" kern="1200" baseline="0" dirty="0" smtClean="0">
                          <a:solidFill>
                            <a:srgbClr val="FFFFFF"/>
                          </a:solidFill>
                          <a:latin typeface="Arial" pitchFamily="34" charset="0"/>
                          <a:ea typeface="+mn-ea"/>
                          <a:cs typeface="Arial" pitchFamily="34" charset="0"/>
                        </a:rPr>
                        <a:t>Strategic Objective 1.1</a:t>
                      </a:r>
                      <a:r>
                        <a:rPr lang="en-US" sz="1400" b="1" i="0" u="none" strike="noStrike" kern="1200" baseline="0" dirty="0" smtClean="0">
                          <a:solidFill>
                            <a:srgbClr val="FFFFFF"/>
                          </a:solidFill>
                          <a:latin typeface="Arial" pitchFamily="34" charset="0"/>
                          <a:ea typeface="+mn-ea"/>
                          <a:cs typeface="Arial" pitchFamily="34" charset="0"/>
                        </a:rPr>
                        <a:t>: All eligible citizens are issued with enabling documents relating to identity and status</a:t>
                      </a:r>
                      <a:endParaRPr lang="en-ZA" sz="1400" b="0" kern="1200" dirty="0" smtClean="0">
                        <a:solidFill>
                          <a:srgbClr val="FFFFFF"/>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454253">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0030">
                <a:tc>
                  <a:txBody>
                    <a:bodyPr/>
                    <a:lstStyle/>
                    <a:p>
                      <a:pPr marL="85725" indent="0"/>
                      <a:r>
                        <a:rPr lang="en-US" sz="1400" b="0" i="0" u="none" strike="noStrike" kern="1200" baseline="0" dirty="0" smtClean="0">
                          <a:solidFill>
                            <a:schemeClr val="tx1"/>
                          </a:solidFill>
                          <a:latin typeface="Arial" pitchFamily="34" charset="0"/>
                          <a:ea typeface="+mn-ea"/>
                          <a:cs typeface="Arial" pitchFamily="34" charset="0"/>
                        </a:rPr>
                        <a:t>Number of smart ID cards issued to citizens 16 years of </a:t>
                      </a:r>
                      <a:r>
                        <a:rPr lang="en-ZA" sz="1400" b="0" i="0" u="none" strike="noStrike" kern="1200" baseline="0" dirty="0" smtClean="0">
                          <a:solidFill>
                            <a:schemeClr val="tx1"/>
                          </a:solidFill>
                          <a:latin typeface="Arial" pitchFamily="34" charset="0"/>
                          <a:ea typeface="+mn-ea"/>
                          <a:cs typeface="Arial" pitchFamily="34" charset="0"/>
                        </a:rPr>
                        <a:t>age and above</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r>
                        <a:rPr lang="en-ZA" sz="1400" dirty="0" smtClean="0">
                          <a:latin typeface="Arial" pitchFamily="34" charset="0"/>
                          <a:ea typeface="MS PGothic" pitchFamily="34" charset="-128"/>
                          <a:cs typeface="Arial" pitchFamily="34" charset="0"/>
                        </a:rPr>
                        <a:t>2.2 </a:t>
                      </a:r>
                      <a:r>
                        <a:rPr lang="en-US" altLang="en-US" sz="1400" b="0" i="0" u="none" strike="noStrike" kern="1200" baseline="0" dirty="0" smtClean="0">
                          <a:solidFill>
                            <a:schemeClr val="tx1"/>
                          </a:solidFill>
                          <a:latin typeface="Arial" pitchFamily="34" charset="0"/>
                          <a:ea typeface="+mn-ea"/>
                          <a:cs typeface="Arial" pitchFamily="34" charset="0"/>
                        </a:rPr>
                        <a:t>million</a:t>
                      </a:r>
                      <a:r>
                        <a:rPr lang="en-US" sz="1400" b="0" i="0" u="none" strike="noStrike" kern="1200" baseline="0" dirty="0" smtClean="0">
                          <a:solidFill>
                            <a:schemeClr val="tx1"/>
                          </a:solidFill>
                          <a:latin typeface="Arial" pitchFamily="34" charset="0"/>
                          <a:ea typeface="+mn-ea"/>
                          <a:cs typeface="Arial" pitchFamily="34" charset="0"/>
                        </a:rPr>
                        <a:t>  smart ID cards issued to citizens 16 years of </a:t>
                      </a:r>
                      <a:r>
                        <a:rPr lang="en-ZA" sz="1400" b="0" i="0" u="none" strike="noStrike" kern="1200" baseline="0" dirty="0" smtClean="0">
                          <a:solidFill>
                            <a:schemeClr val="tx1"/>
                          </a:solidFill>
                          <a:latin typeface="Arial" pitchFamily="34" charset="0"/>
                          <a:ea typeface="+mn-ea"/>
                          <a:cs typeface="Arial" pitchFamily="34" charset="0"/>
                        </a:rPr>
                        <a:t>age and above</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008000"/>
                          </a:solidFill>
                          <a:latin typeface="Arial" pitchFamily="34" charset="0"/>
                          <a:ea typeface="+mn-ea"/>
                          <a:cs typeface="Arial" pitchFamily="34" charset="0"/>
                        </a:rPr>
                        <a:t>Achieved</a:t>
                      </a:r>
                    </a:p>
                    <a:p>
                      <a:r>
                        <a:rPr lang="en-ZA" sz="1400" b="0" i="0" u="none" strike="noStrike" kern="1200" baseline="0" dirty="0" smtClean="0">
                          <a:solidFill>
                            <a:schemeClr val="tx1"/>
                          </a:solidFill>
                          <a:latin typeface="Arial" pitchFamily="34" charset="0"/>
                          <a:ea typeface="+mn-ea"/>
                          <a:cs typeface="Arial" pitchFamily="34" charset="0"/>
                        </a:rPr>
                        <a:t>2 320 972 ID smart cards were issued to citizens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00091">
                <a:tc>
                  <a:txBody>
                    <a:bodyPr/>
                    <a:lstStyle/>
                    <a:p>
                      <a:pPr marL="85725" marR="0" indent="0" algn="l" defTabSz="4572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Percentage (%) of IDs (First issues) issued within 54 working days for applications collected and processed </a:t>
                      </a:r>
                      <a:r>
                        <a:rPr lang="en-US" sz="1400" b="0" i="0" u="none" strike="noStrike" kern="1200" baseline="0" dirty="0" smtClean="0">
                          <a:solidFill>
                            <a:schemeClr val="tx1"/>
                          </a:solidFill>
                          <a:latin typeface="Arial" pitchFamily="34" charset="0"/>
                          <a:ea typeface="+mn-ea"/>
                          <a:cs typeface="Arial" pitchFamily="34" charset="0"/>
                        </a:rPr>
                        <a:t>within the RSA (from date of receipt of application until ID is scanned at office of </a:t>
                      </a:r>
                      <a:r>
                        <a:rPr lang="en-ZA" sz="1400" b="0" i="0" u="none" strike="noStrike" kern="1200" baseline="0" dirty="0" smtClean="0">
                          <a:solidFill>
                            <a:schemeClr val="tx1"/>
                          </a:solidFill>
                          <a:latin typeface="Arial" pitchFamily="34" charset="0"/>
                          <a:ea typeface="+mn-ea"/>
                          <a:cs typeface="Arial" pitchFamily="34" charset="0"/>
                        </a:rPr>
                        <a:t>application)</a:t>
                      </a:r>
                      <a:endParaRPr lang="en-US" sz="1400" b="0" i="0" u="none" strike="noStrike" kern="1200" baseline="0" dirty="0" smtClean="0">
                        <a:solidFill>
                          <a:schemeClr val="tx1"/>
                        </a:solidFill>
                        <a:latin typeface="Arial" pitchFamily="34" charset="0"/>
                        <a:ea typeface="+mn-ea"/>
                        <a:cs typeface="Arial" pitchFamily="34" charset="0"/>
                      </a:endParaRPr>
                    </a:p>
                    <a:p>
                      <a:pPr marL="85725" indent="0"/>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indent="0" algn="l" defTabSz="4572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90%</a:t>
                      </a:r>
                      <a:r>
                        <a:rPr lang="en-US" sz="1400" b="0" i="0" u="none" strike="noStrike" kern="1200" baseline="0" dirty="0" smtClean="0">
                          <a:solidFill>
                            <a:schemeClr val="tx1"/>
                          </a:solidFill>
                          <a:latin typeface="Arial" pitchFamily="34" charset="0"/>
                          <a:ea typeface="+mn-ea"/>
                          <a:cs typeface="Arial" pitchFamily="34" charset="0"/>
                        </a:rPr>
                        <a:t>of IDs (First issues) </a:t>
                      </a:r>
                      <a:r>
                        <a:rPr lang="en-ZA" sz="1400" b="0" i="0" u="none" strike="noStrike" kern="1200" baseline="0" dirty="0" smtClean="0">
                          <a:solidFill>
                            <a:schemeClr val="tx1"/>
                          </a:solidFill>
                          <a:latin typeface="Arial" pitchFamily="34" charset="0"/>
                          <a:ea typeface="+mn-ea"/>
                          <a:cs typeface="Arial" pitchFamily="34" charset="0"/>
                        </a:rPr>
                        <a:t>issued within 54 working days for applications collected and processed </a:t>
                      </a:r>
                      <a:r>
                        <a:rPr lang="en-US" sz="1400" b="0" i="0" u="none" strike="noStrike" kern="1200" baseline="0" dirty="0" smtClean="0">
                          <a:solidFill>
                            <a:schemeClr val="tx1"/>
                          </a:solidFill>
                          <a:latin typeface="Arial" pitchFamily="34" charset="0"/>
                          <a:ea typeface="+mn-ea"/>
                          <a:cs typeface="Arial" pitchFamily="34" charset="0"/>
                        </a:rPr>
                        <a:t>within the RSA (from date </a:t>
                      </a:r>
                      <a:r>
                        <a:rPr lang="en-ZA" sz="1400" b="0" i="0" u="none" strike="noStrike" kern="1200" baseline="0" dirty="0" smtClean="0">
                          <a:solidFill>
                            <a:schemeClr val="tx1"/>
                          </a:solidFill>
                          <a:latin typeface="Arial" pitchFamily="34" charset="0"/>
                          <a:ea typeface="+mn-ea"/>
                          <a:cs typeface="Arial" pitchFamily="34" charset="0"/>
                        </a:rPr>
                        <a:t>of receipt of application </a:t>
                      </a:r>
                      <a:r>
                        <a:rPr lang="en-US" sz="1400" b="0" i="0" u="none" strike="noStrike" kern="1200" baseline="0" dirty="0" smtClean="0">
                          <a:solidFill>
                            <a:schemeClr val="tx1"/>
                          </a:solidFill>
                          <a:latin typeface="Arial" pitchFamily="34" charset="0"/>
                          <a:ea typeface="+mn-ea"/>
                          <a:cs typeface="Arial" pitchFamily="34" charset="0"/>
                        </a:rPr>
                        <a:t>until ID is scanned at </a:t>
                      </a:r>
                      <a:r>
                        <a:rPr lang="en-ZA" sz="1400" b="0" i="0" u="none" strike="noStrike" kern="1200" baseline="0" dirty="0" smtClean="0">
                          <a:solidFill>
                            <a:schemeClr val="tx1"/>
                          </a:solidFill>
                          <a:latin typeface="Arial" pitchFamily="34" charset="0"/>
                          <a:ea typeface="+mn-ea"/>
                          <a:cs typeface="Arial" pitchFamily="34" charset="0"/>
                        </a:rPr>
                        <a:t>office of application)</a:t>
                      </a:r>
                      <a:endParaRPr lang="en-US" sz="1400" b="0" i="0" u="none" strike="noStrike" kern="1200" baseline="0" dirty="0" smtClean="0">
                        <a:solidFill>
                          <a:schemeClr val="tx1"/>
                        </a:solidFill>
                        <a:latin typeface="Arial" pitchFamily="34" charset="0"/>
                        <a:ea typeface="+mn-ea"/>
                        <a:cs typeface="Arial" pitchFamily="34" charset="0"/>
                      </a:endParaRPr>
                    </a:p>
                    <a:p>
                      <a:pPr marL="85725" indent="0"/>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008000"/>
                          </a:solidFill>
                          <a:latin typeface="Arial" pitchFamily="34" charset="0"/>
                          <a:ea typeface="+mn-ea"/>
                          <a:cs typeface="Arial" pitchFamily="34" charset="0"/>
                        </a:rPr>
                        <a:t>Achieved</a:t>
                      </a:r>
                    </a:p>
                    <a:p>
                      <a:r>
                        <a:rPr lang="en-ZA" sz="1400" b="0" i="0" u="none" strike="noStrike" kern="1200" baseline="0" dirty="0" smtClean="0">
                          <a:solidFill>
                            <a:schemeClr val="tx1"/>
                          </a:solidFill>
                          <a:latin typeface="Arial" pitchFamily="34" charset="0"/>
                          <a:ea typeface="+mn-ea"/>
                          <a:cs typeface="Arial" pitchFamily="34" charset="0"/>
                        </a:rPr>
                        <a:t>93.9% of IDs (first issues) were issued within 54 working days (RSA applications only) </a:t>
                      </a:r>
                    </a:p>
                    <a:p>
                      <a:endParaRPr lang="en-ZA" sz="1400" b="0" i="0" u="none" strike="noStrike" kern="1200" baseline="0" dirty="0" smtClean="0">
                        <a:solidFill>
                          <a:schemeClr val="tx1"/>
                        </a:solidFill>
                        <a:latin typeface="Arial" pitchFamily="34" charset="0"/>
                        <a:ea typeface="+mn-ea"/>
                        <a:cs typeface="Arial" pitchFamily="34" charset="0"/>
                      </a:endParaRPr>
                    </a:p>
                    <a:p>
                      <a:r>
                        <a:rPr lang="en-ZA" sz="1400" b="0" i="0" u="none" strike="noStrike" kern="1200" baseline="0" dirty="0" smtClean="0">
                          <a:solidFill>
                            <a:schemeClr val="tx1"/>
                          </a:solidFill>
                          <a:latin typeface="Arial" pitchFamily="34" charset="0"/>
                          <a:ea typeface="+mn-ea"/>
                          <a:cs typeface="Arial" pitchFamily="34" charset="0"/>
                        </a:rPr>
                        <a:t>275 699 IDs (First Issue) were issued in 54 working days and 17 731 above.  The total number of IDs (First Issues) issued during the review period was 293 430</a:t>
                      </a:r>
                    </a:p>
                    <a:p>
                      <a:endParaRPr lang="en-ZA" sz="1400" b="0" i="0" u="none" strike="noStrike" kern="1200" baseline="0" dirty="0" smtClean="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2: CITIZEN AFFAIRS</a:t>
            </a:r>
            <a:endParaRPr lang="en-ZA" sz="24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553200" y="6028662"/>
            <a:ext cx="2133600" cy="365125"/>
          </a:xfrm>
        </p:spPr>
        <p:txBody>
          <a:bodyPr/>
          <a:lstStyle/>
          <a:p>
            <a:fld id="{7BF42C52-B159-234F-84DC-5B8DD7318330}" type="slidenum">
              <a:rPr lang="en-US" sz="2000" smtClean="0"/>
              <a:t>37</a:t>
            </a:fld>
            <a:endParaRPr lang="en-US" sz="2000" dirty="0"/>
          </a:p>
        </p:txBody>
      </p:sp>
    </p:spTree>
    <p:extLst>
      <p:ext uri="{BB962C8B-B14F-4D97-AF65-F5344CB8AC3E}">
        <p14:creationId xmlns:p14="http://schemas.microsoft.com/office/powerpoint/2010/main" val="12126048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69000" y="1213640"/>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b="1" dirty="0"/>
          </a:p>
        </p:txBody>
      </p:sp>
      <p:sp>
        <p:nvSpPr>
          <p:cNvPr id="6" name="TextBox 5"/>
          <p:cNvSpPr txBox="1"/>
          <p:nvPr/>
        </p:nvSpPr>
        <p:spPr>
          <a:xfrm>
            <a:off x="-13648" y="0"/>
            <a:ext cx="9144000" cy="646331"/>
          </a:xfrm>
          <a:prstGeom prst="rect">
            <a:avLst/>
          </a:prstGeom>
          <a:noFill/>
        </p:spPr>
        <p:txBody>
          <a:bodyPr wrap="square" rtlCol="0">
            <a:spAutoFit/>
          </a:bodyPr>
          <a:lstStyle/>
          <a:p>
            <a:pPr>
              <a:spcBef>
                <a:spcPct val="90000"/>
              </a:spcBef>
              <a:defRPr/>
            </a:pPr>
            <a:r>
              <a:rPr lang="en-US" altLang="en-US" b="1" dirty="0">
                <a:solidFill>
                  <a:schemeClr val="bg1"/>
                </a:solidFill>
                <a:latin typeface="Arial" pitchFamily="34" charset="0"/>
                <a:cs typeface="Arial" pitchFamily="34" charset="0"/>
              </a:rPr>
              <a:t>Provincial contribution to DHA Annual Target : 2,200,000 Smart ID Card issued to citizens 16 years and above. Smart ID Cards issued (ready for </a:t>
            </a:r>
            <a:r>
              <a:rPr lang="en-US" altLang="en-US" b="1" dirty="0" smtClean="0">
                <a:solidFill>
                  <a:schemeClr val="bg1"/>
                </a:solidFill>
                <a:latin typeface="Arial" pitchFamily="34" charset="0"/>
                <a:cs typeface="Arial" pitchFamily="34" charset="0"/>
              </a:rPr>
              <a:t>collection)</a:t>
            </a:r>
            <a:endParaRPr lang="en-ZA" altLang="en-US"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239302" y="6375685"/>
            <a:ext cx="2003946" cy="162719"/>
          </a:xfrm>
        </p:spPr>
        <p:txBody>
          <a:bodyPr/>
          <a:lstStyle/>
          <a:p>
            <a:fld id="{7BF42C52-B159-234F-84DC-5B8DD7318330}" type="slidenum">
              <a:rPr lang="en-US" sz="2000" smtClean="0"/>
              <a:t>38</a:t>
            </a:fld>
            <a:endParaRPr lang="en-US" sz="2000" dirty="0"/>
          </a:p>
        </p:txBody>
      </p:sp>
      <p:graphicFrame>
        <p:nvGraphicFramePr>
          <p:cNvPr id="7" name="Table 6"/>
          <p:cNvGraphicFramePr>
            <a:graphicFrameLocks noGrp="1"/>
          </p:cNvGraphicFramePr>
          <p:nvPr>
            <p:extLst>
              <p:ext uri="{D42A27DB-BD31-4B8C-83A1-F6EECF244321}">
                <p14:modId xmlns:p14="http://schemas.microsoft.com/office/powerpoint/2010/main" val="977870756"/>
              </p:ext>
            </p:extLst>
          </p:nvPr>
        </p:nvGraphicFramePr>
        <p:xfrm>
          <a:off x="27296" y="900753"/>
          <a:ext cx="9116704" cy="5076967"/>
        </p:xfrm>
        <a:graphic>
          <a:graphicData uri="http://schemas.openxmlformats.org/drawingml/2006/table">
            <a:tbl>
              <a:tblPr>
                <a:tableStyleId>{5940675A-B579-460E-94D1-54222C63F5DA}</a:tableStyleId>
              </a:tblPr>
              <a:tblGrid>
                <a:gridCol w="709683"/>
                <a:gridCol w="1201002"/>
                <a:gridCol w="696037"/>
                <a:gridCol w="777922"/>
                <a:gridCol w="600502"/>
                <a:gridCol w="668739"/>
                <a:gridCol w="682388"/>
                <a:gridCol w="805218"/>
                <a:gridCol w="545911"/>
                <a:gridCol w="1009935"/>
                <a:gridCol w="982639"/>
                <a:gridCol w="436728"/>
              </a:tblGrid>
              <a:tr h="781989">
                <a:tc>
                  <a:txBody>
                    <a:bodyPr/>
                    <a:lstStyle/>
                    <a:p>
                      <a:pPr algn="l" fontAlgn="t"/>
                      <a:r>
                        <a:rPr lang="en-GB" sz="1200" b="1" u="none" strike="noStrike" dirty="0">
                          <a:effectLst/>
                          <a:latin typeface="Arial" pitchFamily="34" charset="0"/>
                          <a:cs typeface="Arial" pitchFamily="34" charset="0"/>
                        </a:rPr>
                        <a:t>Province</a:t>
                      </a:r>
                      <a:endParaRPr lang="en-GB" sz="1200" b="1" i="0" u="none" strike="noStrike" dirty="0">
                        <a:solidFill>
                          <a:srgbClr val="000000"/>
                        </a:solidFill>
                        <a:effectLst/>
                        <a:latin typeface="Arial" pitchFamily="34" charset="0"/>
                        <a:cs typeface="Arial" pitchFamily="34" charset="0"/>
                      </a:endParaRPr>
                    </a:p>
                  </a:txBody>
                  <a:tcPr marL="9525" marR="9525" marT="9526" marB="0">
                    <a:solidFill>
                      <a:srgbClr val="92D050"/>
                    </a:solidFill>
                  </a:tcPr>
                </a:tc>
                <a:tc>
                  <a:txBody>
                    <a:bodyPr/>
                    <a:lstStyle/>
                    <a:p>
                      <a:pPr algn="ctr" fontAlgn="t"/>
                      <a:r>
                        <a:rPr lang="en-GB" sz="1200" b="1" u="none" strike="noStrike" dirty="0">
                          <a:effectLst/>
                          <a:latin typeface="Arial" pitchFamily="34" charset="0"/>
                          <a:cs typeface="Arial" pitchFamily="34" charset="0"/>
                        </a:rPr>
                        <a:t>Provincial contribution to the APP target </a:t>
                      </a:r>
                      <a:r>
                        <a:rPr lang="en-GB" sz="1200" b="1" u="none" strike="noStrike" dirty="0" smtClean="0">
                          <a:effectLst/>
                          <a:latin typeface="Arial" pitchFamily="34" charset="0"/>
                          <a:cs typeface="Arial" pitchFamily="34" charset="0"/>
                        </a:rPr>
                        <a:t>               </a:t>
                      </a:r>
                      <a:endParaRPr lang="en-GB" sz="1200" b="1" i="0" u="none" strike="noStrike" dirty="0">
                        <a:solidFill>
                          <a:srgbClr val="000000"/>
                        </a:solidFill>
                        <a:effectLst/>
                        <a:latin typeface="Arial" pitchFamily="34" charset="0"/>
                        <a:cs typeface="Arial" pitchFamily="34" charset="0"/>
                      </a:endParaRPr>
                    </a:p>
                  </a:txBody>
                  <a:tcPr marL="9525" marR="9525" marT="9526" marB="0">
                    <a:solidFill>
                      <a:srgbClr val="92D050"/>
                    </a:solidFill>
                  </a:tcPr>
                </a:tc>
                <a:tc>
                  <a:txBody>
                    <a:bodyPr/>
                    <a:lstStyle/>
                    <a:p>
                      <a:pPr algn="ctr" fontAlgn="t"/>
                      <a:r>
                        <a:rPr lang="en-GB" sz="1200" b="1" u="none" strike="noStrike" dirty="0" smtClean="0">
                          <a:effectLst/>
                          <a:latin typeface="Arial" pitchFamily="34" charset="0"/>
                          <a:cs typeface="Arial" pitchFamily="34" charset="0"/>
                        </a:rPr>
                        <a:t>Target</a:t>
                      </a:r>
                    </a:p>
                    <a:p>
                      <a:pPr algn="ctr" fontAlgn="t"/>
                      <a:r>
                        <a:rPr lang="en-GB" sz="1200" b="1" i="0" u="none" strike="noStrike" dirty="0" smtClean="0">
                          <a:solidFill>
                            <a:srgbClr val="000000"/>
                          </a:solidFill>
                          <a:effectLst/>
                          <a:latin typeface="Arial" pitchFamily="34" charset="0"/>
                          <a:cs typeface="Arial" pitchFamily="34" charset="0"/>
                        </a:rPr>
                        <a:t>Q 1</a:t>
                      </a:r>
                      <a:endParaRPr lang="en-GB" sz="1200" b="1" i="0" u="none" strike="noStrike" dirty="0">
                        <a:solidFill>
                          <a:srgbClr val="000000"/>
                        </a:solidFill>
                        <a:effectLst/>
                        <a:latin typeface="Arial" pitchFamily="34" charset="0"/>
                        <a:cs typeface="Arial" pitchFamily="34" charset="0"/>
                      </a:endParaRPr>
                    </a:p>
                  </a:txBody>
                  <a:tcPr marL="9525" marR="9525" marT="9526" marB="0">
                    <a:solidFill>
                      <a:srgbClr val="92D050"/>
                    </a:solidFill>
                  </a:tcPr>
                </a:tc>
                <a:tc>
                  <a:txBody>
                    <a:bodyPr/>
                    <a:lstStyle/>
                    <a:p>
                      <a:pPr algn="ctr" fontAlgn="t"/>
                      <a:r>
                        <a:rPr lang="en-GB" sz="1200" b="1" u="none" strike="noStrike" dirty="0">
                          <a:effectLst/>
                          <a:latin typeface="Arial" pitchFamily="34" charset="0"/>
                          <a:cs typeface="Arial" pitchFamily="34" charset="0"/>
                        </a:rPr>
                        <a:t>Actual Performance </a:t>
                      </a:r>
                      <a:endParaRPr lang="en-GB" sz="1200" b="1" u="none" strike="noStrike" dirty="0" smtClean="0">
                        <a:effectLst/>
                        <a:latin typeface="Arial" pitchFamily="34" charset="0"/>
                        <a:cs typeface="Arial" pitchFamily="34" charset="0"/>
                      </a:endParaRPr>
                    </a:p>
                    <a:p>
                      <a:pPr algn="ctr" fontAlgn="t"/>
                      <a:r>
                        <a:rPr lang="en-GB" sz="1200" b="1" i="0" u="none" strike="noStrike" dirty="0" smtClean="0">
                          <a:solidFill>
                            <a:srgbClr val="000000"/>
                          </a:solidFill>
                          <a:effectLst/>
                          <a:latin typeface="Arial" pitchFamily="34" charset="0"/>
                          <a:cs typeface="Arial" pitchFamily="34" charset="0"/>
                        </a:rPr>
                        <a:t>Q 1</a:t>
                      </a:r>
                      <a:endParaRPr lang="en-GB" sz="1200" b="1" i="0" u="none" strike="noStrike" dirty="0">
                        <a:solidFill>
                          <a:srgbClr val="000000"/>
                        </a:solidFill>
                        <a:effectLst/>
                        <a:latin typeface="Arial" pitchFamily="34" charset="0"/>
                        <a:cs typeface="Arial" pitchFamily="34" charset="0"/>
                      </a:endParaRPr>
                    </a:p>
                  </a:txBody>
                  <a:tcPr marL="9525" marR="9525" marT="9526" marB="0">
                    <a:solidFill>
                      <a:srgbClr val="92D050"/>
                    </a:solidFill>
                  </a:tcPr>
                </a:tc>
                <a:tc>
                  <a:txBody>
                    <a:bodyPr/>
                    <a:lstStyle/>
                    <a:p>
                      <a:pPr algn="ctr" fontAlgn="t"/>
                      <a:r>
                        <a:rPr lang="en-GB" sz="1200" b="1" i="0" u="none" strike="noStrike" dirty="0" smtClean="0">
                          <a:solidFill>
                            <a:srgbClr val="000000"/>
                          </a:solidFill>
                          <a:effectLst/>
                          <a:latin typeface="Arial" pitchFamily="34" charset="0"/>
                          <a:cs typeface="Arial" pitchFamily="34" charset="0"/>
                        </a:rPr>
                        <a:t>Target Q2</a:t>
                      </a:r>
                      <a:endParaRPr lang="en-GB" sz="1200" b="1" i="0" u="none" strike="noStrike" dirty="0">
                        <a:solidFill>
                          <a:srgbClr val="000000"/>
                        </a:solidFill>
                        <a:effectLst/>
                        <a:latin typeface="Arial" pitchFamily="34" charset="0"/>
                        <a:cs typeface="Arial" pitchFamily="34" charset="0"/>
                      </a:endParaRPr>
                    </a:p>
                  </a:txBody>
                  <a:tcPr marL="0" marR="0" marT="0" marB="0">
                    <a:solidFill>
                      <a:srgbClr val="92D050"/>
                    </a:solidFill>
                  </a:tcPr>
                </a:tc>
                <a:tc>
                  <a:txBody>
                    <a:bodyPr/>
                    <a:lstStyle/>
                    <a:p>
                      <a:pPr algn="ctr" fontAlgn="t"/>
                      <a:r>
                        <a:rPr lang="en-GB" sz="1200" b="1" u="none" strike="noStrike" dirty="0" smtClean="0">
                          <a:effectLst/>
                          <a:latin typeface="Arial" pitchFamily="34" charset="0"/>
                          <a:cs typeface="Arial" pitchFamily="34" charset="0"/>
                        </a:rPr>
                        <a:t>Actual Performance </a:t>
                      </a:r>
                    </a:p>
                    <a:p>
                      <a:pPr algn="ctr" fontAlgn="t"/>
                      <a:r>
                        <a:rPr lang="en-GB" sz="1200" b="1" i="0" u="none" strike="noStrike" dirty="0" smtClean="0">
                          <a:solidFill>
                            <a:srgbClr val="000000"/>
                          </a:solidFill>
                          <a:effectLst/>
                          <a:latin typeface="Arial" pitchFamily="34" charset="0"/>
                          <a:cs typeface="Arial" pitchFamily="34" charset="0"/>
                        </a:rPr>
                        <a:t>Q 2</a:t>
                      </a:r>
                    </a:p>
                  </a:txBody>
                  <a:tcPr marL="0" marR="0" marT="0" marB="0">
                    <a:solidFill>
                      <a:srgbClr val="92D050"/>
                    </a:solidFill>
                  </a:tcPr>
                </a:tc>
                <a:tc>
                  <a:txBody>
                    <a:bodyPr/>
                    <a:lstStyle/>
                    <a:p>
                      <a:pPr algn="ctr" fontAlgn="t"/>
                      <a:r>
                        <a:rPr lang="en-GB" sz="1200" b="1" i="0" u="none" strike="noStrike" dirty="0" smtClean="0">
                          <a:solidFill>
                            <a:schemeClr val="tx1"/>
                          </a:solidFill>
                          <a:effectLst/>
                          <a:latin typeface="Arial" pitchFamily="34" charset="0"/>
                          <a:cs typeface="Arial" pitchFamily="34" charset="0"/>
                        </a:rPr>
                        <a:t>Target</a:t>
                      </a:r>
                      <a:r>
                        <a:rPr lang="en-GB" sz="1200" b="1" i="0" u="none" strike="noStrike" baseline="0" dirty="0" smtClean="0">
                          <a:solidFill>
                            <a:schemeClr val="tx1"/>
                          </a:solidFill>
                          <a:effectLst/>
                          <a:latin typeface="Arial" pitchFamily="34" charset="0"/>
                          <a:cs typeface="Arial" pitchFamily="34" charset="0"/>
                        </a:rPr>
                        <a:t> Q3</a:t>
                      </a:r>
                      <a:endParaRPr lang="en-GB" sz="1200" b="1" i="0" u="none" strike="noStrike" dirty="0">
                        <a:solidFill>
                          <a:schemeClr val="tx1"/>
                        </a:solidFill>
                        <a:effectLst/>
                        <a:latin typeface="Arial" pitchFamily="34" charset="0"/>
                        <a:cs typeface="Arial" pitchFamily="34" charset="0"/>
                      </a:endParaRPr>
                    </a:p>
                  </a:txBody>
                  <a:tcPr marL="0" marR="0" marT="0" marB="0">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200" b="1" i="0" u="none" strike="noStrike" dirty="0" smtClean="0">
                          <a:solidFill>
                            <a:schemeClr val="tx1"/>
                          </a:solidFill>
                          <a:effectLst/>
                          <a:latin typeface="Arial" pitchFamily="34" charset="0"/>
                          <a:cs typeface="Arial" pitchFamily="34" charset="0"/>
                        </a:rPr>
                        <a:t>Actual Performance</a:t>
                      </a:r>
                    </a:p>
                    <a:p>
                      <a:pPr marL="0" marR="0" indent="0" algn="ctr" defTabSz="914400" rtl="0" eaLnBrk="1" fontAlgn="t" latinLnBrk="0" hangingPunct="1">
                        <a:lnSpc>
                          <a:spcPct val="100000"/>
                        </a:lnSpc>
                        <a:spcBef>
                          <a:spcPts val="0"/>
                        </a:spcBef>
                        <a:spcAft>
                          <a:spcPts val="0"/>
                        </a:spcAft>
                        <a:buClrTx/>
                        <a:buSzTx/>
                        <a:buFontTx/>
                        <a:buNone/>
                        <a:tabLst/>
                        <a:defRPr/>
                      </a:pPr>
                      <a:r>
                        <a:rPr lang="en-GB" sz="1200" b="1" i="0" u="none" strike="noStrike" dirty="0" smtClean="0">
                          <a:solidFill>
                            <a:schemeClr val="tx1"/>
                          </a:solidFill>
                          <a:effectLst/>
                          <a:latin typeface="Arial" pitchFamily="34" charset="0"/>
                          <a:cs typeface="Arial" pitchFamily="34" charset="0"/>
                        </a:rPr>
                        <a:t> Q3</a:t>
                      </a:r>
                    </a:p>
                  </a:txBody>
                  <a:tcPr marL="0" marR="0" marT="0" marB="0">
                    <a:solidFill>
                      <a:srgbClr val="92D050"/>
                    </a:solidFill>
                  </a:tcPr>
                </a:tc>
                <a:tc>
                  <a:txBody>
                    <a:bodyPr/>
                    <a:lstStyle/>
                    <a:p>
                      <a:pPr algn="ctr" fontAlgn="t"/>
                      <a:r>
                        <a:rPr lang="en-GB" sz="1200" b="1" i="0" u="none" strike="noStrike" dirty="0" smtClean="0">
                          <a:solidFill>
                            <a:srgbClr val="000000"/>
                          </a:solidFill>
                          <a:effectLst/>
                          <a:latin typeface="Arial" pitchFamily="34" charset="0"/>
                          <a:cs typeface="Arial" pitchFamily="34" charset="0"/>
                        </a:rPr>
                        <a:t>Target Q4</a:t>
                      </a:r>
                      <a:endParaRPr lang="en-GB" sz="1200" b="1" i="0" u="none" strike="noStrike" dirty="0">
                        <a:solidFill>
                          <a:srgbClr val="000000"/>
                        </a:solidFill>
                        <a:effectLst/>
                        <a:latin typeface="Arial" pitchFamily="34" charset="0"/>
                        <a:cs typeface="Arial" pitchFamily="34" charset="0"/>
                      </a:endParaRPr>
                    </a:p>
                  </a:txBody>
                  <a:tcPr marL="0" marR="0" marT="0" marB="0">
                    <a:solidFill>
                      <a:srgbClr val="92D050"/>
                    </a:solidFill>
                  </a:tcPr>
                </a:tc>
                <a:tc>
                  <a:txBody>
                    <a:bodyPr/>
                    <a:lstStyle/>
                    <a:p>
                      <a:pPr algn="ctr" fontAlgn="t"/>
                      <a:r>
                        <a:rPr lang="en-GB" sz="1200" b="1" i="0" u="none" strike="noStrike" dirty="0" smtClean="0">
                          <a:solidFill>
                            <a:srgbClr val="000000"/>
                          </a:solidFill>
                          <a:effectLst/>
                          <a:latin typeface="Arial" pitchFamily="34" charset="0"/>
                          <a:cs typeface="Arial" pitchFamily="34" charset="0"/>
                        </a:rPr>
                        <a:t>Actual performance </a:t>
                      </a:r>
                    </a:p>
                    <a:p>
                      <a:pPr algn="ctr" fontAlgn="t"/>
                      <a:r>
                        <a:rPr lang="en-GB" sz="1200" b="1" i="0" u="none" strike="noStrike" dirty="0" smtClean="0">
                          <a:solidFill>
                            <a:srgbClr val="000000"/>
                          </a:solidFill>
                          <a:effectLst/>
                          <a:latin typeface="Arial" pitchFamily="34" charset="0"/>
                          <a:cs typeface="Arial" pitchFamily="34" charset="0"/>
                        </a:rPr>
                        <a:t>Q4</a:t>
                      </a:r>
                      <a:endParaRPr lang="en-GB" sz="1200" b="1" i="0" u="none" strike="noStrike" dirty="0">
                        <a:solidFill>
                          <a:srgbClr val="000000"/>
                        </a:solidFill>
                        <a:effectLst/>
                        <a:latin typeface="Arial" pitchFamily="34" charset="0"/>
                        <a:cs typeface="Arial" pitchFamily="34" charset="0"/>
                      </a:endParaRPr>
                    </a:p>
                  </a:txBody>
                  <a:tcPr marL="0" marR="0" marT="0" marB="0">
                    <a:solidFill>
                      <a:srgbClr val="92D050"/>
                    </a:solidFill>
                  </a:tcPr>
                </a:tc>
                <a:tc>
                  <a:txBody>
                    <a:bodyPr/>
                    <a:lstStyle/>
                    <a:p>
                      <a:pPr algn="ctr" fontAlgn="t"/>
                      <a:r>
                        <a:rPr lang="en-GB" sz="1200" b="1" i="0" u="none" strike="noStrike" dirty="0" smtClean="0">
                          <a:solidFill>
                            <a:srgbClr val="000000"/>
                          </a:solidFill>
                          <a:effectLst/>
                          <a:latin typeface="Arial" pitchFamily="34" charset="0"/>
                          <a:cs typeface="Arial" pitchFamily="34" charset="0"/>
                        </a:rPr>
                        <a:t>Annual Performance</a:t>
                      </a:r>
                      <a:endParaRPr lang="en-GB" sz="1200" b="1" i="0" u="none" strike="noStrike" dirty="0">
                        <a:solidFill>
                          <a:srgbClr val="000000"/>
                        </a:solidFill>
                        <a:effectLst/>
                        <a:latin typeface="Arial" pitchFamily="34" charset="0"/>
                        <a:cs typeface="Arial" pitchFamily="34" charset="0"/>
                      </a:endParaRPr>
                    </a:p>
                  </a:txBody>
                  <a:tcPr marL="0" marR="0" marT="0" marB="0">
                    <a:solidFill>
                      <a:srgbClr val="92D050"/>
                    </a:solidFill>
                  </a:tcPr>
                </a:tc>
                <a:tc>
                  <a:txBody>
                    <a:bodyPr/>
                    <a:lstStyle/>
                    <a:p>
                      <a:pPr algn="ctr" fontAlgn="t"/>
                      <a:r>
                        <a:rPr lang="en-GB" sz="1200" b="1" i="0" u="none" strike="noStrike" dirty="0" smtClean="0">
                          <a:solidFill>
                            <a:srgbClr val="000000"/>
                          </a:solidFill>
                          <a:effectLst/>
                          <a:latin typeface="Arial" pitchFamily="34" charset="0"/>
                          <a:cs typeface="Arial" pitchFamily="34" charset="0"/>
                        </a:rPr>
                        <a:t>Year</a:t>
                      </a:r>
                    </a:p>
                    <a:p>
                      <a:pPr algn="ctr" fontAlgn="t"/>
                      <a:r>
                        <a:rPr lang="en-GB" sz="1200" b="1" i="0" u="none" strike="noStrike" dirty="0" smtClean="0">
                          <a:solidFill>
                            <a:srgbClr val="000000"/>
                          </a:solidFill>
                          <a:effectLst/>
                          <a:latin typeface="Arial" pitchFamily="34" charset="0"/>
                          <a:cs typeface="Arial" pitchFamily="34" charset="0"/>
                        </a:rPr>
                        <a:t>%</a:t>
                      </a:r>
                      <a:r>
                        <a:rPr lang="en-GB" sz="1200" b="1" i="0" u="none" strike="noStrike" baseline="0" dirty="0" smtClean="0">
                          <a:solidFill>
                            <a:srgbClr val="000000"/>
                          </a:solidFill>
                          <a:effectLst/>
                          <a:latin typeface="Arial" pitchFamily="34" charset="0"/>
                          <a:cs typeface="Arial" pitchFamily="34" charset="0"/>
                        </a:rPr>
                        <a:t> </a:t>
                      </a:r>
                      <a:endParaRPr lang="en-GB" sz="1200" b="1" i="0" u="none" strike="noStrike" dirty="0">
                        <a:solidFill>
                          <a:srgbClr val="000000"/>
                        </a:solidFill>
                        <a:effectLst/>
                        <a:latin typeface="Arial" pitchFamily="34" charset="0"/>
                        <a:cs typeface="Arial" pitchFamily="34" charset="0"/>
                      </a:endParaRPr>
                    </a:p>
                  </a:txBody>
                  <a:tcPr marL="0" marR="0" marT="0" marB="0">
                    <a:solidFill>
                      <a:srgbClr val="92D050"/>
                    </a:solidFill>
                  </a:tcPr>
                </a:tc>
              </a:tr>
              <a:tr h="459471">
                <a:tc>
                  <a:txBody>
                    <a:bodyPr/>
                    <a:lstStyle/>
                    <a:p>
                      <a:pPr algn="ctr" fontAlgn="t"/>
                      <a:r>
                        <a:rPr lang="en-GB" sz="1200" b="1" u="none" strike="noStrike" dirty="0">
                          <a:effectLst/>
                          <a:latin typeface="Arial" pitchFamily="34" charset="0"/>
                          <a:cs typeface="Arial" pitchFamily="34" charset="0"/>
                        </a:rPr>
                        <a:t>EC</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261,499</a:t>
                      </a:r>
                      <a:endParaRPr lang="en-US"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t"/>
                      <a:r>
                        <a:rPr lang="en-GB" sz="1200" b="0" i="0" u="none" strike="noStrike" dirty="0" smtClean="0">
                          <a:solidFill>
                            <a:schemeClr val="tx1"/>
                          </a:solidFill>
                          <a:effectLst/>
                          <a:latin typeface="Arial" pitchFamily="34" charset="0"/>
                          <a:cs typeface="Arial" pitchFamily="34" charset="0"/>
                        </a:rPr>
                        <a:t>55,866</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52,167</a:t>
                      </a:r>
                      <a:endParaRPr lang="en-US"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68,941</a:t>
                      </a:r>
                      <a:endParaRPr lang="en-US" sz="1200" b="0" i="0" u="none" strike="noStrike" dirty="0">
                        <a:solidFill>
                          <a:schemeClr val="tx1"/>
                        </a:solidFill>
                        <a:effectLst/>
                        <a:latin typeface="Arial" pitchFamily="34" charset="0"/>
                        <a:cs typeface="Arial" pitchFamily="34" charset="0"/>
                      </a:endParaRPr>
                    </a:p>
                  </a:txBody>
                  <a:tcPr marL="9524" marR="9524" marT="9525"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53,432</a:t>
                      </a:r>
                      <a:endParaRPr lang="en-US" sz="1200" b="1" i="0" u="none" strike="noStrike" dirty="0">
                        <a:solidFill>
                          <a:schemeClr val="tx1"/>
                        </a:solidFill>
                        <a:effectLst/>
                        <a:latin typeface="Arial" pitchFamily="34" charset="0"/>
                        <a:cs typeface="Arial" pitchFamily="34" charset="0"/>
                      </a:endParaRPr>
                    </a:p>
                  </a:txBody>
                  <a:tcPr marL="9524" marR="9524" marT="9525" marB="0" anchor="ctr"/>
                </a:tc>
                <a:tc>
                  <a:txBody>
                    <a:bodyPr/>
                    <a:lstStyle/>
                    <a:p>
                      <a:pPr algn="ctr" rtl="0" fontAlgn="b"/>
                      <a:r>
                        <a:rPr lang="en-ZA" sz="1200" b="0" i="0" u="none" strike="noStrike" dirty="0">
                          <a:solidFill>
                            <a:schemeClr val="tx1"/>
                          </a:solidFill>
                          <a:effectLst/>
                          <a:latin typeface="Arial" pitchFamily="34" charset="0"/>
                          <a:cs typeface="Arial" pitchFamily="34" charset="0"/>
                        </a:rPr>
                        <a:t>71318</a:t>
                      </a:r>
                    </a:p>
                  </a:txBody>
                  <a:tcPr marL="9524" marR="9524" marT="9525" marB="0" anchor="ctr"/>
                </a:tc>
                <a:tc>
                  <a:txBody>
                    <a:bodyPr/>
                    <a:lstStyle/>
                    <a:p>
                      <a:pPr algn="ctr" rtl="0" fontAlgn="b"/>
                      <a:r>
                        <a:rPr lang="en-ZA" sz="1200" b="1" i="0" u="none" strike="noStrike" dirty="0">
                          <a:solidFill>
                            <a:schemeClr val="tx1"/>
                          </a:solidFill>
                          <a:effectLst/>
                          <a:latin typeface="Arial" pitchFamily="34" charset="0"/>
                          <a:cs typeface="Arial" pitchFamily="34" charset="0"/>
                        </a:rPr>
                        <a:t>67863</a:t>
                      </a:r>
                    </a:p>
                  </a:txBody>
                  <a:tcPr marL="9524" marR="9524" marT="9525"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65375</a:t>
                      </a:r>
                      <a:endParaRPr lang="en-US" sz="1200" b="0" i="0" u="none" strike="noStrike" kern="1200" dirty="0">
                        <a:solidFill>
                          <a:schemeClr val="tx1"/>
                        </a:solidFill>
                        <a:effectLst/>
                        <a:latin typeface="Arial" pitchFamily="34" charset="0"/>
                        <a:ea typeface="+mn-ea"/>
                        <a:cs typeface="Arial" pitchFamily="34" charset="0"/>
                      </a:endParaRPr>
                    </a:p>
                  </a:txBody>
                  <a:tcPr marL="9525" marR="9525" marT="952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82434</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255,896</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pitchFamily="34" charset="0"/>
                          <a:ea typeface="+mn-ea"/>
                          <a:cs typeface="Arial" pitchFamily="34" charset="0"/>
                        </a:rPr>
                        <a:t>98%</a:t>
                      </a:r>
                    </a:p>
                  </a:txBody>
                  <a:tcPr marL="9525" marR="9525" marT="9525" marB="0" anchor="ctr"/>
                </a:tc>
              </a:tr>
              <a:tr h="361625">
                <a:tc>
                  <a:txBody>
                    <a:bodyPr/>
                    <a:lstStyle/>
                    <a:p>
                      <a:pPr algn="ctr" fontAlgn="t"/>
                      <a:r>
                        <a:rPr lang="en-GB" sz="1200" b="1" u="none" strike="noStrike" dirty="0">
                          <a:solidFill>
                            <a:schemeClr val="tx1"/>
                          </a:solidFill>
                          <a:effectLst/>
                          <a:latin typeface="Arial" pitchFamily="34" charset="0"/>
                          <a:cs typeface="Arial" pitchFamily="34" charset="0"/>
                        </a:rPr>
                        <a:t>FS</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113,695</a:t>
                      </a:r>
                      <a:endParaRPr lang="en-US"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t"/>
                      <a:r>
                        <a:rPr lang="en-GB" sz="1200" b="0" i="0" u="none" strike="noStrike" dirty="0" smtClean="0">
                          <a:solidFill>
                            <a:schemeClr val="tx1"/>
                          </a:solidFill>
                          <a:effectLst/>
                          <a:latin typeface="Arial" pitchFamily="34" charset="0"/>
                          <a:cs typeface="Arial" pitchFamily="34" charset="0"/>
                        </a:rPr>
                        <a:t>24,289</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30,362</a:t>
                      </a:r>
                      <a:endParaRPr lang="en-US"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29,974</a:t>
                      </a:r>
                    </a:p>
                  </a:txBody>
                  <a:tcPr marL="9524" marR="9524" marT="9524"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31,141</a:t>
                      </a:r>
                      <a:endParaRPr lang="en-US" sz="1200" b="1" i="0" u="none" strike="noStrike" dirty="0">
                        <a:solidFill>
                          <a:schemeClr val="tx1"/>
                        </a:solidFill>
                        <a:effectLst/>
                        <a:latin typeface="Arial" pitchFamily="34" charset="0"/>
                        <a:cs typeface="Arial" pitchFamily="34" charset="0"/>
                      </a:endParaRPr>
                    </a:p>
                  </a:txBody>
                  <a:tcPr marL="9524" marR="9524" marT="9524" marB="0" anchor="ctr"/>
                </a:tc>
                <a:tc>
                  <a:txBody>
                    <a:bodyPr/>
                    <a:lstStyle/>
                    <a:p>
                      <a:pPr algn="ctr" rtl="0" fontAlgn="b"/>
                      <a:r>
                        <a:rPr lang="en-ZA" sz="1200" b="0" i="0" u="none" strike="noStrike" dirty="0">
                          <a:solidFill>
                            <a:schemeClr val="tx1"/>
                          </a:solidFill>
                          <a:effectLst/>
                          <a:latin typeface="Arial" pitchFamily="34" charset="0"/>
                          <a:cs typeface="Arial" pitchFamily="34" charset="0"/>
                        </a:rPr>
                        <a:t>31008</a:t>
                      </a:r>
                    </a:p>
                  </a:txBody>
                  <a:tcPr marL="9524" marR="9524" marT="9525" marB="0" anchor="ctr"/>
                </a:tc>
                <a:tc>
                  <a:txBody>
                    <a:bodyPr/>
                    <a:lstStyle/>
                    <a:p>
                      <a:pPr algn="ctr" rtl="0" fontAlgn="b"/>
                      <a:r>
                        <a:rPr lang="en-ZA" sz="1200" b="1" i="0" u="none" strike="noStrike" dirty="0">
                          <a:solidFill>
                            <a:schemeClr val="tx1"/>
                          </a:solidFill>
                          <a:effectLst/>
                          <a:latin typeface="Arial" pitchFamily="34" charset="0"/>
                          <a:cs typeface="Arial" pitchFamily="34" charset="0"/>
                        </a:rPr>
                        <a:t>33301</a:t>
                      </a:r>
                    </a:p>
                  </a:txBody>
                  <a:tcPr marL="9524" marR="9524" marT="9525"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28,424</a:t>
                      </a:r>
                      <a:endParaRPr lang="en-US" sz="1200" b="0" i="0" u="none" strike="noStrike" kern="1200" dirty="0">
                        <a:solidFill>
                          <a:schemeClr val="tx1"/>
                        </a:solidFill>
                        <a:effectLst/>
                        <a:latin typeface="Arial" pitchFamily="34" charset="0"/>
                        <a:ea typeface="+mn-ea"/>
                        <a:cs typeface="Arial" pitchFamily="34" charset="0"/>
                      </a:endParaRPr>
                    </a:p>
                  </a:txBody>
                  <a:tcPr marL="9525" marR="9525" marT="952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34905</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129,709</a:t>
                      </a:r>
                    </a:p>
                  </a:txBody>
                  <a:tcPr marL="9525" marR="9525" marT="9525" marB="0" anchor="ctr">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pitchFamily="34" charset="0"/>
                          <a:ea typeface="+mn-ea"/>
                          <a:cs typeface="Arial" pitchFamily="34" charset="0"/>
                        </a:rPr>
                        <a:t>114%</a:t>
                      </a:r>
                    </a:p>
                  </a:txBody>
                  <a:tcPr marL="9525" marR="9525" marT="9525" marB="0" anchor="ctr">
                    <a:solidFill>
                      <a:schemeClr val="bg1"/>
                    </a:solidFill>
                  </a:tcPr>
                </a:tc>
              </a:tr>
              <a:tr h="449440">
                <a:tc>
                  <a:txBody>
                    <a:bodyPr/>
                    <a:lstStyle/>
                    <a:p>
                      <a:pPr algn="ctr" fontAlgn="t"/>
                      <a:r>
                        <a:rPr lang="en-GB" sz="1200" b="1" u="none" strike="noStrike" dirty="0">
                          <a:effectLst/>
                          <a:latin typeface="Arial" pitchFamily="34" charset="0"/>
                          <a:cs typeface="Arial" pitchFamily="34" charset="0"/>
                        </a:rPr>
                        <a:t>GP</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659,432</a:t>
                      </a:r>
                      <a:endParaRPr lang="en-US"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t"/>
                      <a:r>
                        <a:rPr lang="en-GB" sz="1200" b="0" i="0" u="none" strike="noStrike" dirty="0" smtClean="0">
                          <a:solidFill>
                            <a:schemeClr val="tx1"/>
                          </a:solidFill>
                          <a:effectLst/>
                          <a:latin typeface="Arial" pitchFamily="34" charset="0"/>
                          <a:cs typeface="Arial" pitchFamily="34" charset="0"/>
                        </a:rPr>
                        <a:t>140,879</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128,265</a:t>
                      </a:r>
                      <a:endParaRPr lang="en-US"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173,850</a:t>
                      </a:r>
                      <a:endParaRPr lang="en-US" sz="1200" b="0" i="0" u="none" strike="noStrike" dirty="0">
                        <a:solidFill>
                          <a:schemeClr val="tx1"/>
                        </a:solidFill>
                        <a:effectLst/>
                        <a:latin typeface="Arial" pitchFamily="34" charset="0"/>
                        <a:cs typeface="Arial" pitchFamily="34" charset="0"/>
                      </a:endParaRPr>
                    </a:p>
                  </a:txBody>
                  <a:tcPr marL="9524" marR="9524" marT="9524"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138,819</a:t>
                      </a:r>
                      <a:endParaRPr lang="en-US" sz="1200" b="1" i="0" u="none" strike="noStrike" dirty="0">
                        <a:solidFill>
                          <a:schemeClr val="tx1"/>
                        </a:solidFill>
                        <a:effectLst/>
                        <a:latin typeface="Arial" pitchFamily="34" charset="0"/>
                        <a:cs typeface="Arial" pitchFamily="34" charset="0"/>
                      </a:endParaRPr>
                    </a:p>
                  </a:txBody>
                  <a:tcPr marL="9524" marR="9524" marT="9524" marB="0" anchor="ctr"/>
                </a:tc>
                <a:tc>
                  <a:txBody>
                    <a:bodyPr/>
                    <a:lstStyle/>
                    <a:p>
                      <a:pPr algn="ctr" rtl="0" fontAlgn="b"/>
                      <a:r>
                        <a:rPr lang="en-ZA" sz="1200" b="0" i="0" u="none" strike="noStrike" dirty="0">
                          <a:solidFill>
                            <a:schemeClr val="tx1"/>
                          </a:solidFill>
                          <a:effectLst/>
                          <a:latin typeface="Arial" pitchFamily="34" charset="0"/>
                          <a:cs typeface="Arial" pitchFamily="34" charset="0"/>
                        </a:rPr>
                        <a:t>179845</a:t>
                      </a:r>
                    </a:p>
                  </a:txBody>
                  <a:tcPr marL="9524" marR="9524" marT="9525" marB="0" anchor="ctr"/>
                </a:tc>
                <a:tc>
                  <a:txBody>
                    <a:bodyPr/>
                    <a:lstStyle/>
                    <a:p>
                      <a:pPr algn="ctr" rtl="0" fontAlgn="b"/>
                      <a:r>
                        <a:rPr lang="en-ZA" sz="1200" b="1" i="0" u="none" strike="noStrike" dirty="0" smtClean="0">
                          <a:solidFill>
                            <a:schemeClr val="tx1"/>
                          </a:solidFill>
                          <a:effectLst/>
                          <a:latin typeface="Arial" pitchFamily="34" charset="0"/>
                          <a:cs typeface="Arial" pitchFamily="34" charset="0"/>
                        </a:rPr>
                        <a:t>143976</a:t>
                      </a:r>
                      <a:endParaRPr lang="en-ZA" sz="1200" b="1" i="0" u="none" strike="noStrike" dirty="0">
                        <a:solidFill>
                          <a:schemeClr val="tx1"/>
                        </a:solidFill>
                        <a:effectLst/>
                        <a:latin typeface="Arial" pitchFamily="34" charset="0"/>
                        <a:cs typeface="Arial" pitchFamily="34" charset="0"/>
                      </a:endParaRPr>
                    </a:p>
                  </a:txBody>
                  <a:tcPr marL="9524" marR="9524" marT="9525"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164858</a:t>
                      </a:r>
                      <a:endParaRPr lang="en-US" sz="1200" b="0" i="0" u="none" strike="noStrike" kern="1200" dirty="0">
                        <a:solidFill>
                          <a:schemeClr val="tx1"/>
                        </a:solidFill>
                        <a:effectLst/>
                        <a:latin typeface="Arial" pitchFamily="34" charset="0"/>
                        <a:ea typeface="+mn-ea"/>
                        <a:cs typeface="Arial" pitchFamily="34" charset="0"/>
                      </a:endParaRPr>
                    </a:p>
                  </a:txBody>
                  <a:tcPr marL="9525" marR="9525" marT="952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167603</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578,663</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pitchFamily="34" charset="0"/>
                          <a:ea typeface="+mn-ea"/>
                          <a:cs typeface="Arial" pitchFamily="34" charset="0"/>
                        </a:rPr>
                        <a:t>88%</a:t>
                      </a:r>
                    </a:p>
                  </a:txBody>
                  <a:tcPr marL="9525" marR="9525" marT="9525" marB="0" anchor="ctr"/>
                </a:tc>
              </a:tr>
              <a:tr h="507227">
                <a:tc>
                  <a:txBody>
                    <a:bodyPr/>
                    <a:lstStyle/>
                    <a:p>
                      <a:pPr algn="ctr" fontAlgn="t"/>
                      <a:r>
                        <a:rPr lang="en-GB" sz="1200" b="1" u="none" strike="noStrike" dirty="0">
                          <a:effectLst/>
                          <a:latin typeface="Arial" pitchFamily="34" charset="0"/>
                          <a:cs typeface="Arial" pitchFamily="34" charset="0"/>
                        </a:rPr>
                        <a:t>KZN</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301,292</a:t>
                      </a:r>
                      <a:endParaRPr lang="en-US"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t"/>
                      <a:r>
                        <a:rPr lang="en-GB" sz="1200" b="0" i="0" u="none" strike="noStrike" dirty="0" smtClean="0">
                          <a:solidFill>
                            <a:schemeClr val="tx1"/>
                          </a:solidFill>
                          <a:effectLst/>
                          <a:latin typeface="Arial" pitchFamily="34" charset="0"/>
                          <a:cs typeface="Arial" pitchFamily="34" charset="0"/>
                        </a:rPr>
                        <a:t>64,367</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80,307</a:t>
                      </a:r>
                      <a:endParaRPr lang="en-US"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79,432</a:t>
                      </a:r>
                      <a:endParaRPr lang="en-US" sz="1200" b="0" i="0" u="none" strike="noStrike" dirty="0">
                        <a:solidFill>
                          <a:schemeClr val="tx1"/>
                        </a:solidFill>
                        <a:effectLst/>
                        <a:latin typeface="Arial" pitchFamily="34" charset="0"/>
                        <a:cs typeface="Arial" pitchFamily="34" charset="0"/>
                      </a:endParaRPr>
                    </a:p>
                  </a:txBody>
                  <a:tcPr marL="9524" marR="9524" marT="9524" marB="0" anchor="ctr">
                    <a:solidFill>
                      <a:schemeClr val="bg1"/>
                    </a:solidFill>
                  </a:tcPr>
                </a:tc>
                <a:tc>
                  <a:txBody>
                    <a:bodyPr/>
                    <a:lstStyle/>
                    <a:p>
                      <a:pPr algn="ctr" fontAlgn="b"/>
                      <a:r>
                        <a:rPr lang="en-US" sz="1200" b="1" i="0" u="none" strike="noStrike" dirty="0" smtClean="0">
                          <a:solidFill>
                            <a:schemeClr val="tx1"/>
                          </a:solidFill>
                          <a:effectLst/>
                          <a:latin typeface="Arial" pitchFamily="34" charset="0"/>
                          <a:cs typeface="Arial" pitchFamily="34" charset="0"/>
                        </a:rPr>
                        <a:t>90,662</a:t>
                      </a:r>
                      <a:endParaRPr lang="en-US" sz="1200" b="1" i="0" u="none" strike="noStrike" dirty="0">
                        <a:solidFill>
                          <a:schemeClr val="tx1"/>
                        </a:solidFill>
                        <a:effectLst/>
                        <a:latin typeface="Arial" pitchFamily="34" charset="0"/>
                        <a:cs typeface="Arial" pitchFamily="34" charset="0"/>
                      </a:endParaRPr>
                    </a:p>
                  </a:txBody>
                  <a:tcPr marL="9524" marR="9524" marT="9524" marB="0" anchor="ctr">
                    <a:solidFill>
                      <a:schemeClr val="bg1"/>
                    </a:solidFill>
                  </a:tcPr>
                </a:tc>
                <a:tc>
                  <a:txBody>
                    <a:bodyPr/>
                    <a:lstStyle/>
                    <a:p>
                      <a:pPr algn="ctr" rtl="0" fontAlgn="b"/>
                      <a:r>
                        <a:rPr lang="en-ZA" sz="1200" b="0" i="0" u="none" strike="noStrike" dirty="0">
                          <a:solidFill>
                            <a:schemeClr val="tx1"/>
                          </a:solidFill>
                          <a:effectLst/>
                          <a:latin typeface="Arial" pitchFamily="34" charset="0"/>
                          <a:cs typeface="Arial" pitchFamily="34" charset="0"/>
                        </a:rPr>
                        <a:t>82171</a:t>
                      </a:r>
                    </a:p>
                  </a:txBody>
                  <a:tcPr marL="9524" marR="9524" marT="9525" marB="0" anchor="ctr">
                    <a:solidFill>
                      <a:schemeClr val="bg1"/>
                    </a:solidFill>
                  </a:tcPr>
                </a:tc>
                <a:tc>
                  <a:txBody>
                    <a:bodyPr/>
                    <a:lstStyle/>
                    <a:p>
                      <a:pPr algn="ctr" rtl="0" fontAlgn="b"/>
                      <a:r>
                        <a:rPr lang="en-ZA" sz="1200" b="1" i="0" u="none" strike="noStrike" dirty="0">
                          <a:solidFill>
                            <a:schemeClr val="tx1"/>
                          </a:solidFill>
                          <a:effectLst/>
                          <a:latin typeface="Arial" pitchFamily="34" charset="0"/>
                          <a:cs typeface="Arial" pitchFamily="34" charset="0"/>
                        </a:rPr>
                        <a:t>100907</a:t>
                      </a:r>
                    </a:p>
                  </a:txBody>
                  <a:tcPr marL="9524" marR="9524" marT="9525" marB="0" anchor="ctr">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75323</a:t>
                      </a:r>
                      <a:endParaRPr lang="en-US" sz="1200" b="0" i="0" u="none" strike="noStrike" kern="1200" dirty="0">
                        <a:solidFill>
                          <a:schemeClr val="tx1"/>
                        </a:solidFill>
                        <a:effectLst/>
                        <a:latin typeface="Arial" pitchFamily="34" charset="0"/>
                        <a:ea typeface="+mn-ea"/>
                        <a:cs typeface="Arial" pitchFamily="34" charset="0"/>
                      </a:endParaRPr>
                    </a:p>
                  </a:txBody>
                  <a:tcPr marL="9525" marR="9525" marT="9527" marB="0" anchor="ctr">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112402</a:t>
                      </a:r>
                    </a:p>
                  </a:txBody>
                  <a:tcPr marL="9525" marR="9525" marT="9525" marB="0" anchor="ctr">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384,278</a:t>
                      </a:r>
                    </a:p>
                  </a:txBody>
                  <a:tcPr marL="9525" marR="9525" marT="9525" marB="0" anchor="ctr">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pitchFamily="34" charset="0"/>
                          <a:ea typeface="+mn-ea"/>
                          <a:cs typeface="Arial" pitchFamily="34" charset="0"/>
                        </a:rPr>
                        <a:t>128%</a:t>
                      </a:r>
                    </a:p>
                  </a:txBody>
                  <a:tcPr marL="9525" marR="9525" marT="9525" marB="0" anchor="ctr">
                    <a:solidFill>
                      <a:schemeClr val="bg1"/>
                    </a:solidFill>
                  </a:tcPr>
                </a:tc>
              </a:tr>
              <a:tr h="361625">
                <a:tc>
                  <a:txBody>
                    <a:bodyPr/>
                    <a:lstStyle/>
                    <a:p>
                      <a:pPr algn="ctr" fontAlgn="t"/>
                      <a:r>
                        <a:rPr lang="en-GB" sz="1200" b="1" u="none" strike="noStrike" dirty="0">
                          <a:effectLst/>
                          <a:latin typeface="Arial" pitchFamily="34" charset="0"/>
                          <a:cs typeface="Arial" pitchFamily="34" charset="0"/>
                        </a:rPr>
                        <a:t>LP</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204,651</a:t>
                      </a:r>
                      <a:endParaRPr lang="en-US"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t"/>
                      <a:r>
                        <a:rPr lang="en-GB" sz="1200" b="0" i="0" u="none" strike="noStrike" dirty="0" smtClean="0">
                          <a:solidFill>
                            <a:schemeClr val="tx1"/>
                          </a:solidFill>
                          <a:effectLst/>
                          <a:latin typeface="Arial" pitchFamily="34" charset="0"/>
                          <a:cs typeface="Arial" pitchFamily="34" charset="0"/>
                        </a:rPr>
                        <a:t>43,721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63,286</a:t>
                      </a:r>
                      <a:endParaRPr lang="en-US"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53,953</a:t>
                      </a:r>
                      <a:endParaRPr lang="en-US" sz="1200" b="0" i="0" u="none" strike="noStrike" dirty="0">
                        <a:solidFill>
                          <a:schemeClr val="tx1"/>
                        </a:solidFill>
                        <a:effectLst/>
                        <a:latin typeface="Arial" pitchFamily="34" charset="0"/>
                        <a:cs typeface="Arial" pitchFamily="34" charset="0"/>
                      </a:endParaRPr>
                    </a:p>
                  </a:txBody>
                  <a:tcPr marL="9525" marR="9525" marT="9520"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61,406</a:t>
                      </a:r>
                      <a:endParaRPr lang="en-US" sz="1200" b="1" i="0" u="none" strike="noStrike" dirty="0">
                        <a:solidFill>
                          <a:schemeClr val="tx1"/>
                        </a:solidFill>
                        <a:effectLst/>
                        <a:latin typeface="Arial" pitchFamily="34" charset="0"/>
                        <a:cs typeface="Arial" pitchFamily="34" charset="0"/>
                      </a:endParaRPr>
                    </a:p>
                  </a:txBody>
                  <a:tcPr marL="9525" marR="9525" marT="9520" marB="0" anchor="ctr"/>
                </a:tc>
                <a:tc>
                  <a:txBody>
                    <a:bodyPr/>
                    <a:lstStyle/>
                    <a:p>
                      <a:pPr algn="ctr" rtl="0" fontAlgn="b"/>
                      <a:r>
                        <a:rPr lang="en-ZA" sz="1200" b="0" i="0" u="none" strike="noStrike" dirty="0">
                          <a:solidFill>
                            <a:schemeClr val="tx1"/>
                          </a:solidFill>
                          <a:effectLst/>
                          <a:latin typeface="Arial" pitchFamily="34" charset="0"/>
                          <a:cs typeface="Arial" pitchFamily="34" charset="0"/>
                        </a:rPr>
                        <a:t>55814</a:t>
                      </a:r>
                    </a:p>
                  </a:txBody>
                  <a:tcPr marL="9524" marR="9524" marT="9525" marB="0" anchor="ctr"/>
                </a:tc>
                <a:tc>
                  <a:txBody>
                    <a:bodyPr/>
                    <a:lstStyle/>
                    <a:p>
                      <a:pPr algn="ctr" rtl="0" fontAlgn="b"/>
                      <a:r>
                        <a:rPr lang="en-ZA" sz="1200" b="1" i="0" u="none" strike="noStrike" dirty="0">
                          <a:solidFill>
                            <a:schemeClr val="tx1"/>
                          </a:solidFill>
                          <a:effectLst/>
                          <a:latin typeface="Arial" pitchFamily="34" charset="0"/>
                          <a:cs typeface="Arial" pitchFamily="34" charset="0"/>
                        </a:rPr>
                        <a:t>68696</a:t>
                      </a:r>
                    </a:p>
                  </a:txBody>
                  <a:tcPr marL="9524" marR="9524" marT="9525"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51163</a:t>
                      </a:r>
                      <a:endParaRPr lang="en-US" sz="1200" b="0" i="0" u="none" strike="noStrike" kern="1200" dirty="0">
                        <a:solidFill>
                          <a:schemeClr val="tx1"/>
                        </a:solidFill>
                        <a:effectLst/>
                        <a:latin typeface="Arial" pitchFamily="34" charset="0"/>
                        <a:ea typeface="+mn-ea"/>
                        <a:cs typeface="Arial" pitchFamily="34" charset="0"/>
                      </a:endParaRPr>
                    </a:p>
                  </a:txBody>
                  <a:tcPr marL="9525" marR="9525" marT="952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76198</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269,586</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pitchFamily="34" charset="0"/>
                          <a:ea typeface="+mn-ea"/>
                          <a:cs typeface="Arial" pitchFamily="34" charset="0"/>
                        </a:rPr>
                        <a:t>132%</a:t>
                      </a:r>
                    </a:p>
                  </a:txBody>
                  <a:tcPr marL="9525" marR="9525" marT="9525" marB="0" anchor="ctr"/>
                </a:tc>
              </a:tr>
              <a:tr h="361625">
                <a:tc>
                  <a:txBody>
                    <a:bodyPr/>
                    <a:lstStyle/>
                    <a:p>
                      <a:pPr algn="ctr" fontAlgn="t"/>
                      <a:r>
                        <a:rPr lang="en-GB" sz="1200" b="1" u="none" strike="noStrike" dirty="0">
                          <a:effectLst/>
                          <a:latin typeface="Arial" pitchFamily="34" charset="0"/>
                          <a:cs typeface="Arial" pitchFamily="34" charset="0"/>
                        </a:rPr>
                        <a:t>MP</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187,597</a:t>
                      </a:r>
                      <a:endParaRPr lang="en-US"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t"/>
                      <a:r>
                        <a:rPr lang="en-GB" sz="1200" b="0" i="0" u="none" strike="noStrike" dirty="0" smtClean="0">
                          <a:solidFill>
                            <a:schemeClr val="tx1"/>
                          </a:solidFill>
                          <a:effectLst/>
                          <a:latin typeface="Arial" pitchFamily="34" charset="0"/>
                          <a:cs typeface="Arial" pitchFamily="34" charset="0"/>
                        </a:rPr>
                        <a:t>40,078</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40,466</a:t>
                      </a:r>
                      <a:endParaRPr lang="en-US"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49,457</a:t>
                      </a:r>
                      <a:endParaRPr lang="en-US" sz="1200" b="0" i="0" u="none" strike="noStrike" dirty="0">
                        <a:solidFill>
                          <a:schemeClr val="tx1"/>
                        </a:solidFill>
                        <a:effectLst/>
                        <a:latin typeface="Arial" pitchFamily="34" charset="0"/>
                        <a:cs typeface="Arial" pitchFamily="34" charset="0"/>
                      </a:endParaRPr>
                    </a:p>
                  </a:txBody>
                  <a:tcPr marL="9524" marR="9524" marT="9524"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41,563</a:t>
                      </a:r>
                      <a:endParaRPr lang="en-US" sz="1200" b="1" i="0" u="none" strike="noStrike" dirty="0">
                        <a:solidFill>
                          <a:schemeClr val="tx1"/>
                        </a:solidFill>
                        <a:effectLst/>
                        <a:latin typeface="Arial" pitchFamily="34" charset="0"/>
                        <a:cs typeface="Arial" pitchFamily="34" charset="0"/>
                      </a:endParaRPr>
                    </a:p>
                  </a:txBody>
                  <a:tcPr marL="9524" marR="9524" marT="9524" marB="0" anchor="ctr"/>
                </a:tc>
                <a:tc>
                  <a:txBody>
                    <a:bodyPr/>
                    <a:lstStyle/>
                    <a:p>
                      <a:pPr algn="ctr" rtl="0" fontAlgn="b"/>
                      <a:r>
                        <a:rPr lang="en-ZA" sz="1200" b="0" i="0" u="none" strike="noStrike" dirty="0">
                          <a:solidFill>
                            <a:schemeClr val="tx1"/>
                          </a:solidFill>
                          <a:effectLst/>
                          <a:latin typeface="Arial" pitchFamily="34" charset="0"/>
                          <a:cs typeface="Arial" pitchFamily="34" charset="0"/>
                        </a:rPr>
                        <a:t>51163</a:t>
                      </a:r>
                    </a:p>
                  </a:txBody>
                  <a:tcPr marL="9524" marR="9524" marT="9525" marB="0" anchor="ctr"/>
                </a:tc>
                <a:tc>
                  <a:txBody>
                    <a:bodyPr/>
                    <a:lstStyle/>
                    <a:p>
                      <a:pPr algn="ctr" rtl="0" fontAlgn="b"/>
                      <a:r>
                        <a:rPr lang="en-ZA" sz="1200" b="1" i="0" u="none" strike="noStrike" dirty="0">
                          <a:solidFill>
                            <a:schemeClr val="tx1"/>
                          </a:solidFill>
                          <a:effectLst/>
                          <a:latin typeface="Arial" pitchFamily="34" charset="0"/>
                          <a:cs typeface="Arial" pitchFamily="34" charset="0"/>
                        </a:rPr>
                        <a:t>45723</a:t>
                      </a:r>
                    </a:p>
                  </a:txBody>
                  <a:tcPr marL="9524" marR="9524" marT="9525"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46899</a:t>
                      </a:r>
                      <a:endParaRPr lang="en-US" sz="1200" b="0" i="0" u="none" strike="noStrike" kern="1200" dirty="0">
                        <a:solidFill>
                          <a:schemeClr val="tx1"/>
                        </a:solidFill>
                        <a:effectLst/>
                        <a:latin typeface="Arial" pitchFamily="34" charset="0"/>
                        <a:ea typeface="+mn-ea"/>
                        <a:cs typeface="Arial" pitchFamily="34" charset="0"/>
                      </a:endParaRPr>
                    </a:p>
                  </a:txBody>
                  <a:tcPr marL="9525" marR="9525" marT="952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46595</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174,347</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pitchFamily="34" charset="0"/>
                          <a:ea typeface="+mn-ea"/>
                          <a:cs typeface="Arial" pitchFamily="34" charset="0"/>
                        </a:rPr>
                        <a:t>93%</a:t>
                      </a:r>
                    </a:p>
                  </a:txBody>
                  <a:tcPr marL="9525" marR="9525" marT="9525" marB="0" anchor="ctr"/>
                </a:tc>
              </a:tr>
              <a:tr h="361625">
                <a:tc>
                  <a:txBody>
                    <a:bodyPr/>
                    <a:lstStyle/>
                    <a:p>
                      <a:pPr algn="ctr" fontAlgn="t"/>
                      <a:r>
                        <a:rPr lang="en-GB" sz="1200" b="1" u="none" strike="noStrike" dirty="0">
                          <a:solidFill>
                            <a:schemeClr val="tx1"/>
                          </a:solidFill>
                          <a:effectLst/>
                          <a:latin typeface="Arial" pitchFamily="34" charset="0"/>
                          <a:cs typeface="Arial" pitchFamily="34" charset="0"/>
                        </a:rPr>
                        <a:t>NC</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96,641</a:t>
                      </a:r>
                      <a:endParaRPr lang="en-US"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t"/>
                      <a:r>
                        <a:rPr lang="en-GB" sz="1200" b="0" i="0" u="none" strike="noStrike" dirty="0" smtClean="0">
                          <a:solidFill>
                            <a:schemeClr val="tx1"/>
                          </a:solidFill>
                          <a:effectLst/>
                          <a:latin typeface="Arial" pitchFamily="34" charset="0"/>
                          <a:cs typeface="Arial" pitchFamily="34" charset="0"/>
                        </a:rPr>
                        <a:t>20,646</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15,642</a:t>
                      </a:r>
                      <a:endParaRPr lang="en-US"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25,478</a:t>
                      </a:r>
                      <a:endParaRPr lang="en-US" sz="1200" b="0" i="0" u="none" strike="noStrike" dirty="0">
                        <a:solidFill>
                          <a:schemeClr val="tx1"/>
                        </a:solidFill>
                        <a:effectLst/>
                        <a:latin typeface="Arial" pitchFamily="34" charset="0"/>
                        <a:cs typeface="Arial" pitchFamily="34" charset="0"/>
                      </a:endParaRPr>
                    </a:p>
                  </a:txBody>
                  <a:tcPr marL="9524" marR="9524" marT="9524"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18,146</a:t>
                      </a:r>
                      <a:endParaRPr lang="en-US" sz="1200" b="1" i="0" u="none" strike="noStrike" dirty="0">
                        <a:solidFill>
                          <a:schemeClr val="tx1"/>
                        </a:solidFill>
                        <a:effectLst/>
                        <a:latin typeface="Arial" pitchFamily="34" charset="0"/>
                        <a:cs typeface="Arial" pitchFamily="34" charset="0"/>
                      </a:endParaRPr>
                    </a:p>
                  </a:txBody>
                  <a:tcPr marL="9524" marR="9524" marT="9524" marB="0" anchor="ctr"/>
                </a:tc>
                <a:tc>
                  <a:txBody>
                    <a:bodyPr/>
                    <a:lstStyle/>
                    <a:p>
                      <a:pPr algn="ctr" rtl="0" fontAlgn="b"/>
                      <a:r>
                        <a:rPr lang="en-ZA" sz="1200" b="0" i="0" u="none" strike="noStrike" dirty="0">
                          <a:solidFill>
                            <a:schemeClr val="tx1"/>
                          </a:solidFill>
                          <a:effectLst/>
                          <a:latin typeface="Arial" pitchFamily="34" charset="0"/>
                          <a:cs typeface="Arial" pitchFamily="34" charset="0"/>
                        </a:rPr>
                        <a:t>26357</a:t>
                      </a:r>
                    </a:p>
                  </a:txBody>
                  <a:tcPr marL="9524" marR="9524" marT="9525" marB="0" anchor="ctr"/>
                </a:tc>
                <a:tc>
                  <a:txBody>
                    <a:bodyPr/>
                    <a:lstStyle/>
                    <a:p>
                      <a:pPr algn="ctr" rtl="0" fontAlgn="b"/>
                      <a:r>
                        <a:rPr lang="en-ZA" sz="1200" b="1" i="0" u="none" strike="noStrike" dirty="0">
                          <a:solidFill>
                            <a:schemeClr val="tx1"/>
                          </a:solidFill>
                          <a:effectLst/>
                          <a:latin typeface="Arial" pitchFamily="34" charset="0"/>
                          <a:cs typeface="Arial" pitchFamily="34" charset="0"/>
                        </a:rPr>
                        <a:t>19884</a:t>
                      </a:r>
                    </a:p>
                  </a:txBody>
                  <a:tcPr marL="9524" marR="9524" marT="9525"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24160</a:t>
                      </a:r>
                      <a:endParaRPr lang="en-US" sz="1200" b="0" i="0" u="none" strike="noStrike" kern="1200" dirty="0">
                        <a:solidFill>
                          <a:schemeClr val="tx1"/>
                        </a:solidFill>
                        <a:effectLst/>
                        <a:latin typeface="Arial" pitchFamily="34" charset="0"/>
                        <a:ea typeface="+mn-ea"/>
                        <a:cs typeface="Arial" pitchFamily="34" charset="0"/>
                      </a:endParaRPr>
                    </a:p>
                  </a:txBody>
                  <a:tcPr marL="9525" marR="9525" marT="952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20939</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74,611</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pitchFamily="34" charset="0"/>
                          <a:ea typeface="+mn-ea"/>
                          <a:cs typeface="Arial" pitchFamily="34" charset="0"/>
                        </a:rPr>
                        <a:t>77%</a:t>
                      </a:r>
                    </a:p>
                  </a:txBody>
                  <a:tcPr marL="9525" marR="9525" marT="9525" marB="0" anchor="ctr"/>
                </a:tc>
              </a:tr>
              <a:tr h="361625">
                <a:tc>
                  <a:txBody>
                    <a:bodyPr/>
                    <a:lstStyle/>
                    <a:p>
                      <a:pPr algn="ctr" fontAlgn="t"/>
                      <a:r>
                        <a:rPr lang="en-GB" sz="1200" b="1" u="none" strike="noStrike" dirty="0">
                          <a:effectLst/>
                          <a:latin typeface="Arial" pitchFamily="34" charset="0"/>
                          <a:cs typeface="Arial" pitchFamily="34" charset="0"/>
                        </a:rPr>
                        <a:t>NW</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176,227</a:t>
                      </a:r>
                      <a:endParaRPr lang="en-US"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t"/>
                      <a:r>
                        <a:rPr lang="en-GB" sz="1200" b="0" i="0" u="none" strike="noStrike" dirty="0" smtClean="0">
                          <a:solidFill>
                            <a:schemeClr val="tx1"/>
                          </a:solidFill>
                          <a:effectLst/>
                          <a:latin typeface="Arial" pitchFamily="34" charset="0"/>
                          <a:cs typeface="Arial" pitchFamily="34" charset="0"/>
                        </a:rPr>
                        <a:t>37,649</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34,756</a:t>
                      </a:r>
                      <a:endParaRPr lang="en-US"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46,460</a:t>
                      </a:r>
                      <a:endParaRPr lang="en-US" sz="1200" b="0" i="0" u="none" strike="noStrike" dirty="0">
                        <a:solidFill>
                          <a:schemeClr val="tx1"/>
                        </a:solidFill>
                        <a:effectLst/>
                        <a:latin typeface="Arial" pitchFamily="34" charset="0"/>
                        <a:cs typeface="Arial" pitchFamily="34" charset="0"/>
                      </a:endParaRPr>
                    </a:p>
                  </a:txBody>
                  <a:tcPr marL="9524" marR="9524" marT="9524"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39,463</a:t>
                      </a:r>
                      <a:endParaRPr lang="en-US" sz="1200" b="1" i="0" u="none" strike="noStrike" dirty="0">
                        <a:solidFill>
                          <a:schemeClr val="tx1"/>
                        </a:solidFill>
                        <a:effectLst/>
                        <a:latin typeface="Arial" pitchFamily="34" charset="0"/>
                        <a:cs typeface="Arial" pitchFamily="34" charset="0"/>
                      </a:endParaRPr>
                    </a:p>
                  </a:txBody>
                  <a:tcPr marL="9524" marR="9524" marT="9524" marB="0" anchor="ctr"/>
                </a:tc>
                <a:tc>
                  <a:txBody>
                    <a:bodyPr/>
                    <a:lstStyle/>
                    <a:p>
                      <a:pPr algn="ctr" rtl="0" fontAlgn="b"/>
                      <a:r>
                        <a:rPr lang="en-ZA" sz="1200" b="0" i="0" u="none" strike="noStrike" dirty="0">
                          <a:solidFill>
                            <a:schemeClr val="tx1"/>
                          </a:solidFill>
                          <a:effectLst/>
                          <a:latin typeface="Arial" pitchFamily="34" charset="0"/>
                          <a:cs typeface="Arial" pitchFamily="34" charset="0"/>
                        </a:rPr>
                        <a:t>48062</a:t>
                      </a:r>
                    </a:p>
                  </a:txBody>
                  <a:tcPr marL="9524" marR="9524" marT="9525" marB="0" anchor="ctr"/>
                </a:tc>
                <a:tc>
                  <a:txBody>
                    <a:bodyPr/>
                    <a:lstStyle/>
                    <a:p>
                      <a:pPr algn="ctr" rtl="0" fontAlgn="b"/>
                      <a:r>
                        <a:rPr lang="en-ZA" sz="1200" b="1" i="0" u="none" strike="noStrike" dirty="0">
                          <a:solidFill>
                            <a:schemeClr val="tx1"/>
                          </a:solidFill>
                          <a:effectLst/>
                          <a:latin typeface="Arial" pitchFamily="34" charset="0"/>
                          <a:cs typeface="Arial" pitchFamily="34" charset="0"/>
                        </a:rPr>
                        <a:t>42527</a:t>
                      </a:r>
                    </a:p>
                  </a:txBody>
                  <a:tcPr marL="9524" marR="9524" marT="9525"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44057</a:t>
                      </a:r>
                      <a:endParaRPr lang="en-US" sz="1200" b="0" i="0" u="none" strike="noStrike" kern="1200" dirty="0">
                        <a:solidFill>
                          <a:schemeClr val="tx1"/>
                        </a:solidFill>
                        <a:effectLst/>
                        <a:latin typeface="Arial" pitchFamily="34" charset="0"/>
                        <a:ea typeface="+mn-ea"/>
                        <a:cs typeface="Arial" pitchFamily="34" charset="0"/>
                      </a:endParaRPr>
                    </a:p>
                  </a:txBody>
                  <a:tcPr marL="9525" marR="9525" marT="952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49382</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166,128</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pitchFamily="34" charset="0"/>
                          <a:ea typeface="+mn-ea"/>
                          <a:cs typeface="Arial" pitchFamily="34" charset="0"/>
                        </a:rPr>
                        <a:t>94%</a:t>
                      </a:r>
                    </a:p>
                  </a:txBody>
                  <a:tcPr marL="9525" marR="9525" marT="9525" marB="0" anchor="ctr"/>
                </a:tc>
              </a:tr>
              <a:tr h="307963">
                <a:tc>
                  <a:txBody>
                    <a:bodyPr/>
                    <a:lstStyle/>
                    <a:p>
                      <a:pPr algn="ctr" fontAlgn="t"/>
                      <a:r>
                        <a:rPr lang="en-GB" sz="1200" b="1" u="none" strike="noStrike" dirty="0">
                          <a:effectLst/>
                          <a:latin typeface="Arial" pitchFamily="34" charset="0"/>
                          <a:cs typeface="Arial" pitchFamily="34" charset="0"/>
                        </a:rPr>
                        <a:t>WC</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198,966</a:t>
                      </a:r>
                      <a:endParaRPr lang="en-US"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t"/>
                      <a:r>
                        <a:rPr lang="en-GB" sz="1200" b="0" i="0" u="none" strike="noStrike" dirty="0" smtClean="0">
                          <a:solidFill>
                            <a:schemeClr val="tx1"/>
                          </a:solidFill>
                          <a:effectLst/>
                          <a:latin typeface="Arial" pitchFamily="34" charset="0"/>
                          <a:cs typeface="Arial" pitchFamily="34" charset="0"/>
                        </a:rPr>
                        <a:t>42,506</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53,002</a:t>
                      </a:r>
                      <a:endParaRPr lang="en-US"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52,455</a:t>
                      </a:r>
                      <a:endParaRPr lang="en-US" sz="1200" b="0" i="0" u="none" strike="noStrike" dirty="0">
                        <a:solidFill>
                          <a:schemeClr val="tx1"/>
                        </a:solidFill>
                        <a:effectLst/>
                        <a:latin typeface="Arial" pitchFamily="34" charset="0"/>
                        <a:cs typeface="Arial" pitchFamily="34" charset="0"/>
                      </a:endParaRPr>
                    </a:p>
                  </a:txBody>
                  <a:tcPr marL="9524" marR="9524" marT="9524"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63,387</a:t>
                      </a:r>
                      <a:endParaRPr lang="en-US" sz="1200" b="1" i="0" u="none" strike="noStrike" dirty="0">
                        <a:solidFill>
                          <a:schemeClr val="tx1"/>
                        </a:solidFill>
                        <a:effectLst/>
                        <a:latin typeface="Arial" pitchFamily="34" charset="0"/>
                        <a:cs typeface="Arial" pitchFamily="34" charset="0"/>
                      </a:endParaRPr>
                    </a:p>
                  </a:txBody>
                  <a:tcPr marL="9524" marR="9524" marT="9524" marB="0" anchor="ctr"/>
                </a:tc>
                <a:tc>
                  <a:txBody>
                    <a:bodyPr/>
                    <a:lstStyle/>
                    <a:p>
                      <a:pPr algn="ctr" rtl="0" fontAlgn="b"/>
                      <a:r>
                        <a:rPr lang="en-ZA" sz="1200" b="0" i="0" u="none" strike="noStrike" dirty="0">
                          <a:solidFill>
                            <a:schemeClr val="tx1"/>
                          </a:solidFill>
                          <a:effectLst/>
                          <a:latin typeface="Arial" pitchFamily="34" charset="0"/>
                          <a:cs typeface="Arial" pitchFamily="34" charset="0"/>
                        </a:rPr>
                        <a:t>54264</a:t>
                      </a:r>
                    </a:p>
                  </a:txBody>
                  <a:tcPr marL="9524" marR="9524" marT="9525" marB="0" anchor="ctr"/>
                </a:tc>
                <a:tc>
                  <a:txBody>
                    <a:bodyPr/>
                    <a:lstStyle/>
                    <a:p>
                      <a:pPr algn="ctr" rtl="0" fontAlgn="b"/>
                      <a:r>
                        <a:rPr lang="en-ZA" sz="1200" b="1" i="0" u="none" strike="noStrike" dirty="0">
                          <a:solidFill>
                            <a:schemeClr val="tx1"/>
                          </a:solidFill>
                          <a:effectLst/>
                          <a:latin typeface="Arial" pitchFamily="34" charset="0"/>
                          <a:cs typeface="Arial" pitchFamily="34" charset="0"/>
                        </a:rPr>
                        <a:t>72175</a:t>
                      </a:r>
                    </a:p>
                  </a:txBody>
                  <a:tcPr marL="9524" marR="9524" marT="9525"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49742</a:t>
                      </a:r>
                      <a:endParaRPr lang="en-US" sz="1200" b="0" i="0" u="none" strike="noStrike" kern="1200" dirty="0">
                        <a:solidFill>
                          <a:schemeClr val="tx1"/>
                        </a:solidFill>
                        <a:effectLst/>
                        <a:latin typeface="Arial" pitchFamily="34" charset="0"/>
                        <a:ea typeface="+mn-ea"/>
                        <a:cs typeface="Arial" pitchFamily="34" charset="0"/>
                      </a:endParaRPr>
                    </a:p>
                  </a:txBody>
                  <a:tcPr marL="9525" marR="9525" marT="952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84923</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273,487</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pitchFamily="34" charset="0"/>
                          <a:ea typeface="+mn-ea"/>
                          <a:cs typeface="Arial" pitchFamily="34" charset="0"/>
                        </a:rPr>
                        <a:t>137%</a:t>
                      </a:r>
                    </a:p>
                  </a:txBody>
                  <a:tcPr marL="9525" marR="9525" marT="9525" marB="0" anchor="ctr"/>
                </a:tc>
              </a:tr>
              <a:tr h="293270">
                <a:tc>
                  <a:txBody>
                    <a:bodyPr/>
                    <a:lstStyle/>
                    <a:p>
                      <a:pPr algn="ctr" fontAlgn="t"/>
                      <a:r>
                        <a:rPr lang="en-GB" sz="1200" b="1" i="0" u="none" strike="noStrike" dirty="0" smtClean="0">
                          <a:solidFill>
                            <a:srgbClr val="000000"/>
                          </a:solidFill>
                          <a:effectLst/>
                          <a:latin typeface="Arial" pitchFamily="34" charset="0"/>
                          <a:cs typeface="Arial" pitchFamily="34" charset="0"/>
                        </a:rPr>
                        <a:t>GP Banks</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NA</a:t>
                      </a:r>
                      <a:endParaRPr lang="en-US"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NA</a:t>
                      </a:r>
                      <a:endParaRPr lang="en-US"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NA</a:t>
                      </a:r>
                      <a:endParaRPr lang="en-US"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US" sz="1200" b="0" i="0" u="none" strike="noStrike" dirty="0" smtClean="0">
                          <a:solidFill>
                            <a:schemeClr val="tx1"/>
                          </a:solidFill>
                          <a:effectLst/>
                          <a:latin typeface="Arial" pitchFamily="34" charset="0"/>
                          <a:cs typeface="Arial" pitchFamily="34" charset="0"/>
                        </a:rPr>
                        <a:t>Pilot </a:t>
                      </a:r>
                      <a:endParaRPr lang="en-US" sz="1200" b="0" i="0" u="none" strike="noStrike" dirty="0">
                        <a:solidFill>
                          <a:schemeClr val="tx1"/>
                        </a:solidFill>
                        <a:effectLst/>
                        <a:latin typeface="Arial" pitchFamily="34" charset="0"/>
                        <a:cs typeface="Arial" pitchFamily="34" charset="0"/>
                      </a:endParaRPr>
                    </a:p>
                  </a:txBody>
                  <a:tcPr marL="9524" marR="9524" marT="9524" marB="0" anchor="ctr"/>
                </a:tc>
                <a:tc>
                  <a:txBody>
                    <a:bodyPr/>
                    <a:lstStyle/>
                    <a:p>
                      <a:pPr algn="ctr" fontAlgn="b"/>
                      <a:r>
                        <a:rPr lang="en-US" sz="1200" b="1" i="0" u="none" strike="noStrike" dirty="0" smtClean="0">
                          <a:solidFill>
                            <a:schemeClr val="tx1"/>
                          </a:solidFill>
                          <a:effectLst/>
                          <a:latin typeface="Arial" pitchFamily="34" charset="0"/>
                          <a:cs typeface="Arial" pitchFamily="34" charset="0"/>
                        </a:rPr>
                        <a:t>1,921</a:t>
                      </a:r>
                      <a:endParaRPr lang="en-US" sz="1200" b="1" i="0" u="none" strike="noStrike" dirty="0">
                        <a:solidFill>
                          <a:schemeClr val="tx1"/>
                        </a:solidFill>
                        <a:effectLst/>
                        <a:latin typeface="Arial" pitchFamily="34" charset="0"/>
                        <a:cs typeface="Arial" pitchFamily="34" charset="0"/>
                      </a:endParaRPr>
                    </a:p>
                  </a:txBody>
                  <a:tcPr marL="9524" marR="9524" marT="9524" marB="0" anchor="ctr"/>
                </a:tc>
                <a:tc>
                  <a:txBody>
                    <a:bodyPr/>
                    <a:lstStyle/>
                    <a:p>
                      <a:pPr algn="ctr" rtl="0" fontAlgn="b"/>
                      <a:r>
                        <a:rPr lang="en-ZA" sz="1200" b="0" i="0" u="none" strike="noStrike" dirty="0">
                          <a:solidFill>
                            <a:schemeClr val="tx1"/>
                          </a:solidFill>
                          <a:effectLst/>
                          <a:latin typeface="Arial" pitchFamily="34" charset="0"/>
                          <a:cs typeface="Arial" pitchFamily="34" charset="0"/>
                        </a:rPr>
                        <a:t>-</a:t>
                      </a:r>
                    </a:p>
                  </a:txBody>
                  <a:tcPr marL="9524" marR="9524" marT="9525" marB="0" anchor="ctr"/>
                </a:tc>
                <a:tc>
                  <a:txBody>
                    <a:bodyPr/>
                    <a:lstStyle/>
                    <a:p>
                      <a:pPr algn="ctr" rtl="0" fontAlgn="b"/>
                      <a:r>
                        <a:rPr lang="en-ZA" sz="1200" b="1" i="0" u="none" strike="noStrike" dirty="0">
                          <a:solidFill>
                            <a:schemeClr val="tx1"/>
                          </a:solidFill>
                          <a:effectLst/>
                          <a:latin typeface="Arial" pitchFamily="34" charset="0"/>
                          <a:cs typeface="Arial" pitchFamily="34" charset="0"/>
                        </a:rPr>
                        <a:t>4197</a:t>
                      </a:r>
                    </a:p>
                  </a:txBody>
                  <a:tcPr marL="9524" marR="9524" marT="9525"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        -</a:t>
                      </a:r>
                      <a:endParaRPr lang="en-US" sz="1200" b="0" i="0" u="none" strike="noStrike" kern="1200" dirty="0">
                        <a:solidFill>
                          <a:schemeClr val="tx1"/>
                        </a:solidFill>
                        <a:effectLst/>
                        <a:latin typeface="Arial" pitchFamily="34" charset="0"/>
                        <a:ea typeface="+mn-ea"/>
                        <a:cs typeface="Arial" pitchFamily="34" charset="0"/>
                      </a:endParaRPr>
                    </a:p>
                  </a:txBody>
                  <a:tcPr marL="9525" marR="9525" marT="952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8149</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14,267</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Arial" pitchFamily="34" charset="0"/>
                        <a:ea typeface="+mn-ea"/>
                        <a:cs typeface="Arial" pitchFamily="34" charset="0"/>
                      </a:endParaRPr>
                    </a:p>
                  </a:txBody>
                  <a:tcPr marL="9525" marR="9525" marT="9525" marB="0" anchor="ctr"/>
                </a:tc>
              </a:tr>
              <a:tr h="396992">
                <a:tc>
                  <a:txBody>
                    <a:bodyPr/>
                    <a:lstStyle/>
                    <a:p>
                      <a:pPr algn="ctr" fontAlgn="t"/>
                      <a:r>
                        <a:rPr lang="en-GB" sz="1200" b="1" u="none" strike="noStrike" dirty="0">
                          <a:effectLst/>
                          <a:latin typeface="Arial" pitchFamily="34" charset="0"/>
                          <a:cs typeface="Arial" pitchFamily="34" charset="0"/>
                        </a:rPr>
                        <a:t>TOTAL</a:t>
                      </a:r>
                      <a:endParaRPr lang="en-GB" sz="1200" b="1" i="0" u="none" strike="noStrike" dirty="0">
                        <a:solidFill>
                          <a:srgbClr val="000000"/>
                        </a:solidFill>
                        <a:effectLst/>
                        <a:latin typeface="Arial" pitchFamily="34" charset="0"/>
                        <a:cs typeface="Arial" pitchFamily="34" charset="0"/>
                      </a:endParaRPr>
                    </a:p>
                  </a:txBody>
                  <a:tcPr marL="0" marR="0" marT="0" marB="0" anchor="ctr">
                    <a:solidFill>
                      <a:srgbClr val="92D050"/>
                    </a:solidFill>
                  </a:tcPr>
                </a:tc>
                <a:tc>
                  <a:txBody>
                    <a:bodyPr/>
                    <a:lstStyle/>
                    <a:p>
                      <a:pPr algn="ctr" fontAlgn="t"/>
                      <a:r>
                        <a:rPr lang="en-GB" sz="1200" b="1" i="0" u="none" strike="noStrike" dirty="0" smtClean="0">
                          <a:solidFill>
                            <a:schemeClr val="tx1"/>
                          </a:solidFill>
                          <a:effectLst/>
                          <a:latin typeface="Arial" pitchFamily="34" charset="0"/>
                          <a:cs typeface="Arial" pitchFamily="34" charset="0"/>
                        </a:rPr>
                        <a:t>2,200,000</a:t>
                      </a:r>
                      <a:endParaRPr lang="en-GB" sz="1200" b="1" i="0" u="none" strike="noStrike" dirty="0">
                        <a:solidFill>
                          <a:schemeClr val="tx1"/>
                        </a:solidFill>
                        <a:effectLst/>
                        <a:latin typeface="Arial" pitchFamily="34" charset="0"/>
                        <a:cs typeface="Arial" pitchFamily="34" charset="0"/>
                      </a:endParaRPr>
                    </a:p>
                  </a:txBody>
                  <a:tcPr marL="0" marR="0" marT="0" marB="0" anchor="ctr">
                    <a:solidFill>
                      <a:srgbClr val="92D050"/>
                    </a:solidFill>
                  </a:tcPr>
                </a:tc>
                <a:tc>
                  <a:txBody>
                    <a:bodyPr/>
                    <a:lstStyle/>
                    <a:p>
                      <a:pPr algn="ctr" fontAlgn="t"/>
                      <a:r>
                        <a:rPr lang="en-GB" sz="1200" b="1" i="0" u="none" strike="noStrike" dirty="0" smtClean="0">
                          <a:solidFill>
                            <a:schemeClr val="tx1"/>
                          </a:solidFill>
                          <a:effectLst/>
                          <a:latin typeface="Arial" pitchFamily="34" charset="0"/>
                          <a:cs typeface="Arial" pitchFamily="34" charset="0"/>
                        </a:rPr>
                        <a:t>470,000</a:t>
                      </a:r>
                      <a:endParaRPr lang="en-GB" sz="1200" b="1" i="0" u="none" strike="noStrike" dirty="0">
                        <a:solidFill>
                          <a:schemeClr val="tx1"/>
                        </a:solidFill>
                        <a:effectLst/>
                        <a:latin typeface="Arial" pitchFamily="34" charset="0"/>
                        <a:cs typeface="Arial" pitchFamily="34" charset="0"/>
                      </a:endParaRPr>
                    </a:p>
                  </a:txBody>
                  <a:tcPr marL="0" marR="0" marT="0" marB="0" anchor="ctr">
                    <a:solidFill>
                      <a:srgbClr val="92D050"/>
                    </a:solidFill>
                  </a:tcPr>
                </a:tc>
                <a:tc>
                  <a:txBody>
                    <a:bodyPr/>
                    <a:lstStyle/>
                    <a:p>
                      <a:pPr algn="ctr" fontAlgn="t"/>
                      <a:r>
                        <a:rPr lang="en-GB" sz="1200" b="1" i="0" u="none" strike="noStrike" dirty="0" smtClean="0">
                          <a:solidFill>
                            <a:schemeClr val="tx1"/>
                          </a:solidFill>
                          <a:effectLst/>
                          <a:latin typeface="Arial" pitchFamily="34" charset="0"/>
                          <a:cs typeface="Arial" pitchFamily="34" charset="0"/>
                        </a:rPr>
                        <a:t>498,253</a:t>
                      </a:r>
                      <a:endParaRPr lang="en-GB" sz="1200" b="1" i="0" u="none" strike="noStrike" dirty="0">
                        <a:solidFill>
                          <a:schemeClr val="tx1"/>
                        </a:solidFill>
                        <a:effectLst/>
                        <a:latin typeface="Arial" pitchFamily="34" charset="0"/>
                        <a:cs typeface="Arial" pitchFamily="34" charset="0"/>
                      </a:endParaRPr>
                    </a:p>
                  </a:txBody>
                  <a:tcPr marL="0" marR="0" marT="0" marB="0" anchor="ctr">
                    <a:solidFill>
                      <a:srgbClr val="92D050"/>
                    </a:solidFill>
                  </a:tcPr>
                </a:tc>
                <a:tc>
                  <a:txBody>
                    <a:bodyPr/>
                    <a:lstStyle/>
                    <a:p>
                      <a:pPr algn="ctr" fontAlgn="b"/>
                      <a:r>
                        <a:rPr lang="en-US" sz="1200" b="1" i="0" u="none" strike="noStrike" dirty="0" smtClean="0">
                          <a:solidFill>
                            <a:schemeClr val="tx1"/>
                          </a:solidFill>
                          <a:effectLst/>
                          <a:latin typeface="Arial" pitchFamily="34" charset="0"/>
                          <a:cs typeface="Arial" pitchFamily="34" charset="0"/>
                        </a:rPr>
                        <a:t>580,000</a:t>
                      </a:r>
                      <a:endParaRPr lang="en-US" sz="1200" b="1" i="0" u="none" strike="noStrike" dirty="0">
                        <a:solidFill>
                          <a:schemeClr val="tx1"/>
                        </a:solidFill>
                        <a:effectLst/>
                        <a:latin typeface="Arial" pitchFamily="34" charset="0"/>
                        <a:cs typeface="Arial" pitchFamily="34" charset="0"/>
                      </a:endParaRPr>
                    </a:p>
                  </a:txBody>
                  <a:tcPr marL="9524" marR="9524" marT="9524" marB="0" anchor="ctr">
                    <a:solidFill>
                      <a:srgbClr val="92D050"/>
                    </a:solidFill>
                  </a:tcPr>
                </a:tc>
                <a:tc>
                  <a:txBody>
                    <a:bodyPr/>
                    <a:lstStyle/>
                    <a:p>
                      <a:pPr algn="ctr" fontAlgn="b"/>
                      <a:r>
                        <a:rPr lang="en-US" sz="1200" b="1" i="0" u="none" strike="noStrike" dirty="0" smtClean="0">
                          <a:solidFill>
                            <a:schemeClr val="tx1"/>
                          </a:solidFill>
                          <a:effectLst/>
                          <a:latin typeface="Arial" pitchFamily="34" charset="0"/>
                          <a:cs typeface="Arial" pitchFamily="34" charset="0"/>
                        </a:rPr>
                        <a:t>539,940</a:t>
                      </a:r>
                      <a:endParaRPr lang="en-US" sz="1200" b="1" i="0" u="none" strike="noStrike" dirty="0">
                        <a:solidFill>
                          <a:schemeClr val="tx1"/>
                        </a:solidFill>
                        <a:effectLst/>
                        <a:latin typeface="Arial" pitchFamily="34" charset="0"/>
                        <a:cs typeface="Arial" pitchFamily="34" charset="0"/>
                      </a:endParaRPr>
                    </a:p>
                  </a:txBody>
                  <a:tcPr marL="9524" marR="9524" marT="9524" marB="0" anchor="ctr">
                    <a:solidFill>
                      <a:srgbClr val="92D050"/>
                    </a:solidFill>
                  </a:tcPr>
                </a:tc>
                <a:tc>
                  <a:txBody>
                    <a:bodyPr/>
                    <a:lstStyle/>
                    <a:p>
                      <a:pPr algn="ctr" rtl="0" fontAlgn="b"/>
                      <a:r>
                        <a:rPr lang="en-ZA" sz="1200" b="1" i="0" u="none" strike="noStrike" dirty="0">
                          <a:solidFill>
                            <a:schemeClr val="tx1"/>
                          </a:solidFill>
                          <a:effectLst/>
                          <a:latin typeface="Arial" pitchFamily="34" charset="0"/>
                          <a:cs typeface="Arial" pitchFamily="34" charset="0"/>
                        </a:rPr>
                        <a:t>600002</a:t>
                      </a:r>
                    </a:p>
                  </a:txBody>
                  <a:tcPr marL="9524" marR="9524" marT="9525" marB="0" anchor="ctr">
                    <a:solidFill>
                      <a:srgbClr val="92D050"/>
                    </a:solidFill>
                  </a:tcPr>
                </a:tc>
                <a:tc>
                  <a:txBody>
                    <a:bodyPr/>
                    <a:lstStyle/>
                    <a:p>
                      <a:pPr algn="ctr" rtl="0" fontAlgn="b"/>
                      <a:r>
                        <a:rPr lang="en-ZA" sz="1200" b="1" i="0" u="none" strike="noStrike" dirty="0" smtClean="0">
                          <a:solidFill>
                            <a:schemeClr val="tx1"/>
                          </a:solidFill>
                          <a:effectLst/>
                          <a:latin typeface="Arial" pitchFamily="34" charset="0"/>
                          <a:cs typeface="Arial" pitchFamily="34" charset="0"/>
                        </a:rPr>
                        <a:t>599249</a:t>
                      </a:r>
                      <a:endParaRPr lang="en-ZA" sz="1200" b="1" i="0" u="none" strike="noStrike" dirty="0">
                        <a:solidFill>
                          <a:schemeClr val="tx1"/>
                        </a:solidFill>
                        <a:effectLst/>
                        <a:latin typeface="Arial" pitchFamily="34" charset="0"/>
                        <a:cs typeface="Arial" pitchFamily="34" charset="0"/>
                      </a:endParaRPr>
                    </a:p>
                  </a:txBody>
                  <a:tcPr marL="9524" marR="9524" marT="9525" marB="0" anchor="ctr">
                    <a:solidFill>
                      <a:srgbClr val="92D050"/>
                    </a:solidFill>
                  </a:tcPr>
                </a:tc>
                <a:tc>
                  <a:txBody>
                    <a:bodyPr/>
                    <a:lstStyle/>
                    <a:p>
                      <a:pPr marL="0" algn="ctr" defTabSz="914400" rtl="0" eaLnBrk="1" fontAlgn="b" latinLnBrk="0" hangingPunct="1"/>
                      <a:r>
                        <a:rPr lang="en-US" sz="1200" b="1" i="0" u="none" strike="noStrike" kern="1200" dirty="0">
                          <a:solidFill>
                            <a:schemeClr val="tx1"/>
                          </a:solidFill>
                          <a:effectLst/>
                          <a:latin typeface="Arial" pitchFamily="34" charset="0"/>
                          <a:ea typeface="+mn-ea"/>
                          <a:cs typeface="Arial" pitchFamily="34" charset="0"/>
                        </a:rPr>
                        <a:t>550001</a:t>
                      </a:r>
                    </a:p>
                  </a:txBody>
                  <a:tcPr marL="9525" marR="9525" marT="9525" marB="0" anchor="ct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683530</a:t>
                      </a:r>
                    </a:p>
                  </a:txBody>
                  <a:tcPr marL="9525" marR="9525" marT="9525" marB="0" anchor="ct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2,320,972</a:t>
                      </a:r>
                    </a:p>
                  </a:txBody>
                  <a:tcPr marL="9525" marR="9525" marT="9525" marB="0" anchor="ct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Arial" pitchFamily="34" charset="0"/>
                          <a:ea typeface="+mn-ea"/>
                          <a:cs typeface="Arial" pitchFamily="34" charset="0"/>
                        </a:rPr>
                        <a:t>105%</a:t>
                      </a:r>
                    </a:p>
                  </a:txBody>
                  <a:tcPr marL="9525" marR="9525" marT="9525" marB="0" anchor="ctr">
                    <a:solidFill>
                      <a:srgbClr val="92D050"/>
                    </a:solidFill>
                  </a:tcPr>
                </a:tc>
              </a:tr>
            </a:tbl>
          </a:graphicData>
        </a:graphic>
      </p:graphicFrame>
      <p:sp>
        <p:nvSpPr>
          <p:cNvPr id="9" name="Title 1"/>
          <p:cNvSpPr txBox="1">
            <a:spLocks/>
          </p:cNvSpPr>
          <p:nvPr/>
        </p:nvSpPr>
        <p:spPr bwMode="auto">
          <a:xfrm>
            <a:off x="7372350" y="585005"/>
            <a:ext cx="1771650" cy="325438"/>
          </a:xfrm>
          <a:prstGeom prst="rect">
            <a:avLst/>
          </a:prstGeom>
          <a:solidFill>
            <a:srgbClr val="00FF00"/>
          </a:solidFill>
          <a:ln>
            <a:noFill/>
          </a:ln>
          <a:extLst/>
        </p:spPr>
        <p:txBody>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a:lnSpc>
                <a:spcPct val="90000"/>
              </a:lnSpc>
              <a:buClr>
                <a:schemeClr val="bg2"/>
              </a:buClr>
              <a:defRPr/>
            </a:pPr>
            <a:r>
              <a:rPr lang="en-US" altLang="en-US" sz="1200" b="1" dirty="0" smtClean="0">
                <a:solidFill>
                  <a:schemeClr val="tx1">
                    <a:lumMod val="95000"/>
                    <a:lumOff val="5000"/>
                  </a:schemeClr>
                </a:solidFill>
              </a:rPr>
              <a:t>Achieved</a:t>
            </a:r>
          </a:p>
          <a:p>
            <a:pPr>
              <a:lnSpc>
                <a:spcPct val="90000"/>
              </a:lnSpc>
              <a:buClr>
                <a:schemeClr val="bg2"/>
              </a:buClr>
              <a:defRPr/>
            </a:pPr>
            <a:endParaRPr lang="en-US" altLang="en-US" dirty="0" smtClean="0">
              <a:solidFill>
                <a:srgbClr val="C00000"/>
              </a:solidFill>
            </a:endParaRPr>
          </a:p>
          <a:p>
            <a:pPr marL="285750" indent="-285750">
              <a:lnSpc>
                <a:spcPct val="90000"/>
              </a:lnSpc>
              <a:buClr>
                <a:schemeClr val="bg2"/>
              </a:buClr>
              <a:buFont typeface="Arial" pitchFamily="34" charset="0"/>
              <a:buChar char="•"/>
              <a:defRPr/>
            </a:pPr>
            <a:endParaRPr lang="en-US" altLang="en-US" b="1" dirty="0" smtClean="0">
              <a:solidFill>
                <a:srgbClr val="C00000"/>
              </a:solidFill>
            </a:endParaRPr>
          </a:p>
          <a:p>
            <a:pPr marL="285750" indent="-285750">
              <a:lnSpc>
                <a:spcPct val="90000"/>
              </a:lnSpc>
              <a:buClr>
                <a:schemeClr val="bg2"/>
              </a:buClr>
              <a:buFont typeface="Arial" pitchFamily="34" charset="0"/>
              <a:buChar char="•"/>
              <a:defRPr/>
            </a:pPr>
            <a:endParaRPr lang="en-US" altLang="en-US" b="1" dirty="0" smtClean="0">
              <a:solidFill>
                <a:srgbClr val="C00000"/>
              </a:solidFill>
            </a:endParaRPr>
          </a:p>
          <a:p>
            <a:pPr marL="285750" indent="-285750">
              <a:lnSpc>
                <a:spcPct val="90000"/>
              </a:lnSpc>
              <a:buClr>
                <a:schemeClr val="bg2"/>
              </a:buClr>
              <a:buFont typeface="Arial" pitchFamily="34" charset="0"/>
              <a:buChar char="•"/>
              <a:defRPr/>
            </a:pPr>
            <a:endParaRPr lang="en-US" altLang="en-US" b="1" dirty="0" smtClean="0">
              <a:solidFill>
                <a:srgbClr val="C00000"/>
              </a:solidFill>
            </a:endParaRPr>
          </a:p>
          <a:p>
            <a:pPr marL="285750" indent="-285750">
              <a:lnSpc>
                <a:spcPct val="90000"/>
              </a:lnSpc>
              <a:buClr>
                <a:schemeClr val="bg2"/>
              </a:buClr>
              <a:buFont typeface="Arial" pitchFamily="34" charset="0"/>
              <a:buChar char="•"/>
              <a:defRPr/>
            </a:pPr>
            <a:endParaRPr lang="en-US" altLang="en-US" b="1" dirty="0">
              <a:solidFill>
                <a:srgbClr val="C00000"/>
              </a:solidFill>
            </a:endParaRPr>
          </a:p>
        </p:txBody>
      </p:sp>
    </p:spTree>
    <p:extLst>
      <p:ext uri="{BB962C8B-B14F-4D97-AF65-F5344CB8AC3E}">
        <p14:creationId xmlns:p14="http://schemas.microsoft.com/office/powerpoint/2010/main" val="27801512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2: CITIZEN AFFAIRS</a:t>
            </a:r>
            <a:endParaRPr lang="en-ZA" sz="2400" b="1" dirty="0">
              <a:solidFill>
                <a:schemeClr val="bg1"/>
              </a:solidFill>
              <a:latin typeface="Arial" pitchFamily="34" charset="0"/>
              <a:cs typeface="Arial" pitchFamily="34" charset="0"/>
            </a:endParaRPr>
          </a:p>
        </p:txBody>
      </p:sp>
      <p:sp>
        <p:nvSpPr>
          <p:cNvPr id="7" name="Round Diagonal Corner Rectangle 6"/>
          <p:cNvSpPr/>
          <p:nvPr/>
        </p:nvSpPr>
        <p:spPr>
          <a:xfrm>
            <a:off x="5308549" y="842604"/>
            <a:ext cx="3655494" cy="5076824"/>
          </a:xfrm>
          <a:prstGeom prst="round2DiagRect">
            <a:avLst/>
          </a:prstGeom>
          <a:solidFill>
            <a:srgbClr val="77933C"/>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a:stretch>
            <a:fillRect/>
          </a:stretch>
        </p:blipFill>
        <p:spPr>
          <a:xfrm>
            <a:off x="0" y="914400"/>
            <a:ext cx="5297312" cy="4831307"/>
          </a:xfrm>
          <a:prstGeom prst="rect">
            <a:avLst/>
          </a:prstGeom>
        </p:spPr>
      </p:pic>
      <p:pic>
        <p:nvPicPr>
          <p:cNvPr id="10" name="Picture 4"/>
          <p:cNvPicPr>
            <a:picLocks noChangeAspect="1" noChangeArrowheads="1"/>
          </p:cNvPicPr>
          <p:nvPr/>
        </p:nvPicPr>
        <p:blipFill>
          <a:blip r:embed="rId3"/>
          <a:srcRect/>
          <a:stretch>
            <a:fillRect/>
          </a:stretch>
        </p:blipFill>
        <p:spPr bwMode="auto">
          <a:xfrm>
            <a:off x="5380112" y="2288630"/>
            <a:ext cx="3512368" cy="2184773"/>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
        <p:nvSpPr>
          <p:cNvPr id="2" name="Slide Number Placeholder 1"/>
          <p:cNvSpPr>
            <a:spLocks noGrp="1"/>
          </p:cNvSpPr>
          <p:nvPr>
            <p:ph type="sldNum" sz="quarter" idx="12"/>
          </p:nvPr>
        </p:nvSpPr>
        <p:spPr>
          <a:xfrm>
            <a:off x="6553200" y="5991225"/>
            <a:ext cx="2133600" cy="365125"/>
          </a:xfrm>
        </p:spPr>
        <p:txBody>
          <a:bodyPr/>
          <a:lstStyle/>
          <a:p>
            <a:fld id="{7BF42C52-B159-234F-84DC-5B8DD7318330}" type="slidenum">
              <a:rPr lang="en-US" sz="2000" smtClean="0"/>
              <a:t>39</a:t>
            </a:fld>
            <a:endParaRPr lang="en-US" sz="2000" dirty="0"/>
          </a:p>
        </p:txBody>
      </p:sp>
    </p:spTree>
    <p:extLst>
      <p:ext uri="{BB962C8B-B14F-4D97-AF65-F5344CB8AC3E}">
        <p14:creationId xmlns:p14="http://schemas.microsoft.com/office/powerpoint/2010/main" val="3701783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53201"/>
          </a:xfrm>
          <a:prstGeom prst="rect">
            <a:avLst/>
          </a:prstGeom>
          <a:noFill/>
        </p:spPr>
        <p:txBody>
          <a:bodyPr wrap="square" rtlCol="0">
            <a:spAutoFit/>
          </a:bodyPr>
          <a:lstStyle/>
          <a:p>
            <a:pPr algn="ctr">
              <a:lnSpc>
                <a:spcPct val="105000"/>
              </a:lnSpc>
              <a:spcBef>
                <a:spcPct val="50000"/>
              </a:spcBef>
              <a:spcAft>
                <a:spcPts val="600"/>
              </a:spcAft>
              <a:defRPr/>
            </a:pPr>
            <a:r>
              <a:rPr lang="en-US" sz="2400" b="1" dirty="0">
                <a:solidFill>
                  <a:schemeClr val="bg1"/>
                </a:solidFill>
                <a:latin typeface="Arial" pitchFamily="34" charset="0"/>
              </a:rPr>
              <a:t>DHA OUTCOMES AND STRATEGIC </a:t>
            </a:r>
            <a:r>
              <a:rPr lang="en-US" sz="2400" b="1" dirty="0" smtClean="0">
                <a:solidFill>
                  <a:schemeClr val="bg1"/>
                </a:solidFill>
                <a:latin typeface="Arial" pitchFamily="34" charset="0"/>
              </a:rPr>
              <a:t>OBJECTIVES</a:t>
            </a:r>
            <a:endParaRPr lang="en-US" sz="2400" dirty="0">
              <a:solidFill>
                <a:schemeClr val="bg1"/>
              </a:solidFill>
              <a:latin typeface="Arial" panose="020B0604020202020204" pitchFamily="34" charset="0"/>
              <a:cs typeface="Arial" panose="020B0604020202020204" pitchFamily="34" charset="0"/>
            </a:endParaRPr>
          </a:p>
        </p:txBody>
      </p:sp>
      <p:sp>
        <p:nvSpPr>
          <p:cNvPr id="9" name="Round Diagonal Corner Rectangle 8"/>
          <p:cNvSpPr/>
          <p:nvPr/>
        </p:nvSpPr>
        <p:spPr>
          <a:xfrm>
            <a:off x="327547" y="891086"/>
            <a:ext cx="2698190" cy="4945068"/>
          </a:xfrm>
          <a:prstGeom prst="round2DiagRect">
            <a:avLst/>
          </a:prstGeom>
          <a:solidFill>
            <a:srgbClr val="77933C"/>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327547" y="3032595"/>
            <a:ext cx="2698189" cy="2964914"/>
          </a:xfrm>
          <a:prstGeom prst="rect">
            <a:avLst/>
          </a:prstGeom>
          <a:noFill/>
        </p:spPr>
        <p:txBody>
          <a:bodyPr wrap="square" rtlCol="0">
            <a:spAutoFit/>
          </a:bodyPr>
          <a:lstStyle/>
          <a:p>
            <a:r>
              <a:rPr lang="en-GB" sz="2000" b="1" baseline="30000" dirty="0">
                <a:solidFill>
                  <a:srgbClr val="FFFFFF"/>
                </a:solidFill>
                <a:latin typeface="Arial" pitchFamily="34" charset="0"/>
                <a:cs typeface="Arial" pitchFamily="34" charset="0"/>
              </a:rPr>
              <a:t>Outcome 1:  </a:t>
            </a:r>
          </a:p>
          <a:p>
            <a:r>
              <a:rPr lang="en-GB" sz="2000" baseline="30000" dirty="0">
                <a:solidFill>
                  <a:srgbClr val="FFFFFF"/>
                </a:solidFill>
                <a:latin typeface="Arial" pitchFamily="34" charset="0"/>
                <a:cs typeface="Arial" pitchFamily="34" charset="0"/>
              </a:rPr>
              <a:t>Secured South African citizenship and identity.</a:t>
            </a:r>
          </a:p>
          <a:p>
            <a:endParaRPr lang="en-GB" sz="2000" b="1" baseline="30000" dirty="0">
              <a:solidFill>
                <a:srgbClr val="FFFFFF"/>
              </a:solidFill>
              <a:latin typeface="Arial" pitchFamily="34" charset="0"/>
              <a:cs typeface="Arial" pitchFamily="34" charset="0"/>
            </a:endParaRPr>
          </a:p>
          <a:p>
            <a:r>
              <a:rPr lang="en-GB" sz="2000" b="1" baseline="30000" dirty="0">
                <a:solidFill>
                  <a:srgbClr val="FFFFFF"/>
                </a:solidFill>
                <a:latin typeface="Arial" pitchFamily="34" charset="0"/>
                <a:cs typeface="Arial" pitchFamily="34" charset="0"/>
              </a:rPr>
              <a:t>Strategic Objectives:</a:t>
            </a:r>
          </a:p>
          <a:p>
            <a:pPr marL="285750" indent="-285750">
              <a:buFont typeface="Arial"/>
              <a:buChar char="•"/>
            </a:pPr>
            <a:r>
              <a:rPr lang="en-GB" sz="2000" baseline="30000" dirty="0">
                <a:solidFill>
                  <a:srgbClr val="FFFFFF"/>
                </a:solidFill>
                <a:latin typeface="Arial" pitchFamily="34" charset="0"/>
                <a:cs typeface="Arial" pitchFamily="34" charset="0"/>
              </a:rPr>
              <a:t>All eligible citizens are issued with enabling documents relating to identity and status.</a:t>
            </a:r>
          </a:p>
          <a:p>
            <a:pPr marL="285750" indent="-285750">
              <a:buFont typeface="Arial"/>
              <a:buChar char="•"/>
            </a:pPr>
            <a:r>
              <a:rPr lang="en-GB" sz="2000" baseline="30000" dirty="0">
                <a:solidFill>
                  <a:srgbClr val="FFFFFF"/>
                </a:solidFill>
                <a:latin typeface="Arial" pitchFamily="34" charset="0"/>
                <a:cs typeface="Arial" pitchFamily="34" charset="0"/>
              </a:rPr>
              <a:t>An integrated and digitised National Identity System (NIS) that is secure and contains biometric details of every person recorded on the system</a:t>
            </a:r>
            <a:r>
              <a:rPr lang="en-GB" sz="2000" baseline="30000" dirty="0" smtClean="0">
                <a:solidFill>
                  <a:srgbClr val="FFFFFF"/>
                </a:solidFill>
              </a:rPr>
              <a:t>.</a:t>
            </a:r>
            <a:endParaRPr lang="en-GB" sz="2000" baseline="30000" dirty="0">
              <a:solidFill>
                <a:srgbClr val="FFFFFF"/>
              </a:solidFill>
            </a:endParaRPr>
          </a:p>
        </p:txBody>
      </p:sp>
      <p:sp>
        <p:nvSpPr>
          <p:cNvPr id="11" name="Round Diagonal Corner Rectangle 10"/>
          <p:cNvSpPr/>
          <p:nvPr/>
        </p:nvSpPr>
        <p:spPr>
          <a:xfrm>
            <a:off x="3469879" y="891181"/>
            <a:ext cx="2596202" cy="5008931"/>
          </a:xfrm>
          <a:prstGeom prst="round2DiagRect">
            <a:avLst/>
          </a:prstGeom>
          <a:solidFill>
            <a:srgbClr val="77933C"/>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3490699" y="3067292"/>
            <a:ext cx="2596202" cy="2882840"/>
          </a:xfrm>
          <a:prstGeom prst="rect">
            <a:avLst/>
          </a:prstGeom>
          <a:noFill/>
        </p:spPr>
        <p:txBody>
          <a:bodyPr wrap="square" rtlCol="0">
            <a:spAutoFit/>
          </a:bodyPr>
          <a:lstStyle/>
          <a:p>
            <a:r>
              <a:rPr lang="en-GB" b="1" baseline="30000" dirty="0">
                <a:solidFill>
                  <a:srgbClr val="FFFFFF"/>
                </a:solidFill>
                <a:latin typeface="Arial" pitchFamily="34" charset="0"/>
                <a:cs typeface="Arial" pitchFamily="34" charset="0"/>
              </a:rPr>
              <a:t>Outcome 2:  </a:t>
            </a:r>
          </a:p>
          <a:p>
            <a:r>
              <a:rPr lang="en-GB" baseline="30000" dirty="0">
                <a:solidFill>
                  <a:srgbClr val="FFFFFF"/>
                </a:solidFill>
                <a:latin typeface="Arial" pitchFamily="34" charset="0"/>
                <a:cs typeface="Arial" pitchFamily="34" charset="0"/>
              </a:rPr>
              <a:t>Secured and responsive immigration system.</a:t>
            </a:r>
          </a:p>
          <a:p>
            <a:endParaRPr lang="en-GB" b="1" baseline="30000" dirty="0">
              <a:solidFill>
                <a:srgbClr val="FFFFFF"/>
              </a:solidFill>
              <a:latin typeface="Arial" pitchFamily="34" charset="0"/>
              <a:cs typeface="Arial" pitchFamily="34" charset="0"/>
            </a:endParaRPr>
          </a:p>
          <a:p>
            <a:r>
              <a:rPr lang="en-GB" b="1" baseline="30000" dirty="0">
                <a:solidFill>
                  <a:srgbClr val="FFFFFF"/>
                </a:solidFill>
                <a:latin typeface="Arial" pitchFamily="34" charset="0"/>
                <a:cs typeface="Arial" pitchFamily="34" charset="0"/>
              </a:rPr>
              <a:t>Strategic Objectives:</a:t>
            </a:r>
          </a:p>
          <a:p>
            <a:pPr marL="285750" indent="-285750">
              <a:buFont typeface="Arial"/>
              <a:buChar char="•"/>
            </a:pPr>
            <a:r>
              <a:rPr lang="en-GB" baseline="30000" dirty="0">
                <a:solidFill>
                  <a:srgbClr val="FFFFFF"/>
                </a:solidFill>
                <a:latin typeface="Arial" pitchFamily="34" charset="0"/>
                <a:cs typeface="Arial" pitchFamily="34" charset="0"/>
              </a:rPr>
              <a:t>Refugees and asylum seekers are managed and documented efficiently.</a:t>
            </a:r>
          </a:p>
          <a:p>
            <a:pPr marL="285750" indent="-285750">
              <a:buFont typeface="Arial"/>
              <a:buChar char="•"/>
            </a:pPr>
            <a:r>
              <a:rPr lang="en-GB" baseline="30000" dirty="0">
                <a:solidFill>
                  <a:srgbClr val="FFFFFF"/>
                </a:solidFill>
                <a:latin typeface="Arial" pitchFamily="34" charset="0"/>
                <a:cs typeface="Arial" pitchFamily="34" charset="0"/>
              </a:rPr>
              <a:t>Movement of persons in and out of the country regulated according to a risk based approach.</a:t>
            </a:r>
          </a:p>
          <a:p>
            <a:pPr marL="285750" indent="-285750">
              <a:buFont typeface="Arial"/>
              <a:buChar char="•"/>
            </a:pPr>
            <a:r>
              <a:rPr lang="en-GB" baseline="30000" dirty="0">
                <a:solidFill>
                  <a:srgbClr val="FFFFFF"/>
                </a:solidFill>
                <a:latin typeface="Arial" pitchFamily="34" charset="0"/>
                <a:cs typeface="Arial" pitchFamily="34" charset="0"/>
              </a:rPr>
              <a:t>Enabling documents issued to foreigners efficiently and </a:t>
            </a:r>
            <a:r>
              <a:rPr lang="en-GB" sz="2000" baseline="30000" dirty="0">
                <a:solidFill>
                  <a:srgbClr val="FFFFFF"/>
                </a:solidFill>
                <a:latin typeface="Arial" pitchFamily="34" charset="0"/>
                <a:cs typeface="Arial" pitchFamily="34" charset="0"/>
              </a:rPr>
              <a:t>securely.</a:t>
            </a:r>
          </a:p>
        </p:txBody>
      </p:sp>
      <p:sp>
        <p:nvSpPr>
          <p:cNvPr id="13" name="Round Diagonal Corner Rectangle 12"/>
          <p:cNvSpPr/>
          <p:nvPr/>
        </p:nvSpPr>
        <p:spPr>
          <a:xfrm>
            <a:off x="6565921" y="891086"/>
            <a:ext cx="2241543" cy="4881014"/>
          </a:xfrm>
          <a:prstGeom prst="round2DiagRect">
            <a:avLst/>
          </a:prstGeom>
          <a:solidFill>
            <a:srgbClr val="77933C"/>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6568923" y="2849661"/>
            <a:ext cx="2313244" cy="3046988"/>
          </a:xfrm>
          <a:prstGeom prst="rect">
            <a:avLst/>
          </a:prstGeom>
          <a:noFill/>
        </p:spPr>
        <p:txBody>
          <a:bodyPr wrap="square" rtlCol="0">
            <a:spAutoFit/>
          </a:bodyPr>
          <a:lstStyle/>
          <a:p>
            <a:r>
              <a:rPr lang="en-GB" sz="1600" b="1" baseline="30000" dirty="0">
                <a:solidFill>
                  <a:srgbClr val="FFFFFF"/>
                </a:solidFill>
                <a:latin typeface="Arial" pitchFamily="34" charset="0"/>
                <a:cs typeface="Arial" pitchFamily="34" charset="0"/>
              </a:rPr>
              <a:t>Outcome 3:  </a:t>
            </a:r>
          </a:p>
          <a:p>
            <a:r>
              <a:rPr lang="en-GB" sz="1600" baseline="30000" dirty="0">
                <a:solidFill>
                  <a:srgbClr val="FFFFFF"/>
                </a:solidFill>
                <a:latin typeface="Arial" pitchFamily="34" charset="0"/>
                <a:cs typeface="Arial" pitchFamily="34" charset="0"/>
              </a:rPr>
              <a:t>Services to citizens and other clients that are accessible and efficient.</a:t>
            </a:r>
          </a:p>
          <a:p>
            <a:endParaRPr lang="en-GB" sz="1600" b="1" baseline="30000" dirty="0">
              <a:solidFill>
                <a:srgbClr val="FFFFFF"/>
              </a:solidFill>
              <a:latin typeface="Arial" pitchFamily="34" charset="0"/>
              <a:cs typeface="Arial" pitchFamily="34" charset="0"/>
            </a:endParaRPr>
          </a:p>
          <a:p>
            <a:r>
              <a:rPr lang="en-GB" sz="1600" b="1" baseline="30000" dirty="0">
                <a:solidFill>
                  <a:srgbClr val="FFFFFF"/>
                </a:solidFill>
                <a:latin typeface="Arial" pitchFamily="34" charset="0"/>
                <a:cs typeface="Arial" pitchFamily="34" charset="0"/>
              </a:rPr>
              <a:t>Strategic Objectives:</a:t>
            </a:r>
          </a:p>
          <a:p>
            <a:pPr marL="285750" indent="-285750">
              <a:buFont typeface="Arial"/>
              <a:buChar char="•"/>
            </a:pPr>
            <a:r>
              <a:rPr lang="en-GB" sz="1600" baseline="30000" dirty="0">
                <a:solidFill>
                  <a:srgbClr val="FFFFFF"/>
                </a:solidFill>
                <a:latin typeface="Arial" pitchFamily="34" charset="0"/>
                <a:cs typeface="Arial" pitchFamily="34" charset="0"/>
              </a:rPr>
              <a:t>Secure, effective, efficient and accessible service delivery to citizens and immigrants.</a:t>
            </a:r>
          </a:p>
          <a:p>
            <a:pPr marL="285750" indent="-285750">
              <a:buFont typeface="Arial"/>
              <a:buChar char="•"/>
            </a:pPr>
            <a:r>
              <a:rPr lang="en-GB" sz="1600" baseline="30000" dirty="0">
                <a:solidFill>
                  <a:srgbClr val="FFFFFF"/>
                </a:solidFill>
                <a:latin typeface="Arial" pitchFamily="34" charset="0"/>
                <a:cs typeface="Arial" pitchFamily="34" charset="0"/>
              </a:rPr>
              <a:t>Good governance and administration.</a:t>
            </a:r>
          </a:p>
          <a:p>
            <a:pPr marL="285750" indent="-285750">
              <a:buFont typeface="Arial"/>
              <a:buChar char="•"/>
            </a:pPr>
            <a:r>
              <a:rPr lang="en-GB" sz="1600" baseline="30000" dirty="0">
                <a:solidFill>
                  <a:srgbClr val="FFFFFF"/>
                </a:solidFill>
                <a:latin typeface="Arial" pitchFamily="34" charset="0"/>
                <a:cs typeface="Arial" pitchFamily="34" charset="0"/>
              </a:rPr>
              <a:t>Ethical conduct and zero tolerance approach to crime, fraud and corruption.</a:t>
            </a:r>
          </a:p>
          <a:p>
            <a:pPr marL="285750" indent="-285750">
              <a:buFont typeface="Arial"/>
              <a:buChar char="•"/>
            </a:pPr>
            <a:r>
              <a:rPr lang="en-GB" sz="1600" baseline="30000" dirty="0">
                <a:solidFill>
                  <a:srgbClr val="FFFFFF"/>
                </a:solidFill>
                <a:latin typeface="Arial" pitchFamily="34" charset="0"/>
                <a:cs typeface="Arial" pitchFamily="34" charset="0"/>
              </a:rPr>
              <a:t>Collaboration with stakeholders in support of enhanced service delivery and core business objectives.</a:t>
            </a:r>
          </a:p>
        </p:txBody>
      </p:sp>
      <p:pic>
        <p:nvPicPr>
          <p:cNvPr id="16" name="Picture 15" descr="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47" y="1446224"/>
            <a:ext cx="2698190" cy="1403437"/>
          </a:xfrm>
          <a:prstGeom prst="rect">
            <a:avLst/>
          </a:prstGeom>
        </p:spPr>
      </p:pic>
      <p:pic>
        <p:nvPicPr>
          <p:cNvPr id="17" name="Picture 16" descr="PASSPO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879" y="1237857"/>
            <a:ext cx="2637842" cy="1403438"/>
          </a:xfrm>
          <a:prstGeom prst="rect">
            <a:avLst/>
          </a:prstGeom>
        </p:spPr>
      </p:pic>
      <p:pic>
        <p:nvPicPr>
          <p:cNvPr id="18" name="Picture 17" descr="SERVIC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8923" y="1216581"/>
            <a:ext cx="2263233" cy="1414521"/>
          </a:xfrm>
          <a:prstGeom prst="rect">
            <a:avLst/>
          </a:prstGeom>
        </p:spPr>
      </p:pic>
      <p:sp>
        <p:nvSpPr>
          <p:cNvPr id="2" name="Slide Number Placeholder 1"/>
          <p:cNvSpPr>
            <a:spLocks noGrp="1"/>
          </p:cNvSpPr>
          <p:nvPr>
            <p:ph type="sldNum" sz="quarter" idx="12"/>
          </p:nvPr>
        </p:nvSpPr>
        <p:spPr/>
        <p:txBody>
          <a:bodyPr/>
          <a:lstStyle/>
          <a:p>
            <a:fld id="{7BF42C52-B159-234F-84DC-5B8DD7318330}" type="slidenum">
              <a:rPr lang="en-US" smtClean="0"/>
              <a:t>4</a:t>
            </a:fld>
            <a:endParaRPr lang="en-US" dirty="0"/>
          </a:p>
        </p:txBody>
      </p:sp>
    </p:spTree>
    <p:extLst>
      <p:ext uri="{BB962C8B-B14F-4D97-AF65-F5344CB8AC3E}">
        <p14:creationId xmlns:p14="http://schemas.microsoft.com/office/powerpoint/2010/main" val="41311024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6111229"/>
              </p:ext>
            </p:extLst>
          </p:nvPr>
        </p:nvGraphicFramePr>
        <p:xfrm>
          <a:off x="245660" y="1009934"/>
          <a:ext cx="8802806" cy="4797189"/>
        </p:xfrm>
        <a:graphic>
          <a:graphicData uri="http://schemas.openxmlformats.org/drawingml/2006/table">
            <a:tbl>
              <a:tblPr firstRow="1" bandRow="1">
                <a:tableStyleId>{F5AB1C69-6EDB-4FF4-983F-18BD219EF322}</a:tableStyleId>
              </a:tblPr>
              <a:tblGrid>
                <a:gridCol w="2560467"/>
                <a:gridCol w="2651158"/>
                <a:gridCol w="3591181"/>
              </a:tblGrid>
              <a:tr h="777610">
                <a:tc gridSpan="3">
                  <a:txBody>
                    <a:bodyPr/>
                    <a:lstStyle/>
                    <a:p>
                      <a:pPr marL="2786063" marR="0" indent="-2786063" algn="just" defTabSz="914400" rtl="0" eaLnBrk="1" fontAlgn="auto" latinLnBrk="0" hangingPunct="1">
                        <a:lnSpc>
                          <a:spcPct val="100000"/>
                        </a:lnSpc>
                        <a:spcBef>
                          <a:spcPts val="0"/>
                        </a:spcBef>
                        <a:spcAft>
                          <a:spcPts val="0"/>
                        </a:spcAft>
                        <a:buClrTx/>
                        <a:buSzTx/>
                        <a:buFontTx/>
                        <a:buNone/>
                        <a:tabLst/>
                        <a:defRPr/>
                      </a:pPr>
                      <a:r>
                        <a:rPr lang="en-US" sz="1600" b="1" i="1" u="sng" strike="noStrike" kern="1200" baseline="0" dirty="0" smtClean="0">
                          <a:solidFill>
                            <a:srgbClr val="FFFFFF"/>
                          </a:solidFill>
                          <a:latin typeface="Arial" pitchFamily="34" charset="0"/>
                          <a:ea typeface="+mn-ea"/>
                          <a:cs typeface="Arial" pitchFamily="34" charset="0"/>
                        </a:rPr>
                        <a:t>Strategic Objective 1.1</a:t>
                      </a:r>
                      <a:r>
                        <a:rPr lang="en-US" sz="1600" b="1" i="0" u="none" strike="noStrike" kern="1200" baseline="0" dirty="0" smtClean="0">
                          <a:solidFill>
                            <a:srgbClr val="FFFFFF"/>
                          </a:solidFill>
                          <a:latin typeface="Arial" pitchFamily="34" charset="0"/>
                          <a:ea typeface="+mn-ea"/>
                          <a:cs typeface="Arial" pitchFamily="34" charset="0"/>
                        </a:rPr>
                        <a:t>: All eligible citizens are issued with enabling documents relating to identity and status</a:t>
                      </a:r>
                      <a:endParaRPr lang="en-ZA" sz="1600" b="0" kern="1200" dirty="0" smtClean="0">
                        <a:solidFill>
                          <a:srgbClr val="FFFFFF"/>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717574">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600" b="1" u="none" strike="noStrike" kern="1200" cap="none" normalizeH="0" baseline="0" dirty="0" smtClean="0">
                          <a:ln>
                            <a:noFill/>
                          </a:ln>
                          <a:effectLst/>
                          <a:latin typeface="Arial" pitchFamily="34" charset="0"/>
                          <a:cs typeface="Arial" pitchFamily="34" charset="0"/>
                        </a:rPr>
                        <a:t>PERFORMANCE INDICATOR</a:t>
                      </a:r>
                      <a:endParaRPr kumimoji="0" lang="en-US" sz="16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600" b="1" u="none" strike="noStrike" kern="1200" cap="none" normalizeH="0" baseline="0" dirty="0" smtClean="0">
                          <a:ln>
                            <a:noFill/>
                          </a:ln>
                          <a:effectLst/>
                          <a:latin typeface="Arial" pitchFamily="34" charset="0"/>
                          <a:cs typeface="Arial" pitchFamily="34" charset="0"/>
                        </a:rPr>
                        <a:t>ANNUAL TARGET (2015/16)</a:t>
                      </a:r>
                      <a:endParaRPr kumimoji="0" lang="en-US" sz="16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600" b="1" u="none" strike="noStrike" kern="1200" cap="none" normalizeH="0" baseline="0" dirty="0" smtClean="0">
                          <a:ln>
                            <a:noFill/>
                          </a:ln>
                          <a:effectLst/>
                          <a:latin typeface="Arial" pitchFamily="34" charset="0"/>
                          <a:cs typeface="Arial" pitchFamily="34" charset="0"/>
                        </a:rPr>
                        <a:t>ACTUAL (2015/16)</a:t>
                      </a:r>
                      <a:endParaRPr kumimoji="0" lang="en-US" sz="16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02005">
                <a:tc>
                  <a:txBody>
                    <a:bodyPr/>
                    <a:lstStyle/>
                    <a:p>
                      <a:pPr marL="85725" indent="0" algn="l" defTabSz="914400" rtl="0" eaLnBrk="1" latinLnBrk="0" hangingPunct="1"/>
                      <a:r>
                        <a:rPr lang="en-ZA" sz="1600" b="0" i="0" u="none" strike="noStrike" kern="1200" baseline="0" dirty="0" smtClean="0">
                          <a:solidFill>
                            <a:schemeClr val="tx1"/>
                          </a:solidFill>
                          <a:latin typeface="Arial" pitchFamily="34" charset="0"/>
                          <a:ea typeface="+mn-ea"/>
                          <a:cs typeface="Arial" pitchFamily="34" charset="0"/>
                        </a:rPr>
                        <a:t>Percentage (%) of IDs (Re-issues) issued within 47 working days for applications collected and processed </a:t>
                      </a:r>
                      <a:r>
                        <a:rPr lang="en-US" sz="1600" b="0" i="0" u="none" strike="noStrike" kern="1200" baseline="0" dirty="0" smtClean="0">
                          <a:solidFill>
                            <a:schemeClr val="tx1"/>
                          </a:solidFill>
                          <a:latin typeface="Arial" pitchFamily="34" charset="0"/>
                          <a:ea typeface="+mn-ea"/>
                          <a:cs typeface="Arial" pitchFamily="34" charset="0"/>
                        </a:rPr>
                        <a:t>within the RSA (from date of receipt of application until</a:t>
                      </a:r>
                    </a:p>
                    <a:p>
                      <a:pPr marL="85725" indent="0" algn="l" defTabSz="914400" rtl="0" eaLnBrk="1" latinLnBrk="0" hangingPunct="1"/>
                      <a:r>
                        <a:rPr lang="en-US" sz="1600" b="0" i="0" u="none" strike="noStrike" kern="1200" baseline="0" dirty="0" smtClean="0">
                          <a:solidFill>
                            <a:schemeClr val="tx1"/>
                          </a:solidFill>
                          <a:latin typeface="Arial" pitchFamily="34" charset="0"/>
                          <a:ea typeface="+mn-ea"/>
                          <a:cs typeface="Arial" pitchFamily="34" charset="0"/>
                        </a:rPr>
                        <a:t>ID is scanned at office of</a:t>
                      </a:r>
                    </a:p>
                    <a:p>
                      <a:pPr marL="85725" indent="0" algn="l" defTabSz="914400" rtl="0" eaLnBrk="1" latinLnBrk="0" hangingPunct="1"/>
                      <a:r>
                        <a:rPr lang="en-ZA" sz="1600" b="0" i="0" u="none" strike="noStrike" kern="1200" baseline="0" dirty="0" smtClean="0">
                          <a:solidFill>
                            <a:schemeClr val="tx1"/>
                          </a:solidFill>
                          <a:latin typeface="Arial" pitchFamily="34" charset="0"/>
                          <a:ea typeface="+mn-ea"/>
                          <a:cs typeface="Arial" pitchFamily="34" charset="0"/>
                        </a:rPr>
                        <a:t>application)</a:t>
                      </a:r>
                      <a:endParaRPr lang="en-US" sz="16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lvl="1" indent="0" algn="l" defTabSz="914400" rtl="0" eaLnBrk="1" latinLnBrk="0" hangingPunct="1"/>
                      <a:r>
                        <a:rPr lang="en-ZA" sz="1600" b="0" i="0" u="none" strike="noStrike" kern="1200" baseline="0" dirty="0" smtClean="0">
                          <a:solidFill>
                            <a:schemeClr val="tx1"/>
                          </a:solidFill>
                          <a:latin typeface="Arial" pitchFamily="34" charset="0"/>
                          <a:ea typeface="+mn-ea"/>
                          <a:cs typeface="Arial" pitchFamily="34" charset="0"/>
                        </a:rPr>
                        <a:t>95%of IDs (Re-issues) issued within 47 working days for applications collected and processed </a:t>
                      </a:r>
                      <a:r>
                        <a:rPr lang="en-US" sz="1600" b="0" i="0" u="none" strike="noStrike" kern="1200" baseline="0" dirty="0" smtClean="0">
                          <a:solidFill>
                            <a:schemeClr val="tx1"/>
                          </a:solidFill>
                          <a:latin typeface="Arial" pitchFamily="34" charset="0"/>
                          <a:ea typeface="+mn-ea"/>
                          <a:cs typeface="Arial" pitchFamily="34" charset="0"/>
                        </a:rPr>
                        <a:t>within the RSA (from date </a:t>
                      </a:r>
                      <a:r>
                        <a:rPr lang="en-ZA" sz="1600" b="0" i="0" u="none" strike="noStrike" kern="1200" baseline="0" dirty="0" smtClean="0">
                          <a:solidFill>
                            <a:schemeClr val="tx1"/>
                          </a:solidFill>
                          <a:latin typeface="Arial" pitchFamily="34" charset="0"/>
                          <a:ea typeface="+mn-ea"/>
                          <a:cs typeface="Arial" pitchFamily="34" charset="0"/>
                        </a:rPr>
                        <a:t>of receipt of application </a:t>
                      </a:r>
                      <a:r>
                        <a:rPr lang="en-US" sz="1600" b="0" i="0" u="none" strike="noStrike" kern="1200" baseline="0" dirty="0" smtClean="0">
                          <a:solidFill>
                            <a:schemeClr val="tx1"/>
                          </a:solidFill>
                          <a:latin typeface="Arial" pitchFamily="34" charset="0"/>
                          <a:ea typeface="+mn-ea"/>
                          <a:cs typeface="Arial" pitchFamily="34" charset="0"/>
                        </a:rPr>
                        <a:t>until ID is scanned at </a:t>
                      </a:r>
                      <a:r>
                        <a:rPr lang="en-ZA" sz="1600" b="0" i="0" u="none" strike="noStrike" kern="1200" baseline="0" dirty="0" smtClean="0">
                          <a:solidFill>
                            <a:schemeClr val="tx1"/>
                          </a:solidFill>
                          <a:latin typeface="Arial" pitchFamily="34" charset="0"/>
                          <a:ea typeface="+mn-ea"/>
                          <a:cs typeface="Arial" pitchFamily="34" charset="0"/>
                        </a:rPr>
                        <a:t>office of application</a:t>
                      </a:r>
                      <a:endParaRPr lang="en-US" sz="16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lvl="1" indent="0" algn="l" defTabSz="914400" rtl="0" eaLnBrk="1" latinLnBrk="0" hangingPunct="1"/>
                      <a:r>
                        <a:rPr lang="en-ZA" sz="1600" b="1" i="0" u="none" strike="noStrike" kern="1200" baseline="0" dirty="0" smtClean="0">
                          <a:solidFill>
                            <a:srgbClr val="008000"/>
                          </a:solidFill>
                          <a:latin typeface="Arial" pitchFamily="34" charset="0"/>
                          <a:ea typeface="+mn-ea"/>
                          <a:cs typeface="Arial" pitchFamily="34" charset="0"/>
                        </a:rPr>
                        <a:t>Achieved</a:t>
                      </a:r>
                    </a:p>
                    <a:p>
                      <a:pPr marL="85725" lvl="1" indent="0" algn="l" defTabSz="914400" rtl="0" eaLnBrk="1" latinLnBrk="0" hangingPunct="1"/>
                      <a:r>
                        <a:rPr lang="en-ZA" sz="1600" b="0" i="0" u="none" strike="noStrike" kern="1200" baseline="0" dirty="0" smtClean="0">
                          <a:solidFill>
                            <a:schemeClr val="tx1"/>
                          </a:solidFill>
                          <a:latin typeface="Arial" pitchFamily="34" charset="0"/>
                          <a:ea typeface="+mn-ea"/>
                          <a:cs typeface="Arial" pitchFamily="34" charset="0"/>
                        </a:rPr>
                        <a:t>97.9% of IDs (Re-issues) were issued within 47 working days (RSA applications only)</a:t>
                      </a:r>
                    </a:p>
                    <a:p>
                      <a:pPr marL="85725" lvl="1" indent="0" algn="l" defTabSz="914400" rtl="0" eaLnBrk="1" latinLnBrk="0" hangingPunct="1"/>
                      <a:endParaRPr lang="en-ZA" sz="1600" b="0" i="0" u="none" strike="noStrike" kern="1200" baseline="0" dirty="0" smtClean="0">
                        <a:solidFill>
                          <a:schemeClr val="tx1"/>
                        </a:solidFill>
                        <a:latin typeface="Arial" pitchFamily="34" charset="0"/>
                        <a:ea typeface="+mn-ea"/>
                        <a:cs typeface="Arial" pitchFamily="34" charset="0"/>
                      </a:endParaRPr>
                    </a:p>
                    <a:p>
                      <a:pPr marL="85725" lvl="1" indent="0" algn="l" defTabSz="914400" rtl="0" eaLnBrk="1" latinLnBrk="0" hangingPunct="1"/>
                      <a:r>
                        <a:rPr lang="en-ZA" sz="1600" b="0" i="0" u="none" strike="noStrike" kern="1200" baseline="0" dirty="0" smtClean="0">
                          <a:solidFill>
                            <a:schemeClr val="tx1"/>
                          </a:solidFill>
                          <a:latin typeface="Arial" pitchFamily="34" charset="0"/>
                          <a:ea typeface="+mn-ea"/>
                          <a:cs typeface="Arial" pitchFamily="34" charset="0"/>
                        </a:rPr>
                        <a:t>208 422 IDs (Re-issues) were issued in 47 working days and 4 507 above. The total number of IDs (Re-issues) issued</a:t>
                      </a:r>
                    </a:p>
                    <a:p>
                      <a:pPr marL="85725" lvl="1" indent="0" algn="l" defTabSz="914400" rtl="0" eaLnBrk="1" latinLnBrk="0" hangingPunct="1"/>
                      <a:r>
                        <a:rPr lang="en-ZA" sz="1600" b="0" i="0" u="none" strike="noStrike" kern="1200" baseline="0" dirty="0" smtClean="0">
                          <a:solidFill>
                            <a:schemeClr val="tx1"/>
                          </a:solidFill>
                          <a:latin typeface="Arial" pitchFamily="34" charset="0"/>
                          <a:ea typeface="+mn-ea"/>
                          <a:cs typeface="Arial" pitchFamily="34" charset="0"/>
                        </a:rPr>
                        <a:t>during the review period was 212 929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2: CITIZEN AFFAIRS</a:t>
            </a:r>
            <a:endParaRPr lang="en-ZA" sz="24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553200" y="5991225"/>
            <a:ext cx="2133600" cy="365125"/>
          </a:xfrm>
        </p:spPr>
        <p:txBody>
          <a:bodyPr/>
          <a:lstStyle/>
          <a:p>
            <a:fld id="{7BF42C52-B159-234F-84DC-5B8DD7318330}" type="slidenum">
              <a:rPr lang="en-US" sz="2000" smtClean="0"/>
              <a:t>40</a:t>
            </a:fld>
            <a:endParaRPr lang="en-US" sz="2000" dirty="0"/>
          </a:p>
        </p:txBody>
      </p:sp>
    </p:spTree>
    <p:extLst>
      <p:ext uri="{BB962C8B-B14F-4D97-AF65-F5344CB8AC3E}">
        <p14:creationId xmlns:p14="http://schemas.microsoft.com/office/powerpoint/2010/main" val="34799843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69000" y="1213640"/>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ZA" sz="2000" b="1" dirty="0">
              <a:latin typeface="Arial" pitchFamily="34" charset="0"/>
              <a:cs typeface="Arial" pitchFamily="34" charset="0"/>
            </a:endParaRPr>
          </a:p>
        </p:txBody>
      </p:sp>
      <p:sp>
        <p:nvSpPr>
          <p:cNvPr id="5" name="TextBox 4"/>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2: CITIZEN AFFAIRS</a:t>
            </a:r>
            <a:endParaRPr lang="en-ZA" sz="2400" b="1" dirty="0">
              <a:solidFill>
                <a:schemeClr val="bg1"/>
              </a:solidFill>
              <a:latin typeface="Arial" pitchFamily="34" charset="0"/>
              <a:cs typeface="Arial" pitchFamily="34" charset="0"/>
            </a:endParaRPr>
          </a:p>
        </p:txBody>
      </p:sp>
      <p:sp>
        <p:nvSpPr>
          <p:cNvPr id="6" name="Round Diagonal Corner Rectangle 5"/>
          <p:cNvSpPr/>
          <p:nvPr/>
        </p:nvSpPr>
        <p:spPr>
          <a:xfrm>
            <a:off x="5297312" y="928047"/>
            <a:ext cx="3655494" cy="4885897"/>
          </a:xfrm>
          <a:prstGeom prst="round2DiagRect">
            <a:avLst/>
          </a:prstGeom>
          <a:solidFill>
            <a:srgbClr val="77933C"/>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934" y="2246272"/>
            <a:ext cx="3612249" cy="2173237"/>
          </a:xfrm>
          <a:prstGeom prst="rect">
            <a:avLst/>
          </a:prstGeom>
        </p:spPr>
      </p:pic>
      <p:pic>
        <p:nvPicPr>
          <p:cNvPr id="9" name="Picture 8"/>
          <p:cNvPicPr>
            <a:picLocks noChangeAspect="1"/>
          </p:cNvPicPr>
          <p:nvPr/>
        </p:nvPicPr>
        <p:blipFill>
          <a:blip r:embed="rId3"/>
          <a:stretch>
            <a:fillRect/>
          </a:stretch>
        </p:blipFill>
        <p:spPr>
          <a:xfrm>
            <a:off x="204716" y="928048"/>
            <a:ext cx="5119115" cy="4885897"/>
          </a:xfrm>
          <a:prstGeom prst="rect">
            <a:avLst/>
          </a:prstGeom>
        </p:spPr>
      </p:pic>
      <p:sp>
        <p:nvSpPr>
          <p:cNvPr id="2" name="Slide Number Placeholder 1"/>
          <p:cNvSpPr>
            <a:spLocks noGrp="1"/>
          </p:cNvSpPr>
          <p:nvPr>
            <p:ph type="sldNum" sz="quarter" idx="12"/>
          </p:nvPr>
        </p:nvSpPr>
        <p:spPr>
          <a:xfrm>
            <a:off x="6553200" y="6015014"/>
            <a:ext cx="2133600" cy="365125"/>
          </a:xfrm>
        </p:spPr>
        <p:txBody>
          <a:bodyPr/>
          <a:lstStyle/>
          <a:p>
            <a:fld id="{7BF42C52-B159-234F-84DC-5B8DD7318330}" type="slidenum">
              <a:rPr lang="en-US" sz="2000" smtClean="0"/>
              <a:t>41</a:t>
            </a:fld>
            <a:endParaRPr lang="en-US" sz="2000" dirty="0"/>
          </a:p>
        </p:txBody>
      </p:sp>
    </p:spTree>
    <p:extLst>
      <p:ext uri="{BB962C8B-B14F-4D97-AF65-F5344CB8AC3E}">
        <p14:creationId xmlns:p14="http://schemas.microsoft.com/office/powerpoint/2010/main" val="41508821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562120" y="1042713"/>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ZA" b="1" dirty="0">
              <a:latin typeface="Arial" pitchFamily="34" charset="0"/>
              <a:cs typeface="Arial"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183298994"/>
              </p:ext>
            </p:extLst>
          </p:nvPr>
        </p:nvGraphicFramePr>
        <p:xfrm>
          <a:off x="163773" y="1042713"/>
          <a:ext cx="8884694" cy="4843411"/>
        </p:xfrm>
        <a:graphic>
          <a:graphicData uri="http://schemas.openxmlformats.org/drawingml/2006/table">
            <a:tbl>
              <a:tblPr firstRow="1" bandRow="1">
                <a:tableStyleId>{F5AB1C69-6EDB-4FF4-983F-18BD219EF322}</a:tableStyleId>
              </a:tblPr>
              <a:tblGrid>
                <a:gridCol w="2584285"/>
                <a:gridCol w="2675820"/>
                <a:gridCol w="3624589"/>
              </a:tblGrid>
              <a:tr h="638273">
                <a:tc gridSpan="3">
                  <a:txBody>
                    <a:bodyPr/>
                    <a:lstStyle/>
                    <a:p>
                      <a:pPr marL="2786063" marR="0" indent="-2786063" algn="just" defTabSz="914400" rtl="0" eaLnBrk="1" fontAlgn="auto" latinLnBrk="0" hangingPunct="1">
                        <a:lnSpc>
                          <a:spcPct val="100000"/>
                        </a:lnSpc>
                        <a:spcBef>
                          <a:spcPts val="0"/>
                        </a:spcBef>
                        <a:spcAft>
                          <a:spcPts val="0"/>
                        </a:spcAft>
                        <a:buClrTx/>
                        <a:buSzTx/>
                        <a:buFontTx/>
                        <a:buNone/>
                        <a:tabLst/>
                        <a:defRPr/>
                      </a:pPr>
                      <a:r>
                        <a:rPr lang="en-US" sz="1400" b="1" i="1" u="sng" strike="noStrike" kern="1200" baseline="0" dirty="0" smtClean="0">
                          <a:solidFill>
                            <a:srgbClr val="FFFFFF"/>
                          </a:solidFill>
                          <a:latin typeface="Arial" pitchFamily="34" charset="0"/>
                          <a:ea typeface="+mn-ea"/>
                          <a:cs typeface="Arial" pitchFamily="34" charset="0"/>
                        </a:rPr>
                        <a:t>Strategic Objective 1.1</a:t>
                      </a:r>
                      <a:r>
                        <a:rPr lang="en-US" sz="1400" b="1" i="0" u="none" strike="noStrike" kern="1200" baseline="0" dirty="0" smtClean="0">
                          <a:solidFill>
                            <a:srgbClr val="FFFFFF"/>
                          </a:solidFill>
                          <a:latin typeface="Arial" pitchFamily="34" charset="0"/>
                          <a:ea typeface="+mn-ea"/>
                          <a:cs typeface="Arial" pitchFamily="34" charset="0"/>
                        </a:rPr>
                        <a:t>: All eligible citizens are issued with enabling documents relating to identity and status</a:t>
                      </a:r>
                      <a:endParaRPr lang="en-ZA" sz="1400" b="0" kern="1200" dirty="0" smtClean="0">
                        <a:solidFill>
                          <a:srgbClr val="FFFFFF"/>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590548">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14590">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Percentage (%) of machine</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readable passports (manual</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process) issued within 24</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working days for applications collected and processed </a:t>
                      </a:r>
                      <a:r>
                        <a:rPr lang="en-US" sz="1400" b="0" i="0" u="none" strike="noStrike" kern="1200" baseline="0" dirty="0" smtClean="0">
                          <a:solidFill>
                            <a:schemeClr val="tx1"/>
                          </a:solidFill>
                          <a:latin typeface="Arial" pitchFamily="34" charset="0"/>
                          <a:ea typeface="+mn-ea"/>
                          <a:cs typeface="Arial" pitchFamily="34" charset="0"/>
                        </a:rPr>
                        <a:t>within the RSA (from date of receipt of application until passport is scanned at office </a:t>
                      </a:r>
                      <a:r>
                        <a:rPr lang="en-ZA" sz="1400" b="0" i="0" u="none" strike="noStrike" kern="1200" baseline="0" dirty="0" smtClean="0">
                          <a:solidFill>
                            <a:schemeClr val="tx1"/>
                          </a:solidFill>
                          <a:latin typeface="Arial" pitchFamily="34" charset="0"/>
                          <a:ea typeface="+mn-ea"/>
                          <a:cs typeface="Arial" pitchFamily="34" charset="0"/>
                        </a:rPr>
                        <a:t>of application</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90% of machine readable passports (manual process) issued within 24 working days for applications collected and processed within the </a:t>
                      </a:r>
                      <a:r>
                        <a:rPr lang="en-US" sz="1400" b="0" i="0" u="none" strike="noStrike" kern="1200" baseline="0" dirty="0" smtClean="0">
                          <a:solidFill>
                            <a:schemeClr val="tx1"/>
                          </a:solidFill>
                          <a:latin typeface="Arial" pitchFamily="34" charset="0"/>
                          <a:ea typeface="+mn-ea"/>
                          <a:cs typeface="Arial" pitchFamily="34" charset="0"/>
                        </a:rPr>
                        <a:t>RSA (from date of receipt </a:t>
                      </a:r>
                      <a:r>
                        <a:rPr lang="en-ZA" sz="1400" b="0" i="0" u="none" strike="noStrike" kern="1200" baseline="0" dirty="0" smtClean="0">
                          <a:solidFill>
                            <a:schemeClr val="tx1"/>
                          </a:solidFill>
                          <a:latin typeface="Arial" pitchFamily="34" charset="0"/>
                          <a:ea typeface="+mn-ea"/>
                          <a:cs typeface="Arial" pitchFamily="34" charset="0"/>
                        </a:rPr>
                        <a:t>of application until passport is scanned at office of application)</a:t>
                      </a:r>
                      <a:endParaRPr lang="en-US" sz="1400" b="0" i="0" u="none" strike="noStrike" kern="1200" baseline="0" dirty="0">
                        <a:solidFill>
                          <a:schemeClr val="tx1"/>
                        </a:solidFill>
                        <a:latin typeface="Arial" pitchFamily="34" charset="0"/>
                        <a:ea typeface="+mn-ea"/>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lvl="1" indent="0" algn="l" defTabSz="914400" rtl="0" eaLnBrk="1" latinLnBrk="0" hangingPunct="1"/>
                      <a:r>
                        <a:rPr lang="en-ZA" sz="1400" b="1" i="0" u="none" strike="noStrike" kern="1200" baseline="0" dirty="0" smtClean="0">
                          <a:solidFill>
                            <a:srgbClr val="008000"/>
                          </a:solidFill>
                          <a:latin typeface="Arial" pitchFamily="34" charset="0"/>
                          <a:ea typeface="+mn-ea"/>
                          <a:cs typeface="Arial" pitchFamily="34" charset="0"/>
                        </a:rPr>
                        <a:t>Achieved</a:t>
                      </a:r>
                    </a:p>
                    <a:p>
                      <a:endParaRPr lang="en-ZA" sz="1400" b="1" i="0" u="none" strike="noStrike" kern="1200" baseline="0" dirty="0" smtClean="0">
                        <a:solidFill>
                          <a:srgbClr val="008000"/>
                        </a:solidFill>
                        <a:latin typeface="Arial" pitchFamily="34" charset="0"/>
                        <a:ea typeface="+mn-ea"/>
                        <a:cs typeface="Arial" pitchFamily="34" charset="0"/>
                      </a:endParaRPr>
                    </a:p>
                    <a:p>
                      <a:r>
                        <a:rPr lang="en-ZA" sz="1400" b="0" i="0" u="none" strike="noStrike" kern="1200" baseline="0" dirty="0" smtClean="0">
                          <a:solidFill>
                            <a:schemeClr val="tx1"/>
                          </a:solidFill>
                          <a:latin typeface="Arial" pitchFamily="34" charset="0"/>
                          <a:ea typeface="+mn-ea"/>
                          <a:cs typeface="Arial" pitchFamily="34" charset="0"/>
                        </a:rPr>
                        <a:t>92.4% of machine readable passports</a:t>
                      </a:r>
                    </a:p>
                    <a:p>
                      <a:r>
                        <a:rPr lang="en-ZA" sz="1400" b="0" i="0" u="none" strike="noStrike" kern="1200" baseline="0" dirty="0" smtClean="0">
                          <a:solidFill>
                            <a:schemeClr val="tx1"/>
                          </a:solidFill>
                          <a:latin typeface="Arial" pitchFamily="34" charset="0"/>
                          <a:ea typeface="+mn-ea"/>
                          <a:cs typeface="Arial" pitchFamily="34" charset="0"/>
                        </a:rPr>
                        <a:t>(MRP) (live capture process) were issued</a:t>
                      </a:r>
                    </a:p>
                    <a:p>
                      <a:r>
                        <a:rPr lang="en-ZA" sz="1400" b="0" i="0" u="none" strike="noStrike" kern="1200" baseline="0" dirty="0" smtClean="0">
                          <a:solidFill>
                            <a:schemeClr val="tx1"/>
                          </a:solidFill>
                          <a:latin typeface="Arial" pitchFamily="34" charset="0"/>
                          <a:ea typeface="+mn-ea"/>
                          <a:cs typeface="Arial" pitchFamily="34" charset="0"/>
                        </a:rPr>
                        <a:t>within 13 working days (RSA applications only)</a:t>
                      </a:r>
                    </a:p>
                    <a:p>
                      <a:endParaRPr lang="en-ZA" sz="1400" b="0" i="0" u="none" strike="noStrike" kern="1200" baseline="0" dirty="0" smtClean="0">
                        <a:solidFill>
                          <a:schemeClr val="tx1"/>
                        </a:solidFill>
                        <a:latin typeface="Arial" pitchFamily="34" charset="0"/>
                        <a:ea typeface="+mn-ea"/>
                        <a:cs typeface="Arial" pitchFamily="34" charset="0"/>
                      </a:endParaRPr>
                    </a:p>
                    <a:p>
                      <a:r>
                        <a:rPr lang="en-ZA" sz="1400" b="0" i="0" u="none" strike="noStrike" kern="1200" baseline="0" dirty="0" smtClean="0">
                          <a:solidFill>
                            <a:schemeClr val="tx1"/>
                          </a:solidFill>
                          <a:latin typeface="Arial" pitchFamily="34" charset="0"/>
                          <a:ea typeface="+mn-ea"/>
                          <a:cs typeface="Arial" pitchFamily="34" charset="0"/>
                        </a:rPr>
                        <a:t>563 475 MRPs (live capture process) were</a:t>
                      </a:r>
                    </a:p>
                    <a:p>
                      <a:r>
                        <a:rPr lang="en-ZA" sz="1400" b="0" i="0" u="none" strike="noStrike" kern="1200" baseline="0" dirty="0" smtClean="0">
                          <a:solidFill>
                            <a:schemeClr val="tx1"/>
                          </a:solidFill>
                          <a:latin typeface="Arial" pitchFamily="34" charset="0"/>
                          <a:ea typeface="+mn-ea"/>
                          <a:cs typeface="Arial" pitchFamily="34" charset="0"/>
                        </a:rPr>
                        <a:t>issued in 13 working days and 46 273 above. The total number of MRPs (live capture process) issued during the review period was 609 748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TextBox 10"/>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2: CITIZEN AFFAIRS</a:t>
            </a:r>
            <a:endParaRPr lang="en-ZA" sz="24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553200" y="5991225"/>
            <a:ext cx="2133600" cy="365125"/>
          </a:xfrm>
        </p:spPr>
        <p:txBody>
          <a:bodyPr/>
          <a:lstStyle/>
          <a:p>
            <a:fld id="{7BF42C52-B159-234F-84DC-5B8DD7318330}" type="slidenum">
              <a:rPr lang="en-US" sz="2000" smtClean="0"/>
              <a:t>42</a:t>
            </a:fld>
            <a:endParaRPr lang="en-US" sz="2000" dirty="0"/>
          </a:p>
        </p:txBody>
      </p:sp>
    </p:spTree>
    <p:extLst>
      <p:ext uri="{BB962C8B-B14F-4D97-AF65-F5344CB8AC3E}">
        <p14:creationId xmlns:p14="http://schemas.microsoft.com/office/powerpoint/2010/main" val="387362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85573" y="1011429"/>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b="1" dirty="0"/>
          </a:p>
        </p:txBody>
      </p:sp>
      <p:sp>
        <p:nvSpPr>
          <p:cNvPr id="5" name="TextBox 4"/>
          <p:cNvSpPr txBox="1"/>
          <p:nvPr/>
        </p:nvSpPr>
        <p:spPr>
          <a:xfrm>
            <a:off x="104920" y="230831"/>
            <a:ext cx="8581880" cy="461665"/>
          </a:xfrm>
          <a:prstGeom prst="rect">
            <a:avLst/>
          </a:prstGeom>
          <a:noFill/>
        </p:spPr>
        <p:txBody>
          <a:bodyPr wrap="square" rtlCol="0">
            <a:spAutoFit/>
          </a:bodyPr>
          <a:lstStyle/>
          <a:p>
            <a:pPr algn="ctr"/>
            <a:r>
              <a:rPr lang="en-US" sz="2400" b="1" dirty="0">
                <a:solidFill>
                  <a:schemeClr val="bg1"/>
                </a:solidFill>
                <a:latin typeface="Arial" pitchFamily="34" charset="0"/>
                <a:cs typeface="Arial" pitchFamily="34" charset="0"/>
              </a:rPr>
              <a:t>PROGRAMME 3: IMMIGRATION AFFAIRS</a:t>
            </a:r>
            <a:endParaRPr lang="en-ZA" sz="24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553200" y="6028662"/>
            <a:ext cx="2133600" cy="365125"/>
          </a:xfrm>
        </p:spPr>
        <p:txBody>
          <a:bodyPr/>
          <a:lstStyle/>
          <a:p>
            <a:fld id="{7BF42C52-B159-234F-84DC-5B8DD7318330}" type="slidenum">
              <a:rPr lang="en-US" sz="2000" smtClean="0"/>
              <a:t>43</a:t>
            </a:fld>
            <a:endParaRPr lang="en-US" sz="2000" dirty="0"/>
          </a:p>
        </p:txBody>
      </p:sp>
      <p:pic>
        <p:nvPicPr>
          <p:cNvPr id="8" name="Picture 7" descr="_TKO424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3457"/>
            <a:ext cx="9144000" cy="5101830"/>
          </a:xfrm>
          <a:prstGeom prst="rect">
            <a:avLst/>
          </a:prstGeom>
        </p:spPr>
      </p:pic>
    </p:spTree>
    <p:extLst>
      <p:ext uri="{BB962C8B-B14F-4D97-AF65-F5344CB8AC3E}">
        <p14:creationId xmlns:p14="http://schemas.microsoft.com/office/powerpoint/2010/main" val="4494237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3: IMMIGRATION AFFAIRS</a:t>
            </a:r>
            <a:endParaRPr lang="en-ZA" sz="2400" b="1" dirty="0">
              <a:solidFill>
                <a:schemeClr val="bg1"/>
              </a:solidFill>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186050285"/>
              </p:ext>
            </p:extLst>
          </p:nvPr>
        </p:nvGraphicFramePr>
        <p:xfrm>
          <a:off x="109182" y="1050878"/>
          <a:ext cx="8939283" cy="4633285"/>
        </p:xfrm>
        <a:graphic>
          <a:graphicData uri="http://schemas.openxmlformats.org/drawingml/2006/table">
            <a:tbl>
              <a:tblPr firstRow="1" firstCol="1" bandRow="1">
                <a:tableStyleId>{F2DE63D5-997A-4646-A377-4702673A728D}</a:tableStyleId>
              </a:tblPr>
              <a:tblGrid>
                <a:gridCol w="1585187"/>
                <a:gridCol w="7354096"/>
              </a:tblGrid>
              <a:tr h="805657">
                <a:tc rowSpan="4">
                  <a:txBody>
                    <a:bodyPr/>
                    <a:lstStyle/>
                    <a:p>
                      <a:pPr marL="0" marR="0" algn="l">
                        <a:lnSpc>
                          <a:spcPct val="115000"/>
                        </a:lnSpc>
                        <a:spcBef>
                          <a:spcPts val="0"/>
                        </a:spcBef>
                        <a:spcAft>
                          <a:spcPts val="0"/>
                        </a:spcAft>
                      </a:pPr>
                      <a:r>
                        <a:rPr lang="en-US" sz="1800" dirty="0" smtClean="0">
                          <a:effectLst/>
                          <a:latin typeface="Arial" pitchFamily="34" charset="0"/>
                          <a:cs typeface="Arial" pitchFamily="34" charset="0"/>
                        </a:rPr>
                        <a:t>Strategic objectives</a:t>
                      </a:r>
                    </a:p>
                    <a:p>
                      <a:pPr marL="0" marR="0" algn="l">
                        <a:lnSpc>
                          <a:spcPct val="115000"/>
                        </a:lnSpc>
                        <a:spcBef>
                          <a:spcPts val="0"/>
                        </a:spcBef>
                        <a:spcAft>
                          <a:spcPts val="0"/>
                        </a:spcAft>
                      </a:pPr>
                      <a:r>
                        <a:rPr lang="en-US" sz="1800" dirty="0" smtClean="0">
                          <a:effectLst/>
                          <a:latin typeface="Arial" pitchFamily="34" charset="0"/>
                          <a:cs typeface="Arial" pitchFamily="34" charset="0"/>
                        </a:rPr>
                        <a:t>supported by the targets</a:t>
                      </a:r>
                      <a:endParaRPr lang="en-ZA" sz="1800" b="1" dirty="0">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ZA" sz="1800" b="1" i="0" u="none" strike="noStrike" kern="1200" baseline="0" dirty="0" smtClean="0">
                          <a:solidFill>
                            <a:schemeClr val="tx1"/>
                          </a:solidFill>
                          <a:latin typeface="Arial" pitchFamily="34" charset="0"/>
                          <a:ea typeface="+mn-ea"/>
                          <a:cs typeface="Arial" pitchFamily="34" charset="0"/>
                        </a:rPr>
                        <a:t>Strategic Objective 2.1: Refugees and asylum seekers are managed and documented efficiently</a:t>
                      </a:r>
                      <a:endParaRPr lang="en-ZA" sz="1800" b="1"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1228684">
                <a:tc vMerge="1">
                  <a:txBody>
                    <a:bodyPr/>
                    <a:lstStyle/>
                    <a:p>
                      <a:endParaRPr lang="en-ZA"/>
                    </a:p>
                  </a:txBody>
                  <a:tcPr/>
                </a:tc>
                <a:tc>
                  <a:txBody>
                    <a:bodyPr/>
                    <a:lstStyle/>
                    <a:p>
                      <a:r>
                        <a:rPr lang="en-ZA" sz="1600" b="0" kern="1200" dirty="0" smtClean="0">
                          <a:effectLst/>
                          <a:latin typeface="Arial" pitchFamily="34" charset="0"/>
                          <a:cs typeface="Arial" pitchFamily="34" charset="0"/>
                        </a:rPr>
                        <a:t>2.1.1 </a:t>
                      </a:r>
                      <a:r>
                        <a:rPr lang="en-ZA" sz="1600" b="0" i="0" u="none" strike="noStrike" kern="1200" baseline="0" dirty="0" smtClean="0">
                          <a:solidFill>
                            <a:schemeClr val="tx1"/>
                          </a:solidFill>
                          <a:latin typeface="Arial" pitchFamily="34" charset="0"/>
                          <a:ea typeface="+mn-ea"/>
                          <a:cs typeface="Arial" pitchFamily="34" charset="0"/>
                        </a:rPr>
                        <a:t>Percentage (%) of refugee IDs (first issue) issued within 90 working</a:t>
                      </a:r>
                    </a:p>
                    <a:p>
                      <a:r>
                        <a:rPr lang="en-ZA" sz="1600" b="0" i="0" u="none" strike="noStrike" kern="1200" baseline="0" dirty="0" smtClean="0">
                          <a:solidFill>
                            <a:schemeClr val="tx1"/>
                          </a:solidFill>
                          <a:latin typeface="Arial" pitchFamily="34" charset="0"/>
                          <a:ea typeface="+mn-ea"/>
                          <a:cs typeface="Arial" pitchFamily="34" charset="0"/>
                        </a:rPr>
                        <a:t>days (from the date of application at refugee reception offices until</a:t>
                      </a:r>
                    </a:p>
                    <a:p>
                      <a:r>
                        <a:rPr lang="en-ZA" sz="1600" b="0" i="0" u="none" strike="noStrike" kern="1200" baseline="0" dirty="0" smtClean="0">
                          <a:solidFill>
                            <a:schemeClr val="tx1"/>
                          </a:solidFill>
                          <a:latin typeface="Arial" pitchFamily="34" charset="0"/>
                          <a:ea typeface="+mn-ea"/>
                          <a:cs typeface="Arial" pitchFamily="34" charset="0"/>
                        </a:rPr>
                        <a:t>document is ready at office of application)</a:t>
                      </a:r>
                      <a:endParaRPr lang="en-ZA" sz="1600" b="0" kern="1200" dirty="0" smtClean="0">
                        <a:effectLst/>
                        <a:latin typeface="Arial" pitchFamily="34" charset="0"/>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35202">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2.1.2 </a:t>
                      </a:r>
                      <a:r>
                        <a:rPr lang="en-ZA" sz="1600" b="0" i="0" u="none" strike="noStrike" kern="1200" baseline="0" dirty="0" smtClean="0">
                          <a:solidFill>
                            <a:schemeClr val="tx1"/>
                          </a:solidFill>
                          <a:latin typeface="Arial" pitchFamily="34" charset="0"/>
                          <a:ea typeface="+mn-ea"/>
                          <a:cs typeface="Arial" pitchFamily="34" charset="0"/>
                        </a:rPr>
                        <a:t>Percentage (%) of refugee travel documents issued within 90 working</a:t>
                      </a:r>
                    </a:p>
                    <a:p>
                      <a:r>
                        <a:rPr lang="en-ZA" sz="1600" b="0" i="0" u="none" strike="noStrike" kern="1200" baseline="0" dirty="0" smtClean="0">
                          <a:solidFill>
                            <a:schemeClr val="tx1"/>
                          </a:solidFill>
                          <a:latin typeface="Arial" pitchFamily="34" charset="0"/>
                          <a:ea typeface="+mn-ea"/>
                          <a:cs typeface="Arial" pitchFamily="34" charset="0"/>
                        </a:rPr>
                        <a:t>days (from the date of application at refugee reception offices until travel document is ready at office of application)</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63742">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2.1.3 </a:t>
                      </a:r>
                      <a:r>
                        <a:rPr lang="en-ZA" sz="1600" b="0" i="0" u="none" strike="noStrike" kern="1200" baseline="0" dirty="0" smtClean="0">
                          <a:solidFill>
                            <a:schemeClr val="tx1"/>
                          </a:solidFill>
                          <a:latin typeface="Arial" pitchFamily="34" charset="0"/>
                          <a:ea typeface="+mn-ea"/>
                          <a:cs typeface="Arial" pitchFamily="34" charset="0"/>
                        </a:rPr>
                        <a:t>Submission to Minister for approval of strategy for local integration, repatriation and resettlement of refugees (2015/16)</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375779" y="6173787"/>
            <a:ext cx="2133600" cy="365125"/>
          </a:xfrm>
        </p:spPr>
        <p:txBody>
          <a:bodyPr/>
          <a:lstStyle/>
          <a:p>
            <a:fld id="{7BF42C52-B159-234F-84DC-5B8DD7318330}" type="slidenum">
              <a:rPr lang="en-US" sz="2000" smtClean="0"/>
              <a:t>44</a:t>
            </a:fld>
            <a:endParaRPr lang="en-US" sz="2000" dirty="0"/>
          </a:p>
        </p:txBody>
      </p:sp>
    </p:spTree>
    <p:extLst>
      <p:ext uri="{BB962C8B-B14F-4D97-AF65-F5344CB8AC3E}">
        <p14:creationId xmlns:p14="http://schemas.microsoft.com/office/powerpoint/2010/main" val="932539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3: IMMIGRATION AFFAIRS</a:t>
            </a:r>
            <a:endParaRPr lang="en-ZA" sz="2400" b="1" dirty="0">
              <a:solidFill>
                <a:schemeClr val="bg1"/>
              </a:solidFill>
              <a:latin typeface="Arial" pitchFamily="34" charset="0"/>
              <a:cs typeface="Arial" pitchFamily="34" charset="0"/>
            </a:endParaRPr>
          </a:p>
        </p:txBody>
      </p:sp>
      <p:sp>
        <p:nvSpPr>
          <p:cNvPr id="5" name="Rectangle 8"/>
          <p:cNvSpPr>
            <a:spLocks noChangeArrowheads="1"/>
          </p:cNvSpPr>
          <p:nvPr/>
        </p:nvSpPr>
        <p:spPr bwMode="auto">
          <a:xfrm>
            <a:off x="669000" y="1011429"/>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ZA" b="1" dirty="0">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30863219"/>
              </p:ext>
            </p:extLst>
          </p:nvPr>
        </p:nvGraphicFramePr>
        <p:xfrm>
          <a:off x="136478" y="1011430"/>
          <a:ext cx="8816453" cy="4857108"/>
        </p:xfrm>
        <a:graphic>
          <a:graphicData uri="http://schemas.openxmlformats.org/drawingml/2006/table">
            <a:tbl>
              <a:tblPr firstRow="1" firstCol="1" bandRow="1">
                <a:tableStyleId>{F2DE63D5-997A-4646-A377-4702673A728D}</a:tableStyleId>
              </a:tblPr>
              <a:tblGrid>
                <a:gridCol w="1563406"/>
                <a:gridCol w="7253047"/>
              </a:tblGrid>
              <a:tr h="694658">
                <a:tc rowSpan="7">
                  <a:txBody>
                    <a:bodyPr/>
                    <a:lstStyle/>
                    <a:p>
                      <a:pPr marL="0" marR="0" algn="l">
                        <a:lnSpc>
                          <a:spcPct val="115000"/>
                        </a:lnSpc>
                        <a:spcBef>
                          <a:spcPts val="0"/>
                        </a:spcBef>
                        <a:spcAft>
                          <a:spcPts val="0"/>
                        </a:spcAft>
                      </a:pPr>
                      <a:r>
                        <a:rPr lang="en-US" sz="1800" dirty="0" smtClean="0">
                          <a:effectLst/>
                          <a:latin typeface="Arial" pitchFamily="34" charset="0"/>
                          <a:cs typeface="Arial" pitchFamily="34" charset="0"/>
                        </a:rPr>
                        <a:t>Strategic objectives</a:t>
                      </a:r>
                    </a:p>
                    <a:p>
                      <a:pPr marL="0" marR="0" algn="l">
                        <a:lnSpc>
                          <a:spcPct val="115000"/>
                        </a:lnSpc>
                        <a:spcBef>
                          <a:spcPts val="0"/>
                        </a:spcBef>
                        <a:spcAft>
                          <a:spcPts val="0"/>
                        </a:spcAft>
                      </a:pPr>
                      <a:r>
                        <a:rPr lang="en-US" sz="1800" dirty="0" smtClean="0">
                          <a:effectLst/>
                          <a:latin typeface="Arial" pitchFamily="34" charset="0"/>
                          <a:cs typeface="Arial" pitchFamily="34" charset="0"/>
                        </a:rPr>
                        <a:t>supported by the targets</a:t>
                      </a:r>
                      <a:endParaRPr lang="en-ZA" sz="1800" b="1" dirty="0">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ZA" sz="1800" b="1" i="0" u="none" strike="noStrike" kern="1200" baseline="0" dirty="0" smtClean="0">
                          <a:solidFill>
                            <a:schemeClr val="tx1"/>
                          </a:solidFill>
                          <a:latin typeface="Arial" pitchFamily="34" charset="0"/>
                          <a:ea typeface="+mn-ea"/>
                          <a:cs typeface="Arial" pitchFamily="34" charset="0"/>
                        </a:rPr>
                        <a:t>Strategic Objective 2.2: Movement of persons in and out of the country managed according to a risk based approach</a:t>
                      </a:r>
                      <a:endParaRPr lang="en-ZA" sz="1800" b="1"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497394">
                <a:tc vMerge="1">
                  <a:txBody>
                    <a:bodyPr/>
                    <a:lstStyle/>
                    <a:p>
                      <a:endParaRPr lang="en-ZA"/>
                    </a:p>
                  </a:txBody>
                  <a:tcPr/>
                </a:tc>
                <a:tc>
                  <a:txBody>
                    <a:bodyPr/>
                    <a:lstStyle/>
                    <a:p>
                      <a:r>
                        <a:rPr lang="en-ZA" sz="1600" b="0" kern="1200" dirty="0" smtClean="0">
                          <a:effectLst/>
                          <a:latin typeface="Arial" pitchFamily="34" charset="0"/>
                          <a:cs typeface="Arial" pitchFamily="34" charset="0"/>
                        </a:rPr>
                        <a:t>2.2.1 </a:t>
                      </a:r>
                      <a:r>
                        <a:rPr lang="en-ZA" sz="1600" b="0" i="0" u="none" strike="noStrike" kern="1200" baseline="0" dirty="0" smtClean="0">
                          <a:solidFill>
                            <a:schemeClr val="tx1"/>
                          </a:solidFill>
                          <a:latin typeface="Arial" pitchFamily="34" charset="0"/>
                          <a:ea typeface="+mn-ea"/>
                          <a:cs typeface="Arial" pitchFamily="34" charset="0"/>
                        </a:rPr>
                        <a:t>Promulgation of BMA legislation (2015/16)</a:t>
                      </a:r>
                      <a:endParaRPr lang="en-ZA" sz="1600" b="0" kern="1200" dirty="0" smtClean="0">
                        <a:effectLst/>
                        <a:latin typeface="Arial" pitchFamily="34" charset="0"/>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0283">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2.2.2 </a:t>
                      </a:r>
                      <a:r>
                        <a:rPr lang="en-ZA" sz="1600" b="0" i="0" u="none" strike="noStrike" kern="1200" baseline="0" dirty="0" smtClean="0">
                          <a:solidFill>
                            <a:schemeClr val="tx1"/>
                          </a:solidFill>
                          <a:latin typeface="Arial" pitchFamily="34" charset="0"/>
                          <a:ea typeface="+mn-ea"/>
                          <a:cs typeface="Arial" pitchFamily="34" charset="0"/>
                        </a:rPr>
                        <a:t>Approval of over-arching strategy to defend, protect, secure and</a:t>
                      </a:r>
                    </a:p>
                    <a:p>
                      <a:r>
                        <a:rPr lang="en-ZA" sz="1600" b="0" i="0" u="none" strike="noStrike" kern="1200" baseline="0" dirty="0" smtClean="0">
                          <a:solidFill>
                            <a:schemeClr val="tx1"/>
                          </a:solidFill>
                          <a:latin typeface="Arial" pitchFamily="34" charset="0"/>
                          <a:ea typeface="+mn-ea"/>
                          <a:cs typeface="Arial" pitchFamily="34" charset="0"/>
                        </a:rPr>
                        <a:t>ensure well-managed borders by DHA (2015/16)</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47229">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i="0" u="none" strike="noStrike" kern="1200" baseline="0" dirty="0" smtClean="0">
                          <a:solidFill>
                            <a:schemeClr val="tx1"/>
                          </a:solidFill>
                          <a:latin typeface="Arial" pitchFamily="34" charset="0"/>
                          <a:ea typeface="+mn-ea"/>
                          <a:cs typeface="Arial" pitchFamily="34" charset="0"/>
                        </a:rPr>
                        <a:t>2.2.3 Number of priority ports of entry (POE’s) to which Port Control</a:t>
                      </a:r>
                    </a:p>
                    <a:p>
                      <a:r>
                        <a:rPr lang="en-ZA" sz="1600" b="0" i="0" u="none" strike="noStrike" kern="1200" baseline="0" dirty="0" smtClean="0">
                          <a:solidFill>
                            <a:schemeClr val="tx1"/>
                          </a:solidFill>
                          <a:latin typeface="Arial" pitchFamily="34" charset="0"/>
                          <a:ea typeface="+mn-ea"/>
                          <a:cs typeface="Arial" pitchFamily="34" charset="0"/>
                        </a:rPr>
                        <a:t>Strategy and Operational Framework have been rolled out (2015/16 and</a:t>
                      </a:r>
                    </a:p>
                    <a:p>
                      <a:r>
                        <a:rPr lang="en-ZA" sz="1600" b="0" i="0" u="none" strike="noStrike" kern="1200" baseline="0" dirty="0" smtClean="0">
                          <a:solidFill>
                            <a:schemeClr val="tx1"/>
                          </a:solidFill>
                          <a:latin typeface="Arial" pitchFamily="34" charset="0"/>
                          <a:ea typeface="+mn-ea"/>
                          <a:cs typeface="Arial" pitchFamily="34" charset="0"/>
                        </a:rPr>
                        <a:t>2016/17)</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3928">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i="0" u="none" strike="noStrike" kern="1200" baseline="0" dirty="0" smtClean="0">
                          <a:solidFill>
                            <a:schemeClr val="tx1"/>
                          </a:solidFill>
                          <a:latin typeface="Arial" pitchFamily="34" charset="0"/>
                          <a:ea typeface="+mn-ea"/>
                          <a:cs typeface="Arial" pitchFamily="34" charset="0"/>
                        </a:rPr>
                        <a:t>2.2.4 Number of surveys of borderline communities conducted</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6708">
                <a:tc vMerge="1">
                  <a:txBody>
                    <a:bodyPr/>
                    <a:lstStyle/>
                    <a:p>
                      <a:pPr marL="0" marR="0" algn="l">
                        <a:lnSpc>
                          <a:spcPct val="115000"/>
                        </a:lnSpc>
                        <a:spcBef>
                          <a:spcPts val="0"/>
                        </a:spcBef>
                        <a:spcAft>
                          <a:spcPts val="0"/>
                        </a:spcAft>
                      </a:pPr>
                      <a:endParaRPr lang="en-ZA" sz="1400" b="1" dirty="0">
                        <a:effectLst/>
                        <a:latin typeface="Arial" pitchFamily="34" charset="0"/>
                        <a:ea typeface="Calibri"/>
                        <a:cs typeface="Arial" pitchFamily="34" charset="0"/>
                      </a:endParaRPr>
                    </a:p>
                  </a:txBody>
                  <a:tcPr marL="68581" marR="68581" marT="0" marB="0"/>
                </a:tc>
                <a:tc>
                  <a:txBody>
                    <a:bodyPr/>
                    <a:lstStyle/>
                    <a:p>
                      <a:r>
                        <a:rPr lang="en-ZA" sz="1600" b="0" kern="1200" dirty="0" smtClean="0">
                          <a:solidFill>
                            <a:schemeClr val="tx1"/>
                          </a:solidFill>
                          <a:effectLst/>
                          <a:latin typeface="Arial" pitchFamily="34" charset="0"/>
                          <a:ea typeface="Calibri"/>
                          <a:cs typeface="Arial" pitchFamily="34" charset="0"/>
                        </a:rPr>
                        <a:t>2.2.5 </a:t>
                      </a:r>
                      <a:r>
                        <a:rPr lang="en-ZA" sz="1600" b="0" i="0" u="none" strike="noStrike" kern="1200" baseline="0" dirty="0" smtClean="0">
                          <a:solidFill>
                            <a:schemeClr val="tx1"/>
                          </a:solidFill>
                          <a:latin typeface="Arial" pitchFamily="34" charset="0"/>
                          <a:ea typeface="+mn-ea"/>
                          <a:cs typeface="Arial" pitchFamily="34" charset="0"/>
                        </a:rPr>
                        <a:t>Submission of final draft of Green Paper on International Migration</a:t>
                      </a:r>
                    </a:p>
                    <a:p>
                      <a:r>
                        <a:rPr lang="en-ZA" sz="1600" b="0" i="0" u="none" strike="noStrike" kern="1200" baseline="0" dirty="0" smtClean="0">
                          <a:solidFill>
                            <a:schemeClr val="tx1"/>
                          </a:solidFill>
                          <a:latin typeface="Arial" pitchFamily="34" charset="0"/>
                          <a:ea typeface="+mn-ea"/>
                          <a:cs typeface="Arial" pitchFamily="34" charset="0"/>
                        </a:rPr>
                        <a:t>to Minister for approval (2015/16)</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6908">
                <a:tc vMerge="1">
                  <a:txBody>
                    <a:bodyPr/>
                    <a:lstStyle/>
                    <a:p>
                      <a:pPr marL="0" marR="0" algn="l">
                        <a:lnSpc>
                          <a:spcPct val="115000"/>
                        </a:lnSpc>
                        <a:spcBef>
                          <a:spcPts val="0"/>
                        </a:spcBef>
                        <a:spcAft>
                          <a:spcPts val="0"/>
                        </a:spcAft>
                      </a:pPr>
                      <a:endParaRPr lang="en-ZA" sz="1400" b="1" dirty="0">
                        <a:effectLst/>
                        <a:latin typeface="Arial" pitchFamily="34" charset="0"/>
                        <a:ea typeface="Calibri"/>
                        <a:cs typeface="Arial" pitchFamily="34" charset="0"/>
                      </a:endParaRPr>
                    </a:p>
                  </a:txBody>
                  <a:tcPr marL="68581" marR="68581" marT="0" marB="0"/>
                </a:tc>
                <a:tc>
                  <a:txBody>
                    <a:bodyPr/>
                    <a:lstStyle/>
                    <a:p>
                      <a:r>
                        <a:rPr lang="en-ZA" sz="1600" b="0" kern="1200" dirty="0" smtClean="0">
                          <a:solidFill>
                            <a:schemeClr val="tx1"/>
                          </a:solidFill>
                          <a:effectLst/>
                          <a:latin typeface="Arial" pitchFamily="34" charset="0"/>
                          <a:ea typeface="Calibri"/>
                          <a:cs typeface="Arial" pitchFamily="34" charset="0"/>
                        </a:rPr>
                        <a:t>2.2.6 </a:t>
                      </a:r>
                      <a:r>
                        <a:rPr lang="en-ZA" sz="1600" b="0" i="0" u="none" strike="noStrike" kern="1200" baseline="0" dirty="0" smtClean="0">
                          <a:solidFill>
                            <a:schemeClr val="tx1"/>
                          </a:solidFill>
                          <a:latin typeface="Arial" pitchFamily="34" charset="0"/>
                          <a:ea typeface="+mn-ea"/>
                          <a:cs typeface="Arial" pitchFamily="34" charset="0"/>
                        </a:rPr>
                        <a:t>Approval of report on feasibility study conducted at 3 foreign missions for installation of biometric system by DDG:IMS (2015/16)</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375779" y="6173787"/>
            <a:ext cx="2133600" cy="365125"/>
          </a:xfrm>
        </p:spPr>
        <p:txBody>
          <a:bodyPr/>
          <a:lstStyle/>
          <a:p>
            <a:fld id="{7BF42C52-B159-234F-84DC-5B8DD7318330}" type="slidenum">
              <a:rPr lang="en-US" sz="2000" smtClean="0"/>
              <a:t>45</a:t>
            </a:fld>
            <a:endParaRPr lang="en-US" sz="2000" dirty="0"/>
          </a:p>
        </p:txBody>
      </p:sp>
    </p:spTree>
    <p:extLst>
      <p:ext uri="{BB962C8B-B14F-4D97-AF65-F5344CB8AC3E}">
        <p14:creationId xmlns:p14="http://schemas.microsoft.com/office/powerpoint/2010/main" val="18875748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3: IMMIGRATION AFFAIRS</a:t>
            </a:r>
            <a:endParaRPr lang="en-ZA" sz="2400" b="1" dirty="0">
              <a:solidFill>
                <a:schemeClr val="bg1"/>
              </a:solidFill>
              <a:latin typeface="Arial" pitchFamily="34" charset="0"/>
              <a:cs typeface="Arial" pitchFamily="34" charset="0"/>
            </a:endParaRPr>
          </a:p>
        </p:txBody>
      </p:sp>
      <p:sp>
        <p:nvSpPr>
          <p:cNvPr id="5" name="Rectangle 8"/>
          <p:cNvSpPr>
            <a:spLocks noChangeArrowheads="1"/>
          </p:cNvSpPr>
          <p:nvPr/>
        </p:nvSpPr>
        <p:spPr bwMode="auto">
          <a:xfrm>
            <a:off x="655612" y="1182355"/>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ZA" b="1" dirty="0">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75201652"/>
              </p:ext>
            </p:extLst>
          </p:nvPr>
        </p:nvGraphicFramePr>
        <p:xfrm>
          <a:off x="136478" y="1012089"/>
          <a:ext cx="8898340" cy="4474310"/>
        </p:xfrm>
        <a:graphic>
          <a:graphicData uri="http://schemas.openxmlformats.org/drawingml/2006/table">
            <a:tbl>
              <a:tblPr firstRow="1" firstCol="1" bandRow="1">
                <a:tableStyleId>{F2DE63D5-997A-4646-A377-4702673A728D}</a:tableStyleId>
              </a:tblPr>
              <a:tblGrid>
                <a:gridCol w="1563406"/>
                <a:gridCol w="7334934"/>
              </a:tblGrid>
              <a:tr h="885650">
                <a:tc rowSpan="4">
                  <a:txBody>
                    <a:bodyPr/>
                    <a:lstStyle/>
                    <a:p>
                      <a:pPr marL="0" marR="0" algn="l">
                        <a:lnSpc>
                          <a:spcPct val="115000"/>
                        </a:lnSpc>
                        <a:spcBef>
                          <a:spcPts val="0"/>
                        </a:spcBef>
                        <a:spcAft>
                          <a:spcPts val="0"/>
                        </a:spcAft>
                      </a:pPr>
                      <a:r>
                        <a:rPr lang="en-US" sz="1800" dirty="0" smtClean="0">
                          <a:effectLst/>
                          <a:latin typeface="Arial" pitchFamily="34" charset="0"/>
                          <a:cs typeface="Arial" pitchFamily="34" charset="0"/>
                        </a:rPr>
                        <a:t>Strategic objectives</a:t>
                      </a:r>
                    </a:p>
                    <a:p>
                      <a:pPr marL="0" marR="0" algn="l">
                        <a:lnSpc>
                          <a:spcPct val="115000"/>
                        </a:lnSpc>
                        <a:spcBef>
                          <a:spcPts val="0"/>
                        </a:spcBef>
                        <a:spcAft>
                          <a:spcPts val="0"/>
                        </a:spcAft>
                      </a:pPr>
                      <a:r>
                        <a:rPr lang="en-US" sz="1800" dirty="0" smtClean="0">
                          <a:effectLst/>
                          <a:latin typeface="Arial" pitchFamily="34" charset="0"/>
                          <a:cs typeface="Arial" pitchFamily="34" charset="0"/>
                        </a:rPr>
                        <a:t>supported by the targets</a:t>
                      </a:r>
                      <a:endParaRPr lang="en-ZA" sz="1800" b="1" dirty="0">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ZA" sz="1800" b="1" i="0" u="none" strike="noStrike" kern="1200" baseline="0" dirty="0" smtClean="0">
                          <a:solidFill>
                            <a:schemeClr val="tx1"/>
                          </a:solidFill>
                          <a:latin typeface="Arial" pitchFamily="34" charset="0"/>
                          <a:ea typeface="+mn-ea"/>
                          <a:cs typeface="Arial" pitchFamily="34" charset="0"/>
                        </a:rPr>
                        <a:t>Strategic Objective 2.3 Enabling documents issued to foreigners efficiently and securely</a:t>
                      </a:r>
                      <a:endParaRPr lang="en-ZA" sz="1800" b="1"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1600251">
                <a:tc vMerge="1">
                  <a:txBody>
                    <a:bodyPr/>
                    <a:lstStyle/>
                    <a:p>
                      <a:endParaRPr lang="en-ZA"/>
                    </a:p>
                  </a:txBody>
                  <a:tcPr/>
                </a:tc>
                <a:tc>
                  <a:txBody>
                    <a:bodyPr/>
                    <a:lstStyle/>
                    <a:p>
                      <a:r>
                        <a:rPr lang="en-ZA" sz="1600" b="0" i="0" u="none" strike="noStrike" kern="1200" baseline="0" dirty="0" smtClean="0">
                          <a:solidFill>
                            <a:schemeClr val="tx1"/>
                          </a:solidFill>
                          <a:latin typeface="Arial" pitchFamily="34" charset="0"/>
                          <a:ea typeface="+mn-ea"/>
                          <a:cs typeface="Arial" pitchFamily="34" charset="0"/>
                        </a:rPr>
                        <a:t>2.3.1 Percentage (%) of permanent residence applications adjudicated within 8 months for applications collected within the RSA (from date of receipt of application until outcome is received at the office of application)</a:t>
                      </a:r>
                    </a:p>
                    <a:p>
                      <a:r>
                        <a:rPr lang="en-ZA" sz="1600" b="0" i="1" u="none" strike="noStrike" kern="1200" baseline="0" dirty="0" smtClean="0">
                          <a:solidFill>
                            <a:schemeClr val="tx1"/>
                          </a:solidFill>
                          <a:latin typeface="Arial" pitchFamily="34" charset="0"/>
                          <a:ea typeface="+mn-ea"/>
                          <a:cs typeface="Arial" pitchFamily="34" charset="0"/>
                        </a:rPr>
                        <a:t>(Above applications refer to: critical skills (s27b), general work (s26a) and business (s27c) only)</a:t>
                      </a:r>
                      <a:endParaRPr lang="en-ZA" sz="1600" b="0" kern="1200" dirty="0" smtClean="0">
                        <a:effectLst/>
                        <a:latin typeface="Arial" pitchFamily="34" charset="0"/>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69318">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2.3.2 </a:t>
                      </a:r>
                      <a:r>
                        <a:rPr lang="en-ZA" sz="1600" b="0" i="0" u="none" strike="noStrike" kern="1200" baseline="0" dirty="0" smtClean="0">
                          <a:solidFill>
                            <a:schemeClr val="tx1"/>
                          </a:solidFill>
                          <a:latin typeface="Arial" pitchFamily="34" charset="0"/>
                          <a:ea typeface="+mn-ea"/>
                          <a:cs typeface="Arial" pitchFamily="34" charset="0"/>
                        </a:rPr>
                        <a:t>Percentage (%) of business and general work visas adjudicated within 8 weeks for applications processed within the RSA (from date of receipt of application until outcome is received at the office of application)</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19091">
                <a:tc vMerge="1">
                  <a:txBody>
                    <a:bodyPr/>
                    <a:lstStyle/>
                    <a:p>
                      <a:pPr marL="0" marR="0" algn="ctr">
                        <a:lnSpc>
                          <a:spcPct val="115000"/>
                        </a:lnSpc>
                        <a:spcBef>
                          <a:spcPts val="0"/>
                        </a:spcBef>
                        <a:spcAft>
                          <a:spcPts val="0"/>
                        </a:spcAft>
                      </a:pPr>
                      <a:endParaRPr lang="en-ZA"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en-ZA" sz="1600" b="0" kern="1200" dirty="0" smtClean="0">
                          <a:solidFill>
                            <a:schemeClr val="tx1"/>
                          </a:solidFill>
                          <a:effectLst/>
                          <a:latin typeface="Arial" pitchFamily="34" charset="0"/>
                          <a:ea typeface="Calibri"/>
                          <a:cs typeface="Arial" pitchFamily="34" charset="0"/>
                        </a:rPr>
                        <a:t>2.3.3 </a:t>
                      </a:r>
                      <a:r>
                        <a:rPr lang="en-ZA" sz="1600" b="0" i="0" u="none" strike="noStrike" kern="1200" baseline="0" dirty="0" smtClean="0">
                          <a:solidFill>
                            <a:schemeClr val="tx1"/>
                          </a:solidFill>
                          <a:latin typeface="Arial" pitchFamily="34" charset="0"/>
                          <a:ea typeface="+mn-ea"/>
                          <a:cs typeface="Arial" pitchFamily="34" charset="0"/>
                        </a:rPr>
                        <a:t>Percentage (%) of critical skills visas adjudicated within 4 weeks for applications processed within the RSA (from date of receipt of application</a:t>
                      </a:r>
                    </a:p>
                    <a:p>
                      <a:r>
                        <a:rPr lang="en-ZA" sz="1600" b="0" i="0" u="none" strike="noStrike" kern="1200" baseline="0" dirty="0" smtClean="0">
                          <a:solidFill>
                            <a:schemeClr val="tx1"/>
                          </a:solidFill>
                          <a:latin typeface="Arial" pitchFamily="34" charset="0"/>
                          <a:ea typeface="+mn-ea"/>
                          <a:cs typeface="Arial" pitchFamily="34" charset="0"/>
                        </a:rPr>
                        <a:t>until outcome is received at the office of application)</a:t>
                      </a:r>
                      <a:endParaRPr lang="en-ZA" sz="1600" b="0" kern="1200" dirty="0">
                        <a:solidFill>
                          <a:schemeClr val="tx1"/>
                        </a:solidFill>
                        <a:effectLst/>
                        <a:latin typeface="Arial" pitchFamily="34" charset="0"/>
                        <a:ea typeface="Calibri"/>
                        <a:cs typeface="Arial" pitchFamily="34"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375779" y="6173787"/>
            <a:ext cx="2133600" cy="365125"/>
          </a:xfrm>
        </p:spPr>
        <p:txBody>
          <a:bodyPr/>
          <a:lstStyle/>
          <a:p>
            <a:fld id="{7BF42C52-B159-234F-84DC-5B8DD7318330}" type="slidenum">
              <a:rPr lang="en-US" sz="2000" smtClean="0"/>
              <a:t>46</a:t>
            </a:fld>
            <a:endParaRPr lang="en-US" sz="2000" dirty="0"/>
          </a:p>
        </p:txBody>
      </p:sp>
    </p:spTree>
    <p:extLst>
      <p:ext uri="{BB962C8B-B14F-4D97-AF65-F5344CB8AC3E}">
        <p14:creationId xmlns:p14="http://schemas.microsoft.com/office/powerpoint/2010/main" val="16086282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5681" y="71250"/>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3: IMMIGRATION AFFAIRS</a:t>
            </a:r>
            <a:endParaRPr lang="en-ZA" sz="2400" b="1" dirty="0">
              <a:solidFill>
                <a:schemeClr val="bg1"/>
              </a:solidFill>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661126101"/>
              </p:ext>
            </p:extLst>
          </p:nvPr>
        </p:nvGraphicFramePr>
        <p:xfrm>
          <a:off x="68239" y="899390"/>
          <a:ext cx="9021170" cy="4817216"/>
        </p:xfrm>
        <a:graphic>
          <a:graphicData uri="http://schemas.openxmlformats.org/drawingml/2006/table">
            <a:tbl>
              <a:tblPr firstRow="1" bandRow="1">
                <a:tableStyleId>{F5AB1C69-6EDB-4FF4-983F-18BD219EF322}</a:tableStyleId>
              </a:tblPr>
              <a:tblGrid>
                <a:gridCol w="2529057"/>
                <a:gridCol w="2707235"/>
                <a:gridCol w="3784878"/>
              </a:tblGrid>
              <a:tr h="374114">
                <a:tc gridSpan="3">
                  <a:txBody>
                    <a:bodyPr/>
                    <a:lstStyle/>
                    <a:p>
                      <a:pPr marL="2786063" marR="0" indent="-2786063" algn="just" defTabSz="914400" rtl="0" eaLnBrk="1" fontAlgn="auto" latinLnBrk="0" hangingPunct="1">
                        <a:lnSpc>
                          <a:spcPct val="100000"/>
                        </a:lnSpc>
                        <a:spcBef>
                          <a:spcPts val="0"/>
                        </a:spcBef>
                        <a:spcAft>
                          <a:spcPts val="0"/>
                        </a:spcAft>
                        <a:buClrTx/>
                        <a:buSzTx/>
                        <a:buFontTx/>
                        <a:buNone/>
                        <a:tabLst/>
                        <a:defRPr/>
                      </a:pPr>
                      <a:r>
                        <a:rPr lang="en-US" sz="1400" b="1" i="1" u="sng" strike="noStrike" kern="1200" baseline="0" dirty="0" smtClean="0">
                          <a:solidFill>
                            <a:srgbClr val="FFFFFF"/>
                          </a:solidFill>
                          <a:latin typeface="Arial" pitchFamily="34" charset="0"/>
                          <a:ea typeface="+mn-ea"/>
                          <a:cs typeface="Arial" pitchFamily="34" charset="0"/>
                        </a:rPr>
                        <a:t>Strategic Objective 2.1</a:t>
                      </a:r>
                      <a:r>
                        <a:rPr lang="en-US" sz="1400" b="1" i="0" u="none" strike="noStrike" kern="1200" baseline="0" dirty="0" smtClean="0">
                          <a:solidFill>
                            <a:srgbClr val="FFFFFF"/>
                          </a:solidFill>
                          <a:latin typeface="Arial" pitchFamily="34" charset="0"/>
                          <a:ea typeface="+mn-ea"/>
                          <a:cs typeface="Arial" pitchFamily="34" charset="0"/>
                        </a:rPr>
                        <a:t>: Refugees and asylum seekers are managed and documented efficiently</a:t>
                      </a:r>
                      <a:endParaRPr lang="en-ZA" sz="1400" b="0" kern="1200" dirty="0" smtClean="0">
                        <a:solidFill>
                          <a:srgbClr val="FFFFFF"/>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363434">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3434">
                <a:tc>
                  <a:txBody>
                    <a:bodyPr/>
                    <a:lstStyle/>
                    <a:p>
                      <a:pPr marL="0" indent="85725"/>
                      <a:r>
                        <a:rPr lang="en-ZA" sz="1400" b="0" i="0" u="none" strike="noStrike" kern="1200" baseline="0" dirty="0" smtClean="0">
                          <a:solidFill>
                            <a:schemeClr val="tx1"/>
                          </a:solidFill>
                          <a:latin typeface="Arial" pitchFamily="34" charset="0"/>
                          <a:ea typeface="+mn-ea"/>
                          <a:cs typeface="Arial" pitchFamily="34" charset="0"/>
                        </a:rPr>
                        <a:t>Percentage (%) of refugee</a:t>
                      </a:r>
                    </a:p>
                    <a:p>
                      <a:pPr marL="85725" indent="0"/>
                      <a:r>
                        <a:rPr lang="en-US" sz="1400" b="0" i="0" u="none" strike="noStrike" kern="1200" baseline="0" dirty="0" smtClean="0">
                          <a:solidFill>
                            <a:schemeClr val="tx1"/>
                          </a:solidFill>
                          <a:latin typeface="Arial" pitchFamily="34" charset="0"/>
                          <a:ea typeface="+mn-ea"/>
                          <a:cs typeface="Arial" pitchFamily="34" charset="0"/>
                        </a:rPr>
                        <a:t>IDs issued within 90 calendar </a:t>
                      </a:r>
                      <a:r>
                        <a:rPr lang="en-ZA" sz="1400" b="0" i="0" u="none" strike="noStrike" kern="1200" baseline="0" dirty="0" smtClean="0">
                          <a:solidFill>
                            <a:schemeClr val="tx1"/>
                          </a:solidFill>
                          <a:latin typeface="Arial" pitchFamily="34" charset="0"/>
                          <a:ea typeface="+mn-ea"/>
                          <a:cs typeface="Arial" pitchFamily="34" charset="0"/>
                        </a:rPr>
                        <a:t>days (from the date of application at refugee reception offices until document </a:t>
                      </a:r>
                      <a:r>
                        <a:rPr lang="en-US" sz="1400" b="0" i="0" u="none" strike="noStrike" kern="1200" baseline="0" dirty="0" smtClean="0">
                          <a:solidFill>
                            <a:schemeClr val="tx1"/>
                          </a:solidFill>
                          <a:latin typeface="Arial" pitchFamily="34" charset="0"/>
                          <a:ea typeface="+mn-ea"/>
                          <a:cs typeface="Arial" pitchFamily="34" charset="0"/>
                        </a:rPr>
                        <a:t>is ready at office of </a:t>
                      </a:r>
                      <a:r>
                        <a:rPr lang="en-ZA" sz="1400" b="0" i="0" u="none" strike="noStrike" kern="1200" baseline="0" dirty="0" smtClean="0">
                          <a:solidFill>
                            <a:schemeClr val="tx1"/>
                          </a:solidFill>
                          <a:latin typeface="Arial" pitchFamily="34" charset="0"/>
                          <a:ea typeface="+mn-ea"/>
                          <a:cs typeface="Arial" pitchFamily="34" charset="0"/>
                        </a:rPr>
                        <a:t>application)</a:t>
                      </a:r>
                      <a:endParaRPr lang="en-US"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lang="en-ZA" sz="1400" b="0" i="0" u="none" strike="noStrike" kern="1200" baseline="0" dirty="0" smtClean="0">
                          <a:solidFill>
                            <a:schemeClr val="tx1"/>
                          </a:solidFill>
                          <a:latin typeface="Arial" pitchFamily="34" charset="0"/>
                          <a:ea typeface="+mn-ea"/>
                          <a:cs typeface="Arial" pitchFamily="34" charset="0"/>
                        </a:rPr>
                        <a:t>50% of refugee </a:t>
                      </a:r>
                      <a:r>
                        <a:rPr lang="en-US" sz="1400" b="0" i="0" u="none" strike="noStrike" kern="1200" baseline="0" dirty="0" smtClean="0">
                          <a:solidFill>
                            <a:schemeClr val="tx1"/>
                          </a:solidFill>
                          <a:latin typeface="Arial" pitchFamily="34" charset="0"/>
                          <a:ea typeface="+mn-ea"/>
                          <a:cs typeface="Arial" pitchFamily="34" charset="0"/>
                        </a:rPr>
                        <a:t>IDs issued within 90 calendar </a:t>
                      </a:r>
                      <a:r>
                        <a:rPr lang="en-ZA" sz="1400" b="0" i="0" u="none" strike="noStrike" kern="1200" baseline="0" dirty="0" smtClean="0">
                          <a:solidFill>
                            <a:schemeClr val="tx1"/>
                          </a:solidFill>
                          <a:latin typeface="Arial" pitchFamily="34" charset="0"/>
                          <a:ea typeface="+mn-ea"/>
                          <a:cs typeface="Arial" pitchFamily="34" charset="0"/>
                        </a:rPr>
                        <a:t>days (from the date of application at refugee reception offices until document </a:t>
                      </a:r>
                      <a:r>
                        <a:rPr lang="en-US" sz="1400" b="0" i="0" u="none" strike="noStrike" kern="1200" baseline="0" dirty="0" smtClean="0">
                          <a:solidFill>
                            <a:schemeClr val="tx1"/>
                          </a:solidFill>
                          <a:latin typeface="Arial" pitchFamily="34" charset="0"/>
                          <a:ea typeface="+mn-ea"/>
                          <a:cs typeface="Arial" pitchFamily="34" charset="0"/>
                        </a:rPr>
                        <a:t>is ready at office of </a:t>
                      </a:r>
                      <a:r>
                        <a:rPr lang="en-ZA" sz="1400" b="0" i="0" u="none" strike="noStrike" kern="1200" baseline="0" dirty="0" smtClean="0">
                          <a:solidFill>
                            <a:schemeClr val="tx1"/>
                          </a:solidFill>
                          <a:latin typeface="Arial" pitchFamily="34" charset="0"/>
                          <a:ea typeface="+mn-ea"/>
                          <a:cs typeface="Arial" pitchFamily="34" charset="0"/>
                        </a:rPr>
                        <a:t>application)</a:t>
                      </a:r>
                      <a:endParaRPr lang="en-US"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00CC00"/>
                          </a:solidFill>
                          <a:latin typeface="Arial" pitchFamily="34" charset="0"/>
                          <a:ea typeface="+mn-ea"/>
                          <a:cs typeface="Arial" pitchFamily="34" charset="0"/>
                        </a:rPr>
                        <a:t>Achieved</a:t>
                      </a:r>
                    </a:p>
                    <a:p>
                      <a:r>
                        <a:rPr lang="en-ZA" sz="1400" b="0" i="0" u="none" strike="noStrike" kern="1200" baseline="0" dirty="0" smtClean="0">
                          <a:solidFill>
                            <a:schemeClr val="tx1"/>
                          </a:solidFill>
                          <a:latin typeface="Arial" pitchFamily="34" charset="0"/>
                          <a:ea typeface="+mn-ea"/>
                          <a:cs typeface="Arial" pitchFamily="34" charset="0"/>
                        </a:rPr>
                        <a:t>Total applications over the annual reporting period  are: 7,754. Refugee IDs produced and dispatched back to RROs within turnaround time: 3,977.</a:t>
                      </a:r>
                    </a:p>
                    <a:p>
                      <a:r>
                        <a:rPr lang="en-ZA" sz="1400" b="0" i="0" u="none" strike="noStrike" kern="1200" baseline="0" dirty="0" smtClean="0">
                          <a:solidFill>
                            <a:schemeClr val="tx1"/>
                          </a:solidFill>
                          <a:latin typeface="Arial" pitchFamily="34" charset="0"/>
                          <a:ea typeface="+mn-ea"/>
                          <a:cs typeface="Arial" pitchFamily="34" charset="0"/>
                        </a:rPr>
                        <a:t>Performance translates to 51% achievement. Total figure of applications disqualified: 506</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3434">
                <a:tc>
                  <a:txBody>
                    <a:bodyPr/>
                    <a:lstStyle/>
                    <a:p>
                      <a:pPr marL="85725" marR="0" indent="0" algn="l" defTabSz="4572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Percentage (%) of refugee travel documents issued within 90 calendar days </a:t>
                      </a:r>
                      <a:r>
                        <a:rPr lang="en-US" sz="1400" b="0" i="0" u="none" strike="noStrike" kern="1200" baseline="0" dirty="0" smtClean="0">
                          <a:solidFill>
                            <a:schemeClr val="tx1"/>
                          </a:solidFill>
                          <a:latin typeface="Arial" pitchFamily="34" charset="0"/>
                          <a:ea typeface="+mn-ea"/>
                          <a:cs typeface="Arial" pitchFamily="34" charset="0"/>
                        </a:rPr>
                        <a:t>(from the date of application </a:t>
                      </a:r>
                      <a:r>
                        <a:rPr lang="en-ZA" sz="1400" b="0" i="0" u="none" strike="noStrike" kern="1200" baseline="0" dirty="0" smtClean="0">
                          <a:solidFill>
                            <a:schemeClr val="tx1"/>
                          </a:solidFill>
                          <a:latin typeface="Arial" pitchFamily="34" charset="0"/>
                          <a:ea typeface="+mn-ea"/>
                          <a:cs typeface="Arial" pitchFamily="34" charset="0"/>
                        </a:rPr>
                        <a:t>at refugee reception offices until travel document is </a:t>
                      </a:r>
                      <a:r>
                        <a:rPr lang="en-US" sz="1400" b="0" i="0" u="none" strike="noStrike" kern="1200" baseline="0" dirty="0" smtClean="0">
                          <a:solidFill>
                            <a:schemeClr val="tx1"/>
                          </a:solidFill>
                          <a:latin typeface="Arial" pitchFamily="34" charset="0"/>
                          <a:ea typeface="+mn-ea"/>
                          <a:cs typeface="Arial" pitchFamily="34" charset="0"/>
                        </a:rPr>
                        <a:t>ready at office of application) to citizens 16 years of </a:t>
                      </a:r>
                      <a:r>
                        <a:rPr lang="en-ZA" sz="1400" b="0" i="0" u="none" strike="noStrike" kern="1200" baseline="0" dirty="0" smtClean="0">
                          <a:solidFill>
                            <a:schemeClr val="tx1"/>
                          </a:solidFill>
                          <a:latin typeface="Arial" pitchFamily="34" charset="0"/>
                          <a:ea typeface="+mn-ea"/>
                          <a:cs typeface="Arial" pitchFamily="34" charset="0"/>
                        </a:rPr>
                        <a:t>age and above</a:t>
                      </a:r>
                      <a:endParaRPr lang="en-US" sz="1400" b="0" i="0" u="none" strike="noStrike" kern="1200" baseline="0" dirty="0" smtClean="0">
                        <a:solidFill>
                          <a:schemeClr val="tx1"/>
                        </a:solidFill>
                        <a:latin typeface="Arial" pitchFamily="34" charset="0"/>
                        <a:ea typeface="+mn-ea"/>
                        <a:cs typeface="Arial" pitchFamily="34" charset="0"/>
                      </a:endParaRPr>
                    </a:p>
                    <a:p>
                      <a:pPr marL="85725" indent="0"/>
                      <a:endParaRPr lang="en-US"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lang="en-ZA" sz="1400" b="0" i="0" u="none" strike="noStrike" kern="1200" baseline="0" dirty="0" smtClean="0">
                          <a:solidFill>
                            <a:schemeClr val="tx1"/>
                          </a:solidFill>
                          <a:latin typeface="Arial" pitchFamily="34" charset="0"/>
                          <a:ea typeface="+mn-ea"/>
                          <a:cs typeface="Arial" pitchFamily="34" charset="0"/>
                        </a:rPr>
                        <a:t>80% of refugee travel documents issued within 90 calendar days </a:t>
                      </a:r>
                      <a:r>
                        <a:rPr lang="en-US" sz="1400" b="0" i="0" u="none" strike="noStrike" kern="1200" baseline="0" dirty="0" smtClean="0">
                          <a:solidFill>
                            <a:schemeClr val="tx1"/>
                          </a:solidFill>
                          <a:latin typeface="Arial" pitchFamily="34" charset="0"/>
                          <a:ea typeface="+mn-ea"/>
                          <a:cs typeface="Arial" pitchFamily="34" charset="0"/>
                        </a:rPr>
                        <a:t>(from the date of application </a:t>
                      </a:r>
                      <a:r>
                        <a:rPr lang="en-ZA" sz="1400" b="0" i="0" u="none" strike="noStrike" kern="1200" baseline="0" dirty="0" smtClean="0">
                          <a:solidFill>
                            <a:schemeClr val="tx1"/>
                          </a:solidFill>
                          <a:latin typeface="Arial" pitchFamily="34" charset="0"/>
                          <a:ea typeface="+mn-ea"/>
                          <a:cs typeface="Arial" pitchFamily="34" charset="0"/>
                        </a:rPr>
                        <a:t>at refugee reception offices until travel document is </a:t>
                      </a:r>
                      <a:r>
                        <a:rPr lang="en-US" sz="1400" b="0" i="0" u="none" strike="noStrike" kern="1200" baseline="0" dirty="0" smtClean="0">
                          <a:solidFill>
                            <a:schemeClr val="tx1"/>
                          </a:solidFill>
                          <a:latin typeface="Arial" pitchFamily="34" charset="0"/>
                          <a:ea typeface="+mn-ea"/>
                          <a:cs typeface="Arial" pitchFamily="34" charset="0"/>
                        </a:rPr>
                        <a:t>ready at office of application) to citizens 16 years of </a:t>
                      </a:r>
                      <a:r>
                        <a:rPr lang="en-ZA" sz="1400" b="0" i="0" u="none" strike="noStrike" kern="1200" baseline="0" dirty="0" smtClean="0">
                          <a:solidFill>
                            <a:schemeClr val="tx1"/>
                          </a:solidFill>
                          <a:latin typeface="Arial" pitchFamily="34" charset="0"/>
                          <a:ea typeface="+mn-ea"/>
                          <a:cs typeface="Arial" pitchFamily="34" charset="0"/>
                        </a:rPr>
                        <a:t>age and above</a:t>
                      </a:r>
                      <a:endParaRPr lang="en-US" sz="1400" b="0" i="0" u="none" strike="noStrike" kern="1200" baseline="0" dirty="0" smtClean="0">
                        <a:solidFill>
                          <a:schemeClr val="tx1"/>
                        </a:solidFill>
                        <a:latin typeface="Arial" pitchFamily="34" charset="0"/>
                        <a:ea typeface="+mn-ea"/>
                        <a:cs typeface="Arial" pitchFamily="34" charset="0"/>
                      </a:endParaRPr>
                    </a:p>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endParaRPr lang="en-US"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FF0000"/>
                          </a:solidFill>
                          <a:latin typeface="Arial" pitchFamily="34" charset="0"/>
                          <a:ea typeface="+mn-ea"/>
                          <a:cs typeface="Arial" pitchFamily="34" charset="0"/>
                        </a:rPr>
                        <a:t>Not Achieved</a:t>
                      </a:r>
                    </a:p>
                    <a:p>
                      <a:r>
                        <a:rPr lang="en-ZA" sz="1400" b="0" i="0" u="none" strike="noStrike" kern="1200" baseline="0" dirty="0" smtClean="0">
                          <a:solidFill>
                            <a:schemeClr val="tx1"/>
                          </a:solidFill>
                          <a:latin typeface="Arial" pitchFamily="34" charset="0"/>
                          <a:ea typeface="+mn-ea"/>
                          <a:cs typeface="Arial" pitchFamily="34" charset="0"/>
                        </a:rPr>
                        <a:t>Out of 5,585 applications received from RROs during the reporting period 2015/16, 1241 were produced within</a:t>
                      </a:r>
                    </a:p>
                    <a:p>
                      <a:r>
                        <a:rPr lang="en-ZA" sz="1400" b="0" i="0" u="none" strike="noStrike" kern="1200" baseline="0" dirty="0" smtClean="0">
                          <a:solidFill>
                            <a:schemeClr val="tx1"/>
                          </a:solidFill>
                          <a:latin typeface="Arial" pitchFamily="34" charset="0"/>
                          <a:ea typeface="+mn-ea"/>
                          <a:cs typeface="Arial" pitchFamily="34" charset="0"/>
                        </a:rPr>
                        <a:t>the stipulated turnaround time. Annual performance translates to 22%</a:t>
                      </a:r>
                    </a:p>
                    <a:p>
                      <a:r>
                        <a:rPr lang="en-ZA" sz="1400" b="0" i="0" u="none" strike="noStrike" kern="1200" baseline="0" dirty="0" smtClean="0">
                          <a:solidFill>
                            <a:schemeClr val="tx1"/>
                          </a:solidFill>
                          <a:latin typeface="Arial" pitchFamily="34" charset="0"/>
                          <a:ea typeface="+mn-ea"/>
                          <a:cs typeface="Arial" pitchFamily="34" charset="0"/>
                        </a:rPr>
                        <a:t>achievement</a:t>
                      </a:r>
                    </a:p>
                    <a:p>
                      <a:endParaRPr lang="en-ZA"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116472" y="6284808"/>
            <a:ext cx="2133600" cy="365125"/>
          </a:xfrm>
        </p:spPr>
        <p:txBody>
          <a:bodyPr/>
          <a:lstStyle/>
          <a:p>
            <a:fld id="{7BF42C52-B159-234F-84DC-5B8DD7318330}" type="slidenum">
              <a:rPr lang="en-US" sz="2000" smtClean="0"/>
              <a:t>47</a:t>
            </a:fld>
            <a:endParaRPr lang="en-US" sz="2000" dirty="0"/>
          </a:p>
        </p:txBody>
      </p:sp>
    </p:spTree>
    <p:extLst>
      <p:ext uri="{BB962C8B-B14F-4D97-AF65-F5344CB8AC3E}">
        <p14:creationId xmlns:p14="http://schemas.microsoft.com/office/powerpoint/2010/main" val="42792939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69000" y="1213640"/>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ZA" sz="2000" b="1" dirty="0">
              <a:latin typeface="Arial" pitchFamily="34" charset="0"/>
              <a:cs typeface="Arial" pitchFamily="34" charset="0"/>
            </a:endParaRPr>
          </a:p>
        </p:txBody>
      </p:sp>
      <p:sp>
        <p:nvSpPr>
          <p:cNvPr id="5" name="TextBox 4"/>
          <p:cNvSpPr txBox="1"/>
          <p:nvPr/>
        </p:nvSpPr>
        <p:spPr>
          <a:xfrm>
            <a:off x="562120" y="0"/>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3: IMMIGRATION AFFAIRS</a:t>
            </a:r>
            <a:endParaRPr lang="en-ZA" sz="2400" b="1" dirty="0">
              <a:solidFill>
                <a:schemeClr val="bg1"/>
              </a:solidFill>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19764057"/>
              </p:ext>
            </p:extLst>
          </p:nvPr>
        </p:nvGraphicFramePr>
        <p:xfrm>
          <a:off x="122830" y="996287"/>
          <a:ext cx="8925637" cy="4398895"/>
        </p:xfrm>
        <a:graphic>
          <a:graphicData uri="http://schemas.openxmlformats.org/drawingml/2006/table">
            <a:tbl>
              <a:tblPr firstRow="1" bandRow="1">
                <a:tableStyleId>{F5AB1C69-6EDB-4FF4-983F-18BD219EF322}</a:tableStyleId>
              </a:tblPr>
              <a:tblGrid>
                <a:gridCol w="2596195"/>
                <a:gridCol w="2688151"/>
                <a:gridCol w="3641291"/>
              </a:tblGrid>
              <a:tr h="782024">
                <a:tc gridSpan="3">
                  <a:txBody>
                    <a:bodyPr/>
                    <a:lstStyle/>
                    <a:p>
                      <a:pPr marL="2786063" marR="0" indent="-2786063" algn="just" defTabSz="914400" rtl="0" eaLnBrk="1" fontAlgn="auto" latinLnBrk="0" hangingPunct="1">
                        <a:lnSpc>
                          <a:spcPct val="100000"/>
                        </a:lnSpc>
                        <a:spcBef>
                          <a:spcPts val="0"/>
                        </a:spcBef>
                        <a:spcAft>
                          <a:spcPts val="0"/>
                        </a:spcAft>
                        <a:buClrTx/>
                        <a:buSzTx/>
                        <a:buFontTx/>
                        <a:buNone/>
                        <a:tabLst/>
                        <a:defRPr/>
                      </a:pPr>
                      <a:r>
                        <a:rPr lang="en-US" sz="1600" b="1" i="1" u="sng" strike="noStrike" kern="1200" baseline="0" dirty="0" smtClean="0">
                          <a:solidFill>
                            <a:srgbClr val="FFFFFF"/>
                          </a:solidFill>
                          <a:latin typeface="Arial" pitchFamily="34" charset="0"/>
                          <a:ea typeface="+mn-ea"/>
                          <a:cs typeface="Arial" pitchFamily="34" charset="0"/>
                        </a:rPr>
                        <a:t>Strategic Objective 2.1</a:t>
                      </a:r>
                      <a:r>
                        <a:rPr lang="en-US" sz="1600" b="1" i="0" u="none" strike="noStrike" kern="1200" baseline="0" dirty="0" smtClean="0">
                          <a:solidFill>
                            <a:srgbClr val="FFFFFF"/>
                          </a:solidFill>
                          <a:latin typeface="Arial" pitchFamily="34" charset="0"/>
                          <a:ea typeface="+mn-ea"/>
                          <a:cs typeface="Arial" pitchFamily="34" charset="0"/>
                        </a:rPr>
                        <a:t>: Refugees and asylum seekers are managed and documented efficiently</a:t>
                      </a:r>
                      <a:endParaRPr lang="en-ZA" sz="1600" b="0" kern="1200" dirty="0" smtClean="0">
                        <a:solidFill>
                          <a:srgbClr val="FFFFFF"/>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721646">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600" b="1" u="none" strike="noStrike" kern="1200" cap="none" normalizeH="0" baseline="0" dirty="0" smtClean="0">
                          <a:ln>
                            <a:noFill/>
                          </a:ln>
                          <a:effectLst/>
                          <a:latin typeface="Arial" pitchFamily="34" charset="0"/>
                          <a:cs typeface="Arial" pitchFamily="34" charset="0"/>
                        </a:rPr>
                        <a:t>PERFORMANCE INDICATOR</a:t>
                      </a:r>
                      <a:endParaRPr kumimoji="0" lang="en-US" sz="16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600" b="1" u="none" strike="noStrike" kern="1200" cap="none" normalizeH="0" baseline="0" dirty="0" smtClean="0">
                          <a:ln>
                            <a:noFill/>
                          </a:ln>
                          <a:effectLst/>
                          <a:latin typeface="Arial" pitchFamily="34" charset="0"/>
                          <a:cs typeface="Arial" pitchFamily="34" charset="0"/>
                        </a:rPr>
                        <a:t>ANNUAL TARGET (2015/16)</a:t>
                      </a:r>
                      <a:endParaRPr kumimoji="0" lang="en-US" sz="16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600" b="1" u="none" strike="noStrike" kern="1200" cap="none" normalizeH="0" baseline="0" dirty="0" smtClean="0">
                          <a:ln>
                            <a:noFill/>
                          </a:ln>
                          <a:effectLst/>
                          <a:latin typeface="Arial" pitchFamily="34" charset="0"/>
                          <a:cs typeface="Arial" pitchFamily="34" charset="0"/>
                        </a:rPr>
                        <a:t>ACTUAL (2015/16)</a:t>
                      </a:r>
                      <a:endParaRPr kumimoji="0" lang="en-US" sz="16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95225">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Submission to the</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Minister for approval</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of strategy for local</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integration, repatriation</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and resettlement of</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refugees (2015/16)</a:t>
                      </a:r>
                      <a:endParaRPr kumimoji="0" lang="en-ZA" sz="16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Strategy for local integration, repatriation and resettlement of refugees submitted to the Minister for approval</a:t>
                      </a:r>
                      <a:endParaRPr kumimoji="0" lang="en-US" sz="16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1" i="0" u="none" strike="noStrike" cap="none" normalizeH="0" baseline="0" dirty="0" smtClean="0">
                          <a:ln>
                            <a:noFill/>
                          </a:ln>
                          <a:solidFill>
                            <a:srgbClr val="33CC33"/>
                          </a:solidFill>
                          <a:effectLst/>
                          <a:latin typeface="Arial" pitchFamily="34" charset="0"/>
                          <a:ea typeface="ＭＳ Ｐゴシック" charset="0"/>
                          <a:cs typeface="Arial" pitchFamily="34" charset="0"/>
                        </a:rPr>
                        <a:t>Achieved</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The Strategy for local integration, repatriation and</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resettlement of refugees was presented to EXCO on</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07 March 2016 and final draft was processed for the</a:t>
                      </a:r>
                    </a:p>
                    <a:p>
                      <a:pPr marL="85725" marR="0" lvl="0" indent="0" algn="l" defTabSz="914400" rtl="0" eaLnBrk="1" fontAlgn="base" latinLnBrk="0" hangingPunct="1">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Arial" pitchFamily="34" charset="0"/>
                          <a:ea typeface="ＭＳ Ｐゴシック" charset="0"/>
                          <a:cs typeface="Arial" pitchFamily="34" charset="0"/>
                        </a:rPr>
                        <a:t>Minister’s consideration and approval on 25 March 2016</a:t>
                      </a:r>
                      <a:endParaRPr kumimoji="0" lang="en-ZA" sz="16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553200" y="6001366"/>
            <a:ext cx="2133600" cy="365125"/>
          </a:xfrm>
        </p:spPr>
        <p:txBody>
          <a:bodyPr/>
          <a:lstStyle/>
          <a:p>
            <a:fld id="{7BF42C52-B159-234F-84DC-5B8DD7318330}" type="slidenum">
              <a:rPr lang="en-US" sz="2000" smtClean="0"/>
              <a:t>48</a:t>
            </a:fld>
            <a:endParaRPr lang="en-US" sz="2000" dirty="0"/>
          </a:p>
        </p:txBody>
      </p:sp>
    </p:spTree>
    <p:extLst>
      <p:ext uri="{BB962C8B-B14F-4D97-AF65-F5344CB8AC3E}">
        <p14:creationId xmlns:p14="http://schemas.microsoft.com/office/powerpoint/2010/main" val="4010995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3739" y="95865"/>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3: IMMIGRATION AFFAIRS</a:t>
            </a:r>
            <a:endParaRPr lang="en-ZA" sz="2400" b="1" dirty="0">
              <a:solidFill>
                <a:schemeClr val="bg1"/>
              </a:solidFill>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51082597"/>
              </p:ext>
            </p:extLst>
          </p:nvPr>
        </p:nvGraphicFramePr>
        <p:xfrm>
          <a:off x="68239" y="891050"/>
          <a:ext cx="9037381" cy="4888929"/>
        </p:xfrm>
        <a:graphic>
          <a:graphicData uri="http://schemas.openxmlformats.org/drawingml/2006/table">
            <a:tbl>
              <a:tblPr firstRow="1" bandRow="1">
                <a:tableStyleId>{F5AB1C69-6EDB-4FF4-983F-18BD219EF322}</a:tableStyleId>
              </a:tblPr>
              <a:tblGrid>
                <a:gridCol w="2110151"/>
                <a:gridCol w="1998462"/>
                <a:gridCol w="4928768"/>
              </a:tblGrid>
              <a:tr h="589805">
                <a:tc gridSpan="3">
                  <a:txBody>
                    <a:bodyPr/>
                    <a:lstStyle/>
                    <a:p>
                      <a:pPr marL="2786063" marR="0" indent="-2786063" algn="just" defTabSz="914400" rtl="0" eaLnBrk="1" fontAlgn="auto" latinLnBrk="0" hangingPunct="1">
                        <a:lnSpc>
                          <a:spcPct val="100000"/>
                        </a:lnSpc>
                        <a:spcBef>
                          <a:spcPts val="0"/>
                        </a:spcBef>
                        <a:spcAft>
                          <a:spcPts val="0"/>
                        </a:spcAft>
                        <a:buClrTx/>
                        <a:buSzTx/>
                        <a:buFontTx/>
                        <a:buNone/>
                        <a:tabLst/>
                        <a:defRPr/>
                      </a:pPr>
                      <a:r>
                        <a:rPr lang="en-US" sz="1400" b="1" i="1" u="sng" strike="noStrike" kern="1200" baseline="0" dirty="0" smtClean="0">
                          <a:solidFill>
                            <a:srgbClr val="FFFFFF"/>
                          </a:solidFill>
                          <a:latin typeface="Arial" pitchFamily="34" charset="0"/>
                          <a:ea typeface="+mn-ea"/>
                          <a:cs typeface="Arial" pitchFamily="34" charset="0"/>
                        </a:rPr>
                        <a:t>Strategic Objective 2.2</a:t>
                      </a:r>
                      <a:r>
                        <a:rPr lang="en-US" sz="1400" b="1" i="0" u="none" strike="noStrike" kern="1200" baseline="0" dirty="0" smtClean="0">
                          <a:solidFill>
                            <a:srgbClr val="FFFFFF"/>
                          </a:solidFill>
                          <a:latin typeface="Arial" pitchFamily="34" charset="0"/>
                          <a:ea typeface="+mn-ea"/>
                          <a:cs typeface="Arial" pitchFamily="34" charset="0"/>
                        </a:rPr>
                        <a:t>: Movement of persons in and out of the country regulated according to a risk based approach</a:t>
                      </a:r>
                      <a:endParaRPr lang="en-ZA" sz="1400" b="0" kern="1200" dirty="0" smtClean="0">
                        <a:solidFill>
                          <a:srgbClr val="FFFFFF"/>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375602">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76853">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Promulgation of BMA</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legislation (2015/16)</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Launch of BMA</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BMA legislation</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promulgated</a:t>
                      </a:r>
                      <a:endParaRPr lang="en-US"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FF0000"/>
                          </a:solidFill>
                          <a:latin typeface="Arial" pitchFamily="34" charset="0"/>
                          <a:ea typeface="+mn-ea"/>
                          <a:cs typeface="Arial" pitchFamily="34" charset="0"/>
                        </a:rPr>
                        <a:t>Not Achieved</a:t>
                      </a:r>
                    </a:p>
                    <a:p>
                      <a:r>
                        <a:rPr lang="en-ZA" sz="1400" b="0" i="0" u="none" strike="noStrike" kern="1200" baseline="0" dirty="0" smtClean="0">
                          <a:solidFill>
                            <a:schemeClr val="tx1"/>
                          </a:solidFill>
                          <a:latin typeface="Arial" pitchFamily="34" charset="0"/>
                          <a:ea typeface="+mn-ea"/>
                          <a:cs typeface="Arial" pitchFamily="34" charset="0"/>
                        </a:rPr>
                        <a:t>The first draft BMA Bill was finalised in June 2015 and gazetted in August 2015 for public comments</a:t>
                      </a:r>
                    </a:p>
                    <a:p>
                      <a:endParaRPr lang="en-ZA" sz="1400" b="0" i="0" u="none" strike="noStrike" kern="1200" baseline="0" dirty="0" smtClean="0">
                        <a:solidFill>
                          <a:schemeClr val="tx1"/>
                        </a:solidFill>
                        <a:latin typeface="Arial" pitchFamily="34" charset="0"/>
                        <a:ea typeface="+mn-ea"/>
                        <a:cs typeface="Arial" pitchFamily="34" charset="0"/>
                      </a:endParaRPr>
                    </a:p>
                    <a:p>
                      <a:r>
                        <a:rPr lang="en-ZA" sz="1400" b="0" i="0" u="none" strike="noStrike" kern="1200" baseline="0" dirty="0" smtClean="0">
                          <a:solidFill>
                            <a:schemeClr val="tx1"/>
                          </a:solidFill>
                          <a:latin typeface="Arial" pitchFamily="34" charset="0"/>
                          <a:ea typeface="+mn-ea"/>
                          <a:cs typeface="Arial" pitchFamily="34" charset="0"/>
                        </a:rPr>
                        <a:t>Cabinet approved the introduction of the Bill into Parliament in September 2015, thereafter the Bill was submitted to Parliament in October 2015</a:t>
                      </a:r>
                    </a:p>
                    <a:p>
                      <a:endParaRPr lang="en-ZA" sz="1400" b="0" i="0" u="none" strike="noStrike" kern="1200" baseline="0" dirty="0" smtClean="0">
                        <a:solidFill>
                          <a:schemeClr val="tx1"/>
                        </a:solidFill>
                        <a:latin typeface="Arial" pitchFamily="34" charset="0"/>
                        <a:ea typeface="+mn-ea"/>
                        <a:cs typeface="Arial" pitchFamily="34" charset="0"/>
                      </a:endParaRPr>
                    </a:p>
                    <a:p>
                      <a:r>
                        <a:rPr lang="en-ZA" sz="1400" b="0" i="0" u="none" strike="noStrike" kern="1200" baseline="0" dirty="0" smtClean="0">
                          <a:solidFill>
                            <a:schemeClr val="tx1"/>
                          </a:solidFill>
                          <a:latin typeface="Arial" pitchFamily="34" charset="0"/>
                          <a:ea typeface="+mn-ea"/>
                          <a:cs typeface="Arial" pitchFamily="34" charset="0"/>
                        </a:rPr>
                        <a:t>Considering the socioeconomic implications of the BMA, engagements on the Bill were initiated with NEDLAC in November 2015. As a consequence, Parliamentary deliberations on the Bill could not commence</a:t>
                      </a:r>
                    </a:p>
                    <a:p>
                      <a:endParaRPr lang="en-ZA" sz="1400" b="0" i="0" u="none" strike="noStrike" kern="1200" baseline="0" dirty="0" smtClean="0">
                        <a:solidFill>
                          <a:schemeClr val="tx1"/>
                        </a:solidFill>
                        <a:latin typeface="Arial" pitchFamily="34" charset="0"/>
                        <a:ea typeface="+mn-ea"/>
                        <a:cs typeface="Arial" pitchFamily="34" charset="0"/>
                      </a:endParaRPr>
                    </a:p>
                    <a:p>
                      <a:r>
                        <a:rPr lang="en-ZA" sz="1400" b="0" i="0" u="none" strike="noStrike" kern="1200" baseline="0" dirty="0" smtClean="0">
                          <a:solidFill>
                            <a:schemeClr val="tx1"/>
                          </a:solidFill>
                          <a:latin typeface="Arial" pitchFamily="34" charset="0"/>
                          <a:ea typeface="+mn-ea"/>
                          <a:cs typeface="Arial" pitchFamily="34" charset="0"/>
                        </a:rPr>
                        <a:t>Engagements with NEDLAC progressed well and finalised in May 2016, the BMA Bill was formally introduced to Parliament and currently under discussion at Portfolio Committee on Home Affairs</a:t>
                      </a:r>
                      <a:endParaRPr kumimoji="0" lang="en-ZA" sz="14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143768" y="6130728"/>
            <a:ext cx="2133600" cy="365125"/>
          </a:xfrm>
        </p:spPr>
        <p:txBody>
          <a:bodyPr/>
          <a:lstStyle/>
          <a:p>
            <a:fld id="{7BF42C52-B159-234F-84DC-5B8DD7318330}" type="slidenum">
              <a:rPr lang="en-US" sz="2000" smtClean="0"/>
              <a:t>49</a:t>
            </a:fld>
            <a:endParaRPr lang="en-US" sz="2000" dirty="0"/>
          </a:p>
        </p:txBody>
      </p:sp>
    </p:spTree>
    <p:extLst>
      <p:ext uri="{BB962C8B-B14F-4D97-AF65-F5344CB8AC3E}">
        <p14:creationId xmlns:p14="http://schemas.microsoft.com/office/powerpoint/2010/main" val="3811693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120650" y="49213"/>
            <a:ext cx="8713788" cy="295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ctr"/>
            <a:r>
              <a:rPr lang="en-ZA" altLang="en-US" sz="1600" b="1" dirty="0" smtClean="0">
                <a:solidFill>
                  <a:schemeClr val="bg1"/>
                </a:solidFill>
                <a:latin typeface="Arial" pitchFamily="34" charset="0"/>
                <a:ea typeface="ＭＳ Ｐゴシック" pitchFamily="34" charset="-128"/>
                <a:cs typeface="Arial" pitchFamily="34" charset="0"/>
              </a:rPr>
              <a:t>MTSF Priorities &amp; DHA Commitments in support of MTSF 2014 to 2019</a:t>
            </a:r>
          </a:p>
        </p:txBody>
      </p:sp>
      <p:sp>
        <p:nvSpPr>
          <p:cNvPr id="3" name="Content Placeholder 2"/>
          <p:cNvSpPr>
            <a:spLocks noGrp="1"/>
          </p:cNvSpPr>
          <p:nvPr>
            <p:ph idx="1"/>
          </p:nvPr>
        </p:nvSpPr>
        <p:spPr>
          <a:xfrm>
            <a:off x="274638" y="1068388"/>
            <a:ext cx="8440737" cy="5789612"/>
          </a:xfrm>
        </p:spPr>
        <p:txBody>
          <a:bodyPr>
            <a:noAutofit/>
          </a:bodyPr>
          <a:lstStyle/>
          <a:p>
            <a:pPr marL="617220" lvl="1" indent="-342900">
              <a:spcAft>
                <a:spcPts val="600"/>
              </a:spcAft>
              <a:buSzPct val="100000"/>
              <a:defRPr/>
            </a:pPr>
            <a:endParaRPr lang="en-ZA" dirty="0" smtClean="0">
              <a:cs typeface="Arial" charset="0"/>
            </a:endParaRPr>
          </a:p>
          <a:p>
            <a:pPr marL="617220" lvl="1" indent="-342900">
              <a:spcAft>
                <a:spcPts val="600"/>
              </a:spcAft>
              <a:buSzPct val="100000"/>
              <a:defRPr/>
            </a:pPr>
            <a:endParaRPr lang="en-ZA" dirty="0" smtClean="0">
              <a:cs typeface="Arial" charset="0"/>
            </a:endParaRPr>
          </a:p>
          <a:p>
            <a:pPr marL="617220" lvl="1" indent="-342900">
              <a:spcAft>
                <a:spcPts val="600"/>
              </a:spcAft>
              <a:buSzPct val="100000"/>
              <a:defRPr/>
            </a:pPr>
            <a:endParaRPr lang="en-ZA" dirty="0" smtClean="0">
              <a:cs typeface="Arial" charset="0"/>
            </a:endParaRPr>
          </a:p>
          <a:p>
            <a:pPr marL="617220" lvl="1" indent="-342900">
              <a:spcAft>
                <a:spcPts val="600"/>
              </a:spcAft>
              <a:buSzPct val="100000"/>
              <a:defRPr/>
            </a:pPr>
            <a:endParaRPr lang="en-ZA" dirty="0" smtClean="0">
              <a:cs typeface="Arial" charset="0"/>
            </a:endParaRPr>
          </a:p>
          <a:p>
            <a:pPr marL="617220" lvl="1" indent="-342900">
              <a:spcAft>
                <a:spcPts val="600"/>
              </a:spcAft>
              <a:buSzPct val="100000"/>
              <a:defRPr/>
            </a:pPr>
            <a:endParaRPr lang="en-ZA" dirty="0" smtClean="0">
              <a:cs typeface="Arial" charset="0"/>
            </a:endParaRPr>
          </a:p>
          <a:p>
            <a:pPr marL="274320" lvl="1" indent="0">
              <a:spcAft>
                <a:spcPts val="600"/>
              </a:spcAft>
              <a:buSzPct val="100000"/>
              <a:buFont typeface="Arial" charset="0"/>
              <a:buNone/>
              <a:defRPr/>
            </a:pPr>
            <a:endParaRPr lang="en-ZA" dirty="0" smtClean="0">
              <a:cs typeface="Arial" charset="0"/>
            </a:endParaRPr>
          </a:p>
          <a:p>
            <a:pPr marL="274320" lvl="1" indent="0">
              <a:spcAft>
                <a:spcPts val="600"/>
              </a:spcAft>
              <a:buSzPct val="100000"/>
              <a:buFont typeface="Arial" charset="0"/>
              <a:buNone/>
              <a:defRPr/>
            </a:pPr>
            <a:endParaRPr lang="en-ZA" dirty="0" smtClean="0">
              <a:cs typeface="Arial" charset="0"/>
            </a:endParaRPr>
          </a:p>
          <a:p>
            <a:pPr marL="274320" lvl="1" indent="0">
              <a:spcAft>
                <a:spcPts val="600"/>
              </a:spcAft>
              <a:buSzPct val="100000"/>
              <a:buFont typeface="Arial" charset="0"/>
              <a:buNone/>
              <a:defRPr/>
            </a:pPr>
            <a:endParaRPr lang="en-ZA" dirty="0" smtClean="0">
              <a:cs typeface="Arial" charset="0"/>
            </a:endParaRPr>
          </a:p>
          <a:p>
            <a:pPr marL="274320" lvl="1" indent="0">
              <a:spcAft>
                <a:spcPts val="600"/>
              </a:spcAft>
              <a:buSzPct val="100000"/>
              <a:buFont typeface="Arial" charset="0"/>
              <a:buNone/>
              <a:defRPr/>
            </a:pPr>
            <a:endParaRPr lang="en-ZA" dirty="0">
              <a:cs typeface="Arial" charset="0"/>
            </a:endParaRPr>
          </a:p>
        </p:txBody>
      </p:sp>
      <p:sp>
        <p:nvSpPr>
          <p:cNvPr id="13316" name="Slide Number Placeholder 3"/>
          <p:cNvSpPr>
            <a:spLocks noGrp="1"/>
          </p:cNvSpPr>
          <p:nvPr>
            <p:ph type="sldNum" sz="quarter" idx="12"/>
          </p:nvPr>
        </p:nvSpPr>
        <p:spPr bwMode="auto">
          <a:xfrm>
            <a:off x="8459788" y="6424613"/>
            <a:ext cx="684212"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eaLnBrk="1" hangingPunct="1"/>
            <a:fld id="{7FE8A7B7-1198-45BE-BC46-2967C8A0744C}" type="slidenum">
              <a:rPr lang="en-ZA" altLang="en-US" smtClean="0">
                <a:ea typeface="ＭＳ Ｐゴシック" pitchFamily="34" charset="-128"/>
              </a:rPr>
              <a:pPr eaLnBrk="1" hangingPunct="1"/>
              <a:t>5</a:t>
            </a:fld>
            <a:endParaRPr lang="en-ZA" altLang="en-US" dirty="0" smtClean="0">
              <a:ea typeface="ＭＳ Ｐゴシック" pitchFamily="34" charset="-128"/>
            </a:endParaRPr>
          </a:p>
        </p:txBody>
      </p:sp>
      <p:grpSp>
        <p:nvGrpSpPr>
          <p:cNvPr id="13317" name="Group 14"/>
          <p:cNvGrpSpPr>
            <a:grpSpLocks/>
          </p:cNvGrpSpPr>
          <p:nvPr/>
        </p:nvGrpSpPr>
        <p:grpSpPr bwMode="auto">
          <a:xfrm>
            <a:off x="90488" y="1539875"/>
            <a:ext cx="2233612" cy="3916363"/>
            <a:chOff x="6294" y="3406324"/>
            <a:chExt cx="2234532" cy="702456"/>
          </a:xfrm>
        </p:grpSpPr>
        <p:sp>
          <p:nvSpPr>
            <p:cNvPr id="16" name="Rounded Rectangle 15"/>
            <p:cNvSpPr/>
            <p:nvPr/>
          </p:nvSpPr>
          <p:spPr>
            <a:xfrm>
              <a:off x="6294" y="3412588"/>
              <a:ext cx="2234532" cy="696192"/>
            </a:xfrm>
            <a:prstGeom prst="roundRect">
              <a:avLst>
                <a:gd name="adj" fmla="val 10000"/>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ounded Rectangle 4"/>
            <p:cNvSpPr/>
            <p:nvPr/>
          </p:nvSpPr>
          <p:spPr>
            <a:xfrm>
              <a:off x="26940" y="3406324"/>
              <a:ext cx="2193241" cy="699609"/>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fontAlgn="auto">
                <a:spcBef>
                  <a:spcPts val="0"/>
                </a:spcBef>
                <a:spcAft>
                  <a:spcPts val="0"/>
                </a:spcAft>
                <a:defRPr/>
              </a:pPr>
              <a:endParaRPr lang="en-ZA" sz="1600" b="1" dirty="0">
                <a:solidFill>
                  <a:schemeClr val="tx1"/>
                </a:solidFill>
                <a:latin typeface="Arial"/>
                <a:cs typeface="Arial"/>
              </a:endParaRPr>
            </a:p>
            <a:p>
              <a:pPr fontAlgn="auto">
                <a:spcBef>
                  <a:spcPts val="0"/>
                </a:spcBef>
                <a:spcAft>
                  <a:spcPts val="0"/>
                </a:spcAft>
                <a:defRPr/>
              </a:pPr>
              <a:endParaRPr lang="en-ZA" sz="1600" b="1" dirty="0">
                <a:solidFill>
                  <a:schemeClr val="tx1"/>
                </a:solidFill>
                <a:latin typeface="Arial"/>
                <a:cs typeface="Arial"/>
              </a:endParaRPr>
            </a:p>
            <a:p>
              <a:pPr marL="342900" indent="-342900">
                <a:spcAft>
                  <a:spcPts val="1200"/>
                </a:spcAft>
                <a:buFont typeface="+mj-lt"/>
                <a:buAutoNum type="arabicPeriod"/>
                <a:defRPr/>
              </a:pPr>
              <a:r>
                <a:rPr lang="en-ZA" sz="1600" dirty="0">
                  <a:solidFill>
                    <a:schemeClr val="tx1"/>
                  </a:solidFill>
                  <a:latin typeface="Arial"/>
                  <a:cs typeface="Arial"/>
                </a:rPr>
                <a:t>Decent work and sustainable livelihoods </a:t>
              </a:r>
            </a:p>
            <a:p>
              <a:pPr marL="342900" indent="-342900">
                <a:spcAft>
                  <a:spcPts val="1200"/>
                </a:spcAft>
                <a:buFont typeface="+mj-lt"/>
                <a:buAutoNum type="arabicPeriod"/>
                <a:defRPr/>
              </a:pPr>
              <a:r>
                <a:rPr lang="en-ZA" sz="1600" dirty="0">
                  <a:solidFill>
                    <a:schemeClr val="tx1"/>
                  </a:solidFill>
                  <a:latin typeface="Arial"/>
                  <a:cs typeface="Arial"/>
                </a:rPr>
                <a:t> Education</a:t>
              </a:r>
            </a:p>
            <a:p>
              <a:pPr marL="342900" indent="-342900">
                <a:spcAft>
                  <a:spcPts val="1200"/>
                </a:spcAft>
                <a:buFont typeface="+mj-lt"/>
                <a:buAutoNum type="arabicPeriod"/>
                <a:defRPr/>
              </a:pPr>
              <a:r>
                <a:rPr lang="en-ZA" sz="1600" dirty="0">
                  <a:solidFill>
                    <a:schemeClr val="tx1"/>
                  </a:solidFill>
                  <a:latin typeface="Arial"/>
                  <a:cs typeface="Arial"/>
                </a:rPr>
                <a:t> Health</a:t>
              </a:r>
            </a:p>
            <a:p>
              <a:pPr marL="342900" indent="-342900">
                <a:spcAft>
                  <a:spcPts val="1200"/>
                </a:spcAft>
                <a:buFont typeface="+mj-lt"/>
                <a:buAutoNum type="arabicPeriod"/>
                <a:defRPr/>
              </a:pPr>
              <a:r>
                <a:rPr lang="en-ZA" sz="1600" dirty="0">
                  <a:solidFill>
                    <a:schemeClr val="tx1"/>
                  </a:solidFill>
                  <a:latin typeface="Arial"/>
                  <a:cs typeface="Arial"/>
                </a:rPr>
                <a:t>Rural development, food security and land reform</a:t>
              </a:r>
            </a:p>
            <a:p>
              <a:pPr marL="342900" indent="-342900">
                <a:spcAft>
                  <a:spcPts val="1200"/>
                </a:spcAft>
                <a:buFont typeface="+mj-lt"/>
                <a:buAutoNum type="arabicPeriod"/>
                <a:defRPr/>
              </a:pPr>
              <a:r>
                <a:rPr lang="en-ZA" sz="1600" dirty="0">
                  <a:solidFill>
                    <a:schemeClr val="tx1"/>
                  </a:solidFill>
                  <a:latin typeface="Arial"/>
                  <a:cs typeface="Arial"/>
                </a:rPr>
                <a:t>Fight against crime and corruption</a:t>
              </a:r>
            </a:p>
            <a:p>
              <a:pPr fontAlgn="auto">
                <a:spcBef>
                  <a:spcPts val="0"/>
                </a:spcBef>
                <a:spcAft>
                  <a:spcPts val="0"/>
                </a:spcAft>
                <a:defRPr/>
              </a:pPr>
              <a:endParaRPr lang="en-ZA" sz="1600" b="1" dirty="0">
                <a:solidFill>
                  <a:schemeClr val="tx1"/>
                </a:solidFill>
                <a:latin typeface="Arial"/>
                <a:cs typeface="Arial"/>
              </a:endParaRPr>
            </a:p>
            <a:p>
              <a:pPr fontAlgn="auto">
                <a:spcBef>
                  <a:spcPts val="0"/>
                </a:spcBef>
                <a:spcAft>
                  <a:spcPts val="0"/>
                </a:spcAft>
                <a:defRPr/>
              </a:pPr>
              <a:endParaRPr lang="en-US" sz="1600" b="1" dirty="0">
                <a:latin typeface="Arial"/>
                <a:cs typeface="Arial"/>
              </a:endParaRPr>
            </a:p>
          </p:txBody>
        </p:sp>
      </p:grpSp>
      <p:sp>
        <p:nvSpPr>
          <p:cNvPr id="14" name="Rounded Rectangle 4"/>
          <p:cNvSpPr/>
          <p:nvPr/>
        </p:nvSpPr>
        <p:spPr bwMode="auto">
          <a:xfrm>
            <a:off x="4429125" y="1368426"/>
            <a:ext cx="4518025" cy="2603074"/>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marL="285750" indent="-285750">
              <a:spcAft>
                <a:spcPts val="0"/>
              </a:spcAft>
              <a:buFont typeface="Arial" pitchFamily="34" charset="0"/>
              <a:buChar char="•"/>
              <a:defRPr/>
            </a:pPr>
            <a:endParaRPr lang="en-ZA" sz="1400" dirty="0">
              <a:solidFill>
                <a:schemeClr val="tx1"/>
              </a:solidFill>
              <a:latin typeface="Arial" pitchFamily="34" charset="0"/>
              <a:ea typeface="ＭＳ Ｐゴシック" pitchFamily="-84" charset="-128"/>
              <a:cs typeface="Arial" pitchFamily="34" charset="0"/>
            </a:endParaRPr>
          </a:p>
          <a:p>
            <a:pPr marL="285750" indent="-285750">
              <a:spcAft>
                <a:spcPts val="0"/>
              </a:spcAft>
              <a:buFont typeface="Arial" pitchFamily="34" charset="0"/>
              <a:buChar char="•"/>
              <a:defRPr/>
            </a:pPr>
            <a:r>
              <a:rPr lang="en-ZA" sz="1400" dirty="0">
                <a:solidFill>
                  <a:schemeClr val="tx1"/>
                </a:solidFill>
                <a:latin typeface="Arial" pitchFamily="34" charset="0"/>
                <a:ea typeface="ＭＳ Ｐゴシック" pitchFamily="-84" charset="-128"/>
                <a:cs typeface="Arial" pitchFamily="34" charset="0"/>
              </a:rPr>
              <a:t>BMA established and operational by April 2017</a:t>
            </a:r>
          </a:p>
          <a:p>
            <a:pPr marL="285750" indent="-285750">
              <a:spcAft>
                <a:spcPts val="0"/>
              </a:spcAft>
              <a:buFont typeface="Arial" pitchFamily="34" charset="0"/>
              <a:buChar char="•"/>
              <a:defRPr/>
            </a:pPr>
            <a:r>
              <a:rPr lang="en-ZA" sz="1400" dirty="0">
                <a:solidFill>
                  <a:schemeClr val="tx1"/>
                </a:solidFill>
                <a:latin typeface="Arial" pitchFamily="34" charset="0"/>
                <a:ea typeface="ＭＳ Ｐゴシック" pitchFamily="-84" charset="-128"/>
                <a:cs typeface="Arial" pitchFamily="34" charset="0"/>
              </a:rPr>
              <a:t>Integrated Border Management  Strategy  developed and implemented to defend, protect, secure and ensure well-managed borders (2018/19)</a:t>
            </a:r>
          </a:p>
          <a:p>
            <a:pPr marL="285750" indent="-285750">
              <a:spcAft>
                <a:spcPts val="0"/>
              </a:spcAft>
              <a:buFont typeface="Arial" pitchFamily="34" charset="0"/>
              <a:buChar char="•"/>
              <a:defRPr/>
            </a:pPr>
            <a:r>
              <a:rPr lang="en-ZA" sz="1400" dirty="0">
                <a:solidFill>
                  <a:schemeClr val="tx1"/>
                </a:solidFill>
                <a:latin typeface="Arial" pitchFamily="34" charset="0"/>
                <a:ea typeface="Calibri" pitchFamily="34" charset="0"/>
                <a:cs typeface="Arial" pitchFamily="34" charset="0"/>
              </a:rPr>
              <a:t>74%  or 810 000 of all births captured within 30 days by 18/19</a:t>
            </a:r>
          </a:p>
          <a:p>
            <a:pPr marL="285750" indent="-285750">
              <a:spcAft>
                <a:spcPts val="0"/>
              </a:spcAft>
              <a:buFont typeface="Arial" pitchFamily="34" charset="0"/>
              <a:buChar char="•"/>
              <a:defRPr/>
            </a:pPr>
            <a:r>
              <a:rPr lang="en-ZA" sz="1400" dirty="0">
                <a:solidFill>
                  <a:schemeClr val="tx1"/>
                </a:solidFill>
                <a:latin typeface="Arial" pitchFamily="34" charset="0"/>
                <a:ea typeface="Calibri" pitchFamily="34" charset="0"/>
                <a:cs typeface="Arial" pitchFamily="34" charset="0"/>
              </a:rPr>
              <a:t>National Identity System (NIS) operational (18/19)</a:t>
            </a:r>
          </a:p>
          <a:p>
            <a:pPr marL="285750" indent="-285750">
              <a:spcAft>
                <a:spcPts val="0"/>
              </a:spcAft>
              <a:buFont typeface="Arial" pitchFamily="34" charset="0"/>
              <a:buChar char="•"/>
              <a:defRPr/>
            </a:pPr>
            <a:r>
              <a:rPr lang="en-ZA" sz="1400" dirty="0">
                <a:solidFill>
                  <a:schemeClr val="tx1"/>
                </a:solidFill>
                <a:latin typeface="Arial" pitchFamily="34" charset="0"/>
                <a:ea typeface="Calibri" pitchFamily="34" charset="0"/>
                <a:cs typeface="Arial" pitchFamily="34" charset="0"/>
              </a:rPr>
              <a:t>100% of all designated ports of entry equipped with biometric systems by 2018/19</a:t>
            </a:r>
          </a:p>
          <a:p>
            <a:pPr marL="285750" indent="-285750">
              <a:spcAft>
                <a:spcPts val="0"/>
              </a:spcAft>
              <a:buFont typeface="Arial" pitchFamily="34" charset="0"/>
              <a:buChar char="•"/>
              <a:defRPr/>
            </a:pPr>
            <a:r>
              <a:rPr lang="en-US" sz="1400" dirty="0">
                <a:solidFill>
                  <a:schemeClr val="tx1"/>
                </a:solidFill>
                <a:latin typeface="Arial" pitchFamily="34" charset="0"/>
                <a:cs typeface="Arial" pitchFamily="34" charset="0"/>
              </a:rPr>
              <a:t>Immigration and Refugees Bills submitted to Parliament for approval by 2018/19</a:t>
            </a:r>
            <a:endParaRPr lang="en-US" sz="1400" dirty="0">
              <a:solidFill>
                <a:schemeClr val="tx1"/>
              </a:solidFill>
              <a:latin typeface="Arial" pitchFamily="34" charset="0"/>
              <a:ea typeface="ＭＳ Ｐゴシック" pitchFamily="-84" charset="-128"/>
              <a:cs typeface="Arial" pitchFamily="34" charset="0"/>
            </a:endParaRPr>
          </a:p>
          <a:p>
            <a:pPr>
              <a:spcAft>
                <a:spcPts val="0"/>
              </a:spcAft>
              <a:defRPr/>
            </a:pPr>
            <a:endParaRPr lang="en-US" sz="1800" dirty="0">
              <a:solidFill>
                <a:srgbClr val="FF0000"/>
              </a:solidFill>
              <a:latin typeface="Arial Narrow" pitchFamily="34" charset="0"/>
              <a:ea typeface="ＭＳ Ｐゴシック" pitchFamily="-84" charset="-128"/>
              <a:cs typeface="Calibri" pitchFamily="34" charset="0"/>
            </a:endParaRPr>
          </a:p>
        </p:txBody>
      </p:sp>
      <p:grpSp>
        <p:nvGrpSpPr>
          <p:cNvPr id="10247" name="Group 18"/>
          <p:cNvGrpSpPr>
            <a:grpSpLocks/>
          </p:cNvGrpSpPr>
          <p:nvPr/>
        </p:nvGrpSpPr>
        <p:grpSpPr bwMode="auto">
          <a:xfrm>
            <a:off x="2443162" y="461963"/>
            <a:ext cx="1927491" cy="746125"/>
            <a:chOff x="1558447" y="193572"/>
            <a:chExt cx="921709" cy="272670"/>
          </a:xfrm>
          <a:noFill/>
        </p:grpSpPr>
        <p:sp>
          <p:nvSpPr>
            <p:cNvPr id="20" name="Rounded Rectangle 19"/>
            <p:cNvSpPr/>
            <p:nvPr/>
          </p:nvSpPr>
          <p:spPr>
            <a:xfrm>
              <a:off x="1558447" y="193572"/>
              <a:ext cx="921709" cy="272670"/>
            </a:xfrm>
            <a:prstGeom prst="roundRect">
              <a:avLst/>
            </a:prstGeom>
            <a:gr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Rounded Rectangle 4"/>
            <p:cNvSpPr/>
            <p:nvPr/>
          </p:nvSpPr>
          <p:spPr>
            <a:xfrm>
              <a:off x="1571966" y="230528"/>
              <a:ext cx="894671" cy="222370"/>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60960" rIns="60960" bIns="60960" spcCol="1270" anchor="ctr"/>
            <a:lstStyle/>
            <a:p>
              <a:pPr defTabSz="711200">
                <a:spcAft>
                  <a:spcPct val="35000"/>
                </a:spcAft>
                <a:defRPr/>
              </a:pPr>
              <a:r>
                <a:rPr lang="en-ZA" sz="1400" b="1" dirty="0" smtClean="0">
                  <a:latin typeface="Arial" pitchFamily="34" charset="0"/>
                  <a:cs typeface="Arial" pitchFamily="34" charset="0"/>
                </a:rPr>
                <a:t>DHA </a:t>
              </a:r>
              <a:r>
                <a:rPr lang="en-ZA" sz="1400" b="1" dirty="0">
                  <a:latin typeface="Arial" pitchFamily="34" charset="0"/>
                  <a:cs typeface="Arial" pitchFamily="34" charset="0"/>
                </a:rPr>
                <a:t>Contribution to 14 </a:t>
              </a:r>
              <a:r>
                <a:rPr lang="en-ZA" sz="1400" b="1" dirty="0" smtClean="0">
                  <a:latin typeface="Arial" pitchFamily="34" charset="0"/>
                  <a:cs typeface="Arial" pitchFamily="34" charset="0"/>
                </a:rPr>
                <a:t> outcomes</a:t>
              </a:r>
              <a:endParaRPr lang="en-GB" sz="1400" b="1" dirty="0">
                <a:latin typeface="Arial" pitchFamily="34" charset="0"/>
                <a:cs typeface="Arial" pitchFamily="34" charset="0"/>
              </a:endParaRPr>
            </a:p>
          </p:txBody>
        </p:sp>
      </p:grpSp>
      <p:grpSp>
        <p:nvGrpSpPr>
          <p:cNvPr id="13320" name="Group 21"/>
          <p:cNvGrpSpPr>
            <a:grpSpLocks/>
          </p:cNvGrpSpPr>
          <p:nvPr/>
        </p:nvGrpSpPr>
        <p:grpSpPr bwMode="auto">
          <a:xfrm>
            <a:off x="2443163" y="1543050"/>
            <a:ext cx="1641475" cy="890588"/>
            <a:chOff x="1736180" y="611417"/>
            <a:chExt cx="921693" cy="286851"/>
          </a:xfrm>
        </p:grpSpPr>
        <p:sp>
          <p:nvSpPr>
            <p:cNvPr id="23" name="Rounded Rectangle 22"/>
            <p:cNvSpPr/>
            <p:nvPr/>
          </p:nvSpPr>
          <p:spPr>
            <a:xfrm>
              <a:off x="1736180" y="611417"/>
              <a:ext cx="921693" cy="286851"/>
            </a:xfrm>
            <a:prstGeom prst="roundRect">
              <a:avLst/>
            </a:prstGeom>
            <a:solidFill>
              <a:srgbClr val="FFC000">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ounded Rectangle 4"/>
            <p:cNvSpPr/>
            <p:nvPr/>
          </p:nvSpPr>
          <p:spPr>
            <a:xfrm>
              <a:off x="1750442" y="625223"/>
              <a:ext cx="893169" cy="2592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60960" rIns="60960" bIns="60960" spcCol="1270" anchor="ctr"/>
            <a:lstStyle/>
            <a:p>
              <a:pPr marL="82296">
                <a:spcBef>
                  <a:spcPts val="0"/>
                </a:spcBef>
                <a:spcAft>
                  <a:spcPts val="1200"/>
                </a:spcAft>
                <a:defRPr/>
              </a:pPr>
              <a:r>
                <a:rPr lang="en-ZA" sz="1200" dirty="0">
                  <a:solidFill>
                    <a:schemeClr val="tx1"/>
                  </a:solidFill>
                  <a:latin typeface="Arial" pitchFamily="34" charset="0"/>
                  <a:cs typeface="Arial" pitchFamily="34" charset="0"/>
                </a:rPr>
                <a:t>3. All people in South Africa are and feel safe </a:t>
              </a:r>
            </a:p>
          </p:txBody>
        </p:sp>
      </p:grpSp>
      <p:grpSp>
        <p:nvGrpSpPr>
          <p:cNvPr id="13321" name="Group 24"/>
          <p:cNvGrpSpPr>
            <a:grpSpLocks/>
          </p:cNvGrpSpPr>
          <p:nvPr/>
        </p:nvGrpSpPr>
        <p:grpSpPr bwMode="auto">
          <a:xfrm>
            <a:off x="2470150" y="3805238"/>
            <a:ext cx="1665288" cy="1044575"/>
            <a:chOff x="2425135" y="1988093"/>
            <a:chExt cx="954125" cy="245857"/>
          </a:xfrm>
        </p:grpSpPr>
        <p:sp>
          <p:nvSpPr>
            <p:cNvPr id="26" name="Rounded Rectangle 25"/>
            <p:cNvSpPr/>
            <p:nvPr/>
          </p:nvSpPr>
          <p:spPr>
            <a:xfrm>
              <a:off x="2425135" y="1988093"/>
              <a:ext cx="954125" cy="245857"/>
            </a:xfrm>
            <a:prstGeom prst="roundRect">
              <a:avLst/>
            </a:prstGeom>
            <a:solidFill>
              <a:srgbClr val="FFFF00">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Rounded Rectangle 4"/>
            <p:cNvSpPr/>
            <p:nvPr/>
          </p:nvSpPr>
          <p:spPr>
            <a:xfrm>
              <a:off x="2436960" y="2000050"/>
              <a:ext cx="930476" cy="22194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60960" rIns="60960" bIns="60960" spcCol="1270" anchor="ctr"/>
            <a:lstStyle/>
            <a:p>
              <a:pPr marL="82296">
                <a:spcBef>
                  <a:spcPts val="0"/>
                </a:spcBef>
                <a:spcAft>
                  <a:spcPts val="1200"/>
                </a:spcAft>
                <a:defRPr/>
              </a:pPr>
              <a:endParaRPr lang="en-ZA" dirty="0" smtClean="0">
                <a:solidFill>
                  <a:schemeClr val="tx1"/>
                </a:solidFill>
                <a:cs typeface="Arial" charset="0"/>
              </a:endParaRPr>
            </a:p>
            <a:p>
              <a:pPr marL="82296">
                <a:spcBef>
                  <a:spcPts val="0"/>
                </a:spcBef>
                <a:spcAft>
                  <a:spcPts val="1200"/>
                </a:spcAft>
                <a:defRPr/>
              </a:pPr>
              <a:r>
                <a:rPr lang="en-ZA" sz="1400" dirty="0" smtClean="0">
                  <a:solidFill>
                    <a:schemeClr val="tx1"/>
                  </a:solidFill>
                  <a:latin typeface="Arial" pitchFamily="34" charset="0"/>
                  <a:cs typeface="Arial" pitchFamily="34" charset="0"/>
                </a:rPr>
                <a:t>4</a:t>
              </a:r>
              <a:r>
                <a:rPr lang="en-ZA" sz="1400" dirty="0">
                  <a:solidFill>
                    <a:schemeClr val="tx1"/>
                  </a:solidFill>
                  <a:latin typeface="Arial" pitchFamily="34" charset="0"/>
                  <a:cs typeface="Arial" pitchFamily="34" charset="0"/>
                </a:rPr>
                <a:t>. Decent employment through inclusive </a:t>
              </a:r>
              <a:r>
                <a:rPr lang="en-ZA" dirty="0">
                  <a:solidFill>
                    <a:schemeClr val="tx1"/>
                  </a:solidFill>
                  <a:latin typeface="Arial" pitchFamily="34" charset="0"/>
                  <a:cs typeface="Arial" pitchFamily="34" charset="0"/>
                </a:rPr>
                <a:t>economic growth</a:t>
              </a:r>
            </a:p>
          </p:txBody>
        </p:sp>
      </p:grpSp>
      <p:grpSp>
        <p:nvGrpSpPr>
          <p:cNvPr id="28" name="Group 27"/>
          <p:cNvGrpSpPr/>
          <p:nvPr/>
        </p:nvGrpSpPr>
        <p:grpSpPr>
          <a:xfrm>
            <a:off x="2437480" y="4926649"/>
            <a:ext cx="1955714" cy="943557"/>
            <a:chOff x="1999561" y="1021437"/>
            <a:chExt cx="1638147" cy="386753"/>
          </a:xfrm>
          <a:solidFill>
            <a:schemeClr val="bg2">
              <a:lumMod val="20000"/>
              <a:lumOff val="80000"/>
            </a:schemeClr>
          </a:solidFill>
        </p:grpSpPr>
        <p:sp>
          <p:nvSpPr>
            <p:cNvPr id="29" name="Rounded Rectangle 28"/>
            <p:cNvSpPr/>
            <p:nvPr/>
          </p:nvSpPr>
          <p:spPr>
            <a:xfrm>
              <a:off x="1999561" y="1021437"/>
              <a:ext cx="1638147" cy="386753"/>
            </a:xfrm>
            <a:prstGeom prst="roundRect">
              <a:avLst/>
            </a:prstGeom>
            <a:gr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ounded Rectangle 4"/>
            <p:cNvSpPr/>
            <p:nvPr/>
          </p:nvSpPr>
          <p:spPr>
            <a:xfrm>
              <a:off x="2018441" y="1040317"/>
              <a:ext cx="1600387" cy="348993"/>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60960" rIns="60960" bIns="60960" spcCol="1270" anchor="ctr"/>
            <a:lstStyle/>
            <a:p>
              <a:pPr marL="82296">
                <a:spcBef>
                  <a:spcPts val="0"/>
                </a:spcBef>
                <a:spcAft>
                  <a:spcPts val="1200"/>
                </a:spcAft>
                <a:defRPr/>
              </a:pPr>
              <a:r>
                <a:rPr lang="en-ZA" sz="1400" dirty="0" smtClean="0">
                  <a:solidFill>
                    <a:schemeClr val="tx1"/>
                  </a:solidFill>
                  <a:latin typeface="Arial" pitchFamily="34" charset="0"/>
                  <a:cs typeface="Arial" pitchFamily="34" charset="0"/>
                </a:rPr>
                <a:t>12</a:t>
              </a:r>
              <a:r>
                <a:rPr lang="en-ZA" sz="1400" dirty="0">
                  <a:solidFill>
                    <a:schemeClr val="tx1"/>
                  </a:solidFill>
                  <a:latin typeface="Arial" pitchFamily="34" charset="0"/>
                  <a:cs typeface="Arial" pitchFamily="34" charset="0"/>
                </a:rPr>
                <a:t>. An efficient  effective and development oriented public service </a:t>
              </a:r>
            </a:p>
          </p:txBody>
        </p:sp>
      </p:grpSp>
      <p:grpSp>
        <p:nvGrpSpPr>
          <p:cNvPr id="31" name="Group 30"/>
          <p:cNvGrpSpPr/>
          <p:nvPr/>
        </p:nvGrpSpPr>
        <p:grpSpPr>
          <a:xfrm>
            <a:off x="2421863" y="5932836"/>
            <a:ext cx="1923831" cy="880919"/>
            <a:chOff x="1736180" y="611417"/>
            <a:chExt cx="921693" cy="286851"/>
          </a:xfrm>
          <a:solidFill>
            <a:srgbClr val="00FF00"/>
          </a:solidFill>
        </p:grpSpPr>
        <p:sp>
          <p:nvSpPr>
            <p:cNvPr id="32" name="Rounded Rectangle 31"/>
            <p:cNvSpPr/>
            <p:nvPr/>
          </p:nvSpPr>
          <p:spPr>
            <a:xfrm>
              <a:off x="1736180" y="611417"/>
              <a:ext cx="921693" cy="286851"/>
            </a:xfrm>
            <a:prstGeom prst="roundRect">
              <a:avLst/>
            </a:prstGeom>
            <a:gr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Rounded Rectangle 4"/>
            <p:cNvSpPr/>
            <p:nvPr/>
          </p:nvSpPr>
          <p:spPr>
            <a:xfrm>
              <a:off x="1750183" y="625420"/>
              <a:ext cx="893687" cy="2588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60960" rIns="60960" bIns="60960" spcCol="1270" anchor="ctr"/>
            <a:lstStyle/>
            <a:p>
              <a:pPr marL="82296">
                <a:spcBef>
                  <a:spcPts val="0"/>
                </a:spcBef>
                <a:spcAft>
                  <a:spcPts val="1200"/>
                </a:spcAft>
                <a:defRPr/>
              </a:pPr>
              <a:r>
                <a:rPr lang="en-ZA" sz="1200" dirty="0" smtClean="0">
                  <a:solidFill>
                    <a:schemeClr val="tx1"/>
                  </a:solidFill>
                  <a:cs typeface="Arial" charset="0"/>
                </a:rPr>
                <a:t>13</a:t>
              </a:r>
              <a:r>
                <a:rPr lang="en-ZA" sz="1200" dirty="0">
                  <a:solidFill>
                    <a:schemeClr val="tx1"/>
                  </a:solidFill>
                  <a:cs typeface="Arial" charset="0"/>
                </a:rPr>
                <a:t>. Social Cohesion and (14) Nation building and social cohesion</a:t>
              </a:r>
            </a:p>
          </p:txBody>
        </p:sp>
      </p:grpSp>
      <p:sp>
        <p:nvSpPr>
          <p:cNvPr id="34" name="Rounded Rectangle 4"/>
          <p:cNvSpPr/>
          <p:nvPr/>
        </p:nvSpPr>
        <p:spPr bwMode="auto">
          <a:xfrm>
            <a:off x="4495800" y="4017035"/>
            <a:ext cx="4391025" cy="955675"/>
          </a:xfrm>
          <a:prstGeom prst="rect">
            <a:avLst/>
          </a:prstGeom>
          <a:solidFill>
            <a:srgbClr val="FFFF00"/>
          </a:solidFill>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marL="285750" indent="-285750">
              <a:spcBef>
                <a:spcPts val="0"/>
              </a:spcBef>
              <a:spcAft>
                <a:spcPts val="0"/>
              </a:spcAft>
              <a:buFont typeface="Arial" pitchFamily="34" charset="0"/>
              <a:buChar char="•"/>
              <a:defRPr/>
            </a:pPr>
            <a:r>
              <a:rPr lang="en-ZA" sz="1300" dirty="0">
                <a:solidFill>
                  <a:schemeClr val="tx1"/>
                </a:solidFill>
                <a:latin typeface="Arial" pitchFamily="34" charset="0"/>
                <a:cs typeface="Arial" pitchFamily="34" charset="0"/>
              </a:rPr>
              <a:t>3 DHA Premium Visa &amp; Permit Service Centres for Corporate Account clients and their families opened </a:t>
            </a:r>
            <a:endParaRPr lang="en-ZA" sz="1300" dirty="0">
              <a:solidFill>
                <a:srgbClr val="FF0000"/>
              </a:solidFill>
              <a:latin typeface="Arial" pitchFamily="34" charset="0"/>
              <a:cs typeface="Arial" pitchFamily="34" charset="0"/>
            </a:endParaRPr>
          </a:p>
          <a:p>
            <a:pPr marL="285750" indent="-285750" fontAlgn="auto">
              <a:spcBef>
                <a:spcPts val="0"/>
              </a:spcBef>
              <a:spcAft>
                <a:spcPts val="0"/>
              </a:spcAft>
              <a:buFont typeface="Arial" pitchFamily="34" charset="0"/>
              <a:buChar char="•"/>
              <a:defRPr/>
            </a:pPr>
            <a:r>
              <a:rPr lang="en-GB" sz="1300" dirty="0">
                <a:solidFill>
                  <a:schemeClr val="tx1"/>
                </a:solidFill>
                <a:latin typeface="Arial" pitchFamily="34" charset="0"/>
                <a:cs typeface="Arial" pitchFamily="34" charset="0"/>
              </a:rPr>
              <a:t>85% of critical skills visas </a:t>
            </a:r>
            <a:r>
              <a:rPr lang="en-ZA" sz="1300" dirty="0">
                <a:solidFill>
                  <a:schemeClr val="tx1"/>
                </a:solidFill>
                <a:latin typeface="Arial" pitchFamily="34" charset="0"/>
                <a:cs typeface="Arial" pitchFamily="34" charset="0"/>
              </a:rPr>
              <a:t> adjudicated  within 4 weeks for applications processed within the RSA </a:t>
            </a:r>
            <a:endParaRPr lang="en-US" sz="1300" dirty="0">
              <a:solidFill>
                <a:srgbClr val="FF0000"/>
              </a:solidFill>
              <a:latin typeface="Arial" pitchFamily="34" charset="0"/>
              <a:ea typeface="ＭＳ Ｐゴシック" pitchFamily="-84" charset="-128"/>
              <a:cs typeface="Arial" pitchFamily="34" charset="0"/>
            </a:endParaRPr>
          </a:p>
        </p:txBody>
      </p:sp>
      <p:sp>
        <p:nvSpPr>
          <p:cNvPr id="35" name="Rounded Rectangle 4"/>
          <p:cNvSpPr/>
          <p:nvPr/>
        </p:nvSpPr>
        <p:spPr bwMode="auto">
          <a:xfrm>
            <a:off x="4573588" y="5037528"/>
            <a:ext cx="4141787" cy="398463"/>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marL="285750" indent="-285750">
              <a:buFont typeface="Arial" pitchFamily="34" charset="0"/>
              <a:buChar char="•"/>
              <a:defRPr/>
            </a:pPr>
            <a:r>
              <a:rPr lang="en-US" altLang="en-US" sz="1400" dirty="0">
                <a:solidFill>
                  <a:schemeClr val="tx1"/>
                </a:solidFill>
                <a:latin typeface="Arial" pitchFamily="34" charset="0"/>
                <a:cs typeface="Arial" pitchFamily="34" charset="0"/>
              </a:rPr>
              <a:t>Establishment of the DHA Contact Centre (2015/16)</a:t>
            </a:r>
          </a:p>
        </p:txBody>
      </p:sp>
      <p:sp>
        <p:nvSpPr>
          <p:cNvPr id="36" name="Rounded Rectangle 4"/>
          <p:cNvSpPr/>
          <p:nvPr/>
        </p:nvSpPr>
        <p:spPr bwMode="auto">
          <a:xfrm>
            <a:off x="4716462" y="5638865"/>
            <a:ext cx="3856037" cy="1131887"/>
          </a:xfrm>
          <a:prstGeom prst="rect">
            <a:avLst/>
          </a:prstGeom>
          <a:solidFill>
            <a:srgbClr val="00FF00"/>
          </a:solidFill>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marL="285750" indent="-285750">
              <a:buFont typeface="Arial" pitchFamily="34" charset="0"/>
              <a:buChar char="•"/>
              <a:defRPr/>
            </a:pPr>
            <a:r>
              <a:rPr lang="en-US" altLang="en-US" sz="1300" dirty="0">
                <a:solidFill>
                  <a:schemeClr val="tx1"/>
                </a:solidFill>
                <a:latin typeface="Arial" pitchFamily="34" charset="0"/>
                <a:cs typeface="Arial" pitchFamily="34" charset="0"/>
              </a:rPr>
              <a:t>No DHA commitment in MTSF</a:t>
            </a:r>
          </a:p>
          <a:p>
            <a:pPr marL="285750" indent="-285750">
              <a:buFont typeface="Arial" pitchFamily="34" charset="0"/>
              <a:buChar char="•"/>
              <a:defRPr/>
            </a:pPr>
            <a:r>
              <a:rPr lang="en-US" altLang="en-US" sz="1300" dirty="0">
                <a:solidFill>
                  <a:schemeClr val="tx1"/>
                </a:solidFill>
                <a:latin typeface="Arial" pitchFamily="34" charset="0"/>
                <a:cs typeface="Arial" pitchFamily="34" charset="0"/>
              </a:rPr>
              <a:t>DHA contributes through enabling documents (citizens, vulnerable groups, refugees) and access to systems (e.g. DSD)</a:t>
            </a:r>
          </a:p>
        </p:txBody>
      </p:sp>
      <p:grpSp>
        <p:nvGrpSpPr>
          <p:cNvPr id="13327" name="Group 36"/>
          <p:cNvGrpSpPr>
            <a:grpSpLocks/>
          </p:cNvGrpSpPr>
          <p:nvPr/>
        </p:nvGrpSpPr>
        <p:grpSpPr bwMode="auto">
          <a:xfrm>
            <a:off x="90488" y="429760"/>
            <a:ext cx="2160585" cy="874574"/>
            <a:chOff x="1558446" y="206944"/>
            <a:chExt cx="921709" cy="320293"/>
          </a:xfrm>
        </p:grpSpPr>
        <p:sp>
          <p:nvSpPr>
            <p:cNvPr id="38" name="Rounded Rectangle 37"/>
            <p:cNvSpPr/>
            <p:nvPr/>
          </p:nvSpPr>
          <p:spPr>
            <a:xfrm>
              <a:off x="1558446" y="241004"/>
              <a:ext cx="921709" cy="286233"/>
            </a:xfrm>
            <a:prstGeom prst="roundRect">
              <a:avLst/>
            </a:prstGeom>
            <a:solidFill>
              <a:schemeClr val="accent6">
                <a:lumMod val="60000"/>
                <a:lumOff val="4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defRPr/>
              </a:pPr>
              <a:r>
                <a:rPr lang="en-ZA" sz="1600" b="1" dirty="0">
                  <a:latin typeface="Arial" pitchFamily="34" charset="0"/>
                  <a:cs typeface="Arial" pitchFamily="34" charset="0"/>
                </a:rPr>
                <a:t>MTSF Priorities Based on Electoral Mandate</a:t>
              </a:r>
            </a:p>
          </p:txBody>
        </p:sp>
        <p:sp>
          <p:nvSpPr>
            <p:cNvPr id="39" name="Rounded Rectangle 4"/>
            <p:cNvSpPr/>
            <p:nvPr/>
          </p:nvSpPr>
          <p:spPr>
            <a:xfrm>
              <a:off x="1571764" y="206944"/>
              <a:ext cx="895074" cy="2459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60960" rIns="60960" bIns="60960" spcCol="1270" anchor="ctr"/>
            <a:lstStyle/>
            <a:p>
              <a:pPr defTabSz="711200">
                <a:spcAft>
                  <a:spcPct val="35000"/>
                </a:spcAft>
                <a:defRPr/>
              </a:pPr>
              <a:endParaRPr lang="en-GB" dirty="0"/>
            </a:p>
          </p:txBody>
        </p:sp>
      </p:grpSp>
      <p:grpSp>
        <p:nvGrpSpPr>
          <p:cNvPr id="10256" name="Group 39"/>
          <p:cNvGrpSpPr>
            <a:grpSpLocks/>
          </p:cNvGrpSpPr>
          <p:nvPr/>
        </p:nvGrpSpPr>
        <p:grpSpPr bwMode="auto">
          <a:xfrm>
            <a:off x="4429126" y="471141"/>
            <a:ext cx="4328621" cy="673100"/>
            <a:chOff x="1558447" y="193572"/>
            <a:chExt cx="921709" cy="272670"/>
          </a:xfrm>
          <a:noFill/>
        </p:grpSpPr>
        <p:sp>
          <p:nvSpPr>
            <p:cNvPr id="41" name="Rounded Rectangle 40"/>
            <p:cNvSpPr/>
            <p:nvPr/>
          </p:nvSpPr>
          <p:spPr>
            <a:xfrm>
              <a:off x="1558447" y="193572"/>
              <a:ext cx="921709" cy="272670"/>
            </a:xfrm>
            <a:prstGeom prst="roundRect">
              <a:avLst/>
            </a:prstGeom>
            <a:gr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2" name="Rounded Rectangle 4"/>
            <p:cNvSpPr/>
            <p:nvPr/>
          </p:nvSpPr>
          <p:spPr>
            <a:xfrm>
              <a:off x="1572644" y="235181"/>
              <a:ext cx="898490" cy="204695"/>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60960" rIns="60960" bIns="60960" spcCol="1270" anchor="ctr"/>
            <a:lstStyle/>
            <a:p>
              <a:pPr defTabSz="711200">
                <a:spcAft>
                  <a:spcPct val="35000"/>
                </a:spcAft>
                <a:defRPr/>
              </a:pPr>
              <a:endParaRPr lang="en-ZA" b="1" dirty="0" smtClean="0"/>
            </a:p>
            <a:p>
              <a:pPr defTabSz="711200">
                <a:spcAft>
                  <a:spcPct val="35000"/>
                </a:spcAft>
                <a:defRPr/>
              </a:pPr>
              <a:endParaRPr lang="en-ZA" b="1" dirty="0" smtClean="0"/>
            </a:p>
            <a:p>
              <a:pPr defTabSz="711200">
                <a:spcAft>
                  <a:spcPct val="35000"/>
                </a:spcAft>
                <a:defRPr/>
              </a:pPr>
              <a:endParaRPr lang="en-ZA" sz="1600" b="1" dirty="0" smtClean="0">
                <a:latin typeface="Arial" pitchFamily="34" charset="0"/>
                <a:cs typeface="Arial" pitchFamily="34" charset="0"/>
              </a:endParaRPr>
            </a:p>
            <a:p>
              <a:pPr defTabSz="711200">
                <a:spcAft>
                  <a:spcPct val="35000"/>
                </a:spcAft>
                <a:defRPr/>
              </a:pPr>
              <a:r>
                <a:rPr lang="en-ZA" sz="1600" b="1" dirty="0" smtClean="0">
                  <a:latin typeface="Arial" pitchFamily="34" charset="0"/>
                  <a:cs typeface="Arial" pitchFamily="34" charset="0"/>
                </a:rPr>
                <a:t>DHA </a:t>
              </a:r>
              <a:r>
                <a:rPr lang="en-ZA" sz="1600" b="1" dirty="0">
                  <a:latin typeface="Arial" pitchFamily="34" charset="0"/>
                  <a:cs typeface="Arial" pitchFamily="34" charset="0"/>
                </a:rPr>
                <a:t>Commitments in support of </a:t>
              </a:r>
              <a:r>
                <a:rPr lang="en-ZA" sz="1600" b="1" dirty="0" smtClean="0">
                  <a:latin typeface="Arial" pitchFamily="34" charset="0"/>
                  <a:cs typeface="Arial" pitchFamily="34" charset="0"/>
                </a:rPr>
                <a:t>MTSF outcomes</a:t>
              </a:r>
              <a:endParaRPr lang="en-ZA" sz="1600" b="1" dirty="0">
                <a:latin typeface="Arial" pitchFamily="34" charset="0"/>
                <a:cs typeface="Arial" pitchFamily="34" charset="0"/>
              </a:endParaRPr>
            </a:p>
            <a:p>
              <a:pPr defTabSz="711200">
                <a:spcAft>
                  <a:spcPct val="35000"/>
                </a:spcAft>
                <a:defRPr/>
              </a:pPr>
              <a:endParaRPr lang="en-ZA" b="1" dirty="0"/>
            </a:p>
            <a:p>
              <a:pPr defTabSz="711200">
                <a:spcAft>
                  <a:spcPct val="35000"/>
                </a:spcAft>
                <a:defRPr/>
              </a:pPr>
              <a:endParaRPr lang="en-ZA" b="1" dirty="0"/>
            </a:p>
            <a:p>
              <a:pPr defTabSz="711200">
                <a:spcAft>
                  <a:spcPct val="35000"/>
                </a:spcAft>
                <a:defRPr/>
              </a:pPr>
              <a:r>
                <a:rPr lang="en-ZA" b="1" dirty="0" smtClean="0"/>
                <a:t> </a:t>
              </a:r>
              <a:endParaRPr lang="en-GB" b="1" dirty="0"/>
            </a:p>
          </p:txBody>
        </p:sp>
      </p:grpSp>
      <p:sp>
        <p:nvSpPr>
          <p:cNvPr id="13329" name="Down Arrow 6"/>
          <p:cNvSpPr>
            <a:spLocks noChangeArrowheads="1"/>
          </p:cNvSpPr>
          <p:nvPr/>
        </p:nvSpPr>
        <p:spPr bwMode="auto">
          <a:xfrm>
            <a:off x="924717" y="1304334"/>
            <a:ext cx="282575" cy="331787"/>
          </a:xfrm>
          <a:prstGeom prst="downArrow">
            <a:avLst>
              <a:gd name="adj1" fmla="val 50000"/>
              <a:gd name="adj2" fmla="val 49722"/>
            </a:avLst>
          </a:prstGeom>
          <a:solidFill>
            <a:schemeClr val="bg1"/>
          </a:solidFill>
          <a:ln w="12700" algn="ctr">
            <a:solidFill>
              <a:schemeClr val="tx1"/>
            </a:solidFill>
            <a:round/>
            <a:headEnd/>
            <a:tailEnd/>
          </a:ln>
        </p:spPr>
        <p:txBody>
          <a:bodyPr lIns="72000" tIns="72000" rIns="72000" bIns="72000">
            <a:spAutoFit/>
          </a:bodyPr>
          <a:lstStyle/>
          <a:p>
            <a:endParaRPr lang="en-ZA" altLang="en-US" dirty="0"/>
          </a:p>
        </p:txBody>
      </p:sp>
      <p:sp>
        <p:nvSpPr>
          <p:cNvPr id="13330" name="Down Arrow 43"/>
          <p:cNvSpPr>
            <a:spLocks noChangeArrowheads="1"/>
          </p:cNvSpPr>
          <p:nvPr/>
        </p:nvSpPr>
        <p:spPr bwMode="auto">
          <a:xfrm>
            <a:off x="3268663" y="1204913"/>
            <a:ext cx="282575" cy="333375"/>
          </a:xfrm>
          <a:prstGeom prst="downArrow">
            <a:avLst>
              <a:gd name="adj1" fmla="val 50000"/>
              <a:gd name="adj2" fmla="val 49960"/>
            </a:avLst>
          </a:prstGeom>
          <a:solidFill>
            <a:schemeClr val="bg1"/>
          </a:solidFill>
          <a:ln w="12700" algn="ctr">
            <a:solidFill>
              <a:schemeClr val="tx1"/>
            </a:solidFill>
            <a:round/>
            <a:headEnd/>
            <a:tailEnd/>
          </a:ln>
        </p:spPr>
        <p:txBody>
          <a:bodyPr lIns="72000" tIns="72000" rIns="72000" bIns="72000">
            <a:spAutoFit/>
          </a:bodyPr>
          <a:lstStyle/>
          <a:p>
            <a:endParaRPr lang="en-ZA" altLang="en-US" dirty="0"/>
          </a:p>
        </p:txBody>
      </p:sp>
      <p:sp>
        <p:nvSpPr>
          <p:cNvPr id="13331" name="Down Arrow 44"/>
          <p:cNvSpPr>
            <a:spLocks noChangeArrowheads="1"/>
          </p:cNvSpPr>
          <p:nvPr/>
        </p:nvSpPr>
        <p:spPr bwMode="auto">
          <a:xfrm>
            <a:off x="6519863" y="1143000"/>
            <a:ext cx="273943" cy="225426"/>
          </a:xfrm>
          <a:prstGeom prst="downArrow">
            <a:avLst>
              <a:gd name="adj1" fmla="val 50000"/>
              <a:gd name="adj2" fmla="val 49738"/>
            </a:avLst>
          </a:prstGeom>
          <a:solidFill>
            <a:schemeClr val="bg1"/>
          </a:solidFill>
          <a:ln w="12700" algn="ctr">
            <a:solidFill>
              <a:schemeClr val="tx1"/>
            </a:solidFill>
            <a:round/>
            <a:headEnd/>
            <a:tailEnd/>
          </a:ln>
        </p:spPr>
        <p:txBody>
          <a:bodyPr wrap="square" lIns="72000" tIns="72000" rIns="72000" bIns="72000">
            <a:spAutoFit/>
          </a:bodyPr>
          <a:lstStyle/>
          <a:p>
            <a:endParaRPr lang="en-ZA" altLang="en-US" dirty="0"/>
          </a:p>
        </p:txBody>
      </p:sp>
      <p:sp>
        <p:nvSpPr>
          <p:cNvPr id="13332" name="Right Arrow 7"/>
          <p:cNvSpPr>
            <a:spLocks noChangeArrowheads="1"/>
          </p:cNvSpPr>
          <p:nvPr/>
        </p:nvSpPr>
        <p:spPr bwMode="auto">
          <a:xfrm>
            <a:off x="4060825" y="1870075"/>
            <a:ext cx="406400" cy="236538"/>
          </a:xfrm>
          <a:prstGeom prst="rightArrow">
            <a:avLst>
              <a:gd name="adj1" fmla="val 50000"/>
              <a:gd name="adj2" fmla="val 50215"/>
            </a:avLst>
          </a:prstGeom>
          <a:solidFill>
            <a:schemeClr val="bg1"/>
          </a:solidFill>
          <a:ln w="12700" algn="ctr">
            <a:solidFill>
              <a:schemeClr val="tx1"/>
            </a:solidFill>
            <a:round/>
            <a:headEnd/>
            <a:tailEnd/>
          </a:ln>
        </p:spPr>
        <p:txBody>
          <a:bodyPr lIns="72000" tIns="72000" rIns="72000" bIns="72000">
            <a:spAutoFit/>
          </a:bodyPr>
          <a:lstStyle/>
          <a:p>
            <a:endParaRPr lang="en-ZA" altLang="en-US" dirty="0"/>
          </a:p>
        </p:txBody>
      </p:sp>
      <p:sp>
        <p:nvSpPr>
          <p:cNvPr id="13333" name="Right Arrow 46"/>
          <p:cNvSpPr>
            <a:spLocks noChangeArrowheads="1"/>
          </p:cNvSpPr>
          <p:nvPr/>
        </p:nvSpPr>
        <p:spPr bwMode="auto">
          <a:xfrm>
            <a:off x="4143375" y="4289119"/>
            <a:ext cx="352425" cy="238125"/>
          </a:xfrm>
          <a:prstGeom prst="rightArrow">
            <a:avLst>
              <a:gd name="adj1" fmla="val 50000"/>
              <a:gd name="adj2" fmla="val 49880"/>
            </a:avLst>
          </a:prstGeom>
          <a:solidFill>
            <a:schemeClr val="bg1"/>
          </a:solidFill>
          <a:ln w="12700" algn="ctr">
            <a:solidFill>
              <a:schemeClr val="tx1"/>
            </a:solidFill>
            <a:round/>
            <a:headEnd/>
            <a:tailEnd/>
          </a:ln>
        </p:spPr>
        <p:txBody>
          <a:bodyPr wrap="square" lIns="72000" tIns="72000" rIns="72000" bIns="72000">
            <a:spAutoFit/>
          </a:bodyPr>
          <a:lstStyle/>
          <a:p>
            <a:endParaRPr lang="en-ZA" altLang="en-US" dirty="0"/>
          </a:p>
        </p:txBody>
      </p:sp>
      <p:sp>
        <p:nvSpPr>
          <p:cNvPr id="13334" name="Right Arrow 47"/>
          <p:cNvSpPr>
            <a:spLocks noChangeArrowheads="1"/>
          </p:cNvSpPr>
          <p:nvPr/>
        </p:nvSpPr>
        <p:spPr bwMode="auto">
          <a:xfrm>
            <a:off x="4392613" y="5215248"/>
            <a:ext cx="323849" cy="220744"/>
          </a:xfrm>
          <a:prstGeom prst="rightArrow">
            <a:avLst>
              <a:gd name="adj1" fmla="val 50000"/>
              <a:gd name="adj2" fmla="val 49880"/>
            </a:avLst>
          </a:prstGeom>
          <a:solidFill>
            <a:schemeClr val="bg1"/>
          </a:solidFill>
          <a:ln w="12700" algn="ctr">
            <a:solidFill>
              <a:schemeClr val="tx1"/>
            </a:solidFill>
            <a:round/>
            <a:headEnd/>
            <a:tailEnd/>
          </a:ln>
        </p:spPr>
        <p:txBody>
          <a:bodyPr wrap="square" lIns="72000" tIns="72000" rIns="72000" bIns="72000">
            <a:spAutoFit/>
          </a:bodyPr>
          <a:lstStyle/>
          <a:p>
            <a:endParaRPr lang="en-ZA" altLang="en-US" dirty="0"/>
          </a:p>
        </p:txBody>
      </p:sp>
      <p:sp>
        <p:nvSpPr>
          <p:cNvPr id="13335" name="Right Arrow 48"/>
          <p:cNvSpPr>
            <a:spLocks noChangeArrowheads="1"/>
          </p:cNvSpPr>
          <p:nvPr/>
        </p:nvSpPr>
        <p:spPr bwMode="auto">
          <a:xfrm>
            <a:off x="4354513" y="6327775"/>
            <a:ext cx="406400" cy="238125"/>
          </a:xfrm>
          <a:prstGeom prst="rightArrow">
            <a:avLst>
              <a:gd name="adj1" fmla="val 50000"/>
              <a:gd name="adj2" fmla="val 49880"/>
            </a:avLst>
          </a:prstGeom>
          <a:solidFill>
            <a:schemeClr val="bg1"/>
          </a:solidFill>
          <a:ln w="12700" algn="ctr">
            <a:solidFill>
              <a:schemeClr val="tx1"/>
            </a:solidFill>
            <a:round/>
            <a:headEnd/>
            <a:tailEnd/>
          </a:ln>
        </p:spPr>
        <p:txBody>
          <a:bodyPr lIns="72000" tIns="72000" rIns="72000" bIns="72000">
            <a:spAutoFit/>
          </a:bodyPr>
          <a:lstStyle/>
          <a:p>
            <a:endParaRPr lang="en-ZA" altLang="en-US" dirty="0"/>
          </a:p>
        </p:txBody>
      </p:sp>
    </p:spTree>
    <p:extLst>
      <p:ext uri="{BB962C8B-B14F-4D97-AF65-F5344CB8AC3E}">
        <p14:creationId xmlns:p14="http://schemas.microsoft.com/office/powerpoint/2010/main" val="24640575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562120" y="1068998"/>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ZA" sz="2000" b="1" dirty="0">
              <a:latin typeface="Arial" pitchFamily="34" charset="0"/>
              <a:cs typeface="Arial" pitchFamily="34" charset="0"/>
            </a:endParaRPr>
          </a:p>
        </p:txBody>
      </p:sp>
      <p:sp>
        <p:nvSpPr>
          <p:cNvPr id="5" name="TextBox 4"/>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3: IMMIGRATION AFFAIRS</a:t>
            </a:r>
            <a:endParaRPr lang="en-ZA" sz="2400" b="1" dirty="0">
              <a:solidFill>
                <a:schemeClr val="bg1"/>
              </a:solidFill>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987211045"/>
              </p:ext>
            </p:extLst>
          </p:nvPr>
        </p:nvGraphicFramePr>
        <p:xfrm>
          <a:off x="163773" y="946827"/>
          <a:ext cx="8789159" cy="4869822"/>
        </p:xfrm>
        <a:graphic>
          <a:graphicData uri="http://schemas.openxmlformats.org/drawingml/2006/table">
            <a:tbl>
              <a:tblPr firstRow="1" bandRow="1">
                <a:tableStyleId>{F5AB1C69-6EDB-4FF4-983F-18BD219EF322}</a:tableStyleId>
              </a:tblPr>
              <a:tblGrid>
                <a:gridCol w="2556497"/>
                <a:gridCol w="2647048"/>
                <a:gridCol w="3585614"/>
              </a:tblGrid>
              <a:tr h="374114">
                <a:tc gridSpan="3">
                  <a:txBody>
                    <a:bodyPr/>
                    <a:lstStyle/>
                    <a:p>
                      <a:pPr marL="2786063" marR="0" indent="-2786063" algn="just" defTabSz="914400" rtl="0" eaLnBrk="1" fontAlgn="auto" latinLnBrk="0" hangingPunct="1">
                        <a:lnSpc>
                          <a:spcPct val="100000"/>
                        </a:lnSpc>
                        <a:spcBef>
                          <a:spcPts val="0"/>
                        </a:spcBef>
                        <a:spcAft>
                          <a:spcPts val="0"/>
                        </a:spcAft>
                        <a:buClrTx/>
                        <a:buSzTx/>
                        <a:buFontTx/>
                        <a:buNone/>
                        <a:tabLst/>
                        <a:defRPr/>
                      </a:pPr>
                      <a:r>
                        <a:rPr lang="en-US" sz="1400" b="1" i="1" u="sng" strike="noStrike" kern="1200" baseline="0" dirty="0" smtClean="0">
                          <a:solidFill>
                            <a:srgbClr val="FFFFFF"/>
                          </a:solidFill>
                          <a:latin typeface="Arial" pitchFamily="34" charset="0"/>
                          <a:ea typeface="+mn-ea"/>
                          <a:cs typeface="Arial" pitchFamily="34" charset="0"/>
                        </a:rPr>
                        <a:t>Strategic Objective 2.2</a:t>
                      </a:r>
                      <a:r>
                        <a:rPr lang="en-US" sz="1400" b="1" i="0" u="none" strike="noStrike" kern="1200" baseline="0" dirty="0" smtClean="0">
                          <a:solidFill>
                            <a:srgbClr val="FFFFFF"/>
                          </a:solidFill>
                          <a:latin typeface="Arial" pitchFamily="34" charset="0"/>
                          <a:ea typeface="+mn-ea"/>
                          <a:cs typeface="Arial" pitchFamily="34" charset="0"/>
                        </a:rPr>
                        <a:t>: Movement of persons in and out of the country regulated according to a risk based approach</a:t>
                      </a:r>
                      <a:endParaRPr lang="en-ZA" sz="1400" b="0" kern="1200" dirty="0" smtClean="0">
                        <a:solidFill>
                          <a:srgbClr val="FFFFFF"/>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363434">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3434">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Approval of overarching</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strategy to defend,</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protect, secure and</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ensure well-managed</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borders by DHA</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(2015/16) </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Over-arching</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strategy developed</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and approved by the</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Minister</a:t>
                      </a:r>
                      <a:endParaRPr lang="en-US"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FF0000"/>
                          </a:solidFill>
                          <a:latin typeface="Arial" pitchFamily="34" charset="0"/>
                          <a:ea typeface="+mn-ea"/>
                          <a:cs typeface="Arial" pitchFamily="34" charset="0"/>
                        </a:rPr>
                        <a:t>Not Achieved</a:t>
                      </a:r>
                    </a:p>
                    <a:p>
                      <a:r>
                        <a:rPr lang="en-ZA" sz="1400" b="0" i="0" u="none" strike="noStrike" kern="1200" baseline="0" dirty="0" smtClean="0">
                          <a:solidFill>
                            <a:schemeClr val="tx1"/>
                          </a:solidFill>
                          <a:latin typeface="Arial" pitchFamily="34" charset="0"/>
                          <a:ea typeface="+mn-ea"/>
                          <a:cs typeface="Arial" pitchFamily="34" charset="0"/>
                        </a:rPr>
                        <a:t>The BMA Project Management Office prepared a Terms of Reference for the appointment of a Service Provider to undertake the drafting of the Integrated Border Management Strategy (IBMS) however, a Service Provider could not be appointed </a:t>
                      </a:r>
                    </a:p>
                    <a:p>
                      <a:endParaRPr lang="en-ZA" sz="1400" b="0" i="0" u="none" strike="noStrike" kern="1200" baseline="0" dirty="0" smtClean="0">
                        <a:solidFill>
                          <a:schemeClr val="tx1"/>
                        </a:solidFill>
                        <a:latin typeface="Arial" pitchFamily="34" charset="0"/>
                        <a:ea typeface="+mn-ea"/>
                        <a:cs typeface="Arial" pitchFamily="34" charset="0"/>
                      </a:endParaRPr>
                    </a:p>
                    <a:p>
                      <a:r>
                        <a:rPr lang="en-ZA" sz="1400" b="0" i="0" u="none" strike="noStrike" kern="1200" baseline="0" dirty="0" smtClean="0">
                          <a:solidFill>
                            <a:schemeClr val="tx1"/>
                          </a:solidFill>
                          <a:latin typeface="Arial" pitchFamily="34" charset="0"/>
                          <a:ea typeface="+mn-ea"/>
                          <a:cs typeface="Arial" pitchFamily="34" charset="0"/>
                        </a:rPr>
                        <a:t> As a result the BMA Project Management Office plans to draft the Strategy with support from the BMA Policy and Legal Task Team which is constituted by various stakeholders</a:t>
                      </a:r>
                    </a:p>
                    <a:p>
                      <a:endParaRPr lang="en-ZA" sz="1400" b="0" i="0" u="none" strike="noStrike" kern="1200" baseline="0" dirty="0" smtClean="0">
                        <a:solidFill>
                          <a:schemeClr val="tx1"/>
                        </a:solidFill>
                        <a:latin typeface="Arial" pitchFamily="34" charset="0"/>
                        <a:ea typeface="+mn-ea"/>
                        <a:cs typeface="Arial" pitchFamily="34" charset="0"/>
                      </a:endParaRPr>
                    </a:p>
                    <a:p>
                      <a:r>
                        <a:rPr lang="en-ZA" sz="1400" b="0" i="0" u="none" strike="noStrike" kern="1200" baseline="0" dirty="0" smtClean="0">
                          <a:solidFill>
                            <a:schemeClr val="tx1"/>
                          </a:solidFill>
                          <a:latin typeface="Arial" pitchFamily="34" charset="0"/>
                          <a:ea typeface="+mn-ea"/>
                          <a:cs typeface="Arial" pitchFamily="34" charset="0"/>
                        </a:rPr>
                        <a:t> A draft IBMS outline was prepared in this regard</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034585" y="6356350"/>
            <a:ext cx="2133600" cy="365125"/>
          </a:xfrm>
        </p:spPr>
        <p:txBody>
          <a:bodyPr/>
          <a:lstStyle/>
          <a:p>
            <a:fld id="{7BF42C52-B159-234F-84DC-5B8DD7318330}" type="slidenum">
              <a:rPr lang="en-US" sz="2000" smtClean="0"/>
              <a:t>50</a:t>
            </a:fld>
            <a:endParaRPr lang="en-US" sz="2000" dirty="0"/>
          </a:p>
        </p:txBody>
      </p:sp>
    </p:spTree>
    <p:extLst>
      <p:ext uri="{BB962C8B-B14F-4D97-AF65-F5344CB8AC3E}">
        <p14:creationId xmlns:p14="http://schemas.microsoft.com/office/powerpoint/2010/main" val="13475119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3: IMMIGRATION AFFAIRS</a:t>
            </a:r>
            <a:endParaRPr lang="en-ZA" sz="2400" b="1" dirty="0">
              <a:solidFill>
                <a:schemeClr val="bg1"/>
              </a:solidFill>
              <a:latin typeface="Arial" pitchFamily="34" charset="0"/>
              <a:cs typeface="Arial"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942438009"/>
              </p:ext>
            </p:extLst>
          </p:nvPr>
        </p:nvGraphicFramePr>
        <p:xfrm>
          <a:off x="95534" y="1009933"/>
          <a:ext cx="8952932" cy="4749422"/>
        </p:xfrm>
        <a:graphic>
          <a:graphicData uri="http://schemas.openxmlformats.org/drawingml/2006/table">
            <a:tbl>
              <a:tblPr firstRow="1" bandRow="1">
                <a:tableStyleId>{F5AB1C69-6EDB-4FF4-983F-18BD219EF322}</a:tableStyleId>
              </a:tblPr>
              <a:tblGrid>
                <a:gridCol w="3030436"/>
                <a:gridCol w="2698333"/>
                <a:gridCol w="3224163"/>
              </a:tblGrid>
              <a:tr h="654551">
                <a:tc gridSpan="3">
                  <a:txBody>
                    <a:bodyPr/>
                    <a:lstStyle/>
                    <a:p>
                      <a:pPr marL="2786063" marR="0" indent="-2786063" algn="just" defTabSz="914400" rtl="0" eaLnBrk="1" fontAlgn="auto" latinLnBrk="0" hangingPunct="1">
                        <a:lnSpc>
                          <a:spcPct val="100000"/>
                        </a:lnSpc>
                        <a:spcBef>
                          <a:spcPts val="0"/>
                        </a:spcBef>
                        <a:spcAft>
                          <a:spcPts val="0"/>
                        </a:spcAft>
                        <a:buClrTx/>
                        <a:buSzTx/>
                        <a:buFontTx/>
                        <a:buNone/>
                        <a:tabLst/>
                        <a:defRPr/>
                      </a:pPr>
                      <a:r>
                        <a:rPr lang="en-US" sz="1400" b="1" i="1" u="sng" strike="noStrike" kern="1200" baseline="0" dirty="0" smtClean="0">
                          <a:solidFill>
                            <a:srgbClr val="FFFFFF"/>
                          </a:solidFill>
                          <a:latin typeface="Arial" pitchFamily="34" charset="0"/>
                          <a:ea typeface="+mn-ea"/>
                          <a:cs typeface="Arial" pitchFamily="34" charset="0"/>
                        </a:rPr>
                        <a:t>Strategic Objective 2.2</a:t>
                      </a:r>
                      <a:r>
                        <a:rPr lang="en-US" sz="1400" b="1" i="0" u="none" strike="noStrike" kern="1200" baseline="0" dirty="0" smtClean="0">
                          <a:solidFill>
                            <a:srgbClr val="FFFFFF"/>
                          </a:solidFill>
                          <a:latin typeface="Arial" pitchFamily="34" charset="0"/>
                          <a:ea typeface="+mn-ea"/>
                          <a:cs typeface="Arial" pitchFamily="34" charset="0"/>
                        </a:rPr>
                        <a:t>: Movement of persons in and out of the country regulated according to a risk based approach</a:t>
                      </a:r>
                      <a:endParaRPr lang="en-ZA" sz="1400" b="0" kern="1200" dirty="0" smtClean="0">
                        <a:solidFill>
                          <a:srgbClr val="FFFFFF"/>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416834">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76031">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Number of priority ports of entry to which Port Control Strategy and</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Operational Framework have been rolled out (2015/16 and 2016/17)</a:t>
                      </a:r>
                      <a:endParaRPr lang="en-US" sz="1400" b="0" i="0" u="none" strike="noStrike" kern="1200" baseline="0" dirty="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Roll-out of Port Control Strategy and Operational Framework to 5</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priority ports of entry</a:t>
                      </a:r>
                      <a:endParaRPr lang="en-US"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FF0000"/>
                          </a:solidFill>
                          <a:latin typeface="Arial" pitchFamily="34" charset="0"/>
                          <a:ea typeface="+mn-ea"/>
                          <a:cs typeface="Arial" pitchFamily="34" charset="0"/>
                        </a:rPr>
                        <a:t>Not Achieved</a:t>
                      </a:r>
                    </a:p>
                    <a:p>
                      <a:endParaRPr lang="en-ZA" sz="1400" b="1" i="0" u="none" strike="noStrike" kern="1200" baseline="0" dirty="0" smtClean="0">
                        <a:solidFill>
                          <a:srgbClr val="FF0000"/>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0878">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Number of surveys of borderline</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Communities conducted</a:t>
                      </a:r>
                      <a:endParaRPr lang="en-US"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tx1"/>
                          </a:solidFill>
                          <a:latin typeface="Arial" pitchFamily="34" charset="0"/>
                          <a:ea typeface="+mn-ea"/>
                          <a:cs typeface="Arial" pitchFamily="34" charset="0"/>
                        </a:rPr>
                        <a:t>1 survey of borderline communities conducted</a:t>
                      </a:r>
                      <a:endParaRPr lang="en-US"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008000"/>
                          </a:solidFill>
                          <a:latin typeface="Arial" pitchFamily="34" charset="0"/>
                          <a:ea typeface="+mn-ea"/>
                          <a:cs typeface="Arial" pitchFamily="34" charset="0"/>
                        </a:rPr>
                        <a:t>Achieved</a:t>
                      </a:r>
                    </a:p>
                    <a:p>
                      <a:r>
                        <a:rPr lang="en-ZA" sz="1400" b="0" i="0" u="none" strike="noStrike" kern="1200" baseline="0" dirty="0" smtClean="0">
                          <a:solidFill>
                            <a:schemeClr val="tx1"/>
                          </a:solidFill>
                          <a:latin typeface="Arial" pitchFamily="34" charset="0"/>
                          <a:ea typeface="+mn-ea"/>
                          <a:cs typeface="Arial" pitchFamily="34" charset="0"/>
                        </a:rPr>
                        <a:t>A survey of borderline communities was conducted</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51128">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Submission of final draft of Green Paper on International Migration to the Minister for approval (2015/16)</a:t>
                      </a:r>
                      <a:endParaRPr lang="en-US"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Final draft of Green Paper on</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International Migration submitted</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to the Minister for approval</a:t>
                      </a:r>
                      <a:endParaRPr lang="en-US"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008000"/>
                          </a:solidFill>
                          <a:latin typeface="Arial" pitchFamily="34" charset="0"/>
                          <a:ea typeface="+mn-ea"/>
                          <a:cs typeface="Arial" pitchFamily="34" charset="0"/>
                        </a:rPr>
                        <a:t>Achieved</a:t>
                      </a:r>
                    </a:p>
                    <a:p>
                      <a:pPr marL="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Final draft of Green Paper on International Migration approved by the Minister on29 March 2016</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280245" y="5991225"/>
            <a:ext cx="2133600" cy="365125"/>
          </a:xfrm>
        </p:spPr>
        <p:txBody>
          <a:bodyPr/>
          <a:lstStyle/>
          <a:p>
            <a:fld id="{7BF42C52-B159-234F-84DC-5B8DD7318330}" type="slidenum">
              <a:rPr lang="en-US" sz="2000" smtClean="0"/>
              <a:t>51</a:t>
            </a:fld>
            <a:endParaRPr lang="en-US" sz="2000" dirty="0"/>
          </a:p>
        </p:txBody>
      </p:sp>
    </p:spTree>
    <p:extLst>
      <p:ext uri="{BB962C8B-B14F-4D97-AF65-F5344CB8AC3E}">
        <p14:creationId xmlns:p14="http://schemas.microsoft.com/office/powerpoint/2010/main" val="31524765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2120" y="180432"/>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3: IMMIGRATION AFFAIRS</a:t>
            </a:r>
            <a:endParaRPr lang="en-ZA" sz="2400" b="1" dirty="0">
              <a:solidFill>
                <a:schemeClr val="bg1"/>
              </a:solidFill>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599511563"/>
              </p:ext>
            </p:extLst>
          </p:nvPr>
        </p:nvGraphicFramePr>
        <p:xfrm>
          <a:off x="68239" y="941696"/>
          <a:ext cx="9021170" cy="4909934"/>
        </p:xfrm>
        <a:graphic>
          <a:graphicData uri="http://schemas.openxmlformats.org/drawingml/2006/table">
            <a:tbl>
              <a:tblPr firstRow="1" bandRow="1">
                <a:tableStyleId>{F5AB1C69-6EDB-4FF4-983F-18BD219EF322}</a:tableStyleId>
              </a:tblPr>
              <a:tblGrid>
                <a:gridCol w="2666172"/>
                <a:gridCol w="2675820"/>
                <a:gridCol w="3679178"/>
              </a:tblGrid>
              <a:tr h="573205">
                <a:tc gridSpan="3">
                  <a:txBody>
                    <a:bodyPr/>
                    <a:lstStyle/>
                    <a:p>
                      <a:pPr marL="2786063" marR="0" indent="-2786063" algn="just" defTabSz="914400" rtl="0" eaLnBrk="1" fontAlgn="auto" latinLnBrk="0" hangingPunct="1">
                        <a:lnSpc>
                          <a:spcPct val="100000"/>
                        </a:lnSpc>
                        <a:spcBef>
                          <a:spcPts val="0"/>
                        </a:spcBef>
                        <a:spcAft>
                          <a:spcPts val="0"/>
                        </a:spcAft>
                        <a:buClrTx/>
                        <a:buSzTx/>
                        <a:buFontTx/>
                        <a:buNone/>
                        <a:tabLst/>
                        <a:defRPr/>
                      </a:pPr>
                      <a:r>
                        <a:rPr lang="en-US" sz="1400" b="1" i="1" u="sng" strike="noStrike" kern="1200" baseline="0" dirty="0" smtClean="0">
                          <a:solidFill>
                            <a:srgbClr val="FFFFFF"/>
                          </a:solidFill>
                          <a:latin typeface="Arial" pitchFamily="34" charset="0"/>
                          <a:ea typeface="+mn-ea"/>
                          <a:cs typeface="Arial" pitchFamily="34" charset="0"/>
                        </a:rPr>
                        <a:t>Strategic Objective 2.2</a:t>
                      </a:r>
                      <a:r>
                        <a:rPr lang="en-US" sz="1400" b="1" i="0" u="none" strike="noStrike" kern="1200" baseline="0" dirty="0" smtClean="0">
                          <a:solidFill>
                            <a:srgbClr val="FFFFFF"/>
                          </a:solidFill>
                          <a:latin typeface="Arial" pitchFamily="34" charset="0"/>
                          <a:ea typeface="+mn-ea"/>
                          <a:cs typeface="Arial" pitchFamily="34" charset="0"/>
                        </a:rPr>
                        <a:t>: Movement of persons in and out of the country regulated according to a risk based approach</a:t>
                      </a:r>
                      <a:endParaRPr lang="en-ZA" sz="1400" b="0" kern="1200" dirty="0" smtClean="0">
                        <a:solidFill>
                          <a:srgbClr val="FFFFFF"/>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602128">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23998">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Approval of report on</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feasibility study conducted at 3 foreign missions for Installation of biometric system by DDG:IMS (2015/16)</a:t>
                      </a:r>
                      <a:endParaRPr lang="en-US" sz="1400" b="0" i="0" u="none" strike="noStrike" kern="1200" baseline="0" dirty="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Approval of report on</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feasibility study conducted at 3 foreign missions for Installation of biometric system by DDG:IMS (2015/16)</a:t>
                      </a:r>
                      <a:endParaRPr lang="en-US"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33CC33"/>
                          </a:solidFill>
                          <a:latin typeface="Arial" pitchFamily="34" charset="0"/>
                          <a:ea typeface="+mn-ea"/>
                          <a:cs typeface="Arial" pitchFamily="34" charset="0"/>
                        </a:rPr>
                        <a:t>Achieved</a:t>
                      </a:r>
                    </a:p>
                    <a:p>
                      <a:endParaRPr lang="en-ZA" sz="1400" b="1" i="0" u="none" strike="noStrike" kern="1200" baseline="0" dirty="0" smtClean="0">
                        <a:solidFill>
                          <a:srgbClr val="FF0000"/>
                        </a:solidFill>
                        <a:latin typeface="Arial" pitchFamily="34" charset="0"/>
                        <a:ea typeface="+mn-ea"/>
                        <a:cs typeface="Arial" pitchFamily="34" charset="0"/>
                      </a:endParaRPr>
                    </a:p>
                    <a:p>
                      <a:r>
                        <a:rPr lang="en-ZA" sz="1400" b="0" i="0" u="none" strike="noStrike" kern="1200" baseline="0" dirty="0" smtClean="0">
                          <a:solidFill>
                            <a:schemeClr val="tx1"/>
                          </a:solidFill>
                          <a:latin typeface="Arial" pitchFamily="34" charset="0"/>
                          <a:ea typeface="+mn-ea"/>
                          <a:cs typeface="Arial" pitchFamily="34" charset="0"/>
                        </a:rPr>
                        <a:t>Feasibility study conducted at 3 foreign missions (Munich, Colombo and Harare) and report approved by DDG: IMS</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0603">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Percentage (%) of permanent</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Residence applications adjudicated within 8 months for applications collected within the RSA </a:t>
                      </a:r>
                      <a:r>
                        <a:rPr lang="en-US" sz="1400" b="0" i="0" u="none" strike="noStrike" kern="1200" baseline="0" dirty="0" smtClean="0">
                          <a:solidFill>
                            <a:schemeClr val="tx1"/>
                          </a:solidFill>
                          <a:latin typeface="Arial" pitchFamily="34" charset="0"/>
                          <a:ea typeface="+mn-ea"/>
                          <a:cs typeface="Arial" pitchFamily="34" charset="0"/>
                        </a:rPr>
                        <a:t>(from date of receipt of </a:t>
                      </a:r>
                      <a:r>
                        <a:rPr lang="en-ZA" sz="1400" b="0" i="0" u="none" strike="noStrike" kern="1200" baseline="0" dirty="0" smtClean="0">
                          <a:solidFill>
                            <a:schemeClr val="tx1"/>
                          </a:solidFill>
                          <a:latin typeface="Arial" pitchFamily="34" charset="0"/>
                          <a:ea typeface="+mn-ea"/>
                          <a:cs typeface="Arial" pitchFamily="34" charset="0"/>
                        </a:rPr>
                        <a:t>application until</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outcome is known)</a:t>
                      </a:r>
                      <a:endParaRPr lang="en-US" sz="1400" b="0" i="0" u="none" strike="noStrike" kern="1200" baseline="0" dirty="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r>
                        <a:rPr lang="en-ZA" sz="1400" b="0" i="0" u="none" strike="noStrike" kern="1200" baseline="0" dirty="0" smtClean="0">
                          <a:solidFill>
                            <a:schemeClr val="tx1"/>
                          </a:solidFill>
                          <a:latin typeface="Arial" pitchFamily="34" charset="0"/>
                          <a:ea typeface="+mn-ea"/>
                          <a:cs typeface="Arial" pitchFamily="34" charset="0"/>
                        </a:rPr>
                        <a:t>70% of permanent Residence applications adjudicated within 8 months for applications collected within the RSA </a:t>
                      </a:r>
                      <a:r>
                        <a:rPr lang="en-US" sz="1400" b="0" i="0" u="none" strike="noStrike" kern="1200" baseline="0" dirty="0" smtClean="0">
                          <a:solidFill>
                            <a:schemeClr val="tx1"/>
                          </a:solidFill>
                          <a:latin typeface="Arial" pitchFamily="34" charset="0"/>
                          <a:ea typeface="+mn-ea"/>
                          <a:cs typeface="Arial" pitchFamily="34" charset="0"/>
                        </a:rPr>
                        <a:t>(from date of receipt of </a:t>
                      </a:r>
                      <a:r>
                        <a:rPr lang="en-ZA" sz="1400" b="0" i="0" u="none" strike="noStrike" kern="1200" baseline="0" dirty="0" smtClean="0">
                          <a:solidFill>
                            <a:schemeClr val="tx1"/>
                          </a:solidFill>
                          <a:latin typeface="Arial" pitchFamily="34" charset="0"/>
                          <a:ea typeface="+mn-ea"/>
                          <a:cs typeface="Arial" pitchFamily="34" charset="0"/>
                        </a:rPr>
                        <a:t>application until outcome is known</a:t>
                      </a:r>
                      <a:endParaRPr lang="en-US" sz="1400" b="0" i="0" u="none" strike="noStrike" kern="1200" baseline="0" dirty="0" smtClean="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1" i="0" u="none" strike="noStrike" kern="1200" baseline="0" dirty="0" smtClean="0">
                          <a:solidFill>
                            <a:srgbClr val="FF0000"/>
                          </a:solidFill>
                          <a:latin typeface="Arial" pitchFamily="34" charset="0"/>
                          <a:ea typeface="+mn-ea"/>
                          <a:cs typeface="Arial" pitchFamily="34" charset="0"/>
                        </a:rPr>
                        <a:t>Not Achieved</a:t>
                      </a:r>
                    </a:p>
                    <a:p>
                      <a:endParaRPr lang="en-ZA" sz="1400" b="1" i="0" u="none" strike="noStrike" kern="1200" baseline="0" dirty="0" smtClean="0">
                        <a:solidFill>
                          <a:schemeClr val="tx1"/>
                        </a:solidFill>
                        <a:latin typeface="Arial" pitchFamily="34" charset="0"/>
                        <a:ea typeface="+mn-ea"/>
                        <a:cs typeface="Arial" pitchFamily="34" charset="0"/>
                      </a:endParaRP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From a population of 5,227 applications, a total of 2,754 were adjudicated within the turnaround time, thus yielding a 53%</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achievement for the year</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375779" y="5991225"/>
            <a:ext cx="2133600" cy="365125"/>
          </a:xfrm>
        </p:spPr>
        <p:txBody>
          <a:bodyPr/>
          <a:lstStyle/>
          <a:p>
            <a:fld id="{7BF42C52-B159-234F-84DC-5B8DD7318330}" type="slidenum">
              <a:rPr lang="en-US" sz="2000" smtClean="0"/>
              <a:t>52</a:t>
            </a:fld>
            <a:endParaRPr lang="en-US" sz="2000" dirty="0"/>
          </a:p>
        </p:txBody>
      </p:sp>
    </p:spTree>
    <p:extLst>
      <p:ext uri="{BB962C8B-B14F-4D97-AF65-F5344CB8AC3E}">
        <p14:creationId xmlns:p14="http://schemas.microsoft.com/office/powerpoint/2010/main" val="17764280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2120" y="16659"/>
            <a:ext cx="8581880" cy="461665"/>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PROGRAMME 3: IMMIGRATION AFFAIRS</a:t>
            </a:r>
            <a:endParaRPr lang="en-ZA" sz="2400" b="1" dirty="0">
              <a:solidFill>
                <a:schemeClr val="bg1"/>
              </a:solidFill>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90958375"/>
              </p:ext>
            </p:extLst>
          </p:nvPr>
        </p:nvGraphicFramePr>
        <p:xfrm>
          <a:off x="54592" y="941697"/>
          <a:ext cx="9007521" cy="4080679"/>
        </p:xfrm>
        <a:graphic>
          <a:graphicData uri="http://schemas.openxmlformats.org/drawingml/2006/table">
            <a:tbl>
              <a:tblPr firstRow="1" bandRow="1">
                <a:tableStyleId>{F5AB1C69-6EDB-4FF4-983F-18BD219EF322}</a:tableStyleId>
              </a:tblPr>
              <a:tblGrid>
                <a:gridCol w="2906973"/>
                <a:gridCol w="2784142"/>
                <a:gridCol w="3316406"/>
              </a:tblGrid>
              <a:tr h="736288">
                <a:tc gridSpan="3">
                  <a:txBody>
                    <a:bodyPr/>
                    <a:lstStyle/>
                    <a:p>
                      <a:pPr marL="2786063" marR="0" indent="-2786063" algn="just" defTabSz="914400" rtl="0" eaLnBrk="1" fontAlgn="auto" latinLnBrk="0" hangingPunct="1">
                        <a:lnSpc>
                          <a:spcPct val="100000"/>
                        </a:lnSpc>
                        <a:spcBef>
                          <a:spcPts val="0"/>
                        </a:spcBef>
                        <a:spcAft>
                          <a:spcPts val="0"/>
                        </a:spcAft>
                        <a:buClrTx/>
                        <a:buSzTx/>
                        <a:buFontTx/>
                        <a:buNone/>
                        <a:tabLst/>
                        <a:defRPr/>
                      </a:pPr>
                      <a:r>
                        <a:rPr lang="en-US" sz="1400" b="1" i="1" u="sng" strike="noStrike" kern="1200" baseline="0" dirty="0" smtClean="0">
                          <a:solidFill>
                            <a:srgbClr val="FFFFFF"/>
                          </a:solidFill>
                          <a:latin typeface="Arial" pitchFamily="34" charset="0"/>
                          <a:ea typeface="+mn-ea"/>
                          <a:cs typeface="Arial" pitchFamily="34" charset="0"/>
                        </a:rPr>
                        <a:t>Strategic Objective 2.2</a:t>
                      </a:r>
                      <a:r>
                        <a:rPr lang="en-US" sz="1400" b="1" i="0" u="none" strike="noStrike" kern="1200" baseline="0" dirty="0" smtClean="0">
                          <a:solidFill>
                            <a:srgbClr val="FFFFFF"/>
                          </a:solidFill>
                          <a:latin typeface="Arial" pitchFamily="34" charset="0"/>
                          <a:ea typeface="+mn-ea"/>
                          <a:cs typeface="Arial" pitchFamily="34" charset="0"/>
                        </a:rPr>
                        <a:t>: Movement of persons in and out of the country regulated according to a risk based approach</a:t>
                      </a:r>
                      <a:endParaRPr lang="en-ZA" sz="1400" b="0" kern="1200" dirty="0" smtClean="0">
                        <a:solidFill>
                          <a:srgbClr val="FFFFFF"/>
                        </a:solidFill>
                        <a:effectLst/>
                        <a:latin typeface="Arial" pitchFamily="34" charset="0"/>
                        <a:ea typeface="Calibri"/>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r>
              <a:tr h="681234">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u="none" strike="noStrike" kern="1200" cap="none" normalizeH="0" baseline="0" dirty="0" smtClean="0">
                          <a:ln>
                            <a:noFill/>
                          </a:ln>
                          <a:effectLst/>
                          <a:latin typeface="Arial" pitchFamily="34" charset="0"/>
                          <a:cs typeface="Arial" pitchFamily="34" charset="0"/>
                        </a:rPr>
                        <a:t>PERFORMANCE INDICATOR</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ANNUAL TARGET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1" u="none" strike="noStrike" kern="1200" cap="none" normalizeH="0" baseline="0" dirty="0" smtClean="0">
                          <a:ln>
                            <a:noFill/>
                          </a:ln>
                          <a:effectLst/>
                          <a:latin typeface="Arial" pitchFamily="34" charset="0"/>
                          <a:cs typeface="Arial" pitchFamily="34" charset="0"/>
                        </a:rPr>
                        <a:t>ACTUAL (2015/16)</a:t>
                      </a:r>
                      <a:endPar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3157">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Percentage (%) of business,</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critical skills, and general work permits adjudicated </a:t>
                      </a:r>
                      <a:r>
                        <a:rPr lang="en-US" sz="1400" b="0" i="0" u="none" strike="noStrike" kern="1200" baseline="0" dirty="0" smtClean="0">
                          <a:solidFill>
                            <a:schemeClr val="tx1"/>
                          </a:solidFill>
                          <a:latin typeface="Arial" pitchFamily="34" charset="0"/>
                          <a:ea typeface="+mn-ea"/>
                          <a:cs typeface="Arial" pitchFamily="34" charset="0"/>
                        </a:rPr>
                        <a:t>within 8 weeks for applications </a:t>
                      </a:r>
                      <a:r>
                        <a:rPr lang="en-ZA" sz="1400" b="0" i="0" u="none" strike="noStrike" kern="1200" baseline="0" dirty="0" smtClean="0">
                          <a:solidFill>
                            <a:schemeClr val="tx1"/>
                          </a:solidFill>
                          <a:latin typeface="Arial" pitchFamily="34" charset="0"/>
                          <a:ea typeface="+mn-ea"/>
                          <a:cs typeface="Arial" pitchFamily="34" charset="0"/>
                        </a:rPr>
                        <a:t>processed within the RSA (from date </a:t>
                      </a:r>
                      <a:r>
                        <a:rPr lang="en-US" sz="1400" b="0" i="0" u="none" strike="noStrike" kern="1200" baseline="0" dirty="0" smtClean="0">
                          <a:solidFill>
                            <a:schemeClr val="tx1"/>
                          </a:solidFill>
                          <a:latin typeface="Arial" pitchFamily="34" charset="0"/>
                          <a:ea typeface="+mn-ea"/>
                          <a:cs typeface="Arial" pitchFamily="34" charset="0"/>
                        </a:rPr>
                        <a:t>of receipt of application until </a:t>
                      </a:r>
                      <a:r>
                        <a:rPr lang="en-ZA" sz="1400" b="0" i="0" u="none" strike="noStrike" kern="1200" baseline="0" dirty="0" smtClean="0">
                          <a:solidFill>
                            <a:schemeClr val="tx1"/>
                          </a:solidFill>
                          <a:latin typeface="Arial" pitchFamily="34" charset="0"/>
                          <a:ea typeface="+mn-ea"/>
                          <a:cs typeface="Arial" pitchFamily="34" charset="0"/>
                        </a:rPr>
                        <a:t>outcome is known)</a:t>
                      </a:r>
                      <a:endParaRPr lang="en-US" sz="1400" b="0" i="0" u="none" strike="noStrike" kern="1200" baseline="0" dirty="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70% of business, critical skills and general work permits adjudicated within 8 weeks for applications processed within the RSA</a:t>
                      </a:r>
                      <a:endParaRPr lang="en-US" sz="1400" b="0" i="0" u="none" strike="noStrike" kern="1200" baseline="0" dirty="0">
                        <a:solidFill>
                          <a:schemeClr val="tx1"/>
                        </a:solidFill>
                        <a:latin typeface="Arial" pitchFamily="34" charset="0"/>
                        <a:ea typeface="+mn-ea"/>
                        <a:cs typeface="Arial" pitchFamily="34" charset="0"/>
                      </a:endParaRP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marR="0" indent="0" algn="l" defTabSz="914400" rtl="0" eaLnBrk="1" fontAlgn="auto" latinLnBrk="0" hangingPunct="1">
                        <a:lnSpc>
                          <a:spcPct val="100000"/>
                        </a:lnSpc>
                        <a:spcBef>
                          <a:spcPts val="0"/>
                        </a:spcBef>
                        <a:spcAft>
                          <a:spcPts val="0"/>
                        </a:spcAft>
                        <a:buClrTx/>
                        <a:buSzTx/>
                        <a:buFontTx/>
                        <a:buNone/>
                        <a:tabLst/>
                        <a:defRPr/>
                      </a:pPr>
                      <a:r>
                        <a:rPr lang="en-ZA" sz="1400" b="1" i="0" u="none" strike="noStrike" kern="1200" baseline="0" dirty="0" smtClean="0">
                          <a:solidFill>
                            <a:srgbClr val="33CC33"/>
                          </a:solidFill>
                          <a:latin typeface="Arial" pitchFamily="34" charset="0"/>
                          <a:ea typeface="+mn-ea"/>
                          <a:cs typeface="Arial" pitchFamily="34" charset="0"/>
                        </a:rPr>
                        <a:t>Achieved</a:t>
                      </a:r>
                    </a:p>
                    <a:p>
                      <a:pPr marL="85725" marR="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kern="1200" baseline="0" dirty="0" smtClean="0">
                        <a:solidFill>
                          <a:srgbClr val="33CC33"/>
                        </a:solidFill>
                        <a:latin typeface="Arial" pitchFamily="34" charset="0"/>
                        <a:ea typeface="+mn-ea"/>
                        <a:cs typeface="Arial" pitchFamily="34" charset="0"/>
                      </a:endParaRP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Out of 6,805 applications 5,764</a:t>
                      </a:r>
                    </a:p>
                    <a:p>
                      <a:pPr marL="85725" indent="0" algn="l" defTabSz="914400" rtl="0" eaLnBrk="1" latinLnBrk="0" hangingPunct="1"/>
                      <a:r>
                        <a:rPr lang="en-ZA" sz="1400" b="0" i="0" u="none" strike="noStrike" kern="1200" baseline="0" dirty="0" smtClean="0">
                          <a:solidFill>
                            <a:schemeClr val="tx1"/>
                          </a:solidFill>
                          <a:latin typeface="Arial" pitchFamily="34" charset="0"/>
                          <a:ea typeface="+mn-ea"/>
                          <a:cs typeface="Arial" pitchFamily="34" charset="0"/>
                        </a:rPr>
                        <a:t>were adjudicated within the 8 weeks turnaround time thus yielding an 84.7% achievement for the year under review</a:t>
                      </a:r>
                    </a:p>
                  </a:txBody>
                  <a:tcPr marL="72003" marR="72003" marT="71989" marB="71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a:xfrm>
            <a:off x="6239302" y="5991225"/>
            <a:ext cx="2133600" cy="365125"/>
          </a:xfrm>
        </p:spPr>
        <p:txBody>
          <a:bodyPr/>
          <a:lstStyle/>
          <a:p>
            <a:fld id="{7BF42C52-B159-234F-84DC-5B8DD7318330}" type="slidenum">
              <a:rPr lang="en-US" sz="2000" smtClean="0"/>
              <a:t>53</a:t>
            </a:fld>
            <a:endParaRPr lang="en-US" sz="2000" dirty="0"/>
          </a:p>
        </p:txBody>
      </p:sp>
    </p:spTree>
    <p:extLst>
      <p:ext uri="{BB962C8B-B14F-4D97-AF65-F5344CB8AC3E}">
        <p14:creationId xmlns:p14="http://schemas.microsoft.com/office/powerpoint/2010/main" val="28816668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5859462"/>
            <a:ext cx="9144000" cy="987425"/>
            <a:chOff x="0" y="5828721"/>
            <a:chExt cx="9144000" cy="1017421"/>
          </a:xfrm>
        </p:grpSpPr>
        <p:pic>
          <p:nvPicPr>
            <p:cNvPr id="675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5828721"/>
              <a:ext cx="2520279" cy="101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0" y="5881453"/>
              <a:ext cx="9144000"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pic>
          <p:nvPicPr>
            <p:cNvPr id="675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7" y="5989768"/>
              <a:ext cx="1222402" cy="75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75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fld id="{19D093DB-2C4E-49E8-92DA-C5369AD6A61B}" type="slidenum">
              <a:rPr lang="en-ZA" altLang="en-US" smtClean="0">
                <a:solidFill>
                  <a:srgbClr val="898989"/>
                </a:solidFill>
              </a:rPr>
              <a:pPr algn="l" eaLnBrk="1" hangingPunct="1"/>
              <a:t>54</a:t>
            </a:fld>
            <a:endParaRPr lang="en-ZA" altLang="en-US" dirty="0" smtClean="0">
              <a:solidFill>
                <a:srgbClr val="898989"/>
              </a:solidFill>
            </a:endParaRPr>
          </a:p>
        </p:txBody>
      </p:sp>
      <p:sp>
        <p:nvSpPr>
          <p:cNvPr id="67588" name="Content Placeholder 9"/>
          <p:cNvSpPr txBox="1">
            <a:spLocks/>
          </p:cNvSpPr>
          <p:nvPr/>
        </p:nvSpPr>
        <p:spPr bwMode="auto">
          <a:xfrm>
            <a:off x="107950" y="104775"/>
            <a:ext cx="903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marL="268288" indent="-268288"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spcBef>
                <a:spcPct val="90000"/>
              </a:spcBef>
              <a:buFont typeface="Wingdings" pitchFamily="2" charset="2"/>
              <a:buChar char="n"/>
            </a:pPr>
            <a:endParaRPr lang="en-US" altLang="en-US" sz="2000" b="1"/>
          </a:p>
        </p:txBody>
      </p:sp>
      <p:sp>
        <p:nvSpPr>
          <p:cNvPr id="67589" name="Rectangle 1"/>
          <p:cNvSpPr>
            <a:spLocks noChangeArrowheads="1"/>
          </p:cNvSpPr>
          <p:nvPr/>
        </p:nvSpPr>
        <p:spPr bwMode="auto">
          <a:xfrm>
            <a:off x="538091" y="214413"/>
            <a:ext cx="80678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b="1" dirty="0" smtClean="0">
                <a:solidFill>
                  <a:schemeClr val="bg1"/>
                </a:solidFill>
                <a:latin typeface="Arial" pitchFamily="34" charset="0"/>
                <a:cs typeface="Arial" pitchFamily="34" charset="0"/>
              </a:rPr>
              <a:t>  </a:t>
            </a:r>
            <a:r>
              <a:rPr lang="en-US" altLang="en-US" sz="2400" b="1" dirty="0">
                <a:solidFill>
                  <a:schemeClr val="bg1"/>
                </a:solidFill>
                <a:latin typeface="Arial" pitchFamily="34" charset="0"/>
                <a:cs typeface="Arial" pitchFamily="34" charset="0"/>
              </a:rPr>
              <a:t>PROVINCIAL ANNUAL  PERFORMANCE  REPORT </a:t>
            </a:r>
            <a:endParaRPr lang="en-ZA" altLang="en-US" sz="2400" dirty="0">
              <a:solidFill>
                <a:schemeClr val="bg1"/>
              </a:solidFill>
              <a:latin typeface="Arial" pitchFamily="34" charset="0"/>
              <a:cs typeface="Arial" pitchFamily="34" charset="0"/>
            </a:endParaRPr>
          </a:p>
        </p:txBody>
      </p:sp>
      <p:pic>
        <p:nvPicPr>
          <p:cNvPr id="4098" name="Picture 2" descr="Image result for sa ma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644" y="1023582"/>
            <a:ext cx="6479819" cy="465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6975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5805488"/>
            <a:ext cx="9144000" cy="1041400"/>
            <a:chOff x="0" y="5828721"/>
            <a:chExt cx="9144000" cy="1017421"/>
          </a:xfrm>
        </p:grpSpPr>
        <p:pic>
          <p:nvPicPr>
            <p:cNvPr id="675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5828721"/>
              <a:ext cx="2520279" cy="101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0" y="5881453"/>
              <a:ext cx="9144000"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pic>
          <p:nvPicPr>
            <p:cNvPr id="675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7" y="5989768"/>
              <a:ext cx="1222402" cy="75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7587" name="Slide Number Placeholder 4"/>
          <p:cNvSpPr>
            <a:spLocks noGrp="1"/>
          </p:cNvSpPr>
          <p:nvPr>
            <p:ph type="sldNum" sz="quarter" idx="12"/>
          </p:nvPr>
        </p:nvSpPr>
        <p:spPr bwMode="auto">
          <a:xfrm>
            <a:off x="8352429" y="6357905"/>
            <a:ext cx="641445" cy="3635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fld id="{19D093DB-2C4E-49E8-92DA-C5369AD6A61B}" type="slidenum">
              <a:rPr lang="en-ZA" altLang="en-US" smtClean="0">
                <a:solidFill>
                  <a:srgbClr val="898989"/>
                </a:solidFill>
              </a:rPr>
              <a:pPr algn="l" eaLnBrk="1" hangingPunct="1"/>
              <a:t>55</a:t>
            </a:fld>
            <a:endParaRPr lang="en-ZA" altLang="en-US" dirty="0" smtClean="0">
              <a:solidFill>
                <a:srgbClr val="898989"/>
              </a:solidFill>
            </a:endParaRPr>
          </a:p>
        </p:txBody>
      </p:sp>
      <p:sp>
        <p:nvSpPr>
          <p:cNvPr id="67588" name="Content Placeholder 9"/>
          <p:cNvSpPr txBox="1">
            <a:spLocks/>
          </p:cNvSpPr>
          <p:nvPr/>
        </p:nvSpPr>
        <p:spPr bwMode="auto">
          <a:xfrm>
            <a:off x="107950" y="104775"/>
            <a:ext cx="903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marL="268288" indent="-268288"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spcBef>
                <a:spcPct val="90000"/>
              </a:spcBef>
              <a:buFont typeface="Wingdings" pitchFamily="2" charset="2"/>
              <a:buChar char="n"/>
            </a:pPr>
            <a:endParaRPr lang="en-US" altLang="en-US" sz="2000" b="1"/>
          </a:p>
        </p:txBody>
      </p:sp>
      <p:sp>
        <p:nvSpPr>
          <p:cNvPr id="67589" name="Rectangle 1"/>
          <p:cNvSpPr>
            <a:spLocks noChangeArrowheads="1"/>
          </p:cNvSpPr>
          <p:nvPr/>
        </p:nvSpPr>
        <p:spPr bwMode="auto">
          <a:xfrm>
            <a:off x="27296" y="0"/>
            <a:ext cx="911670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b="1" u="sng" dirty="0">
                <a:solidFill>
                  <a:schemeClr val="bg1"/>
                </a:solidFill>
                <a:latin typeface="Arial" pitchFamily="34" charset="0"/>
                <a:cs typeface="Arial" pitchFamily="34" charset="0"/>
              </a:rPr>
              <a:t>Provincial </a:t>
            </a:r>
            <a:r>
              <a:rPr lang="en-US" altLang="en-US" sz="2400" b="1" u="sng" dirty="0" smtClean="0">
                <a:solidFill>
                  <a:schemeClr val="bg1"/>
                </a:solidFill>
                <a:latin typeface="Arial" pitchFamily="34" charset="0"/>
                <a:cs typeface="Arial" pitchFamily="34" charset="0"/>
              </a:rPr>
              <a:t>target :</a:t>
            </a:r>
            <a:r>
              <a:rPr lang="en-US" altLang="en-US" sz="2400" b="1" dirty="0" smtClean="0">
                <a:solidFill>
                  <a:schemeClr val="bg1"/>
                </a:solidFill>
              </a:rPr>
              <a:t>9 </a:t>
            </a:r>
            <a:r>
              <a:rPr lang="en-US" altLang="en-US" sz="2400" b="1" dirty="0">
                <a:solidFill>
                  <a:schemeClr val="bg1"/>
                </a:solidFill>
              </a:rPr>
              <a:t>outreach campaigns conducted in provinces to support the Late Registration of Birth final mop up </a:t>
            </a:r>
            <a:r>
              <a:rPr lang="en-US" altLang="en-US" sz="2400" b="1" dirty="0" smtClean="0">
                <a:solidFill>
                  <a:schemeClr val="bg1"/>
                </a:solidFill>
              </a:rPr>
              <a:t>campaign. </a:t>
            </a:r>
            <a:r>
              <a:rPr lang="en-ZA" altLang="en-US" sz="2400" b="1" dirty="0">
                <a:solidFill>
                  <a:schemeClr val="bg1"/>
                </a:solidFill>
              </a:rPr>
              <a:t>Achieved</a:t>
            </a:r>
          </a:p>
          <a:p>
            <a:endParaRPr lang="en-US" altLang="en-US" sz="2400" b="1" dirty="0">
              <a:solidFill>
                <a:schemeClr val="bg1"/>
              </a:solidFill>
            </a:endParaRPr>
          </a:p>
          <a:p>
            <a:endParaRPr lang="en-ZA" altLang="en-US" sz="2400" dirty="0">
              <a:solidFill>
                <a:schemeClr val="bg1"/>
              </a:solidFill>
              <a:latin typeface="Arial" pitchFamily="34" charset="0"/>
              <a:cs typeface="Arial"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052468680"/>
              </p:ext>
            </p:extLst>
          </p:nvPr>
        </p:nvGraphicFramePr>
        <p:xfrm>
          <a:off x="0" y="894605"/>
          <a:ext cx="9116705" cy="5148521"/>
        </p:xfrm>
        <a:graphic>
          <a:graphicData uri="http://schemas.openxmlformats.org/drawingml/2006/table">
            <a:tbl>
              <a:tblPr>
                <a:tableStyleId>{5940675A-B579-460E-94D1-54222C63F5DA}</a:tableStyleId>
              </a:tblPr>
              <a:tblGrid>
                <a:gridCol w="627797"/>
                <a:gridCol w="532263"/>
                <a:gridCol w="464024"/>
                <a:gridCol w="777922"/>
                <a:gridCol w="777922"/>
                <a:gridCol w="532263"/>
                <a:gridCol w="696036"/>
                <a:gridCol w="873457"/>
                <a:gridCol w="477671"/>
                <a:gridCol w="668741"/>
                <a:gridCol w="818865"/>
                <a:gridCol w="518615"/>
                <a:gridCol w="627797"/>
                <a:gridCol w="723332"/>
              </a:tblGrid>
              <a:tr h="1220798">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a:solidFill>
                            <a:schemeClr val="tx1"/>
                          </a:solidFill>
                          <a:effectLst/>
                          <a:latin typeface="Arial" pitchFamily="34" charset="0"/>
                          <a:ea typeface="+mn-ea"/>
                          <a:cs typeface="Arial" pitchFamily="34" charset="0"/>
                        </a:rPr>
                        <a:t>Province</a:t>
                      </a:r>
                    </a:p>
                  </a:txBody>
                  <a:tcPr marL="9527" marR="9527" marT="9527" marB="0" vert="vert270" anchor="ct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a:solidFill>
                            <a:schemeClr val="tx1"/>
                          </a:solidFill>
                          <a:effectLst/>
                          <a:latin typeface="Arial" pitchFamily="34" charset="0"/>
                          <a:ea typeface="+mn-ea"/>
                          <a:cs typeface="Arial" pitchFamily="34" charset="0"/>
                        </a:rPr>
                        <a:t>Annual target</a:t>
                      </a:r>
                    </a:p>
                  </a:txBody>
                  <a:tcPr marL="9527" marR="9527" marT="9527" marB="0" vert="vert270" anchor="ct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Target</a:t>
                      </a:r>
                    </a:p>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Q1</a:t>
                      </a:r>
                      <a:endParaRPr lang="en-GB" sz="1100" b="1" i="0" u="none" strike="noStrike" kern="1200" dirty="0">
                        <a:solidFill>
                          <a:schemeClr val="tx1"/>
                        </a:solidFill>
                        <a:effectLst/>
                        <a:latin typeface="Arial" pitchFamily="34" charset="0"/>
                        <a:ea typeface="+mn-ea"/>
                        <a:cs typeface="Arial" pitchFamily="34" charset="0"/>
                      </a:endParaRPr>
                    </a:p>
                  </a:txBody>
                  <a:tcPr marL="9527" marR="9527" marT="9527" marB="0" vert="vert270" anchor="ct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a:solidFill>
                            <a:schemeClr val="tx1"/>
                          </a:solidFill>
                          <a:effectLst/>
                          <a:latin typeface="Arial" pitchFamily="34" charset="0"/>
                          <a:ea typeface="+mn-ea"/>
                          <a:cs typeface="Arial" pitchFamily="34" charset="0"/>
                        </a:rPr>
                        <a:t>Actual performance </a:t>
                      </a:r>
                      <a:endParaRPr lang="en-GB" sz="1100" b="1" i="0" u="none" strike="noStrike" kern="1200" dirty="0" smtClean="0">
                        <a:solidFill>
                          <a:schemeClr val="tx1"/>
                        </a:solidFill>
                        <a:effectLst/>
                        <a:latin typeface="Arial" pitchFamily="34" charset="0"/>
                        <a:ea typeface="+mn-ea"/>
                        <a:cs typeface="Arial" pitchFamily="34" charset="0"/>
                      </a:endParaRPr>
                    </a:p>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Q1</a:t>
                      </a:r>
                      <a:endParaRPr lang="en-GB" sz="1100" b="1" i="0" u="none" strike="noStrike" kern="1200" dirty="0">
                        <a:solidFill>
                          <a:schemeClr val="tx1"/>
                        </a:solidFill>
                        <a:effectLst/>
                        <a:latin typeface="Arial" pitchFamily="34" charset="0"/>
                        <a:ea typeface="+mn-ea"/>
                        <a:cs typeface="Arial" pitchFamily="34" charset="0"/>
                      </a:endParaRPr>
                    </a:p>
                  </a:txBody>
                  <a:tcPr marL="9527" marR="9527" marT="9527" marB="0" vert="vert270" anchor="ct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Additional information on LRB hot spot areas visited Q1</a:t>
                      </a:r>
                      <a:endParaRPr lang="en-GB" sz="1100" b="1" i="0" u="none" strike="noStrike" kern="1200" dirty="0">
                        <a:solidFill>
                          <a:schemeClr val="tx1"/>
                        </a:solidFill>
                        <a:effectLst/>
                        <a:latin typeface="Arial" pitchFamily="34" charset="0"/>
                        <a:ea typeface="+mn-ea"/>
                        <a:cs typeface="Arial" pitchFamily="34" charset="0"/>
                      </a:endParaRPr>
                    </a:p>
                  </a:txBody>
                  <a:tcPr marL="9527" marR="9527" marT="9527" marB="0" vert="vert270" anchor="ctr">
                    <a:lnR w="38100" cap="flat" cmpd="sng" algn="ctr">
                      <a:solidFill>
                        <a:schemeClr val="tx1"/>
                      </a:solidFill>
                      <a:prstDash val="solid"/>
                      <a:round/>
                      <a:headEnd type="none" w="med" len="med"/>
                      <a:tailEnd type="none" w="med" len="med"/>
                    </a:ln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Target</a:t>
                      </a:r>
                    </a:p>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Q2</a:t>
                      </a:r>
                      <a:endParaRPr lang="en-GB" sz="1100" b="1" i="0" u="none" strike="noStrike" kern="1200" dirty="0">
                        <a:solidFill>
                          <a:schemeClr val="tx1"/>
                        </a:solidFill>
                        <a:effectLst/>
                        <a:latin typeface="Arial" pitchFamily="34" charset="0"/>
                        <a:ea typeface="+mn-ea"/>
                        <a:cs typeface="Arial" pitchFamily="34" charset="0"/>
                      </a:endParaRPr>
                    </a:p>
                  </a:txBody>
                  <a:tcPr marL="9527" marR="9527" marT="9527" marB="0" vert="vert270" anchor="ctr">
                    <a:lnL w="38100" cap="flat" cmpd="sng" algn="ctr">
                      <a:solidFill>
                        <a:schemeClr val="tx1"/>
                      </a:solidFill>
                      <a:prstDash val="solid"/>
                      <a:round/>
                      <a:headEnd type="none" w="med" len="med"/>
                      <a:tailEnd type="none" w="med" len="med"/>
                    </a:lnL>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a:solidFill>
                            <a:schemeClr val="tx1"/>
                          </a:solidFill>
                          <a:effectLst/>
                          <a:latin typeface="Arial" pitchFamily="34" charset="0"/>
                          <a:ea typeface="+mn-ea"/>
                          <a:cs typeface="Arial" pitchFamily="34" charset="0"/>
                        </a:rPr>
                        <a:t>Actual performance </a:t>
                      </a:r>
                      <a:endParaRPr lang="en-GB" sz="1100" b="1" i="0" u="none" strike="noStrike" kern="1200" dirty="0" smtClean="0">
                        <a:solidFill>
                          <a:schemeClr val="tx1"/>
                        </a:solidFill>
                        <a:effectLst/>
                        <a:latin typeface="Arial" pitchFamily="34" charset="0"/>
                        <a:ea typeface="+mn-ea"/>
                        <a:cs typeface="Arial" pitchFamily="34" charset="0"/>
                      </a:endParaRPr>
                    </a:p>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Q2</a:t>
                      </a:r>
                      <a:endParaRPr lang="en-GB" sz="1100" b="1" i="0" u="none" strike="noStrike" kern="1200" dirty="0">
                        <a:solidFill>
                          <a:schemeClr val="tx1"/>
                        </a:solidFill>
                        <a:effectLst/>
                        <a:latin typeface="Arial" pitchFamily="34" charset="0"/>
                        <a:ea typeface="+mn-ea"/>
                        <a:cs typeface="Arial" pitchFamily="34" charset="0"/>
                      </a:endParaRPr>
                    </a:p>
                  </a:txBody>
                  <a:tcPr marL="9527" marR="9527" marT="9527" marB="0" vert="vert270" anchor="ct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Additional information on LRB hot spot areas visited Q2</a:t>
                      </a:r>
                      <a:endParaRPr lang="en-GB" sz="1100" b="1" i="0" u="none" strike="noStrike" kern="1200" dirty="0">
                        <a:solidFill>
                          <a:schemeClr val="tx1"/>
                        </a:solidFill>
                        <a:effectLst/>
                        <a:latin typeface="Arial" pitchFamily="34" charset="0"/>
                        <a:ea typeface="+mn-ea"/>
                        <a:cs typeface="Arial" pitchFamily="34" charset="0"/>
                      </a:endParaRPr>
                    </a:p>
                  </a:txBody>
                  <a:tcPr marL="9527" marR="9527" marT="9527" marB="0" vert="vert270" anchor="ctr">
                    <a:lnR w="38100" cap="flat" cmpd="sng" algn="ctr">
                      <a:solidFill>
                        <a:schemeClr val="tx1"/>
                      </a:solidFill>
                      <a:prstDash val="solid"/>
                      <a:round/>
                      <a:headEnd type="none" w="med" len="med"/>
                      <a:tailEnd type="none" w="med" len="med"/>
                    </a:ln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Target</a:t>
                      </a:r>
                    </a:p>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Q3</a:t>
                      </a:r>
                      <a:endParaRPr lang="en-GB" sz="1100" b="1" i="0" u="none" strike="noStrike" kern="1200" dirty="0">
                        <a:solidFill>
                          <a:schemeClr val="tx1"/>
                        </a:solidFill>
                        <a:effectLst/>
                        <a:latin typeface="Arial" pitchFamily="34" charset="0"/>
                        <a:ea typeface="+mn-ea"/>
                        <a:cs typeface="Arial" pitchFamily="34" charset="0"/>
                      </a:endParaRPr>
                    </a:p>
                  </a:txBody>
                  <a:tcPr marL="9527" marR="9527" marT="9527" marB="0" vert="vert27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a:solidFill>
                            <a:schemeClr val="tx1"/>
                          </a:solidFill>
                          <a:effectLst/>
                          <a:latin typeface="Arial" pitchFamily="34" charset="0"/>
                          <a:ea typeface="+mn-ea"/>
                          <a:cs typeface="Arial" pitchFamily="34" charset="0"/>
                        </a:rPr>
                        <a:t>Actual performance </a:t>
                      </a:r>
                      <a:endParaRPr lang="en-GB" sz="1100" b="1" i="0" u="none" strike="noStrike" kern="1200" dirty="0" smtClean="0">
                        <a:solidFill>
                          <a:schemeClr val="tx1"/>
                        </a:solidFill>
                        <a:effectLst/>
                        <a:latin typeface="Arial" pitchFamily="34" charset="0"/>
                        <a:ea typeface="+mn-ea"/>
                        <a:cs typeface="Arial" pitchFamily="34" charset="0"/>
                      </a:endParaRPr>
                    </a:p>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Q3</a:t>
                      </a:r>
                      <a:endParaRPr lang="en-GB" sz="1100" b="1" i="0" u="none" strike="noStrike" kern="1200" dirty="0">
                        <a:solidFill>
                          <a:schemeClr val="tx1"/>
                        </a:solidFill>
                        <a:effectLst/>
                        <a:latin typeface="Arial" pitchFamily="34" charset="0"/>
                        <a:ea typeface="+mn-ea"/>
                        <a:cs typeface="Arial" pitchFamily="34" charset="0"/>
                      </a:endParaRPr>
                    </a:p>
                  </a:txBody>
                  <a:tcPr marL="9527" marR="9527" marT="9527" marB="0" vert="vert2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rgbClr val="92D05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noProof="0" dirty="0" smtClean="0">
                          <a:solidFill>
                            <a:schemeClr val="tx1"/>
                          </a:solidFill>
                          <a:effectLst/>
                          <a:latin typeface="Arial" pitchFamily="34" charset="0"/>
                          <a:ea typeface="+mn-ea"/>
                          <a:cs typeface="Arial" pitchFamily="34" charset="0"/>
                        </a:rPr>
                        <a:t>Additional information on LRB hot spot areas visited Q3</a:t>
                      </a:r>
                    </a:p>
                    <a:p>
                      <a:pPr marL="0" marR="0" indent="0" algn="ctr" defTabSz="914400" rtl="0" eaLnBrk="1" fontAlgn="t" latinLnBrk="0" hangingPunct="1">
                        <a:lnSpc>
                          <a:spcPct val="100000"/>
                        </a:lnSpc>
                        <a:spcBef>
                          <a:spcPts val="0"/>
                        </a:spcBef>
                        <a:spcAft>
                          <a:spcPts val="0"/>
                        </a:spcAft>
                        <a:buClrTx/>
                        <a:buSzTx/>
                        <a:buFontTx/>
                        <a:buNone/>
                        <a:tabLst/>
                        <a:defRPr/>
                      </a:pPr>
                      <a:endParaRPr lang="en-GB" sz="1100" b="1" i="0" u="none" strike="noStrike" kern="1200" dirty="0">
                        <a:solidFill>
                          <a:schemeClr val="tx1"/>
                        </a:solidFill>
                        <a:effectLst/>
                        <a:latin typeface="Arial" pitchFamily="34" charset="0"/>
                        <a:ea typeface="+mn-ea"/>
                        <a:cs typeface="Arial" pitchFamily="34" charset="0"/>
                      </a:endParaRPr>
                    </a:p>
                  </a:txBody>
                  <a:tcPr marL="9527" marR="9527" marT="9527" marB="0" vert="vert2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Target</a:t>
                      </a:r>
                    </a:p>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Q4</a:t>
                      </a:r>
                      <a:endParaRPr lang="en-GB" sz="1100" b="1" i="0" u="none" strike="noStrike" kern="1200" dirty="0">
                        <a:solidFill>
                          <a:schemeClr val="tx1"/>
                        </a:solidFill>
                        <a:effectLst/>
                        <a:latin typeface="Arial" pitchFamily="34" charset="0"/>
                        <a:ea typeface="+mn-ea"/>
                        <a:cs typeface="Arial" pitchFamily="34" charset="0"/>
                      </a:endParaRPr>
                    </a:p>
                  </a:txBody>
                  <a:tcPr marL="9527" marR="9527" marT="9527" marB="0" vert="vert2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a:solidFill>
                            <a:schemeClr val="tx1"/>
                          </a:solidFill>
                          <a:effectLst/>
                          <a:latin typeface="Arial" pitchFamily="34" charset="0"/>
                          <a:ea typeface="+mn-ea"/>
                          <a:cs typeface="Arial" pitchFamily="34" charset="0"/>
                        </a:rPr>
                        <a:t>Actual performance </a:t>
                      </a:r>
                      <a:endParaRPr lang="en-GB" sz="1100" b="1" i="0" u="none" strike="noStrike" kern="1200" dirty="0" smtClean="0">
                        <a:solidFill>
                          <a:schemeClr val="tx1"/>
                        </a:solidFill>
                        <a:effectLst/>
                        <a:latin typeface="Arial" pitchFamily="34" charset="0"/>
                        <a:ea typeface="+mn-ea"/>
                        <a:cs typeface="Arial" pitchFamily="34" charset="0"/>
                      </a:endParaRPr>
                    </a:p>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Q4</a:t>
                      </a:r>
                      <a:endParaRPr lang="en-GB" sz="1100" b="1" i="0" u="none" strike="noStrike" kern="1200" dirty="0">
                        <a:solidFill>
                          <a:schemeClr val="tx1"/>
                        </a:solidFill>
                        <a:effectLst/>
                        <a:latin typeface="Arial" pitchFamily="34" charset="0"/>
                        <a:ea typeface="+mn-ea"/>
                        <a:cs typeface="Arial" pitchFamily="34" charset="0"/>
                      </a:endParaRPr>
                    </a:p>
                  </a:txBody>
                  <a:tcPr marL="9527" marR="9527" marT="9527" marB="0" vert="vert2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kern="1200" dirty="0" smtClean="0">
                          <a:solidFill>
                            <a:schemeClr val="tx1"/>
                          </a:solidFill>
                          <a:effectLst/>
                          <a:latin typeface="Arial" pitchFamily="34" charset="0"/>
                          <a:ea typeface="+mn-ea"/>
                          <a:cs typeface="Arial" pitchFamily="34" charset="0"/>
                        </a:rPr>
                        <a:t>Annual Performance</a:t>
                      </a:r>
                      <a:endParaRPr lang="en-GB" sz="1100" b="1" i="0" u="none" strike="noStrike" kern="1200" dirty="0">
                        <a:solidFill>
                          <a:schemeClr val="tx1"/>
                        </a:solidFill>
                        <a:effectLst/>
                        <a:latin typeface="Arial" pitchFamily="34" charset="0"/>
                        <a:ea typeface="+mn-ea"/>
                        <a:cs typeface="Arial" pitchFamily="34" charset="0"/>
                      </a:endParaRPr>
                    </a:p>
                  </a:txBody>
                  <a:tcPr marL="9527" marR="9527" marT="9527" marB="0" vert="vert270" anchor="ctr">
                    <a:lnL w="31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solidFill>
                      <a:srgbClr val="92D050"/>
                    </a:solidFill>
                  </a:tcPr>
                </a:tc>
              </a:tr>
              <a:tr h="368490">
                <a:tc>
                  <a:txBody>
                    <a:bodyPr/>
                    <a:lstStyle/>
                    <a:p>
                      <a:pPr algn="ctr" fontAlgn="b"/>
                      <a:r>
                        <a:rPr lang="en-GB" sz="1200" b="1" u="none" strike="noStrike" dirty="0">
                          <a:solidFill>
                            <a:schemeClr val="tx1"/>
                          </a:solidFill>
                          <a:effectLst/>
                          <a:latin typeface="Arial" pitchFamily="34" charset="0"/>
                          <a:cs typeface="Arial" pitchFamily="34" charset="0"/>
                        </a:rPr>
                        <a:t>EC</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1" i="0" u="none" strike="noStrike" dirty="0" smtClean="0">
                          <a:solidFill>
                            <a:schemeClr val="tx1"/>
                          </a:solidFill>
                          <a:effectLst/>
                          <a:latin typeface="Arial" pitchFamily="34" charset="0"/>
                          <a:cs typeface="Arial" pitchFamily="34" charset="0"/>
                        </a:rPr>
                        <a:t>-</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211</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1" i="0" u="none" strike="noStrike" dirty="0" smtClean="0">
                          <a:solidFill>
                            <a:schemeClr val="tx1"/>
                          </a:solidFill>
                          <a:effectLst/>
                          <a:latin typeface="Arial" pitchFamily="34" charset="0"/>
                          <a:cs typeface="Arial" pitchFamily="34" charset="0"/>
                        </a:rPr>
                        <a:t>-</a:t>
                      </a:r>
                      <a:endParaRPr lang="en-GB" sz="1200" b="1"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r>
              <a:tr h="385821">
                <a:tc>
                  <a:txBody>
                    <a:bodyPr/>
                    <a:lstStyle/>
                    <a:p>
                      <a:pPr algn="ctr" fontAlgn="b"/>
                      <a:r>
                        <a:rPr lang="en-GB" sz="1200" b="1" u="none" strike="noStrike" dirty="0" smtClean="0">
                          <a:solidFill>
                            <a:schemeClr val="tx1"/>
                          </a:solidFill>
                          <a:effectLst/>
                          <a:latin typeface="Arial" pitchFamily="34" charset="0"/>
                          <a:cs typeface="Arial" pitchFamily="34" charset="0"/>
                        </a:rPr>
                        <a:t>FS</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1" i="0" u="none" strike="noStrike" dirty="0" smtClean="0">
                          <a:solidFill>
                            <a:schemeClr val="tx1"/>
                          </a:solidFill>
                          <a:effectLst/>
                          <a:latin typeface="Arial" pitchFamily="34" charset="0"/>
                          <a:cs typeface="Arial" pitchFamily="34" charset="0"/>
                        </a:rPr>
                        <a:t>2</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42</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1" i="0" u="none" strike="noStrike" dirty="0">
                        <a:solidFill>
                          <a:srgbClr val="FF0000"/>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1" i="0" u="none" strike="noStrike" dirty="0" smtClean="0">
                          <a:solidFill>
                            <a:schemeClr val="tx1"/>
                          </a:solidFill>
                          <a:effectLst/>
                          <a:latin typeface="Arial" pitchFamily="34" charset="0"/>
                          <a:cs typeface="Arial" pitchFamily="34" charset="0"/>
                        </a:rPr>
                        <a:t>-</a:t>
                      </a:r>
                      <a:endParaRPr lang="en-GB" sz="1200" b="1"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2</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r>
              <a:tr h="385821">
                <a:tc>
                  <a:txBody>
                    <a:bodyPr/>
                    <a:lstStyle/>
                    <a:p>
                      <a:pPr algn="ctr" fontAlgn="b"/>
                      <a:r>
                        <a:rPr lang="en-GB" sz="1200" b="1" u="none" strike="noStrike" dirty="0">
                          <a:solidFill>
                            <a:schemeClr val="tx1"/>
                          </a:solidFill>
                          <a:effectLst/>
                          <a:latin typeface="Arial" pitchFamily="34" charset="0"/>
                          <a:cs typeface="Arial" pitchFamily="34" charset="0"/>
                        </a:rPr>
                        <a:t>GP</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1" i="0" u="none" strike="noStrike" dirty="0" smtClean="0">
                          <a:solidFill>
                            <a:schemeClr val="tx1"/>
                          </a:solidFill>
                          <a:effectLst/>
                          <a:latin typeface="Arial" pitchFamily="34" charset="0"/>
                          <a:cs typeface="Arial" pitchFamily="34" charset="0"/>
                        </a:rPr>
                        <a:t>-</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153</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1" i="0" u="none" strike="noStrike" dirty="0" smtClean="0">
                          <a:solidFill>
                            <a:schemeClr val="tx1"/>
                          </a:solidFill>
                          <a:effectLst/>
                          <a:latin typeface="Arial" pitchFamily="34" charset="0"/>
                          <a:cs typeface="Arial" pitchFamily="34" charset="0"/>
                        </a:rPr>
                        <a:t>-</a:t>
                      </a:r>
                      <a:endParaRPr lang="en-GB" sz="1200" b="1"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r>
              <a:tr h="398382">
                <a:tc>
                  <a:txBody>
                    <a:bodyPr/>
                    <a:lstStyle/>
                    <a:p>
                      <a:pPr algn="ctr" fontAlgn="b"/>
                      <a:r>
                        <a:rPr lang="en-GB" sz="1200" b="1" u="none" strike="noStrike" dirty="0" smtClean="0">
                          <a:solidFill>
                            <a:schemeClr val="tx1"/>
                          </a:solidFill>
                          <a:effectLst/>
                          <a:latin typeface="Arial" pitchFamily="34" charset="0"/>
                          <a:cs typeface="Arial" pitchFamily="34" charset="0"/>
                        </a:rPr>
                        <a:t>KZN</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1" i="0" u="none" strike="noStrike" dirty="0" smtClean="0">
                          <a:solidFill>
                            <a:schemeClr val="tx1"/>
                          </a:solidFill>
                          <a:effectLst/>
                          <a:latin typeface="Arial" pitchFamily="34" charset="0"/>
                          <a:cs typeface="Arial" pitchFamily="34" charset="0"/>
                        </a:rPr>
                        <a:t>1</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176</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1" i="0" u="none" strike="noStrike" dirty="0">
                        <a:solidFill>
                          <a:srgbClr val="FF0000"/>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solidFill>
                      <a:schemeClr val="bg1"/>
                    </a:solidFill>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solidFill>
                      <a:schemeClr val="bg1"/>
                    </a:solidFill>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1200" b="1" i="0" u="none" strike="noStrike" dirty="0" smtClean="0">
                          <a:solidFill>
                            <a:schemeClr val="tx1"/>
                          </a:solidFill>
                          <a:effectLst/>
                          <a:latin typeface="Arial" pitchFamily="34" charset="0"/>
                          <a:cs typeface="Arial" pitchFamily="34" charset="0"/>
                        </a:rPr>
                        <a:t>-</a:t>
                      </a:r>
                      <a:endParaRPr lang="en-GB" sz="1200" b="1"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solidFill>
                      <a:schemeClr val="bg1"/>
                    </a:solidFill>
                  </a:tcPr>
                </a:tc>
              </a:tr>
              <a:tr h="385821">
                <a:tc>
                  <a:txBody>
                    <a:bodyPr/>
                    <a:lstStyle/>
                    <a:p>
                      <a:pPr algn="ctr" fontAlgn="b"/>
                      <a:r>
                        <a:rPr lang="en-GB" sz="1200" b="1" u="none" strike="noStrike" dirty="0">
                          <a:solidFill>
                            <a:schemeClr val="tx1"/>
                          </a:solidFill>
                          <a:effectLst/>
                          <a:latin typeface="Arial" pitchFamily="34" charset="0"/>
                          <a:cs typeface="Arial" pitchFamily="34" charset="0"/>
                        </a:rPr>
                        <a:t>LP</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1" i="0" u="none" strike="noStrike" dirty="0" smtClean="0">
                          <a:solidFill>
                            <a:schemeClr val="tx1"/>
                          </a:solidFill>
                          <a:effectLst/>
                          <a:latin typeface="Arial" pitchFamily="34" charset="0"/>
                          <a:cs typeface="Arial" pitchFamily="34" charset="0"/>
                        </a:rPr>
                        <a:t>1</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144</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1" i="0" u="none" strike="noStrike" dirty="0" smtClean="0">
                          <a:solidFill>
                            <a:schemeClr val="tx1"/>
                          </a:solidFill>
                          <a:effectLst/>
                          <a:latin typeface="Arial" pitchFamily="34" charset="0"/>
                          <a:cs typeface="Arial" pitchFamily="34" charset="0"/>
                        </a:rPr>
                        <a:t>-</a:t>
                      </a:r>
                      <a:endParaRPr lang="en-GB" sz="1200" b="1"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bg2">
                              <a:lumMod val="50000"/>
                            </a:schemeClr>
                          </a:solidFill>
                          <a:effectLst/>
                          <a:latin typeface="Arial" pitchFamily="34" charset="0"/>
                          <a:cs typeface="Arial" pitchFamily="34" charset="0"/>
                        </a:rPr>
                        <a:t>-</a:t>
                      </a:r>
                      <a:endParaRPr lang="en-GB" sz="1200" b="0" i="0" u="none" strike="noStrike" dirty="0">
                        <a:solidFill>
                          <a:schemeClr val="bg2">
                            <a:lumMod val="50000"/>
                          </a:schemeClr>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1" i="0" u="none" strike="noStrike" dirty="0" smtClean="0">
                          <a:solidFill>
                            <a:schemeClr val="tx1"/>
                          </a:solidFill>
                          <a:effectLst/>
                          <a:latin typeface="Arial" pitchFamily="34" charset="0"/>
                          <a:cs typeface="Arial" pitchFamily="34" charset="0"/>
                        </a:rPr>
                        <a:t>-</a:t>
                      </a:r>
                      <a:endParaRPr lang="en-GB" sz="1200" b="1"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r>
              <a:tr h="385821">
                <a:tc>
                  <a:txBody>
                    <a:bodyPr/>
                    <a:lstStyle/>
                    <a:p>
                      <a:pPr algn="ctr" fontAlgn="b"/>
                      <a:r>
                        <a:rPr lang="en-GB" sz="1200" b="1" u="none" strike="noStrike" dirty="0">
                          <a:solidFill>
                            <a:schemeClr val="tx1"/>
                          </a:solidFill>
                          <a:effectLst/>
                          <a:latin typeface="Arial" pitchFamily="34" charset="0"/>
                          <a:cs typeface="Arial" pitchFamily="34" charset="0"/>
                        </a:rPr>
                        <a:t>MP</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1" i="0" u="none" strike="noStrike" dirty="0" smtClean="0">
                          <a:solidFill>
                            <a:schemeClr val="tx1"/>
                          </a:solidFill>
                          <a:effectLst/>
                          <a:latin typeface="Arial" pitchFamily="34" charset="0"/>
                          <a:cs typeface="Arial" pitchFamily="34" charset="0"/>
                        </a:rPr>
                        <a:t>-</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1" i="0" u="none" strike="noStrike" dirty="0" smtClean="0">
                          <a:solidFill>
                            <a:schemeClr val="tx1"/>
                          </a:solidFill>
                          <a:effectLst/>
                          <a:latin typeface="Arial" pitchFamily="34" charset="0"/>
                          <a:cs typeface="Arial" pitchFamily="34" charset="0"/>
                        </a:rPr>
                        <a:t>-</a:t>
                      </a:r>
                      <a:endParaRPr lang="en-GB" sz="1200" b="1"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r>
              <a:tr h="364806">
                <a:tc>
                  <a:txBody>
                    <a:bodyPr/>
                    <a:lstStyle/>
                    <a:p>
                      <a:pPr algn="ctr" fontAlgn="b"/>
                      <a:r>
                        <a:rPr lang="en-GB" sz="1200" b="1" u="none" strike="noStrike" dirty="0">
                          <a:solidFill>
                            <a:schemeClr val="tx1"/>
                          </a:solidFill>
                          <a:effectLst/>
                          <a:latin typeface="Arial" pitchFamily="34" charset="0"/>
                          <a:cs typeface="Arial" pitchFamily="34" charset="0"/>
                        </a:rPr>
                        <a:t>NC</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1" i="0" u="none" strike="noStrike" dirty="0" smtClean="0">
                          <a:solidFill>
                            <a:schemeClr val="tx1"/>
                          </a:solidFill>
                          <a:effectLst/>
                          <a:latin typeface="Arial" pitchFamily="34" charset="0"/>
                          <a:cs typeface="Arial" pitchFamily="34" charset="0"/>
                        </a:rPr>
                        <a:t>-</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1" i="0" u="none" strike="noStrike" dirty="0">
                        <a:solidFill>
                          <a:srgbClr val="FF0000"/>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1" i="0" u="none" strike="noStrike" dirty="0" smtClean="0">
                          <a:solidFill>
                            <a:schemeClr val="tx1"/>
                          </a:solidFill>
                          <a:effectLst/>
                          <a:latin typeface="Arial" pitchFamily="34" charset="0"/>
                          <a:cs typeface="Arial" pitchFamily="34" charset="0"/>
                        </a:rPr>
                        <a:t>1</a:t>
                      </a:r>
                      <a:endParaRPr lang="en-GB" sz="1200" b="1"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55</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r>
              <a:tr h="385821">
                <a:tc>
                  <a:txBody>
                    <a:bodyPr/>
                    <a:lstStyle/>
                    <a:p>
                      <a:pPr algn="ctr" fontAlgn="b"/>
                      <a:r>
                        <a:rPr lang="en-GB" sz="1200" b="1" u="none" strike="noStrike" dirty="0">
                          <a:solidFill>
                            <a:schemeClr val="tx1"/>
                          </a:solidFill>
                          <a:effectLst/>
                          <a:latin typeface="Arial" pitchFamily="34" charset="0"/>
                          <a:cs typeface="Arial" pitchFamily="34" charset="0"/>
                        </a:rPr>
                        <a:t>NW</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1" i="0" u="none" strike="noStrike" dirty="0" smtClean="0">
                          <a:solidFill>
                            <a:schemeClr val="tx1"/>
                          </a:solidFill>
                          <a:effectLst/>
                          <a:latin typeface="Arial" pitchFamily="34" charset="0"/>
                          <a:cs typeface="Arial" pitchFamily="34" charset="0"/>
                        </a:rPr>
                        <a:t>-</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1" i="0" u="none" strike="noStrike" dirty="0">
                        <a:solidFill>
                          <a:srgbClr val="FF0000"/>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1" i="0" u="none" strike="noStrike" dirty="0" smtClean="0">
                          <a:solidFill>
                            <a:schemeClr val="tx1"/>
                          </a:solidFill>
                          <a:effectLst/>
                          <a:latin typeface="Arial" pitchFamily="34" charset="0"/>
                          <a:cs typeface="Arial" pitchFamily="34" charset="0"/>
                        </a:rPr>
                        <a:t>1</a:t>
                      </a:r>
                      <a:endParaRPr lang="en-GB" sz="1200" b="1"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lumMod val="95000"/>
                              <a:lumOff val="5000"/>
                            </a:schemeClr>
                          </a:solidFill>
                          <a:effectLst/>
                          <a:latin typeface="Arial" pitchFamily="34" charset="0"/>
                          <a:cs typeface="Arial" pitchFamily="34" charset="0"/>
                        </a:rPr>
                        <a:t>99</a:t>
                      </a:r>
                      <a:endParaRPr lang="en-GB" sz="1200" b="0" i="0" u="none" strike="noStrike" dirty="0">
                        <a:solidFill>
                          <a:schemeClr val="tx1">
                            <a:lumMod val="95000"/>
                            <a:lumOff val="5000"/>
                          </a:schemeClr>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lumMod val="95000"/>
                              <a:lumOff val="5000"/>
                            </a:schemeClr>
                          </a:solidFill>
                          <a:effectLst/>
                          <a:latin typeface="Arial" pitchFamily="34" charset="0"/>
                          <a:cs typeface="Arial" pitchFamily="34" charset="0"/>
                        </a:rPr>
                        <a:t>1</a:t>
                      </a:r>
                      <a:endParaRPr lang="en-GB" sz="1200" b="0" i="0" u="none" strike="noStrike" dirty="0">
                        <a:solidFill>
                          <a:schemeClr val="tx1">
                            <a:lumMod val="95000"/>
                            <a:lumOff val="5000"/>
                          </a:schemeClr>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r>
              <a:tr h="326931">
                <a:tc>
                  <a:txBody>
                    <a:bodyPr/>
                    <a:lstStyle/>
                    <a:p>
                      <a:pPr algn="ctr" fontAlgn="b"/>
                      <a:r>
                        <a:rPr lang="en-GB" sz="1200" b="1" u="none" strike="noStrike" dirty="0">
                          <a:solidFill>
                            <a:schemeClr val="tx1"/>
                          </a:solidFill>
                          <a:effectLst/>
                          <a:latin typeface="Arial" pitchFamily="34" charset="0"/>
                          <a:cs typeface="Arial" pitchFamily="34" charset="0"/>
                        </a:rPr>
                        <a:t>WC</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1" i="0" u="none" strike="noStrike" dirty="0" smtClean="0">
                          <a:solidFill>
                            <a:schemeClr val="tx1"/>
                          </a:solidFill>
                          <a:effectLst/>
                          <a:latin typeface="Arial" pitchFamily="34" charset="0"/>
                          <a:cs typeface="Arial" pitchFamily="34" charset="0"/>
                        </a:rPr>
                        <a:t>-</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1" i="0" u="none" strike="noStrike" dirty="0">
                        <a:solidFill>
                          <a:srgbClr val="FF0000"/>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1" i="0" u="none" strike="noStrike" dirty="0" smtClean="0">
                          <a:solidFill>
                            <a:schemeClr val="tx1"/>
                          </a:solidFill>
                          <a:effectLst/>
                          <a:latin typeface="Arial" pitchFamily="34" charset="0"/>
                          <a:cs typeface="Arial" pitchFamily="34" charset="0"/>
                        </a:rPr>
                        <a:t>1</a:t>
                      </a:r>
                      <a:endParaRPr lang="en-GB" sz="1200" b="1"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110</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a:t>
                      </a:r>
                      <a:endParaRPr lang="en-GB" sz="1200" b="0" i="0" u="none" strike="noStrike" dirty="0">
                        <a:solidFill>
                          <a:schemeClr val="tx1"/>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r>
              <a:tr h="540009">
                <a:tc>
                  <a:txBody>
                    <a:bodyPr/>
                    <a:lstStyle/>
                    <a:p>
                      <a:pPr algn="l" fontAlgn="b"/>
                      <a:r>
                        <a:rPr lang="en-GB" sz="1200" b="1" u="none" strike="noStrike" dirty="0">
                          <a:effectLst/>
                          <a:latin typeface="Arial" pitchFamily="34" charset="0"/>
                          <a:cs typeface="Arial" pitchFamily="34" charset="0"/>
                        </a:rPr>
                        <a:t>TOTALS</a:t>
                      </a:r>
                      <a:endParaRPr lang="en-GB" sz="1200" b="1" i="0" u="none" strike="noStrike" dirty="0">
                        <a:solidFill>
                          <a:srgbClr val="000000"/>
                        </a:solidFill>
                        <a:effectLst/>
                        <a:latin typeface="Arial" pitchFamily="34" charset="0"/>
                        <a:cs typeface="Arial" pitchFamily="34" charset="0"/>
                      </a:endParaRPr>
                    </a:p>
                  </a:txBody>
                  <a:tcPr marL="0" marR="0" marT="0" marB="0" anchor="ctr">
                    <a:solidFill>
                      <a:srgbClr val="92D050"/>
                    </a:solidFill>
                  </a:tcPr>
                </a:tc>
                <a:tc>
                  <a:txBody>
                    <a:bodyPr/>
                    <a:lstStyle/>
                    <a:p>
                      <a:pPr algn="ctr" fontAlgn="b"/>
                      <a:r>
                        <a:rPr lang="en-GB" sz="1200" b="1" i="0" u="none" strike="noStrike" dirty="0" smtClean="0">
                          <a:solidFill>
                            <a:srgbClr val="000000"/>
                          </a:solidFill>
                          <a:effectLst/>
                          <a:latin typeface="Arial" pitchFamily="34" charset="0"/>
                          <a:cs typeface="Arial" pitchFamily="34" charset="0"/>
                        </a:rPr>
                        <a:t>9</a:t>
                      </a:r>
                      <a:endParaRPr lang="en-GB" sz="1200" b="1" i="0" u="none" strike="noStrike" dirty="0">
                        <a:solidFill>
                          <a:srgbClr val="000000"/>
                        </a:solidFill>
                        <a:effectLst/>
                        <a:latin typeface="Arial" pitchFamily="34" charset="0"/>
                        <a:cs typeface="Arial" pitchFamily="34" charset="0"/>
                      </a:endParaRPr>
                    </a:p>
                  </a:txBody>
                  <a:tcPr marL="0" marR="0" marT="0" marB="0" anchor="ctr">
                    <a:solidFill>
                      <a:srgbClr val="92D050"/>
                    </a:solidFill>
                  </a:tcPr>
                </a:tc>
                <a:tc>
                  <a:txBody>
                    <a:bodyPr/>
                    <a:lstStyle/>
                    <a:p>
                      <a:pPr algn="ctr" fontAlgn="b"/>
                      <a:r>
                        <a:rPr lang="en-GB" sz="1200" b="1" i="0" u="none" strike="noStrike" dirty="0" smtClean="0">
                          <a:solidFill>
                            <a:srgbClr val="000000"/>
                          </a:solidFill>
                          <a:effectLst/>
                          <a:latin typeface="Arial" pitchFamily="34" charset="0"/>
                          <a:cs typeface="Arial" pitchFamily="34" charset="0"/>
                        </a:rPr>
                        <a:t>3</a:t>
                      </a:r>
                      <a:endParaRPr lang="en-GB" sz="1200" b="1" i="0" u="none" strike="noStrike" dirty="0">
                        <a:solidFill>
                          <a:srgbClr val="000000"/>
                        </a:solidFill>
                        <a:effectLst/>
                        <a:latin typeface="Arial" pitchFamily="34" charset="0"/>
                        <a:cs typeface="Arial" pitchFamily="34" charset="0"/>
                      </a:endParaRPr>
                    </a:p>
                  </a:txBody>
                  <a:tcPr marL="0" marR="0" marT="0" marB="0" anchor="ctr">
                    <a:solidFill>
                      <a:srgbClr val="92D050"/>
                    </a:solidFill>
                  </a:tcPr>
                </a:tc>
                <a:tc>
                  <a:txBody>
                    <a:bodyPr/>
                    <a:lstStyle/>
                    <a:p>
                      <a:pPr algn="ctr" fontAlgn="b"/>
                      <a:r>
                        <a:rPr lang="en-GB" sz="1200" b="1" i="0" u="none" strike="noStrike" dirty="0" smtClean="0">
                          <a:solidFill>
                            <a:srgbClr val="000000"/>
                          </a:solidFill>
                          <a:effectLst/>
                          <a:latin typeface="Arial" pitchFamily="34" charset="0"/>
                          <a:cs typeface="Arial" pitchFamily="34" charset="0"/>
                        </a:rPr>
                        <a:t>4</a:t>
                      </a:r>
                      <a:endParaRPr lang="en-GB" sz="1200" b="1" i="0" u="none" strike="noStrike" dirty="0">
                        <a:solidFill>
                          <a:srgbClr val="000000"/>
                        </a:solidFill>
                        <a:effectLst/>
                        <a:latin typeface="Arial" pitchFamily="34" charset="0"/>
                        <a:cs typeface="Arial" pitchFamily="34" charset="0"/>
                      </a:endParaRPr>
                    </a:p>
                  </a:txBody>
                  <a:tcPr marL="0" marR="0" marT="0" marB="0" anchor="ctr">
                    <a:solidFill>
                      <a:srgbClr val="92D050"/>
                    </a:solidFill>
                  </a:tcPr>
                </a:tc>
                <a:tc>
                  <a:txBody>
                    <a:bodyPr/>
                    <a:lstStyle/>
                    <a:p>
                      <a:pPr algn="ctr" fontAlgn="b"/>
                      <a:r>
                        <a:rPr lang="en-GB" sz="1200" b="1" i="0" u="none" strike="noStrike" dirty="0" smtClean="0">
                          <a:solidFill>
                            <a:srgbClr val="000000"/>
                          </a:solidFill>
                          <a:effectLst/>
                          <a:latin typeface="Arial" pitchFamily="34" charset="0"/>
                          <a:cs typeface="Arial" pitchFamily="34" charset="0"/>
                        </a:rPr>
                        <a:t>362</a:t>
                      </a:r>
                      <a:endParaRPr lang="en-GB" sz="1200" b="1" i="0" u="none" strike="noStrike" dirty="0">
                        <a:solidFill>
                          <a:srgbClr val="000000"/>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i="0" u="none" strike="noStrike" dirty="0" smtClean="0">
                          <a:solidFill>
                            <a:srgbClr val="000000"/>
                          </a:solidFill>
                          <a:effectLst/>
                          <a:latin typeface="Arial" pitchFamily="34" charset="0"/>
                          <a:cs typeface="Arial" pitchFamily="34" charset="0"/>
                        </a:rPr>
                        <a:t>3</a:t>
                      </a:r>
                      <a:endParaRPr lang="en-GB" sz="1200" b="1" i="0" u="none" strike="noStrike" dirty="0">
                        <a:solidFill>
                          <a:srgbClr val="000000"/>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solidFill>
                      <a:srgbClr val="92D050"/>
                    </a:solidFill>
                  </a:tcPr>
                </a:tc>
                <a:tc>
                  <a:txBody>
                    <a:bodyPr/>
                    <a:lstStyle/>
                    <a:p>
                      <a:pPr algn="ctr" fontAlgn="b"/>
                      <a:r>
                        <a:rPr lang="en-GB" sz="1200" b="0" i="0" u="none" strike="noStrike" dirty="0" smtClean="0">
                          <a:solidFill>
                            <a:srgbClr val="000000"/>
                          </a:solidFill>
                          <a:effectLst/>
                          <a:latin typeface="Arial" pitchFamily="34" charset="0"/>
                          <a:cs typeface="Arial" pitchFamily="34" charset="0"/>
                        </a:rPr>
                        <a:t>3</a:t>
                      </a:r>
                      <a:endParaRPr lang="en-GB" sz="1200" b="0" i="0" u="none" strike="noStrike" dirty="0">
                        <a:solidFill>
                          <a:srgbClr val="000000"/>
                        </a:solidFill>
                        <a:effectLst/>
                        <a:latin typeface="Arial" pitchFamily="34" charset="0"/>
                        <a:cs typeface="Arial" pitchFamily="34" charset="0"/>
                      </a:endParaRPr>
                    </a:p>
                  </a:txBody>
                  <a:tcPr marL="0" marR="0" marT="0" marB="0" anchor="ctr">
                    <a:solidFill>
                      <a:srgbClr val="92D050"/>
                    </a:solidFill>
                  </a:tcPr>
                </a:tc>
                <a:tc>
                  <a:txBody>
                    <a:bodyPr/>
                    <a:lstStyle/>
                    <a:p>
                      <a:pPr algn="ctr" fontAlgn="b"/>
                      <a:r>
                        <a:rPr lang="en-GB" sz="1200" b="1" i="0" u="none" strike="noStrike" dirty="0" smtClean="0">
                          <a:solidFill>
                            <a:srgbClr val="000000"/>
                          </a:solidFill>
                          <a:effectLst/>
                          <a:latin typeface="Arial" pitchFamily="34" charset="0"/>
                          <a:cs typeface="Arial" pitchFamily="34" charset="0"/>
                        </a:rPr>
                        <a:t>464</a:t>
                      </a:r>
                      <a:endParaRPr lang="en-GB" sz="1200" b="1" i="0" u="none" strike="noStrike" dirty="0">
                        <a:solidFill>
                          <a:srgbClr val="000000"/>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i="0" u="none" strike="noStrike" dirty="0" smtClean="0">
                          <a:solidFill>
                            <a:srgbClr val="000000"/>
                          </a:solidFill>
                          <a:effectLst/>
                          <a:latin typeface="Arial" pitchFamily="34" charset="0"/>
                          <a:cs typeface="Arial" pitchFamily="34" charset="0"/>
                        </a:rPr>
                        <a:t>3</a:t>
                      </a:r>
                      <a:endParaRPr lang="en-GB" sz="1200" b="1" i="0" u="none" strike="noStrike" dirty="0">
                        <a:solidFill>
                          <a:srgbClr val="000000"/>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i="0" u="none" strike="noStrike" dirty="0" smtClean="0">
                          <a:solidFill>
                            <a:srgbClr val="000000"/>
                          </a:solidFill>
                          <a:effectLst/>
                          <a:latin typeface="Arial" pitchFamily="34" charset="0"/>
                          <a:cs typeface="Arial" pitchFamily="34" charset="0"/>
                        </a:rPr>
                        <a:t>3</a:t>
                      </a:r>
                      <a:endParaRPr lang="en-GB" sz="1200" b="1" i="0" u="none" strike="noStrike" dirty="0">
                        <a:solidFill>
                          <a:srgbClr val="000000"/>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i="0" u="none" strike="noStrike" dirty="0" smtClean="0">
                          <a:solidFill>
                            <a:srgbClr val="000000"/>
                          </a:solidFill>
                          <a:effectLst/>
                          <a:latin typeface="Arial" pitchFamily="34" charset="0"/>
                          <a:cs typeface="Arial" pitchFamily="34" charset="0"/>
                        </a:rPr>
                        <a:t>264</a:t>
                      </a:r>
                      <a:endParaRPr lang="en-GB" sz="1200" b="1" i="0" u="none" strike="noStrike" dirty="0">
                        <a:solidFill>
                          <a:srgbClr val="000000"/>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i="0" u="none" strike="noStrike" dirty="0" smtClean="0">
                          <a:solidFill>
                            <a:srgbClr val="000000"/>
                          </a:solidFill>
                          <a:effectLst/>
                          <a:latin typeface="Arial" pitchFamily="34" charset="0"/>
                          <a:cs typeface="Arial" pitchFamily="34" charset="0"/>
                        </a:rPr>
                        <a:t>-</a:t>
                      </a:r>
                      <a:endParaRPr lang="en-GB" sz="1200" b="1" i="0" u="none" strike="noStrike" dirty="0">
                        <a:solidFill>
                          <a:srgbClr val="000000"/>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i="0" u="none" strike="noStrike" dirty="0" smtClean="0">
                          <a:solidFill>
                            <a:srgbClr val="000000"/>
                          </a:solidFill>
                          <a:effectLst/>
                          <a:latin typeface="Arial" pitchFamily="34" charset="0"/>
                          <a:cs typeface="Arial" pitchFamily="34" charset="0"/>
                        </a:rPr>
                        <a:t>-</a:t>
                      </a:r>
                      <a:endParaRPr lang="en-GB" sz="1200" b="1" i="0" u="none" strike="noStrike" dirty="0">
                        <a:solidFill>
                          <a:srgbClr val="000000"/>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i="0" u="none" strike="noStrike" dirty="0" smtClean="0">
                          <a:solidFill>
                            <a:srgbClr val="000000"/>
                          </a:solidFill>
                          <a:effectLst/>
                          <a:latin typeface="Arial" pitchFamily="34" charset="0"/>
                          <a:cs typeface="Arial" pitchFamily="34" charset="0"/>
                        </a:rPr>
                        <a:t>10</a:t>
                      </a:r>
                      <a:endParaRPr lang="en-GB" sz="1200" b="1" i="0" u="none" strike="noStrike" dirty="0">
                        <a:solidFill>
                          <a:srgbClr val="000000"/>
                        </a:solidFill>
                        <a:effectLst/>
                        <a:latin typeface="Arial" pitchFamily="34" charset="0"/>
                        <a:cs typeface="Arial" pitchFamily="34" charset="0"/>
                      </a:endParaRPr>
                    </a:p>
                  </a:txBody>
                  <a:tcPr marL="0" marR="0" marT="0" marB="0" anchor="ctr">
                    <a:lnL w="31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solidFill>
                      <a:srgbClr val="92D050"/>
                    </a:solidFill>
                  </a:tcPr>
                </a:tc>
              </a:tr>
            </a:tbl>
          </a:graphicData>
        </a:graphic>
      </p:graphicFrame>
      <p:sp>
        <p:nvSpPr>
          <p:cNvPr id="11" name="TextBox 2"/>
          <p:cNvSpPr txBox="1">
            <a:spLocks noChangeArrowheads="1"/>
          </p:cNvSpPr>
          <p:nvPr/>
        </p:nvSpPr>
        <p:spPr bwMode="auto">
          <a:xfrm>
            <a:off x="7915701" y="445909"/>
            <a:ext cx="1201004" cy="3079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r>
              <a:rPr lang="en-ZA" altLang="en-US" b="1" dirty="0"/>
              <a:t>Achieved</a:t>
            </a:r>
          </a:p>
        </p:txBody>
      </p:sp>
    </p:spTree>
    <p:extLst>
      <p:ext uri="{BB962C8B-B14F-4D97-AF65-F5344CB8AC3E}">
        <p14:creationId xmlns:p14="http://schemas.microsoft.com/office/powerpoint/2010/main" val="33664735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5805488"/>
            <a:ext cx="9144000" cy="1041400"/>
            <a:chOff x="0" y="5828721"/>
            <a:chExt cx="9144000" cy="1017421"/>
          </a:xfrm>
        </p:grpSpPr>
        <p:pic>
          <p:nvPicPr>
            <p:cNvPr id="675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5828721"/>
              <a:ext cx="2520279" cy="101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0" y="5881453"/>
              <a:ext cx="9144000"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pic>
          <p:nvPicPr>
            <p:cNvPr id="675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7" y="5989768"/>
              <a:ext cx="1222402" cy="75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75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fld id="{19D093DB-2C4E-49E8-92DA-C5369AD6A61B}" type="slidenum">
              <a:rPr lang="en-ZA" altLang="en-US" smtClean="0">
                <a:solidFill>
                  <a:srgbClr val="898989"/>
                </a:solidFill>
              </a:rPr>
              <a:pPr algn="l" eaLnBrk="1" hangingPunct="1"/>
              <a:t>56</a:t>
            </a:fld>
            <a:endParaRPr lang="en-ZA" altLang="en-US" dirty="0" smtClean="0">
              <a:solidFill>
                <a:srgbClr val="898989"/>
              </a:solidFill>
            </a:endParaRPr>
          </a:p>
        </p:txBody>
      </p:sp>
      <p:sp>
        <p:nvSpPr>
          <p:cNvPr id="67588" name="Content Placeholder 9"/>
          <p:cNvSpPr txBox="1">
            <a:spLocks/>
          </p:cNvSpPr>
          <p:nvPr/>
        </p:nvSpPr>
        <p:spPr bwMode="auto">
          <a:xfrm>
            <a:off x="107950" y="104775"/>
            <a:ext cx="903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marL="268288" indent="-268288"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spcBef>
                <a:spcPct val="90000"/>
              </a:spcBef>
              <a:buFont typeface="Wingdings" pitchFamily="2" charset="2"/>
              <a:buChar char="n"/>
            </a:pPr>
            <a:endParaRPr lang="en-US" altLang="en-US" sz="2000" b="1"/>
          </a:p>
        </p:txBody>
      </p:sp>
      <p:sp>
        <p:nvSpPr>
          <p:cNvPr id="67589" name="Rectangle 1"/>
          <p:cNvSpPr>
            <a:spLocks noChangeArrowheads="1"/>
          </p:cNvSpPr>
          <p:nvPr/>
        </p:nvSpPr>
        <p:spPr bwMode="auto">
          <a:xfrm>
            <a:off x="40945" y="0"/>
            <a:ext cx="91030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b="1" u="sng" dirty="0" smtClean="0">
                <a:solidFill>
                  <a:schemeClr val="bg1"/>
                </a:solidFill>
                <a:latin typeface="Arial" pitchFamily="34" charset="0"/>
                <a:cs typeface="Arial" pitchFamily="34" charset="0"/>
              </a:rPr>
              <a:t>Provincial </a:t>
            </a:r>
            <a:r>
              <a:rPr lang="en-US" altLang="en-US" sz="2000" b="1" u="sng" dirty="0">
                <a:solidFill>
                  <a:schemeClr val="bg1"/>
                </a:solidFill>
                <a:latin typeface="Arial" pitchFamily="34" charset="0"/>
                <a:cs typeface="Arial" pitchFamily="34" charset="0"/>
              </a:rPr>
              <a:t>target </a:t>
            </a:r>
            <a:r>
              <a:rPr lang="en-US" altLang="en-US" sz="2000" b="1" dirty="0">
                <a:solidFill>
                  <a:schemeClr val="bg1"/>
                </a:solidFill>
                <a:latin typeface="Arial" pitchFamily="34" charset="0"/>
                <a:cs typeface="Arial" pitchFamily="34" charset="0"/>
              </a:rPr>
              <a:t>: Number of employers charged for contravening section 38 (4)(a) of the Immigration Act </a:t>
            </a:r>
          </a:p>
          <a:p>
            <a:endParaRPr lang="en-ZA" altLang="en-US" sz="2400" dirty="0">
              <a:solidFill>
                <a:schemeClr val="bg1"/>
              </a:solidFill>
              <a:latin typeface="Arial" pitchFamily="34"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264969331"/>
              </p:ext>
            </p:extLst>
          </p:nvPr>
        </p:nvGraphicFramePr>
        <p:xfrm>
          <a:off x="-13647" y="859809"/>
          <a:ext cx="9157648" cy="5179777"/>
        </p:xfrm>
        <a:graphic>
          <a:graphicData uri="http://schemas.openxmlformats.org/drawingml/2006/table">
            <a:tbl>
              <a:tblPr>
                <a:tableStyleId>{5940675A-B579-460E-94D1-54222C63F5DA}</a:tableStyleId>
              </a:tblPr>
              <a:tblGrid>
                <a:gridCol w="627796"/>
                <a:gridCol w="545911"/>
                <a:gridCol w="464024"/>
                <a:gridCol w="581990"/>
                <a:gridCol w="659956"/>
                <a:gridCol w="460883"/>
                <a:gridCol w="569043"/>
                <a:gridCol w="566862"/>
                <a:gridCol w="423081"/>
                <a:gridCol w="641444"/>
                <a:gridCol w="641445"/>
                <a:gridCol w="515030"/>
                <a:gridCol w="685973"/>
                <a:gridCol w="518615"/>
                <a:gridCol w="559558"/>
                <a:gridCol w="696037"/>
              </a:tblGrid>
              <a:tr h="1119257">
                <a:tc>
                  <a:txBody>
                    <a:bodyPr/>
                    <a:lstStyle/>
                    <a:p>
                      <a:pPr algn="ctr" fontAlgn="b"/>
                      <a:r>
                        <a:rPr lang="en-GB" sz="1100" b="1" u="none" strike="noStrike" dirty="0">
                          <a:effectLst/>
                          <a:latin typeface="Arial" pitchFamily="34" charset="0"/>
                          <a:cs typeface="Arial" pitchFamily="34" charset="0"/>
                        </a:rPr>
                        <a:t>Province</a:t>
                      </a:r>
                      <a:endParaRPr lang="en-GB" sz="1100" b="1" i="0" u="none" strike="noStrike" dirty="0">
                        <a:solidFill>
                          <a:srgbClr val="000000"/>
                        </a:solidFill>
                        <a:effectLst/>
                        <a:latin typeface="Arial" pitchFamily="34" charset="0"/>
                        <a:cs typeface="Arial" pitchFamily="34" charset="0"/>
                      </a:endParaRPr>
                    </a:p>
                  </a:txBody>
                  <a:tcPr marL="9526" marR="9526" marT="9529" marB="0" vert="vert270" anchor="ctr">
                    <a:lnR w="127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100" b="1" u="none" strike="noStrike" dirty="0">
                          <a:effectLst/>
                          <a:latin typeface="Arial" pitchFamily="34" charset="0"/>
                          <a:cs typeface="Arial" pitchFamily="34" charset="0"/>
                        </a:rPr>
                        <a:t>Annual target</a:t>
                      </a:r>
                      <a:endParaRPr lang="en-GB" sz="1100" b="1" i="0" u="none" strike="noStrike" dirty="0">
                        <a:solidFill>
                          <a:srgbClr val="000000"/>
                        </a:solidFill>
                        <a:effectLst/>
                        <a:latin typeface="Arial" pitchFamily="34" charset="0"/>
                        <a:cs typeface="Arial" pitchFamily="34" charset="0"/>
                      </a:endParaRPr>
                    </a:p>
                  </a:txBody>
                  <a:tcPr marL="9526" marR="9526" marT="9529"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100" b="1" u="none" strike="noStrike" dirty="0" smtClean="0">
                          <a:effectLst/>
                          <a:latin typeface="Arial" pitchFamily="34" charset="0"/>
                          <a:cs typeface="Arial" pitchFamily="34" charset="0"/>
                        </a:rPr>
                        <a:t>Target</a:t>
                      </a:r>
                    </a:p>
                    <a:p>
                      <a:pPr algn="ctr" fontAlgn="b"/>
                      <a:r>
                        <a:rPr lang="en-GB" sz="1100" b="1" u="none" strike="noStrike" dirty="0" smtClean="0">
                          <a:effectLst/>
                          <a:latin typeface="Arial" pitchFamily="34" charset="0"/>
                          <a:cs typeface="Arial" pitchFamily="34" charset="0"/>
                        </a:rPr>
                        <a:t>Q1</a:t>
                      </a:r>
                      <a:endParaRPr lang="en-GB" sz="1100" b="1" i="0" u="none" strike="noStrike" dirty="0">
                        <a:solidFill>
                          <a:srgbClr val="000000"/>
                        </a:solidFill>
                        <a:effectLst/>
                        <a:latin typeface="Arial" pitchFamily="34" charset="0"/>
                        <a:cs typeface="Arial" pitchFamily="34" charset="0"/>
                      </a:endParaRPr>
                    </a:p>
                  </a:txBody>
                  <a:tcPr marL="9526" marR="9526" marT="9529" marB="0" vert="vert270" anchor="ctr">
                    <a:lnL w="12700" cap="flat" cmpd="sng" algn="ctr">
                      <a:solidFill>
                        <a:schemeClr val="tx1"/>
                      </a:solidFill>
                      <a:prstDash val="solid"/>
                      <a:round/>
                      <a:headEnd type="none" w="med" len="med"/>
                      <a:tailEnd type="none" w="med" len="med"/>
                    </a:lnL>
                    <a:solidFill>
                      <a:srgbClr val="92D050"/>
                    </a:solidFill>
                  </a:tcPr>
                </a:tc>
                <a:tc>
                  <a:txBody>
                    <a:bodyPr/>
                    <a:lstStyle/>
                    <a:p>
                      <a:pPr marL="0" algn="ctr" defTabSz="457200" rtl="0" eaLnBrk="1" fontAlgn="b" latinLnBrk="0" hangingPunct="1"/>
                      <a:r>
                        <a:rPr lang="en-GB" sz="1100" b="1" u="none" strike="noStrike" kern="1200" dirty="0">
                          <a:solidFill>
                            <a:schemeClr val="tx1"/>
                          </a:solidFill>
                          <a:effectLst/>
                          <a:latin typeface="Arial" pitchFamily="34" charset="0"/>
                          <a:ea typeface="+mn-ea"/>
                          <a:cs typeface="Arial" pitchFamily="34" charset="0"/>
                        </a:rPr>
                        <a:t>Actual </a:t>
                      </a:r>
                      <a:r>
                        <a:rPr lang="en-GB" sz="1100" b="1" u="none" strike="noStrike" kern="1200" dirty="0" smtClean="0">
                          <a:solidFill>
                            <a:schemeClr val="tx1"/>
                          </a:solidFill>
                          <a:effectLst/>
                          <a:latin typeface="Arial" pitchFamily="34" charset="0"/>
                          <a:ea typeface="+mn-ea"/>
                          <a:cs typeface="Arial" pitchFamily="34" charset="0"/>
                        </a:rPr>
                        <a:t>performance</a:t>
                      </a:r>
                    </a:p>
                    <a:p>
                      <a:pPr marL="0" algn="ctr" defTabSz="457200" rtl="0" eaLnBrk="1" fontAlgn="b" latinLnBrk="0" hangingPunct="1"/>
                      <a:r>
                        <a:rPr lang="en-GB" sz="1100" b="1" u="none" strike="noStrike" kern="1200" dirty="0" smtClean="0">
                          <a:solidFill>
                            <a:schemeClr val="tx1"/>
                          </a:solidFill>
                          <a:effectLst/>
                          <a:latin typeface="Arial" pitchFamily="34" charset="0"/>
                          <a:ea typeface="+mn-ea"/>
                          <a:cs typeface="Arial" pitchFamily="34" charset="0"/>
                        </a:rPr>
                        <a:t>Q 1</a:t>
                      </a:r>
                      <a:endParaRPr lang="en-GB" sz="1100" b="1" u="none" strike="noStrike" kern="1200" dirty="0">
                        <a:solidFill>
                          <a:schemeClr val="tx1"/>
                        </a:solidFill>
                        <a:effectLst/>
                        <a:latin typeface="Arial" pitchFamily="34" charset="0"/>
                        <a:ea typeface="+mn-ea"/>
                        <a:cs typeface="Arial" pitchFamily="34" charset="0"/>
                      </a:endParaRPr>
                    </a:p>
                  </a:txBody>
                  <a:tcPr marL="9526" marR="9526" marT="9529" marB="0" vert="vert270" anchor="ctr">
                    <a:lnR w="12700" cap="flat" cmpd="sng" algn="ctr">
                      <a:solidFill>
                        <a:schemeClr val="tx1"/>
                      </a:solidFill>
                      <a:prstDash val="solid"/>
                      <a:round/>
                      <a:headEnd type="none" w="med" len="med"/>
                      <a:tailEnd type="none" w="med" len="med"/>
                    </a:lnR>
                    <a:solidFill>
                      <a:srgbClr val="92D050"/>
                    </a:solidFill>
                  </a:tcPr>
                </a:tc>
                <a:tc>
                  <a:txBody>
                    <a:bodyPr/>
                    <a:lstStyle/>
                    <a:p>
                      <a:pPr marL="0" algn="ctr" defTabSz="457200" rtl="0" eaLnBrk="1" fontAlgn="b" latinLnBrk="0" hangingPunct="1"/>
                      <a:r>
                        <a:rPr lang="en-GB" sz="1100" b="1" u="none" strike="noStrike" kern="1200" dirty="0" smtClean="0">
                          <a:solidFill>
                            <a:schemeClr val="tx1"/>
                          </a:solidFill>
                          <a:effectLst/>
                          <a:latin typeface="Arial" pitchFamily="34" charset="0"/>
                          <a:ea typeface="+mn-ea"/>
                          <a:cs typeface="Arial" pitchFamily="34" charset="0"/>
                        </a:rPr>
                        <a:t>% Actual </a:t>
                      </a:r>
                      <a:r>
                        <a:rPr lang="en-GB" sz="1100" b="1" u="none" strike="noStrike" kern="1200" dirty="0">
                          <a:solidFill>
                            <a:schemeClr val="tx1"/>
                          </a:solidFill>
                          <a:effectLst/>
                          <a:latin typeface="Arial" pitchFamily="34" charset="0"/>
                          <a:ea typeface="+mn-ea"/>
                          <a:cs typeface="Arial" pitchFamily="34" charset="0"/>
                        </a:rPr>
                        <a:t>Performance </a:t>
                      </a:r>
                      <a:endParaRPr lang="en-GB" sz="1100" b="1" u="none" strike="noStrike" kern="1200" dirty="0" smtClean="0">
                        <a:solidFill>
                          <a:schemeClr val="tx1"/>
                        </a:solidFill>
                        <a:effectLst/>
                        <a:latin typeface="Arial" pitchFamily="34" charset="0"/>
                        <a:ea typeface="+mn-ea"/>
                        <a:cs typeface="Arial" pitchFamily="34" charset="0"/>
                      </a:endParaRPr>
                    </a:p>
                    <a:p>
                      <a:pPr marL="0" algn="ctr" defTabSz="457200" rtl="0" eaLnBrk="1" fontAlgn="b" latinLnBrk="0" hangingPunct="1"/>
                      <a:r>
                        <a:rPr lang="en-GB" sz="1100" b="1" u="none" strike="noStrike" kern="1200" dirty="0" smtClean="0">
                          <a:solidFill>
                            <a:schemeClr val="tx1"/>
                          </a:solidFill>
                          <a:effectLst/>
                          <a:latin typeface="Arial" pitchFamily="34" charset="0"/>
                          <a:ea typeface="+mn-ea"/>
                          <a:cs typeface="Arial" pitchFamily="34" charset="0"/>
                        </a:rPr>
                        <a:t>Q1</a:t>
                      </a:r>
                      <a:endParaRPr lang="en-GB" sz="1100" b="1" u="none" strike="noStrike" kern="1200" dirty="0">
                        <a:solidFill>
                          <a:schemeClr val="tx1"/>
                        </a:solidFill>
                        <a:effectLst/>
                        <a:latin typeface="Arial" pitchFamily="34" charset="0"/>
                        <a:ea typeface="+mn-ea"/>
                        <a:cs typeface="Arial" pitchFamily="34" charset="0"/>
                      </a:endParaRPr>
                    </a:p>
                  </a:txBody>
                  <a:tcPr marL="0" marR="0" marT="0" marB="0" vert="vert27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100" b="1" u="none" strike="noStrike" dirty="0" smtClean="0">
                          <a:effectLst/>
                          <a:latin typeface="Arial" pitchFamily="34" charset="0"/>
                          <a:cs typeface="Arial" pitchFamily="34" charset="0"/>
                        </a:rPr>
                        <a:t>Target</a:t>
                      </a:r>
                    </a:p>
                    <a:p>
                      <a:pPr algn="ctr" fontAlgn="b"/>
                      <a:r>
                        <a:rPr lang="en-GB" sz="1100" b="1" u="none" strike="noStrike" dirty="0" smtClean="0">
                          <a:effectLst/>
                          <a:latin typeface="Arial" pitchFamily="34" charset="0"/>
                          <a:cs typeface="Arial" pitchFamily="34" charset="0"/>
                        </a:rPr>
                        <a:t>Q2</a:t>
                      </a:r>
                      <a:endParaRPr lang="en-GB" sz="1100" b="1" i="0" u="none" strike="noStrike" dirty="0">
                        <a:solidFill>
                          <a:srgbClr val="000000"/>
                        </a:solidFill>
                        <a:effectLst/>
                        <a:latin typeface="Arial" pitchFamily="34" charset="0"/>
                        <a:cs typeface="Arial" pitchFamily="34" charset="0"/>
                      </a:endParaRPr>
                    </a:p>
                  </a:txBody>
                  <a:tcPr marL="9526" marR="9526" marT="9529" marB="0" vert="vert27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100" b="1" u="none" strike="noStrike" dirty="0">
                          <a:effectLst/>
                          <a:latin typeface="Arial" pitchFamily="34" charset="0"/>
                          <a:cs typeface="Arial" pitchFamily="34" charset="0"/>
                        </a:rPr>
                        <a:t>Actual </a:t>
                      </a:r>
                      <a:r>
                        <a:rPr lang="en-GB" sz="1100" b="1" u="none" strike="noStrike" dirty="0" smtClean="0">
                          <a:effectLst/>
                          <a:latin typeface="Arial" pitchFamily="34" charset="0"/>
                          <a:cs typeface="Arial" pitchFamily="34" charset="0"/>
                        </a:rPr>
                        <a:t>performance</a:t>
                      </a:r>
                    </a:p>
                    <a:p>
                      <a:pPr algn="ctr" fontAlgn="b"/>
                      <a:r>
                        <a:rPr lang="en-GB" sz="1100" b="1" u="none" strike="noStrike" dirty="0" smtClean="0">
                          <a:effectLst/>
                          <a:latin typeface="Arial" pitchFamily="34" charset="0"/>
                          <a:cs typeface="Arial" pitchFamily="34" charset="0"/>
                        </a:rPr>
                        <a:t>Q 2</a:t>
                      </a:r>
                      <a:endParaRPr lang="en-GB" sz="1100" b="1" i="0" u="none" strike="noStrike" dirty="0">
                        <a:solidFill>
                          <a:srgbClr val="000000"/>
                        </a:solidFill>
                        <a:effectLst/>
                        <a:latin typeface="Arial" pitchFamily="34" charset="0"/>
                        <a:cs typeface="Arial" pitchFamily="34" charset="0"/>
                      </a:endParaRPr>
                    </a:p>
                  </a:txBody>
                  <a:tcPr marL="9526" marR="9526" marT="9529"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algn="ctr" fontAlgn="t"/>
                      <a:r>
                        <a:rPr lang="en-GB" sz="1100" b="1" u="none" strike="noStrike" dirty="0" smtClean="0">
                          <a:effectLst/>
                          <a:latin typeface="Arial" pitchFamily="34" charset="0"/>
                          <a:cs typeface="Arial" pitchFamily="34" charset="0"/>
                        </a:rPr>
                        <a:t>% Actual Performance </a:t>
                      </a:r>
                    </a:p>
                    <a:p>
                      <a:pPr algn="ctr" fontAlgn="t"/>
                      <a:r>
                        <a:rPr lang="en-GB" sz="1100" b="1" u="none" strike="noStrike" dirty="0" smtClean="0">
                          <a:effectLst/>
                          <a:latin typeface="Arial" pitchFamily="34" charset="0"/>
                          <a:cs typeface="Arial" pitchFamily="34" charset="0"/>
                        </a:rPr>
                        <a:t>Q</a:t>
                      </a:r>
                      <a:r>
                        <a:rPr lang="en-GB" sz="1100" b="1" u="none" strike="noStrike" baseline="0" dirty="0" smtClean="0">
                          <a:effectLst/>
                          <a:latin typeface="Arial" pitchFamily="34" charset="0"/>
                          <a:cs typeface="Arial" pitchFamily="34" charset="0"/>
                        </a:rPr>
                        <a:t>2</a:t>
                      </a:r>
                      <a:endParaRPr lang="en-GB" sz="1100" b="1" i="0" u="none" strike="noStrike" dirty="0">
                        <a:solidFill>
                          <a:srgbClr val="000000"/>
                        </a:solidFill>
                        <a:effectLst/>
                        <a:latin typeface="Arial" pitchFamily="34" charset="0"/>
                        <a:cs typeface="Arial" pitchFamily="34" charset="0"/>
                      </a:endParaRPr>
                    </a:p>
                  </a:txBody>
                  <a:tcPr marL="0" marR="0" marT="0" marB="0" vert="vert27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100" b="1" u="none" strike="noStrike" dirty="0" smtClean="0">
                          <a:effectLst/>
                          <a:latin typeface="Arial" pitchFamily="34" charset="0"/>
                          <a:cs typeface="Arial" pitchFamily="34" charset="0"/>
                        </a:rPr>
                        <a:t>Target</a:t>
                      </a:r>
                    </a:p>
                    <a:p>
                      <a:pPr algn="ctr" fontAlgn="b"/>
                      <a:r>
                        <a:rPr lang="en-GB" sz="1100" b="1" u="none" strike="noStrike" dirty="0" smtClean="0">
                          <a:effectLst/>
                          <a:latin typeface="Arial" pitchFamily="34" charset="0"/>
                          <a:cs typeface="Arial" pitchFamily="34" charset="0"/>
                        </a:rPr>
                        <a:t>Q3</a:t>
                      </a:r>
                      <a:endParaRPr lang="en-GB" sz="1100" b="1" i="0" u="none" strike="noStrike" dirty="0">
                        <a:solidFill>
                          <a:srgbClr val="000000"/>
                        </a:solidFill>
                        <a:effectLst/>
                        <a:latin typeface="Arial" pitchFamily="34" charset="0"/>
                        <a:cs typeface="Arial" pitchFamily="34" charset="0"/>
                      </a:endParaRPr>
                    </a:p>
                  </a:txBody>
                  <a:tcPr marL="9526" marR="9526" marT="9529" marB="0" vert="vert27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100" b="1" u="none" strike="noStrike" dirty="0">
                          <a:effectLst/>
                          <a:latin typeface="Arial" pitchFamily="34" charset="0"/>
                          <a:cs typeface="Arial" pitchFamily="34" charset="0"/>
                        </a:rPr>
                        <a:t>Actual </a:t>
                      </a:r>
                      <a:r>
                        <a:rPr lang="en-GB" sz="1100" b="1" u="none" strike="noStrike" dirty="0" smtClean="0">
                          <a:effectLst/>
                          <a:latin typeface="Arial" pitchFamily="34" charset="0"/>
                          <a:cs typeface="Arial" pitchFamily="34" charset="0"/>
                        </a:rPr>
                        <a:t>performance</a:t>
                      </a:r>
                    </a:p>
                    <a:p>
                      <a:pPr algn="ctr" fontAlgn="b"/>
                      <a:r>
                        <a:rPr lang="en-GB" sz="1100" b="1" u="none" strike="noStrike" dirty="0" smtClean="0">
                          <a:effectLst/>
                          <a:latin typeface="Arial" pitchFamily="34" charset="0"/>
                          <a:cs typeface="Arial" pitchFamily="34" charset="0"/>
                        </a:rPr>
                        <a:t>Q 3</a:t>
                      </a:r>
                      <a:endParaRPr lang="en-GB" sz="1100" b="1" i="0" u="none" strike="noStrike" dirty="0">
                        <a:solidFill>
                          <a:srgbClr val="000000"/>
                        </a:solidFill>
                        <a:effectLst/>
                        <a:latin typeface="Arial" pitchFamily="34" charset="0"/>
                        <a:cs typeface="Arial" pitchFamily="34" charset="0"/>
                      </a:endParaRPr>
                    </a:p>
                  </a:txBody>
                  <a:tcPr marL="9526" marR="9526" marT="9529"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algn="ctr" fontAlgn="t"/>
                      <a:r>
                        <a:rPr lang="en-GB" sz="1100" b="1" u="none" strike="noStrike" dirty="0" smtClean="0">
                          <a:effectLst/>
                          <a:latin typeface="Arial" pitchFamily="34" charset="0"/>
                          <a:cs typeface="Arial" pitchFamily="34" charset="0"/>
                        </a:rPr>
                        <a:t>% Actual Performance </a:t>
                      </a:r>
                    </a:p>
                    <a:p>
                      <a:pPr algn="ctr" fontAlgn="t"/>
                      <a:r>
                        <a:rPr lang="en-GB" sz="1100" b="1" u="none" strike="noStrike" dirty="0" smtClean="0">
                          <a:effectLst/>
                          <a:latin typeface="Arial" pitchFamily="34" charset="0"/>
                          <a:cs typeface="Arial" pitchFamily="34" charset="0"/>
                        </a:rPr>
                        <a:t>Q</a:t>
                      </a:r>
                      <a:r>
                        <a:rPr lang="en-GB" sz="1100" b="1" u="none" strike="noStrike" baseline="0" dirty="0" smtClean="0">
                          <a:effectLst/>
                          <a:latin typeface="Arial" pitchFamily="34" charset="0"/>
                          <a:cs typeface="Arial" pitchFamily="34" charset="0"/>
                        </a:rPr>
                        <a:t>3</a:t>
                      </a:r>
                      <a:endParaRPr lang="en-GB" sz="1100" b="1" i="0" u="none" strike="noStrike" dirty="0" smtClean="0">
                        <a:solidFill>
                          <a:srgbClr val="000000"/>
                        </a:solidFill>
                        <a:effectLst/>
                        <a:latin typeface="Arial" pitchFamily="34" charset="0"/>
                        <a:cs typeface="Arial" pitchFamily="34" charset="0"/>
                      </a:endParaRPr>
                    </a:p>
                    <a:p>
                      <a:pPr algn="ctr" fontAlgn="t"/>
                      <a:endParaRPr lang="en-GB" sz="1100" b="1" i="0" u="none" strike="noStrike" dirty="0">
                        <a:solidFill>
                          <a:schemeClr val="tx1"/>
                        </a:solidFill>
                        <a:effectLst/>
                        <a:latin typeface="Arial" pitchFamily="34" charset="0"/>
                        <a:cs typeface="Arial" pitchFamily="34" charset="0"/>
                      </a:endParaRPr>
                    </a:p>
                  </a:txBody>
                  <a:tcPr marL="0" marR="0" marT="0" marB="0" vert="vert27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100" b="1" u="none" strike="noStrike" dirty="0" smtClean="0">
                          <a:effectLst/>
                          <a:latin typeface="Arial" pitchFamily="34" charset="0"/>
                          <a:cs typeface="Arial" pitchFamily="34" charset="0"/>
                        </a:rPr>
                        <a:t>Target</a:t>
                      </a:r>
                    </a:p>
                    <a:p>
                      <a:pPr algn="ctr" fontAlgn="b"/>
                      <a:r>
                        <a:rPr lang="en-GB" sz="1100" b="1" u="none" strike="noStrike" dirty="0" smtClean="0">
                          <a:effectLst/>
                          <a:latin typeface="Arial" pitchFamily="34" charset="0"/>
                          <a:cs typeface="Arial" pitchFamily="34" charset="0"/>
                        </a:rPr>
                        <a:t>Q4</a:t>
                      </a:r>
                      <a:endParaRPr lang="en-GB" sz="1100" b="1" i="0" u="none" strike="noStrike" dirty="0">
                        <a:solidFill>
                          <a:srgbClr val="000000"/>
                        </a:solidFill>
                        <a:effectLst/>
                        <a:latin typeface="Arial" pitchFamily="34" charset="0"/>
                        <a:cs typeface="Arial" pitchFamily="34" charset="0"/>
                      </a:endParaRPr>
                    </a:p>
                  </a:txBody>
                  <a:tcPr marL="9526" marR="9526" marT="9529" marB="0" vert="vert27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100" b="1" u="none" strike="noStrike" dirty="0">
                          <a:effectLst/>
                          <a:latin typeface="Arial" pitchFamily="34" charset="0"/>
                          <a:cs typeface="Arial" pitchFamily="34" charset="0"/>
                        </a:rPr>
                        <a:t>Actual </a:t>
                      </a:r>
                      <a:r>
                        <a:rPr lang="en-GB" sz="1100" b="1" u="none" strike="noStrike" dirty="0" smtClean="0">
                          <a:effectLst/>
                          <a:latin typeface="Arial" pitchFamily="34" charset="0"/>
                          <a:cs typeface="Arial" pitchFamily="34" charset="0"/>
                        </a:rPr>
                        <a:t>performance</a:t>
                      </a:r>
                    </a:p>
                    <a:p>
                      <a:pPr algn="ctr" fontAlgn="b"/>
                      <a:r>
                        <a:rPr lang="en-GB" sz="1100" b="1" u="none" strike="noStrike" dirty="0" smtClean="0">
                          <a:effectLst/>
                          <a:latin typeface="Arial" pitchFamily="34" charset="0"/>
                          <a:cs typeface="Arial" pitchFamily="34" charset="0"/>
                        </a:rPr>
                        <a:t>Q 4</a:t>
                      </a:r>
                      <a:endParaRPr lang="en-GB" sz="1100" b="1" i="0" u="none" strike="noStrike" dirty="0">
                        <a:solidFill>
                          <a:srgbClr val="000000"/>
                        </a:solidFill>
                        <a:effectLst/>
                        <a:latin typeface="Arial" pitchFamily="34" charset="0"/>
                        <a:cs typeface="Arial" pitchFamily="34" charset="0"/>
                      </a:endParaRPr>
                    </a:p>
                  </a:txBody>
                  <a:tcPr marL="9526" marR="9526" marT="9529" marB="0" vert="vert27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92D050"/>
                    </a:solidFill>
                  </a:tcPr>
                </a:tc>
                <a:tc>
                  <a:txBody>
                    <a:bodyPr/>
                    <a:lstStyle/>
                    <a:p>
                      <a:pPr algn="ctr" fontAlgn="t"/>
                      <a:r>
                        <a:rPr lang="en-GB" sz="1100" b="1" u="none" strike="noStrike" dirty="0" smtClean="0">
                          <a:effectLst/>
                          <a:latin typeface="Arial" pitchFamily="34" charset="0"/>
                          <a:cs typeface="Arial" pitchFamily="34" charset="0"/>
                        </a:rPr>
                        <a:t>% Actual Performance </a:t>
                      </a:r>
                    </a:p>
                    <a:p>
                      <a:pPr algn="ctr" fontAlgn="t"/>
                      <a:r>
                        <a:rPr lang="en-GB" sz="1100" b="1" u="none" strike="noStrike" dirty="0" smtClean="0">
                          <a:effectLst/>
                          <a:latin typeface="Arial" pitchFamily="34" charset="0"/>
                          <a:cs typeface="Arial" pitchFamily="34" charset="0"/>
                        </a:rPr>
                        <a:t>Q</a:t>
                      </a:r>
                      <a:r>
                        <a:rPr lang="en-GB" sz="1100" b="1" u="none" strike="noStrike" baseline="0" dirty="0" smtClean="0">
                          <a:effectLst/>
                          <a:latin typeface="Arial" pitchFamily="34" charset="0"/>
                          <a:cs typeface="Arial" pitchFamily="34" charset="0"/>
                        </a:rPr>
                        <a:t>4</a:t>
                      </a:r>
                      <a:endParaRPr lang="en-GB" sz="1100" b="1" i="0" u="none" strike="noStrike" dirty="0" smtClean="0">
                        <a:solidFill>
                          <a:srgbClr val="000000"/>
                        </a:solidFill>
                        <a:effectLst/>
                        <a:latin typeface="Arial" pitchFamily="34" charset="0"/>
                        <a:cs typeface="Arial" pitchFamily="34" charset="0"/>
                      </a:endParaRPr>
                    </a:p>
                  </a:txBody>
                  <a:tcPr marL="0" marR="0" marT="0" marB="0" vert="vert27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dirty="0" smtClean="0">
                          <a:solidFill>
                            <a:schemeClr val="tx1"/>
                          </a:solidFill>
                          <a:effectLst/>
                          <a:latin typeface="Arial" pitchFamily="34" charset="0"/>
                          <a:cs typeface="Arial" pitchFamily="34" charset="0"/>
                        </a:rPr>
                        <a:t>Financial year Performance </a:t>
                      </a:r>
                    </a:p>
                    <a:p>
                      <a:pPr algn="ctr" fontAlgn="t"/>
                      <a:endParaRPr lang="en-GB" sz="1100" b="1" i="0" u="none" strike="noStrike" dirty="0">
                        <a:solidFill>
                          <a:schemeClr val="tx1"/>
                        </a:solidFill>
                        <a:effectLst/>
                        <a:latin typeface="Arial" pitchFamily="34" charset="0"/>
                        <a:cs typeface="Arial" pitchFamily="34" charset="0"/>
                      </a:endParaRPr>
                    </a:p>
                  </a:txBody>
                  <a:tcPr marL="0" marR="0" marT="0" marB="0" vert="vert27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dirty="0" smtClean="0">
                          <a:solidFill>
                            <a:schemeClr val="tx1"/>
                          </a:solidFill>
                          <a:effectLst/>
                          <a:latin typeface="Arial" pitchFamily="34" charset="0"/>
                          <a:cs typeface="Arial" pitchFamily="34" charset="0"/>
                        </a:rPr>
                        <a:t> % Financial year Performance to date </a:t>
                      </a:r>
                      <a:endParaRPr lang="en-GB" sz="1100" b="1" i="0" u="none" strike="noStrike" dirty="0">
                        <a:solidFill>
                          <a:schemeClr val="tx1"/>
                        </a:solidFill>
                        <a:effectLst/>
                        <a:latin typeface="Arial" pitchFamily="34" charset="0"/>
                        <a:cs typeface="Arial" pitchFamily="34" charset="0"/>
                      </a:endParaRP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r>
              <a:tr h="327406">
                <a:tc>
                  <a:txBody>
                    <a:bodyPr/>
                    <a:lstStyle/>
                    <a:p>
                      <a:pPr algn="ctr" fontAlgn="b"/>
                      <a:r>
                        <a:rPr lang="en-GB" sz="1200" b="1" u="none" strike="noStrike" dirty="0">
                          <a:solidFill>
                            <a:schemeClr val="tx1"/>
                          </a:solidFill>
                          <a:effectLst/>
                          <a:latin typeface="Arial" pitchFamily="34" charset="0"/>
                          <a:cs typeface="Arial" pitchFamily="34" charset="0"/>
                        </a:rPr>
                        <a:t>EC</a:t>
                      </a:r>
                      <a:endParaRPr lang="en-GB" sz="1200" b="1" i="0" u="none" strike="noStrike" dirty="0">
                        <a:solidFill>
                          <a:schemeClr val="tx1"/>
                        </a:solidFill>
                        <a:effectLst/>
                        <a:latin typeface="Arial" pitchFamily="34" charset="0"/>
                        <a:cs typeface="Arial"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54</a:t>
                      </a: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13</a:t>
                      </a:r>
                    </a:p>
                  </a:txBody>
                  <a:tcPr marL="9525" marR="9525" marT="9526"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ZA" sz="1200" b="1" i="0" u="none" strike="noStrike" kern="1200" dirty="0">
                          <a:solidFill>
                            <a:schemeClr val="tx1"/>
                          </a:solidFill>
                          <a:effectLst/>
                          <a:latin typeface="Arial" pitchFamily="34" charset="0"/>
                          <a:ea typeface="+mn-ea"/>
                          <a:cs typeface="Arial" pitchFamily="34" charset="0"/>
                        </a:rPr>
                        <a:t>9</a:t>
                      </a:r>
                    </a:p>
                  </a:txBody>
                  <a:tcPr marL="9525" marR="9525" marT="9526"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69%</a:t>
                      </a: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15</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9</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60%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16</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20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125%</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11</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110%</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49</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91%</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68227">
                <a:tc>
                  <a:txBody>
                    <a:bodyPr/>
                    <a:lstStyle/>
                    <a:p>
                      <a:pPr algn="ctr" fontAlgn="b"/>
                      <a:r>
                        <a:rPr lang="en-GB" sz="1200" b="1" u="none" strike="noStrike" dirty="0">
                          <a:solidFill>
                            <a:schemeClr val="tx1"/>
                          </a:solidFill>
                          <a:effectLst/>
                          <a:latin typeface="Arial" pitchFamily="34" charset="0"/>
                          <a:cs typeface="Arial" pitchFamily="34" charset="0"/>
                        </a:rPr>
                        <a:t>FS</a:t>
                      </a:r>
                      <a:endParaRPr lang="en-GB" sz="1200" b="1" i="0" u="none" strike="noStrike" dirty="0">
                        <a:solidFill>
                          <a:schemeClr val="tx1"/>
                        </a:solidFill>
                        <a:effectLst/>
                        <a:latin typeface="Arial" pitchFamily="34" charset="0"/>
                        <a:cs typeface="Arial"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40</a:t>
                      </a: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10</a:t>
                      </a:r>
                    </a:p>
                  </a:txBody>
                  <a:tcPr marL="9525" marR="9525" marT="9526"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ZA" sz="1200" b="1" i="0" u="none" strike="noStrike" kern="1200" dirty="0">
                          <a:solidFill>
                            <a:schemeClr val="tx1"/>
                          </a:solidFill>
                          <a:effectLst/>
                          <a:latin typeface="Arial" pitchFamily="34" charset="0"/>
                          <a:ea typeface="+mn-ea"/>
                          <a:cs typeface="Arial" pitchFamily="34" charset="0"/>
                        </a:rPr>
                        <a:t>15</a:t>
                      </a:r>
                    </a:p>
                  </a:txBody>
                  <a:tcPr marL="9525" marR="9525" marT="9526"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150%</a:t>
                      </a: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5</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50%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11</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110%</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16</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160%</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47</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118%</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368227">
                <a:tc>
                  <a:txBody>
                    <a:bodyPr/>
                    <a:lstStyle/>
                    <a:p>
                      <a:pPr algn="ctr" fontAlgn="b"/>
                      <a:r>
                        <a:rPr lang="en-GB" sz="1200" b="1" u="none" strike="noStrike" dirty="0">
                          <a:solidFill>
                            <a:schemeClr val="tx1"/>
                          </a:solidFill>
                          <a:effectLst/>
                          <a:latin typeface="Arial" pitchFamily="34" charset="0"/>
                          <a:cs typeface="Arial" pitchFamily="34" charset="0"/>
                        </a:rPr>
                        <a:t>GP</a:t>
                      </a:r>
                      <a:endParaRPr lang="en-GB" sz="1200" b="1" i="0" u="none" strike="noStrike" dirty="0">
                        <a:solidFill>
                          <a:schemeClr val="tx1"/>
                        </a:solidFill>
                        <a:effectLst/>
                        <a:latin typeface="Arial" pitchFamily="34" charset="0"/>
                        <a:cs typeface="Arial"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291</a:t>
                      </a: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92</a:t>
                      </a:r>
                    </a:p>
                  </a:txBody>
                  <a:tcPr marL="9525" marR="9525" marT="9526"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ZA" sz="1200" b="1" i="0" u="none" strike="noStrike" kern="1200" dirty="0">
                          <a:solidFill>
                            <a:schemeClr val="tx1"/>
                          </a:solidFill>
                          <a:effectLst/>
                          <a:latin typeface="Arial" pitchFamily="34" charset="0"/>
                          <a:ea typeface="+mn-ea"/>
                          <a:cs typeface="Arial" pitchFamily="34" charset="0"/>
                        </a:rPr>
                        <a:t>27</a:t>
                      </a:r>
                    </a:p>
                  </a:txBody>
                  <a:tcPr marL="9525" marR="9525" marT="9526"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29%</a:t>
                      </a: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67</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27</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40%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67</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34</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51%</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67</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4</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0.5%</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92</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31%</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68227">
                <a:tc>
                  <a:txBody>
                    <a:bodyPr/>
                    <a:lstStyle/>
                    <a:p>
                      <a:pPr algn="ctr" fontAlgn="b"/>
                      <a:r>
                        <a:rPr lang="en-GB" sz="1200" b="1" u="none" strike="noStrike" dirty="0">
                          <a:solidFill>
                            <a:schemeClr val="tx1"/>
                          </a:solidFill>
                          <a:effectLst/>
                          <a:latin typeface="Arial" pitchFamily="34" charset="0"/>
                          <a:cs typeface="Arial" pitchFamily="34" charset="0"/>
                        </a:rPr>
                        <a:t>KZN</a:t>
                      </a:r>
                      <a:endParaRPr lang="en-GB" sz="1200" b="1" i="0" u="none" strike="noStrike" dirty="0">
                        <a:solidFill>
                          <a:schemeClr val="tx1"/>
                        </a:solidFill>
                        <a:effectLst/>
                        <a:latin typeface="Arial" pitchFamily="34" charset="0"/>
                        <a:cs typeface="Arial"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42</a:t>
                      </a: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8</a:t>
                      </a:r>
                    </a:p>
                  </a:txBody>
                  <a:tcPr marL="9525" marR="9525" marT="9526"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ZA" sz="1200" b="1" i="0" u="none" strike="noStrike" kern="1200" dirty="0">
                          <a:solidFill>
                            <a:schemeClr val="tx1"/>
                          </a:solidFill>
                          <a:effectLst/>
                          <a:latin typeface="Arial" pitchFamily="34" charset="0"/>
                          <a:ea typeface="+mn-ea"/>
                          <a:cs typeface="Arial" pitchFamily="34" charset="0"/>
                        </a:rPr>
                        <a:t>10</a:t>
                      </a:r>
                    </a:p>
                  </a:txBody>
                  <a:tcPr marL="9525" marR="9525" marT="9526"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125%</a:t>
                      </a: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13</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11</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85%</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7</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7</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100%</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14</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12</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86%</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40</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95%</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368227">
                <a:tc>
                  <a:txBody>
                    <a:bodyPr/>
                    <a:lstStyle/>
                    <a:p>
                      <a:pPr algn="ctr" fontAlgn="b"/>
                      <a:r>
                        <a:rPr lang="en-GB" sz="1200" b="1" u="none" strike="noStrike" dirty="0">
                          <a:solidFill>
                            <a:schemeClr val="tx1"/>
                          </a:solidFill>
                          <a:effectLst/>
                          <a:latin typeface="Arial" pitchFamily="34" charset="0"/>
                          <a:cs typeface="Arial" pitchFamily="34" charset="0"/>
                        </a:rPr>
                        <a:t>LP</a:t>
                      </a:r>
                      <a:endParaRPr lang="en-GB" sz="1200" b="1" i="0" u="none" strike="noStrike" dirty="0">
                        <a:solidFill>
                          <a:schemeClr val="tx1"/>
                        </a:solidFill>
                        <a:effectLst/>
                        <a:latin typeface="Arial" pitchFamily="34" charset="0"/>
                        <a:cs typeface="Arial"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159</a:t>
                      </a: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40</a:t>
                      </a:r>
                    </a:p>
                  </a:txBody>
                  <a:tcPr marL="9525" marR="9525" marT="9526"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ZA" sz="1200" b="1" i="0" u="none" strike="noStrike" kern="1200" dirty="0">
                          <a:solidFill>
                            <a:schemeClr val="tx1"/>
                          </a:solidFill>
                          <a:effectLst/>
                          <a:latin typeface="Arial" pitchFamily="34" charset="0"/>
                          <a:ea typeface="+mn-ea"/>
                          <a:cs typeface="Arial" pitchFamily="34" charset="0"/>
                        </a:rPr>
                        <a:t>12</a:t>
                      </a:r>
                    </a:p>
                  </a:txBody>
                  <a:tcPr marL="9525" marR="9525" marT="9526"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30%</a:t>
                      </a: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rgbClr val="000000"/>
                          </a:solidFill>
                          <a:effectLst/>
                          <a:latin typeface="Arial" pitchFamily="34" charset="0"/>
                          <a:cs typeface="Arial" pitchFamily="34" charset="0"/>
                        </a:rPr>
                        <a:t>39</a:t>
                      </a:r>
                      <a:endParaRPr lang="en-US" sz="1200" b="0" i="0" u="none" strike="noStrike" dirty="0">
                        <a:solidFill>
                          <a:srgbClr val="000000"/>
                        </a:solidFill>
                        <a:effectLst/>
                        <a:latin typeface="Arial" pitchFamily="34" charset="0"/>
                        <a:cs typeface="Arial" pitchFamily="34" charset="0"/>
                      </a:endParaRPr>
                    </a:p>
                  </a:txBody>
                  <a:tcPr marL="9525" marR="9525" marT="9527"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fontAlgn="b"/>
                      <a:r>
                        <a:rPr lang="en-US" sz="1200" b="1" i="0" u="none" strike="noStrike" dirty="0" smtClean="0">
                          <a:solidFill>
                            <a:srgbClr val="000000"/>
                          </a:solidFill>
                          <a:effectLst/>
                          <a:latin typeface="Arial" pitchFamily="34" charset="0"/>
                          <a:cs typeface="Arial" pitchFamily="34" charset="0"/>
                        </a:rPr>
                        <a:t>24</a:t>
                      </a:r>
                      <a:endParaRPr lang="en-US" sz="1200" b="1" i="0" u="none" strike="noStrike" dirty="0">
                        <a:solidFill>
                          <a:srgbClr val="000000"/>
                        </a:solidFill>
                        <a:effectLst/>
                        <a:latin typeface="Arial" pitchFamily="34" charset="0"/>
                        <a:cs typeface="Arial" pitchFamily="34"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rgbClr val="000000"/>
                          </a:solidFill>
                          <a:effectLst/>
                          <a:latin typeface="Arial" pitchFamily="34" charset="0"/>
                          <a:cs typeface="Arial" pitchFamily="34" charset="0"/>
                        </a:rPr>
                        <a:t>54%</a:t>
                      </a:r>
                      <a:endParaRPr lang="en-US" sz="1200" b="0" i="0" u="none" strike="noStrike" dirty="0">
                        <a:solidFill>
                          <a:srgbClr val="000000"/>
                        </a:solidFill>
                        <a:effectLst/>
                        <a:latin typeface="Arial" pitchFamily="34" charset="0"/>
                        <a:cs typeface="Arial" pitchFamily="34" charset="0"/>
                      </a:endParaRPr>
                    </a:p>
                  </a:txBody>
                  <a:tcPr marL="9525" marR="9525" marT="9527"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rgbClr val="000000"/>
                          </a:solidFill>
                          <a:effectLst/>
                          <a:latin typeface="Arial" pitchFamily="34" charset="0"/>
                          <a:cs typeface="Arial" pitchFamily="34" charset="0"/>
                        </a:rPr>
                        <a:t>40</a:t>
                      </a:r>
                      <a:endParaRPr lang="en-US" sz="1200" b="0" i="0" u="none" strike="noStrike" dirty="0">
                        <a:solidFill>
                          <a:srgbClr val="000000"/>
                        </a:solidFill>
                        <a:effectLst/>
                        <a:latin typeface="Arial" pitchFamily="34" charset="0"/>
                        <a:cs typeface="Arial" pitchFamily="34" charset="0"/>
                      </a:endParaRPr>
                    </a:p>
                  </a:txBody>
                  <a:tcPr marL="9525" marR="9525" marT="9527"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rgbClr val="000000"/>
                          </a:solidFill>
                          <a:effectLst/>
                          <a:latin typeface="Arial" pitchFamily="34" charset="0"/>
                          <a:cs typeface="Arial" pitchFamily="34" charset="0"/>
                        </a:rPr>
                        <a:t>9</a:t>
                      </a:r>
                      <a:endParaRPr lang="en-US" sz="1200" b="0" i="0" u="none" strike="noStrike" dirty="0">
                        <a:solidFill>
                          <a:srgbClr val="000000"/>
                        </a:solidFill>
                        <a:effectLst/>
                        <a:latin typeface="Arial" pitchFamily="34" charset="0"/>
                        <a:cs typeface="Arial" pitchFamily="34"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fontAlgn="b"/>
                      <a:r>
                        <a:rPr lang="en-US" sz="1200" b="1" i="0" u="none" strike="noStrike" dirty="0" smtClean="0">
                          <a:solidFill>
                            <a:srgbClr val="000000"/>
                          </a:solidFill>
                          <a:effectLst/>
                          <a:latin typeface="Arial" pitchFamily="34" charset="0"/>
                          <a:cs typeface="Arial" pitchFamily="34" charset="0"/>
                        </a:rPr>
                        <a:t>23%</a:t>
                      </a:r>
                      <a:endParaRPr lang="en-US" sz="1200" b="1" i="0" u="none" strike="noStrike" dirty="0">
                        <a:solidFill>
                          <a:srgbClr val="000000"/>
                        </a:solidFill>
                        <a:effectLst/>
                        <a:latin typeface="Arial" pitchFamily="34" charset="0"/>
                        <a:cs typeface="Arial" pitchFamily="34" charset="0"/>
                      </a:endParaRPr>
                    </a:p>
                  </a:txBody>
                  <a:tcPr marL="9525" marR="9525" marT="9527"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rgbClr val="000000"/>
                          </a:solidFill>
                          <a:effectLst/>
                          <a:latin typeface="Arial" pitchFamily="34" charset="0"/>
                          <a:cs typeface="Arial" pitchFamily="34" charset="0"/>
                        </a:rPr>
                        <a:t>40</a:t>
                      </a:r>
                      <a:endParaRPr lang="en-US" sz="1200" b="0" i="0" u="none" strike="noStrike" dirty="0">
                        <a:solidFill>
                          <a:srgbClr val="000000"/>
                        </a:solidFill>
                        <a:effectLst/>
                        <a:latin typeface="Arial" pitchFamily="34" charset="0"/>
                        <a:cs typeface="Arial" pitchFamily="34" charset="0"/>
                      </a:endParaRPr>
                    </a:p>
                  </a:txBody>
                  <a:tcPr marL="9525" marR="9525" marT="9527"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b"/>
                      <a:r>
                        <a:rPr lang="en-US" sz="1200" b="1" i="0" u="none" strike="noStrike" dirty="0" smtClean="0">
                          <a:solidFill>
                            <a:srgbClr val="000000"/>
                          </a:solidFill>
                          <a:effectLst/>
                          <a:latin typeface="Arial" pitchFamily="34" charset="0"/>
                          <a:cs typeface="Arial" pitchFamily="34" charset="0"/>
                        </a:rPr>
                        <a:t>51</a:t>
                      </a:r>
                      <a:endParaRPr lang="en-US" sz="1200" b="1" i="0" u="none" strike="noStrike" dirty="0">
                        <a:solidFill>
                          <a:srgbClr val="000000"/>
                        </a:solidFill>
                        <a:effectLst/>
                        <a:latin typeface="Arial" pitchFamily="34" charset="0"/>
                        <a:cs typeface="Arial" pitchFamily="34" charset="0"/>
                      </a:endParaRPr>
                    </a:p>
                  </a:txBody>
                  <a:tcPr marL="9525" marR="9525" marT="9527"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b"/>
                      <a:r>
                        <a:rPr lang="en-US" sz="1200" b="1" i="0" u="none" strike="noStrike" dirty="0" smtClean="0">
                          <a:solidFill>
                            <a:srgbClr val="000000"/>
                          </a:solidFill>
                          <a:effectLst/>
                          <a:latin typeface="Arial" pitchFamily="34" charset="0"/>
                          <a:cs typeface="Arial" pitchFamily="34" charset="0"/>
                        </a:rPr>
                        <a:t>127%</a:t>
                      </a:r>
                      <a:endParaRPr lang="en-US" sz="1200" b="1" i="0" u="none" strike="noStrike" dirty="0">
                        <a:solidFill>
                          <a:srgbClr val="000000"/>
                        </a:solidFill>
                        <a:effectLst/>
                        <a:latin typeface="Arial" pitchFamily="34" charset="0"/>
                        <a:cs typeface="Arial" pitchFamily="34" charset="0"/>
                      </a:endParaRPr>
                    </a:p>
                  </a:txBody>
                  <a:tcPr marL="9525" marR="9525" marT="9527"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b"/>
                      <a:r>
                        <a:rPr lang="en-US" sz="1200" b="1" i="0" u="none" strike="noStrike" dirty="0" smtClean="0">
                          <a:solidFill>
                            <a:srgbClr val="000000"/>
                          </a:solidFill>
                          <a:effectLst/>
                          <a:latin typeface="Arial" pitchFamily="34" charset="0"/>
                          <a:cs typeface="Arial" pitchFamily="34" charset="0"/>
                        </a:rPr>
                        <a:t>96</a:t>
                      </a:r>
                      <a:endParaRPr lang="en-US" sz="1200" b="1" i="0" u="none" strike="noStrike" dirty="0">
                        <a:solidFill>
                          <a:srgbClr val="000000"/>
                        </a:solidFill>
                        <a:effectLst/>
                        <a:latin typeface="Arial" pitchFamily="34" charset="0"/>
                        <a:cs typeface="Arial" pitchFamily="34" charset="0"/>
                      </a:endParaRPr>
                    </a:p>
                  </a:txBody>
                  <a:tcPr marL="9525" marR="9525" marT="9527"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fontAlgn="b"/>
                      <a:r>
                        <a:rPr lang="en-US" sz="1200" b="1" i="0" u="none" strike="noStrike" dirty="0" smtClean="0">
                          <a:solidFill>
                            <a:srgbClr val="000000"/>
                          </a:solidFill>
                          <a:effectLst/>
                          <a:latin typeface="Arial" pitchFamily="34" charset="0"/>
                          <a:cs typeface="Arial" pitchFamily="34" charset="0"/>
                        </a:rPr>
                        <a:t>60%</a:t>
                      </a:r>
                      <a:endParaRPr lang="en-US" sz="1200" b="1" i="0" u="none" strike="noStrike" dirty="0">
                        <a:solidFill>
                          <a:srgbClr val="000000"/>
                        </a:solidFill>
                        <a:effectLst/>
                        <a:latin typeface="Arial" pitchFamily="34" charset="0"/>
                        <a:cs typeface="Arial" pitchFamily="34"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505851">
                <a:tc>
                  <a:txBody>
                    <a:bodyPr/>
                    <a:lstStyle/>
                    <a:p>
                      <a:pPr algn="ctr" fontAlgn="b"/>
                      <a:r>
                        <a:rPr lang="en-GB" sz="1200" b="1" u="none" strike="noStrike" dirty="0">
                          <a:solidFill>
                            <a:schemeClr val="tx1"/>
                          </a:solidFill>
                          <a:effectLst/>
                          <a:latin typeface="Arial" pitchFamily="34" charset="0"/>
                          <a:cs typeface="Arial" pitchFamily="34" charset="0"/>
                        </a:rPr>
                        <a:t>MP</a:t>
                      </a:r>
                      <a:endParaRPr lang="en-GB" sz="1200" b="1" i="0" u="none" strike="noStrike" dirty="0">
                        <a:solidFill>
                          <a:schemeClr val="tx1"/>
                        </a:solidFill>
                        <a:effectLst/>
                        <a:latin typeface="Arial" pitchFamily="34" charset="0"/>
                        <a:cs typeface="Arial"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58</a:t>
                      </a: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8</a:t>
                      </a:r>
                    </a:p>
                  </a:txBody>
                  <a:tcPr marL="9525" marR="9525" marT="9526"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8</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100%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18</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11</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61%</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14</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71%</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18</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2</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67%</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41</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71%</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49674">
                <a:tc>
                  <a:txBody>
                    <a:bodyPr/>
                    <a:lstStyle/>
                    <a:p>
                      <a:pPr algn="ctr" fontAlgn="b"/>
                      <a:r>
                        <a:rPr lang="en-GB" sz="1200" b="1" u="none" strike="noStrike" dirty="0">
                          <a:solidFill>
                            <a:schemeClr val="tx1"/>
                          </a:solidFill>
                          <a:effectLst/>
                          <a:latin typeface="Arial" pitchFamily="34" charset="0"/>
                          <a:cs typeface="Arial" pitchFamily="34" charset="0"/>
                        </a:rPr>
                        <a:t>NC</a:t>
                      </a:r>
                      <a:endParaRPr lang="en-GB" sz="1200" b="1" i="0" u="none" strike="noStrike" dirty="0">
                        <a:solidFill>
                          <a:schemeClr val="tx1"/>
                        </a:solidFill>
                        <a:effectLst/>
                        <a:latin typeface="Arial" pitchFamily="34" charset="0"/>
                        <a:cs typeface="Arial"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51</a:t>
                      </a: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14</a:t>
                      </a:r>
                    </a:p>
                  </a:txBody>
                  <a:tcPr marL="9525" marR="9525" marT="9526"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10</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71%</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13</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7"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28</a:t>
                      </a: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223%</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7"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12</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4</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33%</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12</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4</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33%</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46</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90%</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68227">
                <a:tc>
                  <a:txBody>
                    <a:bodyPr/>
                    <a:lstStyle/>
                    <a:p>
                      <a:pPr algn="ctr" fontAlgn="b"/>
                      <a:r>
                        <a:rPr lang="en-GB" sz="1200" b="1" u="none" strike="noStrike" dirty="0">
                          <a:solidFill>
                            <a:schemeClr val="tx1"/>
                          </a:solidFill>
                          <a:effectLst/>
                          <a:latin typeface="Arial" pitchFamily="34" charset="0"/>
                          <a:cs typeface="Arial" pitchFamily="34" charset="0"/>
                        </a:rPr>
                        <a:t>NW</a:t>
                      </a:r>
                      <a:endParaRPr lang="en-GB" sz="1200" b="1" i="0" u="none" strike="noStrike" dirty="0">
                        <a:solidFill>
                          <a:schemeClr val="tx1"/>
                        </a:solidFill>
                        <a:effectLst/>
                        <a:latin typeface="Arial" pitchFamily="34" charset="0"/>
                        <a:cs typeface="Arial"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40</a:t>
                      </a: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10</a:t>
                      </a:r>
                    </a:p>
                  </a:txBody>
                  <a:tcPr marL="9525" marR="9525" marT="9526"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ZA" sz="1200" b="1" i="0" u="none" strike="noStrike" kern="1200" dirty="0">
                          <a:solidFill>
                            <a:schemeClr val="tx1"/>
                          </a:solidFill>
                          <a:effectLst/>
                          <a:latin typeface="Arial" pitchFamily="34" charset="0"/>
                          <a:ea typeface="+mn-ea"/>
                          <a:cs typeface="Arial" pitchFamily="34" charset="0"/>
                        </a:rPr>
                        <a:t>26</a:t>
                      </a:r>
                    </a:p>
                  </a:txBody>
                  <a:tcPr marL="9525" marR="9525" marT="9526"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260%</a:t>
                      </a: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11</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110%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19</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190%</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12</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120%</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68</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170%</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68227">
                <a:tc>
                  <a:txBody>
                    <a:bodyPr/>
                    <a:lstStyle/>
                    <a:p>
                      <a:pPr algn="ctr" fontAlgn="b"/>
                      <a:r>
                        <a:rPr lang="en-GB" sz="1200" b="1" u="none" strike="noStrike" dirty="0">
                          <a:solidFill>
                            <a:schemeClr val="tx1"/>
                          </a:solidFill>
                          <a:effectLst/>
                          <a:latin typeface="Arial" pitchFamily="34" charset="0"/>
                          <a:cs typeface="Arial" pitchFamily="34" charset="0"/>
                        </a:rPr>
                        <a:t>WC</a:t>
                      </a:r>
                      <a:endParaRPr lang="en-GB" sz="1200" b="1" i="0" u="none" strike="noStrike" dirty="0">
                        <a:solidFill>
                          <a:schemeClr val="tx1"/>
                        </a:solidFill>
                        <a:effectLst/>
                        <a:latin typeface="Arial" pitchFamily="34" charset="0"/>
                        <a:cs typeface="Arial"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45</a:t>
                      </a: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14</a:t>
                      </a:r>
                    </a:p>
                  </a:txBody>
                  <a:tcPr marL="9525" marR="9525" marT="9526"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ZA" sz="1200" b="1" i="0" u="none" strike="noStrike" kern="1200" dirty="0">
                          <a:solidFill>
                            <a:schemeClr val="tx1"/>
                          </a:solidFill>
                          <a:effectLst/>
                          <a:latin typeface="Arial" pitchFamily="34" charset="0"/>
                          <a:ea typeface="+mn-ea"/>
                          <a:cs typeface="Arial" pitchFamily="34" charset="0"/>
                        </a:rPr>
                        <a:t>10</a:t>
                      </a:r>
                    </a:p>
                  </a:txBody>
                  <a:tcPr marL="9525" marR="9525" marT="9526"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71%</a:t>
                      </a: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19</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190%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10</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10%</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11</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16</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145%</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46</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ZA" sz="1200" b="1" i="0" u="none" strike="noStrike" kern="1200" dirty="0" smtClean="0">
                          <a:solidFill>
                            <a:schemeClr val="tx1"/>
                          </a:solidFill>
                          <a:effectLst/>
                          <a:latin typeface="Arial" pitchFamily="34" charset="0"/>
                          <a:ea typeface="+mn-ea"/>
                          <a:cs typeface="Arial" pitchFamily="34" charset="0"/>
                        </a:rPr>
                        <a:t>102%</a:t>
                      </a:r>
                      <a:endParaRPr lang="en-ZA" sz="1200" b="1"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68227">
                <a:tc>
                  <a:txBody>
                    <a:bodyPr/>
                    <a:lstStyle/>
                    <a:p>
                      <a:pPr algn="ctr" fontAlgn="b"/>
                      <a:r>
                        <a:rPr lang="en-GB" sz="1200" b="1" u="none" strike="noStrike" dirty="0">
                          <a:effectLst/>
                          <a:latin typeface="Arial" pitchFamily="34" charset="0"/>
                          <a:cs typeface="Arial" pitchFamily="34" charset="0"/>
                        </a:rPr>
                        <a:t>TOTALS</a:t>
                      </a:r>
                      <a:endParaRPr lang="en-GB" sz="1200" b="1" i="0" u="none" strike="noStrike" dirty="0">
                        <a:solidFill>
                          <a:srgbClr val="000000"/>
                        </a:solidFill>
                        <a:effectLst/>
                        <a:latin typeface="Arial" pitchFamily="34" charset="0"/>
                        <a:cs typeface="Arial" pitchFamily="34" charset="0"/>
                      </a:endParaRPr>
                    </a:p>
                  </a:txBody>
                  <a:tcPr marL="0" marR="0" marT="0" marB="0" anchor="ctr">
                    <a:lnR w="12700" cap="flat" cmpd="sng" algn="ctr">
                      <a:solidFill>
                        <a:schemeClr val="tx1"/>
                      </a:solidFill>
                      <a:prstDash val="solid"/>
                      <a:round/>
                      <a:headEnd type="none" w="med" len="med"/>
                      <a:tailEnd type="none" w="med" len="med"/>
                    </a:lnR>
                    <a:solidFill>
                      <a:srgbClr val="92D050"/>
                    </a:solidFill>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780</a:t>
                      </a: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marL="0" algn="ctr" defTabSz="914400" rtl="0" eaLnBrk="1" fontAlgn="b" latinLnBrk="0" hangingPunct="1"/>
                      <a:r>
                        <a:rPr lang="en-ZA" sz="1200" b="0" i="0" u="none" strike="noStrike" kern="1200" dirty="0">
                          <a:solidFill>
                            <a:schemeClr val="tx1"/>
                          </a:solidFill>
                          <a:effectLst/>
                          <a:latin typeface="Arial" pitchFamily="34" charset="0"/>
                          <a:ea typeface="+mn-ea"/>
                          <a:cs typeface="Arial" pitchFamily="34" charset="0"/>
                        </a:rPr>
                        <a:t>209</a:t>
                      </a:r>
                    </a:p>
                  </a:txBody>
                  <a:tcPr marL="9525" marR="9525" marT="9526" marB="0" anchor="ctr">
                    <a:lnL w="12700" cap="flat" cmpd="sng" algn="ctr">
                      <a:solidFill>
                        <a:schemeClr val="tx1"/>
                      </a:solidFill>
                      <a:prstDash val="solid"/>
                      <a:round/>
                      <a:headEnd type="none" w="med" len="med"/>
                      <a:tailEnd type="none" w="med" len="med"/>
                    </a:lnL>
                    <a:solidFill>
                      <a:srgbClr val="92D050"/>
                    </a:solidFill>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127</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R w="12700" cap="flat" cmpd="sng" algn="ctr">
                      <a:solidFill>
                        <a:schemeClr val="tx1"/>
                      </a:solidFill>
                      <a:prstDash val="solid"/>
                      <a:round/>
                      <a:headEnd type="none" w="med" len="med"/>
                      <a:tailEnd type="none" w="med" len="med"/>
                    </a:lnR>
                    <a:solidFill>
                      <a:srgbClr val="92D050"/>
                    </a:solidFill>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61%</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solidFill>
                      <a:srgbClr val="92D050"/>
                    </a:solidFill>
                  </a:tcPr>
                </a:tc>
                <a:tc>
                  <a:txBody>
                    <a:bodyPr/>
                    <a:lstStyle/>
                    <a:p>
                      <a:pPr algn="ctr" fontAlgn="b"/>
                      <a:r>
                        <a:rPr lang="en-ZA" sz="1200" b="0" i="0" u="none" strike="noStrike" dirty="0">
                          <a:solidFill>
                            <a:srgbClr val="000000"/>
                          </a:solidFill>
                          <a:effectLst/>
                          <a:latin typeface="Arial" pitchFamily="34" charset="0"/>
                          <a:cs typeface="Arial" pitchFamily="34" charset="0"/>
                        </a:rPr>
                        <a:t>195</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algn="ctr" fontAlgn="b"/>
                      <a:r>
                        <a:rPr lang="en-ZA" sz="1200" b="0" i="0" u="none" strike="noStrike" dirty="0" smtClean="0">
                          <a:solidFill>
                            <a:srgbClr val="000000"/>
                          </a:solidFill>
                          <a:effectLst/>
                          <a:latin typeface="Arial" pitchFamily="34" charset="0"/>
                          <a:cs typeface="Arial" pitchFamily="34" charset="0"/>
                        </a:rPr>
                        <a:t>145</a:t>
                      </a:r>
                      <a:endParaRPr lang="en-ZA" sz="12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marL="0" algn="ctr" defTabSz="914400" rtl="0" eaLnBrk="1" fontAlgn="b" latinLnBrk="0" hangingPunct="1"/>
                      <a:r>
                        <a:rPr lang="en-ZA" sz="1200" b="0" i="0" u="none" strike="noStrike" kern="1200" dirty="0" smtClean="0">
                          <a:solidFill>
                            <a:schemeClr val="tx1"/>
                          </a:solidFill>
                          <a:effectLst/>
                          <a:latin typeface="Arial" pitchFamily="34" charset="0"/>
                          <a:ea typeface="+mn-ea"/>
                          <a:cs typeface="Arial" pitchFamily="34" charset="0"/>
                        </a:rPr>
                        <a:t>74%</a:t>
                      </a:r>
                      <a:endParaRPr lang="en-ZA" sz="1200" b="0" i="0" u="none" strike="noStrike" kern="1200" dirty="0">
                        <a:solidFill>
                          <a:schemeClr val="tx1"/>
                        </a:solidFill>
                        <a:effectLst/>
                        <a:latin typeface="Arial" pitchFamily="34" charset="0"/>
                        <a:ea typeface="+mn-ea"/>
                        <a:cs typeface="Arial" pitchFamily="34" charset="0"/>
                      </a:endParaRPr>
                    </a:p>
                  </a:txBody>
                  <a:tcPr marL="9525" marR="9525" marT="9526"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solidFill>
                      <a:srgbClr val="92D050"/>
                    </a:solidFill>
                  </a:tcPr>
                </a:tc>
                <a:tc>
                  <a:txBody>
                    <a:bodyPr/>
                    <a:lstStyle/>
                    <a:p>
                      <a:pPr algn="ctr" fontAlgn="b"/>
                      <a:r>
                        <a:rPr lang="en-ZA" sz="1200" b="0" i="0" u="none" strike="noStrike" dirty="0">
                          <a:solidFill>
                            <a:srgbClr val="000000"/>
                          </a:solidFill>
                          <a:effectLst/>
                          <a:latin typeface="Arial" pitchFamily="34" charset="0"/>
                          <a:cs typeface="Arial" pitchFamily="34" charset="0"/>
                        </a:rPr>
                        <a:t>186</a:t>
                      </a:r>
                    </a:p>
                  </a:txBody>
                  <a:tcPr marL="0" marR="0" marT="0"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algn="ctr" fontAlgn="b"/>
                      <a:r>
                        <a:rPr lang="en-ZA" sz="1200" b="0" i="0" u="none" strike="noStrike" dirty="0">
                          <a:solidFill>
                            <a:srgbClr val="000000"/>
                          </a:solidFill>
                          <a:effectLst/>
                          <a:latin typeface="Arial" pitchFamily="34" charset="0"/>
                          <a:cs typeface="Arial" pitchFamily="34" charset="0"/>
                        </a:rPr>
                        <a:t>115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algn="ctr" fontAlgn="b"/>
                      <a:r>
                        <a:rPr lang="en-ZA" sz="1200" b="0" i="0" u="none" strike="noStrike" dirty="0">
                          <a:solidFill>
                            <a:srgbClr val="000000"/>
                          </a:solidFill>
                          <a:effectLst/>
                          <a:latin typeface="Arial" pitchFamily="34" charset="0"/>
                          <a:cs typeface="Arial" pitchFamily="34" charset="0"/>
                        </a:rPr>
                        <a:t>62%</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92D050"/>
                    </a:solidFill>
                  </a:tcPr>
                </a:tc>
                <a:tc>
                  <a:txBody>
                    <a:bodyPr/>
                    <a:lstStyle/>
                    <a:p>
                      <a:pPr algn="r" fontAlgn="b"/>
                      <a:r>
                        <a:rPr lang="en-US" sz="1200" b="0" i="0" u="none" strike="noStrike" dirty="0">
                          <a:solidFill>
                            <a:srgbClr val="000000"/>
                          </a:solidFill>
                          <a:effectLst/>
                          <a:latin typeface="Arial" pitchFamily="34" charset="0"/>
                          <a:cs typeface="Arial" pitchFamily="34" charset="0"/>
                        </a:rPr>
                        <a:t>192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92D050"/>
                    </a:solidFill>
                  </a:tcPr>
                </a:tc>
                <a:tc>
                  <a:txBody>
                    <a:bodyPr/>
                    <a:lstStyle/>
                    <a:p>
                      <a:pPr algn="r" fontAlgn="b"/>
                      <a:r>
                        <a:rPr lang="en-US" sz="1200" b="0" i="0" u="none" strike="noStrike" dirty="0">
                          <a:solidFill>
                            <a:srgbClr val="000000"/>
                          </a:solidFill>
                          <a:effectLst/>
                          <a:latin typeface="Arial" pitchFamily="34" charset="0"/>
                          <a:cs typeface="Arial" pitchFamily="34" charset="0"/>
                        </a:rPr>
                        <a:t>128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ZA" sz="1200" b="0" i="0" u="none" strike="noStrike" dirty="0" smtClean="0">
                          <a:solidFill>
                            <a:srgbClr val="000000"/>
                          </a:solidFill>
                          <a:effectLst/>
                          <a:latin typeface="Arial" pitchFamily="34" charset="0"/>
                          <a:cs typeface="Arial" pitchFamily="34" charset="0"/>
                        </a:rPr>
                        <a:t>67%</a:t>
                      </a:r>
                      <a:endParaRPr lang="en-ZA" sz="1200" b="0" i="0" u="none" strike="noStrike" dirty="0">
                        <a:solidFill>
                          <a:srgbClr val="000000"/>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92D050"/>
                    </a:solidFill>
                  </a:tcPr>
                </a:tc>
                <a:tc>
                  <a:txBody>
                    <a:bodyPr/>
                    <a:lstStyle/>
                    <a:p>
                      <a:pPr marL="0" algn="ctr" defTabSz="914400" rtl="0" eaLnBrk="1" fontAlgn="b" latinLnBrk="0" hangingPunct="1"/>
                      <a:r>
                        <a:rPr lang="en-US" sz="1200" b="0" i="0" u="none" strike="noStrike" kern="1200" dirty="0">
                          <a:solidFill>
                            <a:schemeClr val="tx1"/>
                          </a:solidFill>
                          <a:effectLst/>
                          <a:latin typeface="Arial" pitchFamily="34" charset="0"/>
                          <a:ea typeface="+mn-ea"/>
                          <a:cs typeface="Arial" pitchFamily="34" charset="0"/>
                        </a:rPr>
                        <a:t>525</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algn="ctr" fontAlgn="b"/>
                      <a:r>
                        <a:rPr lang="en-ZA" sz="1200" b="0" i="0" u="none" strike="noStrike" dirty="0" smtClean="0">
                          <a:solidFill>
                            <a:srgbClr val="000000"/>
                          </a:solidFill>
                          <a:effectLst/>
                          <a:latin typeface="Arial" pitchFamily="34" charset="0"/>
                          <a:cs typeface="Arial" pitchFamily="34" charset="0"/>
                        </a:rPr>
                        <a:t>67%</a:t>
                      </a:r>
                      <a:endParaRPr lang="en-ZA" sz="1200" b="0"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r>
            </a:tbl>
          </a:graphicData>
        </a:graphic>
      </p:graphicFrame>
      <p:sp>
        <p:nvSpPr>
          <p:cNvPr id="11" name="Title 1"/>
          <p:cNvSpPr txBox="1">
            <a:spLocks/>
          </p:cNvSpPr>
          <p:nvPr/>
        </p:nvSpPr>
        <p:spPr bwMode="auto">
          <a:xfrm>
            <a:off x="5350800" y="435064"/>
            <a:ext cx="1924050" cy="330200"/>
          </a:xfrm>
          <a:prstGeom prst="rect">
            <a:avLst/>
          </a:prstGeom>
          <a:solidFill>
            <a:srgbClr val="FF0000"/>
          </a:solidFill>
          <a:ln>
            <a:noFill/>
          </a:ln>
          <a:extLst/>
        </p:spPr>
        <p:txBody>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a:lnSpc>
                <a:spcPct val="90000"/>
              </a:lnSpc>
              <a:buClr>
                <a:schemeClr val="bg2"/>
              </a:buClr>
              <a:defRPr/>
            </a:pPr>
            <a:r>
              <a:rPr lang="en-US" altLang="en-US" b="1" dirty="0" smtClean="0">
                <a:solidFill>
                  <a:schemeClr val="tx1">
                    <a:lumMod val="95000"/>
                    <a:lumOff val="5000"/>
                  </a:schemeClr>
                </a:solidFill>
              </a:rPr>
              <a:t>NOT ACHIEVED</a:t>
            </a:r>
          </a:p>
          <a:p>
            <a:pPr marL="285750" indent="-285750" algn="ctr">
              <a:lnSpc>
                <a:spcPct val="90000"/>
              </a:lnSpc>
              <a:buClr>
                <a:schemeClr val="bg2"/>
              </a:buClr>
              <a:buFont typeface="Arial" pitchFamily="34" charset="0"/>
              <a:buChar char="•"/>
              <a:defRPr/>
            </a:pPr>
            <a:endParaRPr lang="en-US" altLang="en-US" b="1" dirty="0">
              <a:solidFill>
                <a:srgbClr val="C00000"/>
              </a:solidFill>
            </a:endParaRPr>
          </a:p>
          <a:p>
            <a:pPr>
              <a:lnSpc>
                <a:spcPct val="90000"/>
              </a:lnSpc>
              <a:buClr>
                <a:schemeClr val="bg2"/>
              </a:buClr>
              <a:defRPr/>
            </a:pPr>
            <a:endParaRPr lang="en-US" altLang="en-US" b="1" u="sng" dirty="0">
              <a:solidFill>
                <a:srgbClr val="C00000"/>
              </a:solidFill>
            </a:endParaRPr>
          </a:p>
          <a:p>
            <a:pPr>
              <a:lnSpc>
                <a:spcPct val="90000"/>
              </a:lnSpc>
              <a:buClr>
                <a:schemeClr val="bg2"/>
              </a:buClr>
              <a:defRPr/>
            </a:pPr>
            <a:endParaRPr lang="en-US" altLang="en-US" b="1" dirty="0" smtClean="0">
              <a:solidFill>
                <a:srgbClr val="C00000"/>
              </a:solidFill>
            </a:endParaRPr>
          </a:p>
          <a:p>
            <a:pPr marL="285750" indent="-285750">
              <a:lnSpc>
                <a:spcPct val="90000"/>
              </a:lnSpc>
              <a:buClr>
                <a:schemeClr val="bg2"/>
              </a:buClr>
              <a:buFont typeface="Arial" pitchFamily="34" charset="0"/>
              <a:buChar char="•"/>
              <a:defRPr/>
            </a:pPr>
            <a:endParaRPr lang="en-US" altLang="en-US" b="1" dirty="0" smtClean="0">
              <a:solidFill>
                <a:srgbClr val="C00000"/>
              </a:solidFill>
            </a:endParaRPr>
          </a:p>
          <a:p>
            <a:pPr marL="285750" indent="-285750">
              <a:lnSpc>
                <a:spcPct val="90000"/>
              </a:lnSpc>
              <a:buClr>
                <a:schemeClr val="bg2"/>
              </a:buClr>
              <a:buFont typeface="Arial" pitchFamily="34" charset="0"/>
              <a:buChar char="•"/>
              <a:defRPr/>
            </a:pPr>
            <a:endParaRPr lang="en-US" altLang="en-US" dirty="0">
              <a:solidFill>
                <a:srgbClr val="C00000"/>
              </a:solidFill>
            </a:endParaRPr>
          </a:p>
        </p:txBody>
      </p:sp>
    </p:spTree>
    <p:extLst>
      <p:ext uri="{BB962C8B-B14F-4D97-AF65-F5344CB8AC3E}">
        <p14:creationId xmlns:p14="http://schemas.microsoft.com/office/powerpoint/2010/main" val="12058727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5805488"/>
            <a:ext cx="9144000" cy="1041400"/>
            <a:chOff x="0" y="5828721"/>
            <a:chExt cx="9144000" cy="1017421"/>
          </a:xfrm>
        </p:grpSpPr>
        <p:pic>
          <p:nvPicPr>
            <p:cNvPr id="675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5828721"/>
              <a:ext cx="2520279" cy="101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0" y="5881453"/>
              <a:ext cx="9144000"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pic>
          <p:nvPicPr>
            <p:cNvPr id="675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7" y="5989768"/>
              <a:ext cx="1222402" cy="75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75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fld id="{19D093DB-2C4E-49E8-92DA-C5369AD6A61B}" type="slidenum">
              <a:rPr lang="en-ZA" altLang="en-US" smtClean="0">
                <a:solidFill>
                  <a:srgbClr val="898989"/>
                </a:solidFill>
              </a:rPr>
              <a:pPr algn="l" eaLnBrk="1" hangingPunct="1"/>
              <a:t>57</a:t>
            </a:fld>
            <a:endParaRPr lang="en-ZA" altLang="en-US" dirty="0" smtClean="0">
              <a:solidFill>
                <a:srgbClr val="898989"/>
              </a:solidFill>
            </a:endParaRPr>
          </a:p>
        </p:txBody>
      </p:sp>
      <p:sp>
        <p:nvSpPr>
          <p:cNvPr id="67588" name="Content Placeholder 9"/>
          <p:cNvSpPr txBox="1">
            <a:spLocks/>
          </p:cNvSpPr>
          <p:nvPr/>
        </p:nvSpPr>
        <p:spPr bwMode="auto">
          <a:xfrm>
            <a:off x="107950" y="104775"/>
            <a:ext cx="903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marL="268288" indent="-268288"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spcBef>
                <a:spcPct val="90000"/>
              </a:spcBef>
              <a:buFont typeface="Wingdings" pitchFamily="2" charset="2"/>
              <a:buChar char="n"/>
            </a:pPr>
            <a:endParaRPr lang="en-US" altLang="en-US" sz="2000" b="1"/>
          </a:p>
        </p:txBody>
      </p:sp>
      <p:sp>
        <p:nvSpPr>
          <p:cNvPr id="67589" name="Rectangle 1"/>
          <p:cNvSpPr>
            <a:spLocks noChangeArrowheads="1"/>
          </p:cNvSpPr>
          <p:nvPr/>
        </p:nvSpPr>
        <p:spPr bwMode="auto">
          <a:xfrm>
            <a:off x="0" y="10875"/>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b="1" u="sng" dirty="0">
                <a:solidFill>
                  <a:schemeClr val="bg1"/>
                </a:solidFill>
                <a:latin typeface="Arial" pitchFamily="34" charset="0"/>
                <a:cs typeface="Arial" pitchFamily="34" charset="0"/>
              </a:rPr>
              <a:t>Provincial Target </a:t>
            </a:r>
            <a:r>
              <a:rPr lang="en-US" altLang="en-US" sz="2000" b="1" dirty="0" smtClean="0">
                <a:solidFill>
                  <a:schemeClr val="bg1"/>
                </a:solidFill>
                <a:latin typeface="Arial" pitchFamily="34" charset="0"/>
                <a:cs typeface="Arial" pitchFamily="34" charset="0"/>
              </a:rPr>
              <a:t>Number </a:t>
            </a:r>
            <a:r>
              <a:rPr lang="en-US" altLang="en-US" sz="2000" b="1" dirty="0">
                <a:solidFill>
                  <a:schemeClr val="bg1"/>
                </a:solidFill>
                <a:latin typeface="Arial" pitchFamily="34" charset="0"/>
                <a:cs typeface="Arial" pitchFamily="34" charset="0"/>
              </a:rPr>
              <a:t>of Transgressors of departmental legislation charged in terms of section 49 of the Immigration Acts</a:t>
            </a:r>
          </a:p>
          <a:p>
            <a:endParaRPr lang="en-ZA" altLang="en-US" sz="2400" dirty="0">
              <a:solidFill>
                <a:schemeClr val="bg1"/>
              </a:solidFill>
              <a:latin typeface="Arial" pitchFamily="34" charset="0"/>
              <a:cs typeface="Arial" pitchFamily="34" charset="0"/>
            </a:endParaRPr>
          </a:p>
        </p:txBody>
      </p:sp>
      <p:sp>
        <p:nvSpPr>
          <p:cNvPr id="10" name="Title 1"/>
          <p:cNvSpPr txBox="1">
            <a:spLocks/>
          </p:cNvSpPr>
          <p:nvPr/>
        </p:nvSpPr>
        <p:spPr bwMode="auto">
          <a:xfrm>
            <a:off x="6973414" y="463465"/>
            <a:ext cx="2003425" cy="288925"/>
          </a:xfrm>
          <a:prstGeom prst="rect">
            <a:avLst/>
          </a:prstGeom>
          <a:solidFill>
            <a:srgbClr val="00FF00"/>
          </a:solidFill>
          <a:ln>
            <a:noFill/>
          </a:ln>
        </p:spPr>
        <p:txBody>
          <a:bodyPr/>
          <a:lstStyle>
            <a:lvl1pPr eaLnBrk="0" hangingPunct="0">
              <a:lnSpc>
                <a:spcPct val="90000"/>
              </a:lnSpc>
              <a:spcBef>
                <a:spcPct val="90000"/>
              </a:spcBef>
              <a:buClr>
                <a:schemeClr val="bg2"/>
              </a:buClr>
              <a:buFont typeface="Wingdings" pitchFamily="2" charset="2"/>
              <a:buChar char="n"/>
              <a:defRPr sz="1600">
                <a:solidFill>
                  <a:schemeClr val="tx1"/>
                </a:solidFill>
                <a:latin typeface="Arial" charset="0"/>
              </a:defRPr>
            </a:lvl1pPr>
            <a:lvl2pPr marL="742950" indent="-285750" eaLnBrk="0" hangingPunct="0">
              <a:lnSpc>
                <a:spcPct val="90000"/>
              </a:lnSpc>
              <a:spcBef>
                <a:spcPct val="50000"/>
              </a:spcBef>
              <a:buClr>
                <a:schemeClr val="bg2"/>
              </a:buClr>
              <a:buFont typeface="Arial" charset="0"/>
              <a:buChar char="•"/>
              <a:defRPr sz="1600">
                <a:solidFill>
                  <a:schemeClr val="tx1"/>
                </a:solidFill>
                <a:latin typeface="Arial" charset="0"/>
              </a:defRPr>
            </a:lvl2pPr>
            <a:lvl3pPr marL="1143000" indent="-228600" eaLnBrk="0" hangingPunct="0">
              <a:lnSpc>
                <a:spcPct val="90000"/>
              </a:lnSpc>
              <a:spcBef>
                <a:spcPct val="30000"/>
              </a:spcBef>
              <a:buClr>
                <a:schemeClr val="bg2"/>
              </a:buClr>
              <a:buFont typeface="Arial" charset="0"/>
              <a:buChar char="–"/>
              <a:defRPr sz="1600">
                <a:solidFill>
                  <a:schemeClr val="tx1"/>
                </a:solidFill>
                <a:latin typeface="Arial" charset="0"/>
              </a:defRPr>
            </a:lvl3pPr>
            <a:lvl4pPr marL="1600200" indent="-228600" eaLnBrk="0" hangingPunct="0">
              <a:lnSpc>
                <a:spcPct val="90000"/>
              </a:lnSpc>
              <a:spcBef>
                <a:spcPct val="10000"/>
              </a:spcBef>
              <a:buClr>
                <a:schemeClr val="bg2"/>
              </a:buClr>
              <a:buFont typeface="Arial" charset="0"/>
              <a:buChar char="-"/>
              <a:defRPr sz="1600">
                <a:solidFill>
                  <a:schemeClr val="tx1"/>
                </a:solidFill>
                <a:latin typeface="Arial" charset="0"/>
              </a:defRPr>
            </a:lvl4pPr>
            <a:lvl5pPr marL="2057400" indent="-228600" eaLnBrk="0" hangingPunct="0">
              <a:lnSpc>
                <a:spcPct val="90000"/>
              </a:lnSpc>
              <a:buClr>
                <a:schemeClr val="bg2"/>
              </a:buClr>
              <a:buFont typeface="Arial" charset="0"/>
              <a:buChar char="­"/>
              <a:defRPr sz="1600">
                <a:solidFill>
                  <a:schemeClr val="tx1"/>
                </a:solidFill>
                <a:latin typeface="Arial" charset="0"/>
              </a:defRPr>
            </a:lvl5pPr>
            <a:lvl6pPr marL="2514600" indent="-228600" eaLnBrk="0" fontAlgn="base" hangingPunct="0">
              <a:lnSpc>
                <a:spcPct val="90000"/>
              </a:lnSpc>
              <a:spcBef>
                <a:spcPct val="0"/>
              </a:spcBef>
              <a:spcAft>
                <a:spcPct val="0"/>
              </a:spcAft>
              <a:buClr>
                <a:schemeClr val="bg2"/>
              </a:buClr>
              <a:buFont typeface="Arial" charset="0"/>
              <a:buChar char="­"/>
              <a:defRPr sz="1600">
                <a:solidFill>
                  <a:schemeClr val="tx1"/>
                </a:solidFill>
                <a:latin typeface="Arial" charset="0"/>
              </a:defRPr>
            </a:lvl6pPr>
            <a:lvl7pPr marL="2971800" indent="-228600" eaLnBrk="0" fontAlgn="base" hangingPunct="0">
              <a:lnSpc>
                <a:spcPct val="90000"/>
              </a:lnSpc>
              <a:spcBef>
                <a:spcPct val="0"/>
              </a:spcBef>
              <a:spcAft>
                <a:spcPct val="0"/>
              </a:spcAft>
              <a:buClr>
                <a:schemeClr val="bg2"/>
              </a:buClr>
              <a:buFont typeface="Arial" charset="0"/>
              <a:buChar char="­"/>
              <a:defRPr sz="1600">
                <a:solidFill>
                  <a:schemeClr val="tx1"/>
                </a:solidFill>
                <a:latin typeface="Arial" charset="0"/>
              </a:defRPr>
            </a:lvl7pPr>
            <a:lvl8pPr marL="3429000" indent="-228600" eaLnBrk="0" fontAlgn="base" hangingPunct="0">
              <a:lnSpc>
                <a:spcPct val="90000"/>
              </a:lnSpc>
              <a:spcBef>
                <a:spcPct val="0"/>
              </a:spcBef>
              <a:spcAft>
                <a:spcPct val="0"/>
              </a:spcAft>
              <a:buClr>
                <a:schemeClr val="bg2"/>
              </a:buClr>
              <a:buFont typeface="Arial" charset="0"/>
              <a:buChar char="­"/>
              <a:defRPr sz="1600">
                <a:solidFill>
                  <a:schemeClr val="tx1"/>
                </a:solidFill>
                <a:latin typeface="Arial" charset="0"/>
              </a:defRPr>
            </a:lvl8pPr>
            <a:lvl9pPr marL="3886200" indent="-228600" eaLnBrk="0" fontAlgn="base" hangingPunct="0">
              <a:lnSpc>
                <a:spcPct val="90000"/>
              </a:lnSpc>
              <a:spcBef>
                <a:spcPct val="0"/>
              </a:spcBef>
              <a:spcAft>
                <a:spcPct val="0"/>
              </a:spcAft>
              <a:buClr>
                <a:schemeClr val="bg2"/>
              </a:buClr>
              <a:buFont typeface="Arial" charset="0"/>
              <a:buChar char="­"/>
              <a:defRPr sz="1600">
                <a:solidFill>
                  <a:schemeClr val="tx1"/>
                </a:solidFill>
                <a:latin typeface="Arial" charset="0"/>
              </a:defRPr>
            </a:lvl9pPr>
          </a:lstStyle>
          <a:p>
            <a:pPr algn="ctr">
              <a:spcBef>
                <a:spcPct val="0"/>
              </a:spcBef>
              <a:buFontTx/>
              <a:buNone/>
              <a:defRPr/>
            </a:pPr>
            <a:r>
              <a:rPr lang="en-US" altLang="en-US" sz="1400" b="1" dirty="0" smtClean="0">
                <a:solidFill>
                  <a:schemeClr val="tx1">
                    <a:lumMod val="95000"/>
                    <a:lumOff val="5000"/>
                  </a:schemeClr>
                </a:solidFill>
              </a:rPr>
              <a:t>ACHIEVED</a:t>
            </a:r>
          </a:p>
        </p:txBody>
      </p:sp>
      <p:graphicFrame>
        <p:nvGraphicFramePr>
          <p:cNvPr id="11" name="Table 10"/>
          <p:cNvGraphicFramePr>
            <a:graphicFrameLocks noGrp="1"/>
          </p:cNvGraphicFramePr>
          <p:nvPr>
            <p:extLst>
              <p:ext uri="{D42A27DB-BD31-4B8C-83A1-F6EECF244321}">
                <p14:modId xmlns:p14="http://schemas.microsoft.com/office/powerpoint/2010/main" val="1731537963"/>
              </p:ext>
            </p:extLst>
          </p:nvPr>
        </p:nvGraphicFramePr>
        <p:xfrm>
          <a:off x="-13647" y="859809"/>
          <a:ext cx="9157648" cy="5104263"/>
        </p:xfrm>
        <a:graphic>
          <a:graphicData uri="http://schemas.openxmlformats.org/drawingml/2006/table">
            <a:tbl>
              <a:tblPr>
                <a:tableStyleId>{5940675A-B579-460E-94D1-54222C63F5DA}</a:tableStyleId>
              </a:tblPr>
              <a:tblGrid>
                <a:gridCol w="670714"/>
                <a:gridCol w="500032"/>
                <a:gridCol w="487305"/>
                <a:gridCol w="653899"/>
                <a:gridCol w="540445"/>
                <a:gridCol w="540445"/>
                <a:gridCol w="540445"/>
                <a:gridCol w="540445"/>
                <a:gridCol w="540445"/>
                <a:gridCol w="595055"/>
                <a:gridCol w="682388"/>
                <a:gridCol w="491320"/>
                <a:gridCol w="559558"/>
                <a:gridCol w="532262"/>
                <a:gridCol w="559559"/>
                <a:gridCol w="723331"/>
              </a:tblGrid>
              <a:tr h="1396053">
                <a:tc>
                  <a:txBody>
                    <a:bodyPr/>
                    <a:lstStyle/>
                    <a:p>
                      <a:pPr algn="ctr" fontAlgn="b"/>
                      <a:r>
                        <a:rPr lang="en-GB" sz="1200" b="1" u="none" strike="noStrike" kern="1200" dirty="0">
                          <a:solidFill>
                            <a:schemeClr val="tx1"/>
                          </a:solidFill>
                          <a:effectLst/>
                          <a:latin typeface="Arial" pitchFamily="34" charset="0"/>
                          <a:ea typeface="+mn-ea"/>
                          <a:cs typeface="Arial" pitchFamily="34" charset="0"/>
                        </a:rPr>
                        <a:t>Province</a:t>
                      </a:r>
                    </a:p>
                  </a:txBody>
                  <a:tcPr marL="0" marR="0" marT="0" marB="0" vert="vert270" anchor="ctr">
                    <a:solidFill>
                      <a:srgbClr val="92D050"/>
                    </a:solidFill>
                  </a:tcPr>
                </a:tc>
                <a:tc>
                  <a:txBody>
                    <a:bodyPr/>
                    <a:lstStyle/>
                    <a:p>
                      <a:pPr algn="ctr" fontAlgn="b"/>
                      <a:r>
                        <a:rPr lang="en-GB" sz="1200" b="1" u="none" strike="noStrike" kern="1200" dirty="0">
                          <a:solidFill>
                            <a:schemeClr val="tx1"/>
                          </a:solidFill>
                          <a:effectLst/>
                          <a:latin typeface="Arial" pitchFamily="34" charset="0"/>
                          <a:ea typeface="+mn-ea"/>
                          <a:cs typeface="Arial" pitchFamily="34" charset="0"/>
                        </a:rPr>
                        <a:t>Annual target</a:t>
                      </a:r>
                    </a:p>
                  </a:txBody>
                  <a:tcPr marL="0" marR="0" marT="0" marB="0" vert="vert270" anchor="ctr">
                    <a:solidFill>
                      <a:srgbClr val="92D050"/>
                    </a:solidFill>
                  </a:tcPr>
                </a:tc>
                <a:tc>
                  <a:txBody>
                    <a:bodyPr/>
                    <a:lstStyle/>
                    <a:p>
                      <a:pPr algn="ctr" fontAlgn="b"/>
                      <a:r>
                        <a:rPr lang="en-GB" sz="1200" b="1" u="none" strike="noStrike" kern="1200" dirty="0" smtClean="0">
                          <a:solidFill>
                            <a:schemeClr val="tx1"/>
                          </a:solidFill>
                          <a:effectLst/>
                          <a:latin typeface="Arial" pitchFamily="34" charset="0"/>
                          <a:ea typeface="+mn-ea"/>
                          <a:cs typeface="Arial" pitchFamily="34" charset="0"/>
                        </a:rPr>
                        <a:t>Target</a:t>
                      </a:r>
                    </a:p>
                    <a:p>
                      <a:pPr algn="ctr" fontAlgn="b"/>
                      <a:r>
                        <a:rPr lang="en-GB" sz="1200" b="1" u="none" strike="noStrike" kern="1200" dirty="0" smtClean="0">
                          <a:solidFill>
                            <a:schemeClr val="tx1"/>
                          </a:solidFill>
                          <a:effectLst/>
                          <a:latin typeface="Arial" pitchFamily="34" charset="0"/>
                          <a:ea typeface="+mn-ea"/>
                          <a:cs typeface="Arial" pitchFamily="34" charset="0"/>
                        </a:rPr>
                        <a:t>Q1</a:t>
                      </a:r>
                      <a:endParaRPr lang="en-GB" sz="1200" b="1" u="none" strike="noStrike" kern="1200" dirty="0">
                        <a:solidFill>
                          <a:schemeClr val="tx1"/>
                        </a:solidFill>
                        <a:effectLst/>
                        <a:latin typeface="Arial" pitchFamily="34" charset="0"/>
                        <a:ea typeface="+mn-ea"/>
                        <a:cs typeface="Arial" pitchFamily="34" charset="0"/>
                      </a:endParaRPr>
                    </a:p>
                  </a:txBody>
                  <a:tcPr marL="0" marR="0" marT="0" marB="0" vert="vert270" anchor="ctr">
                    <a:solidFill>
                      <a:srgbClr val="92D050"/>
                    </a:solidFill>
                  </a:tcPr>
                </a:tc>
                <a:tc>
                  <a:txBody>
                    <a:bodyPr/>
                    <a:lstStyle/>
                    <a:p>
                      <a:pPr algn="ctr" fontAlgn="b"/>
                      <a:r>
                        <a:rPr lang="en-GB" sz="1200" b="1" u="none" strike="noStrike" kern="1200" dirty="0">
                          <a:solidFill>
                            <a:schemeClr val="tx1"/>
                          </a:solidFill>
                          <a:effectLst/>
                          <a:latin typeface="Arial" pitchFamily="34" charset="0"/>
                          <a:ea typeface="+mn-ea"/>
                          <a:cs typeface="Arial" pitchFamily="34" charset="0"/>
                        </a:rPr>
                        <a:t>Actual performance </a:t>
                      </a:r>
                      <a:endParaRPr lang="en-GB" sz="1200" b="1" u="none" strike="noStrike" kern="1200" dirty="0" smtClean="0">
                        <a:solidFill>
                          <a:schemeClr val="tx1"/>
                        </a:solidFill>
                        <a:effectLst/>
                        <a:latin typeface="Arial" pitchFamily="34" charset="0"/>
                        <a:ea typeface="+mn-ea"/>
                        <a:cs typeface="Arial" pitchFamily="34" charset="0"/>
                      </a:endParaRPr>
                    </a:p>
                    <a:p>
                      <a:pPr algn="ctr" fontAlgn="b"/>
                      <a:r>
                        <a:rPr lang="en-GB" sz="1200" b="1" u="none" strike="noStrike" kern="1200" dirty="0" smtClean="0">
                          <a:solidFill>
                            <a:schemeClr val="tx1"/>
                          </a:solidFill>
                          <a:effectLst/>
                          <a:latin typeface="Arial" pitchFamily="34" charset="0"/>
                          <a:ea typeface="+mn-ea"/>
                          <a:cs typeface="Arial" pitchFamily="34" charset="0"/>
                        </a:rPr>
                        <a:t>Q1</a:t>
                      </a:r>
                      <a:endParaRPr lang="en-GB" sz="1200" b="1" u="none" strike="noStrike" kern="1200" dirty="0">
                        <a:solidFill>
                          <a:schemeClr val="tx1"/>
                        </a:solidFill>
                        <a:effectLst/>
                        <a:latin typeface="Arial" pitchFamily="34" charset="0"/>
                        <a:ea typeface="+mn-ea"/>
                        <a:cs typeface="Arial" pitchFamily="34" charset="0"/>
                      </a:endParaRPr>
                    </a:p>
                  </a:txBody>
                  <a:tcPr marL="0" marR="0" marT="0" marB="0" vert="vert270" anchor="ctr">
                    <a:lnR w="12700" cap="flat" cmpd="sng" algn="ctr">
                      <a:solidFill>
                        <a:schemeClr val="tx1"/>
                      </a:solidFill>
                      <a:prstDash val="solid"/>
                      <a:round/>
                      <a:headEnd type="none" w="med" len="med"/>
                      <a:tailEnd type="none" w="med" len="med"/>
                    </a:lnR>
                    <a:solidFill>
                      <a:srgbClr val="92D050"/>
                    </a:solidFill>
                  </a:tcPr>
                </a:tc>
                <a:tc>
                  <a:txBody>
                    <a:bodyPr/>
                    <a:lstStyle/>
                    <a:p>
                      <a:pPr algn="ctr" fontAlgn="t"/>
                      <a:r>
                        <a:rPr lang="en-GB" sz="1200" b="1" u="none" strike="noStrike" kern="1200" dirty="0" smtClean="0">
                          <a:solidFill>
                            <a:schemeClr val="tx1"/>
                          </a:solidFill>
                          <a:effectLst/>
                          <a:latin typeface="Arial" pitchFamily="34" charset="0"/>
                          <a:ea typeface="+mn-ea"/>
                          <a:cs typeface="Arial" pitchFamily="34" charset="0"/>
                        </a:rPr>
                        <a:t>% Actual </a:t>
                      </a:r>
                      <a:r>
                        <a:rPr lang="en-GB" sz="1200" b="1" u="none" strike="noStrike" kern="1200" dirty="0">
                          <a:solidFill>
                            <a:schemeClr val="tx1"/>
                          </a:solidFill>
                          <a:effectLst/>
                          <a:latin typeface="Arial" pitchFamily="34" charset="0"/>
                          <a:ea typeface="+mn-ea"/>
                          <a:cs typeface="Arial" pitchFamily="34" charset="0"/>
                        </a:rPr>
                        <a:t>Performance </a:t>
                      </a:r>
                      <a:endParaRPr lang="en-GB" sz="1200" b="1" u="none" strike="noStrike" kern="1200" dirty="0" smtClean="0">
                        <a:solidFill>
                          <a:schemeClr val="tx1"/>
                        </a:solidFill>
                        <a:effectLst/>
                        <a:latin typeface="Arial" pitchFamily="34" charset="0"/>
                        <a:ea typeface="+mn-ea"/>
                        <a:cs typeface="Arial" pitchFamily="34" charset="0"/>
                      </a:endParaRPr>
                    </a:p>
                    <a:p>
                      <a:pPr algn="ctr" fontAlgn="t"/>
                      <a:r>
                        <a:rPr lang="en-GB" sz="1200" b="1" u="none" strike="noStrike" kern="1200" dirty="0" smtClean="0">
                          <a:solidFill>
                            <a:schemeClr val="tx1"/>
                          </a:solidFill>
                          <a:effectLst/>
                          <a:latin typeface="Arial" pitchFamily="34" charset="0"/>
                          <a:ea typeface="+mn-ea"/>
                          <a:cs typeface="Arial" pitchFamily="34" charset="0"/>
                        </a:rPr>
                        <a:t>Q1</a:t>
                      </a:r>
                      <a:endParaRPr lang="en-GB" sz="1200" b="1" u="none" strike="noStrike" kern="1200" dirty="0">
                        <a:solidFill>
                          <a:schemeClr val="tx1"/>
                        </a:solidFill>
                        <a:effectLst/>
                        <a:latin typeface="Arial" pitchFamily="34" charset="0"/>
                        <a:ea typeface="+mn-ea"/>
                        <a:cs typeface="Arial" pitchFamily="34" charset="0"/>
                      </a:endParaRPr>
                    </a:p>
                  </a:txBody>
                  <a:tcPr marL="0" marR="0" marT="0" marB="0" vert="vert27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u="none" strike="noStrike" kern="1200" dirty="0" smtClean="0">
                          <a:solidFill>
                            <a:schemeClr val="tx1"/>
                          </a:solidFill>
                          <a:effectLst/>
                          <a:latin typeface="Arial" pitchFamily="34" charset="0"/>
                          <a:ea typeface="+mn-ea"/>
                          <a:cs typeface="Arial" pitchFamily="34" charset="0"/>
                        </a:rPr>
                        <a:t>Target</a:t>
                      </a:r>
                    </a:p>
                    <a:p>
                      <a:pPr algn="ctr" fontAlgn="b"/>
                      <a:r>
                        <a:rPr lang="en-GB" sz="1200" b="1" u="none" strike="noStrike" kern="1200" dirty="0" smtClean="0">
                          <a:solidFill>
                            <a:schemeClr val="tx1"/>
                          </a:solidFill>
                          <a:effectLst/>
                          <a:latin typeface="Arial" pitchFamily="34" charset="0"/>
                          <a:ea typeface="+mn-ea"/>
                          <a:cs typeface="Arial" pitchFamily="34" charset="0"/>
                        </a:rPr>
                        <a:t>Q2</a:t>
                      </a:r>
                      <a:endParaRPr lang="en-GB" sz="1200" b="1" u="none" strike="noStrike" kern="1200" dirty="0">
                        <a:solidFill>
                          <a:schemeClr val="tx1"/>
                        </a:solidFill>
                        <a:effectLst/>
                        <a:latin typeface="Arial" pitchFamily="34" charset="0"/>
                        <a:ea typeface="+mn-ea"/>
                        <a:cs typeface="Arial" pitchFamily="34" charset="0"/>
                      </a:endParaRPr>
                    </a:p>
                  </a:txBody>
                  <a:tcPr marL="0" marR="0" marT="0" marB="0" vert="vert270" anchor="ctr">
                    <a:lnL w="38100" cap="flat" cmpd="sng" algn="ctr">
                      <a:solidFill>
                        <a:schemeClr val="tx1"/>
                      </a:solidFill>
                      <a:prstDash val="solid"/>
                      <a:round/>
                      <a:headEnd type="none" w="med" len="med"/>
                      <a:tailEnd type="none" w="med" len="med"/>
                    </a:lnL>
                    <a:solidFill>
                      <a:srgbClr val="92D050"/>
                    </a:solidFill>
                  </a:tcPr>
                </a:tc>
                <a:tc>
                  <a:txBody>
                    <a:bodyPr/>
                    <a:lstStyle/>
                    <a:p>
                      <a:pPr algn="ctr" fontAlgn="b"/>
                      <a:r>
                        <a:rPr lang="en-GB" sz="1200" b="1" u="none" strike="noStrike" kern="1200" dirty="0">
                          <a:solidFill>
                            <a:schemeClr val="tx1"/>
                          </a:solidFill>
                          <a:effectLst/>
                          <a:latin typeface="Arial" pitchFamily="34" charset="0"/>
                          <a:ea typeface="+mn-ea"/>
                          <a:cs typeface="Arial" pitchFamily="34" charset="0"/>
                        </a:rPr>
                        <a:t>Actual performance </a:t>
                      </a:r>
                      <a:endParaRPr lang="en-GB" sz="1200" b="1" u="none" strike="noStrike" kern="1200" dirty="0" smtClean="0">
                        <a:solidFill>
                          <a:schemeClr val="tx1"/>
                        </a:solidFill>
                        <a:effectLst/>
                        <a:latin typeface="Arial" pitchFamily="34" charset="0"/>
                        <a:ea typeface="+mn-ea"/>
                        <a:cs typeface="Arial" pitchFamily="34" charset="0"/>
                      </a:endParaRPr>
                    </a:p>
                    <a:p>
                      <a:pPr algn="ctr" fontAlgn="b"/>
                      <a:r>
                        <a:rPr lang="en-GB" sz="1200" b="1" u="none" strike="noStrike" kern="1200" dirty="0" smtClean="0">
                          <a:solidFill>
                            <a:schemeClr val="tx1"/>
                          </a:solidFill>
                          <a:effectLst/>
                          <a:latin typeface="Arial" pitchFamily="34" charset="0"/>
                          <a:ea typeface="+mn-ea"/>
                          <a:cs typeface="Arial" pitchFamily="34" charset="0"/>
                        </a:rPr>
                        <a:t>Q2</a:t>
                      </a:r>
                      <a:endParaRPr lang="en-GB" sz="1200" b="1" u="none" strike="noStrike" kern="1200" dirty="0">
                        <a:solidFill>
                          <a:schemeClr val="tx1"/>
                        </a:solidFill>
                        <a:effectLst/>
                        <a:latin typeface="Arial" pitchFamily="34" charset="0"/>
                        <a:ea typeface="+mn-ea"/>
                        <a:cs typeface="Arial" pitchFamily="34" charset="0"/>
                      </a:endParaRPr>
                    </a:p>
                  </a:txBody>
                  <a:tcPr marL="0" marR="0" marT="0" marB="0" vert="vert270" anchor="ctr">
                    <a:solidFill>
                      <a:srgbClr val="92D050"/>
                    </a:solidFill>
                  </a:tcPr>
                </a:tc>
                <a:tc>
                  <a:txBody>
                    <a:bodyPr/>
                    <a:lstStyle/>
                    <a:p>
                      <a:pPr algn="ctr" fontAlgn="t"/>
                      <a:r>
                        <a:rPr lang="en-GB" sz="1200" b="1" u="none" strike="noStrike" kern="1200" dirty="0" smtClean="0">
                          <a:solidFill>
                            <a:schemeClr val="tx1"/>
                          </a:solidFill>
                          <a:effectLst/>
                          <a:latin typeface="Arial" pitchFamily="34" charset="0"/>
                          <a:ea typeface="+mn-ea"/>
                          <a:cs typeface="Arial" pitchFamily="34" charset="0"/>
                        </a:rPr>
                        <a:t>% Actual </a:t>
                      </a:r>
                      <a:r>
                        <a:rPr lang="en-GB" sz="1200" b="1" u="none" strike="noStrike" kern="1200" dirty="0">
                          <a:solidFill>
                            <a:schemeClr val="tx1"/>
                          </a:solidFill>
                          <a:effectLst/>
                          <a:latin typeface="Arial" pitchFamily="34" charset="0"/>
                          <a:ea typeface="+mn-ea"/>
                          <a:cs typeface="Arial" pitchFamily="34" charset="0"/>
                        </a:rPr>
                        <a:t>Performance </a:t>
                      </a:r>
                      <a:endParaRPr lang="en-GB" sz="1200" b="1" u="none" strike="noStrike" kern="1200" dirty="0" smtClean="0">
                        <a:solidFill>
                          <a:schemeClr val="tx1"/>
                        </a:solidFill>
                        <a:effectLst/>
                        <a:latin typeface="Arial" pitchFamily="34" charset="0"/>
                        <a:ea typeface="+mn-ea"/>
                        <a:cs typeface="Arial" pitchFamily="34" charset="0"/>
                      </a:endParaRPr>
                    </a:p>
                    <a:p>
                      <a:pPr algn="ctr" fontAlgn="t"/>
                      <a:r>
                        <a:rPr lang="en-GB" sz="1200" b="1" u="none" strike="noStrike" kern="1200" dirty="0" smtClean="0">
                          <a:solidFill>
                            <a:schemeClr val="tx1"/>
                          </a:solidFill>
                          <a:effectLst/>
                          <a:latin typeface="Arial" pitchFamily="34" charset="0"/>
                          <a:ea typeface="+mn-ea"/>
                          <a:cs typeface="Arial" pitchFamily="34" charset="0"/>
                        </a:rPr>
                        <a:t>Q2</a:t>
                      </a:r>
                      <a:endParaRPr lang="en-GB" sz="1200" b="1" u="none" strike="noStrike" kern="1200" dirty="0">
                        <a:solidFill>
                          <a:schemeClr val="tx1"/>
                        </a:solidFill>
                        <a:effectLst/>
                        <a:latin typeface="Arial" pitchFamily="34" charset="0"/>
                        <a:ea typeface="+mn-ea"/>
                        <a:cs typeface="Arial" pitchFamily="34" charset="0"/>
                      </a:endParaRPr>
                    </a:p>
                  </a:txBody>
                  <a:tcPr marL="0" marR="0" marT="0" marB="0" vert="vert270" anchor="ctr">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u="none" strike="noStrike" kern="1200" dirty="0" smtClean="0">
                          <a:solidFill>
                            <a:schemeClr val="tx1"/>
                          </a:solidFill>
                          <a:effectLst/>
                          <a:latin typeface="Arial" pitchFamily="34" charset="0"/>
                          <a:ea typeface="+mn-ea"/>
                          <a:cs typeface="Arial" pitchFamily="34" charset="0"/>
                        </a:rPr>
                        <a:t>Target</a:t>
                      </a:r>
                    </a:p>
                    <a:p>
                      <a:pPr algn="ctr" fontAlgn="b"/>
                      <a:r>
                        <a:rPr lang="en-GB" sz="1200" b="1" u="none" strike="noStrike" kern="1200" dirty="0" smtClean="0">
                          <a:solidFill>
                            <a:schemeClr val="tx1"/>
                          </a:solidFill>
                          <a:effectLst/>
                          <a:latin typeface="Arial" pitchFamily="34" charset="0"/>
                          <a:ea typeface="+mn-ea"/>
                          <a:cs typeface="Arial" pitchFamily="34" charset="0"/>
                        </a:rPr>
                        <a:t>Q3</a:t>
                      </a:r>
                      <a:endParaRPr lang="en-GB" sz="1200" b="1" u="none" strike="noStrike" kern="1200" dirty="0">
                        <a:solidFill>
                          <a:schemeClr val="tx1"/>
                        </a:solidFill>
                        <a:effectLst/>
                        <a:latin typeface="Arial" pitchFamily="34" charset="0"/>
                        <a:ea typeface="+mn-ea"/>
                        <a:cs typeface="Arial" pitchFamily="34" charset="0"/>
                      </a:endParaRPr>
                    </a:p>
                  </a:txBody>
                  <a:tcPr marL="0" marR="0" marT="0" marB="0" vert="vert270" anchor="ctr">
                    <a:lnL w="38100" cap="flat" cmpd="sng" algn="ctr">
                      <a:solidFill>
                        <a:schemeClr val="tx1"/>
                      </a:solidFill>
                      <a:prstDash val="solid"/>
                      <a:round/>
                      <a:headEnd type="none" w="med" len="med"/>
                      <a:tailEnd type="none" w="med" len="med"/>
                    </a:lnL>
                    <a:solidFill>
                      <a:srgbClr val="92D050"/>
                    </a:solidFill>
                  </a:tcPr>
                </a:tc>
                <a:tc>
                  <a:txBody>
                    <a:bodyPr/>
                    <a:lstStyle/>
                    <a:p>
                      <a:pPr algn="ctr" fontAlgn="b"/>
                      <a:r>
                        <a:rPr lang="en-GB" sz="1200" b="1" u="none" strike="noStrike" kern="1200" dirty="0">
                          <a:solidFill>
                            <a:schemeClr val="tx1"/>
                          </a:solidFill>
                          <a:effectLst/>
                          <a:latin typeface="Arial" pitchFamily="34" charset="0"/>
                          <a:ea typeface="+mn-ea"/>
                          <a:cs typeface="Arial" pitchFamily="34" charset="0"/>
                        </a:rPr>
                        <a:t>Actual performance </a:t>
                      </a:r>
                      <a:endParaRPr lang="en-GB" sz="1200" b="1" u="none" strike="noStrike" kern="1200" dirty="0" smtClean="0">
                        <a:solidFill>
                          <a:schemeClr val="tx1"/>
                        </a:solidFill>
                        <a:effectLst/>
                        <a:latin typeface="Arial" pitchFamily="34" charset="0"/>
                        <a:ea typeface="+mn-ea"/>
                        <a:cs typeface="Arial" pitchFamily="34" charset="0"/>
                      </a:endParaRPr>
                    </a:p>
                    <a:p>
                      <a:pPr algn="ctr" fontAlgn="b"/>
                      <a:r>
                        <a:rPr lang="en-GB" sz="1200" b="1" u="none" strike="noStrike" kern="1200" dirty="0" smtClean="0">
                          <a:solidFill>
                            <a:schemeClr val="tx1"/>
                          </a:solidFill>
                          <a:effectLst/>
                          <a:latin typeface="Arial" pitchFamily="34" charset="0"/>
                          <a:ea typeface="+mn-ea"/>
                          <a:cs typeface="Arial" pitchFamily="34" charset="0"/>
                        </a:rPr>
                        <a:t>Q3</a:t>
                      </a:r>
                      <a:endParaRPr lang="en-GB" sz="1200" b="1" u="none" strike="noStrike" kern="1200" dirty="0">
                        <a:solidFill>
                          <a:schemeClr val="tx1"/>
                        </a:solidFill>
                        <a:effectLst/>
                        <a:latin typeface="Arial" pitchFamily="34" charset="0"/>
                        <a:ea typeface="+mn-ea"/>
                        <a:cs typeface="Arial" pitchFamily="34" charset="0"/>
                      </a:endParaRPr>
                    </a:p>
                  </a:txBody>
                  <a:tcPr marL="0" marR="0" marT="0" marB="0" vert="vert270" anchor="ctr">
                    <a:solidFill>
                      <a:srgbClr val="92D050"/>
                    </a:solidFill>
                  </a:tcPr>
                </a:tc>
                <a:tc>
                  <a:txBody>
                    <a:bodyPr/>
                    <a:lstStyle/>
                    <a:p>
                      <a:pPr algn="ctr" fontAlgn="t"/>
                      <a:endParaRPr lang="en-GB" sz="1200" b="1" u="none" strike="noStrike" kern="1200" dirty="0" smtClean="0">
                        <a:solidFill>
                          <a:schemeClr val="tx1"/>
                        </a:solidFill>
                        <a:effectLst/>
                        <a:latin typeface="Arial" pitchFamily="34" charset="0"/>
                        <a:ea typeface="+mn-ea"/>
                        <a:cs typeface="Arial" pitchFamily="34" charset="0"/>
                      </a:endParaRPr>
                    </a:p>
                    <a:p>
                      <a:pPr algn="ctr" fontAlgn="t"/>
                      <a:r>
                        <a:rPr lang="en-GB" sz="1200" b="1" u="none" strike="noStrike" kern="1200" dirty="0" smtClean="0">
                          <a:solidFill>
                            <a:schemeClr val="tx1"/>
                          </a:solidFill>
                          <a:effectLst/>
                          <a:latin typeface="Arial" pitchFamily="34" charset="0"/>
                          <a:ea typeface="+mn-ea"/>
                          <a:cs typeface="Arial" pitchFamily="34" charset="0"/>
                        </a:rPr>
                        <a:t>% Actual Performance </a:t>
                      </a:r>
                    </a:p>
                    <a:p>
                      <a:pPr algn="ctr" fontAlgn="t"/>
                      <a:r>
                        <a:rPr lang="en-GB" sz="1200" b="1" u="none" strike="noStrike" kern="1200" dirty="0" smtClean="0">
                          <a:solidFill>
                            <a:schemeClr val="tx1"/>
                          </a:solidFill>
                          <a:effectLst/>
                          <a:latin typeface="Arial" pitchFamily="34" charset="0"/>
                          <a:ea typeface="+mn-ea"/>
                          <a:cs typeface="Arial" pitchFamily="34" charset="0"/>
                        </a:rPr>
                        <a:t>Q3</a:t>
                      </a:r>
                    </a:p>
                    <a:p>
                      <a:pPr algn="ctr" fontAlgn="t"/>
                      <a:endParaRPr lang="en-GB" sz="1200" b="1" u="none" strike="noStrike" kern="1200" dirty="0">
                        <a:solidFill>
                          <a:schemeClr val="tx1"/>
                        </a:solidFill>
                        <a:effectLst/>
                        <a:latin typeface="Arial" pitchFamily="34" charset="0"/>
                        <a:ea typeface="+mn-ea"/>
                        <a:cs typeface="Arial" pitchFamily="34" charset="0"/>
                      </a:endParaRPr>
                    </a:p>
                  </a:txBody>
                  <a:tcPr marL="0" marR="0" marT="0" marB="0" vert="vert270" anchor="ctr">
                    <a:lnR w="28575"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u="none" strike="noStrike" kern="1200" dirty="0" smtClean="0">
                          <a:solidFill>
                            <a:schemeClr val="tx1"/>
                          </a:solidFill>
                          <a:effectLst/>
                          <a:latin typeface="Arial" pitchFamily="34" charset="0"/>
                          <a:ea typeface="+mn-ea"/>
                          <a:cs typeface="Arial" pitchFamily="34" charset="0"/>
                        </a:rPr>
                        <a:t>Target</a:t>
                      </a:r>
                    </a:p>
                    <a:p>
                      <a:pPr algn="ctr" fontAlgn="b"/>
                      <a:r>
                        <a:rPr lang="en-GB" sz="1200" b="1" u="none" strike="noStrike" kern="1200" dirty="0" smtClean="0">
                          <a:solidFill>
                            <a:schemeClr val="tx1"/>
                          </a:solidFill>
                          <a:effectLst/>
                          <a:latin typeface="Arial" pitchFamily="34" charset="0"/>
                          <a:ea typeface="+mn-ea"/>
                          <a:cs typeface="Arial" pitchFamily="34" charset="0"/>
                        </a:rPr>
                        <a:t>Q4</a:t>
                      </a:r>
                      <a:endParaRPr lang="en-GB" sz="1200" b="1" u="none" strike="noStrike" kern="1200" dirty="0">
                        <a:solidFill>
                          <a:schemeClr val="tx1"/>
                        </a:solidFill>
                        <a:effectLst/>
                        <a:latin typeface="Arial" pitchFamily="34" charset="0"/>
                        <a:ea typeface="+mn-ea"/>
                        <a:cs typeface="Arial" pitchFamily="34" charset="0"/>
                      </a:endParaRPr>
                    </a:p>
                  </a:txBody>
                  <a:tcPr marL="0" marR="0" marT="0" marB="0" vert="vert2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u="none" strike="noStrike" kern="1200" dirty="0">
                          <a:solidFill>
                            <a:schemeClr val="tx1"/>
                          </a:solidFill>
                          <a:effectLst/>
                          <a:latin typeface="Arial" pitchFamily="34" charset="0"/>
                          <a:ea typeface="+mn-ea"/>
                          <a:cs typeface="Arial" pitchFamily="34" charset="0"/>
                        </a:rPr>
                        <a:t>Actual performance </a:t>
                      </a:r>
                      <a:endParaRPr lang="en-GB" sz="1200" b="1" u="none" strike="noStrike" kern="1200" dirty="0" smtClean="0">
                        <a:solidFill>
                          <a:schemeClr val="tx1"/>
                        </a:solidFill>
                        <a:effectLst/>
                        <a:latin typeface="Arial" pitchFamily="34" charset="0"/>
                        <a:ea typeface="+mn-ea"/>
                        <a:cs typeface="Arial" pitchFamily="34" charset="0"/>
                      </a:endParaRPr>
                    </a:p>
                    <a:p>
                      <a:pPr algn="ctr" fontAlgn="b"/>
                      <a:r>
                        <a:rPr lang="en-GB" sz="1200" b="1" u="none" strike="noStrike" kern="1200" dirty="0" smtClean="0">
                          <a:solidFill>
                            <a:schemeClr val="tx1"/>
                          </a:solidFill>
                          <a:effectLst/>
                          <a:latin typeface="Arial" pitchFamily="34" charset="0"/>
                          <a:ea typeface="+mn-ea"/>
                          <a:cs typeface="Arial" pitchFamily="34" charset="0"/>
                        </a:rPr>
                        <a:t>Q4</a:t>
                      </a:r>
                      <a:endParaRPr lang="en-GB" sz="1200" b="1" u="none" strike="noStrike" kern="1200" dirty="0">
                        <a:solidFill>
                          <a:schemeClr val="tx1"/>
                        </a:solidFill>
                        <a:effectLst/>
                        <a:latin typeface="Arial" pitchFamily="34" charset="0"/>
                        <a:ea typeface="+mn-ea"/>
                        <a:cs typeface="Arial" pitchFamily="34" charset="0"/>
                      </a:endParaRPr>
                    </a:p>
                  </a:txBody>
                  <a:tcPr marL="0" marR="0" marT="0" marB="0" vert="vert2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92D050"/>
                    </a:solidFill>
                  </a:tcPr>
                </a:tc>
                <a:tc>
                  <a:txBody>
                    <a:bodyPr/>
                    <a:lstStyle/>
                    <a:p>
                      <a:pPr algn="ctr" fontAlgn="t"/>
                      <a:r>
                        <a:rPr lang="en-GB" sz="1200" b="1" u="none" strike="noStrike" kern="1200" dirty="0" smtClean="0">
                          <a:solidFill>
                            <a:schemeClr val="tx1"/>
                          </a:solidFill>
                          <a:effectLst/>
                          <a:latin typeface="Arial" pitchFamily="34" charset="0"/>
                          <a:ea typeface="+mn-ea"/>
                          <a:cs typeface="Arial" pitchFamily="34" charset="0"/>
                        </a:rPr>
                        <a:t>% Actual Performance </a:t>
                      </a:r>
                    </a:p>
                    <a:p>
                      <a:pPr algn="ctr" fontAlgn="t"/>
                      <a:r>
                        <a:rPr lang="en-GB" sz="1200" b="1" u="none" strike="noStrike" kern="1200" dirty="0" smtClean="0">
                          <a:solidFill>
                            <a:schemeClr val="tx1"/>
                          </a:solidFill>
                          <a:effectLst/>
                          <a:latin typeface="Arial" pitchFamily="34" charset="0"/>
                          <a:ea typeface="+mn-ea"/>
                          <a:cs typeface="Arial" pitchFamily="34" charset="0"/>
                        </a:rPr>
                        <a:t>Q4</a:t>
                      </a:r>
                    </a:p>
                  </a:txBody>
                  <a:tcPr marL="0" marR="0" marT="0" marB="0" vert="vert2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200" b="1" u="none" strike="noStrike" kern="1200" dirty="0" smtClean="0">
                          <a:solidFill>
                            <a:schemeClr val="tx1"/>
                          </a:solidFill>
                          <a:effectLst/>
                          <a:latin typeface="Arial" pitchFamily="34" charset="0"/>
                          <a:ea typeface="+mn-ea"/>
                          <a:cs typeface="Arial" pitchFamily="34" charset="0"/>
                        </a:rPr>
                        <a:t>Financial year Performance </a:t>
                      </a:r>
                    </a:p>
                    <a:p>
                      <a:pPr algn="ctr" fontAlgn="t"/>
                      <a:endParaRPr lang="en-GB" sz="1200" b="1" u="none" strike="noStrike" kern="1200" dirty="0">
                        <a:solidFill>
                          <a:schemeClr val="tx1"/>
                        </a:solidFill>
                        <a:effectLst/>
                        <a:latin typeface="Arial" pitchFamily="34" charset="0"/>
                        <a:ea typeface="+mn-ea"/>
                        <a:cs typeface="Arial" pitchFamily="34" charset="0"/>
                      </a:endParaRPr>
                    </a:p>
                  </a:txBody>
                  <a:tcPr marL="0" marR="0" marT="0" marB="0" vert="vert270" anchor="ctr">
                    <a:lnL w="28575" cap="flat" cmpd="sng" algn="ctr">
                      <a:solidFill>
                        <a:schemeClr val="tx1"/>
                      </a:solidFill>
                      <a:prstDash val="solid"/>
                      <a:round/>
                      <a:headEnd type="none" w="med" len="med"/>
                      <a:tailEnd type="none" w="med" len="med"/>
                    </a:lnL>
                    <a:solidFill>
                      <a:srgbClr val="92D05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200" b="1" u="none" strike="noStrike" kern="1200" dirty="0" smtClean="0">
                          <a:solidFill>
                            <a:schemeClr val="tx1"/>
                          </a:solidFill>
                          <a:effectLst/>
                          <a:latin typeface="Arial" pitchFamily="34" charset="0"/>
                          <a:ea typeface="+mn-ea"/>
                          <a:cs typeface="Arial" pitchFamily="34" charset="0"/>
                        </a:rPr>
                        <a:t>% Financial year Performance </a:t>
                      </a:r>
                    </a:p>
                    <a:p>
                      <a:pPr algn="ctr" fontAlgn="t"/>
                      <a:endParaRPr lang="en-GB" sz="1200" b="1" u="none" strike="noStrike" kern="1200" dirty="0" smtClean="0">
                        <a:solidFill>
                          <a:schemeClr val="tx1"/>
                        </a:solidFill>
                        <a:effectLst/>
                        <a:latin typeface="Arial" pitchFamily="34" charset="0"/>
                        <a:ea typeface="+mn-ea"/>
                        <a:cs typeface="Arial" pitchFamily="34" charset="0"/>
                      </a:endParaRPr>
                    </a:p>
                    <a:p>
                      <a:pPr algn="ctr" fontAlgn="t"/>
                      <a:endParaRPr lang="en-GB" sz="1200" b="1" u="none" strike="noStrike" kern="1200" dirty="0">
                        <a:solidFill>
                          <a:schemeClr val="tx1"/>
                        </a:solidFill>
                        <a:effectLst/>
                        <a:latin typeface="Arial" pitchFamily="34" charset="0"/>
                        <a:ea typeface="+mn-ea"/>
                        <a:cs typeface="Arial" pitchFamily="34" charset="0"/>
                      </a:endParaRPr>
                    </a:p>
                  </a:txBody>
                  <a:tcPr marL="0" marR="0" marT="0" marB="0" vert="vert270" anchor="ctr">
                    <a:solidFill>
                      <a:srgbClr val="92D050"/>
                    </a:solidFill>
                  </a:tcPr>
                </a:tc>
              </a:tr>
              <a:tr h="361166">
                <a:tc>
                  <a:txBody>
                    <a:bodyPr/>
                    <a:lstStyle/>
                    <a:p>
                      <a:pPr algn="ctr" fontAlgn="b"/>
                      <a:r>
                        <a:rPr lang="en-GB" sz="1200" b="1" u="none" strike="noStrike" dirty="0">
                          <a:solidFill>
                            <a:schemeClr val="tx1"/>
                          </a:solidFill>
                          <a:effectLst/>
                          <a:latin typeface="Arial" pitchFamily="34" charset="0"/>
                          <a:cs typeface="Arial" pitchFamily="34" charset="0"/>
                        </a:rPr>
                        <a:t>EC</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1595</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391</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algn="ctr" defTabSz="914400" rtl="0" eaLnBrk="1" fontAlgn="b" latinLnBrk="0" hangingPunct="1"/>
                      <a:r>
                        <a:rPr lang="en-US" sz="1200" b="1" i="0" u="none" strike="noStrike" kern="1200" dirty="0">
                          <a:solidFill>
                            <a:schemeClr val="tx1"/>
                          </a:solidFill>
                          <a:effectLst/>
                          <a:latin typeface="Arial" pitchFamily="34" charset="0"/>
                          <a:ea typeface="+mn-ea"/>
                          <a:cs typeface="Arial" pitchFamily="34" charset="0"/>
                        </a:rPr>
                        <a:t>433</a:t>
                      </a:r>
                    </a:p>
                  </a:txBody>
                  <a:tcPr marL="9526" marR="9526" marT="9524"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a:solidFill>
                            <a:schemeClr val="tx1"/>
                          </a:solidFill>
                          <a:effectLst/>
                          <a:latin typeface="Arial" pitchFamily="34" charset="0"/>
                          <a:ea typeface="+mn-ea"/>
                          <a:cs typeface="Arial" pitchFamily="34" charset="0"/>
                        </a:rPr>
                        <a:t>111%</a:t>
                      </a:r>
                    </a:p>
                  </a:txBody>
                  <a:tcPr marL="9526" marR="9526" marT="9524"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416</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3"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423</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3"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102%</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3" marB="0" anchor="ctr">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395</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3"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460</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3"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116%</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3" marB="0" anchor="ctr">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393</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3"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394</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3"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101%</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3"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1710</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3" marB="0" anchor="ctr">
                    <a:lnL w="28575"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107%</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3" marB="0" anchor="ctr"/>
                </a:tc>
              </a:tr>
              <a:tr h="341187">
                <a:tc>
                  <a:txBody>
                    <a:bodyPr/>
                    <a:lstStyle/>
                    <a:p>
                      <a:pPr algn="ctr" fontAlgn="b"/>
                      <a:r>
                        <a:rPr lang="en-GB" sz="1200" b="1" u="none" strike="noStrike" dirty="0">
                          <a:solidFill>
                            <a:schemeClr val="tx1"/>
                          </a:solidFill>
                          <a:effectLst/>
                          <a:latin typeface="Arial" pitchFamily="34" charset="0"/>
                          <a:cs typeface="Arial" pitchFamily="34" charset="0"/>
                        </a:rPr>
                        <a:t>FS</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614</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153</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algn="ctr" defTabSz="914400" rtl="0" eaLnBrk="1" fontAlgn="b" latinLnBrk="0" hangingPunct="1"/>
                      <a:r>
                        <a:rPr lang="en-US" sz="1200" b="1" i="0" u="none" strike="noStrike" kern="1200" dirty="0">
                          <a:solidFill>
                            <a:schemeClr val="tx1"/>
                          </a:solidFill>
                          <a:effectLst/>
                          <a:latin typeface="Arial" pitchFamily="34" charset="0"/>
                          <a:ea typeface="+mn-ea"/>
                          <a:cs typeface="Arial" pitchFamily="34" charset="0"/>
                        </a:rPr>
                        <a:t>941</a:t>
                      </a:r>
                    </a:p>
                  </a:txBody>
                  <a:tcPr marL="9526" marR="9526" marT="9524"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a:solidFill>
                            <a:schemeClr val="tx1"/>
                          </a:solidFill>
                          <a:effectLst/>
                          <a:latin typeface="Arial" pitchFamily="34" charset="0"/>
                          <a:ea typeface="+mn-ea"/>
                          <a:cs typeface="Arial" pitchFamily="34" charset="0"/>
                        </a:rPr>
                        <a:t>615%</a:t>
                      </a:r>
                    </a:p>
                  </a:txBody>
                  <a:tcPr marL="9526" marR="9526" marT="9524"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154</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solidFill>
                      <a:schemeClr val="bg1"/>
                    </a:solidFil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605</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392%</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381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154</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solidFill>
                      <a:schemeClr val="bg1"/>
                    </a:solidFil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660</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233%</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28575"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153</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695</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454%</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2901</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472%</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solidFill>
                      <a:schemeClr val="bg1"/>
                    </a:solidFill>
                  </a:tcPr>
                </a:tc>
              </a:tr>
              <a:tr h="341187">
                <a:tc>
                  <a:txBody>
                    <a:bodyPr/>
                    <a:lstStyle/>
                    <a:p>
                      <a:pPr algn="ctr" fontAlgn="b"/>
                      <a:r>
                        <a:rPr lang="en-GB" sz="1200" b="1" u="none" strike="noStrike" dirty="0">
                          <a:solidFill>
                            <a:schemeClr val="tx1"/>
                          </a:solidFill>
                          <a:effectLst/>
                          <a:latin typeface="Arial" pitchFamily="34" charset="0"/>
                          <a:cs typeface="Arial" pitchFamily="34" charset="0"/>
                        </a:rPr>
                        <a:t>GP</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8176</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2044</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algn="ctr" defTabSz="914400" rtl="0" eaLnBrk="1" fontAlgn="b" latinLnBrk="0" hangingPunct="1"/>
                      <a:r>
                        <a:rPr lang="en-US" sz="1200" b="1" i="0" u="none" strike="noStrike" kern="1200" dirty="0">
                          <a:solidFill>
                            <a:schemeClr val="tx1"/>
                          </a:solidFill>
                          <a:effectLst/>
                          <a:latin typeface="Arial" pitchFamily="34" charset="0"/>
                          <a:ea typeface="+mn-ea"/>
                          <a:cs typeface="Arial" pitchFamily="34" charset="0"/>
                        </a:rPr>
                        <a:t>5020</a:t>
                      </a:r>
                    </a:p>
                  </a:txBody>
                  <a:tcPr marL="9526" marR="9526" marT="9524"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a:solidFill>
                            <a:schemeClr val="tx1"/>
                          </a:solidFill>
                          <a:effectLst/>
                          <a:latin typeface="Arial" pitchFamily="34" charset="0"/>
                          <a:ea typeface="+mn-ea"/>
                          <a:cs typeface="Arial" pitchFamily="34" charset="0"/>
                        </a:rPr>
                        <a:t>246%</a:t>
                      </a:r>
                    </a:p>
                  </a:txBody>
                  <a:tcPr marL="9526" marR="9526" marT="9524"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2044</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1615</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79%</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2044</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1535</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75%</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2044</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1324</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65%</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9494</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116%</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tc>
              </a:tr>
              <a:tr h="341187">
                <a:tc>
                  <a:txBody>
                    <a:bodyPr/>
                    <a:lstStyle/>
                    <a:p>
                      <a:pPr algn="ctr" fontAlgn="b"/>
                      <a:r>
                        <a:rPr lang="en-GB" sz="1200" b="1" u="none" strike="noStrike" dirty="0">
                          <a:solidFill>
                            <a:schemeClr val="tx1"/>
                          </a:solidFill>
                          <a:effectLst/>
                          <a:latin typeface="Arial" pitchFamily="34" charset="0"/>
                          <a:cs typeface="Arial" pitchFamily="34" charset="0"/>
                        </a:rPr>
                        <a:t>KZN</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1538</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376</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algn="ctr" defTabSz="914400" rtl="0" eaLnBrk="1" fontAlgn="b" latinLnBrk="0" hangingPunct="1"/>
                      <a:r>
                        <a:rPr lang="en-US" sz="1200" b="1" i="0" u="none" strike="noStrike" kern="1200" dirty="0">
                          <a:solidFill>
                            <a:schemeClr val="tx1"/>
                          </a:solidFill>
                          <a:effectLst/>
                          <a:latin typeface="Arial" pitchFamily="34" charset="0"/>
                          <a:ea typeface="+mn-ea"/>
                          <a:cs typeface="Arial" pitchFamily="34" charset="0"/>
                        </a:rPr>
                        <a:t>876</a:t>
                      </a:r>
                    </a:p>
                  </a:txBody>
                  <a:tcPr marL="9526" marR="9526" marT="9524"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a:solidFill>
                            <a:schemeClr val="tx1"/>
                          </a:solidFill>
                          <a:effectLst/>
                          <a:latin typeface="Arial" pitchFamily="34" charset="0"/>
                          <a:ea typeface="+mn-ea"/>
                          <a:cs typeface="Arial" pitchFamily="34" charset="0"/>
                        </a:rPr>
                        <a:t>233%</a:t>
                      </a:r>
                    </a:p>
                  </a:txBody>
                  <a:tcPr marL="9526" marR="9526" marT="9524"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538</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solidFill>
                      <a:schemeClr val="bg1"/>
                    </a:solidFil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570</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106%</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38100"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343</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solidFill>
                      <a:schemeClr val="bg1"/>
                    </a:solidFil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360</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105%</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28575"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281</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279</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99%</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2085</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solidFill>
                      <a:schemeClr val="bg1"/>
                    </a:solidFil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135%</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solidFill>
                      <a:schemeClr val="bg1"/>
                    </a:solidFill>
                  </a:tcPr>
                </a:tc>
              </a:tr>
              <a:tr h="341187">
                <a:tc>
                  <a:txBody>
                    <a:bodyPr/>
                    <a:lstStyle/>
                    <a:p>
                      <a:pPr algn="ctr" fontAlgn="b"/>
                      <a:r>
                        <a:rPr lang="en-GB" sz="1200" b="1" u="none" strike="noStrike" dirty="0">
                          <a:solidFill>
                            <a:schemeClr val="tx1"/>
                          </a:solidFill>
                          <a:effectLst/>
                          <a:latin typeface="Arial" pitchFamily="34" charset="0"/>
                          <a:cs typeface="Arial" pitchFamily="34" charset="0"/>
                        </a:rPr>
                        <a:t>LP</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4156</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936</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algn="ctr" defTabSz="914400" rtl="0" eaLnBrk="1" fontAlgn="b" latinLnBrk="0" hangingPunct="1"/>
                      <a:r>
                        <a:rPr lang="en-US" sz="1200" b="1" i="0" u="none" strike="noStrike" kern="1200" dirty="0">
                          <a:solidFill>
                            <a:schemeClr val="tx1"/>
                          </a:solidFill>
                          <a:effectLst/>
                          <a:latin typeface="Arial" pitchFamily="34" charset="0"/>
                          <a:ea typeface="+mn-ea"/>
                          <a:cs typeface="Arial" pitchFamily="34" charset="0"/>
                        </a:rPr>
                        <a:t>1013</a:t>
                      </a:r>
                    </a:p>
                  </a:txBody>
                  <a:tcPr marL="9526" marR="9526" marT="9524"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a:solidFill>
                            <a:schemeClr val="tx1"/>
                          </a:solidFill>
                          <a:effectLst/>
                          <a:latin typeface="Arial" pitchFamily="34" charset="0"/>
                          <a:ea typeface="+mn-ea"/>
                          <a:cs typeface="Arial" pitchFamily="34" charset="0"/>
                        </a:rPr>
                        <a:t>108%</a:t>
                      </a:r>
                    </a:p>
                  </a:txBody>
                  <a:tcPr marL="9526" marR="9526" marT="9524"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911</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17"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1081</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17"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119%</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17" marB="0" anchor="ctr">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1307</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17"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1181</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17"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90%</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17" marB="0" anchor="ctr">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1002</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17"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1393</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17"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139%</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17"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4668</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17" marB="0" anchor="ctr">
                    <a:lnL w="28575"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112%</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17" marB="0" anchor="ctr"/>
                </a:tc>
              </a:tr>
              <a:tr h="481360">
                <a:tc>
                  <a:txBody>
                    <a:bodyPr/>
                    <a:lstStyle/>
                    <a:p>
                      <a:pPr algn="ctr" fontAlgn="b"/>
                      <a:r>
                        <a:rPr lang="en-GB" sz="1200" b="1" u="none" strike="noStrike" dirty="0">
                          <a:solidFill>
                            <a:schemeClr val="tx1"/>
                          </a:solidFill>
                          <a:effectLst/>
                          <a:latin typeface="Arial" pitchFamily="34" charset="0"/>
                          <a:cs typeface="Arial" pitchFamily="34" charset="0"/>
                        </a:rPr>
                        <a:t>MP</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415</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112</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algn="ctr" defTabSz="914400" rtl="0" eaLnBrk="1" fontAlgn="b" latinLnBrk="0" hangingPunct="1"/>
                      <a:r>
                        <a:rPr lang="en-US" sz="1200" b="1" i="0" u="none" strike="noStrike" kern="1200" dirty="0">
                          <a:solidFill>
                            <a:schemeClr val="tx1"/>
                          </a:solidFill>
                          <a:effectLst/>
                          <a:latin typeface="Arial" pitchFamily="34" charset="0"/>
                          <a:ea typeface="+mn-ea"/>
                          <a:cs typeface="Arial" pitchFamily="34" charset="0"/>
                        </a:rPr>
                        <a:t>298</a:t>
                      </a:r>
                    </a:p>
                  </a:txBody>
                  <a:tcPr marL="9526" marR="9526" marT="9524"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a:solidFill>
                            <a:schemeClr val="tx1"/>
                          </a:solidFill>
                          <a:effectLst/>
                          <a:latin typeface="Arial" pitchFamily="34" charset="0"/>
                          <a:ea typeface="+mn-ea"/>
                          <a:cs typeface="Arial" pitchFamily="34" charset="0"/>
                        </a:rPr>
                        <a:t>266%</a:t>
                      </a:r>
                    </a:p>
                  </a:txBody>
                  <a:tcPr marL="9526" marR="9526" marT="9524"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105</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565</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538%</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99</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351</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355%</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99</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252</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255%</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1466</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353%</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tc>
              </a:tr>
              <a:tr h="436268">
                <a:tc>
                  <a:txBody>
                    <a:bodyPr/>
                    <a:lstStyle/>
                    <a:p>
                      <a:pPr algn="ctr" fontAlgn="b"/>
                      <a:r>
                        <a:rPr lang="en-GB" sz="1200" b="1" u="none" strike="noStrike" dirty="0">
                          <a:solidFill>
                            <a:schemeClr val="tx1"/>
                          </a:solidFill>
                          <a:effectLst/>
                          <a:latin typeface="Arial" pitchFamily="34" charset="0"/>
                          <a:cs typeface="Arial" pitchFamily="34" charset="0"/>
                        </a:rPr>
                        <a:t>NC</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1118</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280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algn="ctr" defTabSz="914400" rtl="0" eaLnBrk="1" fontAlgn="b" latinLnBrk="0" hangingPunct="1"/>
                      <a:r>
                        <a:rPr lang="en-US" sz="1200" b="1" i="0" u="none" strike="noStrike" kern="1200" dirty="0">
                          <a:solidFill>
                            <a:schemeClr val="tx1"/>
                          </a:solidFill>
                          <a:effectLst/>
                          <a:latin typeface="Arial" pitchFamily="34" charset="0"/>
                          <a:ea typeface="+mn-ea"/>
                          <a:cs typeface="Arial" pitchFamily="34" charset="0"/>
                        </a:rPr>
                        <a:t>409</a:t>
                      </a:r>
                    </a:p>
                  </a:txBody>
                  <a:tcPr marL="9526" marR="9526" marT="9524"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a:solidFill>
                            <a:schemeClr val="tx1"/>
                          </a:solidFill>
                          <a:effectLst/>
                          <a:latin typeface="Arial" pitchFamily="34" charset="0"/>
                          <a:ea typeface="+mn-ea"/>
                          <a:cs typeface="Arial" pitchFamily="34" charset="0"/>
                        </a:rPr>
                        <a:t>146%</a:t>
                      </a:r>
                    </a:p>
                  </a:txBody>
                  <a:tcPr marL="9526" marR="9526" marT="9524"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280</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461</a:t>
                      </a:r>
                    </a:p>
                  </a:txBody>
                  <a:tcPr marL="9526" marR="9526" marT="9524"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165%</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278</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186</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70%</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280</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49</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18%</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1105</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99%</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tc>
              </a:tr>
              <a:tr h="341187">
                <a:tc>
                  <a:txBody>
                    <a:bodyPr/>
                    <a:lstStyle/>
                    <a:p>
                      <a:pPr algn="ctr" fontAlgn="b"/>
                      <a:r>
                        <a:rPr lang="en-GB" sz="1200" b="1" u="none" strike="noStrike" dirty="0">
                          <a:solidFill>
                            <a:schemeClr val="tx1"/>
                          </a:solidFill>
                          <a:effectLst/>
                          <a:latin typeface="Arial" pitchFamily="34" charset="0"/>
                          <a:cs typeface="Arial" pitchFamily="34" charset="0"/>
                        </a:rPr>
                        <a:t>NW</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624</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156</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algn="ctr" defTabSz="914400" rtl="0" eaLnBrk="1" fontAlgn="b" latinLnBrk="0" hangingPunct="1"/>
                      <a:r>
                        <a:rPr lang="en-US" sz="1200" b="1" i="0" u="none" strike="noStrike" kern="1200" dirty="0">
                          <a:solidFill>
                            <a:schemeClr val="tx1"/>
                          </a:solidFill>
                          <a:effectLst/>
                          <a:latin typeface="Arial" pitchFamily="34" charset="0"/>
                          <a:ea typeface="+mn-ea"/>
                          <a:cs typeface="Arial" pitchFamily="34" charset="0"/>
                        </a:rPr>
                        <a:t>843</a:t>
                      </a:r>
                    </a:p>
                  </a:txBody>
                  <a:tcPr marL="9526" marR="9526" marT="9524"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a:solidFill>
                            <a:schemeClr val="tx1"/>
                          </a:solidFill>
                          <a:effectLst/>
                          <a:latin typeface="Arial" pitchFamily="34" charset="0"/>
                          <a:ea typeface="+mn-ea"/>
                          <a:cs typeface="Arial" pitchFamily="34" charset="0"/>
                        </a:rPr>
                        <a:t>540%</a:t>
                      </a:r>
                    </a:p>
                  </a:txBody>
                  <a:tcPr marL="9526" marR="9526" marT="9524"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156</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574</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368%</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153</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501</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327%</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159</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323</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203%</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2241</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359%</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tc>
              </a:tr>
              <a:tr h="341187">
                <a:tc>
                  <a:txBody>
                    <a:bodyPr/>
                    <a:lstStyle/>
                    <a:p>
                      <a:pPr algn="ctr" fontAlgn="b"/>
                      <a:r>
                        <a:rPr lang="en-GB" sz="1200" b="1" u="none" strike="noStrike" dirty="0">
                          <a:solidFill>
                            <a:schemeClr val="tx1"/>
                          </a:solidFill>
                          <a:effectLst/>
                          <a:latin typeface="Arial" pitchFamily="34" charset="0"/>
                          <a:cs typeface="Arial" pitchFamily="34" charset="0"/>
                        </a:rPr>
                        <a:t>WC</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800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199</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algn="ctr" defTabSz="914400" rtl="0" eaLnBrk="1" fontAlgn="b" latinLnBrk="0" hangingPunct="1"/>
                      <a:r>
                        <a:rPr lang="en-US" sz="1200" b="1" i="0" u="none" strike="noStrike" kern="1200" dirty="0">
                          <a:solidFill>
                            <a:schemeClr val="tx1"/>
                          </a:solidFill>
                          <a:effectLst/>
                          <a:latin typeface="Arial" pitchFamily="34" charset="0"/>
                          <a:ea typeface="+mn-ea"/>
                          <a:cs typeface="Arial" pitchFamily="34" charset="0"/>
                        </a:rPr>
                        <a:t>387</a:t>
                      </a:r>
                    </a:p>
                  </a:txBody>
                  <a:tcPr marL="9526" marR="9526" marT="9524"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a:solidFill>
                            <a:schemeClr val="tx1"/>
                          </a:solidFill>
                          <a:effectLst/>
                          <a:latin typeface="Arial" pitchFamily="34" charset="0"/>
                          <a:ea typeface="+mn-ea"/>
                          <a:cs typeface="Arial" pitchFamily="34" charset="0"/>
                        </a:rPr>
                        <a:t>194%</a:t>
                      </a:r>
                    </a:p>
                  </a:txBody>
                  <a:tcPr marL="9526" marR="9526" marT="9524"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199</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556</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279%</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199</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381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240</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135%</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203</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267</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132%</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1450</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L w="28575"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200" b="0" i="0" u="none" strike="noStrike" kern="1200" dirty="0" smtClean="0">
                          <a:solidFill>
                            <a:schemeClr val="tx1"/>
                          </a:solidFill>
                          <a:effectLst/>
                          <a:latin typeface="Arial" pitchFamily="34" charset="0"/>
                          <a:ea typeface="+mn-ea"/>
                          <a:cs typeface="Arial" pitchFamily="34" charset="0"/>
                        </a:rPr>
                        <a:t>181%</a:t>
                      </a:r>
                      <a:endParaRPr lang="en-US" sz="1200" b="0" i="0" u="none" strike="noStrike" kern="1200" dirty="0">
                        <a:solidFill>
                          <a:schemeClr val="tx1"/>
                        </a:solidFill>
                        <a:effectLst/>
                        <a:latin typeface="Arial" pitchFamily="34" charset="0"/>
                        <a:ea typeface="+mn-ea"/>
                        <a:cs typeface="Arial" pitchFamily="34" charset="0"/>
                      </a:endParaRPr>
                    </a:p>
                  </a:txBody>
                  <a:tcPr marL="9526" marR="9526" marT="9524" marB="0" anchor="ctr"/>
                </a:tc>
              </a:tr>
              <a:tr h="382294">
                <a:tc>
                  <a:txBody>
                    <a:bodyPr/>
                    <a:lstStyle/>
                    <a:p>
                      <a:pPr algn="l" fontAlgn="b"/>
                      <a:r>
                        <a:rPr lang="en-GB" sz="1200" b="1" u="none" strike="noStrike" dirty="0">
                          <a:solidFill>
                            <a:schemeClr val="tx1"/>
                          </a:solidFill>
                          <a:effectLst/>
                          <a:latin typeface="Arial" pitchFamily="34" charset="0"/>
                          <a:cs typeface="Arial" pitchFamily="34" charset="0"/>
                        </a:rPr>
                        <a:t>TOTALS</a:t>
                      </a:r>
                      <a:endParaRPr lang="en-GB" sz="1200" b="1" i="0" u="none" strike="noStrike" dirty="0">
                        <a:solidFill>
                          <a:schemeClr val="tx1"/>
                        </a:solidFill>
                        <a:effectLst/>
                        <a:latin typeface="Arial" pitchFamily="34" charset="0"/>
                        <a:cs typeface="Arial" pitchFamily="34" charset="0"/>
                      </a:endParaRPr>
                    </a:p>
                  </a:txBody>
                  <a:tcPr marL="0" marR="0" marT="0" marB="0" anchor="ctr">
                    <a:solidFill>
                      <a:srgbClr val="92D050"/>
                    </a:solidFill>
                  </a:tcPr>
                </a:tc>
                <a:tc>
                  <a:txBody>
                    <a:bodyPr/>
                    <a:lstStyle/>
                    <a:p>
                      <a:pPr algn="ctr" fontAlgn="b"/>
                      <a:r>
                        <a:rPr lang="en-US" sz="1200" b="1" i="0" u="none" strike="noStrike" dirty="0">
                          <a:solidFill>
                            <a:schemeClr val="tx1"/>
                          </a:solidFill>
                          <a:effectLst/>
                          <a:latin typeface="Arial" pitchFamily="34" charset="0"/>
                          <a:cs typeface="Arial" pitchFamily="34" charset="0"/>
                        </a:rPr>
                        <a:t>19036</a:t>
                      </a:r>
                    </a:p>
                  </a:txBody>
                  <a:tcPr marL="9526" marR="9526" marT="9524" marB="0" anchor="ctr">
                    <a:solidFill>
                      <a:srgbClr val="92D050"/>
                    </a:solidFill>
                  </a:tcPr>
                </a:tc>
                <a:tc>
                  <a:txBody>
                    <a:bodyPr/>
                    <a:lstStyle/>
                    <a:p>
                      <a:pPr algn="ctr" fontAlgn="b"/>
                      <a:r>
                        <a:rPr lang="en-US" sz="1200" b="1" i="0" u="none" strike="noStrike" dirty="0">
                          <a:solidFill>
                            <a:schemeClr val="tx1"/>
                          </a:solidFill>
                          <a:effectLst/>
                          <a:latin typeface="Arial" pitchFamily="34" charset="0"/>
                          <a:cs typeface="Arial" pitchFamily="34" charset="0"/>
                        </a:rPr>
                        <a:t>4647</a:t>
                      </a:r>
                    </a:p>
                  </a:txBody>
                  <a:tcPr marL="9526" marR="9526" marT="9524" marB="0" anchor="ctr">
                    <a:solidFill>
                      <a:srgbClr val="92D050"/>
                    </a:solidFill>
                  </a:tcPr>
                </a:tc>
                <a:tc>
                  <a:txBody>
                    <a:bodyPr/>
                    <a:lstStyle/>
                    <a:p>
                      <a:pPr marL="0" algn="ctr" defTabSz="914400" rtl="0" eaLnBrk="1" fontAlgn="b" latinLnBrk="0" hangingPunct="1"/>
                      <a:r>
                        <a:rPr lang="en-US" sz="1200" b="1" i="0" u="none" strike="noStrike" kern="1200" dirty="0">
                          <a:solidFill>
                            <a:schemeClr val="tx1"/>
                          </a:solidFill>
                          <a:effectLst/>
                          <a:latin typeface="Arial" pitchFamily="34" charset="0"/>
                          <a:ea typeface="+mn-ea"/>
                          <a:cs typeface="Arial" pitchFamily="34" charset="0"/>
                        </a:rPr>
                        <a:t>10220</a:t>
                      </a:r>
                    </a:p>
                  </a:txBody>
                  <a:tcPr marL="9526" marR="9526" marT="9524" marB="0" anchor="ctr">
                    <a:lnR w="12700" cap="flat" cmpd="sng" algn="ctr">
                      <a:solidFill>
                        <a:schemeClr val="tx1"/>
                      </a:solidFill>
                      <a:prstDash val="solid"/>
                      <a:round/>
                      <a:headEnd type="none" w="med" len="med"/>
                      <a:tailEnd type="none" w="med" len="med"/>
                    </a:lnR>
                    <a:solidFill>
                      <a:srgbClr val="92D050"/>
                    </a:solidFill>
                  </a:tcPr>
                </a:tc>
                <a:tc>
                  <a:txBody>
                    <a:bodyPr/>
                    <a:lstStyle/>
                    <a:p>
                      <a:pPr marL="0" algn="ctr" defTabSz="914400" rtl="0" eaLnBrk="1" fontAlgn="b" latinLnBrk="0" hangingPunct="1"/>
                      <a:r>
                        <a:rPr lang="en-US" sz="1200" b="1" i="0" u="none" strike="noStrike" kern="1200" dirty="0">
                          <a:solidFill>
                            <a:schemeClr val="tx1"/>
                          </a:solidFill>
                          <a:effectLst/>
                          <a:latin typeface="Arial" pitchFamily="34" charset="0"/>
                          <a:ea typeface="+mn-ea"/>
                          <a:cs typeface="Arial" pitchFamily="34" charset="0"/>
                        </a:rPr>
                        <a:t>220%</a:t>
                      </a:r>
                    </a:p>
                  </a:txBody>
                  <a:tcPr marL="9526" marR="9526" marT="9524"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ZA" sz="1200" b="1" i="0" u="none" strike="noStrike" dirty="0">
                          <a:solidFill>
                            <a:srgbClr val="000000"/>
                          </a:solidFill>
                          <a:effectLst/>
                          <a:latin typeface="Arial" pitchFamily="34" charset="0"/>
                          <a:cs typeface="Arial" pitchFamily="34" charset="0"/>
                        </a:rPr>
                        <a:t>4803</a:t>
                      </a:r>
                    </a:p>
                  </a:txBody>
                  <a:tcPr marL="9526" marR="9526" marT="9525" marB="0" anchor="ctr">
                    <a:lnL w="38100" cap="flat" cmpd="sng" algn="ctr">
                      <a:solidFill>
                        <a:schemeClr val="tx1"/>
                      </a:solidFill>
                      <a:prstDash val="solid"/>
                      <a:round/>
                      <a:headEnd type="none" w="med" len="med"/>
                      <a:tailEnd type="none" w="med" len="med"/>
                    </a:lnL>
                    <a:solidFill>
                      <a:srgbClr val="92D050"/>
                    </a:solidFill>
                  </a:tcPr>
                </a:tc>
                <a:tc>
                  <a:txBody>
                    <a:bodyPr/>
                    <a:lstStyle/>
                    <a:p>
                      <a:pPr algn="ctr" fontAlgn="b"/>
                      <a:r>
                        <a:rPr lang="en-ZA" sz="1200" b="1" i="0" u="none" strike="noStrike" dirty="0">
                          <a:solidFill>
                            <a:srgbClr val="000000"/>
                          </a:solidFill>
                          <a:effectLst/>
                          <a:latin typeface="Arial" pitchFamily="34" charset="0"/>
                          <a:cs typeface="Arial" pitchFamily="34" charset="0"/>
                        </a:rPr>
                        <a:t>6450</a:t>
                      </a:r>
                    </a:p>
                  </a:txBody>
                  <a:tcPr marL="9526" marR="9526" marT="9525" marB="0" anchor="ctr">
                    <a:solidFill>
                      <a:srgbClr val="92D050"/>
                    </a:solidFil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134%</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ZA" sz="1200" b="1" i="0" u="none" strike="noStrike" dirty="0">
                          <a:solidFill>
                            <a:srgbClr val="000000"/>
                          </a:solidFill>
                          <a:effectLst/>
                          <a:latin typeface="Arial" pitchFamily="34" charset="0"/>
                          <a:cs typeface="Arial" pitchFamily="34" charset="0"/>
                        </a:rPr>
                        <a:t>4972</a:t>
                      </a:r>
                    </a:p>
                  </a:txBody>
                  <a:tcPr marL="0" marR="0" marT="0" marB="0" anchor="ctr">
                    <a:lnL w="38100" cap="flat" cmpd="sng" algn="ctr">
                      <a:solidFill>
                        <a:schemeClr val="tx1"/>
                      </a:solidFill>
                      <a:prstDash val="solid"/>
                      <a:round/>
                      <a:headEnd type="none" w="med" len="med"/>
                      <a:tailEnd type="none" w="med" len="med"/>
                    </a:lnL>
                    <a:solidFill>
                      <a:srgbClr val="92D050"/>
                    </a:solidFill>
                  </a:tcPr>
                </a:tc>
                <a:tc>
                  <a:txBody>
                    <a:bodyPr/>
                    <a:lstStyle/>
                    <a:p>
                      <a:pPr algn="ctr" fontAlgn="b"/>
                      <a:r>
                        <a:rPr lang="en-ZA" sz="1200" b="1" i="0" u="none" strike="noStrike" dirty="0">
                          <a:solidFill>
                            <a:srgbClr val="000000"/>
                          </a:solidFill>
                          <a:effectLst/>
                          <a:latin typeface="Arial" pitchFamily="34" charset="0"/>
                          <a:cs typeface="Arial" pitchFamily="34" charset="0"/>
                        </a:rPr>
                        <a:t>5474</a:t>
                      </a:r>
                    </a:p>
                  </a:txBody>
                  <a:tcPr marL="0" marR="0" marT="0" marB="0" anchor="ctr">
                    <a:solidFill>
                      <a:srgbClr val="92D050"/>
                    </a:solidFill>
                  </a:tcPr>
                </a:tc>
                <a:tc>
                  <a:txBody>
                    <a:bodyPr/>
                    <a:lstStyle/>
                    <a:p>
                      <a:pPr algn="ctr" fontAlgn="b"/>
                      <a:r>
                        <a:rPr lang="en-ZA" sz="1200" b="1" i="0" u="none" strike="noStrike" dirty="0">
                          <a:solidFill>
                            <a:srgbClr val="000000"/>
                          </a:solidFill>
                          <a:effectLst/>
                          <a:latin typeface="Arial" pitchFamily="34" charset="0"/>
                          <a:cs typeface="Arial" pitchFamily="34" charset="0"/>
                        </a:rPr>
                        <a:t>110%</a:t>
                      </a:r>
                    </a:p>
                  </a:txBody>
                  <a:tcPr marL="0" marR="0" marT="0" marB="0" anchor="ctr">
                    <a:lnR w="28575" cap="flat" cmpd="sng" algn="ctr">
                      <a:solidFill>
                        <a:schemeClr val="tx1"/>
                      </a:solidFill>
                      <a:prstDash val="solid"/>
                      <a:round/>
                      <a:headEnd type="none" w="med" len="med"/>
                      <a:tailEnd type="none" w="med" len="med"/>
                    </a:lnR>
                    <a:solidFill>
                      <a:srgbClr val="92D050"/>
                    </a:solidFill>
                  </a:tcPr>
                </a:tc>
                <a:tc>
                  <a:txBody>
                    <a:bodyPr/>
                    <a:lstStyle/>
                    <a:p>
                      <a:pPr algn="ctr" fontAlgn="ctr"/>
                      <a:r>
                        <a:rPr lang="en-US" sz="1200" b="0" i="0" u="none" strike="noStrike" dirty="0">
                          <a:solidFill>
                            <a:srgbClr val="000000"/>
                          </a:solidFill>
                          <a:effectLst/>
                          <a:latin typeface="Arial" pitchFamily="34" charset="0"/>
                          <a:cs typeface="Arial" pitchFamily="34" charset="0"/>
                        </a:rPr>
                        <a:t>4614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92D050"/>
                    </a:solidFill>
                  </a:tcPr>
                </a:tc>
                <a:tc>
                  <a:txBody>
                    <a:bodyPr/>
                    <a:lstStyle/>
                    <a:p>
                      <a:pPr algn="ctr" fontAlgn="ctr"/>
                      <a:r>
                        <a:rPr lang="en-US" sz="1200" b="0" i="0" u="none" strike="noStrike" dirty="0">
                          <a:solidFill>
                            <a:srgbClr val="000000"/>
                          </a:solidFill>
                          <a:effectLst/>
                          <a:latin typeface="Arial" pitchFamily="34" charset="0"/>
                          <a:cs typeface="Arial" pitchFamily="34" charset="0"/>
                        </a:rPr>
                        <a:t>4976</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92D050"/>
                    </a:solidFill>
                  </a:tcPr>
                </a:tc>
                <a:tc>
                  <a:txBody>
                    <a:bodyPr/>
                    <a:lstStyle/>
                    <a:p>
                      <a:pPr algn="ctr" fontAlgn="b"/>
                      <a:r>
                        <a:rPr lang="en-ZA" sz="1200" b="1" i="0" u="none" strike="noStrike" dirty="0" smtClean="0">
                          <a:solidFill>
                            <a:srgbClr val="000000"/>
                          </a:solidFill>
                          <a:effectLst/>
                          <a:latin typeface="Arial" pitchFamily="34" charset="0"/>
                          <a:cs typeface="Arial" pitchFamily="34" charset="0"/>
                        </a:rPr>
                        <a:t>108%</a:t>
                      </a:r>
                      <a:endParaRPr lang="en-ZA" sz="1200" b="1" i="0" u="none" strike="noStrike" dirty="0">
                        <a:solidFill>
                          <a:srgbClr val="000000"/>
                        </a:solidFill>
                        <a:effectLst/>
                        <a:latin typeface="Arial" pitchFamily="34" charset="0"/>
                        <a:cs typeface="Arial"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92D050"/>
                    </a:solidFill>
                  </a:tcPr>
                </a:tc>
                <a:tc>
                  <a:txBody>
                    <a:bodyPr/>
                    <a:lstStyle/>
                    <a:p>
                      <a:pPr marL="0" algn="ctr" defTabSz="914400" rtl="0" eaLnBrk="1" fontAlgn="b" latinLnBrk="0" hangingPunct="1"/>
                      <a:r>
                        <a:rPr lang="en-US" sz="1200" b="0" i="0" u="none" strike="noStrike" kern="1200" dirty="0">
                          <a:solidFill>
                            <a:schemeClr val="tx1"/>
                          </a:solidFill>
                          <a:effectLst/>
                          <a:latin typeface="Arial" pitchFamily="34" charset="0"/>
                          <a:ea typeface="+mn-ea"/>
                          <a:cs typeface="Arial" pitchFamily="34" charset="0"/>
                        </a:rPr>
                        <a:t>27120</a:t>
                      </a:r>
                    </a:p>
                  </a:txBody>
                  <a:tcPr marL="9525" marR="9525" marT="9525" marB="0" anchor="ctr">
                    <a:lnL w="28575" cap="flat" cmpd="sng" algn="ctr">
                      <a:solidFill>
                        <a:schemeClr val="tx1"/>
                      </a:solidFill>
                      <a:prstDash val="solid"/>
                      <a:round/>
                      <a:headEnd type="none" w="med" len="med"/>
                      <a:tailEnd type="none" w="med" len="med"/>
                    </a:lnL>
                    <a:solidFill>
                      <a:srgbClr val="92D050"/>
                    </a:solidFill>
                  </a:tcPr>
                </a:tc>
                <a:tc>
                  <a:txBody>
                    <a:bodyPr/>
                    <a:lstStyle/>
                    <a:p>
                      <a:pPr marL="0" algn="ctr" defTabSz="914400" rtl="0" eaLnBrk="1" fontAlgn="b" latinLnBrk="0" hangingPunct="1"/>
                      <a:r>
                        <a:rPr lang="en-US" sz="1200" b="1" i="0" u="none" strike="noStrike" kern="1200" dirty="0" smtClean="0">
                          <a:solidFill>
                            <a:schemeClr val="tx1"/>
                          </a:solidFill>
                          <a:effectLst/>
                          <a:latin typeface="Arial" pitchFamily="34" charset="0"/>
                          <a:ea typeface="+mn-ea"/>
                          <a:cs typeface="Arial" pitchFamily="34" charset="0"/>
                        </a:rPr>
                        <a:t>142%</a:t>
                      </a:r>
                      <a:endParaRPr lang="en-US" sz="1200" b="1" i="0" u="none" strike="noStrike" kern="1200" dirty="0">
                        <a:solidFill>
                          <a:schemeClr val="tx1"/>
                        </a:solidFill>
                        <a:effectLst/>
                        <a:latin typeface="Arial" pitchFamily="34" charset="0"/>
                        <a:ea typeface="+mn-ea"/>
                        <a:cs typeface="Arial" pitchFamily="34" charset="0"/>
                      </a:endParaRPr>
                    </a:p>
                  </a:txBody>
                  <a:tcPr marL="9526" marR="9526" marT="9524" marB="0" anchor="ctr">
                    <a:solidFill>
                      <a:srgbClr val="92D050"/>
                    </a:solidFill>
                  </a:tcPr>
                </a:tc>
              </a:tr>
            </a:tbl>
          </a:graphicData>
        </a:graphic>
      </p:graphicFrame>
    </p:spTree>
    <p:extLst>
      <p:ext uri="{BB962C8B-B14F-4D97-AF65-F5344CB8AC3E}">
        <p14:creationId xmlns:p14="http://schemas.microsoft.com/office/powerpoint/2010/main" val="39520906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5805488"/>
            <a:ext cx="9144000" cy="1041400"/>
            <a:chOff x="0" y="5828721"/>
            <a:chExt cx="9144000" cy="1017421"/>
          </a:xfrm>
        </p:grpSpPr>
        <p:pic>
          <p:nvPicPr>
            <p:cNvPr id="675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5828721"/>
              <a:ext cx="2520279" cy="101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0" y="5881453"/>
              <a:ext cx="9144000"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pic>
          <p:nvPicPr>
            <p:cNvPr id="675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7" y="5989768"/>
              <a:ext cx="1222402" cy="75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75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fld id="{19D093DB-2C4E-49E8-92DA-C5369AD6A61B}" type="slidenum">
              <a:rPr lang="en-ZA" altLang="en-US" smtClean="0">
                <a:solidFill>
                  <a:srgbClr val="898989"/>
                </a:solidFill>
              </a:rPr>
              <a:pPr algn="l" eaLnBrk="1" hangingPunct="1"/>
              <a:t>58</a:t>
            </a:fld>
            <a:endParaRPr lang="en-ZA" altLang="en-US" dirty="0" smtClean="0">
              <a:solidFill>
                <a:srgbClr val="898989"/>
              </a:solidFill>
            </a:endParaRPr>
          </a:p>
        </p:txBody>
      </p:sp>
      <p:sp>
        <p:nvSpPr>
          <p:cNvPr id="67588" name="Content Placeholder 9"/>
          <p:cNvSpPr txBox="1">
            <a:spLocks/>
          </p:cNvSpPr>
          <p:nvPr/>
        </p:nvSpPr>
        <p:spPr bwMode="auto">
          <a:xfrm>
            <a:off x="107950" y="104775"/>
            <a:ext cx="903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marL="268288" indent="-268288"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spcBef>
                <a:spcPct val="90000"/>
              </a:spcBef>
              <a:buFont typeface="Wingdings" pitchFamily="2" charset="2"/>
              <a:buChar char="n"/>
            </a:pPr>
            <a:endParaRPr lang="en-US" altLang="en-US" sz="2000" b="1"/>
          </a:p>
        </p:txBody>
      </p:sp>
      <p:sp>
        <p:nvSpPr>
          <p:cNvPr id="67589" name="Rectangle 1"/>
          <p:cNvSpPr>
            <a:spLocks noChangeArrowheads="1"/>
          </p:cNvSpPr>
          <p:nvPr/>
        </p:nvSpPr>
        <p:spPr bwMode="auto">
          <a:xfrm>
            <a:off x="53975" y="0"/>
            <a:ext cx="91439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b="1" u="sng" dirty="0">
                <a:solidFill>
                  <a:schemeClr val="bg1"/>
                </a:solidFill>
                <a:latin typeface="Arial" pitchFamily="34" charset="0"/>
                <a:cs typeface="Arial" pitchFamily="34" charset="0"/>
              </a:rPr>
              <a:t>Provincial Target </a:t>
            </a:r>
            <a:r>
              <a:rPr lang="en-US" altLang="en-US" sz="2000" b="1" u="sng" dirty="0" smtClean="0">
                <a:solidFill>
                  <a:schemeClr val="bg1"/>
                </a:solidFill>
                <a:latin typeface="Arial" pitchFamily="34" charset="0"/>
                <a:cs typeface="Arial" pitchFamily="34" charset="0"/>
              </a:rPr>
              <a:t>: </a:t>
            </a:r>
            <a:r>
              <a:rPr lang="en-US" altLang="en-US" sz="2000" b="1" dirty="0" smtClean="0">
                <a:solidFill>
                  <a:schemeClr val="bg1"/>
                </a:solidFill>
                <a:latin typeface="Arial" pitchFamily="34" charset="0"/>
                <a:cs typeface="Arial" pitchFamily="34" charset="0"/>
              </a:rPr>
              <a:t>100</a:t>
            </a:r>
            <a:r>
              <a:rPr lang="en-US" altLang="en-US" sz="2000" b="1" dirty="0">
                <a:solidFill>
                  <a:schemeClr val="bg1"/>
                </a:solidFill>
                <a:latin typeface="Arial" pitchFamily="34" charset="0"/>
                <a:cs typeface="Arial" pitchFamily="34" charset="0"/>
              </a:rPr>
              <a:t>% of Detected undocumented foreigners deported directly within 30 Calendar </a:t>
            </a:r>
            <a:r>
              <a:rPr lang="en-US" altLang="en-US" sz="2000" b="1" dirty="0" smtClean="0">
                <a:solidFill>
                  <a:schemeClr val="bg1"/>
                </a:solidFill>
                <a:latin typeface="Arial" pitchFamily="34" charset="0"/>
                <a:cs typeface="Arial" pitchFamily="34" charset="0"/>
              </a:rPr>
              <a:t>days.</a:t>
            </a:r>
            <a:endParaRPr lang="en-US" altLang="en-US" sz="2000" b="1" dirty="0">
              <a:solidFill>
                <a:schemeClr val="bg1"/>
              </a:solidFill>
              <a:latin typeface="Arial" pitchFamily="34" charset="0"/>
              <a:cs typeface="Arial" pitchFamily="34" charset="0"/>
            </a:endParaRPr>
          </a:p>
          <a:p>
            <a:endParaRPr lang="en-ZA" altLang="en-US" sz="2400" dirty="0">
              <a:solidFill>
                <a:schemeClr val="bg1"/>
              </a:solidFill>
              <a:latin typeface="Arial" pitchFamily="34" charset="0"/>
              <a:cs typeface="Arial" pitchFamily="34" charset="0"/>
            </a:endParaRPr>
          </a:p>
        </p:txBody>
      </p:sp>
      <p:sp>
        <p:nvSpPr>
          <p:cNvPr id="10" name="Title 1"/>
          <p:cNvSpPr txBox="1">
            <a:spLocks/>
          </p:cNvSpPr>
          <p:nvPr/>
        </p:nvSpPr>
        <p:spPr bwMode="auto">
          <a:xfrm>
            <a:off x="4342192" y="455701"/>
            <a:ext cx="2003425" cy="288925"/>
          </a:xfrm>
          <a:prstGeom prst="rect">
            <a:avLst/>
          </a:prstGeom>
          <a:solidFill>
            <a:srgbClr val="00FF00"/>
          </a:solidFill>
          <a:ln>
            <a:noFill/>
          </a:ln>
        </p:spPr>
        <p:txBody>
          <a:bodyPr/>
          <a:lstStyle>
            <a:lvl1pPr eaLnBrk="0" hangingPunct="0">
              <a:lnSpc>
                <a:spcPct val="90000"/>
              </a:lnSpc>
              <a:spcBef>
                <a:spcPct val="90000"/>
              </a:spcBef>
              <a:buClr>
                <a:schemeClr val="bg2"/>
              </a:buClr>
              <a:buFont typeface="Wingdings" pitchFamily="2" charset="2"/>
              <a:buChar char="n"/>
              <a:defRPr sz="1600">
                <a:solidFill>
                  <a:schemeClr val="tx1"/>
                </a:solidFill>
                <a:latin typeface="Arial" charset="0"/>
              </a:defRPr>
            </a:lvl1pPr>
            <a:lvl2pPr marL="742950" indent="-285750" eaLnBrk="0" hangingPunct="0">
              <a:lnSpc>
                <a:spcPct val="90000"/>
              </a:lnSpc>
              <a:spcBef>
                <a:spcPct val="50000"/>
              </a:spcBef>
              <a:buClr>
                <a:schemeClr val="bg2"/>
              </a:buClr>
              <a:buFont typeface="Arial" charset="0"/>
              <a:buChar char="•"/>
              <a:defRPr sz="1600">
                <a:solidFill>
                  <a:schemeClr val="tx1"/>
                </a:solidFill>
                <a:latin typeface="Arial" charset="0"/>
              </a:defRPr>
            </a:lvl2pPr>
            <a:lvl3pPr marL="1143000" indent="-228600" eaLnBrk="0" hangingPunct="0">
              <a:lnSpc>
                <a:spcPct val="90000"/>
              </a:lnSpc>
              <a:spcBef>
                <a:spcPct val="30000"/>
              </a:spcBef>
              <a:buClr>
                <a:schemeClr val="bg2"/>
              </a:buClr>
              <a:buFont typeface="Arial" charset="0"/>
              <a:buChar char="–"/>
              <a:defRPr sz="1600">
                <a:solidFill>
                  <a:schemeClr val="tx1"/>
                </a:solidFill>
                <a:latin typeface="Arial" charset="0"/>
              </a:defRPr>
            </a:lvl3pPr>
            <a:lvl4pPr marL="1600200" indent="-228600" eaLnBrk="0" hangingPunct="0">
              <a:lnSpc>
                <a:spcPct val="90000"/>
              </a:lnSpc>
              <a:spcBef>
                <a:spcPct val="10000"/>
              </a:spcBef>
              <a:buClr>
                <a:schemeClr val="bg2"/>
              </a:buClr>
              <a:buFont typeface="Arial" charset="0"/>
              <a:buChar char="-"/>
              <a:defRPr sz="1600">
                <a:solidFill>
                  <a:schemeClr val="tx1"/>
                </a:solidFill>
                <a:latin typeface="Arial" charset="0"/>
              </a:defRPr>
            </a:lvl4pPr>
            <a:lvl5pPr marL="2057400" indent="-228600" eaLnBrk="0" hangingPunct="0">
              <a:lnSpc>
                <a:spcPct val="90000"/>
              </a:lnSpc>
              <a:buClr>
                <a:schemeClr val="bg2"/>
              </a:buClr>
              <a:buFont typeface="Arial" charset="0"/>
              <a:buChar char="­"/>
              <a:defRPr sz="1600">
                <a:solidFill>
                  <a:schemeClr val="tx1"/>
                </a:solidFill>
                <a:latin typeface="Arial" charset="0"/>
              </a:defRPr>
            </a:lvl5pPr>
            <a:lvl6pPr marL="2514600" indent="-228600" eaLnBrk="0" fontAlgn="base" hangingPunct="0">
              <a:lnSpc>
                <a:spcPct val="90000"/>
              </a:lnSpc>
              <a:spcBef>
                <a:spcPct val="0"/>
              </a:spcBef>
              <a:spcAft>
                <a:spcPct val="0"/>
              </a:spcAft>
              <a:buClr>
                <a:schemeClr val="bg2"/>
              </a:buClr>
              <a:buFont typeface="Arial" charset="0"/>
              <a:buChar char="­"/>
              <a:defRPr sz="1600">
                <a:solidFill>
                  <a:schemeClr val="tx1"/>
                </a:solidFill>
                <a:latin typeface="Arial" charset="0"/>
              </a:defRPr>
            </a:lvl6pPr>
            <a:lvl7pPr marL="2971800" indent="-228600" eaLnBrk="0" fontAlgn="base" hangingPunct="0">
              <a:lnSpc>
                <a:spcPct val="90000"/>
              </a:lnSpc>
              <a:spcBef>
                <a:spcPct val="0"/>
              </a:spcBef>
              <a:spcAft>
                <a:spcPct val="0"/>
              </a:spcAft>
              <a:buClr>
                <a:schemeClr val="bg2"/>
              </a:buClr>
              <a:buFont typeface="Arial" charset="0"/>
              <a:buChar char="­"/>
              <a:defRPr sz="1600">
                <a:solidFill>
                  <a:schemeClr val="tx1"/>
                </a:solidFill>
                <a:latin typeface="Arial" charset="0"/>
              </a:defRPr>
            </a:lvl7pPr>
            <a:lvl8pPr marL="3429000" indent="-228600" eaLnBrk="0" fontAlgn="base" hangingPunct="0">
              <a:lnSpc>
                <a:spcPct val="90000"/>
              </a:lnSpc>
              <a:spcBef>
                <a:spcPct val="0"/>
              </a:spcBef>
              <a:spcAft>
                <a:spcPct val="0"/>
              </a:spcAft>
              <a:buClr>
                <a:schemeClr val="bg2"/>
              </a:buClr>
              <a:buFont typeface="Arial" charset="0"/>
              <a:buChar char="­"/>
              <a:defRPr sz="1600">
                <a:solidFill>
                  <a:schemeClr val="tx1"/>
                </a:solidFill>
                <a:latin typeface="Arial" charset="0"/>
              </a:defRPr>
            </a:lvl8pPr>
            <a:lvl9pPr marL="3886200" indent="-228600" eaLnBrk="0" fontAlgn="base" hangingPunct="0">
              <a:lnSpc>
                <a:spcPct val="90000"/>
              </a:lnSpc>
              <a:spcBef>
                <a:spcPct val="0"/>
              </a:spcBef>
              <a:spcAft>
                <a:spcPct val="0"/>
              </a:spcAft>
              <a:buClr>
                <a:schemeClr val="bg2"/>
              </a:buClr>
              <a:buFont typeface="Arial" charset="0"/>
              <a:buChar char="­"/>
              <a:defRPr sz="1600">
                <a:solidFill>
                  <a:schemeClr val="tx1"/>
                </a:solidFill>
                <a:latin typeface="Arial" charset="0"/>
              </a:defRPr>
            </a:lvl9pPr>
          </a:lstStyle>
          <a:p>
            <a:pPr algn="ctr">
              <a:spcBef>
                <a:spcPct val="0"/>
              </a:spcBef>
              <a:buFontTx/>
              <a:buNone/>
              <a:defRPr/>
            </a:pPr>
            <a:r>
              <a:rPr lang="en-US" altLang="en-US" sz="1400" b="1" dirty="0" smtClean="0">
                <a:solidFill>
                  <a:schemeClr val="tx1">
                    <a:lumMod val="95000"/>
                    <a:lumOff val="5000"/>
                  </a:schemeClr>
                </a:solidFill>
              </a:rPr>
              <a:t>ACHIEVED</a:t>
            </a:r>
          </a:p>
        </p:txBody>
      </p:sp>
      <p:graphicFrame>
        <p:nvGraphicFramePr>
          <p:cNvPr id="2" name="Table 1"/>
          <p:cNvGraphicFramePr>
            <a:graphicFrameLocks noGrp="1"/>
          </p:cNvGraphicFramePr>
          <p:nvPr>
            <p:extLst>
              <p:ext uri="{D42A27DB-BD31-4B8C-83A1-F6EECF244321}">
                <p14:modId xmlns:p14="http://schemas.microsoft.com/office/powerpoint/2010/main" val="542224495"/>
              </p:ext>
            </p:extLst>
          </p:nvPr>
        </p:nvGraphicFramePr>
        <p:xfrm>
          <a:off x="23398" y="873457"/>
          <a:ext cx="9106954" cy="5125770"/>
        </p:xfrm>
        <a:graphic>
          <a:graphicData uri="http://schemas.openxmlformats.org/drawingml/2006/table">
            <a:tbl>
              <a:tblPr>
                <a:tableStyleId>{5940675A-B579-460E-94D1-54222C63F5DA}</a:tableStyleId>
              </a:tblPr>
              <a:tblGrid>
                <a:gridCol w="713581"/>
                <a:gridCol w="723331"/>
                <a:gridCol w="573206"/>
                <a:gridCol w="1023583"/>
                <a:gridCol w="696035"/>
                <a:gridCol w="1064526"/>
                <a:gridCol w="641444"/>
                <a:gridCol w="996287"/>
                <a:gridCol w="600502"/>
                <a:gridCol w="941695"/>
                <a:gridCol w="1132764"/>
              </a:tblGrid>
              <a:tr h="682388">
                <a:tc>
                  <a:txBody>
                    <a:bodyPr/>
                    <a:lstStyle/>
                    <a:p>
                      <a:pPr algn="l" fontAlgn="t"/>
                      <a:r>
                        <a:rPr lang="en-GB" sz="1200" b="1" u="none" strike="noStrike" dirty="0">
                          <a:effectLst/>
                          <a:latin typeface="Arial" pitchFamily="34" charset="0"/>
                          <a:cs typeface="Arial" pitchFamily="34" charset="0"/>
                        </a:rPr>
                        <a:t>Province</a:t>
                      </a:r>
                      <a:endParaRPr lang="en-GB" sz="1200" b="1" i="0" u="none" strike="noStrike" dirty="0">
                        <a:solidFill>
                          <a:srgbClr val="000000"/>
                        </a:solidFill>
                        <a:effectLst/>
                        <a:latin typeface="Arial" pitchFamily="34" charset="0"/>
                        <a:cs typeface="Arial" pitchFamily="34" charset="0"/>
                      </a:endParaRPr>
                    </a:p>
                  </a:txBody>
                  <a:tcPr marL="9526" marR="9526" marT="9523" marB="0" anchor="ctr">
                    <a:solidFill>
                      <a:srgbClr val="92D050"/>
                    </a:solidFill>
                  </a:tcPr>
                </a:tc>
                <a:tc>
                  <a:txBody>
                    <a:bodyPr/>
                    <a:lstStyle/>
                    <a:p>
                      <a:pPr algn="ctr" fontAlgn="t"/>
                      <a:r>
                        <a:rPr lang="en-GB" sz="1200" b="1" u="none" strike="noStrike" dirty="0">
                          <a:effectLst/>
                          <a:latin typeface="Arial" pitchFamily="34" charset="0"/>
                          <a:cs typeface="Arial" pitchFamily="34" charset="0"/>
                        </a:rPr>
                        <a:t>Annual target</a:t>
                      </a:r>
                      <a:endParaRPr lang="en-GB" sz="1200" b="1" i="0" u="none" strike="noStrike" dirty="0">
                        <a:solidFill>
                          <a:srgbClr val="000000"/>
                        </a:solidFill>
                        <a:effectLst/>
                        <a:latin typeface="Arial" pitchFamily="34" charset="0"/>
                        <a:cs typeface="Arial" pitchFamily="34" charset="0"/>
                      </a:endParaRPr>
                    </a:p>
                  </a:txBody>
                  <a:tcPr marL="9526" marR="9526" marT="9523" marB="0" anchor="ctr">
                    <a:solidFill>
                      <a:srgbClr val="92D050"/>
                    </a:solidFill>
                  </a:tcPr>
                </a:tc>
                <a:tc>
                  <a:txBody>
                    <a:bodyPr/>
                    <a:lstStyle/>
                    <a:p>
                      <a:pPr algn="ctr" fontAlgn="b"/>
                      <a:r>
                        <a:rPr lang="en-GB" sz="1200" b="1" u="none" strike="noStrike" dirty="0" smtClean="0">
                          <a:effectLst/>
                          <a:latin typeface="Arial" pitchFamily="34" charset="0"/>
                          <a:cs typeface="Arial" pitchFamily="34" charset="0"/>
                        </a:rPr>
                        <a:t>Target</a:t>
                      </a:r>
                    </a:p>
                    <a:p>
                      <a:pPr algn="ctr" fontAlgn="b"/>
                      <a:r>
                        <a:rPr lang="en-GB" sz="1200" b="1" u="none" strike="noStrike" dirty="0" smtClean="0">
                          <a:effectLst/>
                          <a:latin typeface="Arial" pitchFamily="34" charset="0"/>
                          <a:cs typeface="Arial" pitchFamily="34" charset="0"/>
                        </a:rPr>
                        <a:t>Q1</a:t>
                      </a:r>
                      <a:endParaRPr lang="en-GB" sz="1200" b="1" i="0" u="none" strike="noStrike" dirty="0" smtClean="0">
                        <a:solidFill>
                          <a:srgbClr val="000000"/>
                        </a:solidFill>
                        <a:effectLst/>
                        <a:latin typeface="Arial" pitchFamily="34" charset="0"/>
                        <a:cs typeface="Arial" pitchFamily="34" charset="0"/>
                      </a:endParaRPr>
                    </a:p>
                  </a:txBody>
                  <a:tcPr marL="9526" marR="9526" marT="9523" marB="0" anchor="ctr">
                    <a:solidFill>
                      <a:srgbClr val="92D050"/>
                    </a:solidFill>
                  </a:tcPr>
                </a:tc>
                <a:tc>
                  <a:txBody>
                    <a:bodyPr/>
                    <a:lstStyle/>
                    <a:p>
                      <a:pPr algn="ctr" fontAlgn="t"/>
                      <a:r>
                        <a:rPr lang="en-GB" sz="1200" b="1" u="none" strike="noStrike" dirty="0">
                          <a:effectLst/>
                          <a:latin typeface="Arial" pitchFamily="34" charset="0"/>
                          <a:cs typeface="Arial" pitchFamily="34" charset="0"/>
                        </a:rPr>
                        <a:t>Actual </a:t>
                      </a:r>
                      <a:r>
                        <a:rPr lang="en-GB" sz="1200" b="1" u="none" strike="noStrike" dirty="0" smtClean="0">
                          <a:effectLst/>
                          <a:latin typeface="Arial" pitchFamily="34" charset="0"/>
                          <a:cs typeface="Arial" pitchFamily="34" charset="0"/>
                        </a:rPr>
                        <a:t>performance</a:t>
                      </a:r>
                    </a:p>
                    <a:p>
                      <a:pPr algn="ctr" fontAlgn="t"/>
                      <a:r>
                        <a:rPr lang="en-GB" sz="1200" b="1" u="none" strike="noStrike" dirty="0" smtClean="0">
                          <a:effectLst/>
                          <a:latin typeface="Arial" pitchFamily="34" charset="0"/>
                          <a:cs typeface="Arial" pitchFamily="34" charset="0"/>
                        </a:rPr>
                        <a:t>Q1</a:t>
                      </a:r>
                      <a:endParaRPr lang="en-GB" sz="1200" b="1" i="0" u="none" strike="noStrike" dirty="0">
                        <a:solidFill>
                          <a:srgbClr val="000000"/>
                        </a:solidFill>
                        <a:effectLst/>
                        <a:latin typeface="Arial" pitchFamily="34" charset="0"/>
                        <a:cs typeface="Arial" pitchFamily="34" charset="0"/>
                      </a:endParaRPr>
                    </a:p>
                  </a:txBody>
                  <a:tcPr marL="9526" marR="9526" marT="9523" marB="0" anchor="ctr">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u="none" strike="noStrike" dirty="0" smtClean="0">
                          <a:effectLst/>
                          <a:latin typeface="Arial" pitchFamily="34" charset="0"/>
                          <a:cs typeface="Arial" pitchFamily="34" charset="0"/>
                        </a:rPr>
                        <a:t>Target</a:t>
                      </a:r>
                    </a:p>
                    <a:p>
                      <a:pPr algn="ctr" fontAlgn="b"/>
                      <a:r>
                        <a:rPr lang="en-GB" sz="1200" b="1" u="none" strike="noStrike" dirty="0" smtClean="0">
                          <a:effectLst/>
                          <a:latin typeface="Arial" pitchFamily="34" charset="0"/>
                          <a:cs typeface="Arial" pitchFamily="34" charset="0"/>
                        </a:rPr>
                        <a:t>Q2</a:t>
                      </a:r>
                      <a:endParaRPr lang="en-GB" sz="1200" b="1" i="0" u="none" strike="noStrike" dirty="0" smtClean="0">
                        <a:solidFill>
                          <a:srgbClr val="000000"/>
                        </a:solidFill>
                        <a:effectLst/>
                        <a:latin typeface="Arial" pitchFamily="34" charset="0"/>
                        <a:cs typeface="Arial" pitchFamily="34" charset="0"/>
                      </a:endParaRPr>
                    </a:p>
                  </a:txBody>
                  <a:tcPr marL="9526" marR="9526" marT="9523" marB="0" anchor="ctr">
                    <a:lnL w="38100" cap="flat" cmpd="sng" algn="ctr">
                      <a:solidFill>
                        <a:schemeClr val="tx1"/>
                      </a:solidFill>
                      <a:prstDash val="solid"/>
                      <a:round/>
                      <a:headEnd type="none" w="med" len="med"/>
                      <a:tailEnd type="none" w="med" len="med"/>
                    </a:lnL>
                    <a:solidFill>
                      <a:srgbClr val="92D050"/>
                    </a:solidFill>
                  </a:tcPr>
                </a:tc>
                <a:tc>
                  <a:txBody>
                    <a:bodyPr/>
                    <a:lstStyle/>
                    <a:p>
                      <a:pPr algn="ctr" fontAlgn="t"/>
                      <a:r>
                        <a:rPr lang="en-GB" sz="1200" b="1" u="none" strike="noStrike" dirty="0">
                          <a:effectLst/>
                          <a:latin typeface="Arial" pitchFamily="34" charset="0"/>
                          <a:cs typeface="Arial" pitchFamily="34" charset="0"/>
                        </a:rPr>
                        <a:t>Actual </a:t>
                      </a:r>
                      <a:r>
                        <a:rPr lang="en-GB" sz="1200" b="1" u="none" strike="noStrike" dirty="0" smtClean="0">
                          <a:effectLst/>
                          <a:latin typeface="Arial" pitchFamily="34" charset="0"/>
                          <a:cs typeface="Arial" pitchFamily="34" charset="0"/>
                        </a:rPr>
                        <a:t>performance</a:t>
                      </a:r>
                    </a:p>
                    <a:p>
                      <a:pPr algn="ctr" fontAlgn="t"/>
                      <a:r>
                        <a:rPr lang="en-GB" sz="1200" b="1" u="none" strike="noStrike" dirty="0" smtClean="0">
                          <a:effectLst/>
                          <a:latin typeface="Arial" pitchFamily="34" charset="0"/>
                          <a:cs typeface="Arial" pitchFamily="34" charset="0"/>
                        </a:rPr>
                        <a:t>Q2</a:t>
                      </a:r>
                      <a:endParaRPr lang="en-GB" sz="1200" b="1" i="0" u="none" strike="noStrike" dirty="0">
                        <a:solidFill>
                          <a:srgbClr val="000000"/>
                        </a:solidFill>
                        <a:effectLst/>
                        <a:latin typeface="Arial" pitchFamily="34" charset="0"/>
                        <a:cs typeface="Arial" pitchFamily="34" charset="0"/>
                      </a:endParaRPr>
                    </a:p>
                  </a:txBody>
                  <a:tcPr marL="9526" marR="9526" marT="9523" marB="0" anchor="ctr">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u="none" strike="noStrike" dirty="0" smtClean="0">
                          <a:effectLst/>
                          <a:latin typeface="Arial" pitchFamily="34" charset="0"/>
                          <a:cs typeface="Arial" pitchFamily="34" charset="0"/>
                        </a:rPr>
                        <a:t>Target</a:t>
                      </a:r>
                    </a:p>
                    <a:p>
                      <a:pPr algn="ctr" fontAlgn="b"/>
                      <a:r>
                        <a:rPr lang="en-GB" sz="1200" b="1" u="none" strike="noStrike" dirty="0" smtClean="0">
                          <a:effectLst/>
                          <a:latin typeface="Arial" pitchFamily="34" charset="0"/>
                          <a:cs typeface="Arial" pitchFamily="34" charset="0"/>
                        </a:rPr>
                        <a:t>Q3</a:t>
                      </a:r>
                      <a:endParaRPr lang="en-GB" sz="1200" b="1" i="0" u="none" strike="noStrike" dirty="0" smtClean="0">
                        <a:solidFill>
                          <a:srgbClr val="000000"/>
                        </a:solidFill>
                        <a:effectLst/>
                        <a:latin typeface="Arial" pitchFamily="34" charset="0"/>
                        <a:cs typeface="Arial" pitchFamily="34" charset="0"/>
                      </a:endParaRPr>
                    </a:p>
                  </a:txBody>
                  <a:tcPr marL="9526" marR="9526" marT="9523" marB="0" anchor="ctr">
                    <a:lnL w="38100" cap="flat" cmpd="sng" algn="ctr">
                      <a:solidFill>
                        <a:schemeClr val="tx1"/>
                      </a:solidFill>
                      <a:prstDash val="solid"/>
                      <a:round/>
                      <a:headEnd type="none" w="med" len="med"/>
                      <a:tailEnd type="none" w="med" len="med"/>
                    </a:lnL>
                    <a:solidFill>
                      <a:srgbClr val="92D050"/>
                    </a:solidFill>
                  </a:tcPr>
                </a:tc>
                <a:tc>
                  <a:txBody>
                    <a:bodyPr/>
                    <a:lstStyle/>
                    <a:p>
                      <a:pPr algn="ctr" fontAlgn="t"/>
                      <a:r>
                        <a:rPr lang="en-GB" sz="1200" b="1" u="none" strike="noStrike" dirty="0">
                          <a:effectLst/>
                          <a:latin typeface="Arial" pitchFamily="34" charset="0"/>
                          <a:cs typeface="Arial" pitchFamily="34" charset="0"/>
                        </a:rPr>
                        <a:t>Actual </a:t>
                      </a:r>
                      <a:r>
                        <a:rPr lang="en-GB" sz="1200" b="1" u="none" strike="noStrike" dirty="0" smtClean="0">
                          <a:effectLst/>
                          <a:latin typeface="Arial" pitchFamily="34" charset="0"/>
                          <a:cs typeface="Arial" pitchFamily="34" charset="0"/>
                        </a:rPr>
                        <a:t>performance</a:t>
                      </a:r>
                    </a:p>
                    <a:p>
                      <a:pPr algn="ctr" fontAlgn="t"/>
                      <a:r>
                        <a:rPr lang="en-GB" sz="1200" b="1" u="none" strike="noStrike" dirty="0" smtClean="0">
                          <a:effectLst/>
                          <a:latin typeface="Arial" pitchFamily="34" charset="0"/>
                          <a:cs typeface="Arial" pitchFamily="34" charset="0"/>
                        </a:rPr>
                        <a:t>Q3</a:t>
                      </a:r>
                      <a:endParaRPr lang="en-GB" sz="1200" b="1" i="0" u="none" strike="noStrike" dirty="0">
                        <a:solidFill>
                          <a:srgbClr val="000000"/>
                        </a:solidFill>
                        <a:effectLst/>
                        <a:latin typeface="Arial" pitchFamily="34" charset="0"/>
                        <a:cs typeface="Arial" pitchFamily="34" charset="0"/>
                      </a:endParaRPr>
                    </a:p>
                  </a:txBody>
                  <a:tcPr marL="9526" marR="9526" marT="9523" marB="0" anchor="ctr">
                    <a:solidFill>
                      <a:srgbClr val="92D050"/>
                    </a:solidFill>
                  </a:tcPr>
                </a:tc>
                <a:tc>
                  <a:txBody>
                    <a:bodyPr/>
                    <a:lstStyle/>
                    <a:p>
                      <a:pPr algn="ctr" fontAlgn="b"/>
                      <a:r>
                        <a:rPr lang="en-GB" sz="1200" b="1" u="none" strike="noStrike" dirty="0" smtClean="0">
                          <a:effectLst/>
                          <a:latin typeface="Arial" pitchFamily="34" charset="0"/>
                          <a:cs typeface="Arial" pitchFamily="34" charset="0"/>
                        </a:rPr>
                        <a:t>Target</a:t>
                      </a:r>
                    </a:p>
                    <a:p>
                      <a:pPr algn="ctr" fontAlgn="b"/>
                      <a:r>
                        <a:rPr lang="en-GB" sz="1200" b="1" u="none" strike="noStrike" dirty="0" smtClean="0">
                          <a:effectLst/>
                          <a:latin typeface="Arial" pitchFamily="34" charset="0"/>
                          <a:cs typeface="Arial" pitchFamily="34" charset="0"/>
                        </a:rPr>
                        <a:t>Q4</a:t>
                      </a:r>
                      <a:endParaRPr lang="en-GB" sz="1200" b="1" i="0" u="none" strike="noStrike" dirty="0" smtClean="0">
                        <a:solidFill>
                          <a:srgbClr val="000000"/>
                        </a:solidFill>
                        <a:effectLst/>
                        <a:latin typeface="Arial" pitchFamily="34" charset="0"/>
                        <a:cs typeface="Arial" pitchFamily="34" charset="0"/>
                      </a:endParaRPr>
                    </a:p>
                  </a:txBody>
                  <a:tcPr marL="9526" marR="9526" marT="9523" marB="0" anchor="ctr">
                    <a:solidFill>
                      <a:srgbClr val="92D050"/>
                    </a:solidFill>
                  </a:tcPr>
                </a:tc>
                <a:tc>
                  <a:txBody>
                    <a:bodyPr/>
                    <a:lstStyle/>
                    <a:p>
                      <a:pPr algn="ctr" fontAlgn="t"/>
                      <a:r>
                        <a:rPr lang="en-GB" sz="1200" b="1" u="none" strike="noStrike" dirty="0">
                          <a:effectLst/>
                          <a:latin typeface="Arial" pitchFamily="34" charset="0"/>
                          <a:cs typeface="Arial" pitchFamily="34" charset="0"/>
                        </a:rPr>
                        <a:t>Actual </a:t>
                      </a:r>
                      <a:r>
                        <a:rPr lang="en-GB" sz="1200" b="1" u="none" strike="noStrike" dirty="0" smtClean="0">
                          <a:effectLst/>
                          <a:latin typeface="Arial" pitchFamily="34" charset="0"/>
                          <a:cs typeface="Arial" pitchFamily="34" charset="0"/>
                        </a:rPr>
                        <a:t>performance</a:t>
                      </a:r>
                    </a:p>
                    <a:p>
                      <a:pPr algn="ctr" fontAlgn="t"/>
                      <a:r>
                        <a:rPr lang="en-GB" sz="1200" b="1" u="none" strike="noStrike" dirty="0" smtClean="0">
                          <a:effectLst/>
                          <a:latin typeface="Arial" pitchFamily="34" charset="0"/>
                          <a:cs typeface="Arial" pitchFamily="34" charset="0"/>
                        </a:rPr>
                        <a:t>Q4</a:t>
                      </a:r>
                      <a:endParaRPr lang="en-GB" sz="1200" b="1" i="0" u="none" strike="noStrike" dirty="0">
                        <a:solidFill>
                          <a:srgbClr val="000000"/>
                        </a:solidFill>
                        <a:effectLst/>
                        <a:latin typeface="Arial" pitchFamily="34" charset="0"/>
                        <a:cs typeface="Arial" pitchFamily="34" charset="0"/>
                      </a:endParaRPr>
                    </a:p>
                  </a:txBody>
                  <a:tcPr marL="9526" marR="9526" marT="9523" marB="0" anchor="ctr">
                    <a:solidFill>
                      <a:srgbClr val="92D050"/>
                    </a:solidFill>
                  </a:tcPr>
                </a:tc>
                <a:tc>
                  <a:txBody>
                    <a:bodyPr/>
                    <a:lstStyle/>
                    <a:p>
                      <a:pPr algn="ctr" fontAlgn="t"/>
                      <a:r>
                        <a:rPr lang="en-GB" sz="1200" b="1" i="0" u="none" strike="noStrike" dirty="0" smtClean="0">
                          <a:solidFill>
                            <a:srgbClr val="000000"/>
                          </a:solidFill>
                          <a:effectLst/>
                          <a:latin typeface="Arial" pitchFamily="34" charset="0"/>
                          <a:cs typeface="Arial" pitchFamily="34" charset="0"/>
                        </a:rPr>
                        <a:t>Financial year Performance</a:t>
                      </a:r>
                      <a:r>
                        <a:rPr lang="en-GB" sz="1200" b="1" i="0" u="none" strike="noStrike" baseline="0" dirty="0" smtClean="0">
                          <a:solidFill>
                            <a:srgbClr val="000000"/>
                          </a:solidFill>
                          <a:effectLst/>
                          <a:latin typeface="Arial" pitchFamily="34" charset="0"/>
                          <a:cs typeface="Arial" pitchFamily="34" charset="0"/>
                        </a:rPr>
                        <a:t> to date</a:t>
                      </a:r>
                      <a:endParaRPr lang="en-GB" sz="1200" b="1" i="0" u="none" strike="noStrike" dirty="0">
                        <a:solidFill>
                          <a:srgbClr val="000000"/>
                        </a:solidFill>
                        <a:effectLst/>
                        <a:latin typeface="Arial" pitchFamily="34" charset="0"/>
                        <a:cs typeface="Arial" pitchFamily="34" charset="0"/>
                      </a:endParaRPr>
                    </a:p>
                  </a:txBody>
                  <a:tcPr marL="9526" marR="9526" marT="9523" marB="0" anchor="ctr">
                    <a:lnR w="57150" cap="flat" cmpd="sng" algn="ctr">
                      <a:solidFill>
                        <a:schemeClr val="tx1"/>
                      </a:solidFill>
                      <a:prstDash val="solid"/>
                      <a:round/>
                      <a:headEnd type="none" w="med" len="med"/>
                      <a:tailEnd type="none" w="med" len="med"/>
                    </a:lnR>
                    <a:solidFill>
                      <a:srgbClr val="92D050"/>
                    </a:solidFill>
                  </a:tcPr>
                </a:tc>
              </a:tr>
              <a:tr h="438459">
                <a:tc>
                  <a:txBody>
                    <a:bodyPr/>
                    <a:lstStyle/>
                    <a:p>
                      <a:pPr algn="ctr" fontAlgn="b"/>
                      <a:r>
                        <a:rPr lang="en-GB" sz="1200" b="1" u="none" strike="noStrike" dirty="0">
                          <a:solidFill>
                            <a:schemeClr val="tx1"/>
                          </a:solidFill>
                          <a:effectLst/>
                          <a:latin typeface="Arial" pitchFamily="34" charset="0"/>
                          <a:cs typeface="Arial" pitchFamily="34" charset="0"/>
                        </a:rPr>
                        <a:t>EC</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65/65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44/44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19/19   (100%)</a:t>
                      </a:r>
                      <a:endParaRPr lang="en-GB" sz="1200" b="0" i="0" u="none" strike="noStrike" kern="1200" dirty="0">
                        <a:solidFill>
                          <a:schemeClr val="tx1"/>
                        </a:solidFill>
                        <a:effectLst/>
                        <a:latin typeface="Arial" pitchFamily="34" charset="0"/>
                        <a:ea typeface="+mn-ea"/>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4/4   (100%)</a:t>
                      </a:r>
                      <a:endParaRPr lang="en-GB" sz="1200" b="0" i="0" u="none" strike="noStrike" kern="1200" dirty="0">
                        <a:solidFill>
                          <a:schemeClr val="tx1"/>
                        </a:solidFill>
                        <a:effectLst/>
                        <a:latin typeface="Arial" pitchFamily="34" charset="0"/>
                        <a:ea typeface="+mn-ea"/>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172/172 (100%)</a:t>
                      </a:r>
                      <a:endParaRPr lang="en-GB" sz="1200" b="0" i="0" u="none" strike="noStrike" kern="1200" dirty="0">
                        <a:solidFill>
                          <a:schemeClr val="tx1"/>
                        </a:solidFill>
                        <a:effectLst/>
                        <a:latin typeface="Arial" pitchFamily="34" charset="0"/>
                        <a:ea typeface="+mn-ea"/>
                        <a:cs typeface="Arial" pitchFamily="34" charset="0"/>
                      </a:endParaRPr>
                    </a:p>
                  </a:txBody>
                  <a:tcPr marL="0" marR="0" marT="0" marB="0" anchor="ctr">
                    <a:lnR w="57150" cap="flat" cmpd="sng" algn="ctr">
                      <a:solidFill>
                        <a:schemeClr val="tx1"/>
                      </a:solidFill>
                      <a:prstDash val="solid"/>
                      <a:round/>
                      <a:headEnd type="none" w="med" len="med"/>
                      <a:tailEnd type="none" w="med" len="med"/>
                    </a:lnR>
                  </a:tcPr>
                </a:tc>
              </a:tr>
              <a:tr h="438459">
                <a:tc>
                  <a:txBody>
                    <a:bodyPr/>
                    <a:lstStyle/>
                    <a:p>
                      <a:pPr algn="ctr" fontAlgn="b"/>
                      <a:r>
                        <a:rPr lang="en-GB" sz="1200" b="1" u="none" strike="noStrike" dirty="0">
                          <a:solidFill>
                            <a:schemeClr val="tx1"/>
                          </a:solidFill>
                          <a:effectLst/>
                          <a:latin typeface="Arial" pitchFamily="34" charset="0"/>
                          <a:cs typeface="Arial" pitchFamily="34" charset="0"/>
                        </a:rPr>
                        <a:t>FS</a:t>
                      </a:r>
                      <a:endParaRPr lang="en-GB" sz="1200" b="1"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1465/1465  (100%)</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1269/1269</a:t>
                      </a:r>
                      <a:r>
                        <a:rPr lang="en-GB" sz="1200" b="0" i="0" u="none" strike="noStrike" baseline="0" dirty="0" smtClean="0">
                          <a:solidFill>
                            <a:schemeClr val="tx1"/>
                          </a:solidFill>
                          <a:effectLst/>
                          <a:latin typeface="Arial" pitchFamily="34" charset="0"/>
                          <a:cs typeface="Arial" pitchFamily="34" charset="0"/>
                        </a:rPr>
                        <a:t> </a:t>
                      </a:r>
                      <a:r>
                        <a:rPr lang="en-GB" sz="1200" b="0" i="0" u="none" strike="noStrike" dirty="0" smtClean="0">
                          <a:solidFill>
                            <a:schemeClr val="tx1"/>
                          </a:solidFill>
                          <a:effectLst/>
                          <a:latin typeface="Arial" pitchFamily="34" charset="0"/>
                          <a:cs typeface="Arial" pitchFamily="34" charset="0"/>
                        </a:rPr>
                        <a:t>(100%)</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1079/1079 (100%)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844/844 (100%)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4657/4657  (100%)</a:t>
                      </a:r>
                    </a:p>
                  </a:txBody>
                  <a:tcPr marL="0" marR="0" marT="0" marB="0" anchor="ctr">
                    <a:lnR w="57150" cap="flat" cmpd="sng" algn="ctr">
                      <a:solidFill>
                        <a:schemeClr val="tx1"/>
                      </a:solidFill>
                      <a:prstDash val="solid"/>
                      <a:round/>
                      <a:headEnd type="none" w="med" len="med"/>
                      <a:tailEnd type="none" w="med" len="med"/>
                    </a:lnR>
                  </a:tcPr>
                </a:tc>
              </a:tr>
              <a:tr h="438459">
                <a:tc>
                  <a:txBody>
                    <a:bodyPr/>
                    <a:lstStyle/>
                    <a:p>
                      <a:pPr algn="ctr" fontAlgn="b"/>
                      <a:r>
                        <a:rPr lang="en-GB" sz="1200" b="1" u="none" strike="noStrike" dirty="0">
                          <a:effectLst/>
                          <a:latin typeface="Arial" pitchFamily="34" charset="0"/>
                          <a:cs typeface="Arial" pitchFamily="34" charset="0"/>
                        </a:rPr>
                        <a:t>GP</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454/454 </a:t>
                      </a:r>
                      <a:r>
                        <a:rPr lang="en-GB" sz="1200" b="0" i="0" u="none" strike="noStrike" dirty="0" smtClean="0">
                          <a:solidFill>
                            <a:schemeClr val="tx1"/>
                          </a:solidFill>
                          <a:effectLst/>
                          <a:latin typeface="Arial" pitchFamily="34" charset="0"/>
                          <a:cs typeface="Arial" pitchFamily="34" charset="0"/>
                        </a:rPr>
                        <a:t> (100%)</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72/72 (100%)</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427/427       (100%)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880/880     (100%)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1833/1833 (100%)</a:t>
                      </a:r>
                    </a:p>
                  </a:txBody>
                  <a:tcPr marL="0" marR="0" marT="0" marB="0" anchor="ctr">
                    <a:lnR w="57150" cap="flat" cmpd="sng" algn="ctr">
                      <a:solidFill>
                        <a:schemeClr val="tx1"/>
                      </a:solidFill>
                      <a:prstDash val="solid"/>
                      <a:round/>
                      <a:headEnd type="none" w="med" len="med"/>
                      <a:tailEnd type="none" w="med" len="med"/>
                    </a:lnR>
                  </a:tcPr>
                </a:tc>
              </a:tr>
              <a:tr h="438459">
                <a:tc>
                  <a:txBody>
                    <a:bodyPr/>
                    <a:lstStyle/>
                    <a:p>
                      <a:pPr algn="ctr" fontAlgn="b"/>
                      <a:r>
                        <a:rPr lang="en-GB" sz="1200" b="1" u="none" strike="noStrike" dirty="0">
                          <a:effectLst/>
                          <a:latin typeface="Arial" pitchFamily="34" charset="0"/>
                          <a:cs typeface="Arial" pitchFamily="34" charset="0"/>
                        </a:rPr>
                        <a:t>KZN</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655/655 </a:t>
                      </a:r>
                      <a:r>
                        <a:rPr lang="en-GB" sz="1200" b="0" i="0" u="none" strike="noStrike" dirty="0" smtClean="0">
                          <a:solidFill>
                            <a:schemeClr val="tx1"/>
                          </a:solidFill>
                          <a:effectLst/>
                          <a:latin typeface="Arial" pitchFamily="34" charset="0"/>
                          <a:cs typeface="Arial" pitchFamily="34" charset="0"/>
                        </a:rPr>
                        <a:t> (100%)</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189/189 (100%)</a:t>
                      </a:r>
                    </a:p>
                  </a:txBody>
                  <a:tcPr marL="0" marR="0" marT="0" marB="0" anchor="ctr">
                    <a:lnR w="381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148/148     (100%)         </a:t>
                      </a:r>
                    </a:p>
                  </a:txBody>
                  <a:tcPr marL="0" marR="0" marT="0" marB="0" anchor="ctr">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100%</a:t>
                      </a:r>
                    </a:p>
                  </a:txBody>
                  <a:tcPr marL="0" marR="0" marT="0" marB="0" anchor="ctr">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207/207 (100%</a:t>
                      </a:r>
                    </a:p>
                  </a:txBody>
                  <a:tcPr marL="0" marR="0" marT="0" marB="0" anchor="ctr">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1199/1199 (100%)</a:t>
                      </a:r>
                    </a:p>
                  </a:txBody>
                  <a:tcPr marL="0" marR="0" marT="0" marB="0" anchor="ctr">
                    <a:lnR w="57150" cap="flat" cmpd="sng" algn="ctr">
                      <a:solidFill>
                        <a:schemeClr val="tx1"/>
                      </a:solidFill>
                      <a:prstDash val="solid"/>
                      <a:round/>
                      <a:headEnd type="none" w="med" len="med"/>
                      <a:tailEnd type="none" w="med" len="med"/>
                    </a:lnR>
                    <a:solidFill>
                      <a:schemeClr val="bg1"/>
                    </a:solidFill>
                  </a:tcPr>
                </a:tc>
              </a:tr>
              <a:tr h="573091">
                <a:tc>
                  <a:txBody>
                    <a:bodyPr/>
                    <a:lstStyle/>
                    <a:p>
                      <a:pPr algn="ctr" fontAlgn="b"/>
                      <a:r>
                        <a:rPr lang="en-GB" sz="1200" b="1" u="none" strike="noStrike" dirty="0">
                          <a:effectLst/>
                          <a:latin typeface="Arial" pitchFamily="34" charset="0"/>
                          <a:cs typeface="Arial" pitchFamily="34" charset="0"/>
                        </a:rPr>
                        <a:t>LP</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679/679 </a:t>
                      </a:r>
                      <a:r>
                        <a:rPr lang="en-GB" sz="1200" b="0" i="0" u="none" strike="noStrike" dirty="0" smtClean="0">
                          <a:solidFill>
                            <a:schemeClr val="tx1"/>
                          </a:solidFill>
                          <a:effectLst/>
                          <a:latin typeface="Arial" pitchFamily="34" charset="0"/>
                          <a:cs typeface="Arial" pitchFamily="34" charset="0"/>
                        </a:rPr>
                        <a:t> (100%)</a:t>
                      </a:r>
                    </a:p>
                  </a:txBody>
                  <a:tcPr marL="0" marR="0" marT="0" marB="0" anchor="ctr">
                    <a:lnR w="38100" cap="flat" cmpd="sng" algn="ctr">
                      <a:solidFill>
                        <a:schemeClr val="tx1"/>
                      </a:solidFill>
                      <a:prstDash val="solid"/>
                      <a:round/>
                      <a:headEnd type="none" w="med" len="med"/>
                      <a:tailEnd type="none" w="med" len="med"/>
                    </a:lnR>
                  </a:tcPr>
                </a:tc>
                <a:tc>
                  <a:txBody>
                    <a:bodyPr/>
                    <a:lstStyle/>
                    <a:p>
                      <a:pPr algn="ctr"/>
                      <a:r>
                        <a:rPr lang="en-US" sz="1200" dirty="0" smtClean="0">
                          <a:latin typeface="Arial" pitchFamily="34" charset="0"/>
                          <a:cs typeface="Arial" pitchFamily="34" charset="0"/>
                        </a:rPr>
                        <a:t>100%</a:t>
                      </a:r>
                      <a:endParaRPr lang="en-US" sz="1200" dirty="0">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a:r>
                        <a:rPr lang="en-US" sz="1200" dirty="0" smtClean="0">
                          <a:latin typeface="Arial" pitchFamily="34" charset="0"/>
                          <a:cs typeface="Arial" pitchFamily="34" charset="0"/>
                        </a:rPr>
                        <a:t>1433/1433 (100%)</a:t>
                      </a:r>
                      <a:endParaRPr lang="en-US" sz="1200" dirty="0">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a:r>
                        <a:rPr lang="en-US" sz="1200" b="0" dirty="0" smtClean="0">
                          <a:latin typeface="Arial" pitchFamily="34" charset="0"/>
                          <a:cs typeface="Arial" pitchFamily="34" charset="0"/>
                        </a:rPr>
                        <a:t>100%</a:t>
                      </a:r>
                      <a:endParaRPr lang="en-US" sz="1200" b="0" dirty="0">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Arial" pitchFamily="34" charset="0"/>
                          <a:ea typeface="+mn-ea"/>
                          <a:cs typeface="Arial" pitchFamily="34" charset="0"/>
                        </a:rPr>
                        <a:t>1198/1198 (100%)</a:t>
                      </a:r>
                      <a:endParaRPr lang="en-US" sz="1200" b="0" i="0" u="none" strike="noStrike" kern="1200" dirty="0">
                        <a:solidFill>
                          <a:schemeClr val="tx1"/>
                        </a:solidFill>
                        <a:effectLst/>
                        <a:latin typeface="Arial" pitchFamily="34" charset="0"/>
                        <a:ea typeface="+mn-ea"/>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Arial" pitchFamily="34" charset="0"/>
                          <a:ea typeface="+mn-ea"/>
                          <a:cs typeface="Arial" pitchFamily="34" charset="0"/>
                        </a:rPr>
                        <a:t>1089/1089 (100%)</a:t>
                      </a:r>
                      <a:endParaRPr lang="en-US" sz="1200" b="0" i="0" u="none" strike="noStrike" kern="1200" dirty="0">
                        <a:solidFill>
                          <a:schemeClr val="tx1"/>
                        </a:solidFill>
                        <a:effectLst/>
                        <a:latin typeface="Arial" pitchFamily="34" charset="0"/>
                        <a:ea typeface="+mn-ea"/>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Arial" pitchFamily="34" charset="0"/>
                          <a:ea typeface="+mn-ea"/>
                          <a:cs typeface="Arial" pitchFamily="34" charset="0"/>
                        </a:rPr>
                        <a:t>4399/4399 (100%)</a:t>
                      </a:r>
                      <a:endParaRPr lang="en-US" sz="1200" b="0" i="0" u="none" strike="noStrike" kern="1200" dirty="0">
                        <a:solidFill>
                          <a:schemeClr val="tx1"/>
                        </a:solidFill>
                        <a:effectLst/>
                        <a:latin typeface="Arial" pitchFamily="34" charset="0"/>
                        <a:ea typeface="+mn-ea"/>
                        <a:cs typeface="Arial" pitchFamily="34" charset="0"/>
                      </a:endParaRPr>
                    </a:p>
                  </a:txBody>
                  <a:tcPr marL="0" marR="0" marT="0" marB="0" anchor="ctr">
                    <a:lnR w="57150" cap="flat" cmpd="sng" algn="ctr">
                      <a:solidFill>
                        <a:schemeClr val="tx1"/>
                      </a:solidFill>
                      <a:prstDash val="solid"/>
                      <a:round/>
                      <a:headEnd type="none" w="med" len="med"/>
                      <a:tailEnd type="none" w="med" len="med"/>
                    </a:lnR>
                  </a:tcPr>
                </a:tc>
              </a:tr>
              <a:tr h="438459">
                <a:tc>
                  <a:txBody>
                    <a:bodyPr/>
                    <a:lstStyle/>
                    <a:p>
                      <a:pPr algn="ctr" fontAlgn="b"/>
                      <a:r>
                        <a:rPr lang="en-GB" sz="1200" b="1" u="none" strike="noStrike" dirty="0">
                          <a:effectLst/>
                          <a:latin typeface="Arial" pitchFamily="34" charset="0"/>
                          <a:cs typeface="Arial" pitchFamily="34" charset="0"/>
                        </a:rPr>
                        <a:t>MP</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259/259 </a:t>
                      </a:r>
                      <a:r>
                        <a:rPr lang="en-GB" sz="1200" b="0" i="0" u="none" strike="noStrike" dirty="0" smtClean="0">
                          <a:solidFill>
                            <a:schemeClr val="tx1"/>
                          </a:solidFill>
                          <a:effectLst/>
                          <a:latin typeface="Arial" pitchFamily="34" charset="0"/>
                          <a:cs typeface="Arial" pitchFamily="34" charset="0"/>
                        </a:rPr>
                        <a:t> (100%)</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674/674 (100%)</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606/606 (100%)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2049/2049 (100%)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3588/3588 (100%)</a:t>
                      </a:r>
                    </a:p>
                  </a:txBody>
                  <a:tcPr marL="0" marR="0" marT="0" marB="0" anchor="ctr">
                    <a:lnR w="57150" cap="flat" cmpd="sng" algn="ctr">
                      <a:solidFill>
                        <a:schemeClr val="tx1"/>
                      </a:solidFill>
                      <a:prstDash val="solid"/>
                      <a:round/>
                      <a:headEnd type="none" w="med" len="med"/>
                      <a:tailEnd type="none" w="med" len="med"/>
                    </a:lnR>
                  </a:tcPr>
                </a:tc>
              </a:tr>
              <a:tr h="438459">
                <a:tc>
                  <a:txBody>
                    <a:bodyPr/>
                    <a:lstStyle/>
                    <a:p>
                      <a:pPr algn="ctr" fontAlgn="b"/>
                      <a:r>
                        <a:rPr lang="en-GB" sz="1200" b="1" u="none" strike="noStrike" dirty="0">
                          <a:effectLst/>
                          <a:latin typeface="Arial" pitchFamily="34" charset="0"/>
                          <a:cs typeface="Arial" pitchFamily="34" charset="0"/>
                        </a:rPr>
                        <a:t>NC</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35/35 </a:t>
                      </a:r>
                      <a:r>
                        <a:rPr lang="en-GB" sz="1200" b="0" i="0" u="none" strike="noStrike" dirty="0" smtClean="0">
                          <a:solidFill>
                            <a:schemeClr val="tx1"/>
                          </a:solidFill>
                          <a:effectLst/>
                          <a:latin typeface="Arial" pitchFamily="34" charset="0"/>
                          <a:cs typeface="Arial" pitchFamily="34" charset="0"/>
                        </a:rPr>
                        <a:t> (100%)</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u="none" strike="noStrike" dirty="0" smtClean="0">
                          <a:effectLst/>
                          <a:latin typeface="Arial" pitchFamily="34" charset="0"/>
                          <a:cs typeface="Arial" pitchFamily="34" charset="0"/>
                        </a:rPr>
                        <a:t>100%</a:t>
                      </a:r>
                      <a:endParaRPr lang="en-GB" sz="1200" b="0" i="0" u="none" strike="noStrike" dirty="0" smtClean="0">
                        <a:solidFill>
                          <a:srgbClr val="000000"/>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31/31</a:t>
                      </a:r>
                      <a:r>
                        <a:rPr lang="en-GB" sz="1200" b="0" i="0" u="none" strike="noStrike" baseline="0" dirty="0" smtClean="0">
                          <a:solidFill>
                            <a:schemeClr val="tx1"/>
                          </a:solidFill>
                          <a:effectLst/>
                          <a:latin typeface="Arial" pitchFamily="34" charset="0"/>
                          <a:cs typeface="Arial" pitchFamily="34" charset="0"/>
                        </a:rPr>
                        <a:t> (100</a:t>
                      </a:r>
                      <a:r>
                        <a:rPr lang="en-GB" sz="1200" b="0" i="0" u="none" strike="noStrike" dirty="0" smtClean="0">
                          <a:solidFill>
                            <a:schemeClr val="tx1"/>
                          </a:solidFill>
                          <a:effectLst/>
                          <a:latin typeface="Arial" pitchFamily="34" charset="0"/>
                          <a:cs typeface="Arial" pitchFamily="34" charset="0"/>
                        </a:rPr>
                        <a:t>%)</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36/36      (100%)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20/20 (100%)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122/122         (100%)</a:t>
                      </a:r>
                    </a:p>
                  </a:txBody>
                  <a:tcPr marL="0" marR="0" marT="0" marB="0" anchor="ctr">
                    <a:lnR w="57150" cap="flat" cmpd="sng" algn="ctr">
                      <a:solidFill>
                        <a:schemeClr val="tx1"/>
                      </a:solidFill>
                      <a:prstDash val="solid"/>
                      <a:round/>
                      <a:headEnd type="none" w="med" len="med"/>
                      <a:tailEnd type="none" w="med" len="med"/>
                    </a:lnR>
                  </a:tcPr>
                </a:tc>
              </a:tr>
              <a:tr h="438459">
                <a:tc>
                  <a:txBody>
                    <a:bodyPr/>
                    <a:lstStyle/>
                    <a:p>
                      <a:pPr algn="ctr" fontAlgn="b"/>
                      <a:r>
                        <a:rPr lang="en-GB" sz="1200" b="1" u="none" strike="noStrike" dirty="0">
                          <a:effectLst/>
                          <a:latin typeface="Arial" pitchFamily="34" charset="0"/>
                          <a:cs typeface="Arial" pitchFamily="34" charset="0"/>
                        </a:rPr>
                        <a:t>NW</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32/32 </a:t>
                      </a:r>
                      <a:r>
                        <a:rPr lang="en-GB" sz="1200" b="0" i="0" u="none" strike="noStrike" dirty="0" smtClean="0">
                          <a:solidFill>
                            <a:schemeClr val="tx1"/>
                          </a:solidFill>
                          <a:effectLst/>
                          <a:latin typeface="Arial" pitchFamily="34" charset="0"/>
                          <a:cs typeface="Arial" pitchFamily="34" charset="0"/>
                        </a:rPr>
                        <a:t> (100%)</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69/69 (100%)</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48/48        (100%)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28/28 (100%)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177/177 (100%)</a:t>
                      </a:r>
                    </a:p>
                  </a:txBody>
                  <a:tcPr marL="0" marR="0" marT="0" marB="0" anchor="ctr">
                    <a:lnR w="57150" cap="flat" cmpd="sng" algn="ctr">
                      <a:solidFill>
                        <a:schemeClr val="tx1"/>
                      </a:solidFill>
                      <a:prstDash val="solid"/>
                      <a:round/>
                      <a:headEnd type="none" w="med" len="med"/>
                      <a:tailEnd type="none" w="med" len="med"/>
                    </a:lnR>
                  </a:tcPr>
                </a:tc>
              </a:tr>
              <a:tr h="362619">
                <a:tc>
                  <a:txBody>
                    <a:bodyPr/>
                    <a:lstStyle/>
                    <a:p>
                      <a:pPr algn="ctr" fontAlgn="b"/>
                      <a:r>
                        <a:rPr lang="en-GB" sz="1200" b="1" u="none" strike="noStrike" dirty="0">
                          <a:effectLst/>
                          <a:latin typeface="Arial" pitchFamily="34" charset="0"/>
                          <a:cs typeface="Arial" pitchFamily="34" charset="0"/>
                        </a:rPr>
                        <a:t>WC</a:t>
                      </a:r>
                      <a:endParaRPr lang="en-GB" sz="1200" b="1"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21/21 </a:t>
                      </a:r>
                      <a:r>
                        <a:rPr lang="en-GB" sz="1200" b="0" i="0" u="none" strike="noStrike" dirty="0" smtClean="0">
                          <a:solidFill>
                            <a:schemeClr val="tx1"/>
                          </a:solidFill>
                          <a:effectLst/>
                          <a:latin typeface="Arial" pitchFamily="34" charset="0"/>
                          <a:cs typeface="Arial" pitchFamily="34" charset="0"/>
                        </a:rPr>
                        <a:t> (100%)</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100%</a:t>
                      </a:r>
                      <a:endParaRPr lang="en-GB" sz="1200" b="0" i="0" u="none" strike="noStrike" dirty="0" smtClean="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2/2 </a:t>
                      </a:r>
                      <a:r>
                        <a:rPr lang="en-GB" sz="1200" b="0" i="0" u="none" strike="noStrike" dirty="0" smtClean="0">
                          <a:solidFill>
                            <a:schemeClr val="tx1"/>
                          </a:solidFill>
                          <a:effectLst/>
                          <a:latin typeface="Arial" pitchFamily="34" charset="0"/>
                          <a:cs typeface="Arial" pitchFamily="34" charset="0"/>
                        </a:rPr>
                        <a:t> (100%)</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Arial" pitchFamily="34" charset="0"/>
                          <a:ea typeface="+mn-ea"/>
                          <a:cs typeface="Arial" pitchFamily="34" charset="0"/>
                        </a:rPr>
                        <a:t>23/23(100%)</a:t>
                      </a:r>
                    </a:p>
                  </a:txBody>
                  <a:tcPr marL="0" marR="0" marT="0" marB="0" anchor="ctr">
                    <a:lnR w="57150" cap="flat" cmpd="sng" algn="ctr">
                      <a:solidFill>
                        <a:schemeClr val="tx1"/>
                      </a:solidFill>
                      <a:prstDash val="solid"/>
                      <a:round/>
                      <a:headEnd type="none" w="med" len="med"/>
                      <a:tailEnd type="none" w="med" len="med"/>
                    </a:lnR>
                  </a:tcPr>
                </a:tc>
              </a:tr>
              <a:tr h="438459">
                <a:tc>
                  <a:txBody>
                    <a:bodyPr/>
                    <a:lstStyle/>
                    <a:p>
                      <a:pPr algn="ctr" fontAlgn="b"/>
                      <a:r>
                        <a:rPr lang="en-GB" sz="1200" b="1" u="none" strike="noStrike" dirty="0">
                          <a:effectLst/>
                          <a:latin typeface="Arial" pitchFamily="34" charset="0"/>
                          <a:cs typeface="Arial" pitchFamily="34" charset="0"/>
                        </a:rPr>
                        <a:t>TOTALS</a:t>
                      </a:r>
                      <a:endParaRPr lang="en-GB" sz="1200" b="1" i="0" u="none" strike="noStrike" dirty="0">
                        <a:solidFill>
                          <a:srgbClr val="000000"/>
                        </a:solidFill>
                        <a:effectLst/>
                        <a:latin typeface="Arial" pitchFamily="34" charset="0"/>
                        <a:cs typeface="Arial" pitchFamily="34" charset="0"/>
                      </a:endParaRPr>
                    </a:p>
                  </a:txBody>
                  <a:tcPr marL="0" marR="0" marT="0" marB="0" anchor="ctr">
                    <a:solidFill>
                      <a:srgbClr val="92D050"/>
                    </a:solidFill>
                  </a:tcPr>
                </a:tc>
                <a:tc>
                  <a:txBody>
                    <a:bodyPr/>
                    <a:lstStyle/>
                    <a:p>
                      <a:pPr algn="ctr" fontAlgn="b"/>
                      <a:r>
                        <a:rPr lang="en-GB" sz="1200" b="1" u="none" strike="noStrike" dirty="0">
                          <a:effectLst/>
                          <a:latin typeface="Arial" pitchFamily="34" charset="0"/>
                          <a:cs typeface="Arial" pitchFamily="34" charset="0"/>
                        </a:rPr>
                        <a:t>100%</a:t>
                      </a:r>
                      <a:endParaRPr lang="en-GB" sz="1200" b="1" i="0" u="none" strike="noStrike" dirty="0">
                        <a:solidFill>
                          <a:srgbClr val="000000"/>
                        </a:solidFill>
                        <a:effectLst/>
                        <a:latin typeface="Arial" pitchFamily="34" charset="0"/>
                        <a:cs typeface="Arial" pitchFamily="34" charset="0"/>
                      </a:endParaRPr>
                    </a:p>
                  </a:txBody>
                  <a:tcPr marL="0" marR="0" marT="0" marB="0" anchor="ctr">
                    <a:solidFill>
                      <a:srgbClr val="92D050"/>
                    </a:solidFill>
                  </a:tcPr>
                </a:tc>
                <a:tc>
                  <a:txBody>
                    <a:bodyPr/>
                    <a:lstStyle/>
                    <a:p>
                      <a:pPr algn="ctr" fontAlgn="b"/>
                      <a:r>
                        <a:rPr lang="en-GB" sz="1200" b="1" u="none" strike="noStrike" dirty="0">
                          <a:effectLst/>
                          <a:latin typeface="Arial" pitchFamily="34" charset="0"/>
                          <a:cs typeface="Arial" pitchFamily="34" charset="0"/>
                        </a:rPr>
                        <a:t>100%</a:t>
                      </a:r>
                      <a:endParaRPr lang="en-GB" sz="1200" b="1" i="0" u="none" strike="noStrike" dirty="0">
                        <a:solidFill>
                          <a:srgbClr val="000000"/>
                        </a:solidFill>
                        <a:effectLst/>
                        <a:latin typeface="Arial" pitchFamily="34" charset="0"/>
                        <a:cs typeface="Arial" pitchFamily="34" charset="0"/>
                      </a:endParaRPr>
                    </a:p>
                  </a:txBody>
                  <a:tcPr marL="0" marR="0" marT="0" marB="0" anchor="ct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kern="1200" dirty="0" smtClean="0">
                          <a:solidFill>
                            <a:srgbClr val="000000"/>
                          </a:solidFill>
                          <a:effectLst/>
                          <a:latin typeface="Arial" pitchFamily="34" charset="0"/>
                          <a:ea typeface="+mn-ea"/>
                          <a:cs typeface="Arial" pitchFamily="34" charset="0"/>
                        </a:rPr>
                        <a:t>3665/3665 </a:t>
                      </a:r>
                      <a:r>
                        <a:rPr lang="en-GB" sz="1200" b="1" i="0" u="none" strike="noStrike" dirty="0" smtClean="0">
                          <a:solidFill>
                            <a:schemeClr val="tx1"/>
                          </a:solidFill>
                          <a:effectLst/>
                          <a:latin typeface="Arial" pitchFamily="34" charset="0"/>
                          <a:cs typeface="Arial" pitchFamily="34" charset="0"/>
                        </a:rPr>
                        <a:t> (100%)</a:t>
                      </a:r>
                    </a:p>
                  </a:txBody>
                  <a:tcPr marL="0" marR="0" marT="0" marB="0" anchor="ctr">
                    <a:lnR w="38100" cap="flat" cmpd="sng" algn="ctr">
                      <a:solidFill>
                        <a:schemeClr val="tx1"/>
                      </a:solidFill>
                      <a:prstDash val="solid"/>
                      <a:round/>
                      <a:headEnd type="none" w="med" len="med"/>
                      <a:tailEnd type="none" w="med" len="med"/>
                    </a:ln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chemeClr val="tx1"/>
                          </a:solidFill>
                          <a:effectLst/>
                          <a:latin typeface="Arial" pitchFamily="34" charset="0"/>
                          <a:cs typeface="Arial" pitchFamily="34" charset="0"/>
                        </a:rPr>
                        <a:t>3783/3783 (100%)</a:t>
                      </a:r>
                    </a:p>
                  </a:txBody>
                  <a:tcPr marL="0" marR="0" marT="0" marB="0" anchor="ctr">
                    <a:lnR w="38100" cap="flat" cmpd="sng" algn="ctr">
                      <a:solidFill>
                        <a:schemeClr val="tx1"/>
                      </a:solidFill>
                      <a:prstDash val="solid"/>
                      <a:round/>
                      <a:headEnd type="none" w="med" len="med"/>
                      <a:tailEnd type="none" w="med" len="med"/>
                    </a:ln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kern="1200" dirty="0" smtClean="0">
                          <a:solidFill>
                            <a:schemeClr val="tx1"/>
                          </a:solidFill>
                          <a:effectLst/>
                          <a:latin typeface="Arial" pitchFamily="34" charset="0"/>
                          <a:ea typeface="+mn-ea"/>
                          <a:cs typeface="Arial" pitchFamily="34" charset="0"/>
                        </a:rPr>
                        <a:t>3561/3561 (100%)</a:t>
                      </a:r>
                    </a:p>
                  </a:txBody>
                  <a:tcPr marL="0" marR="0" marT="0" marB="0" anchor="ct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kern="1200" dirty="0" smtClean="0">
                          <a:solidFill>
                            <a:schemeClr val="tx1"/>
                          </a:solidFill>
                          <a:effectLst/>
                          <a:latin typeface="Arial" pitchFamily="34" charset="0"/>
                          <a:ea typeface="+mn-ea"/>
                          <a:cs typeface="Arial" pitchFamily="34" charset="0"/>
                        </a:rPr>
                        <a:t>100%</a:t>
                      </a:r>
                    </a:p>
                    <a:p>
                      <a:pPr marL="0" marR="0" indent="0" algn="ctr" defTabSz="914400" rtl="0" eaLnBrk="1" fontAlgn="b" latinLnBrk="0" hangingPunct="1">
                        <a:lnSpc>
                          <a:spcPct val="100000"/>
                        </a:lnSpc>
                        <a:spcBef>
                          <a:spcPts val="0"/>
                        </a:spcBef>
                        <a:spcAft>
                          <a:spcPts val="0"/>
                        </a:spcAft>
                        <a:buClrTx/>
                        <a:buSzTx/>
                        <a:buFontTx/>
                        <a:buNone/>
                        <a:tabLst/>
                        <a:defRPr/>
                      </a:pPr>
                      <a:endParaRPr lang="en-GB" sz="1200" b="1" i="0" u="none" strike="noStrike" kern="1200" dirty="0" smtClean="0">
                        <a:solidFill>
                          <a:schemeClr val="tx1"/>
                        </a:solidFill>
                        <a:effectLst/>
                        <a:latin typeface="Arial" pitchFamily="34" charset="0"/>
                        <a:ea typeface="+mn-ea"/>
                        <a:cs typeface="Arial" pitchFamily="34" charset="0"/>
                      </a:endParaRPr>
                    </a:p>
                  </a:txBody>
                  <a:tcPr marL="0" marR="0" marT="0" marB="0" anchor="ct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kern="1200" dirty="0" smtClean="0">
                          <a:solidFill>
                            <a:schemeClr val="tx1"/>
                          </a:solidFill>
                          <a:effectLst/>
                          <a:latin typeface="Arial" pitchFamily="34" charset="0"/>
                          <a:ea typeface="+mn-ea"/>
                          <a:cs typeface="Arial" pitchFamily="34" charset="0"/>
                        </a:rPr>
                        <a:t>5121/5121| (100%)</a:t>
                      </a:r>
                    </a:p>
                  </a:txBody>
                  <a:tcPr marL="0" marR="0" marT="0" marB="0" anchor="ct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kern="1200" dirty="0" smtClean="0">
                          <a:solidFill>
                            <a:schemeClr val="tx1"/>
                          </a:solidFill>
                          <a:effectLst/>
                          <a:latin typeface="Arial" pitchFamily="34" charset="0"/>
                          <a:ea typeface="+mn-ea"/>
                          <a:cs typeface="Arial" pitchFamily="34" charset="0"/>
                        </a:rPr>
                        <a:t>16147/16147 (100%)</a:t>
                      </a:r>
                    </a:p>
                  </a:txBody>
                  <a:tcPr marL="0" marR="0" marT="0" marB="0" anchor="ctr">
                    <a:lnR w="57150" cap="flat" cmpd="sng" algn="ctr">
                      <a:solidFill>
                        <a:schemeClr val="tx1"/>
                      </a:solidFill>
                      <a:prstDash val="solid"/>
                      <a:round/>
                      <a:headEnd type="none" w="med" len="med"/>
                      <a:tailEnd type="none" w="med" len="med"/>
                    </a:lnR>
                    <a:solidFill>
                      <a:srgbClr val="92D050"/>
                    </a:solidFill>
                  </a:tcPr>
                </a:tc>
              </a:tr>
            </a:tbl>
          </a:graphicData>
        </a:graphic>
      </p:graphicFrame>
    </p:spTree>
    <p:extLst>
      <p:ext uri="{BB962C8B-B14F-4D97-AF65-F5344CB8AC3E}">
        <p14:creationId xmlns:p14="http://schemas.microsoft.com/office/powerpoint/2010/main" val="41763464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5805488"/>
            <a:ext cx="9144000" cy="1041400"/>
            <a:chOff x="0" y="5828721"/>
            <a:chExt cx="9144000" cy="1017421"/>
          </a:xfrm>
        </p:grpSpPr>
        <p:pic>
          <p:nvPicPr>
            <p:cNvPr id="675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5828721"/>
              <a:ext cx="2520279" cy="101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0" y="5881453"/>
              <a:ext cx="9144000"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pic>
          <p:nvPicPr>
            <p:cNvPr id="675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7" y="5989768"/>
              <a:ext cx="1222402" cy="75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75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fld id="{19D093DB-2C4E-49E8-92DA-C5369AD6A61B}" type="slidenum">
              <a:rPr lang="en-ZA" altLang="en-US" smtClean="0">
                <a:solidFill>
                  <a:srgbClr val="898989"/>
                </a:solidFill>
              </a:rPr>
              <a:pPr algn="l" eaLnBrk="1" hangingPunct="1"/>
              <a:t>59</a:t>
            </a:fld>
            <a:endParaRPr lang="en-ZA" altLang="en-US" dirty="0" smtClean="0">
              <a:solidFill>
                <a:srgbClr val="898989"/>
              </a:solidFill>
            </a:endParaRPr>
          </a:p>
        </p:txBody>
      </p:sp>
      <p:sp>
        <p:nvSpPr>
          <p:cNvPr id="67588" name="Content Placeholder 9"/>
          <p:cNvSpPr txBox="1">
            <a:spLocks/>
          </p:cNvSpPr>
          <p:nvPr/>
        </p:nvSpPr>
        <p:spPr bwMode="auto">
          <a:xfrm>
            <a:off x="107950" y="104775"/>
            <a:ext cx="903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marL="268288" indent="-268288"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spcBef>
                <a:spcPct val="90000"/>
              </a:spcBef>
              <a:buFont typeface="Wingdings" pitchFamily="2" charset="2"/>
              <a:buChar char="n"/>
            </a:pPr>
            <a:endParaRPr lang="en-US" altLang="en-US" sz="2000" b="1"/>
          </a:p>
        </p:txBody>
      </p:sp>
      <p:sp>
        <p:nvSpPr>
          <p:cNvPr id="67589" name="Rectangle 1"/>
          <p:cNvSpPr>
            <a:spLocks noChangeArrowheads="1"/>
          </p:cNvSpPr>
          <p:nvPr/>
        </p:nvSpPr>
        <p:spPr bwMode="auto">
          <a:xfrm>
            <a:off x="0" y="0"/>
            <a:ext cx="9116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b="1" u="sng" dirty="0" smtClean="0">
                <a:solidFill>
                  <a:schemeClr val="bg1"/>
                </a:solidFill>
                <a:latin typeface="Arial" pitchFamily="34" charset="0"/>
                <a:cs typeface="Arial" pitchFamily="34" charset="0"/>
              </a:rPr>
              <a:t>Provincial </a:t>
            </a:r>
            <a:r>
              <a:rPr lang="en-US" altLang="en-US" sz="2000" b="1" u="sng" dirty="0">
                <a:solidFill>
                  <a:schemeClr val="bg1"/>
                </a:solidFill>
                <a:latin typeface="Arial" pitchFamily="34" charset="0"/>
                <a:cs typeface="Arial" pitchFamily="34" charset="0"/>
              </a:rPr>
              <a:t>Target </a:t>
            </a:r>
            <a:r>
              <a:rPr lang="en-US" altLang="en-US" sz="2000" b="1" dirty="0">
                <a:solidFill>
                  <a:schemeClr val="bg1"/>
                </a:solidFill>
                <a:latin typeface="Arial" pitchFamily="34" charset="0"/>
                <a:cs typeface="Arial" pitchFamily="34" charset="0"/>
              </a:rPr>
              <a:t>: 100% of Detected undocumented </a:t>
            </a:r>
            <a:r>
              <a:rPr lang="en-US" altLang="en-US" sz="2000" b="1" dirty="0" smtClean="0">
                <a:solidFill>
                  <a:schemeClr val="bg1"/>
                </a:solidFill>
                <a:latin typeface="Arial" pitchFamily="34" charset="0"/>
                <a:cs typeface="Arial" pitchFamily="34" charset="0"/>
              </a:rPr>
              <a:t>foreigners transferred </a:t>
            </a:r>
            <a:r>
              <a:rPr lang="en-US" altLang="en-US" sz="2000" b="1" dirty="0">
                <a:solidFill>
                  <a:schemeClr val="bg1"/>
                </a:solidFill>
                <a:latin typeface="Arial" pitchFamily="34" charset="0"/>
                <a:cs typeface="Arial" pitchFamily="34" charset="0"/>
              </a:rPr>
              <a:t>to </a:t>
            </a:r>
            <a:r>
              <a:rPr lang="en-US" altLang="en-US" sz="2000" b="1" dirty="0" err="1">
                <a:solidFill>
                  <a:schemeClr val="bg1"/>
                </a:solidFill>
                <a:latin typeface="Arial" pitchFamily="34" charset="0"/>
                <a:cs typeface="Arial" pitchFamily="34" charset="0"/>
              </a:rPr>
              <a:t>Lindela</a:t>
            </a:r>
            <a:r>
              <a:rPr lang="en-US" altLang="en-US" sz="2000" b="1" dirty="0">
                <a:solidFill>
                  <a:schemeClr val="bg1"/>
                </a:solidFill>
                <a:latin typeface="Arial" pitchFamily="34" charset="0"/>
                <a:cs typeface="Arial" pitchFamily="34" charset="0"/>
              </a:rPr>
              <a:t> within 20  calendar days </a:t>
            </a:r>
          </a:p>
          <a:p>
            <a:endParaRPr lang="en-ZA" altLang="en-US" sz="2400" dirty="0">
              <a:solidFill>
                <a:schemeClr val="bg1"/>
              </a:solidFill>
              <a:latin typeface="Arial" pitchFamily="34"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33349887"/>
              </p:ext>
            </p:extLst>
          </p:nvPr>
        </p:nvGraphicFramePr>
        <p:xfrm>
          <a:off x="34709" y="877152"/>
          <a:ext cx="9081995" cy="5070748"/>
        </p:xfrm>
        <a:graphic>
          <a:graphicData uri="http://schemas.openxmlformats.org/drawingml/2006/table">
            <a:tbl>
              <a:tblPr>
                <a:tableStyleId>{5940675A-B579-460E-94D1-54222C63F5DA}</a:tableStyleId>
              </a:tblPr>
              <a:tblGrid>
                <a:gridCol w="715918"/>
                <a:gridCol w="627797"/>
                <a:gridCol w="586854"/>
                <a:gridCol w="996286"/>
                <a:gridCol w="655093"/>
                <a:gridCol w="968991"/>
                <a:gridCol w="723331"/>
                <a:gridCol w="1050878"/>
                <a:gridCol w="723331"/>
                <a:gridCol w="996287"/>
                <a:gridCol w="1037229"/>
              </a:tblGrid>
              <a:tr h="717935">
                <a:tc>
                  <a:txBody>
                    <a:bodyPr/>
                    <a:lstStyle/>
                    <a:p>
                      <a:pPr algn="l" fontAlgn="t"/>
                      <a:r>
                        <a:rPr lang="en-GB" sz="1200" b="1" u="none" strike="noStrike" dirty="0">
                          <a:effectLst/>
                          <a:latin typeface="Arial" pitchFamily="34" charset="0"/>
                          <a:cs typeface="Arial" pitchFamily="34" charset="0"/>
                        </a:rPr>
                        <a:t>Province</a:t>
                      </a:r>
                      <a:endParaRPr lang="en-GB" sz="1200" b="1" i="0" u="none" strike="noStrike" dirty="0">
                        <a:solidFill>
                          <a:srgbClr val="000000"/>
                        </a:solidFill>
                        <a:effectLst/>
                        <a:latin typeface="Arial" pitchFamily="34" charset="0"/>
                        <a:cs typeface="Arial" pitchFamily="34" charset="0"/>
                      </a:endParaRPr>
                    </a:p>
                  </a:txBody>
                  <a:tcPr marL="9523" marR="9523" marT="9521" marB="0" anchor="ctr">
                    <a:solidFill>
                      <a:srgbClr val="92D050"/>
                    </a:solidFill>
                  </a:tcPr>
                </a:tc>
                <a:tc>
                  <a:txBody>
                    <a:bodyPr/>
                    <a:lstStyle/>
                    <a:p>
                      <a:pPr algn="ctr" fontAlgn="t"/>
                      <a:r>
                        <a:rPr lang="en-GB" sz="1200" b="1" u="none" strike="noStrike" dirty="0">
                          <a:effectLst/>
                          <a:latin typeface="Arial" pitchFamily="34" charset="0"/>
                          <a:cs typeface="Arial" pitchFamily="34" charset="0"/>
                        </a:rPr>
                        <a:t>Annual target</a:t>
                      </a:r>
                      <a:endParaRPr lang="en-GB" sz="1200" b="1" i="0" u="none" strike="noStrike" dirty="0">
                        <a:solidFill>
                          <a:srgbClr val="000000"/>
                        </a:solidFill>
                        <a:effectLst/>
                        <a:latin typeface="Arial" pitchFamily="34" charset="0"/>
                        <a:cs typeface="Arial" pitchFamily="34" charset="0"/>
                      </a:endParaRPr>
                    </a:p>
                  </a:txBody>
                  <a:tcPr marL="9523" marR="9523" marT="9521" marB="0" anchor="ctr">
                    <a:solidFill>
                      <a:srgbClr val="92D050"/>
                    </a:solidFill>
                  </a:tcPr>
                </a:tc>
                <a:tc>
                  <a:txBody>
                    <a:bodyPr/>
                    <a:lstStyle/>
                    <a:p>
                      <a:pPr algn="ctr" fontAlgn="b"/>
                      <a:r>
                        <a:rPr lang="en-GB" sz="1200" b="1" u="none" strike="noStrike" dirty="0" smtClean="0">
                          <a:effectLst/>
                          <a:latin typeface="Arial" pitchFamily="34" charset="0"/>
                          <a:cs typeface="Arial" pitchFamily="34" charset="0"/>
                        </a:rPr>
                        <a:t>Target</a:t>
                      </a:r>
                    </a:p>
                    <a:p>
                      <a:pPr algn="ctr" fontAlgn="b"/>
                      <a:r>
                        <a:rPr lang="en-GB" sz="1200" b="1" u="none" strike="noStrike" dirty="0" smtClean="0">
                          <a:effectLst/>
                          <a:latin typeface="Arial" pitchFamily="34" charset="0"/>
                          <a:cs typeface="Arial" pitchFamily="34" charset="0"/>
                        </a:rPr>
                        <a:t>Q1</a:t>
                      </a:r>
                      <a:endParaRPr lang="en-GB" sz="1200" b="1" i="0" u="none" strike="noStrike" dirty="0">
                        <a:solidFill>
                          <a:srgbClr val="000000"/>
                        </a:solidFill>
                        <a:effectLst/>
                        <a:latin typeface="Arial" pitchFamily="34" charset="0"/>
                        <a:cs typeface="Arial" pitchFamily="34" charset="0"/>
                      </a:endParaRPr>
                    </a:p>
                  </a:txBody>
                  <a:tcPr marL="9523" marR="9523" marT="9521" marB="0" anchor="ctr">
                    <a:solidFill>
                      <a:srgbClr val="92D050"/>
                    </a:solidFill>
                  </a:tcPr>
                </a:tc>
                <a:tc>
                  <a:txBody>
                    <a:bodyPr/>
                    <a:lstStyle/>
                    <a:p>
                      <a:pPr algn="ctr" fontAlgn="t"/>
                      <a:r>
                        <a:rPr lang="en-GB" sz="1200" b="1" u="none" strike="noStrike" dirty="0">
                          <a:effectLst/>
                          <a:latin typeface="Arial" pitchFamily="34" charset="0"/>
                          <a:cs typeface="Arial" pitchFamily="34" charset="0"/>
                        </a:rPr>
                        <a:t>Actual performance </a:t>
                      </a:r>
                      <a:endParaRPr lang="en-GB" sz="1200" b="1" u="none" strike="noStrike" dirty="0" smtClean="0">
                        <a:effectLst/>
                        <a:latin typeface="Arial" pitchFamily="34" charset="0"/>
                        <a:cs typeface="Arial" pitchFamily="34" charset="0"/>
                      </a:endParaRPr>
                    </a:p>
                    <a:p>
                      <a:pPr algn="ctr" fontAlgn="t"/>
                      <a:r>
                        <a:rPr lang="en-GB" sz="1200" b="1" u="none" strike="noStrike" dirty="0" smtClean="0">
                          <a:effectLst/>
                          <a:latin typeface="Arial" pitchFamily="34" charset="0"/>
                          <a:cs typeface="Arial" pitchFamily="34" charset="0"/>
                        </a:rPr>
                        <a:t>Q1</a:t>
                      </a:r>
                      <a:endParaRPr lang="en-GB" sz="1200" b="1" i="0" u="none" strike="noStrike" dirty="0">
                        <a:solidFill>
                          <a:srgbClr val="000000"/>
                        </a:solidFill>
                        <a:effectLst/>
                        <a:latin typeface="Arial" pitchFamily="34" charset="0"/>
                        <a:cs typeface="Arial" pitchFamily="34" charset="0"/>
                      </a:endParaRPr>
                    </a:p>
                  </a:txBody>
                  <a:tcPr marL="9523" marR="9523" marT="9521" marB="0" anchor="ctr">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u="none" strike="noStrike" dirty="0" smtClean="0">
                          <a:effectLst/>
                          <a:latin typeface="Arial" pitchFamily="34" charset="0"/>
                          <a:cs typeface="Arial" pitchFamily="34" charset="0"/>
                        </a:rPr>
                        <a:t>Target</a:t>
                      </a:r>
                    </a:p>
                    <a:p>
                      <a:pPr algn="ctr" fontAlgn="b"/>
                      <a:r>
                        <a:rPr lang="en-GB" sz="1200" b="1" u="none" strike="noStrike" dirty="0" smtClean="0">
                          <a:effectLst/>
                          <a:latin typeface="Arial" pitchFamily="34" charset="0"/>
                          <a:cs typeface="Arial" pitchFamily="34" charset="0"/>
                        </a:rPr>
                        <a:t>Q2</a:t>
                      </a:r>
                      <a:endParaRPr lang="en-GB" sz="1200" b="1" i="0" u="none" strike="noStrike" dirty="0">
                        <a:solidFill>
                          <a:srgbClr val="000000"/>
                        </a:solidFill>
                        <a:effectLst/>
                        <a:latin typeface="Arial" pitchFamily="34" charset="0"/>
                        <a:cs typeface="Arial" pitchFamily="34" charset="0"/>
                      </a:endParaRPr>
                    </a:p>
                  </a:txBody>
                  <a:tcPr marL="9523" marR="9523" marT="9521" marB="0" anchor="ctr">
                    <a:lnL w="38100" cap="flat" cmpd="sng" algn="ctr">
                      <a:solidFill>
                        <a:schemeClr val="tx1"/>
                      </a:solidFill>
                      <a:prstDash val="solid"/>
                      <a:round/>
                      <a:headEnd type="none" w="med" len="med"/>
                      <a:tailEnd type="none" w="med" len="med"/>
                    </a:lnL>
                    <a:solidFill>
                      <a:srgbClr val="92D050"/>
                    </a:solidFill>
                  </a:tcPr>
                </a:tc>
                <a:tc>
                  <a:txBody>
                    <a:bodyPr/>
                    <a:lstStyle/>
                    <a:p>
                      <a:pPr algn="ctr" fontAlgn="t"/>
                      <a:r>
                        <a:rPr lang="en-GB" sz="1200" b="1" u="none" strike="noStrike" dirty="0">
                          <a:effectLst/>
                          <a:latin typeface="Arial" pitchFamily="34" charset="0"/>
                          <a:cs typeface="Arial" pitchFamily="34" charset="0"/>
                        </a:rPr>
                        <a:t>Actual performance </a:t>
                      </a:r>
                      <a:endParaRPr lang="en-GB" sz="1200" b="1" u="none" strike="noStrike" dirty="0" smtClean="0">
                        <a:effectLst/>
                        <a:latin typeface="Arial" pitchFamily="34" charset="0"/>
                        <a:cs typeface="Arial" pitchFamily="34" charset="0"/>
                      </a:endParaRPr>
                    </a:p>
                    <a:p>
                      <a:pPr algn="ctr" fontAlgn="t"/>
                      <a:r>
                        <a:rPr lang="en-GB" sz="1200" b="1" u="none" strike="noStrike" dirty="0" smtClean="0">
                          <a:effectLst/>
                          <a:latin typeface="Arial" pitchFamily="34" charset="0"/>
                          <a:cs typeface="Arial" pitchFamily="34" charset="0"/>
                        </a:rPr>
                        <a:t>Q2</a:t>
                      </a:r>
                      <a:endParaRPr lang="en-GB" sz="1200" b="1" i="0" u="none" strike="noStrike" dirty="0">
                        <a:solidFill>
                          <a:srgbClr val="000000"/>
                        </a:solidFill>
                        <a:effectLst/>
                        <a:latin typeface="Arial" pitchFamily="34" charset="0"/>
                        <a:cs typeface="Arial" pitchFamily="34" charset="0"/>
                      </a:endParaRPr>
                    </a:p>
                  </a:txBody>
                  <a:tcPr marL="9523" marR="9523" marT="9521" marB="0" anchor="ctr">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u="none" strike="noStrike" dirty="0" smtClean="0">
                          <a:effectLst/>
                          <a:latin typeface="Arial" pitchFamily="34" charset="0"/>
                          <a:cs typeface="Arial" pitchFamily="34" charset="0"/>
                        </a:rPr>
                        <a:t>Target</a:t>
                      </a:r>
                    </a:p>
                    <a:p>
                      <a:pPr algn="ctr" fontAlgn="b"/>
                      <a:r>
                        <a:rPr lang="en-GB" sz="1200" b="1" u="none" strike="noStrike" dirty="0" smtClean="0">
                          <a:effectLst/>
                          <a:latin typeface="Arial" pitchFamily="34" charset="0"/>
                          <a:cs typeface="Arial" pitchFamily="34" charset="0"/>
                        </a:rPr>
                        <a:t>Q3</a:t>
                      </a:r>
                      <a:endParaRPr lang="en-GB" sz="1200" b="1" i="0" u="none" strike="noStrike" dirty="0">
                        <a:solidFill>
                          <a:srgbClr val="000000"/>
                        </a:solidFill>
                        <a:effectLst/>
                        <a:latin typeface="Arial" pitchFamily="34" charset="0"/>
                        <a:cs typeface="Arial" pitchFamily="34" charset="0"/>
                      </a:endParaRPr>
                    </a:p>
                  </a:txBody>
                  <a:tcPr marL="9523" marR="9523" marT="9521" marB="0" anchor="ctr">
                    <a:lnL w="38100" cap="flat" cmpd="sng" algn="ctr">
                      <a:solidFill>
                        <a:schemeClr val="tx1"/>
                      </a:solidFill>
                      <a:prstDash val="solid"/>
                      <a:round/>
                      <a:headEnd type="none" w="med" len="med"/>
                      <a:tailEnd type="none" w="med" len="med"/>
                    </a:lnL>
                    <a:solidFill>
                      <a:srgbClr val="92D050"/>
                    </a:solidFill>
                  </a:tcPr>
                </a:tc>
                <a:tc>
                  <a:txBody>
                    <a:bodyPr/>
                    <a:lstStyle/>
                    <a:p>
                      <a:pPr algn="ctr" fontAlgn="t"/>
                      <a:r>
                        <a:rPr lang="en-GB" sz="1200" b="1" u="none" strike="noStrike" dirty="0">
                          <a:effectLst/>
                          <a:latin typeface="Arial" pitchFamily="34" charset="0"/>
                          <a:cs typeface="Arial" pitchFamily="34" charset="0"/>
                        </a:rPr>
                        <a:t>Actual performance </a:t>
                      </a:r>
                      <a:endParaRPr lang="en-GB" sz="1200" b="1" u="none" strike="noStrike" dirty="0" smtClean="0">
                        <a:effectLst/>
                        <a:latin typeface="Arial" pitchFamily="34" charset="0"/>
                        <a:cs typeface="Arial" pitchFamily="34" charset="0"/>
                      </a:endParaRPr>
                    </a:p>
                    <a:p>
                      <a:pPr algn="ctr" fontAlgn="t"/>
                      <a:r>
                        <a:rPr lang="en-GB" sz="1200" b="1" u="none" strike="noStrike" dirty="0" smtClean="0">
                          <a:effectLst/>
                          <a:latin typeface="Arial" pitchFamily="34" charset="0"/>
                          <a:cs typeface="Arial" pitchFamily="34" charset="0"/>
                        </a:rPr>
                        <a:t>Q3</a:t>
                      </a:r>
                      <a:endParaRPr lang="en-GB" sz="1200" b="1" i="0" u="none" strike="noStrike" dirty="0">
                        <a:solidFill>
                          <a:srgbClr val="000000"/>
                        </a:solidFill>
                        <a:effectLst/>
                        <a:latin typeface="Arial" pitchFamily="34" charset="0"/>
                        <a:cs typeface="Arial" pitchFamily="34" charset="0"/>
                      </a:endParaRPr>
                    </a:p>
                  </a:txBody>
                  <a:tcPr marL="9523" marR="9523" marT="9521" marB="0" anchor="ctr">
                    <a:solidFill>
                      <a:srgbClr val="92D050"/>
                    </a:solidFill>
                  </a:tcPr>
                </a:tc>
                <a:tc>
                  <a:txBody>
                    <a:bodyPr/>
                    <a:lstStyle/>
                    <a:p>
                      <a:pPr algn="ctr" fontAlgn="b"/>
                      <a:r>
                        <a:rPr lang="en-GB" sz="1200" b="1" u="none" strike="noStrike" dirty="0" smtClean="0">
                          <a:effectLst/>
                          <a:latin typeface="Arial" pitchFamily="34" charset="0"/>
                          <a:cs typeface="Arial" pitchFamily="34" charset="0"/>
                        </a:rPr>
                        <a:t>Target</a:t>
                      </a:r>
                    </a:p>
                    <a:p>
                      <a:pPr algn="ctr" fontAlgn="b"/>
                      <a:r>
                        <a:rPr lang="en-GB" sz="1200" b="1" u="none" strike="noStrike" dirty="0" smtClean="0">
                          <a:effectLst/>
                          <a:latin typeface="Arial" pitchFamily="34" charset="0"/>
                          <a:cs typeface="Arial" pitchFamily="34" charset="0"/>
                        </a:rPr>
                        <a:t>Q4</a:t>
                      </a:r>
                      <a:endParaRPr lang="en-GB" sz="1200" b="1" i="0" u="none" strike="noStrike" dirty="0">
                        <a:solidFill>
                          <a:srgbClr val="000000"/>
                        </a:solidFill>
                        <a:effectLst/>
                        <a:latin typeface="Arial" pitchFamily="34" charset="0"/>
                        <a:cs typeface="Arial" pitchFamily="34" charset="0"/>
                      </a:endParaRPr>
                    </a:p>
                  </a:txBody>
                  <a:tcPr marL="9523" marR="9523" marT="9521" marB="0" anchor="ctr">
                    <a:solidFill>
                      <a:srgbClr val="92D050"/>
                    </a:solidFill>
                  </a:tcPr>
                </a:tc>
                <a:tc>
                  <a:txBody>
                    <a:bodyPr/>
                    <a:lstStyle/>
                    <a:p>
                      <a:pPr algn="ctr" fontAlgn="t"/>
                      <a:r>
                        <a:rPr lang="en-GB" sz="1200" b="1" u="none" strike="noStrike" dirty="0">
                          <a:effectLst/>
                          <a:latin typeface="Arial" pitchFamily="34" charset="0"/>
                          <a:cs typeface="Arial" pitchFamily="34" charset="0"/>
                        </a:rPr>
                        <a:t>Actual performance </a:t>
                      </a:r>
                      <a:endParaRPr lang="en-GB" sz="1200" b="1" u="none" strike="noStrike" dirty="0" smtClean="0">
                        <a:effectLst/>
                        <a:latin typeface="Arial" pitchFamily="34" charset="0"/>
                        <a:cs typeface="Arial" pitchFamily="34" charset="0"/>
                      </a:endParaRPr>
                    </a:p>
                    <a:p>
                      <a:pPr algn="ctr" fontAlgn="t"/>
                      <a:r>
                        <a:rPr lang="en-GB" sz="1200" b="1" u="none" strike="noStrike" dirty="0" smtClean="0">
                          <a:effectLst/>
                          <a:latin typeface="Arial" pitchFamily="34" charset="0"/>
                          <a:cs typeface="Arial" pitchFamily="34" charset="0"/>
                        </a:rPr>
                        <a:t>Q4</a:t>
                      </a:r>
                      <a:endParaRPr lang="en-GB" sz="1200" b="1" i="0" u="none" strike="noStrike" dirty="0">
                        <a:solidFill>
                          <a:srgbClr val="000000"/>
                        </a:solidFill>
                        <a:effectLst/>
                        <a:latin typeface="Arial" pitchFamily="34" charset="0"/>
                        <a:cs typeface="Arial" pitchFamily="34" charset="0"/>
                      </a:endParaRPr>
                    </a:p>
                  </a:txBody>
                  <a:tcPr marL="9523" marR="9523" marT="9521" marB="0" anchor="ctr">
                    <a:solidFill>
                      <a:srgbClr val="92D050"/>
                    </a:solidFill>
                  </a:tcPr>
                </a:tc>
                <a:tc>
                  <a:txBody>
                    <a:bodyPr/>
                    <a:lstStyle/>
                    <a:p>
                      <a:pPr algn="ctr" fontAlgn="t"/>
                      <a:r>
                        <a:rPr lang="en-GB" sz="1200" b="1" i="0" u="none" strike="noStrike" dirty="0" smtClean="0">
                          <a:solidFill>
                            <a:srgbClr val="000000"/>
                          </a:solidFill>
                          <a:effectLst/>
                          <a:latin typeface="Arial" pitchFamily="34" charset="0"/>
                          <a:cs typeface="Arial" pitchFamily="34" charset="0"/>
                        </a:rPr>
                        <a:t>Financial year End</a:t>
                      </a:r>
                      <a:endParaRPr lang="en-GB" sz="1200" b="1" i="0" u="none" strike="noStrike" dirty="0">
                        <a:solidFill>
                          <a:srgbClr val="000000"/>
                        </a:solidFill>
                        <a:effectLst/>
                        <a:latin typeface="Arial" pitchFamily="34" charset="0"/>
                        <a:cs typeface="Arial" pitchFamily="34" charset="0"/>
                      </a:endParaRPr>
                    </a:p>
                  </a:txBody>
                  <a:tcPr marL="9523" marR="9523" marT="9521" marB="0" anchor="ctr">
                    <a:lnR w="57150" cap="flat" cmpd="sng" algn="ctr">
                      <a:solidFill>
                        <a:schemeClr val="tx1"/>
                      </a:solidFill>
                      <a:prstDash val="solid"/>
                      <a:round/>
                      <a:headEnd type="none" w="med" len="med"/>
                      <a:tailEnd type="none" w="med" len="med"/>
                    </a:lnR>
                    <a:solidFill>
                      <a:srgbClr val="92D050"/>
                    </a:solidFill>
                  </a:tcPr>
                </a:tc>
              </a:tr>
              <a:tr h="335326">
                <a:tc>
                  <a:txBody>
                    <a:bodyPr/>
                    <a:lstStyle/>
                    <a:p>
                      <a:pPr algn="ctr" fontAlgn="b"/>
                      <a:r>
                        <a:rPr lang="en-GB" sz="1200" b="1" u="none" strike="noStrike" dirty="0">
                          <a:solidFill>
                            <a:schemeClr val="tx1"/>
                          </a:solidFill>
                          <a:effectLst/>
                          <a:latin typeface="Arial" pitchFamily="34" charset="0"/>
                          <a:cs typeface="Arial" pitchFamily="34" charset="0"/>
                        </a:rPr>
                        <a:t>EC</a:t>
                      </a:r>
                      <a:endParaRPr lang="en-GB" sz="1200" b="1" i="0" u="none" strike="noStrike" dirty="0">
                        <a:solidFill>
                          <a:schemeClr val="tx1"/>
                        </a:solidFill>
                        <a:effectLst/>
                        <a:latin typeface="Arial" pitchFamily="34" charset="0"/>
                        <a:cs typeface="Arial" pitchFamily="34" charset="0"/>
                      </a:endParaRPr>
                    </a:p>
                  </a:txBody>
                  <a:tcPr marL="0" marR="0" marT="0" marB="0" anchor="b"/>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rgbClr val="FF0000"/>
                          </a:solidFill>
                          <a:effectLst/>
                          <a:latin typeface="Arial" pitchFamily="34" charset="0"/>
                          <a:cs typeface="Arial" pitchFamily="34" charset="0"/>
                        </a:rPr>
                        <a:t>37/51</a:t>
                      </a:r>
                    </a:p>
                    <a:p>
                      <a:pPr algn="ctr" fontAlgn="b"/>
                      <a:r>
                        <a:rPr lang="en-GB" sz="1200" b="0" i="0" u="none" strike="noStrike" dirty="0" smtClean="0">
                          <a:solidFill>
                            <a:srgbClr val="FF0000"/>
                          </a:solidFill>
                          <a:effectLst/>
                          <a:latin typeface="Arial" pitchFamily="34" charset="0"/>
                          <a:cs typeface="Arial" pitchFamily="34" charset="0"/>
                        </a:rPr>
                        <a:t> (73%)</a:t>
                      </a:r>
                      <a:endParaRPr lang="en-GB" sz="1200" b="0" i="0" u="none" strike="noStrike" dirty="0">
                        <a:solidFill>
                          <a:srgbClr val="FF0000"/>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7/7                </a:t>
                      </a:r>
                    </a:p>
                    <a:p>
                      <a:pPr algn="ctr" fontAlgn="b"/>
                      <a:r>
                        <a:rPr lang="en-GB" sz="1200" b="0" i="0" u="none" strike="noStrike" dirty="0" smtClean="0">
                          <a:solidFill>
                            <a:schemeClr val="tx1"/>
                          </a:solidFill>
                          <a:effectLst/>
                          <a:latin typeface="Arial" pitchFamily="34" charset="0"/>
                          <a:cs typeface="Arial" pitchFamily="34" charset="0"/>
                        </a:rPr>
                        <a:t>  ( 100%)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72/72 </a:t>
                      </a:r>
                    </a:p>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100%</a:t>
                      </a: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94/94                ( 100%)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rgbClr val="FF0000"/>
                          </a:solidFill>
                          <a:effectLst/>
                          <a:latin typeface="Arial" pitchFamily="34" charset="0"/>
                          <a:cs typeface="Arial" pitchFamily="34" charset="0"/>
                        </a:rPr>
                        <a:t>210/224</a:t>
                      </a:r>
                    </a:p>
                    <a:p>
                      <a:pPr algn="ctr" fontAlgn="b"/>
                      <a:r>
                        <a:rPr lang="en-GB" sz="1200" b="0" i="0" u="none" strike="noStrike" dirty="0" smtClean="0">
                          <a:solidFill>
                            <a:srgbClr val="FF0000"/>
                          </a:solidFill>
                          <a:effectLst/>
                          <a:latin typeface="Arial" pitchFamily="34" charset="0"/>
                          <a:cs typeface="Arial" pitchFamily="34" charset="0"/>
                        </a:rPr>
                        <a:t>(94%)</a:t>
                      </a:r>
                      <a:endParaRPr lang="en-GB" sz="1200" b="0" i="0" u="none" strike="noStrike" dirty="0">
                        <a:solidFill>
                          <a:srgbClr val="FF0000"/>
                        </a:solidFill>
                        <a:effectLst/>
                        <a:latin typeface="Arial" pitchFamily="34" charset="0"/>
                        <a:cs typeface="Arial" pitchFamily="34" charset="0"/>
                      </a:endParaRPr>
                    </a:p>
                  </a:txBody>
                  <a:tcPr marL="0" marR="0" marT="0" marB="0" anchor="ctr">
                    <a:lnR w="57150" cap="flat" cmpd="sng" algn="ctr">
                      <a:solidFill>
                        <a:schemeClr val="tx1"/>
                      </a:solidFill>
                      <a:prstDash val="solid"/>
                      <a:round/>
                      <a:headEnd type="none" w="med" len="med"/>
                      <a:tailEnd type="none" w="med" len="med"/>
                    </a:lnR>
                  </a:tcPr>
                </a:tc>
              </a:tr>
              <a:tr h="409672">
                <a:tc>
                  <a:txBody>
                    <a:bodyPr/>
                    <a:lstStyle/>
                    <a:p>
                      <a:pPr algn="ctr" fontAlgn="b"/>
                      <a:r>
                        <a:rPr lang="en-GB" sz="1200" b="1" u="none" strike="noStrike" dirty="0">
                          <a:solidFill>
                            <a:schemeClr val="tx1"/>
                          </a:solidFill>
                          <a:effectLst/>
                          <a:latin typeface="Arial" pitchFamily="34" charset="0"/>
                          <a:cs typeface="Arial" pitchFamily="34" charset="0"/>
                        </a:rPr>
                        <a:t>FS</a:t>
                      </a:r>
                      <a:endParaRPr lang="en-GB" sz="1200" b="1" i="0" u="none" strike="noStrike" dirty="0">
                        <a:solidFill>
                          <a:schemeClr val="tx1"/>
                        </a:solidFill>
                        <a:effectLst/>
                        <a:latin typeface="Arial" pitchFamily="34" charset="0"/>
                        <a:cs typeface="Arial" pitchFamily="34" charset="0"/>
                      </a:endParaRPr>
                    </a:p>
                  </a:txBody>
                  <a:tcPr marL="0" marR="0" marT="0" marB="0" anchor="b"/>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583/583</a:t>
                      </a:r>
                    </a:p>
                    <a:p>
                      <a:pPr algn="ctr" fontAlgn="b"/>
                      <a:r>
                        <a:rPr lang="en-GB" sz="1200" b="0" i="0" u="none" strike="noStrike"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192/192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213/213</a:t>
                      </a:r>
                    </a:p>
                    <a:p>
                      <a:pPr algn="ctr" fontAlgn="b"/>
                      <a:r>
                        <a:rPr lang="en-GB" sz="1200" b="0" i="0" u="none" strike="noStrike"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100%</a:t>
                      </a: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149/149     (100%)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1137/1137 </a:t>
                      </a:r>
                    </a:p>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R w="57150" cap="flat" cmpd="sng" algn="ctr">
                      <a:solidFill>
                        <a:schemeClr val="tx1"/>
                      </a:solidFill>
                      <a:prstDash val="solid"/>
                      <a:round/>
                      <a:headEnd type="none" w="med" len="med"/>
                      <a:tailEnd type="none" w="med" len="med"/>
                    </a:lnR>
                  </a:tcPr>
                </a:tc>
              </a:tr>
              <a:tr h="409672">
                <a:tc>
                  <a:txBody>
                    <a:bodyPr/>
                    <a:lstStyle/>
                    <a:p>
                      <a:pPr algn="ctr" fontAlgn="b"/>
                      <a:r>
                        <a:rPr lang="en-GB" sz="1200" b="1" u="none" strike="noStrike" dirty="0">
                          <a:solidFill>
                            <a:schemeClr val="tx1"/>
                          </a:solidFill>
                          <a:effectLst/>
                          <a:latin typeface="Arial" pitchFamily="34" charset="0"/>
                          <a:cs typeface="Arial" pitchFamily="34" charset="0"/>
                        </a:rPr>
                        <a:t>GP</a:t>
                      </a:r>
                      <a:endParaRPr lang="en-GB" sz="1200" b="1" i="0" u="none" strike="noStrike" dirty="0">
                        <a:solidFill>
                          <a:schemeClr val="tx1"/>
                        </a:solidFill>
                        <a:effectLst/>
                        <a:latin typeface="Arial" pitchFamily="34" charset="0"/>
                        <a:cs typeface="Arial" pitchFamily="34" charset="0"/>
                      </a:endParaRPr>
                    </a:p>
                  </a:txBody>
                  <a:tcPr marL="0" marR="0" marT="0" marB="0" anchor="b"/>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rgbClr val="FF0000"/>
                          </a:solidFill>
                          <a:effectLst/>
                          <a:latin typeface="Arial" pitchFamily="34" charset="0"/>
                          <a:cs typeface="Arial" pitchFamily="34" charset="0"/>
                        </a:rPr>
                        <a:t>4512/4691 (96%)</a:t>
                      </a:r>
                      <a:endParaRPr lang="en-GB" sz="1200" b="0" i="0" u="none" strike="noStrike" dirty="0">
                        <a:solidFill>
                          <a:srgbClr val="FF0000"/>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3639/3722 (98%)</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2386/2386 </a:t>
                      </a:r>
                    </a:p>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100%</a:t>
                      </a: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2633/2633        (100%)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rgbClr val="FF0000"/>
                          </a:solidFill>
                          <a:effectLst/>
                          <a:latin typeface="Arial" pitchFamily="34" charset="0"/>
                          <a:cs typeface="Arial" pitchFamily="34" charset="0"/>
                        </a:rPr>
                        <a:t>13170/13432</a:t>
                      </a:r>
                    </a:p>
                    <a:p>
                      <a:pPr algn="ctr" fontAlgn="b"/>
                      <a:r>
                        <a:rPr lang="en-GB" sz="1200" b="0" i="0" u="none" strike="noStrike" dirty="0" smtClean="0">
                          <a:solidFill>
                            <a:srgbClr val="FF0000"/>
                          </a:solidFill>
                          <a:effectLst/>
                          <a:latin typeface="Arial" pitchFamily="34" charset="0"/>
                          <a:cs typeface="Arial" pitchFamily="34" charset="0"/>
                        </a:rPr>
                        <a:t>(98%)</a:t>
                      </a:r>
                      <a:endParaRPr lang="en-GB" sz="1200" b="0" i="0" u="none" strike="noStrike" dirty="0">
                        <a:solidFill>
                          <a:srgbClr val="FF0000"/>
                        </a:solidFill>
                        <a:effectLst/>
                        <a:latin typeface="Arial" pitchFamily="34" charset="0"/>
                        <a:cs typeface="Arial" pitchFamily="34" charset="0"/>
                      </a:endParaRPr>
                    </a:p>
                  </a:txBody>
                  <a:tcPr marL="0" marR="0" marT="0" marB="0" anchor="ctr">
                    <a:lnR w="57150" cap="flat" cmpd="sng" algn="ctr">
                      <a:solidFill>
                        <a:schemeClr val="tx1"/>
                      </a:solidFill>
                      <a:prstDash val="solid"/>
                      <a:round/>
                      <a:headEnd type="none" w="med" len="med"/>
                      <a:tailEnd type="none" w="med" len="med"/>
                    </a:lnR>
                  </a:tcPr>
                </a:tc>
              </a:tr>
              <a:tr h="409672">
                <a:tc>
                  <a:txBody>
                    <a:bodyPr/>
                    <a:lstStyle/>
                    <a:p>
                      <a:pPr algn="ctr" fontAlgn="b"/>
                      <a:r>
                        <a:rPr lang="en-GB" sz="1200" b="1" u="none" strike="noStrike" dirty="0">
                          <a:solidFill>
                            <a:schemeClr val="tx1"/>
                          </a:solidFill>
                          <a:effectLst/>
                          <a:latin typeface="Arial" pitchFamily="34" charset="0"/>
                          <a:cs typeface="Arial" pitchFamily="34" charset="0"/>
                        </a:rPr>
                        <a:t>KZN</a:t>
                      </a:r>
                      <a:endParaRPr lang="en-GB" sz="1200" b="1" i="0" u="none" strike="noStrike" dirty="0">
                        <a:solidFill>
                          <a:schemeClr val="tx1"/>
                        </a:solidFill>
                        <a:effectLst/>
                        <a:latin typeface="Arial" pitchFamily="34" charset="0"/>
                        <a:cs typeface="Arial" pitchFamily="34" charset="0"/>
                      </a:endParaRPr>
                    </a:p>
                  </a:txBody>
                  <a:tcPr marL="0" marR="0" marT="0" marB="0" anchor="b"/>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186/186</a:t>
                      </a:r>
                    </a:p>
                    <a:p>
                      <a:pPr algn="ctr" fontAlgn="b"/>
                      <a:r>
                        <a:rPr lang="en-GB" sz="1200" b="0" i="0" u="none" strike="noStrike"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solidFill>
                      <a:schemeClr val="bg1"/>
                    </a:solidFill>
                  </a:tcPr>
                </a:tc>
                <a:tc>
                  <a:txBody>
                    <a:bodyPr/>
                    <a:lstStyle/>
                    <a:p>
                      <a:pPr algn="ctr" fontAlgn="b"/>
                      <a:r>
                        <a:rPr lang="en-GB" sz="1200" b="0" i="0" u="none" strike="noStrike" dirty="0" smtClean="0">
                          <a:solidFill>
                            <a:schemeClr val="tx1"/>
                          </a:solidFill>
                          <a:effectLst/>
                          <a:latin typeface="Arial" pitchFamily="34" charset="0"/>
                          <a:cs typeface="Arial" pitchFamily="34" charset="0"/>
                        </a:rPr>
                        <a:t>303/303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solidFill>
                      <a:schemeClr val="bg1"/>
                    </a:solidFill>
                  </a:tcPr>
                </a:tc>
                <a:tc>
                  <a:txBody>
                    <a:bodyPr/>
                    <a:lstStyle/>
                    <a:p>
                      <a:pPr algn="ctr" fontAlgn="b"/>
                      <a:r>
                        <a:rPr lang="en-GB" sz="1200" b="0" i="0" u="none" strike="noStrike" dirty="0" smtClean="0">
                          <a:solidFill>
                            <a:schemeClr val="tx1"/>
                          </a:solidFill>
                          <a:effectLst/>
                          <a:latin typeface="Arial" pitchFamily="34" charset="0"/>
                          <a:cs typeface="Arial" pitchFamily="34" charset="0"/>
                        </a:rPr>
                        <a:t>84/84</a:t>
                      </a:r>
                    </a:p>
                    <a:p>
                      <a:pPr algn="ctr" fontAlgn="b"/>
                      <a:r>
                        <a:rPr lang="en-GB" sz="1200" b="0" i="0" u="none" strike="noStrike"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100%</a:t>
                      </a:r>
                    </a:p>
                  </a:txBody>
                  <a:tcPr marL="0" marR="0" marT="0" marB="0" anchor="ctr">
                    <a:solidFill>
                      <a:schemeClr val="bg1"/>
                    </a:solidFill>
                  </a:tcPr>
                </a:tc>
                <a:tc>
                  <a:txBody>
                    <a:bodyPr/>
                    <a:lstStyle/>
                    <a:p>
                      <a:pPr algn="ctr" fontAlgn="b"/>
                      <a:r>
                        <a:rPr lang="en-GB" sz="1200" b="0" i="0" u="none" strike="noStrike" dirty="0" smtClean="0">
                          <a:solidFill>
                            <a:schemeClr val="tx1"/>
                          </a:solidFill>
                          <a:effectLst/>
                          <a:latin typeface="Arial" pitchFamily="34" charset="0"/>
                          <a:cs typeface="Arial" pitchFamily="34" charset="0"/>
                        </a:rPr>
                        <a:t>134/134   (100%)</a:t>
                      </a:r>
                      <a:endParaRPr lang="en-GB" sz="1200" b="0" i="0" u="none" strike="noStrike" dirty="0">
                        <a:solidFill>
                          <a:schemeClr val="tx1"/>
                        </a:solidFill>
                        <a:effectLst/>
                        <a:latin typeface="Arial" pitchFamily="34" charset="0"/>
                        <a:cs typeface="Arial" pitchFamily="34" charset="0"/>
                      </a:endParaRPr>
                    </a:p>
                  </a:txBody>
                  <a:tcPr marL="0" marR="0" marT="0" marB="0" anchor="ctr">
                    <a:solidFill>
                      <a:schemeClr val="bg1"/>
                    </a:solidFill>
                  </a:tcPr>
                </a:tc>
                <a:tc>
                  <a:txBody>
                    <a:bodyPr/>
                    <a:lstStyle/>
                    <a:p>
                      <a:pPr algn="ctr" fontAlgn="b"/>
                      <a:r>
                        <a:rPr lang="en-GB" sz="1200" b="0" i="0" u="none" strike="noStrike" dirty="0" smtClean="0">
                          <a:solidFill>
                            <a:schemeClr val="tx1"/>
                          </a:solidFill>
                          <a:effectLst/>
                          <a:latin typeface="Arial" pitchFamily="34" charset="0"/>
                          <a:cs typeface="Arial" pitchFamily="34" charset="0"/>
                        </a:rPr>
                        <a:t>707/707 </a:t>
                      </a:r>
                    </a:p>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R w="57150" cap="flat" cmpd="sng" algn="ctr">
                      <a:solidFill>
                        <a:schemeClr val="tx1"/>
                      </a:solidFill>
                      <a:prstDash val="solid"/>
                      <a:round/>
                      <a:headEnd type="none" w="med" len="med"/>
                      <a:tailEnd type="none" w="med" len="med"/>
                    </a:lnR>
                    <a:solidFill>
                      <a:schemeClr val="bg1"/>
                    </a:solidFill>
                  </a:tcPr>
                </a:tc>
              </a:tr>
              <a:tr h="409672">
                <a:tc>
                  <a:txBody>
                    <a:bodyPr/>
                    <a:lstStyle/>
                    <a:p>
                      <a:pPr algn="ctr" fontAlgn="b"/>
                      <a:r>
                        <a:rPr lang="en-GB" sz="1200" b="1" u="none" strike="noStrike" dirty="0">
                          <a:solidFill>
                            <a:schemeClr val="tx1"/>
                          </a:solidFill>
                          <a:effectLst/>
                          <a:latin typeface="Arial" pitchFamily="34" charset="0"/>
                          <a:cs typeface="Arial" pitchFamily="34" charset="0"/>
                        </a:rPr>
                        <a:t>LP</a:t>
                      </a:r>
                      <a:endParaRPr lang="en-GB" sz="1200" b="1" i="0" u="none" strike="noStrike" dirty="0">
                        <a:solidFill>
                          <a:schemeClr val="tx1"/>
                        </a:solidFill>
                        <a:effectLst/>
                        <a:latin typeface="Arial" pitchFamily="34" charset="0"/>
                        <a:cs typeface="Arial" pitchFamily="34" charset="0"/>
                      </a:endParaRPr>
                    </a:p>
                  </a:txBody>
                  <a:tcPr marL="0" marR="0" marT="0" marB="0" anchor="b"/>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20/20</a:t>
                      </a:r>
                    </a:p>
                    <a:p>
                      <a:pPr algn="ctr" fontAlgn="b"/>
                      <a:r>
                        <a:rPr lang="en-GB" sz="1200" b="0" i="0" u="none" strike="noStrike"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34/34     (100%)</a:t>
                      </a: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95/95</a:t>
                      </a:r>
                    </a:p>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 (100%)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58/58</a:t>
                      </a:r>
                      <a:r>
                        <a:rPr lang="en-GB" sz="1200" b="0" i="0" u="none" strike="noStrike" baseline="0" dirty="0" smtClean="0">
                          <a:solidFill>
                            <a:srgbClr val="000000"/>
                          </a:solidFill>
                          <a:effectLst/>
                          <a:latin typeface="Arial" pitchFamily="34" charset="0"/>
                          <a:cs typeface="Arial" pitchFamily="34" charset="0"/>
                        </a:rPr>
                        <a:t> %            (100%)</a:t>
                      </a:r>
                      <a:endParaRPr lang="en-GB" sz="1200" b="0" i="0" u="none" strike="noStrike" dirty="0" smtClean="0">
                        <a:solidFill>
                          <a:srgbClr val="000000"/>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207/207</a:t>
                      </a:r>
                    </a:p>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(100%)</a:t>
                      </a:r>
                    </a:p>
                  </a:txBody>
                  <a:tcPr marL="0" marR="0" marT="0" marB="0" anchor="ctr">
                    <a:lnR w="57150" cap="flat" cmpd="sng" algn="ctr">
                      <a:solidFill>
                        <a:schemeClr val="tx1"/>
                      </a:solidFill>
                      <a:prstDash val="solid"/>
                      <a:round/>
                      <a:headEnd type="none" w="med" len="med"/>
                      <a:tailEnd type="none" w="med" len="med"/>
                    </a:lnR>
                  </a:tcPr>
                </a:tc>
              </a:tr>
              <a:tr h="409672">
                <a:tc>
                  <a:txBody>
                    <a:bodyPr/>
                    <a:lstStyle/>
                    <a:p>
                      <a:pPr algn="ctr" fontAlgn="b"/>
                      <a:r>
                        <a:rPr lang="en-GB" sz="1200" b="1" u="none" strike="noStrike" dirty="0">
                          <a:solidFill>
                            <a:schemeClr val="tx1"/>
                          </a:solidFill>
                          <a:effectLst/>
                          <a:latin typeface="Arial" pitchFamily="34" charset="0"/>
                          <a:cs typeface="Arial" pitchFamily="34" charset="0"/>
                        </a:rPr>
                        <a:t>MP</a:t>
                      </a:r>
                      <a:endParaRPr lang="en-GB" sz="1200" b="1" i="0" u="none" strike="noStrike" dirty="0">
                        <a:solidFill>
                          <a:schemeClr val="tx1"/>
                        </a:solidFill>
                        <a:effectLst/>
                        <a:latin typeface="Arial" pitchFamily="34" charset="0"/>
                        <a:cs typeface="Arial" pitchFamily="34" charset="0"/>
                      </a:endParaRPr>
                    </a:p>
                  </a:txBody>
                  <a:tcPr marL="0" marR="0" marT="0" marB="0" anchor="b"/>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93/93</a:t>
                      </a:r>
                    </a:p>
                    <a:p>
                      <a:pPr algn="ctr" fontAlgn="b"/>
                      <a:r>
                        <a:rPr lang="en-GB" sz="1200" b="0" i="0" u="none" strike="noStrike"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105/105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117/117</a:t>
                      </a:r>
                    </a:p>
                    <a:p>
                      <a:pPr algn="ctr" fontAlgn="b"/>
                      <a:r>
                        <a:rPr lang="en-GB" sz="1200" b="0" i="0" u="none" strike="noStrike"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100%</a:t>
                      </a: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44/44  </a:t>
                      </a:r>
                      <a:r>
                        <a:rPr lang="en-GB" sz="1200" b="0" i="0" u="none" strike="noStrike" baseline="0"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359/359</a:t>
                      </a:r>
                    </a:p>
                    <a:p>
                      <a:pPr algn="ctr" fontAlgn="b"/>
                      <a:r>
                        <a:rPr lang="en-GB" sz="1200" b="0" i="0" u="none" strike="noStrike"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lnR w="57150" cap="flat" cmpd="sng" algn="ctr">
                      <a:solidFill>
                        <a:schemeClr val="tx1"/>
                      </a:solidFill>
                      <a:prstDash val="solid"/>
                      <a:round/>
                      <a:headEnd type="none" w="med" len="med"/>
                      <a:tailEnd type="none" w="med" len="med"/>
                    </a:lnR>
                  </a:tcPr>
                </a:tc>
              </a:tr>
              <a:tr h="426772">
                <a:tc>
                  <a:txBody>
                    <a:bodyPr/>
                    <a:lstStyle/>
                    <a:p>
                      <a:pPr algn="ctr" fontAlgn="b"/>
                      <a:r>
                        <a:rPr lang="en-GB" sz="1200" b="1" u="none" strike="noStrike" dirty="0">
                          <a:solidFill>
                            <a:schemeClr val="tx1"/>
                          </a:solidFill>
                          <a:effectLst/>
                          <a:latin typeface="Arial" pitchFamily="34" charset="0"/>
                          <a:cs typeface="Arial" pitchFamily="34" charset="0"/>
                        </a:rPr>
                        <a:t>NC</a:t>
                      </a:r>
                      <a:endParaRPr lang="en-GB" sz="1200" b="1" i="0" u="none" strike="noStrike" dirty="0">
                        <a:solidFill>
                          <a:schemeClr val="tx1"/>
                        </a:solidFill>
                        <a:effectLst/>
                        <a:latin typeface="Arial" pitchFamily="34" charset="0"/>
                        <a:cs typeface="Arial" pitchFamily="34" charset="0"/>
                      </a:endParaRPr>
                    </a:p>
                  </a:txBody>
                  <a:tcPr marL="0" marR="0" marT="0" marB="0" anchor="b"/>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375/375</a:t>
                      </a:r>
                    </a:p>
                    <a:p>
                      <a:pPr algn="ctr" fontAlgn="b"/>
                      <a:r>
                        <a:rPr lang="en-GB" sz="1200" b="0" i="0" u="none" strike="noStrike"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337/337</a:t>
                      </a:r>
                      <a:r>
                        <a:rPr lang="en-GB" sz="1200" b="0" i="0" u="none" strike="noStrike" baseline="0" dirty="0" smtClean="0">
                          <a:solidFill>
                            <a:schemeClr val="tx1"/>
                          </a:solidFill>
                          <a:effectLst/>
                          <a:latin typeface="Arial" pitchFamily="34" charset="0"/>
                          <a:cs typeface="Arial" pitchFamily="34" charset="0"/>
                        </a:rPr>
                        <a:t> (100</a:t>
                      </a:r>
                      <a:r>
                        <a:rPr lang="en-GB" sz="1200" b="0" i="0" u="none" strike="noStrike" dirty="0" smtClean="0">
                          <a:solidFill>
                            <a:schemeClr val="tx1"/>
                          </a:solidFill>
                          <a:effectLst/>
                          <a:latin typeface="Arial" pitchFamily="34" charset="0"/>
                          <a:cs typeface="Arial" pitchFamily="34" charset="0"/>
                        </a:rPr>
                        <a:t>%)</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291/291 </a:t>
                      </a:r>
                    </a:p>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100%</a:t>
                      </a: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75/75       (100%)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1078/1078</a:t>
                      </a:r>
                    </a:p>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R w="57150" cap="flat" cmpd="sng" algn="ctr">
                      <a:solidFill>
                        <a:schemeClr val="tx1"/>
                      </a:solidFill>
                      <a:prstDash val="solid"/>
                      <a:round/>
                      <a:headEnd type="none" w="med" len="med"/>
                      <a:tailEnd type="none" w="med" len="med"/>
                    </a:lnR>
                  </a:tcPr>
                </a:tc>
              </a:tr>
              <a:tr h="409672">
                <a:tc>
                  <a:txBody>
                    <a:bodyPr/>
                    <a:lstStyle/>
                    <a:p>
                      <a:pPr algn="ctr" fontAlgn="b"/>
                      <a:r>
                        <a:rPr lang="en-GB" sz="1200" b="1" u="none" strike="noStrike" dirty="0">
                          <a:solidFill>
                            <a:schemeClr val="tx1"/>
                          </a:solidFill>
                          <a:effectLst/>
                          <a:latin typeface="Arial" pitchFamily="34" charset="0"/>
                          <a:cs typeface="Arial" pitchFamily="34" charset="0"/>
                        </a:rPr>
                        <a:t>NW</a:t>
                      </a:r>
                      <a:endParaRPr lang="en-GB" sz="1200" b="1" i="0" u="none" strike="noStrike" dirty="0">
                        <a:solidFill>
                          <a:schemeClr val="tx1"/>
                        </a:solidFill>
                        <a:effectLst/>
                        <a:latin typeface="Arial" pitchFamily="34" charset="0"/>
                        <a:cs typeface="Arial" pitchFamily="34" charset="0"/>
                      </a:endParaRPr>
                    </a:p>
                  </a:txBody>
                  <a:tcPr marL="0" marR="0" marT="0" marB="0" anchor="b"/>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u="none" strike="noStrike" dirty="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853/853</a:t>
                      </a:r>
                    </a:p>
                    <a:p>
                      <a:pPr algn="ctr" fontAlgn="b"/>
                      <a:r>
                        <a:rPr lang="en-GB" sz="1200" b="0" i="0" u="none" strike="noStrike" baseline="0"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421/421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algn="ctr" fontAlgn="b"/>
                      <a:r>
                        <a:rPr lang="en-GB" sz="1200" b="0" i="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328/328</a:t>
                      </a:r>
                    </a:p>
                    <a:p>
                      <a:pPr algn="ctr" fontAlgn="b"/>
                      <a:r>
                        <a:rPr lang="en-GB" sz="1200" b="0" i="0" u="none" strike="noStrike"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100%</a:t>
                      </a: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320/320   (100%)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1922/1922</a:t>
                      </a:r>
                    </a:p>
                    <a:p>
                      <a:pPr algn="ctr" fontAlgn="b"/>
                      <a:r>
                        <a:rPr lang="en-GB" sz="1200" b="0" i="0" u="none" strike="noStrike"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lnR w="57150" cap="flat" cmpd="sng" algn="ctr">
                      <a:solidFill>
                        <a:schemeClr val="tx1"/>
                      </a:solidFill>
                      <a:prstDash val="solid"/>
                      <a:round/>
                      <a:headEnd type="none" w="med" len="med"/>
                      <a:tailEnd type="none" w="med" len="med"/>
                    </a:lnR>
                  </a:tcPr>
                </a:tc>
              </a:tr>
              <a:tr h="487740">
                <a:tc>
                  <a:txBody>
                    <a:bodyPr/>
                    <a:lstStyle/>
                    <a:p>
                      <a:pPr algn="ctr" fontAlgn="b"/>
                      <a:r>
                        <a:rPr lang="en-GB" sz="1200" b="1" u="none" strike="noStrike" dirty="0">
                          <a:solidFill>
                            <a:schemeClr val="tx1"/>
                          </a:solidFill>
                          <a:effectLst/>
                          <a:latin typeface="Arial" pitchFamily="34" charset="0"/>
                          <a:cs typeface="Arial" pitchFamily="34" charset="0"/>
                        </a:rPr>
                        <a:t>WC</a:t>
                      </a:r>
                      <a:endParaRPr lang="en-GB" sz="1200" b="1" i="0" u="none" strike="noStrike" dirty="0">
                        <a:solidFill>
                          <a:schemeClr val="tx1"/>
                        </a:solidFill>
                        <a:effectLst/>
                        <a:latin typeface="Arial" pitchFamily="34" charset="0"/>
                        <a:cs typeface="Arial" pitchFamily="34" charset="0"/>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u="none" strike="noStrike" dirty="0" smtClean="0">
                          <a:solidFill>
                            <a:schemeClr val="tx1"/>
                          </a:solidFill>
                          <a:effectLst/>
                          <a:latin typeface="Arial" pitchFamily="34" charset="0"/>
                          <a:cs typeface="Arial" pitchFamily="34" charset="0"/>
                        </a:rPr>
                        <a:t>100%</a:t>
                      </a:r>
                      <a:endParaRPr lang="en-GB" sz="1200" b="0" i="0" u="none" strike="noStrike" dirty="0">
                        <a:solidFill>
                          <a:schemeClr val="tx1"/>
                        </a:solidFill>
                        <a:effectLst/>
                        <a:latin typeface="Arial" pitchFamily="34" charset="0"/>
                        <a:cs typeface="Arial" pitchFamily="34" charset="0"/>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u="none" strike="noStrike" dirty="0" smtClean="0">
                          <a:solidFill>
                            <a:schemeClr val="tx1"/>
                          </a:solidFill>
                          <a:effectLst/>
                          <a:latin typeface="Arial" pitchFamily="34" charset="0"/>
                          <a:cs typeface="Arial" pitchFamily="34" charset="0"/>
                        </a:rPr>
                        <a:t>100%</a:t>
                      </a:r>
                      <a:endParaRPr lang="en-GB" sz="1200" b="0" i="0" u="none" strike="noStrike" dirty="0" smtClean="0">
                        <a:solidFill>
                          <a:schemeClr val="tx1"/>
                        </a:solidFill>
                        <a:effectLst/>
                        <a:latin typeface="Arial" pitchFamily="34" charset="0"/>
                        <a:cs typeface="Arial" pitchFamily="34" charset="0"/>
                      </a:endParaRPr>
                    </a:p>
                  </a:txBody>
                  <a:tcPr marL="0" marR="0" marT="0" marB="0" anchor="ctr"/>
                </a:tc>
                <a:tc>
                  <a:txBody>
                    <a:bodyPr/>
                    <a:lstStyle/>
                    <a:p>
                      <a:pPr algn="ctr" fontAlgn="b"/>
                      <a:r>
                        <a:rPr lang="en-GB" sz="1200" b="0" i="0" u="none" strike="noStrike" dirty="0" smtClean="0">
                          <a:solidFill>
                            <a:schemeClr val="tx1"/>
                          </a:solidFill>
                          <a:effectLst/>
                          <a:latin typeface="Arial" pitchFamily="34" charset="0"/>
                          <a:cs typeface="Arial" pitchFamily="34" charset="0"/>
                        </a:rPr>
                        <a:t>138/138</a:t>
                      </a:r>
                    </a:p>
                    <a:p>
                      <a:pPr algn="ctr" fontAlgn="b"/>
                      <a:r>
                        <a:rPr lang="en-GB" sz="1200" b="0" i="0" u="none" strike="noStrike" dirty="0" smtClean="0">
                          <a:solidFill>
                            <a:schemeClr val="tx1"/>
                          </a:solidFill>
                          <a:effectLst/>
                          <a:latin typeface="Arial" pitchFamily="34" charset="0"/>
                          <a:cs typeface="Arial" pitchFamily="34" charset="0"/>
                        </a:rPr>
                        <a:t>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u="none" strike="noStrike" dirty="0" smtClean="0">
                          <a:solidFill>
                            <a:schemeClr val="tx1"/>
                          </a:solidFill>
                          <a:effectLst/>
                          <a:latin typeface="Arial" pitchFamily="34" charset="0"/>
                          <a:cs typeface="Arial" pitchFamily="34" charset="0"/>
                        </a:rPr>
                        <a:t>100%</a:t>
                      </a:r>
                      <a:endParaRPr lang="en-GB" sz="1200" b="0" i="0" u="none" strike="noStrike" dirty="0" smtClean="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tcPr>
                </a:tc>
                <a:tc>
                  <a:txBody>
                    <a:bodyPr/>
                    <a:lstStyle/>
                    <a:p>
                      <a:pPr algn="ctr" fontAlgn="b"/>
                      <a:r>
                        <a:rPr lang="en-GB" sz="1200" b="0" i="0" u="none" strike="noStrike" dirty="0" smtClean="0">
                          <a:solidFill>
                            <a:schemeClr val="tx1"/>
                          </a:solidFill>
                          <a:effectLst/>
                          <a:latin typeface="Arial" pitchFamily="34" charset="0"/>
                          <a:cs typeface="Arial" pitchFamily="34" charset="0"/>
                        </a:rPr>
                        <a:t>228/228 (100%)</a:t>
                      </a:r>
                      <a:endParaRPr lang="en-GB" sz="1200" b="0"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93/93</a:t>
                      </a:r>
                    </a:p>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 (100%)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40/40(100%)</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499/499</a:t>
                      </a:r>
                    </a:p>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0" marR="0" marT="0" marB="0" anchor="ctr">
                    <a:lnR w="57150" cap="flat" cmpd="sng" algn="ctr">
                      <a:solidFill>
                        <a:schemeClr val="tx1"/>
                      </a:solidFill>
                      <a:prstDash val="solid"/>
                      <a:round/>
                      <a:headEnd type="none" w="med" len="med"/>
                      <a:tailEnd type="none" w="med" len="med"/>
                    </a:lnR>
                  </a:tcPr>
                </a:tc>
              </a:tr>
              <a:tr h="614509">
                <a:tc>
                  <a:txBody>
                    <a:bodyPr/>
                    <a:lstStyle/>
                    <a:p>
                      <a:pPr algn="l" fontAlgn="b"/>
                      <a:r>
                        <a:rPr lang="en-GB" sz="1200" b="1" u="none" strike="noStrike" dirty="0">
                          <a:solidFill>
                            <a:schemeClr val="tx1"/>
                          </a:solidFill>
                          <a:effectLst/>
                          <a:latin typeface="Arial" pitchFamily="34" charset="0"/>
                          <a:cs typeface="Arial" pitchFamily="34" charset="0"/>
                        </a:rPr>
                        <a:t>TOTALS</a:t>
                      </a:r>
                      <a:endParaRPr lang="en-GB" sz="1200" b="1" i="0" u="none" strike="noStrike" dirty="0">
                        <a:solidFill>
                          <a:schemeClr val="tx1"/>
                        </a:solidFill>
                        <a:effectLst/>
                        <a:latin typeface="Arial" pitchFamily="34" charset="0"/>
                        <a:cs typeface="Arial" pitchFamily="34" charset="0"/>
                      </a:endParaRPr>
                    </a:p>
                  </a:txBody>
                  <a:tcPr marL="0" marR="0" marT="0" marB="0" anchor="ctr">
                    <a:solidFill>
                      <a:srgbClr val="92D050"/>
                    </a:solidFill>
                  </a:tcPr>
                </a:tc>
                <a:tc>
                  <a:txBody>
                    <a:bodyPr/>
                    <a:lstStyle/>
                    <a:p>
                      <a:pPr algn="ctr" fontAlgn="b"/>
                      <a:r>
                        <a:rPr lang="en-GB" sz="1200" b="1" i="0" u="none" strike="noStrike" dirty="0" smtClean="0">
                          <a:solidFill>
                            <a:schemeClr val="tx1"/>
                          </a:solidFill>
                          <a:effectLst/>
                          <a:latin typeface="Arial" pitchFamily="34" charset="0"/>
                          <a:cs typeface="Arial" pitchFamily="34" charset="0"/>
                        </a:rPr>
                        <a:t>100%</a:t>
                      </a:r>
                      <a:endParaRPr lang="en-GB" sz="1200" b="1" i="0" u="none" strike="noStrike" dirty="0">
                        <a:solidFill>
                          <a:schemeClr val="tx1"/>
                        </a:solidFill>
                        <a:effectLst/>
                        <a:latin typeface="Arial" pitchFamily="34" charset="0"/>
                        <a:cs typeface="Arial" pitchFamily="34" charset="0"/>
                      </a:endParaRPr>
                    </a:p>
                  </a:txBody>
                  <a:tcPr marL="0" marR="0" marT="0" marB="0" anchor="ctr">
                    <a:solidFill>
                      <a:srgbClr val="92D050"/>
                    </a:solidFill>
                  </a:tcPr>
                </a:tc>
                <a:tc>
                  <a:txBody>
                    <a:bodyPr/>
                    <a:lstStyle/>
                    <a:p>
                      <a:pPr algn="ctr" fontAlgn="b"/>
                      <a:r>
                        <a:rPr lang="en-GB" sz="1200" b="1" u="none" strike="noStrike" dirty="0">
                          <a:solidFill>
                            <a:schemeClr val="tx1"/>
                          </a:solidFill>
                          <a:effectLst/>
                          <a:latin typeface="Arial" pitchFamily="34" charset="0"/>
                          <a:cs typeface="Arial" pitchFamily="34" charset="0"/>
                        </a:rPr>
                        <a:t>100%</a:t>
                      </a:r>
                      <a:endParaRPr lang="en-GB" sz="1200" b="1" i="0" u="none" strike="noStrike" dirty="0">
                        <a:solidFill>
                          <a:schemeClr val="tx1"/>
                        </a:solidFill>
                        <a:effectLst/>
                        <a:latin typeface="Arial" pitchFamily="34" charset="0"/>
                        <a:cs typeface="Arial" pitchFamily="34" charset="0"/>
                      </a:endParaRPr>
                    </a:p>
                  </a:txBody>
                  <a:tcPr marL="0" marR="0" marT="0" marB="0" anchor="ctr">
                    <a:solidFill>
                      <a:srgbClr val="92D050"/>
                    </a:solidFill>
                  </a:tcPr>
                </a:tc>
                <a:tc>
                  <a:txBody>
                    <a:bodyPr/>
                    <a:lstStyle/>
                    <a:p>
                      <a:pPr algn="ctr" fontAlgn="b"/>
                      <a:r>
                        <a:rPr lang="en-GB" sz="1200" b="1" i="0" u="none" strike="noStrike" dirty="0" smtClean="0">
                          <a:solidFill>
                            <a:schemeClr val="tx1"/>
                          </a:solidFill>
                          <a:effectLst/>
                          <a:latin typeface="Arial" pitchFamily="34" charset="0"/>
                          <a:cs typeface="Arial" pitchFamily="34" charset="0"/>
                        </a:rPr>
                        <a:t>6797 / 6990</a:t>
                      </a:r>
                      <a:r>
                        <a:rPr lang="en-GB" sz="1200" b="1" i="0" u="none" strike="noStrike" baseline="0" dirty="0" smtClean="0">
                          <a:solidFill>
                            <a:schemeClr val="tx1"/>
                          </a:solidFill>
                          <a:effectLst/>
                          <a:latin typeface="Arial" pitchFamily="34" charset="0"/>
                          <a:cs typeface="Arial" pitchFamily="34" charset="0"/>
                        </a:rPr>
                        <a:t> (97%)</a:t>
                      </a:r>
                      <a:endParaRPr lang="en-GB" sz="1200" b="1"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i="0" u="none" strike="noStrike" dirty="0" smtClean="0">
                          <a:solidFill>
                            <a:schemeClr val="tx1"/>
                          </a:solidFill>
                          <a:effectLst/>
                          <a:latin typeface="Arial" pitchFamily="34" charset="0"/>
                          <a:cs typeface="Arial" pitchFamily="34" charset="0"/>
                        </a:rPr>
                        <a:t>100%</a:t>
                      </a:r>
                      <a:endParaRPr lang="en-GB" sz="1200" b="1"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solidFill>
                      <a:srgbClr val="92D050"/>
                    </a:solidFill>
                  </a:tcPr>
                </a:tc>
                <a:tc>
                  <a:txBody>
                    <a:bodyPr/>
                    <a:lstStyle/>
                    <a:p>
                      <a:pPr algn="ctr" fontAlgn="b"/>
                      <a:r>
                        <a:rPr lang="en-GB" sz="1200" b="1" i="0" u="none" strike="noStrike" dirty="0" smtClean="0">
                          <a:solidFill>
                            <a:schemeClr val="tx1"/>
                          </a:solidFill>
                          <a:effectLst/>
                          <a:latin typeface="Arial" pitchFamily="34" charset="0"/>
                          <a:cs typeface="Arial" pitchFamily="34" charset="0"/>
                        </a:rPr>
                        <a:t>5266/5349 (98%)</a:t>
                      </a:r>
                      <a:endParaRPr lang="en-GB" sz="1200" b="1" i="0" u="none" strike="noStrike" dirty="0">
                        <a:solidFill>
                          <a:schemeClr val="tx1"/>
                        </a:solidFill>
                        <a:effectLst/>
                        <a:latin typeface="Arial" pitchFamily="34" charset="0"/>
                        <a:cs typeface="Arial" pitchFamily="34" charset="0"/>
                      </a:endParaRPr>
                    </a:p>
                  </a:txBody>
                  <a:tcPr marL="0" marR="0" marT="0" marB="0" anchor="ctr">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i="0" u="none" strike="noStrike" dirty="0" smtClean="0">
                          <a:solidFill>
                            <a:schemeClr val="tx1"/>
                          </a:solidFill>
                          <a:effectLst/>
                          <a:latin typeface="Arial" pitchFamily="34" charset="0"/>
                          <a:cs typeface="Arial" pitchFamily="34" charset="0"/>
                        </a:rPr>
                        <a:t>100%</a:t>
                      </a:r>
                      <a:endParaRPr lang="en-GB" sz="1200" b="1" i="0" u="none" strike="noStrike" dirty="0">
                        <a:solidFill>
                          <a:schemeClr val="tx1"/>
                        </a:solidFill>
                        <a:effectLst/>
                        <a:latin typeface="Arial" pitchFamily="34" charset="0"/>
                        <a:cs typeface="Arial" pitchFamily="34" charset="0"/>
                      </a:endParaRPr>
                    </a:p>
                  </a:txBody>
                  <a:tcPr marL="0" marR="0" marT="0" marB="0" anchor="ctr">
                    <a:lnL w="38100" cap="flat" cmpd="sng" algn="ctr">
                      <a:solidFill>
                        <a:schemeClr val="tx1"/>
                      </a:solidFill>
                      <a:prstDash val="solid"/>
                      <a:round/>
                      <a:headEnd type="none" w="med" len="med"/>
                      <a:tailEnd type="none" w="med" len="med"/>
                    </a:lnL>
                    <a:solidFill>
                      <a:srgbClr val="92D050"/>
                    </a:solidFill>
                  </a:tcPr>
                </a:tc>
                <a:tc>
                  <a:txBody>
                    <a:bodyPr/>
                    <a:lstStyle/>
                    <a:p>
                      <a:pPr algn="ctr" fontAlgn="b"/>
                      <a:r>
                        <a:rPr lang="en-GB" sz="1200" b="1" i="0" u="none" strike="noStrike" dirty="0" smtClean="0">
                          <a:solidFill>
                            <a:schemeClr val="tx1"/>
                          </a:solidFill>
                          <a:effectLst/>
                          <a:latin typeface="Arial" pitchFamily="34" charset="0"/>
                          <a:cs typeface="Arial" pitchFamily="34" charset="0"/>
                        </a:rPr>
                        <a:t>3679/3679 (100%)</a:t>
                      </a:r>
                      <a:endParaRPr lang="en-GB" sz="1200" b="1" i="0" u="none" strike="noStrike" dirty="0">
                        <a:solidFill>
                          <a:schemeClr val="tx1"/>
                        </a:solidFill>
                        <a:effectLst/>
                        <a:latin typeface="Arial" pitchFamily="34" charset="0"/>
                        <a:cs typeface="Arial" pitchFamily="34" charset="0"/>
                      </a:endParaRPr>
                    </a:p>
                  </a:txBody>
                  <a:tcPr marL="0" marR="0" marT="0" marB="0" anchor="ct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rgbClr val="000000"/>
                          </a:solidFill>
                          <a:effectLst/>
                          <a:latin typeface="Arial" pitchFamily="34" charset="0"/>
                          <a:cs typeface="Arial" pitchFamily="34" charset="0"/>
                        </a:rPr>
                        <a:t>100%</a:t>
                      </a:r>
                    </a:p>
                  </a:txBody>
                  <a:tcPr marL="0" marR="0" marT="0" marB="0" anchor="ctr">
                    <a:solidFill>
                      <a:srgbClr val="92D050"/>
                    </a:solidFill>
                  </a:tcPr>
                </a:tc>
                <a:tc>
                  <a:txBody>
                    <a:bodyPr/>
                    <a:lstStyle/>
                    <a:p>
                      <a:pPr algn="ctr" fontAlgn="b"/>
                      <a:r>
                        <a:rPr lang="en-GB" sz="1200" b="1" i="0" u="none" strike="noStrike" dirty="0" smtClean="0">
                          <a:solidFill>
                            <a:schemeClr val="tx1"/>
                          </a:solidFill>
                          <a:effectLst/>
                          <a:latin typeface="Arial" pitchFamily="34" charset="0"/>
                          <a:cs typeface="Arial" pitchFamily="34" charset="0"/>
                        </a:rPr>
                        <a:t>3547/3547  (100%)</a:t>
                      </a:r>
                      <a:endParaRPr lang="en-GB" sz="1200" b="1" i="0" u="none" strike="noStrike" dirty="0">
                        <a:solidFill>
                          <a:schemeClr val="tx1"/>
                        </a:solidFill>
                        <a:effectLst/>
                        <a:latin typeface="Arial" pitchFamily="34" charset="0"/>
                        <a:cs typeface="Arial" pitchFamily="34" charset="0"/>
                      </a:endParaRPr>
                    </a:p>
                  </a:txBody>
                  <a:tcPr marL="0" marR="0" marT="0" marB="0" anchor="ctr">
                    <a:solidFill>
                      <a:srgbClr val="92D050"/>
                    </a:solidFill>
                  </a:tcPr>
                </a:tc>
                <a:tc>
                  <a:txBody>
                    <a:bodyPr/>
                    <a:lstStyle/>
                    <a:p>
                      <a:pPr algn="ctr" fontAlgn="b"/>
                      <a:r>
                        <a:rPr lang="en-ZA" sz="1200" b="1" i="0" u="none" strike="noStrike" dirty="0" smtClean="0">
                          <a:solidFill>
                            <a:srgbClr val="000000"/>
                          </a:solidFill>
                          <a:effectLst/>
                          <a:latin typeface="Arial" pitchFamily="34" charset="0"/>
                          <a:cs typeface="Arial" pitchFamily="34" charset="0"/>
                        </a:rPr>
                        <a:t>19289/19565</a:t>
                      </a:r>
                    </a:p>
                    <a:p>
                      <a:pPr algn="ctr" fontAlgn="b"/>
                      <a:r>
                        <a:rPr lang="en-ZA" sz="1200" b="1" i="0" u="none" strike="noStrike" dirty="0" smtClean="0">
                          <a:solidFill>
                            <a:srgbClr val="000000"/>
                          </a:solidFill>
                          <a:effectLst/>
                          <a:latin typeface="Arial" pitchFamily="34" charset="0"/>
                          <a:cs typeface="Arial" pitchFamily="34" charset="0"/>
                        </a:rPr>
                        <a:t>(99%)</a:t>
                      </a:r>
                      <a:endParaRPr lang="en-ZA" sz="1200" b="1" i="0" u="none" strike="noStrike" dirty="0">
                        <a:solidFill>
                          <a:srgbClr val="000000"/>
                        </a:solidFill>
                        <a:effectLst/>
                        <a:latin typeface="Arial" pitchFamily="34" charset="0"/>
                        <a:cs typeface="Arial" pitchFamily="34" charset="0"/>
                      </a:endParaRPr>
                    </a:p>
                  </a:txBody>
                  <a:tcPr marL="0" marR="0" marT="0" marB="0" anchor="ctr">
                    <a:lnR w="57150" cap="flat" cmpd="sng" algn="ctr">
                      <a:solidFill>
                        <a:schemeClr val="tx1"/>
                      </a:solidFill>
                      <a:prstDash val="solid"/>
                      <a:round/>
                      <a:headEnd type="none" w="med" len="med"/>
                      <a:tailEnd type="none" w="med" len="med"/>
                    </a:lnR>
                    <a:solidFill>
                      <a:srgbClr val="92D050"/>
                    </a:solidFill>
                  </a:tcPr>
                </a:tc>
              </a:tr>
            </a:tbl>
          </a:graphicData>
        </a:graphic>
      </p:graphicFrame>
      <p:sp>
        <p:nvSpPr>
          <p:cNvPr id="10" name="Title 1"/>
          <p:cNvSpPr txBox="1">
            <a:spLocks/>
          </p:cNvSpPr>
          <p:nvPr/>
        </p:nvSpPr>
        <p:spPr bwMode="auto">
          <a:xfrm>
            <a:off x="6468400" y="500203"/>
            <a:ext cx="2452687" cy="350838"/>
          </a:xfrm>
          <a:prstGeom prst="rect">
            <a:avLst/>
          </a:prstGeom>
          <a:solidFill>
            <a:srgbClr val="00FF00"/>
          </a:solidFill>
          <a:ln>
            <a:noFill/>
          </a:ln>
          <a:extLst/>
        </p:spPr>
        <p:txBody>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a:lnSpc>
                <a:spcPct val="90000"/>
              </a:lnSpc>
              <a:buClr>
                <a:schemeClr val="bg2"/>
              </a:buClr>
              <a:defRPr/>
            </a:pPr>
            <a:r>
              <a:rPr lang="en-US" altLang="en-US" b="1" dirty="0" smtClean="0">
                <a:solidFill>
                  <a:schemeClr val="tx1">
                    <a:lumMod val="95000"/>
                    <a:lumOff val="5000"/>
                  </a:schemeClr>
                </a:solidFill>
              </a:rPr>
              <a:t>ACHIEVED</a:t>
            </a:r>
          </a:p>
          <a:p>
            <a:pPr marL="285750" indent="-285750">
              <a:lnSpc>
                <a:spcPct val="90000"/>
              </a:lnSpc>
              <a:buClr>
                <a:schemeClr val="bg2"/>
              </a:buClr>
              <a:buFont typeface="Arial" pitchFamily="34" charset="0"/>
              <a:buChar char="•"/>
              <a:defRPr/>
            </a:pPr>
            <a:endParaRPr lang="en-US" altLang="en-US" b="1" dirty="0" smtClean="0">
              <a:solidFill>
                <a:srgbClr val="C00000"/>
              </a:solidFill>
            </a:endParaRPr>
          </a:p>
          <a:p>
            <a:pPr marL="285750" indent="-285750">
              <a:lnSpc>
                <a:spcPct val="90000"/>
              </a:lnSpc>
              <a:buClr>
                <a:schemeClr val="bg2"/>
              </a:buClr>
              <a:buFont typeface="Arial" pitchFamily="34" charset="0"/>
              <a:buChar char="•"/>
              <a:defRPr/>
            </a:pPr>
            <a:endParaRPr lang="en-US" altLang="en-US" b="1" dirty="0" smtClean="0">
              <a:solidFill>
                <a:srgbClr val="C00000"/>
              </a:solidFill>
            </a:endParaRPr>
          </a:p>
          <a:p>
            <a:pPr marL="285750" indent="-285750">
              <a:lnSpc>
                <a:spcPct val="90000"/>
              </a:lnSpc>
              <a:buClr>
                <a:schemeClr val="bg2"/>
              </a:buClr>
              <a:buFont typeface="Arial" pitchFamily="34" charset="0"/>
              <a:buChar char="•"/>
              <a:defRPr/>
            </a:pPr>
            <a:endParaRPr lang="en-US" altLang="en-US" b="1" dirty="0" smtClean="0">
              <a:solidFill>
                <a:srgbClr val="C00000"/>
              </a:solidFill>
            </a:endParaRPr>
          </a:p>
          <a:p>
            <a:pPr marL="285750" indent="-285750">
              <a:lnSpc>
                <a:spcPct val="90000"/>
              </a:lnSpc>
              <a:buClr>
                <a:schemeClr val="bg2"/>
              </a:buClr>
              <a:buFont typeface="Arial" pitchFamily="34" charset="0"/>
              <a:buChar char="•"/>
              <a:defRPr/>
            </a:pPr>
            <a:endParaRPr lang="en-US" altLang="en-US" b="1" dirty="0">
              <a:solidFill>
                <a:srgbClr val="C00000"/>
              </a:solidFill>
            </a:endParaRPr>
          </a:p>
        </p:txBody>
      </p:sp>
    </p:spTree>
    <p:extLst>
      <p:ext uri="{BB962C8B-B14F-4D97-AF65-F5344CB8AC3E}">
        <p14:creationId xmlns:p14="http://schemas.microsoft.com/office/powerpoint/2010/main" val="3880766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15498"/>
          </a:xfrm>
          <a:prstGeom prst="rect">
            <a:avLst/>
          </a:prstGeom>
          <a:noFill/>
        </p:spPr>
        <p:txBody>
          <a:bodyPr wrap="square" rtlCol="0">
            <a:spAutoFit/>
          </a:bodyPr>
          <a:lstStyle/>
          <a:p>
            <a:pPr algn="ctr">
              <a:lnSpc>
                <a:spcPct val="105000"/>
              </a:lnSpc>
              <a:spcBef>
                <a:spcPct val="50000"/>
              </a:spcBef>
              <a:spcAft>
                <a:spcPts val="600"/>
              </a:spcAft>
              <a:defRPr/>
            </a:pPr>
            <a:r>
              <a:rPr lang="en-US" sz="2000" b="1" dirty="0">
                <a:solidFill>
                  <a:srgbClr val="FFFFFF"/>
                </a:solidFill>
                <a:latin typeface="Arial" pitchFamily="34" charset="0"/>
                <a:cs typeface="Arial" pitchFamily="34" charset="0"/>
              </a:rPr>
              <a:t>OVERVIEW OF ORGANISATIONAL PERFORMANCE (2015–16) </a:t>
            </a:r>
            <a:endParaRPr lang="en-US" sz="2000" dirty="0">
              <a:solidFill>
                <a:srgbClr val="FFFFFF"/>
              </a:solidFill>
              <a:latin typeface="Arial" panose="020B0604020202020204" pitchFamily="34" charset="0"/>
              <a:cs typeface="Arial" panose="020B0604020202020204" pitchFamily="34" charset="0"/>
            </a:endParaRPr>
          </a:p>
        </p:txBody>
      </p:sp>
      <p:graphicFrame>
        <p:nvGraphicFramePr>
          <p:cNvPr id="8" name="Chart 19"/>
          <p:cNvGraphicFramePr>
            <a:graphicFrameLocks/>
          </p:cNvGraphicFramePr>
          <p:nvPr>
            <p:extLst>
              <p:ext uri="{D42A27DB-BD31-4B8C-83A1-F6EECF244321}">
                <p14:modId xmlns:p14="http://schemas.microsoft.com/office/powerpoint/2010/main" val="2121999689"/>
              </p:ext>
            </p:extLst>
          </p:nvPr>
        </p:nvGraphicFramePr>
        <p:xfrm>
          <a:off x="777922" y="2006221"/>
          <a:ext cx="7328848" cy="3889612"/>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281059" y="856564"/>
            <a:ext cx="8589985" cy="1477328"/>
          </a:xfrm>
          <a:prstGeom prst="rect">
            <a:avLst/>
          </a:prstGeom>
        </p:spPr>
        <p:txBody>
          <a:bodyPr wrap="square">
            <a:spAutoFit/>
          </a:bodyPr>
          <a:lstStyle/>
          <a:p>
            <a:pPr marL="285750" indent="-285750">
              <a:buFont typeface="Arial" pitchFamily="34" charset="0"/>
              <a:buChar char="•"/>
              <a:defRPr/>
            </a:pPr>
            <a:r>
              <a:rPr lang="en-US" altLang="en-US" dirty="0"/>
              <a:t>The Department had a total of 36 targets planned for 2015/16 financial year.  A total of </a:t>
            </a:r>
            <a:r>
              <a:rPr lang="en-US" altLang="en-US" dirty="0" smtClean="0"/>
              <a:t>29 </a:t>
            </a:r>
            <a:r>
              <a:rPr lang="en-US" altLang="en-US" dirty="0"/>
              <a:t>targets were achieved representing </a:t>
            </a:r>
            <a:r>
              <a:rPr lang="en-US" altLang="en-US" dirty="0" smtClean="0"/>
              <a:t> 81% </a:t>
            </a:r>
            <a:r>
              <a:rPr lang="en-US" altLang="en-US" dirty="0"/>
              <a:t>achievement rate,</a:t>
            </a:r>
            <a:r>
              <a:rPr lang="en-ZA" altLang="en-US" dirty="0"/>
              <a:t> </a:t>
            </a:r>
            <a:r>
              <a:rPr lang="en-ZA" altLang="en-US" dirty="0" smtClean="0"/>
              <a:t>7 (19%) </a:t>
            </a:r>
            <a:r>
              <a:rPr lang="en-ZA" altLang="en-US" dirty="0"/>
              <a:t>targets were not achieved </a:t>
            </a:r>
            <a:r>
              <a:rPr lang="en-ZA" altLang="en-US" dirty="0">
                <a:solidFill>
                  <a:srgbClr val="000000"/>
                </a:solidFill>
              </a:rPr>
              <a:t>.</a:t>
            </a:r>
          </a:p>
          <a:p>
            <a:pPr marL="285750" indent="-285750">
              <a:buFont typeface="Arial" pitchFamily="34" charset="0"/>
              <a:buChar char="•"/>
              <a:defRPr/>
            </a:pPr>
            <a:r>
              <a:rPr lang="en-ZA" altLang="en-US" dirty="0">
                <a:solidFill>
                  <a:srgbClr val="000000"/>
                </a:solidFill>
              </a:rPr>
              <a:t>Significant improvement </a:t>
            </a:r>
            <a:r>
              <a:rPr lang="en-ZA" altLang="en-US" dirty="0" smtClean="0">
                <a:solidFill>
                  <a:srgbClr val="000000"/>
                </a:solidFill>
              </a:rPr>
              <a:t> in </a:t>
            </a:r>
            <a:r>
              <a:rPr lang="en-ZA" altLang="en-US" dirty="0">
                <a:solidFill>
                  <a:srgbClr val="000000"/>
                </a:solidFill>
              </a:rPr>
              <a:t>organisational performance has been realised over the last 3 financial years</a:t>
            </a:r>
          </a:p>
        </p:txBody>
      </p:sp>
      <p:sp>
        <p:nvSpPr>
          <p:cNvPr id="3" name="Slide Number Placeholder 2"/>
          <p:cNvSpPr>
            <a:spLocks noGrp="1"/>
          </p:cNvSpPr>
          <p:nvPr>
            <p:ph type="sldNum" sz="quarter" idx="12"/>
          </p:nvPr>
        </p:nvSpPr>
        <p:spPr>
          <a:xfrm>
            <a:off x="6300716" y="6173787"/>
            <a:ext cx="2133600" cy="365125"/>
          </a:xfrm>
        </p:spPr>
        <p:txBody>
          <a:bodyPr/>
          <a:lstStyle/>
          <a:p>
            <a:fld id="{7BF42C52-B159-234F-84DC-5B8DD7318330}" type="slidenum">
              <a:rPr lang="en-US" sz="2000" smtClean="0"/>
              <a:t>6</a:t>
            </a:fld>
            <a:endParaRPr lang="en-US" sz="2000" dirty="0"/>
          </a:p>
        </p:txBody>
      </p:sp>
      <p:graphicFrame>
        <p:nvGraphicFramePr>
          <p:cNvPr id="7" name="Chart 6"/>
          <p:cNvGraphicFramePr>
            <a:graphicFrameLocks/>
          </p:cNvGraphicFramePr>
          <p:nvPr>
            <p:extLst>
              <p:ext uri="{D42A27DB-BD31-4B8C-83A1-F6EECF244321}">
                <p14:modId xmlns:p14="http://schemas.microsoft.com/office/powerpoint/2010/main" val="844160481"/>
              </p:ext>
            </p:extLst>
          </p:nvPr>
        </p:nvGraphicFramePr>
        <p:xfrm>
          <a:off x="777922" y="2333892"/>
          <a:ext cx="7506269" cy="35619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3095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5805488"/>
            <a:ext cx="9144000" cy="1041400"/>
            <a:chOff x="0" y="5828721"/>
            <a:chExt cx="9144000" cy="1017421"/>
          </a:xfrm>
        </p:grpSpPr>
        <p:pic>
          <p:nvPicPr>
            <p:cNvPr id="675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5828721"/>
              <a:ext cx="2520279" cy="101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0" y="5881453"/>
              <a:ext cx="9144000"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pic>
          <p:nvPicPr>
            <p:cNvPr id="675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7" y="5989768"/>
              <a:ext cx="1222402" cy="75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75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fld id="{19D093DB-2C4E-49E8-92DA-C5369AD6A61B}" type="slidenum">
              <a:rPr lang="en-ZA" altLang="en-US" smtClean="0">
                <a:solidFill>
                  <a:srgbClr val="898989"/>
                </a:solidFill>
              </a:rPr>
              <a:pPr algn="l" eaLnBrk="1" hangingPunct="1"/>
              <a:t>60</a:t>
            </a:fld>
            <a:endParaRPr lang="en-ZA" altLang="en-US" dirty="0" smtClean="0">
              <a:solidFill>
                <a:srgbClr val="898989"/>
              </a:solidFill>
            </a:endParaRPr>
          </a:p>
        </p:txBody>
      </p:sp>
      <p:sp>
        <p:nvSpPr>
          <p:cNvPr id="67588" name="Content Placeholder 9"/>
          <p:cNvSpPr txBox="1">
            <a:spLocks/>
          </p:cNvSpPr>
          <p:nvPr/>
        </p:nvSpPr>
        <p:spPr bwMode="auto">
          <a:xfrm>
            <a:off x="107950" y="104775"/>
            <a:ext cx="903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marL="268288" indent="-268288"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6pPr>
            <a:lvl7pPr marL="29718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7pPr>
            <a:lvl8pPr marL="34290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8pPr>
            <a:lvl9pPr marL="3886200" indent="-228600" algn="ctr" eaLnBrk="0" fontAlgn="base" hangingPunct="0">
              <a:lnSpc>
                <a:spcPct val="90000"/>
              </a:lnSpc>
              <a:spcBef>
                <a:spcPct val="50000"/>
              </a:spcBef>
              <a:spcAft>
                <a:spcPct val="0"/>
              </a:spcAft>
              <a:buClr>
                <a:schemeClr val="bg2"/>
              </a:buClr>
              <a:defRPr sz="1400">
                <a:solidFill>
                  <a:schemeClr val="tx1"/>
                </a:solidFill>
                <a:latin typeface="Arial" charset="0"/>
                <a:cs typeface="Arial" charset="0"/>
              </a:defRPr>
            </a:lvl9pPr>
          </a:lstStyle>
          <a:p>
            <a:pPr algn="l" eaLnBrk="1" hangingPunct="1">
              <a:spcBef>
                <a:spcPct val="90000"/>
              </a:spcBef>
              <a:buFont typeface="Wingdings" pitchFamily="2" charset="2"/>
              <a:buChar char="n"/>
            </a:pPr>
            <a:endParaRPr lang="en-US" altLang="en-US" sz="2000" b="1"/>
          </a:p>
        </p:txBody>
      </p:sp>
      <p:sp>
        <p:nvSpPr>
          <p:cNvPr id="67589" name="Rectangle 1"/>
          <p:cNvSpPr>
            <a:spLocks noChangeArrowheads="1"/>
          </p:cNvSpPr>
          <p:nvPr/>
        </p:nvSpPr>
        <p:spPr bwMode="auto">
          <a:xfrm>
            <a:off x="115167" y="-2773"/>
            <a:ext cx="891366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b="1" u="sng" dirty="0" smtClean="0">
                <a:solidFill>
                  <a:schemeClr val="bg1"/>
                </a:solidFill>
                <a:latin typeface="Arial" pitchFamily="34" charset="0"/>
                <a:cs typeface="Arial" pitchFamily="34" charset="0"/>
              </a:rPr>
              <a:t>Provincial </a:t>
            </a:r>
            <a:r>
              <a:rPr lang="en-US" altLang="en-US" sz="2000" b="1" u="sng" dirty="0">
                <a:solidFill>
                  <a:schemeClr val="bg1"/>
                </a:solidFill>
                <a:latin typeface="Arial" pitchFamily="34" charset="0"/>
                <a:cs typeface="Arial" pitchFamily="34" charset="0"/>
              </a:rPr>
              <a:t>Target </a:t>
            </a:r>
            <a:r>
              <a:rPr lang="en-US" altLang="en-US" sz="2000" b="1" dirty="0">
                <a:solidFill>
                  <a:schemeClr val="bg1"/>
                </a:solidFill>
                <a:latin typeface="Arial" pitchFamily="34" charset="0"/>
                <a:cs typeface="Arial" pitchFamily="34" charset="0"/>
              </a:rPr>
              <a:t>: 100% of Cases of fraudulent marriages finalized</a:t>
            </a:r>
          </a:p>
          <a:p>
            <a:endParaRPr lang="en-ZA" altLang="en-US" sz="2400" dirty="0">
              <a:solidFill>
                <a:schemeClr val="bg1"/>
              </a:solidFill>
              <a:latin typeface="Arial" pitchFamily="34"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33902427"/>
              </p:ext>
            </p:extLst>
          </p:nvPr>
        </p:nvGraphicFramePr>
        <p:xfrm>
          <a:off x="0" y="822613"/>
          <a:ext cx="9157648" cy="5180023"/>
        </p:xfrm>
        <a:graphic>
          <a:graphicData uri="http://schemas.openxmlformats.org/drawingml/2006/table">
            <a:tbl>
              <a:tblPr>
                <a:tableStyleId>{5940675A-B579-460E-94D1-54222C63F5DA}</a:tableStyleId>
              </a:tblPr>
              <a:tblGrid>
                <a:gridCol w="709684"/>
                <a:gridCol w="668740"/>
                <a:gridCol w="627797"/>
                <a:gridCol w="1009934"/>
                <a:gridCol w="627797"/>
                <a:gridCol w="968991"/>
                <a:gridCol w="791570"/>
                <a:gridCol w="941696"/>
                <a:gridCol w="723331"/>
                <a:gridCol w="1282890"/>
                <a:gridCol w="805218"/>
              </a:tblGrid>
              <a:tr h="878490">
                <a:tc>
                  <a:txBody>
                    <a:bodyPr/>
                    <a:lstStyle/>
                    <a:p>
                      <a:pPr algn="l" fontAlgn="b"/>
                      <a:r>
                        <a:rPr lang="en-GB" sz="1200" b="1" u="none" strike="noStrike" dirty="0">
                          <a:effectLst/>
                          <a:latin typeface="Arial" pitchFamily="34" charset="0"/>
                          <a:cs typeface="Arial" pitchFamily="34" charset="0"/>
                        </a:rPr>
                        <a:t>Province</a:t>
                      </a:r>
                      <a:endParaRPr lang="en-GB" sz="1200" b="1" i="0" u="none" strike="noStrike" dirty="0">
                        <a:solidFill>
                          <a:srgbClr val="000000"/>
                        </a:solidFill>
                        <a:effectLst/>
                        <a:latin typeface="Arial" pitchFamily="34" charset="0"/>
                        <a:cs typeface="Arial" pitchFamily="34" charset="0"/>
                      </a:endParaRPr>
                    </a:p>
                  </a:txBody>
                  <a:tcPr marL="9527" marR="9527" marT="9527" marB="0" anchor="ctr">
                    <a:solidFill>
                      <a:srgbClr val="92D050"/>
                    </a:solidFill>
                  </a:tcPr>
                </a:tc>
                <a:tc>
                  <a:txBody>
                    <a:bodyPr/>
                    <a:lstStyle/>
                    <a:p>
                      <a:pPr algn="ctr" fontAlgn="b"/>
                      <a:r>
                        <a:rPr lang="en-GB" sz="1200" b="1" u="none" strike="noStrike" dirty="0">
                          <a:effectLst/>
                          <a:latin typeface="Arial" pitchFamily="34" charset="0"/>
                          <a:cs typeface="Arial" pitchFamily="34" charset="0"/>
                        </a:rPr>
                        <a:t>Annual target</a:t>
                      </a:r>
                      <a:endParaRPr lang="en-GB" sz="1200" b="1" i="0" u="none" strike="noStrike" dirty="0">
                        <a:solidFill>
                          <a:srgbClr val="000000"/>
                        </a:solidFill>
                        <a:effectLst/>
                        <a:latin typeface="Arial" pitchFamily="34" charset="0"/>
                        <a:cs typeface="Arial" pitchFamily="34" charset="0"/>
                      </a:endParaRPr>
                    </a:p>
                  </a:txBody>
                  <a:tcPr marL="9527" marR="9527" marT="9527" marB="0" anchor="ctr">
                    <a:solidFill>
                      <a:srgbClr val="92D050"/>
                    </a:solidFill>
                  </a:tcPr>
                </a:tc>
                <a:tc>
                  <a:txBody>
                    <a:bodyPr/>
                    <a:lstStyle/>
                    <a:p>
                      <a:pPr algn="ctr" fontAlgn="b"/>
                      <a:r>
                        <a:rPr lang="en-GB" sz="1200" b="1" u="none" strike="noStrike" dirty="0" smtClean="0">
                          <a:effectLst/>
                          <a:latin typeface="Arial" pitchFamily="34" charset="0"/>
                          <a:cs typeface="Arial" pitchFamily="34" charset="0"/>
                        </a:rPr>
                        <a:t>Target</a:t>
                      </a:r>
                    </a:p>
                    <a:p>
                      <a:pPr algn="ctr" fontAlgn="b"/>
                      <a:r>
                        <a:rPr lang="en-GB" sz="1200" b="1" u="none" strike="noStrike" dirty="0" smtClean="0">
                          <a:effectLst/>
                          <a:latin typeface="Arial" pitchFamily="34" charset="0"/>
                          <a:cs typeface="Arial" pitchFamily="34" charset="0"/>
                        </a:rPr>
                        <a:t>Q1</a:t>
                      </a:r>
                      <a:endParaRPr lang="en-GB" sz="1200" b="1" i="0" u="none" strike="noStrike" dirty="0">
                        <a:solidFill>
                          <a:srgbClr val="000000"/>
                        </a:solidFill>
                        <a:effectLst/>
                        <a:latin typeface="Arial" pitchFamily="34" charset="0"/>
                        <a:cs typeface="Arial" pitchFamily="34" charset="0"/>
                      </a:endParaRPr>
                    </a:p>
                  </a:txBody>
                  <a:tcPr marL="9527" marR="9527" marT="9527" marB="0" anchor="ctr">
                    <a:solidFill>
                      <a:srgbClr val="92D050"/>
                    </a:solidFill>
                  </a:tcPr>
                </a:tc>
                <a:tc>
                  <a:txBody>
                    <a:bodyPr/>
                    <a:lstStyle/>
                    <a:p>
                      <a:pPr algn="ctr" fontAlgn="b"/>
                      <a:r>
                        <a:rPr lang="en-GB" sz="1200" b="1" u="none" strike="noStrike" dirty="0">
                          <a:effectLst/>
                          <a:latin typeface="Arial" pitchFamily="34" charset="0"/>
                          <a:cs typeface="Arial" pitchFamily="34" charset="0"/>
                        </a:rPr>
                        <a:t>Actual performance </a:t>
                      </a:r>
                      <a:endParaRPr lang="en-GB" sz="1200" b="1" u="none" strike="noStrike" dirty="0" smtClean="0">
                        <a:effectLst/>
                        <a:latin typeface="Arial" pitchFamily="34" charset="0"/>
                        <a:cs typeface="Arial" pitchFamily="34" charset="0"/>
                      </a:endParaRPr>
                    </a:p>
                    <a:p>
                      <a:pPr algn="ctr" fontAlgn="b"/>
                      <a:r>
                        <a:rPr lang="en-GB" sz="1200" b="1" u="none" strike="noStrike" dirty="0" smtClean="0">
                          <a:effectLst/>
                          <a:latin typeface="Arial" pitchFamily="34" charset="0"/>
                          <a:cs typeface="Arial" pitchFamily="34" charset="0"/>
                        </a:rPr>
                        <a:t>Q1</a:t>
                      </a:r>
                      <a:endParaRPr lang="en-GB" sz="1200" b="1" i="0" u="none" strike="noStrike" dirty="0">
                        <a:solidFill>
                          <a:srgbClr val="000000"/>
                        </a:solidFill>
                        <a:effectLst/>
                        <a:latin typeface="Arial" pitchFamily="34" charset="0"/>
                        <a:cs typeface="Arial" pitchFamily="34" charset="0"/>
                      </a:endParaRPr>
                    </a:p>
                  </a:txBody>
                  <a:tcPr marL="9527" marR="9527" marT="9527" marB="0" anchor="ctr">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u="none" strike="noStrike" dirty="0" smtClean="0">
                          <a:effectLst/>
                          <a:latin typeface="Arial" pitchFamily="34" charset="0"/>
                          <a:cs typeface="Arial" pitchFamily="34" charset="0"/>
                        </a:rPr>
                        <a:t>Target</a:t>
                      </a:r>
                    </a:p>
                    <a:p>
                      <a:pPr algn="ctr" fontAlgn="b"/>
                      <a:r>
                        <a:rPr lang="en-GB" sz="1200" b="1" u="none" strike="noStrike" dirty="0" smtClean="0">
                          <a:effectLst/>
                          <a:latin typeface="Arial" pitchFamily="34" charset="0"/>
                          <a:cs typeface="Arial" pitchFamily="34" charset="0"/>
                        </a:rPr>
                        <a:t>Q2</a:t>
                      </a:r>
                      <a:endParaRPr lang="en-GB" sz="1200" b="1" i="0" u="none" strike="noStrike" dirty="0">
                        <a:solidFill>
                          <a:srgbClr val="000000"/>
                        </a:solidFill>
                        <a:effectLst/>
                        <a:latin typeface="Arial" pitchFamily="34" charset="0"/>
                        <a:cs typeface="Arial" pitchFamily="34" charset="0"/>
                      </a:endParaRPr>
                    </a:p>
                  </a:txBody>
                  <a:tcPr marL="9527" marR="9527" marT="9527" marB="0" anchor="ctr">
                    <a:lnL w="38100" cap="flat" cmpd="sng" algn="ctr">
                      <a:solidFill>
                        <a:schemeClr val="tx1"/>
                      </a:solidFill>
                      <a:prstDash val="solid"/>
                      <a:round/>
                      <a:headEnd type="none" w="med" len="med"/>
                      <a:tailEnd type="none" w="med" len="med"/>
                    </a:lnL>
                    <a:solidFill>
                      <a:srgbClr val="92D050"/>
                    </a:solidFill>
                  </a:tcPr>
                </a:tc>
                <a:tc>
                  <a:txBody>
                    <a:bodyPr/>
                    <a:lstStyle/>
                    <a:p>
                      <a:pPr algn="ctr" fontAlgn="b"/>
                      <a:r>
                        <a:rPr lang="en-GB" sz="1200" b="1" u="none" strike="noStrike" dirty="0">
                          <a:effectLst/>
                          <a:latin typeface="Arial" pitchFamily="34" charset="0"/>
                          <a:cs typeface="Arial" pitchFamily="34" charset="0"/>
                        </a:rPr>
                        <a:t>Actual performance </a:t>
                      </a:r>
                      <a:endParaRPr lang="en-GB" sz="1200" b="1" u="none" strike="noStrike" dirty="0" smtClean="0">
                        <a:effectLst/>
                        <a:latin typeface="Arial" pitchFamily="34" charset="0"/>
                        <a:cs typeface="Arial" pitchFamily="34" charset="0"/>
                      </a:endParaRPr>
                    </a:p>
                    <a:p>
                      <a:pPr algn="ctr" fontAlgn="b"/>
                      <a:r>
                        <a:rPr lang="en-GB" sz="1200" b="1" u="none" strike="noStrike" dirty="0" smtClean="0">
                          <a:effectLst/>
                          <a:latin typeface="Arial" pitchFamily="34" charset="0"/>
                          <a:cs typeface="Arial" pitchFamily="34" charset="0"/>
                        </a:rPr>
                        <a:t>Q2</a:t>
                      </a:r>
                      <a:endParaRPr lang="en-GB" sz="1200" b="1" i="0" u="none" strike="noStrike" dirty="0">
                        <a:solidFill>
                          <a:srgbClr val="000000"/>
                        </a:solidFill>
                        <a:effectLst/>
                        <a:latin typeface="Arial" pitchFamily="34" charset="0"/>
                        <a:cs typeface="Arial" pitchFamily="34" charset="0"/>
                      </a:endParaRPr>
                    </a:p>
                  </a:txBody>
                  <a:tcPr marL="9527" marR="9527" marT="9527" marB="0" anchor="ctr">
                    <a:lnR w="38100" cap="flat" cmpd="sng" algn="ctr">
                      <a:solidFill>
                        <a:schemeClr val="tx1"/>
                      </a:solidFill>
                      <a:prstDash val="solid"/>
                      <a:round/>
                      <a:headEnd type="none" w="med" len="med"/>
                      <a:tailEnd type="none" w="med" len="med"/>
                    </a:lnR>
                    <a:solidFill>
                      <a:srgbClr val="92D050"/>
                    </a:solidFill>
                  </a:tcPr>
                </a:tc>
                <a:tc>
                  <a:txBody>
                    <a:bodyPr/>
                    <a:lstStyle/>
                    <a:p>
                      <a:pPr algn="ctr" fontAlgn="b"/>
                      <a:r>
                        <a:rPr lang="en-GB" sz="1200" b="1" u="none" strike="noStrike" dirty="0" smtClean="0">
                          <a:effectLst/>
                          <a:latin typeface="Arial" pitchFamily="34" charset="0"/>
                          <a:cs typeface="Arial" pitchFamily="34" charset="0"/>
                        </a:rPr>
                        <a:t>Target</a:t>
                      </a:r>
                    </a:p>
                    <a:p>
                      <a:pPr algn="ctr" fontAlgn="b"/>
                      <a:r>
                        <a:rPr lang="en-GB" sz="1200" b="1" u="none" strike="noStrike" dirty="0" smtClean="0">
                          <a:effectLst/>
                          <a:latin typeface="Arial" pitchFamily="34" charset="0"/>
                          <a:cs typeface="Arial" pitchFamily="34" charset="0"/>
                        </a:rPr>
                        <a:t>Q3</a:t>
                      </a:r>
                      <a:endParaRPr lang="en-GB" sz="1200" b="1" i="0" u="none" strike="noStrike" dirty="0">
                        <a:solidFill>
                          <a:srgbClr val="000000"/>
                        </a:solidFill>
                        <a:effectLst/>
                        <a:latin typeface="Arial" pitchFamily="34" charset="0"/>
                        <a:cs typeface="Arial" pitchFamily="34" charset="0"/>
                      </a:endParaRPr>
                    </a:p>
                  </a:txBody>
                  <a:tcPr marL="9524" marR="9524" marT="9520" marB="0" anchor="ctr">
                    <a:lnL w="38100" cap="flat" cmpd="sng" algn="ctr">
                      <a:solidFill>
                        <a:schemeClr val="tx1"/>
                      </a:solidFill>
                      <a:prstDash val="solid"/>
                      <a:round/>
                      <a:headEnd type="none" w="med" len="med"/>
                      <a:tailEnd type="none" w="med" len="med"/>
                    </a:lnL>
                    <a:solidFill>
                      <a:srgbClr val="92D050"/>
                    </a:solidFill>
                  </a:tcPr>
                </a:tc>
                <a:tc>
                  <a:txBody>
                    <a:bodyPr/>
                    <a:lstStyle/>
                    <a:p>
                      <a:pPr algn="ctr" fontAlgn="t"/>
                      <a:r>
                        <a:rPr lang="en-GB" sz="1200" b="1" u="none" strike="noStrike" dirty="0">
                          <a:effectLst/>
                          <a:latin typeface="Arial" pitchFamily="34" charset="0"/>
                          <a:cs typeface="Arial" pitchFamily="34" charset="0"/>
                        </a:rPr>
                        <a:t>Actual performance </a:t>
                      </a:r>
                      <a:endParaRPr lang="en-GB" sz="1200" b="1" u="none" strike="noStrike" dirty="0" smtClean="0">
                        <a:effectLst/>
                        <a:latin typeface="Arial" pitchFamily="34" charset="0"/>
                        <a:cs typeface="Arial" pitchFamily="34" charset="0"/>
                      </a:endParaRPr>
                    </a:p>
                    <a:p>
                      <a:pPr algn="ctr" fontAlgn="t"/>
                      <a:r>
                        <a:rPr lang="en-GB" sz="1200" b="1" u="none" strike="noStrike" dirty="0" smtClean="0">
                          <a:effectLst/>
                          <a:latin typeface="Arial" pitchFamily="34" charset="0"/>
                          <a:cs typeface="Arial" pitchFamily="34" charset="0"/>
                        </a:rPr>
                        <a:t>Q3</a:t>
                      </a:r>
                      <a:endParaRPr lang="en-GB" sz="1200" b="1" i="0" u="none" strike="noStrike" dirty="0">
                        <a:solidFill>
                          <a:srgbClr val="000000"/>
                        </a:solidFill>
                        <a:effectLst/>
                        <a:latin typeface="Arial" pitchFamily="34" charset="0"/>
                        <a:cs typeface="Arial" pitchFamily="34" charset="0"/>
                      </a:endParaRPr>
                    </a:p>
                  </a:txBody>
                  <a:tcPr marL="9524" marR="9524" marT="9520" marB="0" anchor="ctr">
                    <a:solidFill>
                      <a:srgbClr val="92D050"/>
                    </a:solidFill>
                  </a:tcPr>
                </a:tc>
                <a:tc>
                  <a:txBody>
                    <a:bodyPr/>
                    <a:lstStyle/>
                    <a:p>
                      <a:pPr algn="ctr" fontAlgn="b"/>
                      <a:r>
                        <a:rPr lang="en-GB" sz="1200" b="1" u="none" strike="noStrike" dirty="0" smtClean="0">
                          <a:effectLst/>
                          <a:latin typeface="Arial" pitchFamily="34" charset="0"/>
                          <a:cs typeface="Arial" pitchFamily="34" charset="0"/>
                        </a:rPr>
                        <a:t>Target</a:t>
                      </a:r>
                    </a:p>
                    <a:p>
                      <a:pPr algn="ctr" fontAlgn="b"/>
                      <a:r>
                        <a:rPr lang="en-GB" sz="1200" b="1" u="none" strike="noStrike" dirty="0" smtClean="0">
                          <a:effectLst/>
                          <a:latin typeface="Arial" pitchFamily="34" charset="0"/>
                          <a:cs typeface="Arial" pitchFamily="34" charset="0"/>
                        </a:rPr>
                        <a:t>Q4</a:t>
                      </a:r>
                      <a:endParaRPr lang="en-GB" sz="1200" b="1" i="0" u="none" strike="noStrike" dirty="0">
                        <a:solidFill>
                          <a:srgbClr val="000000"/>
                        </a:solidFill>
                        <a:effectLst/>
                        <a:latin typeface="Arial" pitchFamily="34" charset="0"/>
                        <a:cs typeface="Arial" pitchFamily="34" charset="0"/>
                      </a:endParaRPr>
                    </a:p>
                  </a:txBody>
                  <a:tcPr marL="9524" marR="9524" marT="9520" marB="0" anchor="ctr">
                    <a:solidFill>
                      <a:srgbClr val="92D050"/>
                    </a:solidFill>
                  </a:tcPr>
                </a:tc>
                <a:tc>
                  <a:txBody>
                    <a:bodyPr/>
                    <a:lstStyle/>
                    <a:p>
                      <a:pPr algn="ctr" fontAlgn="t"/>
                      <a:r>
                        <a:rPr lang="en-GB" sz="1200" b="1" u="none" strike="noStrike" dirty="0">
                          <a:effectLst/>
                          <a:latin typeface="Arial" pitchFamily="34" charset="0"/>
                          <a:cs typeface="Arial" pitchFamily="34" charset="0"/>
                        </a:rPr>
                        <a:t>Actual performance </a:t>
                      </a:r>
                      <a:endParaRPr lang="en-GB" sz="1200" b="1" u="none" strike="noStrike" dirty="0" smtClean="0">
                        <a:effectLst/>
                        <a:latin typeface="Arial" pitchFamily="34" charset="0"/>
                        <a:cs typeface="Arial" pitchFamily="34" charset="0"/>
                      </a:endParaRPr>
                    </a:p>
                    <a:p>
                      <a:pPr algn="ctr" fontAlgn="t"/>
                      <a:r>
                        <a:rPr lang="en-GB" sz="1200" b="1" u="none" strike="noStrike" dirty="0" smtClean="0">
                          <a:effectLst/>
                          <a:latin typeface="Arial" pitchFamily="34" charset="0"/>
                          <a:cs typeface="Arial" pitchFamily="34" charset="0"/>
                        </a:rPr>
                        <a:t>Q</a:t>
                      </a:r>
                      <a:r>
                        <a:rPr lang="en-GB" sz="1200" b="1" i="0" u="none" strike="noStrike" dirty="0" smtClean="0">
                          <a:solidFill>
                            <a:srgbClr val="000000"/>
                          </a:solidFill>
                          <a:effectLst/>
                          <a:latin typeface="Arial" pitchFamily="34" charset="0"/>
                          <a:cs typeface="Arial" pitchFamily="34" charset="0"/>
                        </a:rPr>
                        <a:t>4</a:t>
                      </a:r>
                      <a:endParaRPr lang="en-GB" sz="1200" b="1" i="0" u="none" strike="noStrike" dirty="0">
                        <a:solidFill>
                          <a:srgbClr val="000000"/>
                        </a:solidFill>
                        <a:effectLst/>
                        <a:latin typeface="Arial" pitchFamily="34" charset="0"/>
                        <a:cs typeface="Arial" pitchFamily="34" charset="0"/>
                      </a:endParaRPr>
                    </a:p>
                  </a:txBody>
                  <a:tcPr marL="9524" marR="9524" marT="9520" marB="0" anchor="ctr">
                    <a:solidFill>
                      <a:srgbClr val="92D050"/>
                    </a:solidFill>
                  </a:tcPr>
                </a:tc>
                <a:tc>
                  <a:txBody>
                    <a:bodyPr/>
                    <a:lstStyle/>
                    <a:p>
                      <a:pPr algn="ctr" fontAlgn="t"/>
                      <a:r>
                        <a:rPr lang="en-GB" sz="1200" b="1" i="0" u="none" strike="noStrike" dirty="0" smtClean="0">
                          <a:solidFill>
                            <a:srgbClr val="000000"/>
                          </a:solidFill>
                          <a:effectLst/>
                          <a:latin typeface="Arial" pitchFamily="34" charset="0"/>
                          <a:cs typeface="Arial" pitchFamily="34" charset="0"/>
                        </a:rPr>
                        <a:t>Financial year end </a:t>
                      </a:r>
                      <a:endParaRPr lang="en-GB" sz="1200" b="1" i="0" u="none" strike="noStrike" dirty="0">
                        <a:solidFill>
                          <a:srgbClr val="000000"/>
                        </a:solidFill>
                        <a:effectLst/>
                        <a:latin typeface="Arial" pitchFamily="34" charset="0"/>
                        <a:cs typeface="Arial" pitchFamily="34" charset="0"/>
                      </a:endParaRPr>
                    </a:p>
                  </a:txBody>
                  <a:tcPr marL="9524" marR="9524" marT="9520" marB="0" anchor="ctr">
                    <a:solidFill>
                      <a:srgbClr val="92D050"/>
                    </a:solidFill>
                  </a:tcPr>
                </a:tc>
              </a:tr>
              <a:tr h="512452">
                <a:tc>
                  <a:txBody>
                    <a:bodyPr/>
                    <a:lstStyle/>
                    <a:p>
                      <a:pPr algn="ctr" rtl="0" fontAlgn="b"/>
                      <a:r>
                        <a:rPr lang="en-US" sz="1200" b="1" i="0" u="none" strike="noStrike" dirty="0">
                          <a:solidFill>
                            <a:srgbClr val="000000"/>
                          </a:solidFill>
                          <a:effectLst/>
                          <a:latin typeface="Arial" pitchFamily="34" charset="0"/>
                          <a:cs typeface="Arial" pitchFamily="34" charset="0"/>
                        </a:rPr>
                        <a:t>EC</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(6/6) (100%)</a:t>
                      </a:r>
                    </a:p>
                  </a:txBody>
                  <a:tcPr marL="9527" marR="9527" marT="9526" marB="0" anchor="b">
                    <a:lnR w="381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rgbClr val="000000"/>
                          </a:solidFill>
                          <a:effectLst/>
                          <a:latin typeface="Arial" pitchFamily="34" charset="0"/>
                          <a:cs typeface="Arial" pitchFamily="34" charset="0"/>
                        </a:rPr>
                        <a:t>100%</a:t>
                      </a:r>
                      <a:endParaRPr lang="en-US" sz="1200" b="0" i="0" u="none" strike="noStrike" dirty="0">
                        <a:solidFill>
                          <a:srgbClr val="000000"/>
                        </a:solidFill>
                        <a:effectLst/>
                        <a:latin typeface="Arial" pitchFamily="34" charset="0"/>
                        <a:cs typeface="Arial" pitchFamily="34" charset="0"/>
                      </a:endParaRPr>
                    </a:p>
                  </a:txBody>
                  <a:tcPr marL="9527" marR="9527" marT="9526" marB="0" anchor="b">
                    <a:lnL w="38100" cap="flat" cmpd="sng" algn="ctr">
                      <a:solidFill>
                        <a:schemeClr val="tx1"/>
                      </a:solidFill>
                      <a:prstDash val="solid"/>
                      <a:round/>
                      <a:headEnd type="none" w="med" len="med"/>
                      <a:tailEnd type="none" w="med" len="med"/>
                    </a:lnL>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No</a:t>
                      </a:r>
                      <a:r>
                        <a:rPr lang="en-US" sz="1200" b="0" i="0" u="none" strike="noStrike" baseline="0" dirty="0" smtClean="0">
                          <a:solidFill>
                            <a:schemeClr val="tx1"/>
                          </a:solidFill>
                          <a:effectLst/>
                          <a:latin typeface="Arial" pitchFamily="34" charset="0"/>
                          <a:cs typeface="Arial" pitchFamily="34" charset="0"/>
                        </a:rPr>
                        <a:t> reported cases</a:t>
                      </a:r>
                      <a:endParaRPr lang="en-US" sz="1200" b="0" i="0" u="none" strike="noStrike" dirty="0">
                        <a:solidFill>
                          <a:schemeClr val="tx1"/>
                        </a:solidFill>
                        <a:effectLst/>
                        <a:latin typeface="Arial" pitchFamily="34" charset="0"/>
                        <a:cs typeface="Arial" pitchFamily="34" charset="0"/>
                      </a:endParaRPr>
                    </a:p>
                  </a:txBody>
                  <a:tcPr marL="9527" marR="9527" marT="9526" marB="0" anchor="b">
                    <a:lnR w="381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lnL w="38100" cap="flat" cmpd="sng" algn="ctr">
                      <a:solidFill>
                        <a:schemeClr val="tx1"/>
                      </a:solidFill>
                      <a:prstDash val="solid"/>
                      <a:round/>
                      <a:headEnd type="none" w="med" len="med"/>
                      <a:tailEnd type="none" w="med" len="med"/>
                    </a:lnL>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No</a:t>
                      </a:r>
                      <a:r>
                        <a:rPr lang="en-US" sz="1200" b="0" i="0" u="none" strike="noStrike" baseline="0" dirty="0" smtClean="0">
                          <a:solidFill>
                            <a:schemeClr val="tx1"/>
                          </a:solidFill>
                          <a:effectLst/>
                          <a:latin typeface="Arial" pitchFamily="34" charset="0"/>
                          <a:cs typeface="Arial" pitchFamily="34" charset="0"/>
                        </a:rPr>
                        <a:t> reported cases</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No</a:t>
                      </a:r>
                      <a:r>
                        <a:rPr lang="en-US" sz="1200" b="0" i="0" u="none" strike="noStrike" baseline="0" dirty="0" smtClean="0">
                          <a:solidFill>
                            <a:schemeClr val="tx1"/>
                          </a:solidFill>
                          <a:effectLst/>
                          <a:latin typeface="Arial" pitchFamily="34" charset="0"/>
                          <a:cs typeface="Arial" pitchFamily="34" charset="0"/>
                        </a:rPr>
                        <a:t> reported cases</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6/6</a:t>
                      </a:r>
                      <a:r>
                        <a:rPr lang="en-US" sz="1200" b="0" i="0" u="none" strike="noStrike" baseline="0" dirty="0" smtClean="0">
                          <a:solidFill>
                            <a:schemeClr val="tx1"/>
                          </a:solidFill>
                          <a:effectLst/>
                          <a:latin typeface="Arial" pitchFamily="34" charset="0"/>
                          <a:cs typeface="Arial" pitchFamily="34" charset="0"/>
                        </a:rPr>
                        <a:t> </a:t>
                      </a:r>
                    </a:p>
                    <a:p>
                      <a:pPr algn="ctr" rtl="0" fontAlgn="b"/>
                      <a:r>
                        <a:rPr lang="en-US" sz="1200" b="0" i="0" u="none" strike="noStrike" baseline="0"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r>
              <a:tr h="375020">
                <a:tc>
                  <a:txBody>
                    <a:bodyPr/>
                    <a:lstStyle/>
                    <a:p>
                      <a:pPr algn="ctr" rtl="0" fontAlgn="b"/>
                      <a:r>
                        <a:rPr lang="en-US" sz="1200" b="1" i="0" u="none" strike="noStrike" dirty="0">
                          <a:solidFill>
                            <a:srgbClr val="000000"/>
                          </a:solidFill>
                          <a:effectLst/>
                          <a:latin typeface="Arial" pitchFamily="34" charset="0"/>
                          <a:cs typeface="Arial" pitchFamily="34" charset="0"/>
                        </a:rPr>
                        <a:t>FS</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(5/5) (100%)</a:t>
                      </a:r>
                    </a:p>
                  </a:txBody>
                  <a:tcPr marL="9527" marR="9527" marT="9526" marB="0" anchor="b">
                    <a:lnR w="381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lnL w="38100" cap="flat" cmpd="sng" algn="ctr">
                      <a:solidFill>
                        <a:schemeClr val="tx1"/>
                      </a:solidFill>
                      <a:prstDash val="solid"/>
                      <a:round/>
                      <a:headEnd type="none" w="med" len="med"/>
                      <a:tailEnd type="none" w="med" len="med"/>
                    </a:lnL>
                  </a:tcPr>
                </a:tc>
                <a:tc>
                  <a:txBody>
                    <a:bodyPr/>
                    <a:lstStyle/>
                    <a:p>
                      <a:pPr algn="ctr" rtl="0" fontAlgn="b"/>
                      <a:r>
                        <a:rPr lang="en-US" sz="1200" b="0" i="0" u="none" strike="noStrike" dirty="0" smtClean="0">
                          <a:solidFill>
                            <a:srgbClr val="000000"/>
                          </a:solidFill>
                          <a:effectLst/>
                          <a:latin typeface="Arial" pitchFamily="34" charset="0"/>
                          <a:cs typeface="Arial" pitchFamily="34" charset="0"/>
                        </a:rPr>
                        <a:t>1/1 (100%)</a:t>
                      </a:r>
                      <a:endParaRPr lang="en-US" sz="1200" b="0" i="0" u="none" strike="noStrike" dirty="0">
                        <a:solidFill>
                          <a:srgbClr val="000000"/>
                        </a:solidFill>
                        <a:effectLst/>
                        <a:latin typeface="Arial" pitchFamily="34" charset="0"/>
                        <a:cs typeface="Arial" pitchFamily="34" charset="0"/>
                      </a:endParaRPr>
                    </a:p>
                  </a:txBody>
                  <a:tcPr marL="9527" marR="9527" marT="9526" marB="0" anchor="b">
                    <a:lnR w="381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lnL w="38100" cap="flat" cmpd="sng" algn="ctr">
                      <a:solidFill>
                        <a:schemeClr val="tx1"/>
                      </a:solidFill>
                      <a:prstDash val="solid"/>
                      <a:round/>
                      <a:headEnd type="none" w="med" len="med"/>
                      <a:tailEnd type="none" w="med" len="med"/>
                    </a:lnL>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3/3 (100%)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No</a:t>
                      </a:r>
                      <a:r>
                        <a:rPr lang="en-US" sz="1200" b="0" i="0" u="none" strike="noStrike" baseline="0" dirty="0" smtClean="0">
                          <a:solidFill>
                            <a:schemeClr val="tx1"/>
                          </a:solidFill>
                          <a:effectLst/>
                          <a:latin typeface="Arial" pitchFamily="34" charset="0"/>
                          <a:cs typeface="Arial" pitchFamily="34" charset="0"/>
                        </a:rPr>
                        <a:t> reported cases</a:t>
                      </a:r>
                      <a:endParaRPr lang="en-US" sz="1200" b="0" i="0" u="none" strike="noStrike" dirty="0" smtClean="0">
                        <a:solidFill>
                          <a:schemeClr val="tx1"/>
                        </a:solidFill>
                        <a:effectLst/>
                        <a:latin typeface="Arial" pitchFamily="34" charset="0"/>
                        <a:cs typeface="Arial" pitchFamily="34" charset="0"/>
                      </a:endParaRP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9/9</a:t>
                      </a:r>
                    </a:p>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r>
              <a:tr h="375020">
                <a:tc>
                  <a:txBody>
                    <a:bodyPr/>
                    <a:lstStyle/>
                    <a:p>
                      <a:pPr algn="ctr" rtl="0" fontAlgn="b"/>
                      <a:r>
                        <a:rPr lang="en-US" sz="1200" b="1" i="0" u="none" strike="noStrike" dirty="0">
                          <a:solidFill>
                            <a:srgbClr val="000000"/>
                          </a:solidFill>
                          <a:effectLst/>
                          <a:latin typeface="Arial" pitchFamily="34" charset="0"/>
                          <a:cs typeface="Arial" pitchFamily="34" charset="0"/>
                        </a:rPr>
                        <a:t>GP</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(27/27) (100%) </a:t>
                      </a:r>
                    </a:p>
                  </a:txBody>
                  <a:tcPr marL="9527" marR="9527" marT="9526" marB="0" anchor="b">
                    <a:lnR w="381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lnL w="38100" cap="flat" cmpd="sng" algn="ctr">
                      <a:solidFill>
                        <a:schemeClr val="tx1"/>
                      </a:solidFill>
                      <a:prstDash val="solid"/>
                      <a:round/>
                      <a:headEnd type="none" w="med" len="med"/>
                      <a:tailEnd type="none" w="med" len="med"/>
                    </a:lnL>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17/17 (100%)</a:t>
                      </a:r>
                      <a:endParaRPr lang="en-US" sz="1200" b="0" i="0" u="none" strike="noStrike" dirty="0">
                        <a:solidFill>
                          <a:schemeClr val="tx1"/>
                        </a:solidFill>
                        <a:effectLst/>
                        <a:latin typeface="Arial" pitchFamily="34" charset="0"/>
                        <a:cs typeface="Arial" pitchFamily="34" charset="0"/>
                      </a:endParaRPr>
                    </a:p>
                  </a:txBody>
                  <a:tcPr marL="9527" marR="9527" marT="9526" marB="0" anchor="b">
                    <a:lnR w="381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lnL w="38100" cap="flat" cmpd="sng" algn="ctr">
                      <a:solidFill>
                        <a:schemeClr val="tx1"/>
                      </a:solidFill>
                      <a:prstDash val="solid"/>
                      <a:round/>
                      <a:headEnd type="none" w="med" len="med"/>
                      <a:tailEnd type="none" w="med" len="med"/>
                    </a:lnL>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27/27 (100%)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3/3(100%)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74/74</a:t>
                      </a:r>
                    </a:p>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r>
              <a:tr h="375020">
                <a:tc>
                  <a:txBody>
                    <a:bodyPr/>
                    <a:lstStyle/>
                    <a:p>
                      <a:pPr algn="ctr" rtl="0" fontAlgn="b"/>
                      <a:r>
                        <a:rPr lang="en-US" sz="1200" b="1" i="0" u="none" strike="noStrike" dirty="0">
                          <a:solidFill>
                            <a:srgbClr val="000000"/>
                          </a:solidFill>
                          <a:effectLst/>
                          <a:latin typeface="Arial" pitchFamily="34" charset="0"/>
                          <a:cs typeface="Arial" pitchFamily="34" charset="0"/>
                        </a:rPr>
                        <a:t>KZN</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(84/84) (100%)</a:t>
                      </a:r>
                    </a:p>
                  </a:txBody>
                  <a:tcPr marL="9527" marR="9527" marT="9526" marB="0" anchor="b">
                    <a:lnR w="381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rgbClr val="000000"/>
                          </a:solidFill>
                          <a:effectLst/>
                          <a:latin typeface="Arial" pitchFamily="34" charset="0"/>
                          <a:cs typeface="Arial" pitchFamily="34" charset="0"/>
                        </a:rPr>
                        <a:t>100%</a:t>
                      </a:r>
                      <a:endParaRPr lang="en-US" sz="1200" b="0" i="0" u="none" strike="noStrike" dirty="0">
                        <a:solidFill>
                          <a:srgbClr val="000000"/>
                        </a:solidFill>
                        <a:effectLst/>
                        <a:latin typeface="Arial" pitchFamily="34" charset="0"/>
                        <a:cs typeface="Arial" pitchFamily="34" charset="0"/>
                      </a:endParaRPr>
                    </a:p>
                  </a:txBody>
                  <a:tcPr marL="9527" marR="9527" marT="9526" marB="0" anchor="b">
                    <a:lnL w="38100" cap="flat" cmpd="sng" algn="ctr">
                      <a:solidFill>
                        <a:schemeClr val="tx1"/>
                      </a:solidFill>
                      <a:prstDash val="solid"/>
                      <a:round/>
                      <a:headEnd type="none" w="med" len="med"/>
                      <a:tailEnd type="none" w="med" len="med"/>
                    </a:lnL>
                    <a:solidFill>
                      <a:schemeClr val="bg1"/>
                    </a:solidFill>
                  </a:tcPr>
                </a:tc>
                <a:tc>
                  <a:txBody>
                    <a:bodyPr/>
                    <a:lstStyle/>
                    <a:p>
                      <a:pPr algn="ctr" rtl="0" fontAlgn="b"/>
                      <a:r>
                        <a:rPr lang="en-US" sz="1200" b="0" i="0" u="none" strike="noStrike" dirty="0" smtClean="0">
                          <a:solidFill>
                            <a:srgbClr val="000000"/>
                          </a:solidFill>
                          <a:effectLst/>
                          <a:latin typeface="Arial" pitchFamily="34" charset="0"/>
                          <a:cs typeface="Arial" pitchFamily="34" charset="0"/>
                        </a:rPr>
                        <a:t>4/4 (100%)</a:t>
                      </a:r>
                      <a:endParaRPr lang="en-US" sz="1200" b="0" i="0" u="none" strike="noStrike" dirty="0">
                        <a:solidFill>
                          <a:srgbClr val="000000"/>
                        </a:solidFill>
                        <a:effectLst/>
                        <a:latin typeface="Arial" pitchFamily="34" charset="0"/>
                        <a:cs typeface="Arial" pitchFamily="34" charset="0"/>
                      </a:endParaRPr>
                    </a:p>
                  </a:txBody>
                  <a:tcPr marL="9527" marR="9527" marT="9526" marB="0" anchor="b">
                    <a:lnR w="38100" cap="flat" cmpd="sng" algn="ctr">
                      <a:solidFill>
                        <a:schemeClr val="tx1"/>
                      </a:solidFill>
                      <a:prstDash val="solid"/>
                      <a:round/>
                      <a:headEnd type="none" w="med" len="med"/>
                      <a:tailEnd type="none" w="med" len="med"/>
                    </a:lnR>
                    <a:solidFill>
                      <a:schemeClr val="bg1"/>
                    </a:solidFill>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lnL w="38100" cap="flat" cmpd="sng" algn="ctr">
                      <a:solidFill>
                        <a:schemeClr val="tx1"/>
                      </a:solidFill>
                      <a:prstDash val="solid"/>
                      <a:round/>
                      <a:headEnd type="none" w="med" len="med"/>
                      <a:tailEnd type="none" w="med" len="med"/>
                    </a:lnL>
                    <a:solidFill>
                      <a:schemeClr val="bg1"/>
                    </a:solidFill>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25/25 (100%)</a:t>
                      </a:r>
                      <a:endParaRPr lang="en-US" sz="1200" b="0" i="0" u="none" strike="noStrike" dirty="0">
                        <a:solidFill>
                          <a:schemeClr val="tx1"/>
                        </a:solidFill>
                        <a:effectLst/>
                        <a:latin typeface="Arial" pitchFamily="34" charset="0"/>
                        <a:cs typeface="Arial" pitchFamily="34" charset="0"/>
                      </a:endParaRPr>
                    </a:p>
                  </a:txBody>
                  <a:tcPr marL="9527" marR="9527" marT="9526" marB="0" anchor="b">
                    <a:solidFill>
                      <a:schemeClr val="bg1"/>
                    </a:solidFill>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solidFill>
                      <a:schemeClr val="bg1"/>
                    </a:solidFill>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3/3 (100%)</a:t>
                      </a:r>
                      <a:endParaRPr lang="en-US" sz="1200" b="0" i="0" u="none" strike="noStrike" dirty="0">
                        <a:solidFill>
                          <a:schemeClr val="tx1"/>
                        </a:solidFill>
                        <a:effectLst/>
                        <a:latin typeface="Arial" pitchFamily="34" charset="0"/>
                        <a:cs typeface="Arial" pitchFamily="34" charset="0"/>
                      </a:endParaRPr>
                    </a:p>
                  </a:txBody>
                  <a:tcPr marL="9527" marR="9527" marT="9526" marB="0" anchor="b">
                    <a:solidFill>
                      <a:schemeClr val="bg1"/>
                    </a:solidFill>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116/116 (100%)</a:t>
                      </a:r>
                      <a:endParaRPr lang="en-US" sz="1200" b="0" i="0" u="none" strike="noStrike" dirty="0">
                        <a:solidFill>
                          <a:schemeClr val="tx1"/>
                        </a:solidFill>
                        <a:effectLst/>
                        <a:latin typeface="Arial" pitchFamily="34" charset="0"/>
                        <a:cs typeface="Arial" pitchFamily="34" charset="0"/>
                      </a:endParaRPr>
                    </a:p>
                  </a:txBody>
                  <a:tcPr marL="9527" marR="9527" marT="9526" marB="0" anchor="b">
                    <a:solidFill>
                      <a:schemeClr val="bg1"/>
                    </a:solidFill>
                  </a:tcPr>
                </a:tc>
              </a:tr>
              <a:tr h="375020">
                <a:tc>
                  <a:txBody>
                    <a:bodyPr/>
                    <a:lstStyle/>
                    <a:p>
                      <a:pPr algn="ctr" rtl="0" fontAlgn="b"/>
                      <a:r>
                        <a:rPr lang="en-US" sz="1200" b="1" i="0" u="none" strike="noStrike" dirty="0">
                          <a:solidFill>
                            <a:srgbClr val="000000"/>
                          </a:solidFill>
                          <a:effectLst/>
                          <a:latin typeface="Arial" pitchFamily="34" charset="0"/>
                          <a:cs typeface="Arial" pitchFamily="34" charset="0"/>
                        </a:rPr>
                        <a:t>LP</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(1/1) (100%)</a:t>
                      </a:r>
                    </a:p>
                  </a:txBody>
                  <a:tcPr marL="9527" marR="9527" marT="9526" marB="0" anchor="b">
                    <a:lnR w="38100" cap="flat" cmpd="sng" algn="ctr">
                      <a:solidFill>
                        <a:schemeClr val="tx1"/>
                      </a:solidFill>
                      <a:prstDash val="solid"/>
                      <a:round/>
                      <a:headEnd type="none" w="med" len="med"/>
                      <a:tailEnd type="none" w="med" len="med"/>
                    </a:lnR>
                  </a:tcPr>
                </a:tc>
                <a:tc>
                  <a:txBody>
                    <a:bodyPr/>
                    <a:lstStyle/>
                    <a:p>
                      <a:pPr algn="ctr" fontAlgn="b"/>
                      <a:r>
                        <a:rPr lang="en-GB" sz="1200" u="none" strike="noStrike" dirty="0" smtClean="0">
                          <a:effectLst/>
                          <a:latin typeface="Arial" pitchFamily="34" charset="0"/>
                          <a:cs typeface="Arial" pitchFamily="34" charset="0"/>
                        </a:rPr>
                        <a:t>100%</a:t>
                      </a:r>
                      <a:endParaRPr lang="en-GB" sz="1200" b="0" i="0" u="none" strike="noStrike" dirty="0">
                        <a:solidFill>
                          <a:srgbClr val="000000"/>
                        </a:solidFill>
                        <a:effectLst/>
                        <a:latin typeface="Arial" pitchFamily="34" charset="0"/>
                        <a:cs typeface="Arial" pitchFamily="34" charset="0"/>
                      </a:endParaRPr>
                    </a:p>
                  </a:txBody>
                  <a:tcPr marL="9526" marR="9526" marT="9528" marB="0" anchor="b">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Arial" pitchFamily="34" charset="0"/>
                          <a:cs typeface="Arial" pitchFamily="34" charset="0"/>
                        </a:rPr>
                        <a:t>2/2 (100%)</a:t>
                      </a:r>
                    </a:p>
                  </a:txBody>
                  <a:tcPr marL="9526" marR="9526" marT="9528"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9526" marR="9526" marT="9528"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1/1(100%)</a:t>
                      </a:r>
                    </a:p>
                  </a:txBody>
                  <a:tcPr marL="9526" marR="9526" marT="9528" marB="0" anchor="ctr"/>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6" marR="9526" marT="9528"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3/3(100%)</a:t>
                      </a:r>
                    </a:p>
                  </a:txBody>
                  <a:tcPr marL="9526" marR="9526" marT="9528"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7/7 </a:t>
                      </a:r>
                    </a:p>
                    <a:p>
                      <a:pPr marL="0" marR="0" indent="0" algn="ctr"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chemeClr val="tx1"/>
                          </a:solidFill>
                          <a:effectLst/>
                          <a:latin typeface="Arial" pitchFamily="34" charset="0"/>
                          <a:cs typeface="Arial" pitchFamily="34" charset="0"/>
                        </a:rPr>
                        <a:t>(100%)</a:t>
                      </a:r>
                    </a:p>
                  </a:txBody>
                  <a:tcPr marL="9526" marR="9526" marT="9528" marB="0" anchor="ctr"/>
                </a:tc>
              </a:tr>
              <a:tr h="375020">
                <a:tc>
                  <a:txBody>
                    <a:bodyPr/>
                    <a:lstStyle/>
                    <a:p>
                      <a:pPr algn="ctr" rtl="0" fontAlgn="b"/>
                      <a:r>
                        <a:rPr lang="en-US" sz="1200" b="1" i="0" u="none" strike="noStrike" dirty="0">
                          <a:solidFill>
                            <a:srgbClr val="000000"/>
                          </a:solidFill>
                          <a:effectLst/>
                          <a:latin typeface="Arial" pitchFamily="34" charset="0"/>
                          <a:cs typeface="Arial" pitchFamily="34" charset="0"/>
                        </a:rPr>
                        <a:t>MP</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(20/20) (100%)</a:t>
                      </a:r>
                    </a:p>
                  </a:txBody>
                  <a:tcPr marL="9527" marR="9527" marT="9526" marB="0" anchor="b">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rial" pitchFamily="34" charset="0"/>
                          <a:cs typeface="Arial" pitchFamily="34" charset="0"/>
                        </a:rPr>
                        <a:t>100%</a:t>
                      </a:r>
                    </a:p>
                  </a:txBody>
                  <a:tcPr marL="9527" marR="9527" marT="9526" marB="0" anchor="b">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rial" pitchFamily="34" charset="0"/>
                          <a:cs typeface="Arial" pitchFamily="34" charset="0"/>
                        </a:rPr>
                        <a:t>19/19 (100%)</a:t>
                      </a:r>
                    </a:p>
                  </a:txBody>
                  <a:tcPr marL="9527" marR="9527" marT="9526" marB="0" anchor="b">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100%</a:t>
                      </a:r>
                    </a:p>
                  </a:txBody>
                  <a:tcPr marL="9527" marR="9527" marT="9526" marB="0" anchor="b">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1/1(100%)</a:t>
                      </a: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29/29 (100%)</a:t>
                      </a:r>
                    </a:p>
                  </a:txBody>
                  <a:tcPr marL="9527" marR="9527" marT="9526"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69/69 (100%)</a:t>
                      </a:r>
                    </a:p>
                  </a:txBody>
                  <a:tcPr marL="9527" marR="9527" marT="9526" marB="0" anchor="b"/>
                </a:tc>
              </a:tr>
              <a:tr h="512452">
                <a:tc>
                  <a:txBody>
                    <a:bodyPr/>
                    <a:lstStyle/>
                    <a:p>
                      <a:pPr algn="ctr" rtl="0" fontAlgn="b"/>
                      <a:r>
                        <a:rPr lang="en-US" sz="1200" b="1" i="0" u="none" strike="noStrike" dirty="0">
                          <a:solidFill>
                            <a:srgbClr val="000000"/>
                          </a:solidFill>
                          <a:effectLst/>
                          <a:latin typeface="Arial" pitchFamily="34" charset="0"/>
                          <a:cs typeface="Arial" pitchFamily="34" charset="0"/>
                        </a:rPr>
                        <a:t>NC</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(3/3) (100%)</a:t>
                      </a:r>
                    </a:p>
                  </a:txBody>
                  <a:tcPr marL="9527" marR="9527" marT="9526" marB="0" anchor="b">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rial" pitchFamily="34" charset="0"/>
                          <a:cs typeface="Arial" pitchFamily="34" charset="0"/>
                        </a:rPr>
                        <a:t>100%</a:t>
                      </a:r>
                    </a:p>
                  </a:txBody>
                  <a:tcPr marL="9527" marR="9527" marT="9526" marB="0" anchor="b">
                    <a:lnL w="38100" cap="flat" cmpd="sng" algn="ctr">
                      <a:solidFill>
                        <a:schemeClr val="tx1"/>
                      </a:solidFill>
                      <a:prstDash val="solid"/>
                      <a:round/>
                      <a:headEnd type="none" w="med" len="med"/>
                      <a:tailEnd type="none" w="med" len="med"/>
                    </a:lnL>
                  </a:tcPr>
                </a:tc>
                <a:tc>
                  <a:txBody>
                    <a:bodyPr/>
                    <a:lstStyle/>
                    <a:p>
                      <a:pPr algn="ctr" rtl="0" fontAlgn="b"/>
                      <a:r>
                        <a:rPr lang="en-US" sz="1200" b="0" i="0" u="none" strike="noStrike" dirty="0" smtClean="0">
                          <a:solidFill>
                            <a:srgbClr val="000000"/>
                          </a:solidFill>
                          <a:effectLst/>
                          <a:latin typeface="Arial" pitchFamily="34" charset="0"/>
                          <a:cs typeface="Arial" pitchFamily="34" charset="0"/>
                        </a:rPr>
                        <a:t>1/1 (100%)</a:t>
                      </a:r>
                      <a:endParaRPr lang="en-US" sz="1200" b="0" i="0" u="none" strike="noStrike" dirty="0">
                        <a:solidFill>
                          <a:srgbClr val="000000"/>
                        </a:solidFill>
                        <a:effectLst/>
                        <a:latin typeface="Arial" pitchFamily="34" charset="0"/>
                        <a:cs typeface="Arial" pitchFamily="34" charset="0"/>
                      </a:endParaRPr>
                    </a:p>
                  </a:txBody>
                  <a:tcPr marL="9527" marR="9527" marT="9526" marB="0" anchor="b">
                    <a:lnR w="381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No</a:t>
                      </a:r>
                      <a:r>
                        <a:rPr lang="en-US" sz="1200" b="0" i="0" u="none" strike="noStrike" baseline="0" dirty="0" smtClean="0">
                          <a:solidFill>
                            <a:schemeClr val="tx1"/>
                          </a:solidFill>
                          <a:effectLst/>
                          <a:latin typeface="Arial" pitchFamily="34" charset="0"/>
                          <a:cs typeface="Arial" pitchFamily="34" charset="0"/>
                        </a:rPr>
                        <a:t> reported cases</a:t>
                      </a:r>
                      <a:endParaRPr lang="en-US" sz="1200" b="0" i="0" u="none" strike="noStrike" dirty="0" smtClean="0">
                        <a:solidFill>
                          <a:schemeClr val="tx1"/>
                        </a:solidFill>
                        <a:effectLst/>
                        <a:latin typeface="Arial" pitchFamily="34" charset="0"/>
                        <a:cs typeface="Arial" pitchFamily="34" charset="0"/>
                      </a:endParaRP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No</a:t>
                      </a:r>
                      <a:r>
                        <a:rPr lang="en-US" sz="1200" b="0" i="0" u="none" strike="noStrike" baseline="0" dirty="0" smtClean="0">
                          <a:solidFill>
                            <a:schemeClr val="tx1"/>
                          </a:solidFill>
                          <a:effectLst/>
                          <a:latin typeface="Arial" pitchFamily="34" charset="0"/>
                          <a:cs typeface="Arial" pitchFamily="34" charset="0"/>
                        </a:rPr>
                        <a:t> reported cases</a:t>
                      </a:r>
                      <a:endParaRPr lang="en-US" sz="1200" b="0" i="0" u="none" strike="noStrike" dirty="0" smtClean="0">
                        <a:solidFill>
                          <a:schemeClr val="tx1"/>
                        </a:solidFill>
                        <a:effectLst/>
                        <a:latin typeface="Arial" pitchFamily="34" charset="0"/>
                        <a:cs typeface="Arial" pitchFamily="34" charset="0"/>
                      </a:endParaRP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4/4 </a:t>
                      </a:r>
                    </a:p>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r>
              <a:tr h="375020">
                <a:tc>
                  <a:txBody>
                    <a:bodyPr/>
                    <a:lstStyle/>
                    <a:p>
                      <a:pPr algn="ctr" rtl="0" fontAlgn="b"/>
                      <a:r>
                        <a:rPr lang="en-US" sz="1200" b="1" i="0" u="none" strike="noStrike" dirty="0">
                          <a:solidFill>
                            <a:srgbClr val="000000"/>
                          </a:solidFill>
                          <a:effectLst/>
                          <a:latin typeface="Arial" pitchFamily="34" charset="0"/>
                          <a:cs typeface="Arial" pitchFamily="34" charset="0"/>
                        </a:rPr>
                        <a:t>NW</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(1/1) 100%</a:t>
                      </a:r>
                    </a:p>
                  </a:txBody>
                  <a:tcPr marL="9527" marR="9527" marT="9526" marB="0" anchor="b">
                    <a:lnR w="381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rgbClr val="000000"/>
                          </a:solidFill>
                          <a:effectLst/>
                          <a:latin typeface="Arial" pitchFamily="34" charset="0"/>
                          <a:cs typeface="Arial" pitchFamily="34" charset="0"/>
                        </a:rPr>
                        <a:t>100%</a:t>
                      </a:r>
                      <a:endParaRPr lang="en-US" sz="1200" b="0" i="0" u="none" strike="noStrike" dirty="0">
                        <a:solidFill>
                          <a:srgbClr val="000000"/>
                        </a:solidFill>
                        <a:effectLst/>
                        <a:latin typeface="Arial" pitchFamily="34" charset="0"/>
                        <a:cs typeface="Arial" pitchFamily="34" charset="0"/>
                      </a:endParaRPr>
                    </a:p>
                  </a:txBody>
                  <a:tcPr marL="9527" marR="9527" marT="9526" marB="0" anchor="b">
                    <a:lnL w="38100" cap="flat" cmpd="sng" algn="ctr">
                      <a:solidFill>
                        <a:schemeClr val="tx1"/>
                      </a:solidFill>
                      <a:prstDash val="solid"/>
                      <a:round/>
                      <a:headEnd type="none" w="med" len="med"/>
                      <a:tailEnd type="none" w="med" len="med"/>
                    </a:lnL>
                  </a:tcPr>
                </a:tc>
                <a:tc>
                  <a:txBody>
                    <a:bodyPr/>
                    <a:lstStyle/>
                    <a:p>
                      <a:pPr algn="ctr" rtl="0" fontAlgn="b"/>
                      <a:r>
                        <a:rPr lang="en-US" sz="1200" b="0" i="0" u="none" strike="noStrike" dirty="0" smtClean="0">
                          <a:solidFill>
                            <a:srgbClr val="000000"/>
                          </a:solidFill>
                          <a:effectLst/>
                          <a:latin typeface="Arial" pitchFamily="34" charset="0"/>
                          <a:cs typeface="Arial" pitchFamily="34" charset="0"/>
                        </a:rPr>
                        <a:t>1/1 (100%)</a:t>
                      </a:r>
                      <a:endParaRPr lang="en-US" sz="1200" b="0" i="0" u="none" strike="noStrike" dirty="0">
                        <a:solidFill>
                          <a:srgbClr val="000000"/>
                        </a:solidFill>
                        <a:effectLst/>
                        <a:latin typeface="Arial" pitchFamily="34" charset="0"/>
                        <a:cs typeface="Arial" pitchFamily="34" charset="0"/>
                      </a:endParaRPr>
                    </a:p>
                  </a:txBody>
                  <a:tcPr marL="9527" marR="9527" marT="9526" marB="0" anchor="b">
                    <a:lnR w="381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lnL w="38100" cap="flat" cmpd="sng" algn="ctr">
                      <a:solidFill>
                        <a:schemeClr val="tx1"/>
                      </a:solidFill>
                      <a:prstDash val="solid"/>
                      <a:round/>
                      <a:headEnd type="none" w="med" len="med"/>
                      <a:tailEnd type="none" w="med" len="med"/>
                    </a:lnL>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2/2 (100%)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No</a:t>
                      </a:r>
                      <a:r>
                        <a:rPr lang="en-US" sz="1200" b="0" i="0" u="none" strike="noStrike" baseline="0" dirty="0" smtClean="0">
                          <a:solidFill>
                            <a:schemeClr val="tx1"/>
                          </a:solidFill>
                          <a:effectLst/>
                          <a:latin typeface="Arial" pitchFamily="34" charset="0"/>
                          <a:cs typeface="Arial" pitchFamily="34" charset="0"/>
                        </a:rPr>
                        <a:t> reported cases</a:t>
                      </a:r>
                      <a:endParaRPr lang="en-US" sz="1200" b="0" i="0" u="none" strike="noStrike" dirty="0" smtClean="0">
                        <a:solidFill>
                          <a:schemeClr val="tx1"/>
                        </a:solidFill>
                        <a:effectLst/>
                        <a:latin typeface="Arial" pitchFamily="34" charset="0"/>
                        <a:cs typeface="Arial" pitchFamily="34" charset="0"/>
                      </a:endParaRP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4/4</a:t>
                      </a:r>
                    </a:p>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r>
              <a:tr h="512452">
                <a:tc>
                  <a:txBody>
                    <a:bodyPr/>
                    <a:lstStyle/>
                    <a:p>
                      <a:pPr algn="ctr" rtl="0" fontAlgn="b"/>
                      <a:r>
                        <a:rPr lang="en-US" sz="1200" b="1" i="0" u="none" strike="noStrike" dirty="0">
                          <a:solidFill>
                            <a:srgbClr val="000000"/>
                          </a:solidFill>
                          <a:effectLst/>
                          <a:latin typeface="Arial" pitchFamily="34" charset="0"/>
                          <a:cs typeface="Arial" pitchFamily="34" charset="0"/>
                        </a:rPr>
                        <a:t>WC</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100%</a:t>
                      </a:r>
                    </a:p>
                  </a:txBody>
                  <a:tcPr marL="9527" marR="9527" marT="9526" marB="0" anchor="b"/>
                </a:tc>
                <a:tc>
                  <a:txBody>
                    <a:bodyPr/>
                    <a:lstStyle/>
                    <a:p>
                      <a:pPr algn="ctr" rtl="0" fontAlgn="b"/>
                      <a:r>
                        <a:rPr lang="en-US" sz="1200" b="0" i="0" u="none" strike="noStrike" dirty="0">
                          <a:solidFill>
                            <a:srgbClr val="000000"/>
                          </a:solidFill>
                          <a:effectLst/>
                          <a:latin typeface="Arial" pitchFamily="34" charset="0"/>
                          <a:cs typeface="Arial" pitchFamily="34" charset="0"/>
                        </a:rPr>
                        <a:t>(2/2) (100%)</a:t>
                      </a:r>
                    </a:p>
                  </a:txBody>
                  <a:tcPr marL="9527" marR="9527" marT="9526" marB="0" anchor="b">
                    <a:lnR w="38100" cap="flat" cmpd="sng" algn="ctr">
                      <a:solidFill>
                        <a:schemeClr val="tx1"/>
                      </a:solidFill>
                      <a:prstDash val="solid"/>
                      <a:round/>
                      <a:headEnd type="none" w="med" len="med"/>
                      <a:tailEnd type="none" w="med" len="med"/>
                    </a:lnR>
                  </a:tcPr>
                </a:tc>
                <a:tc>
                  <a:txBody>
                    <a:bodyPr/>
                    <a:lstStyle/>
                    <a:p>
                      <a:pPr algn="ctr" rtl="0" fontAlgn="b"/>
                      <a:r>
                        <a:rPr lang="en-US" sz="1200" b="0" i="0" u="none" strike="noStrike" dirty="0">
                          <a:solidFill>
                            <a:schemeClr val="tx1"/>
                          </a:solidFill>
                          <a:effectLst/>
                          <a:latin typeface="Arial" pitchFamily="34" charset="0"/>
                          <a:cs typeface="Arial" pitchFamily="34" charset="0"/>
                        </a:rPr>
                        <a:t>100%</a:t>
                      </a:r>
                    </a:p>
                  </a:txBody>
                  <a:tcPr marL="9527" marR="9527" marT="9526" marB="0" anchor="b">
                    <a:lnL w="38100" cap="flat" cmpd="sng" algn="ctr">
                      <a:solidFill>
                        <a:schemeClr val="tx1"/>
                      </a:solidFill>
                      <a:prstDash val="solid"/>
                      <a:round/>
                      <a:headEnd type="none" w="med" len="med"/>
                      <a:tailEnd type="none" w="med" len="med"/>
                    </a:lnL>
                  </a:tcPr>
                </a:tc>
                <a:tc>
                  <a:txBody>
                    <a:bodyPr/>
                    <a:lstStyle/>
                    <a:p>
                      <a:pPr algn="ctr" rtl="0" fontAlgn="b"/>
                      <a:r>
                        <a:rPr lang="en-US" sz="1200" b="0" i="0" u="none" strike="noStrike" dirty="0" smtClean="0">
                          <a:solidFill>
                            <a:schemeClr val="tx1"/>
                          </a:solidFill>
                          <a:effectLst/>
                          <a:latin typeface="Arial" pitchFamily="34" charset="0"/>
                          <a:cs typeface="Arial" pitchFamily="34" charset="0"/>
                        </a:rPr>
                        <a:t>No</a:t>
                      </a:r>
                      <a:r>
                        <a:rPr lang="en-US" sz="1200" b="0" i="0" u="none" strike="noStrike" baseline="0" dirty="0" smtClean="0">
                          <a:solidFill>
                            <a:schemeClr val="tx1"/>
                          </a:solidFill>
                          <a:effectLst/>
                          <a:latin typeface="Arial" pitchFamily="34" charset="0"/>
                          <a:cs typeface="Arial" pitchFamily="34" charset="0"/>
                        </a:rPr>
                        <a:t> reported cases</a:t>
                      </a:r>
                      <a:endParaRPr lang="en-US" sz="1200" b="0" i="0" u="none" strike="noStrike" dirty="0">
                        <a:solidFill>
                          <a:schemeClr val="tx1"/>
                        </a:solidFill>
                        <a:effectLst/>
                        <a:latin typeface="Arial" pitchFamily="34" charset="0"/>
                        <a:cs typeface="Arial" pitchFamily="34" charset="0"/>
                      </a:endParaRPr>
                    </a:p>
                  </a:txBody>
                  <a:tcPr marL="9527" marR="9527" marT="9526" marB="0" anchor="b">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100%</a:t>
                      </a:r>
                    </a:p>
                  </a:txBody>
                  <a:tcPr marL="9527" marR="9527" marT="9526" marB="0" anchor="b">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4/4 (100%)</a:t>
                      </a:r>
                    </a:p>
                  </a:txBody>
                  <a:tcPr marL="9527" marR="9527" marT="9526" marB="0" anchor="b"/>
                </a:tc>
                <a:tc>
                  <a:txBody>
                    <a:bodyPr/>
                    <a:lstStyle/>
                    <a:p>
                      <a:pPr algn="ctr" rtl="0" fontAlgn="b"/>
                      <a:r>
                        <a:rPr lang="en-US" sz="1200" b="0" i="0" u="none" strike="noStrike" dirty="0" smtClean="0">
                          <a:solidFill>
                            <a:schemeClr val="tx1"/>
                          </a:solidFill>
                          <a:effectLst/>
                          <a:latin typeface="Arial" pitchFamily="34" charset="0"/>
                          <a:cs typeface="Arial" pitchFamily="34" charset="0"/>
                        </a:rPr>
                        <a:t>100%</a:t>
                      </a:r>
                      <a:endParaRPr lang="en-US" sz="1200" b="0" i="0" u="none" strike="noStrike" dirty="0">
                        <a:solidFill>
                          <a:schemeClr val="tx1"/>
                        </a:solidFill>
                        <a:effectLst/>
                        <a:latin typeface="Arial" pitchFamily="34" charset="0"/>
                        <a:cs typeface="Arial" pitchFamily="34" charset="0"/>
                      </a:endParaRPr>
                    </a:p>
                  </a:txBody>
                  <a:tcPr marL="9527" marR="9527" marT="9526"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No</a:t>
                      </a:r>
                      <a:r>
                        <a:rPr lang="en-US" sz="1200" b="0" i="0" u="none" strike="noStrike" baseline="0" dirty="0" smtClean="0">
                          <a:solidFill>
                            <a:schemeClr val="tx1"/>
                          </a:solidFill>
                          <a:effectLst/>
                          <a:latin typeface="Arial" pitchFamily="34" charset="0"/>
                          <a:cs typeface="Arial" pitchFamily="34" charset="0"/>
                        </a:rPr>
                        <a:t> reported cases</a:t>
                      </a:r>
                      <a:endParaRPr lang="en-US" sz="1200" b="0" i="0" u="none" strike="noStrike" dirty="0" smtClean="0">
                        <a:solidFill>
                          <a:schemeClr val="tx1"/>
                        </a:solidFill>
                        <a:effectLst/>
                        <a:latin typeface="Arial" pitchFamily="34" charset="0"/>
                        <a:cs typeface="Arial" pitchFamily="34" charset="0"/>
                      </a:endParaRPr>
                    </a:p>
                  </a:txBody>
                  <a:tcPr marL="9527" marR="9527" marT="9526"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6/6</a:t>
                      </a:r>
                    </a:p>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Arial" pitchFamily="34" charset="0"/>
                          <a:cs typeface="Arial" pitchFamily="34" charset="0"/>
                        </a:rPr>
                        <a:t>(100%)</a:t>
                      </a:r>
                    </a:p>
                  </a:txBody>
                  <a:tcPr marL="9527" marR="9527" marT="9526" marB="0" anchor="b"/>
                </a:tc>
              </a:tr>
              <a:tr h="512459">
                <a:tc>
                  <a:txBody>
                    <a:bodyPr/>
                    <a:lstStyle/>
                    <a:p>
                      <a:pPr algn="l" fontAlgn="b"/>
                      <a:r>
                        <a:rPr lang="en-GB" sz="1200" b="1" u="none" strike="noStrike" dirty="0">
                          <a:effectLst/>
                          <a:latin typeface="Arial" pitchFamily="34" charset="0"/>
                          <a:cs typeface="Arial" pitchFamily="34" charset="0"/>
                        </a:rPr>
                        <a:t>TOTALS</a:t>
                      </a:r>
                      <a:endParaRPr lang="en-GB" sz="1200" b="1" i="0" u="none" strike="noStrike" dirty="0">
                        <a:solidFill>
                          <a:srgbClr val="000000"/>
                        </a:solidFill>
                        <a:effectLst/>
                        <a:latin typeface="Arial" pitchFamily="34" charset="0"/>
                        <a:cs typeface="Arial" pitchFamily="34" charset="0"/>
                      </a:endParaRPr>
                    </a:p>
                  </a:txBody>
                  <a:tcPr marL="9527" marR="9527" marT="9527" marB="0" anchor="ctr">
                    <a:solidFill>
                      <a:srgbClr val="92D050"/>
                    </a:solidFill>
                  </a:tcPr>
                </a:tc>
                <a:tc>
                  <a:txBody>
                    <a:bodyPr/>
                    <a:lstStyle/>
                    <a:p>
                      <a:pPr algn="ctr" fontAlgn="b"/>
                      <a:r>
                        <a:rPr lang="en-GB" sz="1200" b="1" u="none" strike="noStrike" dirty="0" smtClean="0">
                          <a:effectLst/>
                          <a:latin typeface="Arial" pitchFamily="34" charset="0"/>
                          <a:cs typeface="Arial" pitchFamily="34" charset="0"/>
                        </a:rPr>
                        <a:t>100%</a:t>
                      </a:r>
                      <a:endParaRPr lang="en-GB" sz="1200" b="1" i="0" u="none" strike="noStrike" dirty="0">
                        <a:solidFill>
                          <a:srgbClr val="000000"/>
                        </a:solidFill>
                        <a:effectLst/>
                        <a:latin typeface="Arial" pitchFamily="34" charset="0"/>
                        <a:cs typeface="Arial" pitchFamily="34" charset="0"/>
                      </a:endParaRPr>
                    </a:p>
                  </a:txBody>
                  <a:tcPr marL="9527" marR="9527" marT="9527" marB="0" anchor="ctr">
                    <a:solidFill>
                      <a:srgbClr val="92D050"/>
                    </a:solidFill>
                  </a:tcPr>
                </a:tc>
                <a:tc>
                  <a:txBody>
                    <a:bodyPr/>
                    <a:lstStyle/>
                    <a:p>
                      <a:pPr algn="ctr" fontAlgn="b"/>
                      <a:r>
                        <a:rPr lang="en-GB" sz="1200" b="1" u="none" strike="noStrike" dirty="0" smtClean="0">
                          <a:effectLst/>
                          <a:latin typeface="Arial" pitchFamily="34" charset="0"/>
                          <a:cs typeface="Arial" pitchFamily="34" charset="0"/>
                        </a:rPr>
                        <a:t>100%</a:t>
                      </a:r>
                      <a:endParaRPr lang="en-GB" sz="1200" b="1" i="0" u="none" strike="noStrike" dirty="0">
                        <a:solidFill>
                          <a:srgbClr val="000000"/>
                        </a:solidFill>
                        <a:effectLst/>
                        <a:latin typeface="Arial" pitchFamily="34" charset="0"/>
                        <a:cs typeface="Arial" pitchFamily="34" charset="0"/>
                      </a:endParaRPr>
                    </a:p>
                  </a:txBody>
                  <a:tcPr marL="9527" marR="9527" marT="9527" marB="0" anchor="ct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rgbClr val="000000"/>
                          </a:solidFill>
                          <a:effectLst/>
                          <a:latin typeface="Arial" pitchFamily="34" charset="0"/>
                          <a:cs typeface="Arial" pitchFamily="34" charset="0"/>
                        </a:rPr>
                        <a:t>(149 / 149) (100%)</a:t>
                      </a:r>
                    </a:p>
                  </a:txBody>
                  <a:tcPr marL="9527" marR="9527" marT="9527" marB="0" anchor="ctr">
                    <a:lnR w="38100" cap="flat" cmpd="sng" algn="ctr">
                      <a:solidFill>
                        <a:schemeClr val="tx1"/>
                      </a:solidFill>
                      <a:prstDash val="solid"/>
                      <a:round/>
                      <a:headEnd type="none" w="med" len="med"/>
                      <a:tailEnd type="none" w="med" len="med"/>
                    </a:ln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rgbClr val="000000"/>
                          </a:solidFill>
                          <a:effectLst/>
                          <a:latin typeface="Arial" pitchFamily="34" charset="0"/>
                          <a:cs typeface="Arial" pitchFamily="34" charset="0"/>
                        </a:rPr>
                        <a:t>100%</a:t>
                      </a:r>
                    </a:p>
                  </a:txBody>
                  <a:tcPr marL="9527" marR="9527" marT="9527" marB="0" anchor="ctr">
                    <a:lnL w="38100" cap="flat" cmpd="sng" algn="ctr">
                      <a:solidFill>
                        <a:schemeClr val="tx1"/>
                      </a:solidFill>
                      <a:prstDash val="solid"/>
                      <a:round/>
                      <a:headEnd type="none" w="med" len="med"/>
                      <a:tailEnd type="none" w="med" len="med"/>
                    </a:lnL>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rgbClr val="000000"/>
                          </a:solidFill>
                          <a:effectLst/>
                          <a:latin typeface="Arial" pitchFamily="34" charset="0"/>
                          <a:cs typeface="Arial" pitchFamily="34" charset="0"/>
                        </a:rPr>
                        <a:t>45/45</a:t>
                      </a:r>
                      <a:r>
                        <a:rPr lang="en-GB" sz="1200" b="1" i="0" u="none" strike="noStrike" baseline="0" dirty="0" smtClean="0">
                          <a:solidFill>
                            <a:srgbClr val="000000"/>
                          </a:solidFill>
                          <a:effectLst/>
                          <a:latin typeface="Arial" pitchFamily="34" charset="0"/>
                          <a:cs typeface="Arial" pitchFamily="34" charset="0"/>
                        </a:rPr>
                        <a:t> (100%)</a:t>
                      </a:r>
                      <a:endParaRPr lang="en-GB" sz="1200" b="1" i="0" u="none" strike="noStrike" dirty="0" smtClean="0">
                        <a:solidFill>
                          <a:srgbClr val="000000"/>
                        </a:solidFill>
                        <a:effectLst/>
                        <a:latin typeface="Arial" pitchFamily="34" charset="0"/>
                        <a:cs typeface="Arial" pitchFamily="34" charset="0"/>
                      </a:endParaRPr>
                    </a:p>
                  </a:txBody>
                  <a:tcPr marL="9527" marR="9527" marT="9527" marB="0" anchor="ctr">
                    <a:lnR w="38100" cap="flat" cmpd="sng" algn="ctr">
                      <a:solidFill>
                        <a:schemeClr val="tx1"/>
                      </a:solidFill>
                      <a:prstDash val="solid"/>
                      <a:round/>
                      <a:headEnd type="none" w="med" len="med"/>
                      <a:tailEnd type="none" w="med" len="med"/>
                    </a:ln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chemeClr val="tx1"/>
                          </a:solidFill>
                          <a:effectLst/>
                          <a:latin typeface="Arial" pitchFamily="34" charset="0"/>
                          <a:cs typeface="Arial" pitchFamily="34" charset="0"/>
                        </a:rPr>
                        <a:t>100%</a:t>
                      </a:r>
                    </a:p>
                  </a:txBody>
                  <a:tcPr marL="9527" marR="9527" marT="9527" marB="0" anchor="ctr">
                    <a:lnL w="38100" cap="flat" cmpd="sng" algn="ctr">
                      <a:solidFill>
                        <a:schemeClr val="tx1"/>
                      </a:solidFill>
                      <a:prstDash val="solid"/>
                      <a:round/>
                      <a:headEnd type="none" w="med" len="med"/>
                      <a:tailEnd type="none" w="med" len="med"/>
                    </a:lnL>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chemeClr val="tx1"/>
                          </a:solidFill>
                          <a:effectLst/>
                          <a:latin typeface="Arial" pitchFamily="34" charset="0"/>
                          <a:cs typeface="Arial" pitchFamily="34" charset="0"/>
                        </a:rPr>
                        <a:t>63/63 (100%)</a:t>
                      </a:r>
                    </a:p>
                  </a:txBody>
                  <a:tcPr marL="9527" marR="9527" marT="9527" marB="0" anchor="ctr">
                    <a:solidFill>
                      <a:srgbClr val="92D050"/>
                    </a:solidFill>
                  </a:tcPr>
                </a:tc>
                <a:tc>
                  <a:txBody>
                    <a:bodyPr/>
                    <a:lstStyle/>
                    <a:p>
                      <a:pPr algn="ctr" rtl="0" fontAlgn="b"/>
                      <a:r>
                        <a:rPr lang="en-US" sz="1200" b="1" i="0" u="none" strike="noStrike" dirty="0" smtClean="0">
                          <a:solidFill>
                            <a:schemeClr val="tx1"/>
                          </a:solidFill>
                          <a:effectLst/>
                          <a:latin typeface="Arial" pitchFamily="34" charset="0"/>
                          <a:cs typeface="Arial" pitchFamily="34" charset="0"/>
                        </a:rPr>
                        <a:t>100%</a:t>
                      </a:r>
                      <a:endParaRPr lang="en-US" sz="1200" b="1" i="0" u="none" strike="noStrike" dirty="0">
                        <a:solidFill>
                          <a:schemeClr val="tx1"/>
                        </a:solidFill>
                        <a:effectLst/>
                        <a:latin typeface="Arial" pitchFamily="34" charset="0"/>
                        <a:cs typeface="Arial" pitchFamily="34" charset="0"/>
                      </a:endParaRPr>
                    </a:p>
                  </a:txBody>
                  <a:tcPr marL="9527" marR="9527" marT="9527" marB="0" anchor="ct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chemeClr val="tx1"/>
                          </a:solidFill>
                          <a:effectLst/>
                          <a:latin typeface="Arial" pitchFamily="34" charset="0"/>
                          <a:cs typeface="Arial" pitchFamily="34" charset="0"/>
                        </a:rPr>
                        <a:t>38/38(100%)</a:t>
                      </a:r>
                    </a:p>
                  </a:txBody>
                  <a:tcPr marL="9527" marR="9527" marT="9527" marB="0" anchor="ct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chemeClr val="tx1"/>
                          </a:solidFill>
                          <a:effectLst/>
                          <a:latin typeface="Arial" pitchFamily="34" charset="0"/>
                          <a:cs typeface="Arial" pitchFamily="34" charset="0"/>
                        </a:rPr>
                        <a:t>295/295</a:t>
                      </a:r>
                    </a:p>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chemeClr val="tx1"/>
                          </a:solidFill>
                          <a:effectLst/>
                          <a:latin typeface="Arial" pitchFamily="34" charset="0"/>
                          <a:cs typeface="Arial" pitchFamily="34" charset="0"/>
                        </a:rPr>
                        <a:t>(100%)</a:t>
                      </a:r>
                    </a:p>
                  </a:txBody>
                  <a:tcPr marL="9527" marR="9527" marT="9527" marB="0" anchor="ctr">
                    <a:solidFill>
                      <a:srgbClr val="92D050"/>
                    </a:solidFill>
                  </a:tcPr>
                </a:tc>
              </a:tr>
            </a:tbl>
          </a:graphicData>
        </a:graphic>
      </p:graphicFrame>
      <p:sp>
        <p:nvSpPr>
          <p:cNvPr id="10" name="Title 1"/>
          <p:cNvSpPr txBox="1">
            <a:spLocks/>
          </p:cNvSpPr>
          <p:nvPr/>
        </p:nvSpPr>
        <p:spPr bwMode="auto">
          <a:xfrm>
            <a:off x="3852578" y="421972"/>
            <a:ext cx="2452687" cy="350838"/>
          </a:xfrm>
          <a:prstGeom prst="rect">
            <a:avLst/>
          </a:prstGeom>
          <a:solidFill>
            <a:srgbClr val="00FF00"/>
          </a:solidFill>
          <a:ln>
            <a:noFill/>
          </a:ln>
          <a:extLst/>
        </p:spPr>
        <p:txBody>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a:lnSpc>
                <a:spcPct val="90000"/>
              </a:lnSpc>
              <a:buClr>
                <a:schemeClr val="bg2"/>
              </a:buClr>
              <a:defRPr/>
            </a:pPr>
            <a:r>
              <a:rPr lang="en-US" altLang="en-US" b="1" dirty="0" smtClean="0">
                <a:solidFill>
                  <a:schemeClr val="tx1">
                    <a:lumMod val="95000"/>
                    <a:lumOff val="5000"/>
                  </a:schemeClr>
                </a:solidFill>
              </a:rPr>
              <a:t>ACHIEVED</a:t>
            </a:r>
          </a:p>
          <a:p>
            <a:pPr marL="285750" indent="-285750">
              <a:lnSpc>
                <a:spcPct val="90000"/>
              </a:lnSpc>
              <a:buClr>
                <a:schemeClr val="bg2"/>
              </a:buClr>
              <a:buFont typeface="Arial" pitchFamily="34" charset="0"/>
              <a:buChar char="•"/>
              <a:defRPr/>
            </a:pPr>
            <a:endParaRPr lang="en-US" altLang="en-US" b="1" dirty="0" smtClean="0">
              <a:solidFill>
                <a:srgbClr val="C00000"/>
              </a:solidFill>
            </a:endParaRPr>
          </a:p>
          <a:p>
            <a:pPr marL="285750" indent="-285750">
              <a:lnSpc>
                <a:spcPct val="90000"/>
              </a:lnSpc>
              <a:buClr>
                <a:schemeClr val="bg2"/>
              </a:buClr>
              <a:buFont typeface="Arial" pitchFamily="34" charset="0"/>
              <a:buChar char="•"/>
              <a:defRPr/>
            </a:pPr>
            <a:endParaRPr lang="en-US" altLang="en-US" b="1" dirty="0" smtClean="0">
              <a:solidFill>
                <a:srgbClr val="C00000"/>
              </a:solidFill>
            </a:endParaRPr>
          </a:p>
          <a:p>
            <a:pPr marL="285750" indent="-285750">
              <a:lnSpc>
                <a:spcPct val="90000"/>
              </a:lnSpc>
              <a:buClr>
                <a:schemeClr val="bg2"/>
              </a:buClr>
              <a:buFont typeface="Arial" pitchFamily="34" charset="0"/>
              <a:buChar char="•"/>
              <a:defRPr/>
            </a:pPr>
            <a:endParaRPr lang="en-US" altLang="en-US" b="1" dirty="0" smtClean="0">
              <a:solidFill>
                <a:srgbClr val="C00000"/>
              </a:solidFill>
            </a:endParaRPr>
          </a:p>
          <a:p>
            <a:pPr marL="285750" indent="-285750">
              <a:lnSpc>
                <a:spcPct val="90000"/>
              </a:lnSpc>
              <a:buClr>
                <a:schemeClr val="bg2"/>
              </a:buClr>
              <a:buFont typeface="Arial" pitchFamily="34" charset="0"/>
              <a:buChar char="•"/>
              <a:defRPr/>
            </a:pPr>
            <a:endParaRPr lang="en-US" altLang="en-US" b="1" dirty="0">
              <a:solidFill>
                <a:srgbClr val="C00000"/>
              </a:solidFill>
            </a:endParaRPr>
          </a:p>
        </p:txBody>
      </p:sp>
    </p:spTree>
    <p:extLst>
      <p:ext uri="{BB962C8B-B14F-4D97-AF65-F5344CB8AC3E}">
        <p14:creationId xmlns:p14="http://schemas.microsoft.com/office/powerpoint/2010/main" val="29575919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2120" y="180432"/>
            <a:ext cx="8581880" cy="400110"/>
          </a:xfrm>
          <a:prstGeom prst="rect">
            <a:avLst/>
          </a:prstGeom>
          <a:noFill/>
        </p:spPr>
        <p:txBody>
          <a:bodyPr wrap="square" rtlCol="0">
            <a:spAutoFit/>
          </a:bodyPr>
          <a:lstStyle/>
          <a:p>
            <a:r>
              <a:rPr lang="en-GB" sz="2000" b="1" dirty="0" smtClean="0">
                <a:solidFill>
                  <a:srgbClr val="FFFFFF"/>
                </a:solidFill>
                <a:latin typeface="Arial" pitchFamily="34" charset="0"/>
                <a:cs typeface="Arial" pitchFamily="34" charset="0"/>
              </a:rPr>
              <a:t>GLOBAL DHA CHALLENGES AND POSSIBLE SOLUTIONS</a:t>
            </a:r>
            <a:endParaRPr lang="en-GB" sz="2000" b="1" dirty="0">
              <a:solidFill>
                <a:srgbClr val="FFFFFF"/>
              </a:solidFill>
              <a:latin typeface="Arial" pitchFamily="34" charset="0"/>
              <a:cs typeface="Arial" pitchFamily="34" charset="0"/>
            </a:endParaRPr>
          </a:p>
        </p:txBody>
      </p:sp>
      <p:sp>
        <p:nvSpPr>
          <p:cNvPr id="2" name="Rectangle 1"/>
          <p:cNvSpPr/>
          <p:nvPr/>
        </p:nvSpPr>
        <p:spPr>
          <a:xfrm>
            <a:off x="3737636" y="3244334"/>
            <a:ext cx="184731" cy="369332"/>
          </a:xfrm>
          <a:prstGeom prst="rect">
            <a:avLst/>
          </a:prstGeom>
        </p:spPr>
        <p:txBody>
          <a:bodyPr wrap="none">
            <a:spAutoFit/>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950896185"/>
              </p:ext>
            </p:extLst>
          </p:nvPr>
        </p:nvGraphicFramePr>
        <p:xfrm>
          <a:off x="27296" y="887105"/>
          <a:ext cx="9075761" cy="4974940"/>
        </p:xfrm>
        <a:graphic>
          <a:graphicData uri="http://schemas.openxmlformats.org/drawingml/2006/table">
            <a:tbl>
              <a:tblPr firstRow="1" bandRow="1">
                <a:tableStyleId>{5C22544A-7EE6-4342-B048-85BDC9FD1C3A}</a:tableStyleId>
              </a:tblPr>
              <a:tblGrid>
                <a:gridCol w="3794078">
                  <a:extLst>
                    <a:ext uri="{9D8B030D-6E8A-4147-A177-3AD203B41FA5}"/>
                  </a:extLst>
                </a:gridCol>
                <a:gridCol w="5281683">
                  <a:extLst>
                    <a:ext uri="{9D8B030D-6E8A-4147-A177-3AD203B41FA5}"/>
                  </a:extLst>
                </a:gridCol>
              </a:tblGrid>
              <a:tr h="359399">
                <a:tc>
                  <a:txBody>
                    <a:bodyPr/>
                    <a:lstStyle/>
                    <a:p>
                      <a:r>
                        <a:rPr lang="en-US" sz="1400" dirty="0" smtClean="0">
                          <a:latin typeface="Arial" pitchFamily="34" charset="0"/>
                          <a:cs typeface="Arial" pitchFamily="34" charset="0"/>
                        </a:rPr>
                        <a:t>DHA Challenges</a:t>
                      </a:r>
                      <a:endParaRPr lang="en-US" sz="14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400" dirty="0" smtClean="0">
                          <a:latin typeface="Arial" pitchFamily="34" charset="0"/>
                          <a:cs typeface="Arial" pitchFamily="34" charset="0"/>
                        </a:rPr>
                        <a:t>Strategic Responses</a:t>
                      </a:r>
                      <a:endParaRPr lang="en-US" sz="14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r h="10945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latin typeface="Arial" pitchFamily="34" charset="0"/>
                          <a:cs typeface="Arial" pitchFamily="34" charset="0"/>
                        </a:rPr>
                        <a:t>Effective and efficient management of the asylum seeker and refugee environment, including the relocation of refugee centers closer to borderlines and management of economic migrants.</a:t>
                      </a:r>
                      <a:endParaRPr lang="en-US" sz="12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85750" indent="-285750">
                        <a:buFont typeface="Arial" pitchFamily="34" charset="0"/>
                        <a:buChar char="•"/>
                      </a:pPr>
                      <a:r>
                        <a:rPr lang="en-ZA" altLang="en-US" sz="1200" dirty="0" smtClean="0">
                          <a:latin typeface="Arial" pitchFamily="34" charset="0"/>
                          <a:cs typeface="Arial" pitchFamily="34" charset="0"/>
                        </a:rPr>
                        <a:t>Develop</a:t>
                      </a:r>
                      <a:r>
                        <a:rPr lang="en-ZA" altLang="en-US" sz="1200" baseline="0" dirty="0" smtClean="0">
                          <a:latin typeface="Arial" pitchFamily="34" charset="0"/>
                          <a:cs typeface="Arial" pitchFamily="34" charset="0"/>
                        </a:rPr>
                        <a:t> and implement</a:t>
                      </a:r>
                      <a:r>
                        <a:rPr lang="en-ZA" altLang="en-US" sz="1200" dirty="0" smtClean="0">
                          <a:latin typeface="Arial" pitchFamily="34" charset="0"/>
                          <a:cs typeface="Arial" pitchFamily="34" charset="0"/>
                        </a:rPr>
                        <a:t> new policy and legislation (e.g. Zimbabwean and Lesotho dispensations); </a:t>
                      </a:r>
                    </a:p>
                    <a:p>
                      <a:pPr marL="285750" indent="-285750">
                        <a:buFont typeface="Arial" pitchFamily="34" charset="0"/>
                        <a:buChar char="•"/>
                      </a:pPr>
                      <a:r>
                        <a:rPr lang="en-ZA" altLang="en-US" sz="1200" dirty="0" smtClean="0">
                          <a:latin typeface="Arial" pitchFamily="34" charset="0"/>
                          <a:cs typeface="Arial" pitchFamily="34" charset="0"/>
                        </a:rPr>
                        <a:t>Improve</a:t>
                      </a:r>
                      <a:r>
                        <a:rPr lang="en-ZA" altLang="en-US" sz="1200" baseline="0" dirty="0" smtClean="0">
                          <a:latin typeface="Arial" pitchFamily="34" charset="0"/>
                          <a:cs typeface="Arial" pitchFamily="34" charset="0"/>
                        </a:rPr>
                        <a:t> areas such as appeals, Marabastad and deportations</a:t>
                      </a:r>
                    </a:p>
                    <a:p>
                      <a:pPr marL="285750" indent="-285750">
                        <a:buFont typeface="Arial" pitchFamily="34" charset="0"/>
                        <a:buChar char="•"/>
                      </a:pPr>
                      <a:r>
                        <a:rPr lang="en-ZA" sz="1200" baseline="0" dirty="0" smtClean="0">
                          <a:latin typeface="Arial" pitchFamily="34" charset="0"/>
                          <a:cs typeface="Arial" pitchFamily="34" charset="0"/>
                        </a:rPr>
                        <a:t>Finalise the development of </a:t>
                      </a:r>
                      <a:r>
                        <a:rPr kumimoji="0" lang="en-ZA" sz="1200" b="0" i="0" u="none" strike="noStrike" kern="1200" cap="none" normalizeH="0" baseline="0" dirty="0" smtClean="0">
                          <a:ln>
                            <a:noFill/>
                          </a:ln>
                          <a:solidFill>
                            <a:schemeClr val="tx1"/>
                          </a:solidFill>
                          <a:effectLst/>
                          <a:latin typeface="Arial" charset="0"/>
                          <a:ea typeface="+mn-ea"/>
                          <a:cs typeface="+mn-cs"/>
                        </a:rPr>
                        <a:t>White Paper on International Migration as there is a chapter which deals with overall management of asylum seekers and refugees </a:t>
                      </a:r>
                      <a:endParaRPr lang="en-US" sz="12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r h="8538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latin typeface="Arial" pitchFamily="34" charset="0"/>
                          <a:cs typeface="Arial" pitchFamily="34" charset="0"/>
                        </a:rPr>
                        <a:t>Overhaul of the border management environment and provision of acceptable port infrastructure.</a:t>
                      </a:r>
                      <a:endParaRPr lang="en-ZA" altLang="en-US" sz="1200" dirty="0" smtClean="0">
                        <a:latin typeface="Arial" pitchFamily="34" charset="0"/>
                        <a:cs typeface="Arial" pitchFamily="34" charset="0"/>
                      </a:endParaRPr>
                    </a:p>
                    <a:p>
                      <a:endParaRPr lang="en-US" sz="12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85750" indent="-285750">
                        <a:buFont typeface="Arial" pitchFamily="34" charset="0"/>
                        <a:buChar char="•"/>
                      </a:pPr>
                      <a:r>
                        <a:rPr lang="en-ZA" altLang="en-US" sz="1200" dirty="0" smtClean="0">
                          <a:latin typeface="Arial" pitchFamily="34" charset="0"/>
                          <a:cs typeface="Arial" pitchFamily="34" charset="0"/>
                        </a:rPr>
                        <a:t>Establish a Border Management Agency;</a:t>
                      </a:r>
                    </a:p>
                    <a:p>
                      <a:pPr marL="285750" indent="-285750">
                        <a:buFont typeface="Arial" pitchFamily="34" charset="0"/>
                        <a:buChar char="•"/>
                      </a:pPr>
                      <a:r>
                        <a:rPr lang="en-ZA" altLang="en-US" sz="1200" dirty="0" smtClean="0">
                          <a:latin typeface="Arial" pitchFamily="34" charset="0"/>
                          <a:cs typeface="Arial" pitchFamily="34" charset="0"/>
                        </a:rPr>
                        <a:t>Transform the permitting environment to support national interests;</a:t>
                      </a:r>
                      <a:r>
                        <a:rPr lang="en-ZA" altLang="en-US" sz="1200" baseline="0" dirty="0" smtClean="0">
                          <a:latin typeface="Arial" pitchFamily="34" charset="0"/>
                          <a:cs typeface="Arial" pitchFamily="34" charset="0"/>
                        </a:rPr>
                        <a:t> </a:t>
                      </a:r>
                    </a:p>
                    <a:p>
                      <a:pPr marL="285750" indent="-285750">
                        <a:buFont typeface="Arial" pitchFamily="34" charset="0"/>
                        <a:buChar char="•"/>
                      </a:pPr>
                      <a:r>
                        <a:rPr lang="en-ZA" altLang="en-US" sz="1200" dirty="0" smtClean="0">
                          <a:latin typeface="Arial" pitchFamily="34" charset="0"/>
                          <a:cs typeface="Arial" pitchFamily="34" charset="0"/>
                        </a:rPr>
                        <a:t>Finalise the infrastructure development of the 6 ports of entry; and </a:t>
                      </a:r>
                    </a:p>
                    <a:p>
                      <a:pPr marL="285750" indent="-285750">
                        <a:buFont typeface="Arial" pitchFamily="34" charset="0"/>
                        <a:buChar char="•"/>
                      </a:pPr>
                      <a:r>
                        <a:rPr lang="en-ZA" altLang="en-US" sz="1200" dirty="0" smtClean="0">
                          <a:latin typeface="Arial" pitchFamily="34" charset="0"/>
                          <a:cs typeface="Arial" pitchFamily="34" charset="0"/>
                        </a:rPr>
                        <a:t>Capacitating the inspectorate function.</a:t>
                      </a:r>
                      <a:endParaRPr lang="en-US" sz="12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r h="7096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latin typeface="Arial" pitchFamily="34" charset="0"/>
                          <a:cs typeface="Arial" pitchFamily="34" charset="0"/>
                        </a:rPr>
                        <a:t>Historical under-funding and resourcing of the DHA.</a:t>
                      </a:r>
                      <a:endParaRPr lang="en-ZA" altLang="en-US" sz="1200" dirty="0" smtClean="0">
                        <a:latin typeface="Arial" pitchFamily="34" charset="0"/>
                        <a:cs typeface="Arial" pitchFamily="34" charset="0"/>
                      </a:endParaRPr>
                    </a:p>
                    <a:p>
                      <a:endParaRPr lang="en-US" sz="12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85750" indent="-285750">
                        <a:buFont typeface="Arial" pitchFamily="34" charset="0"/>
                        <a:buChar char="•"/>
                      </a:pPr>
                      <a:r>
                        <a:rPr lang="en-US" sz="1200" dirty="0" smtClean="0">
                          <a:latin typeface="Arial" pitchFamily="34" charset="0"/>
                          <a:cs typeface="Arial" pitchFamily="34" charset="0"/>
                        </a:rPr>
                        <a:t>Developing</a:t>
                      </a:r>
                      <a:r>
                        <a:rPr lang="en-US" sz="1200" baseline="0" dirty="0" smtClean="0">
                          <a:latin typeface="Arial" pitchFamily="34" charset="0"/>
                          <a:cs typeface="Arial" pitchFamily="34" charset="0"/>
                        </a:rPr>
                        <a:t> and advocating </a:t>
                      </a:r>
                      <a:r>
                        <a:rPr lang="en-US" sz="1200" dirty="0" smtClean="0">
                          <a:latin typeface="Arial" pitchFamily="34" charset="0"/>
                          <a:cs typeface="Arial" pitchFamily="34" charset="0"/>
                        </a:rPr>
                        <a:t>a business case to reposition the DHA;</a:t>
                      </a:r>
                      <a:r>
                        <a:rPr lang="en-US" sz="1200" baseline="0" dirty="0" smtClean="0">
                          <a:latin typeface="Arial" pitchFamily="34" charset="0"/>
                          <a:cs typeface="Arial" pitchFamily="34" charset="0"/>
                        </a:rPr>
                        <a:t> including new funding and organisational options; and</a:t>
                      </a:r>
                    </a:p>
                    <a:p>
                      <a:pPr marL="285750" indent="-285750">
                        <a:buFont typeface="Arial" pitchFamily="34" charset="0"/>
                        <a:buChar char="•"/>
                      </a:pPr>
                      <a:r>
                        <a:rPr lang="en-US" sz="1200" baseline="0" dirty="0" smtClean="0">
                          <a:latin typeface="Arial" pitchFamily="34" charset="0"/>
                          <a:cs typeface="Arial" pitchFamily="34" charset="0"/>
                        </a:rPr>
                        <a:t>Phased implementation of agreed intervention strategies (e.g. working with banks).</a:t>
                      </a:r>
                      <a:endParaRPr lang="en-US" sz="12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r h="5459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latin typeface="Arial" pitchFamily="34" charset="0"/>
                          <a:cs typeface="Arial" pitchFamily="34" charset="0"/>
                        </a:rPr>
                        <a:t>Dependency on the Departments of Public Works and SITA for timeous service delivery.</a:t>
                      </a:r>
                      <a:endParaRPr lang="en-US" sz="12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85750" indent="-285750">
                        <a:buFont typeface="Arial" pitchFamily="34" charset="0"/>
                        <a:buChar char="•"/>
                      </a:pPr>
                      <a:r>
                        <a:rPr lang="en-US" sz="1200" dirty="0" smtClean="0">
                          <a:latin typeface="Arial" pitchFamily="34" charset="0"/>
                          <a:cs typeface="Arial" pitchFamily="34" charset="0"/>
                        </a:rPr>
                        <a:t>Find strategic</a:t>
                      </a:r>
                      <a:r>
                        <a:rPr lang="en-US" sz="1200" baseline="0" dirty="0" smtClean="0">
                          <a:latin typeface="Arial" pitchFamily="34" charset="0"/>
                          <a:cs typeface="Arial" pitchFamily="34" charset="0"/>
                        </a:rPr>
                        <a:t> way to work with these entities including the approach of DHA being exempted. . </a:t>
                      </a:r>
                      <a:endParaRPr lang="en-US" sz="12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r h="518174">
                <a:tc>
                  <a:txBody>
                    <a:bodyPr/>
                    <a:lstStyle/>
                    <a:p>
                      <a:r>
                        <a:rPr lang="en-US" altLang="en-US" sz="1200" dirty="0" smtClean="0">
                          <a:latin typeface="Arial" pitchFamily="34" charset="0"/>
                          <a:cs typeface="Arial" pitchFamily="34" charset="0"/>
                        </a:rPr>
                        <a:t>Non-integration of IT systems across the DHA.</a:t>
                      </a:r>
                      <a:endParaRPr lang="en-US" sz="12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85750" indent="-285750">
                        <a:buFont typeface="Arial" pitchFamily="34" charset="0"/>
                        <a:buChar char="•"/>
                      </a:pPr>
                      <a:r>
                        <a:rPr lang="en-US" sz="1200" dirty="0" smtClean="0">
                          <a:latin typeface="Arial" pitchFamily="34" charset="0"/>
                          <a:cs typeface="Arial" pitchFamily="34" charset="0"/>
                        </a:rPr>
                        <a:t>Invest in the modernisation of the DHA in terms of capacity to drive the process:</a:t>
                      </a:r>
                      <a:r>
                        <a:rPr lang="en-US" sz="1200" baseline="0" dirty="0" smtClean="0">
                          <a:latin typeface="Arial" pitchFamily="34" charset="0"/>
                          <a:cs typeface="Arial" pitchFamily="34" charset="0"/>
                        </a:rPr>
                        <a:t> specialists and programme office.</a:t>
                      </a:r>
                      <a:endParaRPr lang="en-US" sz="12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r h="6858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latin typeface="Arial" pitchFamily="34" charset="0"/>
                          <a:cs typeface="Arial" pitchFamily="34" charset="0"/>
                        </a:rPr>
                        <a:t>Lack of efficient records management in support of key civic and immigration services to clients.</a:t>
                      </a:r>
                      <a:endParaRPr lang="en-US" sz="12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85750" indent="-285750">
                        <a:buFont typeface="Arial" pitchFamily="34" charset="0"/>
                        <a:buChar char="•"/>
                      </a:pPr>
                      <a:r>
                        <a:rPr lang="en-US" sz="1200" dirty="0" smtClean="0">
                          <a:latin typeface="Arial" pitchFamily="34" charset="0"/>
                          <a:cs typeface="Arial" pitchFamily="34" charset="0"/>
                        </a:rPr>
                        <a:t>Phased digitisation of records using earmarked funds received from Treasury to start process through</a:t>
                      </a:r>
                      <a:r>
                        <a:rPr lang="en-US" sz="1200" baseline="0" dirty="0" smtClean="0">
                          <a:latin typeface="Arial" pitchFamily="34" charset="0"/>
                          <a:cs typeface="Arial" pitchFamily="34" charset="0"/>
                        </a:rPr>
                        <a:t> </a:t>
                      </a:r>
                      <a:r>
                        <a:rPr lang="en-US" sz="1200" dirty="0" smtClean="0">
                          <a:latin typeface="Arial" pitchFamily="34" charset="0"/>
                          <a:cs typeface="Arial" pitchFamily="34" charset="0"/>
                        </a:rPr>
                        <a:t>partnerships with appropriate organisations (e.g.</a:t>
                      </a:r>
                      <a:r>
                        <a:rPr lang="en-US" sz="1200" baseline="0" dirty="0" smtClean="0">
                          <a:latin typeface="Arial" pitchFamily="34" charset="0"/>
                          <a:cs typeface="Arial" pitchFamily="34" charset="0"/>
                        </a:rPr>
                        <a:t> </a:t>
                      </a:r>
                      <a:r>
                        <a:rPr lang="en-US" sz="1200" dirty="0" smtClean="0">
                          <a:latin typeface="Arial" pitchFamily="34" charset="0"/>
                          <a:cs typeface="Arial" pitchFamily="34" charset="0"/>
                        </a:rPr>
                        <a:t>StatsSA</a:t>
                      </a:r>
                      <a:r>
                        <a:rPr lang="en-US" sz="1200" baseline="0" dirty="0" smtClean="0">
                          <a:latin typeface="Arial" pitchFamily="34" charset="0"/>
                          <a:cs typeface="Arial" pitchFamily="34" charset="0"/>
                        </a:rPr>
                        <a:t> and employment creation funds).</a:t>
                      </a:r>
                      <a:endParaRPr lang="en-US" sz="1200" dirty="0">
                        <a:latin typeface="Arial" pitchFamily="34" charset="0"/>
                        <a:cs typeface="Arial" pitchFamily="34"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bl>
          </a:graphicData>
        </a:graphic>
      </p:graphicFrame>
      <p:sp>
        <p:nvSpPr>
          <p:cNvPr id="3" name="Slide Number Placeholder 2"/>
          <p:cNvSpPr>
            <a:spLocks noGrp="1"/>
          </p:cNvSpPr>
          <p:nvPr>
            <p:ph type="sldNum" sz="quarter" idx="12"/>
          </p:nvPr>
        </p:nvSpPr>
        <p:spPr>
          <a:xfrm>
            <a:off x="5979994" y="6395334"/>
            <a:ext cx="2133600" cy="365125"/>
          </a:xfrm>
        </p:spPr>
        <p:txBody>
          <a:bodyPr/>
          <a:lstStyle/>
          <a:p>
            <a:fld id="{7BF42C52-B159-234F-84DC-5B8DD7318330}" type="slidenum">
              <a:rPr lang="en-US" sz="2000" smtClean="0"/>
              <a:t>61</a:t>
            </a:fld>
            <a:endParaRPr lang="en-US" sz="2000" dirty="0"/>
          </a:p>
        </p:txBody>
      </p:sp>
    </p:spTree>
    <p:extLst>
      <p:ext uri="{BB962C8B-B14F-4D97-AF65-F5344CB8AC3E}">
        <p14:creationId xmlns:p14="http://schemas.microsoft.com/office/powerpoint/2010/main" val="10460058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69000" y="1213640"/>
            <a:ext cx="612278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ZA" b="1" dirty="0"/>
          </a:p>
        </p:txBody>
      </p:sp>
      <p:sp>
        <p:nvSpPr>
          <p:cNvPr id="5" name="TextBox 4"/>
          <p:cNvSpPr txBox="1"/>
          <p:nvPr/>
        </p:nvSpPr>
        <p:spPr>
          <a:xfrm>
            <a:off x="286603" y="180432"/>
            <a:ext cx="8857397" cy="461665"/>
          </a:xfrm>
          <a:prstGeom prst="rect">
            <a:avLst/>
          </a:prstGeom>
          <a:noFill/>
        </p:spPr>
        <p:txBody>
          <a:bodyPr wrap="square" rtlCol="0">
            <a:spAutoFit/>
          </a:bodyPr>
          <a:lstStyle/>
          <a:p>
            <a:r>
              <a:rPr lang="en-GB" sz="2400" b="1" dirty="0">
                <a:solidFill>
                  <a:srgbClr val="FFFFFF"/>
                </a:solidFill>
                <a:latin typeface="Arial" pitchFamily="34" charset="0"/>
                <a:cs typeface="Arial" pitchFamily="34" charset="0"/>
              </a:rPr>
              <a:t>GLOBAL DHA CHALLENGES AND POSSIBLE SOLUTIONS</a:t>
            </a:r>
          </a:p>
        </p:txBody>
      </p:sp>
      <p:graphicFrame>
        <p:nvGraphicFramePr>
          <p:cNvPr id="7" name="Table 6"/>
          <p:cNvGraphicFramePr>
            <a:graphicFrameLocks noGrp="1"/>
          </p:cNvGraphicFramePr>
          <p:nvPr>
            <p:extLst>
              <p:ext uri="{D42A27DB-BD31-4B8C-83A1-F6EECF244321}">
                <p14:modId xmlns:p14="http://schemas.microsoft.com/office/powerpoint/2010/main" val="1146368132"/>
              </p:ext>
            </p:extLst>
          </p:nvPr>
        </p:nvGraphicFramePr>
        <p:xfrm>
          <a:off x="0" y="696035"/>
          <a:ext cx="9130352" cy="5476017"/>
        </p:xfrm>
        <a:graphic>
          <a:graphicData uri="http://schemas.openxmlformats.org/drawingml/2006/table">
            <a:tbl>
              <a:tblPr firstRow="1" bandRow="1">
                <a:tableStyleId>{5C22544A-7EE6-4342-B048-85BDC9FD1C3A}</a:tableStyleId>
              </a:tblPr>
              <a:tblGrid>
                <a:gridCol w="2872466">
                  <a:extLst>
                    <a:ext uri="{9D8B030D-6E8A-4147-A177-3AD203B41FA5}"/>
                  </a:extLst>
                </a:gridCol>
                <a:gridCol w="6257886">
                  <a:extLst>
                    <a:ext uri="{9D8B030D-6E8A-4147-A177-3AD203B41FA5}"/>
                  </a:extLst>
                </a:gridCol>
              </a:tblGrid>
              <a:tr h="257880">
                <a:tc>
                  <a:txBody>
                    <a:bodyPr/>
                    <a:lstStyle/>
                    <a:p>
                      <a:r>
                        <a:rPr lang="en-US" sz="1400" dirty="0" smtClean="0">
                          <a:latin typeface="Arial" pitchFamily="34" charset="0"/>
                          <a:cs typeface="Arial" pitchFamily="34" charset="0"/>
                        </a:rPr>
                        <a:t>DHA Challenges</a:t>
                      </a:r>
                      <a:endParaRPr lang="en-US" sz="1400" dirty="0">
                        <a:latin typeface="Arial" pitchFamily="34" charset="0"/>
                        <a:cs typeface="Arial" pitchFamily="34" charset="0"/>
                      </a:endParaRP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400" dirty="0" smtClean="0">
                          <a:latin typeface="Arial" pitchFamily="34" charset="0"/>
                          <a:cs typeface="Arial" pitchFamily="34" charset="0"/>
                        </a:rPr>
                        <a:t>Possible Strategic Responses</a:t>
                      </a:r>
                      <a:endParaRPr lang="en-US" sz="1400" dirty="0">
                        <a:latin typeface="Arial" pitchFamily="34" charset="0"/>
                        <a:cs typeface="Arial" pitchFamily="34" charset="0"/>
                      </a:endParaRP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r h="999898">
                <a:tc>
                  <a:txBody>
                    <a:bodyPr/>
                    <a:lstStyle/>
                    <a:p>
                      <a:r>
                        <a:rPr lang="en-US" altLang="en-US" sz="1200" dirty="0" smtClean="0">
                          <a:solidFill>
                            <a:schemeClr val="tx1"/>
                          </a:solidFill>
                          <a:latin typeface="Arial" pitchFamily="34" charset="0"/>
                          <a:cs typeface="Arial" pitchFamily="34" charset="0"/>
                        </a:rPr>
                        <a:t>Lack of capacity in critical areas such as  Inspectorate, Legal Services, Risk Management, Information Services, Counter Corruption and Security Services &amp; Financial Management.</a:t>
                      </a:r>
                      <a:endParaRPr lang="en-US" sz="1200" dirty="0">
                        <a:solidFill>
                          <a:schemeClr val="tx1"/>
                        </a:solidFill>
                        <a:latin typeface="Arial" pitchFamily="34" charset="0"/>
                        <a:cs typeface="Arial" pitchFamily="34" charset="0"/>
                      </a:endParaRP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solidFill>
                            <a:schemeClr val="tx1"/>
                          </a:solidFill>
                          <a:latin typeface="Arial" pitchFamily="34" charset="0"/>
                          <a:cs typeface="Arial" pitchFamily="34" charset="0"/>
                        </a:rPr>
                        <a:t>Phased</a:t>
                      </a:r>
                      <a:r>
                        <a:rPr lang="en-US" sz="1200" baseline="0" dirty="0" smtClean="0">
                          <a:solidFill>
                            <a:schemeClr val="tx1"/>
                          </a:solidFill>
                          <a:latin typeface="Arial" pitchFamily="34" charset="0"/>
                          <a:cs typeface="Arial" pitchFamily="34" charset="0"/>
                        </a:rPr>
                        <a:t>  in implementation of the restructuring of the organisational structure  as per proposals submitted to DPSA so as to increase the proportion of specialists.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solidFill>
                            <a:schemeClr val="tx1"/>
                          </a:solidFill>
                          <a:latin typeface="Arial" pitchFamily="34" charset="0"/>
                          <a:cs typeface="Arial" pitchFamily="34" charset="0"/>
                        </a:rPr>
                        <a:t>This must be aligned with the new technology and partnership model as well as recommendations to be made in Business Case</a:t>
                      </a:r>
                      <a:endParaRPr lang="en-US" sz="1200" dirty="0" smtClean="0">
                        <a:solidFill>
                          <a:schemeClr val="tx1"/>
                        </a:solidFill>
                        <a:latin typeface="Arial" pitchFamily="34" charset="0"/>
                        <a:cs typeface="Arial" pitchFamily="34" charset="0"/>
                      </a:endParaRPr>
                    </a:p>
                    <a:p>
                      <a:endParaRPr lang="en-US" sz="1200" dirty="0">
                        <a:solidFill>
                          <a:schemeClr val="tx1"/>
                        </a:solidFill>
                        <a:latin typeface="Arial" pitchFamily="34" charset="0"/>
                        <a:cs typeface="Arial" pitchFamily="34" charset="0"/>
                      </a:endParaRP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r h="4581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chemeClr val="tx1"/>
                          </a:solidFill>
                          <a:latin typeface="Arial" pitchFamily="34" charset="0"/>
                          <a:cs typeface="Arial" pitchFamily="34" charset="0"/>
                        </a:rPr>
                        <a:t>Fight against unlawful activities.</a:t>
                      </a:r>
                      <a:endParaRPr lang="en-US" sz="1200" dirty="0">
                        <a:solidFill>
                          <a:schemeClr val="tx1"/>
                        </a:solidFill>
                        <a:latin typeface="Arial" pitchFamily="34" charset="0"/>
                        <a:cs typeface="Arial" pitchFamily="34" charset="0"/>
                      </a:endParaRP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solidFill>
                            <a:schemeClr val="tx1"/>
                          </a:solidFill>
                          <a:latin typeface="Arial" pitchFamily="34" charset="0"/>
                          <a:cs typeface="Arial" pitchFamily="34" charset="0"/>
                        </a:rPr>
                        <a:t>Shift resources and start</a:t>
                      </a:r>
                      <a:r>
                        <a:rPr lang="en-US" sz="1200" baseline="0" dirty="0" smtClean="0">
                          <a:solidFill>
                            <a:schemeClr val="tx1"/>
                          </a:solidFill>
                          <a:latin typeface="Arial" pitchFamily="34" charset="0"/>
                          <a:cs typeface="Arial" pitchFamily="34" charset="0"/>
                        </a:rPr>
                        <a:t> building security systems around high-risk areas and processes.</a:t>
                      </a:r>
                      <a:endParaRPr lang="en-US" sz="1200" dirty="0">
                        <a:solidFill>
                          <a:schemeClr val="tx1"/>
                        </a:solidFill>
                        <a:latin typeface="Arial" pitchFamily="34" charset="0"/>
                        <a:cs typeface="Arial" pitchFamily="34" charset="0"/>
                      </a:endParaRP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r h="1351128">
                <a:tc>
                  <a:txBody>
                    <a:bodyPr/>
                    <a:lstStyle/>
                    <a:p>
                      <a:r>
                        <a:rPr lang="en-US" altLang="en-US" sz="1200" dirty="0" smtClean="0">
                          <a:solidFill>
                            <a:schemeClr val="tx1"/>
                          </a:solidFill>
                          <a:latin typeface="Arial" pitchFamily="34" charset="0"/>
                          <a:cs typeface="Arial" pitchFamily="34" charset="0"/>
                        </a:rPr>
                        <a:t>Improvement of governance and administration practices.</a:t>
                      </a:r>
                      <a:endParaRPr lang="en-US" sz="1200" dirty="0">
                        <a:solidFill>
                          <a:schemeClr val="tx1"/>
                        </a:solidFill>
                        <a:latin typeface="Arial" pitchFamily="34" charset="0"/>
                        <a:cs typeface="Arial" pitchFamily="34" charset="0"/>
                      </a:endParaRP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ZA" altLang="en-US" sz="1200" dirty="0" smtClean="0">
                          <a:solidFill>
                            <a:schemeClr val="tx1"/>
                          </a:solidFill>
                          <a:latin typeface="Arial" pitchFamily="34" charset="0"/>
                          <a:cs typeface="Arial" pitchFamily="34" charset="0"/>
                        </a:rPr>
                        <a:t>Eradicate poor service delivery and promote good governance and administration which includes putting in place necessary controls, processes and systems, establishing sound leadership and management practices, adequate delegation of powers, building a strong monitoring and</a:t>
                      </a:r>
                      <a:r>
                        <a:rPr lang="en-ZA" altLang="en-US" sz="1200" baseline="0" dirty="0" smtClean="0">
                          <a:solidFill>
                            <a:schemeClr val="tx1"/>
                          </a:solidFill>
                          <a:latin typeface="Arial" pitchFamily="34" charset="0"/>
                          <a:cs typeface="Arial" pitchFamily="34" charset="0"/>
                        </a:rPr>
                        <a:t> evaluation</a:t>
                      </a:r>
                      <a:r>
                        <a:rPr lang="en-ZA" altLang="en-US" sz="1200" dirty="0" smtClean="0">
                          <a:solidFill>
                            <a:schemeClr val="tx1"/>
                          </a:solidFill>
                          <a:latin typeface="Arial" pitchFamily="34" charset="0"/>
                          <a:cs typeface="Arial" pitchFamily="34" charset="0"/>
                        </a:rPr>
                        <a:t> function and</a:t>
                      </a:r>
                      <a:r>
                        <a:rPr lang="en-ZA" altLang="en-US" sz="1200" baseline="0" dirty="0" smtClean="0">
                          <a:solidFill>
                            <a:schemeClr val="tx1"/>
                          </a:solidFill>
                          <a:latin typeface="Arial" pitchFamily="34" charset="0"/>
                          <a:cs typeface="Arial" pitchFamily="34" charset="0"/>
                        </a:rPr>
                        <a:t> a programme office </a:t>
                      </a:r>
                      <a:r>
                        <a:rPr lang="en-ZA" altLang="en-US" sz="1200" dirty="0" smtClean="0">
                          <a:solidFill>
                            <a:schemeClr val="tx1"/>
                          </a:solidFill>
                          <a:latin typeface="Arial" pitchFamily="34" charset="0"/>
                          <a:cs typeface="Arial" pitchFamily="34" charset="0"/>
                        </a:rPr>
                        <a:t>supported by reliable management information and ensuring a conducive working environment for clients and staff.</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1200" dirty="0" smtClean="0">
                          <a:solidFill>
                            <a:schemeClr val="tx1"/>
                          </a:solidFill>
                          <a:latin typeface="Arial" pitchFamily="34" charset="0"/>
                          <a:cs typeface="Arial" pitchFamily="34" charset="0"/>
                        </a:rPr>
                        <a:t>Intensify the implementation of Moetapele programme</a:t>
                      </a:r>
                      <a:endParaRPr lang="en-US" sz="1200" dirty="0">
                        <a:solidFill>
                          <a:schemeClr val="tx1"/>
                        </a:solidFill>
                        <a:latin typeface="Arial" pitchFamily="34" charset="0"/>
                        <a:cs typeface="Arial" pitchFamily="34" charset="0"/>
                      </a:endParaRP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r h="962185">
                <a:tc>
                  <a:txBody>
                    <a:bodyPr/>
                    <a:lstStyle/>
                    <a:p>
                      <a:r>
                        <a:rPr lang="en-US" altLang="en-US" sz="1200" dirty="0" smtClean="0">
                          <a:solidFill>
                            <a:schemeClr val="tx1"/>
                          </a:solidFill>
                          <a:latin typeface="Arial" pitchFamily="34" charset="0"/>
                          <a:cs typeface="Arial" pitchFamily="34" charset="0"/>
                        </a:rPr>
                        <a:t>Ensuring staff are appropriately trained, professional and caring with the required leadership and management capabilities.</a:t>
                      </a:r>
                      <a:endParaRPr lang="en-US" sz="1200" dirty="0">
                        <a:solidFill>
                          <a:schemeClr val="tx1"/>
                        </a:solidFill>
                        <a:latin typeface="Arial" pitchFamily="34" charset="0"/>
                        <a:cs typeface="Arial" pitchFamily="34" charset="0"/>
                      </a:endParaRP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ZA" altLang="en-US" sz="1200" dirty="0" smtClean="0">
                          <a:solidFill>
                            <a:schemeClr val="tx1"/>
                          </a:solidFill>
                          <a:latin typeface="Arial" pitchFamily="34" charset="0"/>
                          <a:cs typeface="Arial" pitchFamily="34" charset="0"/>
                        </a:rPr>
                        <a:t>The professionalisation of the DHA through developing officials that are ethical, patriotic and professional.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ZA" altLang="en-US" sz="1200" dirty="0" smtClean="0">
                          <a:solidFill>
                            <a:schemeClr val="tx1"/>
                          </a:solidFill>
                          <a:latin typeface="Arial" pitchFamily="34" charset="0"/>
                          <a:cs typeface="Arial" pitchFamily="34" charset="0"/>
                        </a:rPr>
                        <a:t>Training</a:t>
                      </a:r>
                      <a:r>
                        <a:rPr lang="en-ZA" altLang="en-US" sz="1200" baseline="0" dirty="0" smtClean="0">
                          <a:solidFill>
                            <a:schemeClr val="tx1"/>
                          </a:solidFill>
                          <a:latin typeface="Arial" pitchFamily="34" charset="0"/>
                          <a:cs typeface="Arial" pitchFamily="34" charset="0"/>
                        </a:rPr>
                        <a:t> programmes and t</a:t>
                      </a:r>
                      <a:r>
                        <a:rPr lang="en-ZA" altLang="en-US" sz="1200" dirty="0" smtClean="0">
                          <a:solidFill>
                            <a:schemeClr val="tx1"/>
                          </a:solidFill>
                          <a:latin typeface="Arial" pitchFamily="34" charset="0"/>
                          <a:cs typeface="Arial" pitchFamily="34" charset="0"/>
                        </a:rPr>
                        <a:t>he development of leadership and management capabilities will be a key success factor.</a:t>
                      </a: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r h="4784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chemeClr val="tx1"/>
                          </a:solidFill>
                          <a:latin typeface="Arial" pitchFamily="34" charset="0"/>
                          <a:cs typeface="Arial" pitchFamily="34" charset="0"/>
                        </a:rPr>
                        <a:t>Organisational structure and operating model not  fully in support of mandate.</a:t>
                      </a:r>
                      <a:endParaRPr lang="en-US" sz="1200" dirty="0">
                        <a:solidFill>
                          <a:schemeClr val="tx1"/>
                        </a:solidFill>
                        <a:latin typeface="Arial" pitchFamily="34" charset="0"/>
                        <a:cs typeface="Arial" pitchFamily="34" charset="0"/>
                      </a:endParaRP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71450" indent="-171450">
                        <a:buFont typeface="Arial" pitchFamily="34" charset="0"/>
                        <a:buChar char="•"/>
                      </a:pPr>
                      <a:r>
                        <a:rPr lang="en-US" sz="1200" dirty="0" smtClean="0">
                          <a:solidFill>
                            <a:schemeClr val="tx1"/>
                          </a:solidFill>
                          <a:latin typeface="Arial" pitchFamily="34" charset="0"/>
                          <a:cs typeface="Arial" pitchFamily="34" charset="0"/>
                        </a:rPr>
                        <a:t>This will be developed</a:t>
                      </a:r>
                      <a:r>
                        <a:rPr lang="en-US" sz="1200" baseline="0" dirty="0" smtClean="0">
                          <a:solidFill>
                            <a:schemeClr val="tx1"/>
                          </a:solidFill>
                          <a:latin typeface="Arial" pitchFamily="34" charset="0"/>
                          <a:cs typeface="Arial" pitchFamily="34" charset="0"/>
                        </a:rPr>
                        <a:t> with other business case options, with input from the process of the recently commissioned restructuring of organisational model.</a:t>
                      </a:r>
                      <a:endParaRPr lang="en-US" sz="1200" dirty="0">
                        <a:solidFill>
                          <a:schemeClr val="tx1"/>
                        </a:solidFill>
                        <a:latin typeface="Arial" pitchFamily="34" charset="0"/>
                        <a:cs typeface="Arial" pitchFamily="34" charset="0"/>
                      </a:endParaRP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r h="895047">
                <a:tc>
                  <a:txBody>
                    <a:bodyPr/>
                    <a:lstStyle/>
                    <a:p>
                      <a:pPr algn="l">
                        <a:buFont typeface="Arial" charset="0"/>
                        <a:buNone/>
                      </a:pPr>
                      <a:r>
                        <a:rPr lang="en-US" altLang="en-US" sz="1200" dirty="0" smtClean="0">
                          <a:solidFill>
                            <a:schemeClr val="tx1"/>
                          </a:solidFill>
                          <a:latin typeface="Arial" pitchFamily="34" charset="0"/>
                          <a:cs typeface="Arial" pitchFamily="34" charset="0"/>
                        </a:rPr>
                        <a:t>People, processes and organisation are not secure.</a:t>
                      </a:r>
                      <a:endParaRPr lang="en-ZA" altLang="en-US" sz="1200" dirty="0" smtClean="0">
                        <a:solidFill>
                          <a:schemeClr val="tx1"/>
                        </a:solidFill>
                        <a:latin typeface="Arial" pitchFamily="34" charset="0"/>
                        <a:cs typeface="Arial" pitchFamily="34" charset="0"/>
                      </a:endParaRPr>
                    </a:p>
                    <a:p>
                      <a:pPr algn="l">
                        <a:lnSpc>
                          <a:spcPct val="150000"/>
                        </a:lnSpc>
                        <a:spcBef>
                          <a:spcPct val="0"/>
                        </a:spcBef>
                        <a:spcAft>
                          <a:spcPts val="600"/>
                        </a:spcAft>
                        <a:buClr>
                          <a:srgbClr val="7D0900"/>
                        </a:buClr>
                      </a:pPr>
                      <a:endParaRPr lang="en-ZA" altLang="en-US" sz="1200" b="1" dirty="0" smtClean="0">
                        <a:solidFill>
                          <a:schemeClr val="tx1"/>
                        </a:solidFill>
                        <a:latin typeface="Arial" pitchFamily="34" charset="0"/>
                        <a:cs typeface="Arial" pitchFamily="34" charset="0"/>
                      </a:endParaRP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ZA" altLang="en-US" sz="1200" dirty="0" smtClean="0">
                          <a:solidFill>
                            <a:schemeClr val="tx1"/>
                          </a:solidFill>
                          <a:latin typeface="Arial" pitchFamily="34" charset="0"/>
                          <a:cs typeface="Arial" pitchFamily="34" charset="0"/>
                        </a:rPr>
                        <a:t>Build a security system to protect the DHA. This will include process and</a:t>
                      </a:r>
                      <a:r>
                        <a:rPr lang="en-ZA" altLang="en-US" sz="1200" baseline="0" dirty="0" smtClean="0">
                          <a:solidFill>
                            <a:schemeClr val="tx1"/>
                          </a:solidFill>
                          <a:latin typeface="Arial" pitchFamily="34" charset="0"/>
                          <a:cs typeface="Arial" pitchFamily="34" charset="0"/>
                        </a:rPr>
                        <a:t> system security such as the </a:t>
                      </a:r>
                      <a:r>
                        <a:rPr lang="en-ZA" altLang="en-US" sz="1200" dirty="0" smtClean="0">
                          <a:solidFill>
                            <a:schemeClr val="tx1"/>
                          </a:solidFill>
                          <a:latin typeface="Arial" pitchFamily="34" charset="0"/>
                          <a:cs typeface="Arial" pitchFamily="34" charset="0"/>
                        </a:rPr>
                        <a:t>design and implementation of a national identity system with biometric capability;</a:t>
                      </a:r>
                      <a:r>
                        <a:rPr lang="en-ZA" altLang="en-US" sz="1200" baseline="0" dirty="0" smtClean="0">
                          <a:solidFill>
                            <a:schemeClr val="tx1"/>
                          </a:solidFill>
                          <a:latin typeface="Arial" pitchFamily="34" charset="0"/>
                          <a:cs typeface="Arial" pitchFamily="34" charset="0"/>
                        </a:rPr>
                        <a:t> as well as cadre formation, vetting, counter intelligence and cyber security.</a:t>
                      </a:r>
                      <a:endParaRPr lang="en-US" sz="1200" dirty="0">
                        <a:solidFill>
                          <a:schemeClr val="tx1"/>
                        </a:solidFill>
                        <a:latin typeface="Arial" pitchFamily="34" charset="0"/>
                        <a:cs typeface="Arial" pitchFamily="34" charset="0"/>
                      </a:endParaRPr>
                    </a:p>
                  </a:txBody>
                  <a:tcPr marL="91456" marR="91456"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extLst>
              </a:tr>
            </a:tbl>
          </a:graphicData>
        </a:graphic>
      </p:graphicFrame>
      <p:sp>
        <p:nvSpPr>
          <p:cNvPr id="2" name="Slide Number Placeholder 1"/>
          <p:cNvSpPr>
            <a:spLocks noGrp="1"/>
          </p:cNvSpPr>
          <p:nvPr>
            <p:ph type="sldNum" sz="quarter" idx="12"/>
          </p:nvPr>
        </p:nvSpPr>
        <p:spPr>
          <a:xfrm>
            <a:off x="6553200" y="6356350"/>
            <a:ext cx="1826525" cy="365125"/>
          </a:xfrm>
        </p:spPr>
        <p:txBody>
          <a:bodyPr/>
          <a:lstStyle/>
          <a:p>
            <a:fld id="{7BF42C52-B159-234F-84DC-5B8DD7318330}" type="slidenum">
              <a:rPr lang="en-US" sz="2000" smtClean="0"/>
              <a:t>62</a:t>
            </a:fld>
            <a:endParaRPr lang="en-US" sz="2000" dirty="0"/>
          </a:p>
        </p:txBody>
      </p:sp>
    </p:spTree>
    <p:extLst>
      <p:ext uri="{BB962C8B-B14F-4D97-AF65-F5344CB8AC3E}">
        <p14:creationId xmlns:p14="http://schemas.microsoft.com/office/powerpoint/2010/main" val="12543757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366674"/>
            <a:ext cx="8229600" cy="1143000"/>
          </a:xfrm>
        </p:spPr>
        <p:txBody>
          <a:bodyPr/>
          <a:lstStyle/>
          <a:p>
            <a:r>
              <a:rPr lang="en-ZA" dirty="0" smtClean="0">
                <a:latin typeface="Arial" pitchFamily="34" charset="0"/>
                <a:cs typeface="Arial" pitchFamily="34" charset="0"/>
              </a:rPr>
              <a:t>Financial Information</a:t>
            </a:r>
            <a:endParaRPr lang="en-ZA" dirty="0">
              <a:latin typeface="Arial" pitchFamily="34" charset="0"/>
              <a:cs typeface="Arial" pitchFamily="34" charset="0"/>
            </a:endParaRPr>
          </a:p>
        </p:txBody>
      </p:sp>
      <p:sp>
        <p:nvSpPr>
          <p:cNvPr id="4" name="Slide Number Placeholder 3"/>
          <p:cNvSpPr>
            <a:spLocks noGrp="1"/>
          </p:cNvSpPr>
          <p:nvPr>
            <p:ph type="sldNum" sz="quarter" idx="12"/>
          </p:nvPr>
        </p:nvSpPr>
        <p:spPr>
          <a:xfrm>
            <a:off x="6553200" y="6029902"/>
            <a:ext cx="2133600" cy="365125"/>
          </a:xfrm>
        </p:spPr>
        <p:txBody>
          <a:bodyPr/>
          <a:lstStyle/>
          <a:p>
            <a:fld id="{7BF42C52-B159-234F-84DC-5B8DD7318330}" type="slidenum">
              <a:rPr lang="en-US" sz="2000" smtClean="0"/>
              <a:t>63</a:t>
            </a:fld>
            <a:endParaRPr lang="en-US" sz="2000" dirty="0"/>
          </a:p>
        </p:txBody>
      </p:sp>
    </p:spTree>
    <p:extLst>
      <p:ext uri="{BB962C8B-B14F-4D97-AF65-F5344CB8AC3E}">
        <p14:creationId xmlns:p14="http://schemas.microsoft.com/office/powerpoint/2010/main" val="17275297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smtClean="0">
                <a:solidFill>
                  <a:schemeClr val="bg1"/>
                </a:solidFill>
                <a:latin typeface="Arial" pitchFamily="34" charset="0"/>
                <a:cs typeface="Arial" pitchFamily="34" charset="0"/>
              </a:rPr>
              <a:t>AUDIT OUTCOMES:</a:t>
            </a:r>
            <a:r>
              <a:rPr lang="en-US" altLang="en-US" sz="3200" dirty="0" smtClean="0">
                <a:latin typeface="Arial" pitchFamily="34" charset="0"/>
                <a:cs typeface="Arial" pitchFamily="34" charset="0"/>
              </a:rPr>
              <a:t/>
            </a:r>
            <a:br>
              <a:rPr lang="en-US" altLang="en-US" sz="3200" dirty="0" smtClean="0">
                <a:latin typeface="Arial" pitchFamily="34" charset="0"/>
                <a:cs typeface="Arial" pitchFamily="34" charset="0"/>
              </a:rPr>
            </a:br>
            <a:r>
              <a:rPr lang="en-US" altLang="en-US" sz="3200" dirty="0" smtClean="0">
                <a:latin typeface="Arial" pitchFamily="34" charset="0"/>
                <a:cs typeface="Arial" pitchFamily="34" charset="0"/>
              </a:rPr>
              <a:t>2013/14 FY, 2014/15 FY and 2015/16FY</a:t>
            </a:r>
            <a:endParaRPr lang="en-ZA" sz="3200" dirty="0">
              <a:latin typeface="Arial" pitchFamily="34" charset="0"/>
              <a:cs typeface="Arial"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03530349"/>
              </p:ext>
            </p:extLst>
          </p:nvPr>
        </p:nvGraphicFramePr>
        <p:xfrm>
          <a:off x="457200" y="1600200"/>
          <a:ext cx="8229600" cy="3672804"/>
        </p:xfrm>
        <a:graphic>
          <a:graphicData uri="http://schemas.openxmlformats.org/drawingml/2006/table">
            <a:tbl>
              <a:tblPr firstRow="1" bandRow="1">
                <a:tableStyleId>{F5AB1C69-6EDB-4FF4-983F-18BD219EF322}</a:tableStyleId>
              </a:tblPr>
              <a:tblGrid>
                <a:gridCol w="2743200"/>
                <a:gridCol w="2743200"/>
                <a:gridCol w="2743200"/>
              </a:tblGrid>
              <a:tr h="370840">
                <a:tc>
                  <a:txBody>
                    <a:bodyPr/>
                    <a:lstStyle/>
                    <a:p>
                      <a:pPr algn="ctr"/>
                      <a:r>
                        <a:rPr lang="en-ZA" sz="1600" dirty="0" smtClean="0">
                          <a:latin typeface="Arial" pitchFamily="34" charset="0"/>
                          <a:cs typeface="Arial" pitchFamily="34" charset="0"/>
                        </a:rPr>
                        <a:t>2013/14</a:t>
                      </a:r>
                      <a:r>
                        <a:rPr lang="en-ZA" sz="1600" baseline="0" dirty="0" smtClean="0">
                          <a:latin typeface="Arial" pitchFamily="34" charset="0"/>
                          <a:cs typeface="Arial" pitchFamily="34" charset="0"/>
                        </a:rPr>
                        <a:t> FY –</a:t>
                      </a:r>
                    </a:p>
                    <a:p>
                      <a:pPr algn="ctr"/>
                      <a:r>
                        <a:rPr lang="en-ZA" sz="1600" baseline="0" dirty="0" smtClean="0">
                          <a:latin typeface="Arial" pitchFamily="34" charset="0"/>
                          <a:cs typeface="Arial" pitchFamily="34" charset="0"/>
                        </a:rPr>
                        <a:t>Disclaimer</a:t>
                      </a:r>
                      <a:endParaRPr lang="en-ZA" sz="1600" dirty="0">
                        <a:solidFill>
                          <a:schemeClr val="bg1"/>
                        </a:solidFill>
                        <a:latin typeface="Arial" pitchFamily="34" charset="0"/>
                        <a:cs typeface="Arial" pitchFamily="34" charset="0"/>
                      </a:endParaRPr>
                    </a:p>
                  </a:txBody>
                  <a:tcPr marL="91438" marR="91438" marT="45714" marB="45714"/>
                </a:tc>
                <a:tc>
                  <a:txBody>
                    <a:bodyPr/>
                    <a:lstStyle/>
                    <a:p>
                      <a:pPr algn="ctr"/>
                      <a:r>
                        <a:rPr lang="en-ZA" sz="1600" dirty="0" smtClean="0">
                          <a:latin typeface="Arial" pitchFamily="34" charset="0"/>
                          <a:cs typeface="Arial" pitchFamily="34" charset="0"/>
                        </a:rPr>
                        <a:t>2014/15</a:t>
                      </a:r>
                      <a:r>
                        <a:rPr lang="en-ZA" sz="1600" baseline="0" dirty="0" smtClean="0">
                          <a:latin typeface="Arial" pitchFamily="34" charset="0"/>
                          <a:cs typeface="Arial" pitchFamily="34" charset="0"/>
                        </a:rPr>
                        <a:t> FY –</a:t>
                      </a:r>
                    </a:p>
                    <a:p>
                      <a:pPr algn="ctr"/>
                      <a:r>
                        <a:rPr lang="en-ZA" sz="1600" baseline="0" dirty="0" smtClean="0">
                          <a:latin typeface="Arial" pitchFamily="34" charset="0"/>
                          <a:cs typeface="Arial" pitchFamily="34" charset="0"/>
                        </a:rPr>
                        <a:t>Qualification</a:t>
                      </a:r>
                      <a:endParaRPr lang="en-ZA" sz="1600" dirty="0">
                        <a:solidFill>
                          <a:schemeClr val="bg1"/>
                        </a:solidFill>
                        <a:latin typeface="Arial" pitchFamily="34" charset="0"/>
                        <a:cs typeface="Arial" pitchFamily="34" charset="0"/>
                      </a:endParaRPr>
                    </a:p>
                  </a:txBody>
                  <a:tcPr marL="91438" marR="91438" marT="45714" marB="45714"/>
                </a:tc>
                <a:tc>
                  <a:txBody>
                    <a:bodyPr/>
                    <a:lstStyle/>
                    <a:p>
                      <a:pPr algn="ctr"/>
                      <a:r>
                        <a:rPr lang="en-ZA" sz="1600" dirty="0" smtClean="0">
                          <a:latin typeface="Arial" pitchFamily="34" charset="0"/>
                          <a:cs typeface="Arial" pitchFamily="34" charset="0"/>
                        </a:rPr>
                        <a:t>2015/16</a:t>
                      </a:r>
                      <a:r>
                        <a:rPr lang="en-ZA" sz="1600" baseline="0" dirty="0" smtClean="0">
                          <a:latin typeface="Arial" pitchFamily="34" charset="0"/>
                          <a:cs typeface="Arial" pitchFamily="34" charset="0"/>
                        </a:rPr>
                        <a:t> FY –</a:t>
                      </a:r>
                    </a:p>
                    <a:p>
                      <a:pPr algn="ctr"/>
                      <a:r>
                        <a:rPr lang="en-ZA" sz="1600" baseline="0" dirty="0" smtClean="0">
                          <a:latin typeface="Arial" pitchFamily="34" charset="0"/>
                          <a:cs typeface="Arial" pitchFamily="34" charset="0"/>
                        </a:rPr>
                        <a:t>Qualification</a:t>
                      </a:r>
                      <a:endParaRPr lang="en-ZA" sz="1600" dirty="0">
                        <a:solidFill>
                          <a:schemeClr val="bg1"/>
                        </a:solidFill>
                        <a:latin typeface="Arial" pitchFamily="34" charset="0"/>
                        <a:cs typeface="Arial" pitchFamily="34" charset="0"/>
                      </a:endParaRPr>
                    </a:p>
                  </a:txBody>
                  <a:tcPr/>
                </a:tc>
              </a:tr>
              <a:tr h="370840">
                <a:tc>
                  <a:txBody>
                    <a:bodyPr/>
                    <a:lstStyle/>
                    <a:p>
                      <a:r>
                        <a:rPr lang="en-ZA" sz="1600" dirty="0" smtClean="0">
                          <a:latin typeface="Arial" pitchFamily="34" charset="0"/>
                          <a:cs typeface="Arial" pitchFamily="34" charset="0"/>
                        </a:rPr>
                        <a:t>Departmental</a:t>
                      </a:r>
                      <a:r>
                        <a:rPr lang="en-ZA" sz="1600" baseline="0" dirty="0" smtClean="0">
                          <a:latin typeface="Arial" pitchFamily="34" charset="0"/>
                          <a:cs typeface="Arial" pitchFamily="34" charset="0"/>
                        </a:rPr>
                        <a:t> Revenue (Foreign Revenue and Fines)</a:t>
                      </a:r>
                      <a:endParaRPr lang="en-ZA" sz="1600" dirty="0">
                        <a:latin typeface="Arial" pitchFamily="34" charset="0"/>
                        <a:cs typeface="Arial" pitchFamily="34" charset="0"/>
                      </a:endParaRPr>
                    </a:p>
                  </a:txBody>
                  <a:tcPr marL="91438" marR="91438" marT="45714" marB="45714"/>
                </a:tc>
                <a:tc>
                  <a:txBody>
                    <a:bodyPr/>
                    <a:lstStyle/>
                    <a:p>
                      <a:r>
                        <a:rPr lang="en-ZA" sz="1600" dirty="0" smtClean="0">
                          <a:latin typeface="Arial" pitchFamily="34" charset="0"/>
                          <a:cs typeface="Arial" pitchFamily="34" charset="0"/>
                        </a:rPr>
                        <a:t>Departmental</a:t>
                      </a:r>
                      <a:r>
                        <a:rPr lang="en-ZA" sz="1600" baseline="0" dirty="0" smtClean="0">
                          <a:latin typeface="Arial" pitchFamily="34" charset="0"/>
                          <a:cs typeface="Arial" pitchFamily="34" charset="0"/>
                        </a:rPr>
                        <a:t> Revenue (Foreign Revenue and Fines)</a:t>
                      </a:r>
                      <a:endParaRPr lang="en-ZA" sz="1600" dirty="0">
                        <a:latin typeface="Arial" pitchFamily="34" charset="0"/>
                        <a:cs typeface="Arial" pitchFamily="34" charset="0"/>
                      </a:endParaRPr>
                    </a:p>
                  </a:txBody>
                  <a:tcPr marL="91438" marR="91438" marT="45714" marB="45714"/>
                </a:tc>
                <a:tc>
                  <a:txBody>
                    <a:bodyPr/>
                    <a:lstStyle/>
                    <a:p>
                      <a:r>
                        <a:rPr lang="en-ZA" sz="1600" dirty="0" smtClean="0">
                          <a:latin typeface="Arial" pitchFamily="34" charset="0"/>
                          <a:cs typeface="Arial" pitchFamily="34" charset="0"/>
                        </a:rPr>
                        <a:t>Departmental</a:t>
                      </a:r>
                      <a:r>
                        <a:rPr lang="en-ZA" sz="1600" baseline="0" dirty="0" smtClean="0">
                          <a:latin typeface="Arial" pitchFamily="34" charset="0"/>
                          <a:cs typeface="Arial" pitchFamily="34" charset="0"/>
                        </a:rPr>
                        <a:t> Revenue (Foreign Revenue)</a:t>
                      </a:r>
                      <a:endParaRPr lang="en-ZA" sz="1600" dirty="0">
                        <a:latin typeface="Arial" pitchFamily="34" charset="0"/>
                        <a:cs typeface="Arial" pitchFamily="34" charset="0"/>
                      </a:endParaRPr>
                    </a:p>
                  </a:txBody>
                  <a:tcPr marL="91438" marR="91438" marT="45714" marB="45714"/>
                </a:tc>
              </a:tr>
              <a:tr h="370840">
                <a:tc>
                  <a:txBody>
                    <a:bodyPr/>
                    <a:lstStyle/>
                    <a:p>
                      <a:r>
                        <a:rPr lang="en-ZA" sz="1600" dirty="0" smtClean="0">
                          <a:latin typeface="Arial" pitchFamily="34" charset="0"/>
                          <a:cs typeface="Arial" pitchFamily="34" charset="0"/>
                        </a:rPr>
                        <a:t>Accruals and payables not recognised</a:t>
                      </a:r>
                      <a:endParaRPr lang="en-ZA" sz="1600" dirty="0">
                        <a:latin typeface="Arial" pitchFamily="34" charset="0"/>
                        <a:cs typeface="Arial" pitchFamily="34" charset="0"/>
                      </a:endParaRPr>
                    </a:p>
                  </a:txBody>
                  <a:tcPr marL="91438" marR="91438" marT="45714" marB="45714"/>
                </a:tc>
                <a:tc>
                  <a:txBody>
                    <a:bodyPr/>
                    <a:lstStyle/>
                    <a:p>
                      <a:r>
                        <a:rPr lang="en-ZA" sz="1600" dirty="0" smtClean="0">
                          <a:latin typeface="Arial" pitchFamily="34" charset="0"/>
                          <a:cs typeface="Arial" pitchFamily="34" charset="0"/>
                        </a:rPr>
                        <a:t>Accruals and payables not recognised</a:t>
                      </a:r>
                      <a:endParaRPr lang="en-ZA" sz="1600" dirty="0">
                        <a:latin typeface="Arial" pitchFamily="34" charset="0"/>
                        <a:cs typeface="Arial" pitchFamily="34" charset="0"/>
                      </a:endParaRPr>
                    </a:p>
                  </a:txBody>
                  <a:tcPr marL="91438" marR="91438" marT="45714" marB="45714"/>
                </a:tc>
                <a:tc>
                  <a:txBody>
                    <a:bodyPr/>
                    <a:lstStyle/>
                    <a:p>
                      <a:r>
                        <a:rPr lang="en-ZA" sz="1600" dirty="0" smtClean="0">
                          <a:latin typeface="Arial" pitchFamily="34" charset="0"/>
                          <a:cs typeface="Arial" pitchFamily="34" charset="0"/>
                        </a:rPr>
                        <a:t>Accruals and payables not recognised</a:t>
                      </a:r>
                      <a:endParaRPr lang="en-ZA" sz="1600" dirty="0">
                        <a:latin typeface="Arial" pitchFamily="34" charset="0"/>
                        <a:cs typeface="Arial" pitchFamily="34" charset="0"/>
                      </a:endParaRPr>
                    </a:p>
                  </a:txBody>
                  <a:tcPr marL="91438" marR="91438" marT="45714" marB="45714"/>
                </a:tc>
              </a:tr>
              <a:tr h="370840">
                <a:tc>
                  <a:txBody>
                    <a:bodyPr/>
                    <a:lstStyle/>
                    <a:p>
                      <a:r>
                        <a:rPr lang="en-ZA" sz="1600" dirty="0" smtClean="0">
                          <a:latin typeface="Arial" pitchFamily="34" charset="0"/>
                          <a:cs typeface="Arial" pitchFamily="34" charset="0"/>
                        </a:rPr>
                        <a:t>Movable</a:t>
                      </a:r>
                      <a:r>
                        <a:rPr lang="en-ZA" sz="1600" baseline="0" dirty="0" smtClean="0">
                          <a:latin typeface="Arial" pitchFamily="34" charset="0"/>
                          <a:cs typeface="Arial" pitchFamily="34" charset="0"/>
                        </a:rPr>
                        <a:t> tangible capital assets</a:t>
                      </a:r>
                      <a:endParaRPr lang="en-ZA" sz="1600" dirty="0">
                        <a:latin typeface="Arial" pitchFamily="34" charset="0"/>
                        <a:cs typeface="Arial" pitchFamily="34" charset="0"/>
                      </a:endParaRPr>
                    </a:p>
                  </a:txBody>
                  <a:tcPr marL="91438" marR="91438" marT="45714" marB="45714"/>
                </a:tc>
                <a:tc>
                  <a:txBody>
                    <a:bodyPr/>
                    <a:lstStyle/>
                    <a:p>
                      <a:r>
                        <a:rPr lang="en-ZA" sz="1600" dirty="0" smtClean="0">
                          <a:latin typeface="Arial" pitchFamily="34" charset="0"/>
                          <a:cs typeface="Arial" pitchFamily="34" charset="0"/>
                        </a:rPr>
                        <a:t>-</a:t>
                      </a:r>
                      <a:endParaRPr lang="en-ZA" sz="1600" dirty="0">
                        <a:latin typeface="Arial" pitchFamily="34" charset="0"/>
                        <a:cs typeface="Arial" pitchFamily="34" charset="0"/>
                      </a:endParaRPr>
                    </a:p>
                  </a:txBody>
                  <a:tcPr marL="91438" marR="91438" marT="45714" marB="45714"/>
                </a:tc>
                <a:tc>
                  <a:txBody>
                    <a:bodyPr/>
                    <a:lstStyle/>
                    <a:p>
                      <a:r>
                        <a:rPr lang="en-ZA" sz="1600" dirty="0" smtClean="0">
                          <a:latin typeface="Arial" pitchFamily="34" charset="0"/>
                          <a:cs typeface="Arial" pitchFamily="34" charset="0"/>
                        </a:rPr>
                        <a:t>-</a:t>
                      </a:r>
                      <a:endParaRPr lang="en-ZA" sz="1600" dirty="0">
                        <a:latin typeface="Arial" pitchFamily="34" charset="0"/>
                        <a:cs typeface="Arial" pitchFamily="34" charset="0"/>
                      </a:endParaRPr>
                    </a:p>
                  </a:txBody>
                  <a:tcPr/>
                </a:tc>
              </a:tr>
              <a:tr h="370840">
                <a:tc>
                  <a:txBody>
                    <a:bodyPr/>
                    <a:lstStyle/>
                    <a:p>
                      <a:r>
                        <a:rPr lang="en-ZA" sz="1600" dirty="0" smtClean="0">
                          <a:latin typeface="Arial" pitchFamily="34" charset="0"/>
                          <a:cs typeface="Arial" pitchFamily="34" charset="0"/>
                        </a:rPr>
                        <a:t>Intangible assets</a:t>
                      </a:r>
                      <a:endParaRPr lang="en-ZA" sz="1600" dirty="0">
                        <a:latin typeface="Arial" pitchFamily="34" charset="0"/>
                        <a:cs typeface="Arial" pitchFamily="34" charset="0"/>
                      </a:endParaRPr>
                    </a:p>
                  </a:txBody>
                  <a:tcPr marL="91438" marR="91438"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dirty="0" smtClean="0">
                          <a:latin typeface="Arial" pitchFamily="34" charset="0"/>
                          <a:cs typeface="Arial" pitchFamily="34" charset="0"/>
                        </a:rPr>
                        <a:t>Intangible assets</a:t>
                      </a:r>
                    </a:p>
                  </a:txBody>
                  <a:tcPr marL="91438" marR="91438" marT="45714" marB="45714"/>
                </a:tc>
                <a:tc>
                  <a:txBody>
                    <a:bodyPr/>
                    <a:lstStyle/>
                    <a:p>
                      <a:r>
                        <a:rPr lang="en-ZA" sz="1600" dirty="0" smtClean="0">
                          <a:latin typeface="Arial" pitchFamily="34" charset="0"/>
                          <a:cs typeface="Arial" pitchFamily="34" charset="0"/>
                        </a:rPr>
                        <a:t>-</a:t>
                      </a:r>
                      <a:endParaRPr lang="en-ZA" sz="1600" dirty="0">
                        <a:latin typeface="Arial" pitchFamily="34" charset="0"/>
                        <a:cs typeface="Arial" pitchFamily="34" charset="0"/>
                      </a:endParaRPr>
                    </a:p>
                  </a:txBody>
                  <a:tcPr/>
                </a:tc>
              </a:tr>
              <a:tr h="370840">
                <a:tc>
                  <a:txBody>
                    <a:bodyPr/>
                    <a:lstStyle/>
                    <a:p>
                      <a:r>
                        <a:rPr lang="en-ZA" sz="1600" dirty="0" smtClean="0">
                          <a:latin typeface="Arial" pitchFamily="34" charset="0"/>
                          <a:cs typeface="Arial" pitchFamily="34" charset="0"/>
                        </a:rPr>
                        <a:t>Immovable assets</a:t>
                      </a:r>
                      <a:endParaRPr lang="en-ZA" sz="1600" dirty="0">
                        <a:latin typeface="Arial" pitchFamily="34" charset="0"/>
                        <a:cs typeface="Arial" pitchFamily="34" charset="0"/>
                      </a:endParaRPr>
                    </a:p>
                  </a:txBody>
                  <a:tcPr marL="91438" marR="91438"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dirty="0" smtClean="0">
                          <a:latin typeface="Arial" pitchFamily="34" charset="0"/>
                          <a:cs typeface="Arial" pitchFamily="34" charset="0"/>
                        </a:rPr>
                        <a:t>-</a:t>
                      </a:r>
                    </a:p>
                  </a:txBody>
                  <a:tcPr marL="91438" marR="91438" marT="45714" marB="45714"/>
                </a:tc>
                <a:tc>
                  <a:txBody>
                    <a:bodyPr/>
                    <a:lstStyle/>
                    <a:p>
                      <a:r>
                        <a:rPr lang="en-ZA" sz="1600" dirty="0" smtClean="0">
                          <a:latin typeface="Arial" pitchFamily="34" charset="0"/>
                          <a:cs typeface="Arial" pitchFamily="34" charset="0"/>
                        </a:rPr>
                        <a:t>-</a:t>
                      </a:r>
                      <a:endParaRPr lang="en-ZA" sz="1600" dirty="0">
                        <a:latin typeface="Arial" pitchFamily="34" charset="0"/>
                        <a:cs typeface="Arial" pitchFamily="34" charset="0"/>
                      </a:endParaRPr>
                    </a:p>
                  </a:txBody>
                  <a:tcPr/>
                </a:tc>
              </a:tr>
              <a:tr h="370840">
                <a:tc>
                  <a:txBody>
                    <a:bodyPr/>
                    <a:lstStyle/>
                    <a:p>
                      <a:r>
                        <a:rPr lang="en-ZA" sz="1600" dirty="0" smtClean="0">
                          <a:latin typeface="Arial" pitchFamily="34" charset="0"/>
                          <a:cs typeface="Arial" pitchFamily="34" charset="0"/>
                        </a:rPr>
                        <a:t>Commitments</a:t>
                      </a:r>
                      <a:endParaRPr lang="en-ZA" sz="1600" dirty="0">
                        <a:latin typeface="Arial" pitchFamily="34" charset="0"/>
                        <a:cs typeface="Arial" pitchFamily="34" charset="0"/>
                      </a:endParaRPr>
                    </a:p>
                  </a:txBody>
                  <a:tcPr marL="91438" marR="91438"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smtClean="0">
                          <a:latin typeface="Arial" pitchFamily="34" charset="0"/>
                          <a:cs typeface="Arial" pitchFamily="34" charset="0"/>
                        </a:rPr>
                        <a:t>-</a:t>
                      </a:r>
                      <a:endParaRPr lang="en-ZA" sz="1600" dirty="0" smtClean="0">
                        <a:latin typeface="Arial" pitchFamily="34" charset="0"/>
                        <a:cs typeface="Arial" pitchFamily="34" charset="0"/>
                      </a:endParaRPr>
                    </a:p>
                  </a:txBody>
                  <a:tcPr marL="91438" marR="91438" marT="45714" marB="45714"/>
                </a:tc>
                <a:tc>
                  <a:txBody>
                    <a:bodyPr/>
                    <a:lstStyle/>
                    <a:p>
                      <a:r>
                        <a:rPr lang="en-ZA" sz="1600" dirty="0" smtClean="0">
                          <a:latin typeface="Arial" pitchFamily="34" charset="0"/>
                          <a:cs typeface="Arial" pitchFamily="34" charset="0"/>
                        </a:rPr>
                        <a:t>-</a:t>
                      </a:r>
                      <a:endParaRPr lang="en-ZA" sz="1600" dirty="0">
                        <a:latin typeface="Arial" pitchFamily="34" charset="0"/>
                        <a:cs typeface="Arial" pitchFamily="34" charset="0"/>
                      </a:endParaRPr>
                    </a:p>
                  </a:txBody>
                  <a:tcPr/>
                </a:tc>
              </a:tr>
            </a:tbl>
          </a:graphicData>
        </a:graphic>
      </p:graphicFrame>
      <p:sp>
        <p:nvSpPr>
          <p:cNvPr id="4" name="Slide Number Placeholder 3"/>
          <p:cNvSpPr>
            <a:spLocks noGrp="1"/>
          </p:cNvSpPr>
          <p:nvPr>
            <p:ph type="sldNum" sz="quarter" idx="12"/>
          </p:nvPr>
        </p:nvSpPr>
        <p:spPr>
          <a:xfrm>
            <a:off x="6553200" y="6071466"/>
            <a:ext cx="2133600" cy="365125"/>
          </a:xfrm>
        </p:spPr>
        <p:txBody>
          <a:bodyPr/>
          <a:lstStyle/>
          <a:p>
            <a:fld id="{7BF42C52-B159-234F-84DC-5B8DD7318330}" type="slidenum">
              <a:rPr lang="en-US" sz="2000" smtClean="0"/>
              <a:t>64</a:t>
            </a:fld>
            <a:endParaRPr lang="en-US" sz="2000" dirty="0"/>
          </a:p>
        </p:txBody>
      </p:sp>
    </p:spTree>
    <p:extLst>
      <p:ext uri="{BB962C8B-B14F-4D97-AF65-F5344CB8AC3E}">
        <p14:creationId xmlns:p14="http://schemas.microsoft.com/office/powerpoint/2010/main" val="724786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982"/>
            <a:ext cx="8229600" cy="748145"/>
          </a:xfrm>
        </p:spPr>
        <p:txBody>
          <a:bodyPr>
            <a:normAutofit fontScale="90000"/>
          </a:bodyPr>
          <a:lstStyle/>
          <a:p>
            <a:r>
              <a:rPr lang="en-ZA" sz="3200" b="1" dirty="0" smtClean="0">
                <a:solidFill>
                  <a:schemeClr val="bg1"/>
                </a:solidFill>
                <a:latin typeface="Arial" pitchFamily="34" charset="0"/>
                <a:cs typeface="Arial" pitchFamily="34" charset="0"/>
              </a:rPr>
              <a:t>Legacy issues - </a:t>
            </a:r>
            <a:br>
              <a:rPr lang="en-ZA" sz="3200" b="1" dirty="0" smtClean="0">
                <a:solidFill>
                  <a:schemeClr val="bg1"/>
                </a:solidFill>
                <a:latin typeface="Arial" pitchFamily="34" charset="0"/>
                <a:cs typeface="Arial" pitchFamily="34" charset="0"/>
              </a:rPr>
            </a:br>
            <a:r>
              <a:rPr lang="en-ZA" sz="3200" b="1" dirty="0" smtClean="0">
                <a:solidFill>
                  <a:schemeClr val="bg1"/>
                </a:solidFill>
                <a:latin typeface="Arial" pitchFamily="34" charset="0"/>
                <a:cs typeface="Arial" pitchFamily="34" charset="0"/>
              </a:rPr>
              <a:t>Foreign revenue</a:t>
            </a:r>
            <a:endParaRPr lang="en-ZA" sz="3200" b="1"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568037" y="1004455"/>
            <a:ext cx="8229600" cy="4814454"/>
          </a:xfrm>
        </p:spPr>
        <p:txBody>
          <a:bodyPr>
            <a:normAutofit fontScale="85000" lnSpcReduction="10000"/>
          </a:bodyPr>
          <a:lstStyle/>
          <a:p>
            <a:pPr marL="0" indent="0" algn="just">
              <a:buNone/>
            </a:pPr>
            <a:r>
              <a:rPr lang="en-ZA" sz="2400" b="1" dirty="0">
                <a:latin typeface="Arial" pitchFamily="34" charset="0"/>
                <a:cs typeface="Arial" pitchFamily="34" charset="0"/>
              </a:rPr>
              <a:t>Amendments to the Immigration Act</a:t>
            </a:r>
            <a:endParaRPr lang="en-ZA" sz="2400" dirty="0" smtClean="0">
              <a:latin typeface="Arial" pitchFamily="34" charset="0"/>
              <a:cs typeface="Arial" pitchFamily="34" charset="0"/>
            </a:endParaRPr>
          </a:p>
          <a:p>
            <a:pPr algn="just"/>
            <a:r>
              <a:rPr lang="en-ZA" sz="2400" b="1" dirty="0" smtClean="0">
                <a:latin typeface="Arial" pitchFamily="34" charset="0"/>
                <a:cs typeface="Arial" pitchFamily="34" charset="0"/>
              </a:rPr>
              <a:t>The Immigration Act was amended on the 26</a:t>
            </a:r>
            <a:r>
              <a:rPr lang="en-ZA" sz="2400" b="1" baseline="30000" dirty="0" smtClean="0">
                <a:latin typeface="Arial" pitchFamily="34" charset="0"/>
                <a:cs typeface="Arial" pitchFamily="34" charset="0"/>
              </a:rPr>
              <a:t>th</a:t>
            </a:r>
            <a:r>
              <a:rPr lang="en-ZA" sz="2400" b="1" dirty="0" smtClean="0">
                <a:latin typeface="Arial" pitchFamily="34" charset="0"/>
                <a:cs typeface="Arial" pitchFamily="34" charset="0"/>
              </a:rPr>
              <a:t> of May 2014 which had the following financial implications:</a:t>
            </a:r>
          </a:p>
          <a:p>
            <a:pPr lvl="1" algn="just"/>
            <a:r>
              <a:rPr lang="en-ZA" sz="2000" dirty="0" smtClean="0">
                <a:latin typeface="Arial" pitchFamily="34" charset="0"/>
                <a:cs typeface="Arial" pitchFamily="34" charset="0"/>
              </a:rPr>
              <a:t>Repeal of section 50(1)</a:t>
            </a:r>
          </a:p>
          <a:p>
            <a:pPr lvl="2" algn="just">
              <a:buFont typeface="Wingdings" pitchFamily="2" charset="2"/>
              <a:buChar char="Ø"/>
            </a:pPr>
            <a:r>
              <a:rPr lang="en-ZA" sz="1600" dirty="0">
                <a:latin typeface="Arial" pitchFamily="34" charset="0"/>
                <a:cs typeface="Arial" pitchFamily="34" charset="0"/>
              </a:rPr>
              <a:t>N</a:t>
            </a:r>
            <a:r>
              <a:rPr lang="en-ZA" sz="1600" dirty="0" smtClean="0">
                <a:latin typeface="Arial" pitchFamily="34" charset="0"/>
                <a:cs typeface="Arial" pitchFamily="34" charset="0"/>
              </a:rPr>
              <a:t>o longer charging administrative fine to overstaying travellers</a:t>
            </a:r>
          </a:p>
          <a:p>
            <a:pPr lvl="2" algn="just">
              <a:buFont typeface="Wingdings" pitchFamily="2" charset="2"/>
              <a:buChar char="Ø"/>
            </a:pPr>
            <a:r>
              <a:rPr lang="en-ZA" sz="1600" dirty="0" smtClean="0">
                <a:latin typeface="Arial" pitchFamily="34" charset="0"/>
                <a:cs typeface="Arial" pitchFamily="34" charset="0"/>
              </a:rPr>
              <a:t>Declare a continuous over-stayers as undesirable</a:t>
            </a:r>
          </a:p>
          <a:p>
            <a:pPr lvl="1" algn="just"/>
            <a:r>
              <a:rPr lang="en-ZA" sz="2000" dirty="0" smtClean="0">
                <a:latin typeface="Arial" pitchFamily="34" charset="0"/>
                <a:cs typeface="Arial" pitchFamily="34" charset="0"/>
              </a:rPr>
              <a:t>Do away with a requirement for a repatriation deposit</a:t>
            </a:r>
          </a:p>
          <a:p>
            <a:pPr lvl="2" algn="just">
              <a:buFont typeface="Wingdings" pitchFamily="2" charset="2"/>
              <a:buChar char="Ø"/>
            </a:pPr>
            <a:r>
              <a:rPr lang="en-ZA" sz="1600" dirty="0" smtClean="0">
                <a:latin typeface="Arial" pitchFamily="34" charset="0"/>
                <a:cs typeface="Arial" pitchFamily="34" charset="0"/>
              </a:rPr>
              <a:t>No longer collecting repatriation deposits</a:t>
            </a:r>
          </a:p>
          <a:p>
            <a:pPr lvl="2" algn="just">
              <a:buFont typeface="Wingdings" pitchFamily="2" charset="2"/>
              <a:buChar char="Ø"/>
            </a:pPr>
            <a:r>
              <a:rPr lang="en-ZA" sz="1600" dirty="0" smtClean="0">
                <a:latin typeface="Arial" pitchFamily="34" charset="0"/>
                <a:cs typeface="Arial" pitchFamily="34" charset="0"/>
              </a:rPr>
              <a:t>Require traveller to present return flight ticket</a:t>
            </a:r>
          </a:p>
          <a:p>
            <a:pPr lvl="2" algn="just">
              <a:buFont typeface="Wingdings" pitchFamily="2" charset="2"/>
              <a:buChar char="Ø"/>
            </a:pPr>
            <a:r>
              <a:rPr lang="en-ZA" sz="1600" dirty="0" smtClean="0">
                <a:latin typeface="Arial" pitchFamily="34" charset="0"/>
                <a:cs typeface="Arial" pitchFamily="34" charset="0"/>
              </a:rPr>
              <a:t>Immigration Control Account (ICA) accounted for separately from the VOTE</a:t>
            </a:r>
          </a:p>
          <a:p>
            <a:pPr algn="just"/>
            <a:r>
              <a:rPr lang="en-ZA" sz="2400" b="1" dirty="0" smtClean="0">
                <a:latin typeface="Arial" pitchFamily="34" charset="0"/>
                <a:cs typeface="Arial" pitchFamily="34" charset="0"/>
              </a:rPr>
              <a:t>Implications on the AFS</a:t>
            </a:r>
          </a:p>
          <a:p>
            <a:pPr lvl="1" algn="just"/>
            <a:r>
              <a:rPr lang="en-ZA" sz="2000" dirty="0" smtClean="0">
                <a:latin typeface="Arial" pitchFamily="34" charset="0"/>
                <a:cs typeface="Arial" pitchFamily="34" charset="0"/>
              </a:rPr>
              <a:t>Any fine recovered through </a:t>
            </a:r>
            <a:r>
              <a:rPr lang="en-ZA" sz="2000" dirty="0" err="1" smtClean="0">
                <a:latin typeface="Arial" pitchFamily="34" charset="0"/>
                <a:cs typeface="Arial" pitchFamily="34" charset="0"/>
              </a:rPr>
              <a:t>eMCS</a:t>
            </a:r>
            <a:r>
              <a:rPr lang="en-ZA" sz="2000" dirty="0" smtClean="0">
                <a:latin typeface="Arial" pitchFamily="34" charset="0"/>
                <a:cs typeface="Arial" pitchFamily="34" charset="0"/>
              </a:rPr>
              <a:t> to be accounted as revenue and receivable balance to be written off</a:t>
            </a:r>
          </a:p>
          <a:p>
            <a:pPr lvl="1" algn="just"/>
            <a:r>
              <a:rPr lang="en-ZA" sz="2000" dirty="0" smtClean="0">
                <a:latin typeface="Arial" pitchFamily="34" charset="0"/>
                <a:cs typeface="Arial" pitchFamily="34" charset="0"/>
              </a:rPr>
              <a:t>Government Gazette issued informing Repatriation deposit holders to claim  all unclaimed deposits by 28 February 2015 else it will be forfeited</a:t>
            </a:r>
          </a:p>
          <a:p>
            <a:pPr lvl="1" algn="just"/>
            <a:r>
              <a:rPr lang="en-ZA" sz="2000" dirty="0" smtClean="0">
                <a:latin typeface="Arial" pitchFamily="34" charset="0"/>
                <a:cs typeface="Arial" pitchFamily="34" charset="0"/>
              </a:rPr>
              <a:t>Unclaimed repatriation deposits to be regarded as revenue, Immigration Control Account to be closed and balance transferred to NRF</a:t>
            </a:r>
            <a:endParaRPr lang="en-ZA" sz="2000" dirty="0">
              <a:latin typeface="Arial" pitchFamily="34" charset="0"/>
              <a:cs typeface="Arial" pitchFamily="34" charset="0"/>
            </a:endParaRPr>
          </a:p>
        </p:txBody>
      </p:sp>
      <p:sp>
        <p:nvSpPr>
          <p:cNvPr id="4" name="Slide Number Placeholder 3"/>
          <p:cNvSpPr>
            <a:spLocks noGrp="1"/>
          </p:cNvSpPr>
          <p:nvPr>
            <p:ph type="sldNum" sz="quarter" idx="12"/>
          </p:nvPr>
        </p:nvSpPr>
        <p:spPr>
          <a:xfrm>
            <a:off x="6553200" y="6043757"/>
            <a:ext cx="2133600" cy="365125"/>
          </a:xfrm>
        </p:spPr>
        <p:txBody>
          <a:bodyPr/>
          <a:lstStyle/>
          <a:p>
            <a:fld id="{7BF42C52-B159-234F-84DC-5B8DD7318330}" type="slidenum">
              <a:rPr lang="en-US" sz="2000" smtClean="0"/>
              <a:t>65</a:t>
            </a:fld>
            <a:endParaRPr lang="en-US" sz="2000" dirty="0"/>
          </a:p>
        </p:txBody>
      </p:sp>
    </p:spTree>
    <p:extLst>
      <p:ext uri="{BB962C8B-B14F-4D97-AF65-F5344CB8AC3E}">
        <p14:creationId xmlns:p14="http://schemas.microsoft.com/office/powerpoint/2010/main" val="36062799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64"/>
            <a:ext cx="8229600" cy="803564"/>
          </a:xfrm>
        </p:spPr>
        <p:txBody>
          <a:bodyPr>
            <a:noAutofit/>
          </a:bodyPr>
          <a:lstStyle/>
          <a:p>
            <a:r>
              <a:rPr lang="en-ZA" sz="2900" b="1" dirty="0">
                <a:solidFill>
                  <a:schemeClr val="bg1"/>
                </a:solidFill>
                <a:latin typeface="Arial" pitchFamily="34" charset="0"/>
                <a:cs typeface="Arial" pitchFamily="34" charset="0"/>
              </a:rPr>
              <a:t>Legacy issues - </a:t>
            </a:r>
            <a:br>
              <a:rPr lang="en-ZA" sz="2900" b="1" dirty="0">
                <a:solidFill>
                  <a:schemeClr val="bg1"/>
                </a:solidFill>
                <a:latin typeface="Arial" pitchFamily="34" charset="0"/>
                <a:cs typeface="Arial" pitchFamily="34" charset="0"/>
              </a:rPr>
            </a:br>
            <a:r>
              <a:rPr lang="en-ZA" sz="2900" b="1" dirty="0">
                <a:solidFill>
                  <a:schemeClr val="bg1"/>
                </a:solidFill>
                <a:latin typeface="Arial" pitchFamily="34" charset="0"/>
                <a:cs typeface="Arial" pitchFamily="34" charset="0"/>
              </a:rPr>
              <a:t>Foreign </a:t>
            </a:r>
            <a:r>
              <a:rPr lang="en-ZA" sz="2900" b="1" dirty="0" smtClean="0">
                <a:solidFill>
                  <a:schemeClr val="bg1"/>
                </a:solidFill>
                <a:latin typeface="Arial" pitchFamily="34" charset="0"/>
                <a:cs typeface="Arial" pitchFamily="34" charset="0"/>
              </a:rPr>
              <a:t>revenue (</a:t>
            </a:r>
            <a:r>
              <a:rPr lang="en-ZA" sz="2900" b="1" dirty="0" err="1" smtClean="0">
                <a:solidFill>
                  <a:schemeClr val="bg1"/>
                </a:solidFill>
                <a:latin typeface="Arial" pitchFamily="34" charset="0"/>
                <a:cs typeface="Arial" pitchFamily="34" charset="0"/>
              </a:rPr>
              <a:t>cont</a:t>
            </a:r>
            <a:r>
              <a:rPr lang="en-ZA" sz="2900" b="1" dirty="0" smtClean="0">
                <a:solidFill>
                  <a:schemeClr val="bg1"/>
                </a:solidFill>
                <a:latin typeface="Arial" pitchFamily="34" charset="0"/>
                <a:cs typeface="Arial" pitchFamily="34" charset="0"/>
              </a:rPr>
              <a:t>…)</a:t>
            </a:r>
            <a:endParaRPr lang="en-ZA" sz="2900" b="1"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059873"/>
            <a:ext cx="8229600" cy="4931352"/>
          </a:xfrm>
        </p:spPr>
        <p:txBody>
          <a:bodyPr>
            <a:normAutofit fontScale="85000" lnSpcReduction="10000"/>
          </a:bodyPr>
          <a:lstStyle/>
          <a:p>
            <a:pPr algn="just"/>
            <a:r>
              <a:rPr lang="en-ZA" sz="2000" b="1" dirty="0" smtClean="0">
                <a:latin typeface="Arial" panose="020B0604020202020204" pitchFamily="34" charset="0"/>
                <a:cs typeface="Arial" pitchFamily="34" charset="0"/>
              </a:rPr>
              <a:t>Departures Granted by NT prior to 2013/14 FY required DHA to</a:t>
            </a:r>
            <a:r>
              <a:rPr lang="en-ZA" sz="2000" dirty="0" smtClean="0">
                <a:latin typeface="Arial" pitchFamily="34" charset="0"/>
                <a:cs typeface="Arial" pitchFamily="34" charset="0"/>
              </a:rPr>
              <a:t>:</a:t>
            </a:r>
          </a:p>
          <a:p>
            <a:pPr lvl="1" algn="just">
              <a:buFont typeface="Wingdings" pitchFamily="2" charset="2"/>
              <a:buChar char="Ø"/>
            </a:pPr>
            <a:r>
              <a:rPr lang="en-ZA" sz="1600" dirty="0" smtClean="0">
                <a:latin typeface="Arial" pitchFamily="34" charset="0"/>
                <a:cs typeface="Arial" pitchFamily="34" charset="0"/>
              </a:rPr>
              <a:t>Recognise revenue upon receipt of documentation and payment from DIRCO</a:t>
            </a:r>
          </a:p>
          <a:p>
            <a:pPr lvl="1" algn="just">
              <a:buFont typeface="Wingdings" pitchFamily="2" charset="2"/>
              <a:buChar char="Ø"/>
            </a:pPr>
            <a:r>
              <a:rPr lang="en-ZA" sz="1600" dirty="0" smtClean="0">
                <a:latin typeface="Arial" pitchFamily="34" charset="0"/>
                <a:cs typeface="Arial" pitchFamily="34" charset="0"/>
              </a:rPr>
              <a:t>Documentation on hand, not paid – accounted for as Accrued Departmental Revenue</a:t>
            </a:r>
          </a:p>
          <a:p>
            <a:pPr algn="just"/>
            <a:r>
              <a:rPr lang="en-ZA" sz="2000" b="1" dirty="0" smtClean="0">
                <a:latin typeface="Arial" pitchFamily="34" charset="0"/>
                <a:cs typeface="Arial" pitchFamily="34" charset="0"/>
              </a:rPr>
              <a:t>Departures granted 2013/14 FY to 2014/15 FY</a:t>
            </a:r>
          </a:p>
          <a:p>
            <a:pPr lvl="1" algn="just">
              <a:buFont typeface="Wingdings" pitchFamily="2" charset="2"/>
              <a:buChar char="Ø"/>
            </a:pPr>
            <a:r>
              <a:rPr lang="en-ZA" sz="1600" dirty="0" smtClean="0">
                <a:latin typeface="Arial" pitchFamily="34" charset="0"/>
                <a:cs typeface="Arial" pitchFamily="34" charset="0"/>
              </a:rPr>
              <a:t>Recognise revenue upon receipt of documentation and payment from DIRCO, matching the payment to the voucher</a:t>
            </a:r>
          </a:p>
          <a:p>
            <a:pPr lvl="1" algn="just">
              <a:buFont typeface="Wingdings" pitchFamily="2" charset="2"/>
              <a:buChar char="Ø"/>
            </a:pPr>
            <a:r>
              <a:rPr lang="en-ZA" sz="1600" dirty="0" smtClean="0">
                <a:latin typeface="Arial" pitchFamily="34" charset="0"/>
                <a:cs typeface="Arial" pitchFamily="34" charset="0"/>
              </a:rPr>
              <a:t>Any payment made against a voucher not on hand to be accounted for as an overpayment (Payable to DIRCO)</a:t>
            </a:r>
          </a:p>
          <a:p>
            <a:pPr lvl="1" algn="just">
              <a:buFont typeface="Wingdings" pitchFamily="2" charset="2"/>
              <a:buChar char="Ø"/>
            </a:pPr>
            <a:r>
              <a:rPr lang="en-ZA" sz="1600" dirty="0" smtClean="0">
                <a:latin typeface="Arial" pitchFamily="34" charset="0"/>
                <a:cs typeface="Arial" pitchFamily="34" charset="0"/>
              </a:rPr>
              <a:t>All outstanding documentation accounted for as a contingent asset</a:t>
            </a:r>
          </a:p>
          <a:p>
            <a:pPr lvl="1" algn="just">
              <a:buFont typeface="Wingdings" pitchFamily="2" charset="2"/>
              <a:buChar char="Ø"/>
            </a:pPr>
            <a:r>
              <a:rPr lang="en-ZA" sz="1600" dirty="0" smtClean="0">
                <a:latin typeface="Arial" pitchFamily="34" charset="0"/>
                <a:cs typeface="Arial" pitchFamily="34" charset="0"/>
              </a:rPr>
              <a:t>Documentation on hand, not paid by DIRCO recognised as a Receivable</a:t>
            </a:r>
          </a:p>
          <a:p>
            <a:pPr algn="just"/>
            <a:endParaRPr lang="en-ZA" sz="2000" dirty="0" smtClean="0">
              <a:latin typeface="Arial" pitchFamily="34" charset="0"/>
              <a:cs typeface="Arial" pitchFamily="34" charset="0"/>
            </a:endParaRPr>
          </a:p>
          <a:p>
            <a:pPr algn="just"/>
            <a:r>
              <a:rPr lang="en-ZA" sz="2000" b="1" dirty="0" smtClean="0">
                <a:latin typeface="Arial" pitchFamily="34" charset="0"/>
                <a:cs typeface="Arial" pitchFamily="34" charset="0"/>
              </a:rPr>
              <a:t>All departures granted were revoked at the end of the 2014/15 FY</a:t>
            </a:r>
          </a:p>
          <a:p>
            <a:pPr marL="0" indent="0" algn="just">
              <a:buNone/>
            </a:pPr>
            <a:endParaRPr lang="en-ZA" sz="2000" dirty="0" smtClean="0">
              <a:latin typeface="Arial" pitchFamily="34" charset="0"/>
              <a:cs typeface="Arial" pitchFamily="34" charset="0"/>
            </a:endParaRPr>
          </a:p>
          <a:p>
            <a:pPr marL="0" indent="0" algn="just">
              <a:buNone/>
            </a:pPr>
            <a:r>
              <a:rPr lang="en-ZA" sz="2000" dirty="0" smtClean="0">
                <a:latin typeface="Arial" pitchFamily="34" charset="0"/>
                <a:cs typeface="Arial" pitchFamily="34" charset="0"/>
              </a:rPr>
              <a:t>2015/16 FY – full compliance with Modified Cash Standard (MCS)</a:t>
            </a:r>
          </a:p>
          <a:p>
            <a:pPr algn="just"/>
            <a:r>
              <a:rPr lang="en-ZA" sz="2000" dirty="0" smtClean="0">
                <a:latin typeface="Arial" pitchFamily="34" charset="0"/>
                <a:cs typeface="Arial" pitchFamily="34" charset="0"/>
              </a:rPr>
              <a:t>Account for revenue on Agent/Principal basis meaning revenue is recognised when the transaction is taking place in the mission (at source)</a:t>
            </a:r>
          </a:p>
          <a:p>
            <a:pPr algn="just"/>
            <a:r>
              <a:rPr lang="en-ZA" sz="2000" dirty="0" smtClean="0">
                <a:latin typeface="Arial" pitchFamily="34" charset="0"/>
                <a:cs typeface="Arial" pitchFamily="34" charset="0"/>
              </a:rPr>
              <a:t>The source document is the mission </a:t>
            </a:r>
            <a:r>
              <a:rPr lang="en-ZA" sz="2000" dirty="0">
                <a:latin typeface="Arial" pitchFamily="34" charset="0"/>
                <a:cs typeface="Arial" pitchFamily="34" charset="0"/>
              </a:rPr>
              <a:t>cashbook (debit and credit list</a:t>
            </a:r>
            <a:r>
              <a:rPr lang="en-ZA" sz="2000" dirty="0" smtClean="0">
                <a:latin typeface="Arial" pitchFamily="34" charset="0"/>
                <a:cs typeface="Arial" pitchFamily="34" charset="0"/>
              </a:rPr>
              <a:t>)</a:t>
            </a:r>
          </a:p>
          <a:p>
            <a:pPr algn="just"/>
            <a:r>
              <a:rPr lang="en-ZA" sz="2000" dirty="0" smtClean="0">
                <a:latin typeface="Arial" pitchFamily="34" charset="0"/>
                <a:cs typeface="Arial" pitchFamily="34" charset="0"/>
              </a:rPr>
              <a:t>Any errors and omissions found in foreign revenue will impact on the audit opinion of DHA</a:t>
            </a:r>
          </a:p>
        </p:txBody>
      </p:sp>
      <p:sp>
        <p:nvSpPr>
          <p:cNvPr id="4" name="Slide Number Placeholder 3"/>
          <p:cNvSpPr>
            <a:spLocks noGrp="1"/>
          </p:cNvSpPr>
          <p:nvPr>
            <p:ph type="sldNum" sz="quarter" idx="12"/>
          </p:nvPr>
        </p:nvSpPr>
        <p:spPr>
          <a:xfrm>
            <a:off x="6553200" y="5991225"/>
            <a:ext cx="2133600" cy="365125"/>
          </a:xfrm>
        </p:spPr>
        <p:txBody>
          <a:bodyPr/>
          <a:lstStyle/>
          <a:p>
            <a:fld id="{7BF42C52-B159-234F-84DC-5B8DD7318330}" type="slidenum">
              <a:rPr lang="en-US" sz="2000" smtClean="0"/>
              <a:t>66</a:t>
            </a:fld>
            <a:endParaRPr lang="en-US" sz="2000" dirty="0"/>
          </a:p>
        </p:txBody>
      </p:sp>
    </p:spTree>
    <p:extLst>
      <p:ext uri="{BB962C8B-B14F-4D97-AF65-F5344CB8AC3E}">
        <p14:creationId xmlns:p14="http://schemas.microsoft.com/office/powerpoint/2010/main" val="10012687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144"/>
            <a:ext cx="8229600" cy="653617"/>
          </a:xfrm>
        </p:spPr>
        <p:txBody>
          <a:bodyPr>
            <a:normAutofit fontScale="90000"/>
          </a:bodyPr>
          <a:lstStyle/>
          <a:p>
            <a:r>
              <a:rPr lang="en-ZA" sz="3200" b="1" dirty="0" smtClean="0">
                <a:solidFill>
                  <a:schemeClr val="bg1"/>
                </a:solidFill>
                <a:latin typeface="Arial" pitchFamily="34" charset="0"/>
                <a:cs typeface="Arial" pitchFamily="34" charset="0"/>
              </a:rPr>
              <a:t>Implications to the financial statements 2015/16 FY</a:t>
            </a:r>
            <a:endParaRPr lang="en-ZA" sz="3200" b="1" dirty="0">
              <a:solidFill>
                <a:schemeClr val="bg1"/>
              </a:solidFill>
              <a:latin typeface="Arial" pitchFamily="34" charset="0"/>
              <a:cs typeface="Arial"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7818324"/>
              </p:ext>
            </p:extLst>
          </p:nvPr>
        </p:nvGraphicFramePr>
        <p:xfrm>
          <a:off x="235527" y="900546"/>
          <a:ext cx="8756073" cy="5130800"/>
        </p:xfrm>
        <a:graphic>
          <a:graphicData uri="http://schemas.openxmlformats.org/drawingml/2006/table">
            <a:tbl>
              <a:tblPr firstRow="1" bandRow="1">
                <a:tableStyleId>{F5AB1C69-6EDB-4FF4-983F-18BD219EF322}</a:tableStyleId>
              </a:tblPr>
              <a:tblGrid>
                <a:gridCol w="1347088"/>
                <a:gridCol w="1520803"/>
                <a:gridCol w="5888182"/>
              </a:tblGrid>
              <a:tr h="370840">
                <a:tc>
                  <a:txBody>
                    <a:bodyPr/>
                    <a:lstStyle/>
                    <a:p>
                      <a:r>
                        <a:rPr lang="en-ZA" dirty="0" smtClean="0"/>
                        <a:t>DIRECTIVES</a:t>
                      </a:r>
                      <a:endParaRPr lang="en-ZA" dirty="0"/>
                    </a:p>
                  </a:txBody>
                  <a:tcPr/>
                </a:tc>
                <a:tc>
                  <a:txBody>
                    <a:bodyPr/>
                    <a:lstStyle/>
                    <a:p>
                      <a:r>
                        <a:rPr lang="en-ZA" dirty="0" smtClean="0"/>
                        <a:t>DATE</a:t>
                      </a:r>
                      <a:endParaRPr lang="en-ZA" dirty="0"/>
                    </a:p>
                  </a:txBody>
                  <a:tcPr/>
                </a:tc>
                <a:tc>
                  <a:txBody>
                    <a:bodyPr/>
                    <a:lstStyle/>
                    <a:p>
                      <a:r>
                        <a:rPr lang="en-ZA" dirty="0" smtClean="0"/>
                        <a:t>ACTION</a:t>
                      </a:r>
                      <a:endParaRPr lang="en-ZA" dirty="0"/>
                    </a:p>
                  </a:txBody>
                  <a:tcPr/>
                </a:tc>
              </a:tr>
              <a:tr h="370840">
                <a:tc>
                  <a:txBody>
                    <a:bodyPr/>
                    <a:lstStyle/>
                    <a:p>
                      <a:r>
                        <a:rPr lang="en-ZA" b="1" dirty="0" smtClean="0"/>
                        <a:t>Directive</a:t>
                      </a:r>
                      <a:r>
                        <a:rPr lang="en-ZA" b="1" baseline="0" dirty="0" smtClean="0"/>
                        <a:t> 1:</a:t>
                      </a:r>
                      <a:endParaRPr lang="en-ZA" b="1" dirty="0"/>
                    </a:p>
                  </a:txBody>
                  <a:tcPr/>
                </a:tc>
                <a:tc>
                  <a:txBody>
                    <a:bodyPr/>
                    <a:lstStyle/>
                    <a:p>
                      <a:r>
                        <a:rPr lang="en-ZA" dirty="0" smtClean="0"/>
                        <a:t>26 May</a:t>
                      </a:r>
                      <a:r>
                        <a:rPr lang="en-ZA" baseline="0" dirty="0" smtClean="0"/>
                        <a:t> 2016</a:t>
                      </a:r>
                      <a:endParaRPr lang="en-ZA" dirty="0"/>
                    </a:p>
                  </a:txBody>
                  <a:tcPr/>
                </a:tc>
                <a:tc>
                  <a:txBody>
                    <a:bodyPr/>
                    <a:lstStyle/>
                    <a:p>
                      <a:r>
                        <a:rPr lang="en-ZA" dirty="0" smtClean="0"/>
                        <a:t>Received approval</a:t>
                      </a:r>
                      <a:r>
                        <a:rPr lang="en-ZA" baseline="0" dirty="0" smtClean="0"/>
                        <a:t> from National Treasury to account for the revenue as follows:</a:t>
                      </a:r>
                    </a:p>
                    <a:p>
                      <a:pPr marL="285750" indent="-285750">
                        <a:buFont typeface="Arial" pitchFamily="34" charset="0"/>
                        <a:buChar char="•"/>
                      </a:pPr>
                      <a:r>
                        <a:rPr lang="en-ZA" baseline="0" dirty="0" smtClean="0"/>
                        <a:t>2014/15 FY and older = Account for outstanding vouchers under the suspense account</a:t>
                      </a:r>
                    </a:p>
                    <a:p>
                      <a:pPr marL="285750" indent="-285750">
                        <a:buFont typeface="Arial" pitchFamily="34" charset="0"/>
                        <a:buChar char="•"/>
                      </a:pPr>
                      <a:r>
                        <a:rPr lang="en-ZA" baseline="0" dirty="0" smtClean="0"/>
                        <a:t>2015/16 FY = Apply Agent/Principal accounting policy by including a narrative note with the revenue collections done through DIRCO</a:t>
                      </a:r>
                    </a:p>
                    <a:p>
                      <a:pPr marL="285750" indent="-285750">
                        <a:buFont typeface="Arial" pitchFamily="34" charset="0"/>
                        <a:buChar char="•"/>
                      </a:pPr>
                      <a:r>
                        <a:rPr lang="en-ZA" baseline="0" dirty="0" smtClean="0"/>
                        <a:t>AG agreed with the above proposal</a:t>
                      </a:r>
                      <a:endParaRPr lang="en-ZA" dirty="0"/>
                    </a:p>
                  </a:txBody>
                  <a:tcPr/>
                </a:tc>
              </a:tr>
              <a:tr h="370840">
                <a:tc>
                  <a:txBody>
                    <a:bodyPr/>
                    <a:lstStyle/>
                    <a:p>
                      <a:endParaRPr lang="en-ZA" dirty="0"/>
                    </a:p>
                  </a:txBody>
                  <a:tcPr/>
                </a:tc>
                <a:tc>
                  <a:txBody>
                    <a:bodyPr/>
                    <a:lstStyle/>
                    <a:p>
                      <a:r>
                        <a:rPr lang="en-ZA" dirty="0" smtClean="0"/>
                        <a:t>31 May 2016</a:t>
                      </a:r>
                      <a:endParaRPr lang="en-ZA" dirty="0"/>
                    </a:p>
                  </a:txBody>
                  <a:tcPr/>
                </a:tc>
                <a:tc>
                  <a:txBody>
                    <a:bodyPr/>
                    <a:lstStyle/>
                    <a:p>
                      <a:r>
                        <a:rPr lang="en-ZA" dirty="0" smtClean="0"/>
                        <a:t>AFS submitted complying</a:t>
                      </a:r>
                      <a:r>
                        <a:rPr lang="en-ZA" baseline="0" dirty="0" smtClean="0"/>
                        <a:t> with the Directive</a:t>
                      </a:r>
                      <a:endParaRPr lang="en-ZA" dirty="0"/>
                    </a:p>
                  </a:txBody>
                  <a:tcPr/>
                </a:tc>
              </a:tr>
              <a:tr h="370840">
                <a:tc>
                  <a:txBody>
                    <a:bodyPr/>
                    <a:lstStyle/>
                    <a:p>
                      <a:endParaRPr lang="en-ZA" dirty="0"/>
                    </a:p>
                  </a:txBody>
                  <a:tcPr/>
                </a:tc>
                <a:tc>
                  <a:txBody>
                    <a:bodyPr/>
                    <a:lstStyle/>
                    <a:p>
                      <a:r>
                        <a:rPr lang="en-ZA" dirty="0" smtClean="0"/>
                        <a:t>10 </a:t>
                      </a:r>
                      <a:r>
                        <a:rPr lang="en-ZA" baseline="0" dirty="0" smtClean="0"/>
                        <a:t>June 2016</a:t>
                      </a:r>
                      <a:endParaRPr lang="en-ZA" dirty="0"/>
                    </a:p>
                  </a:txBody>
                  <a:tcPr/>
                </a:tc>
                <a:tc>
                  <a:txBody>
                    <a:bodyPr/>
                    <a:lstStyle/>
                    <a:p>
                      <a:r>
                        <a:rPr lang="en-ZA" dirty="0" smtClean="0"/>
                        <a:t>AG</a:t>
                      </a:r>
                      <a:r>
                        <a:rPr lang="en-ZA" baseline="0" dirty="0" smtClean="0"/>
                        <a:t> raise audit query informing the Department that:</a:t>
                      </a:r>
                    </a:p>
                    <a:p>
                      <a:pPr marL="285750" indent="-285750">
                        <a:buFont typeface="Arial" pitchFamily="34" charset="0"/>
                        <a:buChar char="•"/>
                      </a:pPr>
                      <a:r>
                        <a:rPr lang="en-ZA" dirty="0" smtClean="0"/>
                        <a:t>The</a:t>
                      </a:r>
                      <a:r>
                        <a:rPr lang="en-ZA" baseline="0" dirty="0" smtClean="0"/>
                        <a:t> agent/principle has been incorrectly accounted for as the revenue is not shown in the AFS (Statement of Financial Performance)</a:t>
                      </a:r>
                    </a:p>
                    <a:p>
                      <a:pPr marL="285750" indent="-285750">
                        <a:buFont typeface="Arial" pitchFamily="34" charset="0"/>
                        <a:buChar char="•"/>
                      </a:pPr>
                      <a:r>
                        <a:rPr lang="en-ZA" baseline="0" dirty="0" smtClean="0"/>
                        <a:t>The AFS has two accounting policy treatments for revenue</a:t>
                      </a:r>
                      <a:endParaRPr lang="en-ZA" dirty="0"/>
                    </a:p>
                  </a:txBody>
                  <a:tcPr/>
                </a:tc>
              </a:tr>
              <a:tr h="370840">
                <a:tc>
                  <a:txBody>
                    <a:bodyPr/>
                    <a:lstStyle/>
                    <a:p>
                      <a:endParaRPr lang="en-ZA" dirty="0"/>
                    </a:p>
                  </a:txBody>
                  <a:tcPr/>
                </a:tc>
                <a:tc>
                  <a:txBody>
                    <a:bodyPr/>
                    <a:lstStyle/>
                    <a:p>
                      <a:r>
                        <a:rPr lang="en-ZA" dirty="0" smtClean="0"/>
                        <a:t>June</a:t>
                      </a:r>
                      <a:endParaRPr lang="en-ZA" dirty="0"/>
                    </a:p>
                  </a:txBody>
                  <a:tcPr/>
                </a:tc>
                <a:tc>
                  <a:txBody>
                    <a:bodyPr/>
                    <a:lstStyle/>
                    <a:p>
                      <a:pPr marL="285750" indent="-285750">
                        <a:buFont typeface="Arial" pitchFamily="34" charset="0"/>
                        <a:buChar char="•"/>
                      </a:pPr>
                      <a:r>
                        <a:rPr lang="en-ZA" dirty="0" smtClean="0"/>
                        <a:t>NT (Office of the Accountant</a:t>
                      </a:r>
                      <a:r>
                        <a:rPr lang="en-ZA" baseline="0" dirty="0" smtClean="0"/>
                        <a:t> General) and AG Technical teams meet to discuss appropriate accounting treatment</a:t>
                      </a:r>
                      <a:endParaRPr lang="en-ZA" dirty="0"/>
                    </a:p>
                  </a:txBody>
                  <a:tcPr/>
                </a:tc>
              </a:tr>
            </a:tbl>
          </a:graphicData>
        </a:graphic>
      </p:graphicFrame>
      <p:sp>
        <p:nvSpPr>
          <p:cNvPr id="4" name="Slide Number Placeholder 3"/>
          <p:cNvSpPr>
            <a:spLocks noGrp="1"/>
          </p:cNvSpPr>
          <p:nvPr>
            <p:ph type="sldNum" sz="quarter" idx="12"/>
          </p:nvPr>
        </p:nvSpPr>
        <p:spPr>
          <a:xfrm>
            <a:off x="6553200" y="6002193"/>
            <a:ext cx="2133600" cy="365125"/>
          </a:xfrm>
        </p:spPr>
        <p:txBody>
          <a:bodyPr/>
          <a:lstStyle/>
          <a:p>
            <a:fld id="{7BF42C52-B159-234F-84DC-5B8DD7318330}" type="slidenum">
              <a:rPr lang="en-US" sz="2000" smtClean="0"/>
              <a:t>67</a:t>
            </a:fld>
            <a:endParaRPr lang="en-US" sz="2000" dirty="0"/>
          </a:p>
        </p:txBody>
      </p:sp>
    </p:spTree>
    <p:extLst>
      <p:ext uri="{BB962C8B-B14F-4D97-AF65-F5344CB8AC3E}">
        <p14:creationId xmlns:p14="http://schemas.microsoft.com/office/powerpoint/2010/main" val="39842665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093"/>
            <a:ext cx="8229600" cy="653617"/>
          </a:xfrm>
        </p:spPr>
        <p:txBody>
          <a:bodyPr>
            <a:normAutofit fontScale="90000"/>
          </a:bodyPr>
          <a:lstStyle/>
          <a:p>
            <a:r>
              <a:rPr lang="en-ZA" sz="3200" b="1" dirty="0">
                <a:solidFill>
                  <a:schemeClr val="bg1"/>
                </a:solidFill>
                <a:latin typeface="Arial" pitchFamily="34" charset="0"/>
                <a:cs typeface="Arial" pitchFamily="34" charset="0"/>
              </a:rPr>
              <a:t>Implications to the financial statements 2015/16 FY</a:t>
            </a:r>
            <a:r>
              <a:rPr lang="en-ZA" sz="3200" b="1" dirty="0" smtClean="0">
                <a:solidFill>
                  <a:schemeClr val="bg1"/>
                </a:solidFill>
                <a:latin typeface="Arial" pitchFamily="34" charset="0"/>
                <a:cs typeface="Arial" pitchFamily="34" charset="0"/>
              </a:rPr>
              <a:t> (</a:t>
            </a:r>
            <a:r>
              <a:rPr lang="en-ZA" sz="3200" b="1" dirty="0" err="1">
                <a:solidFill>
                  <a:schemeClr val="bg1"/>
                </a:solidFill>
                <a:latin typeface="Arial" pitchFamily="34" charset="0"/>
                <a:cs typeface="Arial" pitchFamily="34" charset="0"/>
              </a:rPr>
              <a:t>cont</a:t>
            </a:r>
            <a:r>
              <a:rPr lang="en-ZA" sz="3200" b="1" dirty="0" smtClean="0">
                <a:solidFill>
                  <a:schemeClr val="bg1"/>
                </a:solidFill>
                <a:latin typeface="Arial" pitchFamily="34" charset="0"/>
                <a:cs typeface="Arial" pitchFamily="34" charset="0"/>
              </a:rPr>
              <a:t>…)</a:t>
            </a:r>
            <a:endParaRPr lang="en-ZA" sz="3200" b="1" dirty="0">
              <a:solidFill>
                <a:schemeClr val="bg1"/>
              </a:solidFill>
              <a:latin typeface="Arial" pitchFamily="34" charset="0"/>
              <a:cs typeface="Arial"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7999442"/>
              </p:ext>
            </p:extLst>
          </p:nvPr>
        </p:nvGraphicFramePr>
        <p:xfrm>
          <a:off x="235528" y="949037"/>
          <a:ext cx="8742216" cy="4953000"/>
        </p:xfrm>
        <a:graphic>
          <a:graphicData uri="http://schemas.openxmlformats.org/drawingml/2006/table">
            <a:tbl>
              <a:tblPr firstRow="1" bandRow="1">
                <a:tableStyleId>{F5AB1C69-6EDB-4FF4-983F-18BD219EF322}</a:tableStyleId>
              </a:tblPr>
              <a:tblGrid>
                <a:gridCol w="1551708"/>
                <a:gridCol w="1371600"/>
                <a:gridCol w="5818908"/>
              </a:tblGrid>
              <a:tr h="370840">
                <a:tc>
                  <a:txBody>
                    <a:bodyPr/>
                    <a:lstStyle/>
                    <a:p>
                      <a:r>
                        <a:rPr lang="en-ZA" dirty="0" smtClean="0"/>
                        <a:t>DIRECTIVE</a:t>
                      </a:r>
                      <a:endParaRPr lang="en-ZA" dirty="0"/>
                    </a:p>
                  </a:txBody>
                  <a:tcPr/>
                </a:tc>
                <a:tc>
                  <a:txBody>
                    <a:bodyPr/>
                    <a:lstStyle/>
                    <a:p>
                      <a:r>
                        <a:rPr lang="en-ZA" dirty="0" smtClean="0"/>
                        <a:t>DATE</a:t>
                      </a:r>
                      <a:endParaRPr lang="en-ZA" dirty="0"/>
                    </a:p>
                  </a:txBody>
                  <a:tcPr/>
                </a:tc>
                <a:tc>
                  <a:txBody>
                    <a:bodyPr/>
                    <a:lstStyle/>
                    <a:p>
                      <a:r>
                        <a:rPr lang="en-ZA" dirty="0" smtClean="0"/>
                        <a:t>ACTION</a:t>
                      </a:r>
                      <a:endParaRPr lang="en-ZA" dirty="0"/>
                    </a:p>
                  </a:txBody>
                  <a:tcPr/>
                </a:tc>
              </a:tr>
              <a:tr h="370840">
                <a:tc>
                  <a:txBody>
                    <a:bodyPr/>
                    <a:lstStyle/>
                    <a:p>
                      <a:r>
                        <a:rPr lang="en-ZA" b="1" dirty="0" smtClean="0"/>
                        <a:t>DIRECTIVE</a:t>
                      </a:r>
                      <a:r>
                        <a:rPr lang="en-ZA" b="1" baseline="0" dirty="0" smtClean="0"/>
                        <a:t> 2:</a:t>
                      </a:r>
                      <a:endParaRPr lang="en-ZA" b="1" dirty="0"/>
                    </a:p>
                  </a:txBody>
                  <a:tcPr/>
                </a:tc>
                <a:tc>
                  <a:txBody>
                    <a:bodyPr/>
                    <a:lstStyle/>
                    <a:p>
                      <a:r>
                        <a:rPr lang="en-ZA" baseline="0" dirty="0" smtClean="0"/>
                        <a:t>18 July 2016</a:t>
                      </a:r>
                      <a:endParaRPr lang="en-ZA" dirty="0"/>
                    </a:p>
                  </a:txBody>
                  <a:tcPr/>
                </a:tc>
                <a:tc>
                  <a:txBody>
                    <a:bodyPr/>
                    <a:lstStyle/>
                    <a:p>
                      <a:r>
                        <a:rPr lang="en-ZA" dirty="0" smtClean="0"/>
                        <a:t>DHA</a:t>
                      </a:r>
                      <a:r>
                        <a:rPr lang="en-ZA" baseline="0" dirty="0" smtClean="0"/>
                        <a:t> receives confirmation from NT that they have come to a common understanding with AG and propose the new accounting treatment which will meet the requirements of the Modified Cash Standard (MCS):</a:t>
                      </a:r>
                    </a:p>
                    <a:p>
                      <a:pPr marL="285750" indent="-285750">
                        <a:buFont typeface="Arial" pitchFamily="34" charset="0"/>
                        <a:buChar char="•"/>
                      </a:pPr>
                      <a:r>
                        <a:rPr lang="en-ZA" baseline="0" dirty="0" smtClean="0"/>
                        <a:t>DHA to reflect the revenue collect by DIRCO in the Statement of Financial Performance</a:t>
                      </a:r>
                    </a:p>
                    <a:p>
                      <a:pPr marL="285750" indent="-285750">
                        <a:buFont typeface="Arial" pitchFamily="34" charset="0"/>
                        <a:buChar char="•"/>
                      </a:pPr>
                      <a:r>
                        <a:rPr lang="en-ZA" baseline="0" dirty="0" smtClean="0"/>
                        <a:t>The amount of revenue not paid over to NRF by DIRCO to be shown as a Receivable from DIRCO</a:t>
                      </a:r>
                    </a:p>
                  </a:txBody>
                  <a:tcPr/>
                </a:tc>
              </a:tr>
              <a:tr h="370840">
                <a:tc>
                  <a:txBody>
                    <a:bodyPr/>
                    <a:lstStyle/>
                    <a:p>
                      <a:endParaRPr lang="en-ZA" dirty="0"/>
                    </a:p>
                  </a:txBody>
                  <a:tcPr/>
                </a:tc>
                <a:tc>
                  <a:txBody>
                    <a:bodyPr/>
                    <a:lstStyle/>
                    <a:p>
                      <a:r>
                        <a:rPr lang="en-ZA" dirty="0" smtClean="0"/>
                        <a:t>20 July 2016</a:t>
                      </a:r>
                      <a:endParaRPr lang="en-ZA"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t>DHA</a:t>
                      </a:r>
                      <a:r>
                        <a:rPr lang="en-ZA" baseline="0" dirty="0" smtClean="0"/>
                        <a:t> appoints a technical consultant through NT to detail the requirements for revenue relating to the legacy transactions (2204/05 FY to 2014/15 FY)</a:t>
                      </a:r>
                      <a:endParaRPr lang="en-ZA" dirty="0" smtClean="0"/>
                    </a:p>
                  </a:txBody>
                  <a:tcPr/>
                </a:tc>
              </a:tr>
              <a:tr h="370840">
                <a:tc>
                  <a:txBody>
                    <a:bodyPr/>
                    <a:lstStyle/>
                    <a:p>
                      <a:endParaRPr lang="en-ZA" dirty="0"/>
                    </a:p>
                  </a:txBody>
                  <a:tcPr/>
                </a:tc>
                <a:tc>
                  <a:txBody>
                    <a:bodyPr/>
                    <a:lstStyle/>
                    <a:p>
                      <a:r>
                        <a:rPr lang="en-ZA" dirty="0" smtClean="0"/>
                        <a:t>28</a:t>
                      </a:r>
                      <a:r>
                        <a:rPr lang="en-ZA" baseline="0" dirty="0" smtClean="0"/>
                        <a:t> July 2016</a:t>
                      </a:r>
                      <a:endParaRPr lang="en-ZA" dirty="0"/>
                    </a:p>
                  </a:txBody>
                  <a:tcPr/>
                </a:tc>
                <a:tc>
                  <a:txBody>
                    <a:bodyPr/>
                    <a:lstStyle/>
                    <a:p>
                      <a:pPr marL="0" indent="0">
                        <a:buFont typeface="Arial" pitchFamily="34" charset="0"/>
                        <a:buNone/>
                      </a:pPr>
                      <a:r>
                        <a:rPr lang="en-ZA" baseline="0" dirty="0" smtClean="0"/>
                        <a:t>Report of the technical consultant was shared with AG</a:t>
                      </a:r>
                    </a:p>
                  </a:txBody>
                  <a:tcPr/>
                </a:tc>
              </a:tr>
              <a:tr h="370840">
                <a:tc>
                  <a:txBody>
                    <a:bodyPr/>
                    <a:lstStyle/>
                    <a:p>
                      <a:endParaRPr lang="en-ZA" dirty="0"/>
                    </a:p>
                  </a:txBody>
                  <a:tcPr/>
                </a:tc>
                <a:tc>
                  <a:txBody>
                    <a:bodyPr/>
                    <a:lstStyle/>
                    <a:p>
                      <a:r>
                        <a:rPr lang="en-ZA" dirty="0" smtClean="0"/>
                        <a:t>29 July 2016</a:t>
                      </a:r>
                      <a:endParaRPr lang="en-ZA" dirty="0"/>
                    </a:p>
                  </a:txBody>
                  <a:tcPr/>
                </a:tc>
                <a:tc>
                  <a:txBody>
                    <a:bodyPr/>
                    <a:lstStyle/>
                    <a:p>
                      <a:r>
                        <a:rPr lang="en-ZA" dirty="0" smtClean="0"/>
                        <a:t>DHA writes to AG requesting</a:t>
                      </a:r>
                      <a:r>
                        <a:rPr lang="en-ZA" baseline="0" dirty="0" smtClean="0"/>
                        <a:t> an extension of the audit based on the letter from NT to ensure compliance with MCS</a:t>
                      </a:r>
                      <a:endParaRPr lang="en-ZA" dirty="0"/>
                    </a:p>
                  </a:txBody>
                  <a:tcPr/>
                </a:tc>
              </a:tr>
              <a:tr h="370840">
                <a:tc>
                  <a:txBody>
                    <a:bodyPr/>
                    <a:lstStyle/>
                    <a:p>
                      <a:endParaRPr lang="en-ZA" dirty="0"/>
                    </a:p>
                  </a:txBody>
                  <a:tcPr/>
                </a:tc>
                <a:tc>
                  <a:txBody>
                    <a:bodyPr/>
                    <a:lstStyle/>
                    <a:p>
                      <a:r>
                        <a:rPr lang="en-ZA" dirty="0" smtClean="0"/>
                        <a:t>31 Aug 2016</a:t>
                      </a:r>
                      <a:endParaRPr lang="en-ZA" dirty="0"/>
                    </a:p>
                  </a:txBody>
                  <a:tcPr/>
                </a:tc>
                <a:tc>
                  <a:txBody>
                    <a:bodyPr/>
                    <a:lstStyle/>
                    <a:p>
                      <a:r>
                        <a:rPr lang="en-ZA" dirty="0" smtClean="0"/>
                        <a:t>DHA submits</a:t>
                      </a:r>
                      <a:r>
                        <a:rPr lang="en-ZA" baseline="0" dirty="0" smtClean="0"/>
                        <a:t> revised AFS compliant with the Directive</a:t>
                      </a:r>
                      <a:endParaRPr lang="en-ZA" dirty="0"/>
                    </a:p>
                  </a:txBody>
                  <a:tcPr/>
                </a:tc>
              </a:tr>
            </a:tbl>
          </a:graphicData>
        </a:graphic>
      </p:graphicFrame>
      <p:sp>
        <p:nvSpPr>
          <p:cNvPr id="4" name="Slide Number Placeholder 3"/>
          <p:cNvSpPr>
            <a:spLocks noGrp="1"/>
          </p:cNvSpPr>
          <p:nvPr>
            <p:ph type="sldNum" sz="quarter" idx="12"/>
          </p:nvPr>
        </p:nvSpPr>
        <p:spPr>
          <a:xfrm>
            <a:off x="6553200" y="6043757"/>
            <a:ext cx="2133600" cy="365125"/>
          </a:xfrm>
        </p:spPr>
        <p:txBody>
          <a:bodyPr/>
          <a:lstStyle/>
          <a:p>
            <a:fld id="{7BF42C52-B159-234F-84DC-5B8DD7318330}" type="slidenum">
              <a:rPr lang="en-US" sz="2000" smtClean="0"/>
              <a:t>68</a:t>
            </a:fld>
            <a:endParaRPr lang="en-US" sz="2000" dirty="0"/>
          </a:p>
        </p:txBody>
      </p:sp>
    </p:spTree>
    <p:extLst>
      <p:ext uri="{BB962C8B-B14F-4D97-AF65-F5344CB8AC3E}">
        <p14:creationId xmlns:p14="http://schemas.microsoft.com/office/powerpoint/2010/main" val="24164448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947"/>
            <a:ext cx="8229600" cy="653617"/>
          </a:xfrm>
        </p:spPr>
        <p:txBody>
          <a:bodyPr>
            <a:normAutofit fontScale="90000"/>
          </a:bodyPr>
          <a:lstStyle/>
          <a:p>
            <a:r>
              <a:rPr lang="en-ZA" sz="3200" b="1" dirty="0">
                <a:solidFill>
                  <a:schemeClr val="bg1"/>
                </a:solidFill>
                <a:latin typeface="Arial" pitchFamily="34" charset="0"/>
                <a:cs typeface="Arial" pitchFamily="34" charset="0"/>
              </a:rPr>
              <a:t>Implications to the financial statements 2015/16 </a:t>
            </a:r>
            <a:r>
              <a:rPr lang="en-ZA" sz="3200" b="1" dirty="0" smtClean="0">
                <a:solidFill>
                  <a:schemeClr val="bg1"/>
                </a:solidFill>
                <a:latin typeface="Arial" pitchFamily="34" charset="0"/>
                <a:cs typeface="Arial" pitchFamily="34" charset="0"/>
              </a:rPr>
              <a:t>FY (</a:t>
            </a:r>
            <a:r>
              <a:rPr lang="en-ZA" sz="3200" b="1" dirty="0" err="1">
                <a:solidFill>
                  <a:schemeClr val="bg1"/>
                </a:solidFill>
                <a:latin typeface="Arial" pitchFamily="34" charset="0"/>
                <a:cs typeface="Arial" pitchFamily="34" charset="0"/>
              </a:rPr>
              <a:t>cont</a:t>
            </a:r>
            <a:r>
              <a:rPr lang="en-ZA" sz="3200" b="1" dirty="0">
                <a:solidFill>
                  <a:schemeClr val="bg1"/>
                </a:solidFill>
                <a:latin typeface="Arial" pitchFamily="34" charset="0"/>
                <a:cs typeface="Arial" pitchFamily="34" charset="0"/>
              </a:rPr>
              <a: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48760007"/>
              </p:ext>
            </p:extLst>
          </p:nvPr>
        </p:nvGraphicFramePr>
        <p:xfrm>
          <a:off x="457200" y="1198419"/>
          <a:ext cx="8229599" cy="2575560"/>
        </p:xfrm>
        <a:graphic>
          <a:graphicData uri="http://schemas.openxmlformats.org/drawingml/2006/table">
            <a:tbl>
              <a:tblPr firstRow="1" bandRow="1">
                <a:tableStyleId>{F5AB1C69-6EDB-4FF4-983F-18BD219EF322}</a:tableStyleId>
              </a:tblPr>
              <a:tblGrid>
                <a:gridCol w="1551709"/>
                <a:gridCol w="1427018"/>
                <a:gridCol w="5250872"/>
              </a:tblGrid>
              <a:tr h="370840">
                <a:tc>
                  <a:txBody>
                    <a:bodyPr/>
                    <a:lstStyle/>
                    <a:p>
                      <a:r>
                        <a:rPr lang="en-ZA" dirty="0" smtClean="0"/>
                        <a:t>DIRECTIVE</a:t>
                      </a:r>
                      <a:endParaRPr lang="en-ZA" dirty="0"/>
                    </a:p>
                  </a:txBody>
                  <a:tcPr/>
                </a:tc>
                <a:tc>
                  <a:txBody>
                    <a:bodyPr/>
                    <a:lstStyle/>
                    <a:p>
                      <a:r>
                        <a:rPr lang="en-ZA" dirty="0" smtClean="0"/>
                        <a:t>DATE</a:t>
                      </a:r>
                      <a:endParaRPr lang="en-ZA" dirty="0"/>
                    </a:p>
                  </a:txBody>
                  <a:tcPr/>
                </a:tc>
                <a:tc>
                  <a:txBody>
                    <a:bodyPr/>
                    <a:lstStyle/>
                    <a:p>
                      <a:r>
                        <a:rPr lang="en-ZA" dirty="0" smtClean="0"/>
                        <a:t>ACTION</a:t>
                      </a:r>
                      <a:endParaRPr lang="en-ZA" dirty="0"/>
                    </a:p>
                  </a:txBody>
                  <a:tcPr/>
                </a:tc>
              </a:tr>
              <a:tr h="370840">
                <a:tc>
                  <a:txBody>
                    <a:bodyPr/>
                    <a:lstStyle/>
                    <a:p>
                      <a:r>
                        <a:rPr lang="en-ZA" b="1" dirty="0" smtClean="0"/>
                        <a:t>DIRECTIVE 3:</a:t>
                      </a:r>
                      <a:endParaRPr lang="en-ZA" b="1" dirty="0"/>
                    </a:p>
                  </a:txBody>
                  <a:tcPr/>
                </a:tc>
                <a:tc>
                  <a:txBody>
                    <a:bodyPr/>
                    <a:lstStyle/>
                    <a:p>
                      <a:r>
                        <a:rPr lang="en-ZA" dirty="0" smtClean="0"/>
                        <a:t>24 Oct</a:t>
                      </a:r>
                      <a:r>
                        <a:rPr lang="en-ZA" baseline="0" dirty="0" smtClean="0"/>
                        <a:t> 2016</a:t>
                      </a:r>
                      <a:endParaRPr lang="en-ZA" dirty="0"/>
                    </a:p>
                  </a:txBody>
                  <a:tcPr/>
                </a:tc>
                <a:tc>
                  <a:txBody>
                    <a:bodyPr/>
                    <a:lstStyle/>
                    <a:p>
                      <a:r>
                        <a:rPr lang="en-ZA" dirty="0" smtClean="0"/>
                        <a:t>AG raises</a:t>
                      </a:r>
                      <a:r>
                        <a:rPr lang="en-ZA" baseline="0" dirty="0" smtClean="0"/>
                        <a:t> query with management that the Immigration Control Account (ICA) is not included in the AFS</a:t>
                      </a:r>
                    </a:p>
                    <a:p>
                      <a:pPr marL="285750" indent="-285750">
                        <a:buFont typeface="Arial" pitchFamily="34" charset="0"/>
                        <a:buChar char="•"/>
                      </a:pPr>
                      <a:r>
                        <a:rPr lang="en-ZA" baseline="0" dirty="0" smtClean="0"/>
                        <a:t>DHA obtained approval from NT to account for the ICA separately, on its own</a:t>
                      </a:r>
                      <a:endParaRPr lang="en-ZA" dirty="0"/>
                    </a:p>
                  </a:txBody>
                  <a:tcPr/>
                </a:tc>
              </a:tr>
              <a:tr h="370840">
                <a:tc>
                  <a:txBody>
                    <a:bodyPr/>
                    <a:lstStyle/>
                    <a:p>
                      <a:endParaRPr lang="en-ZA" dirty="0"/>
                    </a:p>
                  </a:txBody>
                  <a:tcPr/>
                </a:tc>
                <a:tc>
                  <a:txBody>
                    <a:bodyPr/>
                    <a:lstStyle/>
                    <a:p>
                      <a:r>
                        <a:rPr lang="en-ZA" dirty="0" smtClean="0"/>
                        <a:t>14 Nov</a:t>
                      </a:r>
                      <a:r>
                        <a:rPr lang="en-ZA" baseline="0" dirty="0" smtClean="0"/>
                        <a:t> 2016</a:t>
                      </a:r>
                      <a:endParaRPr lang="en-ZA" dirty="0"/>
                    </a:p>
                  </a:txBody>
                  <a:tcPr/>
                </a:tc>
                <a:tc>
                  <a:txBody>
                    <a:bodyPr/>
                    <a:lstStyle/>
                    <a:p>
                      <a:r>
                        <a:rPr lang="en-ZA" dirty="0" smtClean="0"/>
                        <a:t>DHA resubmit AFS with ICA included</a:t>
                      </a:r>
                      <a:endParaRPr lang="en-ZA" dirty="0"/>
                    </a:p>
                  </a:txBody>
                  <a:tcPr/>
                </a:tc>
              </a:tr>
              <a:tr h="370840">
                <a:tc>
                  <a:txBody>
                    <a:bodyPr/>
                    <a:lstStyle/>
                    <a:p>
                      <a:endParaRPr lang="en-ZA" dirty="0"/>
                    </a:p>
                  </a:txBody>
                  <a:tcPr/>
                </a:tc>
                <a:tc>
                  <a:txBody>
                    <a:bodyPr/>
                    <a:lstStyle/>
                    <a:p>
                      <a:r>
                        <a:rPr lang="en-ZA" dirty="0" smtClean="0"/>
                        <a:t>30 Nov</a:t>
                      </a:r>
                      <a:r>
                        <a:rPr lang="en-ZA" baseline="0" dirty="0" smtClean="0"/>
                        <a:t> 2016</a:t>
                      </a:r>
                      <a:endParaRPr lang="en-ZA" dirty="0"/>
                    </a:p>
                  </a:txBody>
                  <a:tcPr/>
                </a:tc>
                <a:tc>
                  <a:txBody>
                    <a:bodyPr/>
                    <a:lstStyle/>
                    <a:p>
                      <a:r>
                        <a:rPr lang="en-ZA" dirty="0" smtClean="0"/>
                        <a:t>DHA</a:t>
                      </a:r>
                      <a:r>
                        <a:rPr lang="en-ZA" baseline="0" dirty="0" smtClean="0"/>
                        <a:t> received the final audit opinion from AG</a:t>
                      </a:r>
                      <a:endParaRPr lang="en-ZA" dirty="0"/>
                    </a:p>
                  </a:txBody>
                  <a:tcPr/>
                </a:tc>
              </a:tr>
            </a:tbl>
          </a:graphicData>
        </a:graphic>
      </p:graphicFrame>
      <p:sp>
        <p:nvSpPr>
          <p:cNvPr id="4" name="Slide Number Placeholder 3"/>
          <p:cNvSpPr>
            <a:spLocks noGrp="1"/>
          </p:cNvSpPr>
          <p:nvPr>
            <p:ph type="sldNum" sz="quarter" idx="12"/>
          </p:nvPr>
        </p:nvSpPr>
        <p:spPr>
          <a:xfrm>
            <a:off x="6553200" y="6029902"/>
            <a:ext cx="2133600" cy="365125"/>
          </a:xfrm>
        </p:spPr>
        <p:txBody>
          <a:bodyPr/>
          <a:lstStyle/>
          <a:p>
            <a:fld id="{7BF42C52-B159-234F-84DC-5B8DD7318330}" type="slidenum">
              <a:rPr lang="en-US" sz="2000" smtClean="0"/>
              <a:t>69</a:t>
            </a:fld>
            <a:endParaRPr lang="en-US" sz="2000" dirty="0"/>
          </a:p>
        </p:txBody>
      </p:sp>
    </p:spTree>
    <p:extLst>
      <p:ext uri="{BB962C8B-B14F-4D97-AF65-F5344CB8AC3E}">
        <p14:creationId xmlns:p14="http://schemas.microsoft.com/office/powerpoint/2010/main" val="3915106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393121"/>
          </a:xfrm>
          <a:prstGeom prst="rect">
            <a:avLst/>
          </a:prstGeom>
          <a:noFill/>
        </p:spPr>
        <p:txBody>
          <a:bodyPr wrap="square" rtlCol="0">
            <a:spAutoFit/>
          </a:bodyPr>
          <a:lstStyle/>
          <a:p>
            <a:pPr algn="ctr">
              <a:lnSpc>
                <a:spcPct val="105000"/>
              </a:lnSpc>
              <a:spcBef>
                <a:spcPct val="50000"/>
              </a:spcBef>
              <a:spcAft>
                <a:spcPts val="600"/>
              </a:spcAft>
              <a:defRPr/>
            </a:pPr>
            <a:r>
              <a:rPr lang="en-US" sz="2000" b="1" dirty="0">
                <a:solidFill>
                  <a:srgbClr val="FFFFFF"/>
                </a:solidFill>
                <a:latin typeface="Arial" pitchFamily="34" charset="0"/>
                <a:cs typeface="Arial" pitchFamily="34" charset="0"/>
              </a:rPr>
              <a:t>OVERVIEW OF ORGANISATIONAL PERFORMANCE (2015–16) </a:t>
            </a:r>
            <a:endParaRPr lang="en-US" sz="2000" dirty="0">
              <a:solidFill>
                <a:srgbClr val="FFFFFF"/>
              </a:solidFill>
              <a:latin typeface="Arial" panose="020B0604020202020204" pitchFamily="34" charset="0"/>
              <a:cs typeface="Arial" panose="020B0604020202020204" pitchFamily="34" charset="0"/>
            </a:endParaRPr>
          </a:p>
        </p:txBody>
      </p:sp>
      <p:sp>
        <p:nvSpPr>
          <p:cNvPr id="3" name="Rectangle 2"/>
          <p:cNvSpPr/>
          <p:nvPr/>
        </p:nvSpPr>
        <p:spPr>
          <a:xfrm>
            <a:off x="300251" y="792252"/>
            <a:ext cx="8843749" cy="5201424"/>
          </a:xfrm>
          <a:prstGeom prst="rect">
            <a:avLst/>
          </a:prstGeom>
        </p:spPr>
        <p:txBody>
          <a:bodyPr wrap="square">
            <a:spAutoFit/>
          </a:bodyPr>
          <a:lstStyle/>
          <a:p>
            <a:pPr>
              <a:defRPr/>
            </a:pPr>
            <a:r>
              <a:rPr lang="en-US" sz="1600" b="1" dirty="0">
                <a:latin typeface="Arial" pitchFamily="34" charset="0"/>
                <a:cs typeface="Arial" pitchFamily="34" charset="0"/>
              </a:rPr>
              <a:t>The main reasons for the improvement in organizational performance over the last 3 financial years can be </a:t>
            </a:r>
            <a:r>
              <a:rPr lang="en-US" sz="1600" b="1" dirty="0" smtClean="0">
                <a:latin typeface="Arial" pitchFamily="34" charset="0"/>
                <a:cs typeface="Arial" pitchFamily="34" charset="0"/>
              </a:rPr>
              <a:t>attributed </a:t>
            </a:r>
            <a:r>
              <a:rPr lang="en-US" sz="1600" b="1" dirty="0">
                <a:latin typeface="Arial" pitchFamily="34" charset="0"/>
                <a:cs typeface="Arial" pitchFamily="34" charset="0"/>
              </a:rPr>
              <a:t>to: </a:t>
            </a:r>
            <a:endParaRPr lang="en-US" sz="1600" b="1" dirty="0" smtClean="0">
              <a:latin typeface="Arial" pitchFamily="34" charset="0"/>
              <a:cs typeface="Arial" pitchFamily="34" charset="0"/>
            </a:endParaRPr>
          </a:p>
          <a:p>
            <a:pPr marL="285750" indent="-285750">
              <a:buFont typeface="Wingdings" pitchFamily="2" charset="2"/>
              <a:buChar char="§"/>
              <a:defRPr/>
            </a:pPr>
            <a:r>
              <a:rPr lang="en-US" sz="1500" dirty="0" smtClean="0">
                <a:latin typeface="Arial" pitchFamily="34" charset="0"/>
                <a:cs typeface="Arial" pitchFamily="34" charset="0"/>
              </a:rPr>
              <a:t>Improved </a:t>
            </a:r>
            <a:r>
              <a:rPr lang="en-US" sz="1500" dirty="0">
                <a:latin typeface="Arial" pitchFamily="34" charset="0"/>
                <a:cs typeface="Arial" pitchFamily="34" charset="0"/>
              </a:rPr>
              <a:t>governance, planning, implementation and monitoring practices:</a:t>
            </a:r>
            <a:endParaRPr lang="en-ZA" sz="1500" dirty="0">
              <a:latin typeface="Arial" pitchFamily="34" charset="0"/>
              <a:cs typeface="Arial" pitchFamily="34" charset="0"/>
            </a:endParaRPr>
          </a:p>
          <a:p>
            <a:pPr marL="742950" lvl="1" indent="-285750">
              <a:buFont typeface="Arial" pitchFamily="34" charset="0"/>
              <a:buChar char="•"/>
              <a:defRPr/>
            </a:pPr>
            <a:r>
              <a:rPr lang="en-US" sz="1500" dirty="0">
                <a:latin typeface="Arial" pitchFamily="34" charset="0"/>
                <a:cs typeface="Arial" pitchFamily="34" charset="0"/>
              </a:rPr>
              <a:t>Cascading of the DHA strategy throughout the organisation.</a:t>
            </a:r>
            <a:endParaRPr lang="en-ZA" sz="1500" dirty="0">
              <a:latin typeface="Arial" pitchFamily="34" charset="0"/>
              <a:cs typeface="Arial" pitchFamily="34" charset="0"/>
            </a:endParaRPr>
          </a:p>
          <a:p>
            <a:pPr marL="742950" lvl="1" indent="-285750">
              <a:buFont typeface="Arial" pitchFamily="34" charset="0"/>
              <a:buChar char="•"/>
              <a:defRPr/>
            </a:pPr>
            <a:r>
              <a:rPr lang="en-US" sz="1500" dirty="0">
                <a:latin typeface="Arial" pitchFamily="34" charset="0"/>
                <a:cs typeface="Arial" pitchFamily="34" charset="0"/>
              </a:rPr>
              <a:t>Planning is focused on those critical priorities which will ensure maximum impact.</a:t>
            </a:r>
            <a:endParaRPr lang="en-ZA" sz="1500" dirty="0">
              <a:latin typeface="Arial" pitchFamily="34" charset="0"/>
              <a:cs typeface="Arial" pitchFamily="34" charset="0"/>
            </a:endParaRPr>
          </a:p>
          <a:p>
            <a:pPr marL="742950" lvl="1" indent="-285750">
              <a:buFont typeface="Arial" pitchFamily="34" charset="0"/>
              <a:buChar char="•"/>
              <a:defRPr/>
            </a:pPr>
            <a:r>
              <a:rPr lang="en-US" sz="1500" dirty="0">
                <a:latin typeface="Arial" pitchFamily="34" charset="0"/>
                <a:cs typeface="Arial" pitchFamily="34" charset="0"/>
              </a:rPr>
              <a:t>Development of clear planning and M&amp;E guidelines, tools and capacity building in this regard.</a:t>
            </a:r>
            <a:endParaRPr lang="en-ZA" sz="1500" dirty="0">
              <a:latin typeface="Arial" pitchFamily="34" charset="0"/>
              <a:cs typeface="Arial" pitchFamily="34" charset="0"/>
            </a:endParaRPr>
          </a:p>
          <a:p>
            <a:pPr marL="742950" lvl="1" indent="-285750">
              <a:buFont typeface="Arial" pitchFamily="34" charset="0"/>
              <a:buChar char="•"/>
              <a:defRPr/>
            </a:pPr>
            <a:r>
              <a:rPr lang="en-US" sz="1500" dirty="0">
                <a:latin typeface="Arial" pitchFamily="34" charset="0"/>
                <a:cs typeface="Arial" pitchFamily="34" charset="0"/>
              </a:rPr>
              <a:t>Improved governance practices such as the formation of a Key Performance Indicator Panel to quality assure technical indicator description sheets, compliance with prescripts such as SMART principles, </a:t>
            </a:r>
            <a:r>
              <a:rPr lang="en-US" sz="1500" dirty="0" smtClean="0">
                <a:latin typeface="Arial" pitchFamily="34" charset="0"/>
                <a:cs typeface="Arial" pitchFamily="34" charset="0"/>
              </a:rPr>
              <a:t> </a:t>
            </a:r>
            <a:r>
              <a:rPr lang="en-US" sz="1500" dirty="0">
                <a:latin typeface="Arial" pitchFamily="34" charset="0"/>
                <a:cs typeface="Arial" pitchFamily="34" charset="0"/>
              </a:rPr>
              <a:t>improved design of reporting templates </a:t>
            </a:r>
            <a:r>
              <a:rPr lang="en-US" sz="1500" dirty="0" smtClean="0">
                <a:latin typeface="Arial" pitchFamily="34" charset="0"/>
                <a:cs typeface="Arial" pitchFamily="34" charset="0"/>
              </a:rPr>
              <a:t>upfront and ensuring that all set targets are funded</a:t>
            </a:r>
            <a:endParaRPr lang="en-ZA" sz="1500" dirty="0">
              <a:latin typeface="Arial" pitchFamily="34" charset="0"/>
              <a:cs typeface="Arial" pitchFamily="34" charset="0"/>
            </a:endParaRPr>
          </a:p>
          <a:p>
            <a:pPr marL="742950" lvl="1" indent="-285750">
              <a:buFont typeface="Arial" pitchFamily="34" charset="0"/>
              <a:buChar char="•"/>
              <a:defRPr/>
            </a:pPr>
            <a:r>
              <a:rPr lang="en-US" sz="1500" dirty="0">
                <a:latin typeface="Arial" pitchFamily="34" charset="0"/>
                <a:cs typeface="Arial" pitchFamily="34" charset="0"/>
              </a:rPr>
              <a:t>Increasing realization of the importance of integrated planning to identify and address key dependencies and risks.</a:t>
            </a:r>
            <a:endParaRPr lang="en-ZA" sz="1500" dirty="0">
              <a:latin typeface="Arial" pitchFamily="34" charset="0"/>
              <a:cs typeface="Arial" pitchFamily="34" charset="0"/>
            </a:endParaRPr>
          </a:p>
          <a:p>
            <a:pPr marL="742950" lvl="1" indent="-285750">
              <a:buFont typeface="Arial" pitchFamily="34" charset="0"/>
              <a:buChar char="•"/>
              <a:defRPr/>
            </a:pPr>
            <a:r>
              <a:rPr lang="en-US" sz="1500" dirty="0">
                <a:latin typeface="Arial" pitchFamily="34" charset="0"/>
                <a:cs typeface="Arial" pitchFamily="34" charset="0"/>
              </a:rPr>
              <a:t>One-on-one feedback/consultation sessions with branches on performance information / bottom up approach to planning.</a:t>
            </a:r>
            <a:endParaRPr lang="en-ZA" sz="1500" dirty="0">
              <a:latin typeface="Arial" pitchFamily="34" charset="0"/>
              <a:cs typeface="Arial" pitchFamily="34" charset="0"/>
            </a:endParaRPr>
          </a:p>
          <a:p>
            <a:pPr marL="742950" lvl="1" indent="-285750">
              <a:buFont typeface="Arial" pitchFamily="34" charset="0"/>
              <a:buChar char="•"/>
              <a:defRPr/>
            </a:pPr>
            <a:r>
              <a:rPr lang="en-US" sz="1500" dirty="0">
                <a:latin typeface="Arial" pitchFamily="34" charset="0"/>
                <a:cs typeface="Arial" pitchFamily="34" charset="0"/>
              </a:rPr>
              <a:t>Intensified monitoring of progress </a:t>
            </a:r>
            <a:r>
              <a:rPr lang="en-US" sz="1500" dirty="0" smtClean="0">
                <a:latin typeface="Arial" pitchFamily="34" charset="0"/>
                <a:cs typeface="Arial" pitchFamily="34" charset="0"/>
              </a:rPr>
              <a:t>on set </a:t>
            </a:r>
            <a:r>
              <a:rPr lang="en-US" sz="1500" dirty="0">
                <a:latin typeface="Arial" pitchFamily="34" charset="0"/>
                <a:cs typeface="Arial" pitchFamily="34" charset="0"/>
              </a:rPr>
              <a:t>targets. </a:t>
            </a:r>
            <a:endParaRPr lang="en-ZA" sz="1500" dirty="0">
              <a:latin typeface="Arial" pitchFamily="34" charset="0"/>
              <a:cs typeface="Arial" pitchFamily="34" charset="0"/>
            </a:endParaRPr>
          </a:p>
          <a:p>
            <a:pPr marL="285750" indent="-285750">
              <a:buFont typeface="Wingdings" pitchFamily="2" charset="2"/>
              <a:buChar char="§"/>
              <a:defRPr/>
            </a:pPr>
            <a:r>
              <a:rPr lang="en-US" sz="1500" dirty="0">
                <a:latin typeface="Arial" pitchFamily="34" charset="0"/>
                <a:cs typeface="Arial" pitchFamily="34" charset="0"/>
              </a:rPr>
              <a:t>Improved internal controls around management practices.</a:t>
            </a:r>
            <a:endParaRPr lang="en-ZA" sz="1500" dirty="0">
              <a:latin typeface="Arial" pitchFamily="34" charset="0"/>
              <a:cs typeface="Arial" pitchFamily="34" charset="0"/>
            </a:endParaRPr>
          </a:p>
          <a:p>
            <a:pPr marL="742950" lvl="1" indent="-285750">
              <a:buFont typeface="Arial" pitchFamily="34" charset="0"/>
              <a:buChar char="•"/>
              <a:defRPr/>
            </a:pPr>
            <a:r>
              <a:rPr lang="en-US" sz="1500" dirty="0">
                <a:latin typeface="Arial" pitchFamily="34" charset="0"/>
                <a:cs typeface="Arial" pitchFamily="34" charset="0"/>
              </a:rPr>
              <a:t>The participation of Internal Audit in the strategic management </a:t>
            </a:r>
            <a:r>
              <a:rPr lang="en-US" sz="1500" dirty="0" smtClean="0">
                <a:latin typeface="Arial" pitchFamily="34" charset="0"/>
                <a:cs typeface="Arial" pitchFamily="34" charset="0"/>
              </a:rPr>
              <a:t>process and evaluation of achieved targets per quarter</a:t>
            </a:r>
            <a:endParaRPr lang="en-ZA" sz="1500" dirty="0">
              <a:latin typeface="Arial" pitchFamily="34" charset="0"/>
              <a:cs typeface="Arial" pitchFamily="34" charset="0"/>
            </a:endParaRPr>
          </a:p>
          <a:p>
            <a:pPr marL="285750" lvl="1" indent="-285750">
              <a:buFont typeface="Wingdings" pitchFamily="2" charset="2"/>
              <a:buChar char="§"/>
              <a:defRPr/>
            </a:pPr>
            <a:r>
              <a:rPr lang="en-US" sz="1500" dirty="0">
                <a:latin typeface="Arial" pitchFamily="34" charset="0"/>
                <a:cs typeface="Arial" pitchFamily="34" charset="0"/>
              </a:rPr>
              <a:t>Improved governance arrangement, e.g. Audit Action Plan and Quarterly Reviews.</a:t>
            </a:r>
            <a:endParaRPr lang="en-ZA" sz="1500" dirty="0">
              <a:latin typeface="Arial" pitchFamily="34" charset="0"/>
              <a:cs typeface="Arial" pitchFamily="34" charset="0"/>
            </a:endParaRPr>
          </a:p>
          <a:p>
            <a:pPr marL="742950" lvl="1" indent="-285750">
              <a:buFont typeface="Arial" pitchFamily="34" charset="0"/>
              <a:buChar char="•"/>
              <a:defRPr/>
            </a:pPr>
            <a:r>
              <a:rPr lang="en-US" sz="1500" dirty="0">
                <a:latin typeface="Arial" pitchFamily="34" charset="0"/>
                <a:cs typeface="Arial" pitchFamily="34" charset="0"/>
              </a:rPr>
              <a:t> Application of lessons learned from audits in previous financial years.</a:t>
            </a:r>
            <a:endParaRPr lang="en-ZA" sz="1500" dirty="0">
              <a:latin typeface="Arial" pitchFamily="34" charset="0"/>
              <a:cs typeface="Arial" pitchFamily="34" charset="0"/>
            </a:endParaRPr>
          </a:p>
          <a:p>
            <a:pPr marL="285750" indent="-285750">
              <a:buFont typeface="Wingdings" pitchFamily="2" charset="2"/>
              <a:buChar char="§"/>
              <a:defRPr/>
            </a:pPr>
            <a:r>
              <a:rPr lang="en-US" sz="1500" dirty="0">
                <a:latin typeface="Arial" pitchFamily="34" charset="0"/>
                <a:cs typeface="Arial" pitchFamily="34" charset="0"/>
              </a:rPr>
              <a:t>Improved analysis of past and current departmental and branch performance to inform  institutional planning</a:t>
            </a:r>
            <a:endParaRPr lang="en-ZA" sz="1500" dirty="0">
              <a:latin typeface="Arial" pitchFamily="34" charset="0"/>
              <a:cs typeface="Arial" pitchFamily="34" charset="0"/>
            </a:endParaRPr>
          </a:p>
        </p:txBody>
      </p:sp>
      <p:sp>
        <p:nvSpPr>
          <p:cNvPr id="2" name="Slide Number Placeholder 1"/>
          <p:cNvSpPr>
            <a:spLocks noGrp="1"/>
          </p:cNvSpPr>
          <p:nvPr>
            <p:ph type="sldNum" sz="quarter" idx="12"/>
          </p:nvPr>
        </p:nvSpPr>
        <p:spPr>
          <a:xfrm>
            <a:off x="6362131" y="6118889"/>
            <a:ext cx="2133600" cy="365125"/>
          </a:xfrm>
        </p:spPr>
        <p:txBody>
          <a:bodyPr/>
          <a:lstStyle/>
          <a:p>
            <a:fld id="{7BF42C52-B159-234F-84DC-5B8DD7318330}" type="slidenum">
              <a:rPr lang="en-US" sz="2000" smtClean="0"/>
              <a:t>7</a:t>
            </a:fld>
            <a:endParaRPr lang="en-US" sz="2000" dirty="0"/>
          </a:p>
        </p:txBody>
      </p:sp>
    </p:spTree>
    <p:extLst>
      <p:ext uri="{BB962C8B-B14F-4D97-AF65-F5344CB8AC3E}">
        <p14:creationId xmlns:p14="http://schemas.microsoft.com/office/powerpoint/2010/main" val="24175646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947"/>
            <a:ext cx="8229600" cy="653617"/>
          </a:xfrm>
        </p:spPr>
        <p:txBody>
          <a:bodyPr>
            <a:normAutofit fontScale="90000"/>
          </a:bodyPr>
          <a:lstStyle/>
          <a:p>
            <a:r>
              <a:rPr lang="en-ZA" sz="3200" b="1" dirty="0" smtClean="0">
                <a:solidFill>
                  <a:schemeClr val="bg1"/>
                </a:solidFill>
                <a:latin typeface="Arial" pitchFamily="34" charset="0"/>
                <a:cs typeface="Arial" pitchFamily="34" charset="0"/>
              </a:rPr>
              <a:t>Legacy issues – </a:t>
            </a:r>
            <a:br>
              <a:rPr lang="en-ZA" sz="3200" b="1" dirty="0" smtClean="0">
                <a:solidFill>
                  <a:schemeClr val="bg1"/>
                </a:solidFill>
                <a:latin typeface="Arial" pitchFamily="34" charset="0"/>
                <a:cs typeface="Arial" pitchFamily="34" charset="0"/>
              </a:rPr>
            </a:br>
            <a:r>
              <a:rPr lang="en-ZA" sz="3200" b="1" dirty="0" smtClean="0">
                <a:solidFill>
                  <a:schemeClr val="bg1"/>
                </a:solidFill>
                <a:latin typeface="Arial" pitchFamily="34" charset="0"/>
                <a:cs typeface="Arial" pitchFamily="34" charset="0"/>
              </a:rPr>
              <a:t>Expenditure for employees posted abroad</a:t>
            </a:r>
            <a:endParaRPr lang="en-ZA" sz="3200" b="1" dirty="0">
              <a:solidFill>
                <a:schemeClr val="bg1"/>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6553200" y="6002193"/>
            <a:ext cx="2133600" cy="365125"/>
          </a:xfrm>
        </p:spPr>
        <p:txBody>
          <a:bodyPr/>
          <a:lstStyle/>
          <a:p>
            <a:fld id="{7BF42C52-B159-234F-84DC-5B8DD7318330}" type="slidenum">
              <a:rPr lang="en-US" sz="2000" smtClean="0"/>
              <a:t>70</a:t>
            </a:fld>
            <a:endParaRPr lang="en-US" sz="2000" dirty="0"/>
          </a:p>
        </p:txBody>
      </p:sp>
      <p:sp>
        <p:nvSpPr>
          <p:cNvPr id="3" name="Content Placeholder 2"/>
          <p:cNvSpPr>
            <a:spLocks noGrp="1"/>
          </p:cNvSpPr>
          <p:nvPr>
            <p:ph idx="1"/>
          </p:nvPr>
        </p:nvSpPr>
        <p:spPr>
          <a:xfrm>
            <a:off x="191069" y="1018309"/>
            <a:ext cx="8857397" cy="4983884"/>
          </a:xfrm>
        </p:spPr>
        <p:txBody>
          <a:bodyPr>
            <a:normAutofit fontScale="77500" lnSpcReduction="20000"/>
          </a:bodyPr>
          <a:lstStyle/>
          <a:p>
            <a:pPr algn="just"/>
            <a:r>
              <a:rPr lang="en-ZA" b="1" dirty="0" smtClean="0">
                <a:latin typeface="Arial" panose="020B0604020202020204" pitchFamily="34" charset="0"/>
                <a:cs typeface="Arial" panose="020B0604020202020204" pitchFamily="34" charset="0"/>
              </a:rPr>
              <a:t>Accruals and payables</a:t>
            </a:r>
          </a:p>
          <a:p>
            <a:pPr lvl="1" algn="just"/>
            <a:r>
              <a:rPr lang="en-ZA" dirty="0">
                <a:latin typeface="Arial" panose="020B0604020202020204" pitchFamily="34" charset="0"/>
                <a:cs typeface="Arial" panose="020B0604020202020204" pitchFamily="34" charset="0"/>
              </a:rPr>
              <a:t>Legacy issues (2010/11 FY to 2014/15 FY)</a:t>
            </a:r>
          </a:p>
          <a:p>
            <a:pPr lvl="1" algn="just"/>
            <a:r>
              <a:rPr lang="en-ZA" dirty="0" smtClean="0">
                <a:latin typeface="Arial" panose="020B0604020202020204" pitchFamily="34" charset="0"/>
                <a:cs typeface="Arial" panose="020B0604020202020204" pitchFamily="34" charset="0"/>
              </a:rPr>
              <a:t>DIRCO pays expenditure on behalf of employees posted abroad on a cost recoverable basis</a:t>
            </a:r>
          </a:p>
          <a:p>
            <a:pPr lvl="2" algn="just">
              <a:buFont typeface="Wingdings" pitchFamily="2" charset="2"/>
              <a:buChar char="Ø"/>
            </a:pPr>
            <a:r>
              <a:rPr lang="en-ZA" dirty="0" smtClean="0">
                <a:latin typeface="Arial" panose="020B0604020202020204" pitchFamily="34" charset="0"/>
                <a:cs typeface="Arial" panose="020B0604020202020204" pitchFamily="34" charset="0"/>
              </a:rPr>
              <a:t>Documentation (vouchers) on hand, not paid: recorded as </a:t>
            </a:r>
            <a:r>
              <a:rPr lang="en-ZA" u="sng" dirty="0" smtClean="0">
                <a:latin typeface="Arial" panose="020B0604020202020204" pitchFamily="34" charset="0"/>
                <a:cs typeface="Arial" panose="020B0604020202020204" pitchFamily="34" charset="0"/>
              </a:rPr>
              <a:t>confirmed</a:t>
            </a:r>
            <a:r>
              <a:rPr lang="en-ZA" dirty="0" smtClean="0">
                <a:latin typeface="Arial" panose="020B0604020202020204" pitchFamily="34" charset="0"/>
                <a:cs typeface="Arial" panose="020B0604020202020204" pitchFamily="34" charset="0"/>
              </a:rPr>
              <a:t> </a:t>
            </a:r>
            <a:r>
              <a:rPr lang="en-ZA" dirty="0">
                <a:latin typeface="Arial" panose="020B0604020202020204" pitchFamily="34" charset="0"/>
                <a:cs typeface="Arial" panose="020B0604020202020204" pitchFamily="34" charset="0"/>
              </a:rPr>
              <a:t>-</a:t>
            </a:r>
            <a:r>
              <a:rPr lang="en-ZA" dirty="0" smtClean="0">
                <a:latin typeface="Arial" panose="020B0604020202020204" pitchFamily="34" charset="0"/>
                <a:cs typeface="Arial" panose="020B0604020202020204" pitchFamily="34" charset="0"/>
              </a:rPr>
              <a:t> balance forms part of </a:t>
            </a:r>
            <a:r>
              <a:rPr lang="en-ZA" b="1" dirty="0" smtClean="0">
                <a:latin typeface="Arial" panose="020B0604020202020204" pitchFamily="34" charset="0"/>
                <a:cs typeface="Arial" panose="020B0604020202020204" pitchFamily="34" charset="0"/>
              </a:rPr>
              <a:t>Payables</a:t>
            </a:r>
            <a:r>
              <a:rPr lang="en-ZA" dirty="0" smtClean="0">
                <a:latin typeface="Arial" panose="020B0604020202020204" pitchFamily="34" charset="0"/>
                <a:cs typeface="Arial" panose="020B0604020202020204" pitchFamily="34" charset="0"/>
              </a:rPr>
              <a:t> to DIRCO</a:t>
            </a:r>
          </a:p>
          <a:p>
            <a:pPr lvl="2" algn="just">
              <a:buFont typeface="Wingdings" pitchFamily="2" charset="2"/>
              <a:buChar char="Ø"/>
            </a:pPr>
            <a:r>
              <a:rPr lang="en-ZA" dirty="0" smtClean="0">
                <a:latin typeface="Arial" panose="020B0604020202020204" pitchFamily="34" charset="0"/>
                <a:cs typeface="Arial" panose="020B0604020202020204" pitchFamily="34" charset="0"/>
              </a:rPr>
              <a:t>Outstanding documentation recorded as </a:t>
            </a:r>
            <a:r>
              <a:rPr lang="en-ZA" u="sng" dirty="0" smtClean="0">
                <a:latin typeface="Arial" panose="020B0604020202020204" pitchFamily="34" charset="0"/>
                <a:cs typeface="Arial" panose="020B0604020202020204" pitchFamily="34" charset="0"/>
              </a:rPr>
              <a:t>unconfirmed</a:t>
            </a:r>
            <a:r>
              <a:rPr lang="en-ZA" dirty="0" smtClean="0">
                <a:latin typeface="Arial" panose="020B0604020202020204" pitchFamily="34" charset="0"/>
                <a:cs typeface="Arial" panose="020B0604020202020204" pitchFamily="34" charset="0"/>
              </a:rPr>
              <a:t> – balance shown under </a:t>
            </a:r>
            <a:r>
              <a:rPr lang="en-ZA" b="1" dirty="0" smtClean="0">
                <a:latin typeface="Arial" panose="020B0604020202020204" pitchFamily="34" charset="0"/>
                <a:cs typeface="Arial" panose="020B0604020202020204" pitchFamily="34" charset="0"/>
              </a:rPr>
              <a:t>Accruals</a:t>
            </a:r>
          </a:p>
          <a:p>
            <a:pPr marL="914400" lvl="2" indent="0" algn="just">
              <a:buNone/>
            </a:pPr>
            <a:endParaRPr lang="en-ZA" b="1" dirty="0">
              <a:latin typeface="Arial" panose="020B0604020202020204" pitchFamily="34" charset="0"/>
              <a:cs typeface="Arial" panose="020B0604020202020204" pitchFamily="34" charset="0"/>
            </a:endParaRPr>
          </a:p>
          <a:p>
            <a:pPr marL="571500" indent="-457200" algn="just"/>
            <a:r>
              <a:rPr lang="en-ZA" b="1" dirty="0" smtClean="0">
                <a:latin typeface="Arial" panose="020B0604020202020204" pitchFamily="34" charset="0"/>
                <a:cs typeface="Arial" panose="020B0604020202020204" pitchFamily="34" charset="0"/>
              </a:rPr>
              <a:t>2015/16 FY and going forward</a:t>
            </a:r>
          </a:p>
          <a:p>
            <a:pPr lvl="1" algn="just"/>
            <a:r>
              <a:rPr lang="en-ZA" dirty="0">
                <a:latin typeface="Arial" panose="020B0604020202020204" pitchFamily="34" charset="0"/>
                <a:cs typeface="Arial" panose="020B0604020202020204" pitchFamily="34" charset="0"/>
              </a:rPr>
              <a:t>Transfer of baseline amount to DIRCO to cover expenditure of posted </a:t>
            </a:r>
            <a:r>
              <a:rPr lang="en-ZA" dirty="0" smtClean="0">
                <a:latin typeface="Arial" panose="020B0604020202020204" pitchFamily="34" charset="0"/>
                <a:cs typeface="Arial" panose="020B0604020202020204" pitchFamily="34" charset="0"/>
              </a:rPr>
              <a:t>officials</a:t>
            </a:r>
          </a:p>
          <a:p>
            <a:pPr lvl="1" algn="just"/>
            <a:r>
              <a:rPr lang="en-ZA" dirty="0" smtClean="0">
                <a:latin typeface="Arial" panose="020B0604020202020204" pitchFamily="34" charset="0"/>
                <a:cs typeface="Arial" panose="020B0604020202020204" pitchFamily="34" charset="0"/>
              </a:rPr>
              <a:t>No expenditure for posted officials reflects in the AFS of DHA</a:t>
            </a:r>
          </a:p>
          <a:p>
            <a:pPr lvl="1" algn="just"/>
            <a:r>
              <a:rPr lang="en-ZA" dirty="0" smtClean="0">
                <a:latin typeface="Arial" panose="020B0604020202020204" pitchFamily="34" charset="0"/>
                <a:cs typeface="Arial" panose="020B0604020202020204" pitchFamily="34" charset="0"/>
              </a:rPr>
              <a:t>Audit finding: Classification issue between confirmed and unconfirmed balances</a:t>
            </a:r>
            <a:endParaRPr lang="en-Z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20877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6744"/>
          </a:xfrm>
        </p:spPr>
        <p:txBody>
          <a:bodyPr>
            <a:noAutofit/>
          </a:bodyPr>
          <a:lstStyle/>
          <a:p>
            <a:pPr algn="l"/>
            <a:r>
              <a:rPr lang="en-ZA" sz="3000" b="1" dirty="0" smtClean="0">
                <a:solidFill>
                  <a:schemeClr val="bg1"/>
                </a:solidFill>
                <a:latin typeface="Arial" pitchFamily="34" charset="0"/>
                <a:cs typeface="Arial" pitchFamily="34" charset="0"/>
              </a:rPr>
              <a:t>Budget</a:t>
            </a:r>
            <a:r>
              <a:rPr lang="en-ZA" sz="3200" b="1" dirty="0" smtClean="0">
                <a:solidFill>
                  <a:schemeClr val="bg1"/>
                </a:solidFill>
                <a:latin typeface="Arial" pitchFamily="34" charset="0"/>
                <a:cs typeface="Arial" pitchFamily="34" charset="0"/>
              </a:rPr>
              <a:t> </a:t>
            </a:r>
            <a:r>
              <a:rPr lang="en-ZA" sz="3000" b="1" dirty="0" smtClean="0">
                <a:solidFill>
                  <a:schemeClr val="bg1"/>
                </a:solidFill>
                <a:latin typeface="Arial" pitchFamily="34" charset="0"/>
                <a:cs typeface="Arial" pitchFamily="34" charset="0"/>
              </a:rPr>
              <a:t>versus Actual: 2015/16 FY</a:t>
            </a:r>
            <a:br>
              <a:rPr lang="en-ZA" sz="3000" b="1" dirty="0" smtClean="0">
                <a:solidFill>
                  <a:schemeClr val="bg1"/>
                </a:solidFill>
                <a:latin typeface="Arial" pitchFamily="34" charset="0"/>
                <a:cs typeface="Arial" pitchFamily="34" charset="0"/>
              </a:rPr>
            </a:br>
            <a:r>
              <a:rPr lang="en-ZA" sz="3000" b="1" dirty="0" smtClean="0">
                <a:solidFill>
                  <a:schemeClr val="bg1"/>
                </a:solidFill>
                <a:latin typeface="Arial" pitchFamily="34" charset="0"/>
                <a:cs typeface="Arial" pitchFamily="34" charset="0"/>
              </a:rPr>
              <a:t>Audited</a:t>
            </a:r>
            <a:endParaRPr lang="en-ZA" sz="3000" b="1" dirty="0">
              <a:solidFill>
                <a:schemeClr val="bg1"/>
              </a:solidFill>
              <a:latin typeface="Arial" pitchFamily="34" charset="0"/>
              <a:cs typeface="Arial"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02966847"/>
              </p:ext>
            </p:extLst>
          </p:nvPr>
        </p:nvGraphicFramePr>
        <p:xfrm>
          <a:off x="122829" y="955344"/>
          <a:ext cx="8843749" cy="3870503"/>
        </p:xfrm>
        <a:graphic>
          <a:graphicData uri="http://schemas.openxmlformats.org/drawingml/2006/table">
            <a:tbl>
              <a:tblPr firstRow="1" bandRow="1">
                <a:tableStyleId>{F5AB1C69-6EDB-4FF4-983F-18BD219EF322}</a:tableStyleId>
              </a:tblPr>
              <a:tblGrid>
                <a:gridCol w="3111689"/>
                <a:gridCol w="1354851"/>
                <a:gridCol w="1325073"/>
                <a:gridCol w="1697285"/>
                <a:gridCol w="1354851"/>
              </a:tblGrid>
              <a:tr h="1086791">
                <a:tc>
                  <a:txBody>
                    <a:bodyPr/>
                    <a:lstStyle/>
                    <a:p>
                      <a:r>
                        <a:rPr lang="en-ZA" sz="1600" dirty="0" smtClean="0">
                          <a:latin typeface="Arial" pitchFamily="34" charset="0"/>
                          <a:cs typeface="Arial" pitchFamily="34" charset="0"/>
                        </a:rPr>
                        <a:t>Programme</a:t>
                      </a:r>
                      <a:endParaRPr lang="en-ZA" sz="1600" dirty="0">
                        <a:latin typeface="Arial" pitchFamily="34" charset="0"/>
                        <a:cs typeface="Arial" pitchFamily="34" charset="0"/>
                      </a:endParaRPr>
                    </a:p>
                  </a:txBody>
                  <a:tcPr/>
                </a:tc>
                <a:tc>
                  <a:txBody>
                    <a:bodyPr/>
                    <a:lstStyle/>
                    <a:p>
                      <a:pPr algn="ctr"/>
                      <a:r>
                        <a:rPr lang="en-ZA" sz="1600" dirty="0" smtClean="0">
                          <a:latin typeface="Arial" pitchFamily="34" charset="0"/>
                          <a:cs typeface="Arial" pitchFamily="34" charset="0"/>
                        </a:rPr>
                        <a:t>Budget</a:t>
                      </a:r>
                      <a:endParaRPr lang="en-ZA" sz="1600" dirty="0">
                        <a:latin typeface="Arial" pitchFamily="34" charset="0"/>
                        <a:cs typeface="Arial" pitchFamily="34" charset="0"/>
                      </a:endParaRPr>
                    </a:p>
                  </a:txBody>
                  <a:tcPr/>
                </a:tc>
                <a:tc>
                  <a:txBody>
                    <a:bodyPr/>
                    <a:lstStyle/>
                    <a:p>
                      <a:pPr algn="ctr"/>
                      <a:r>
                        <a:rPr lang="en-ZA" sz="1600" dirty="0" smtClean="0">
                          <a:latin typeface="Arial" pitchFamily="34" charset="0"/>
                          <a:cs typeface="Arial" pitchFamily="34" charset="0"/>
                        </a:rPr>
                        <a:t>Actual</a:t>
                      </a:r>
                      <a:endParaRPr lang="en-ZA" sz="1600" dirty="0">
                        <a:latin typeface="Arial" pitchFamily="34" charset="0"/>
                        <a:cs typeface="Arial" pitchFamily="34" charset="0"/>
                      </a:endParaRPr>
                    </a:p>
                  </a:txBody>
                  <a:tcPr/>
                </a:tc>
                <a:tc>
                  <a:txBody>
                    <a:bodyPr/>
                    <a:lstStyle/>
                    <a:p>
                      <a:pPr algn="ctr"/>
                      <a:r>
                        <a:rPr lang="en-ZA" sz="1600" dirty="0" smtClean="0">
                          <a:latin typeface="Arial" pitchFamily="34" charset="0"/>
                          <a:cs typeface="Arial" pitchFamily="34" charset="0"/>
                        </a:rPr>
                        <a:t>(over) / under spending</a:t>
                      </a:r>
                      <a:endParaRPr lang="en-ZA" sz="1600" dirty="0">
                        <a:latin typeface="Arial" pitchFamily="34" charset="0"/>
                        <a:cs typeface="Arial" pitchFamily="34" charset="0"/>
                      </a:endParaRPr>
                    </a:p>
                  </a:txBody>
                  <a:tcPr/>
                </a:tc>
                <a:tc>
                  <a:txBody>
                    <a:bodyPr/>
                    <a:lstStyle/>
                    <a:p>
                      <a:pPr algn="ctr"/>
                      <a:r>
                        <a:rPr lang="en-ZA" sz="1600" dirty="0" smtClean="0">
                          <a:latin typeface="Arial" pitchFamily="34" charset="0"/>
                          <a:cs typeface="Arial" pitchFamily="34" charset="0"/>
                        </a:rPr>
                        <a:t>% spent</a:t>
                      </a:r>
                      <a:endParaRPr lang="en-ZA" sz="1600" dirty="0">
                        <a:latin typeface="Arial" pitchFamily="34" charset="0"/>
                        <a:cs typeface="Arial" pitchFamily="34" charset="0"/>
                      </a:endParaRPr>
                    </a:p>
                  </a:txBody>
                  <a:tcPr/>
                </a:tc>
              </a:tr>
              <a:tr h="695928">
                <a:tc>
                  <a:txBody>
                    <a:bodyPr/>
                    <a:lstStyle/>
                    <a:p>
                      <a:r>
                        <a:rPr lang="en-ZA" sz="1600" dirty="0" smtClean="0">
                          <a:latin typeface="Arial" pitchFamily="34" charset="0"/>
                          <a:cs typeface="Arial" pitchFamily="34" charset="0"/>
                        </a:rPr>
                        <a:t>1: Administration</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1 758 739</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a:t>
                      </a:r>
                      <a:r>
                        <a:rPr lang="en-ZA" sz="1600" baseline="0" dirty="0" smtClean="0">
                          <a:latin typeface="Arial" pitchFamily="34" charset="0"/>
                          <a:cs typeface="Arial" pitchFamily="34" charset="0"/>
                        </a:rPr>
                        <a:t> 757 204</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1 535</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100%</a:t>
                      </a:r>
                      <a:endParaRPr lang="en-ZA" sz="1600" dirty="0">
                        <a:latin typeface="Arial" pitchFamily="34" charset="0"/>
                        <a:cs typeface="Arial" pitchFamily="34" charset="0"/>
                      </a:endParaRPr>
                    </a:p>
                  </a:txBody>
                  <a:tcPr/>
                </a:tc>
              </a:tr>
              <a:tr h="695928">
                <a:tc>
                  <a:txBody>
                    <a:bodyPr/>
                    <a:lstStyle/>
                    <a:p>
                      <a:r>
                        <a:rPr lang="en-ZA" sz="1600" dirty="0" smtClean="0">
                          <a:latin typeface="Arial" pitchFamily="34" charset="0"/>
                          <a:cs typeface="Arial" pitchFamily="34" charset="0"/>
                        </a:rPr>
                        <a:t>2: Citizen Affairs</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4 858 580</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4 856 418</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2 162</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100%</a:t>
                      </a:r>
                      <a:endParaRPr lang="en-ZA" sz="1600" dirty="0">
                        <a:latin typeface="Arial" pitchFamily="34" charset="0"/>
                        <a:cs typeface="Arial" pitchFamily="34" charset="0"/>
                      </a:endParaRPr>
                    </a:p>
                  </a:txBody>
                  <a:tcPr/>
                </a:tc>
              </a:tr>
              <a:tr h="695928">
                <a:tc>
                  <a:txBody>
                    <a:bodyPr/>
                    <a:lstStyle/>
                    <a:p>
                      <a:r>
                        <a:rPr lang="en-ZA" sz="1600" dirty="0" smtClean="0">
                          <a:latin typeface="Arial" pitchFamily="34" charset="0"/>
                          <a:cs typeface="Arial" pitchFamily="34" charset="0"/>
                        </a:rPr>
                        <a:t>3: Immigration Affairs</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731 406</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729 756</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a:t>
                      </a:r>
                      <a:r>
                        <a:rPr lang="en-ZA" sz="1600" baseline="0" dirty="0" smtClean="0">
                          <a:latin typeface="Arial" pitchFamily="34" charset="0"/>
                          <a:cs typeface="Arial" pitchFamily="34" charset="0"/>
                        </a:rPr>
                        <a:t> 650</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100%</a:t>
                      </a:r>
                      <a:endParaRPr lang="en-ZA" sz="1600" dirty="0">
                        <a:latin typeface="Arial" pitchFamily="34" charset="0"/>
                        <a:cs typeface="Arial" pitchFamily="34" charset="0"/>
                      </a:endParaRPr>
                    </a:p>
                  </a:txBody>
                  <a:tcPr/>
                </a:tc>
              </a:tr>
              <a:tr h="695928">
                <a:tc>
                  <a:txBody>
                    <a:bodyPr/>
                    <a:lstStyle/>
                    <a:p>
                      <a:r>
                        <a:rPr lang="en-ZA" sz="1600" b="1" dirty="0" smtClean="0">
                          <a:latin typeface="Arial" pitchFamily="34" charset="0"/>
                          <a:cs typeface="Arial" pitchFamily="34" charset="0"/>
                        </a:rPr>
                        <a:t>TOTAL</a:t>
                      </a:r>
                      <a:endParaRPr lang="en-ZA" sz="1600" b="1" dirty="0">
                        <a:latin typeface="Arial" pitchFamily="34" charset="0"/>
                        <a:cs typeface="Arial" pitchFamily="34" charset="0"/>
                      </a:endParaRPr>
                    </a:p>
                  </a:txBody>
                  <a:tcPr/>
                </a:tc>
                <a:tc>
                  <a:txBody>
                    <a:bodyPr/>
                    <a:lstStyle/>
                    <a:p>
                      <a:pPr algn="r"/>
                      <a:r>
                        <a:rPr lang="en-ZA" sz="1600" b="1" dirty="0" smtClean="0">
                          <a:latin typeface="Arial" pitchFamily="34" charset="0"/>
                          <a:cs typeface="Arial" pitchFamily="34" charset="0"/>
                        </a:rPr>
                        <a:t>7 348 725</a:t>
                      </a:r>
                      <a:endParaRPr lang="en-ZA" sz="1600" b="1" dirty="0">
                        <a:latin typeface="Arial" pitchFamily="34" charset="0"/>
                        <a:cs typeface="Arial" pitchFamily="34" charset="0"/>
                      </a:endParaRPr>
                    </a:p>
                  </a:txBody>
                  <a:tcPr/>
                </a:tc>
                <a:tc>
                  <a:txBody>
                    <a:bodyPr/>
                    <a:lstStyle/>
                    <a:p>
                      <a:pPr algn="r"/>
                      <a:r>
                        <a:rPr lang="en-ZA" sz="1600" b="1" dirty="0" smtClean="0">
                          <a:latin typeface="Arial" pitchFamily="34" charset="0"/>
                          <a:cs typeface="Arial" pitchFamily="34" charset="0"/>
                        </a:rPr>
                        <a:t>7 343 378</a:t>
                      </a:r>
                      <a:endParaRPr lang="en-ZA" sz="1600" b="1" dirty="0">
                        <a:latin typeface="Arial" pitchFamily="34" charset="0"/>
                        <a:cs typeface="Arial" pitchFamily="34" charset="0"/>
                      </a:endParaRPr>
                    </a:p>
                  </a:txBody>
                  <a:tcPr/>
                </a:tc>
                <a:tc>
                  <a:txBody>
                    <a:bodyPr/>
                    <a:lstStyle/>
                    <a:p>
                      <a:pPr algn="r"/>
                      <a:r>
                        <a:rPr lang="en-ZA" sz="1600" b="1" dirty="0" smtClean="0">
                          <a:latin typeface="Arial" pitchFamily="34" charset="0"/>
                          <a:cs typeface="Arial" pitchFamily="34" charset="0"/>
                        </a:rPr>
                        <a:t>5 347</a:t>
                      </a:r>
                      <a:endParaRPr lang="en-ZA" sz="1600" b="1" dirty="0">
                        <a:latin typeface="Arial" pitchFamily="34" charset="0"/>
                        <a:cs typeface="Arial" pitchFamily="34" charset="0"/>
                      </a:endParaRPr>
                    </a:p>
                  </a:txBody>
                  <a:tcPr/>
                </a:tc>
                <a:tc>
                  <a:txBody>
                    <a:bodyPr/>
                    <a:lstStyle/>
                    <a:p>
                      <a:pPr algn="r"/>
                      <a:r>
                        <a:rPr lang="en-ZA" sz="1600" b="1" dirty="0" smtClean="0">
                          <a:latin typeface="Arial" pitchFamily="34" charset="0"/>
                          <a:cs typeface="Arial" pitchFamily="34" charset="0"/>
                        </a:rPr>
                        <a:t>100%</a:t>
                      </a:r>
                      <a:endParaRPr lang="en-ZA" sz="1600" b="1" dirty="0">
                        <a:latin typeface="Arial" pitchFamily="34" charset="0"/>
                        <a:cs typeface="Arial" pitchFamily="34" charset="0"/>
                      </a:endParaRPr>
                    </a:p>
                  </a:txBody>
                  <a:tcPr/>
                </a:tc>
              </a:tr>
            </a:tbl>
          </a:graphicData>
        </a:graphic>
      </p:graphicFrame>
      <p:sp>
        <p:nvSpPr>
          <p:cNvPr id="4" name="Slide Number Placeholder 3"/>
          <p:cNvSpPr>
            <a:spLocks noGrp="1"/>
          </p:cNvSpPr>
          <p:nvPr>
            <p:ph type="sldNum" sz="quarter" idx="12"/>
          </p:nvPr>
        </p:nvSpPr>
        <p:spPr>
          <a:xfrm>
            <a:off x="6553200" y="6047797"/>
            <a:ext cx="2133600" cy="365125"/>
          </a:xfrm>
        </p:spPr>
        <p:txBody>
          <a:bodyPr/>
          <a:lstStyle/>
          <a:p>
            <a:fld id="{7BF42C52-B159-234F-84DC-5B8DD7318330}" type="slidenum">
              <a:rPr lang="en-US" sz="2000" smtClean="0"/>
              <a:t>71</a:t>
            </a:fld>
            <a:endParaRPr lang="en-US" sz="2000" dirty="0"/>
          </a:p>
        </p:txBody>
      </p:sp>
      <p:sp>
        <p:nvSpPr>
          <p:cNvPr id="6" name="TextBox 5"/>
          <p:cNvSpPr txBox="1"/>
          <p:nvPr/>
        </p:nvSpPr>
        <p:spPr>
          <a:xfrm>
            <a:off x="457200" y="4364182"/>
            <a:ext cx="8229600" cy="923330"/>
          </a:xfrm>
          <a:prstGeom prst="rect">
            <a:avLst/>
          </a:prstGeom>
          <a:noFill/>
        </p:spPr>
        <p:txBody>
          <a:bodyPr wrap="square" rtlCol="0">
            <a:spAutoFit/>
          </a:bodyPr>
          <a:lstStyle/>
          <a:p>
            <a:endParaRPr lang="en-ZA" dirty="0" smtClean="0">
              <a:latin typeface="Arial" pitchFamily="34" charset="0"/>
              <a:cs typeface="Arial" pitchFamily="34" charset="0"/>
            </a:endParaRPr>
          </a:p>
          <a:p>
            <a:endParaRPr lang="en-ZA" dirty="0">
              <a:latin typeface="Arial" pitchFamily="34" charset="0"/>
              <a:cs typeface="Arial" pitchFamily="34" charset="0"/>
            </a:endParaRPr>
          </a:p>
          <a:p>
            <a:r>
              <a:rPr lang="en-ZA" dirty="0" smtClean="0">
                <a:latin typeface="Arial" pitchFamily="34" charset="0"/>
                <a:cs typeface="Arial" pitchFamily="34" charset="0"/>
              </a:rPr>
              <a:t>The Department spent 100% of its allocated budget</a:t>
            </a:r>
            <a:endParaRPr lang="en-ZA" dirty="0">
              <a:latin typeface="Arial" pitchFamily="34" charset="0"/>
              <a:cs typeface="Arial" pitchFamily="34" charset="0"/>
            </a:endParaRPr>
          </a:p>
        </p:txBody>
      </p:sp>
    </p:spTree>
    <p:extLst>
      <p:ext uri="{BB962C8B-B14F-4D97-AF65-F5344CB8AC3E}">
        <p14:creationId xmlns:p14="http://schemas.microsoft.com/office/powerpoint/2010/main" val="18143696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948"/>
            <a:ext cx="9144000" cy="736744"/>
          </a:xfrm>
        </p:spPr>
        <p:txBody>
          <a:bodyPr>
            <a:noAutofit/>
          </a:bodyPr>
          <a:lstStyle/>
          <a:p>
            <a:pPr algn="l"/>
            <a:r>
              <a:rPr lang="en-ZA" sz="3000" b="1" dirty="0">
                <a:solidFill>
                  <a:schemeClr val="bg1"/>
                </a:solidFill>
                <a:latin typeface="Arial" pitchFamily="34" charset="0"/>
                <a:cs typeface="Arial" pitchFamily="34" charset="0"/>
              </a:rPr>
              <a:t>Budget versus Actual: 2015/16 FY Audited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29860145"/>
              </p:ext>
            </p:extLst>
          </p:nvPr>
        </p:nvGraphicFramePr>
        <p:xfrm>
          <a:off x="136477" y="968437"/>
          <a:ext cx="8843750" cy="5022788"/>
        </p:xfrm>
        <a:graphic>
          <a:graphicData uri="http://schemas.openxmlformats.org/drawingml/2006/table">
            <a:tbl>
              <a:tblPr firstRow="1" bandRow="1">
                <a:tableStyleId>{F5AB1C69-6EDB-4FF4-983F-18BD219EF322}</a:tableStyleId>
              </a:tblPr>
              <a:tblGrid>
                <a:gridCol w="3528566"/>
                <a:gridCol w="1265521"/>
                <a:gridCol w="1280409"/>
                <a:gridCol w="1682396"/>
                <a:gridCol w="1086858"/>
              </a:tblGrid>
              <a:tr h="1214859">
                <a:tc>
                  <a:txBody>
                    <a:bodyPr/>
                    <a:lstStyle/>
                    <a:p>
                      <a:r>
                        <a:rPr lang="en-ZA" sz="1600" dirty="0" smtClean="0">
                          <a:latin typeface="Arial" pitchFamily="34" charset="0"/>
                          <a:cs typeface="Arial" pitchFamily="34" charset="0"/>
                        </a:rPr>
                        <a:t>Economic Classification</a:t>
                      </a:r>
                      <a:endParaRPr lang="en-ZA" sz="1600" dirty="0">
                        <a:latin typeface="Arial" pitchFamily="34" charset="0"/>
                        <a:cs typeface="Arial" pitchFamily="34" charset="0"/>
                      </a:endParaRPr>
                    </a:p>
                  </a:txBody>
                  <a:tcPr/>
                </a:tc>
                <a:tc>
                  <a:txBody>
                    <a:bodyPr/>
                    <a:lstStyle/>
                    <a:p>
                      <a:pPr algn="ctr"/>
                      <a:r>
                        <a:rPr lang="en-ZA" sz="1600" dirty="0" smtClean="0">
                          <a:latin typeface="Arial" pitchFamily="34" charset="0"/>
                          <a:cs typeface="Arial" pitchFamily="34" charset="0"/>
                        </a:rPr>
                        <a:t>Budget</a:t>
                      </a:r>
                      <a:endParaRPr lang="en-ZA" sz="1600" dirty="0">
                        <a:latin typeface="Arial" pitchFamily="34" charset="0"/>
                        <a:cs typeface="Arial" pitchFamily="34" charset="0"/>
                      </a:endParaRPr>
                    </a:p>
                  </a:txBody>
                  <a:tcPr/>
                </a:tc>
                <a:tc>
                  <a:txBody>
                    <a:bodyPr/>
                    <a:lstStyle/>
                    <a:p>
                      <a:pPr algn="ctr"/>
                      <a:r>
                        <a:rPr lang="en-ZA" sz="1600" dirty="0" smtClean="0">
                          <a:latin typeface="Arial" pitchFamily="34" charset="0"/>
                          <a:cs typeface="Arial" pitchFamily="34" charset="0"/>
                        </a:rPr>
                        <a:t>Actual</a:t>
                      </a:r>
                      <a:endParaRPr lang="en-ZA" sz="1600" dirty="0">
                        <a:latin typeface="Arial" pitchFamily="34" charset="0"/>
                        <a:cs typeface="Arial" pitchFamily="34" charset="0"/>
                      </a:endParaRPr>
                    </a:p>
                  </a:txBody>
                  <a:tcPr/>
                </a:tc>
                <a:tc>
                  <a:txBody>
                    <a:bodyPr/>
                    <a:lstStyle/>
                    <a:p>
                      <a:pPr algn="ctr"/>
                      <a:r>
                        <a:rPr lang="en-ZA" sz="1600" dirty="0" smtClean="0">
                          <a:latin typeface="Arial" pitchFamily="34" charset="0"/>
                          <a:cs typeface="Arial" pitchFamily="34" charset="0"/>
                        </a:rPr>
                        <a:t>(over) / under spending</a:t>
                      </a:r>
                      <a:endParaRPr lang="en-ZA" sz="1600" dirty="0">
                        <a:latin typeface="Arial" pitchFamily="34" charset="0"/>
                        <a:cs typeface="Arial" pitchFamily="34" charset="0"/>
                      </a:endParaRPr>
                    </a:p>
                  </a:txBody>
                  <a:tcPr/>
                </a:tc>
                <a:tc>
                  <a:txBody>
                    <a:bodyPr/>
                    <a:lstStyle/>
                    <a:p>
                      <a:pPr algn="ctr"/>
                      <a:r>
                        <a:rPr lang="en-ZA" sz="1600" dirty="0" smtClean="0">
                          <a:latin typeface="Arial" pitchFamily="34" charset="0"/>
                          <a:cs typeface="Arial" pitchFamily="34" charset="0"/>
                        </a:rPr>
                        <a:t>% spent</a:t>
                      </a:r>
                      <a:endParaRPr lang="en-ZA" sz="1600" dirty="0">
                        <a:latin typeface="Arial" pitchFamily="34" charset="0"/>
                        <a:cs typeface="Arial" pitchFamily="34" charset="0"/>
                      </a:endParaRPr>
                    </a:p>
                  </a:txBody>
                  <a:tcPr/>
                </a:tc>
              </a:tr>
              <a:tr h="777935">
                <a:tc>
                  <a:txBody>
                    <a:bodyPr/>
                    <a:lstStyle/>
                    <a:p>
                      <a:r>
                        <a:rPr lang="en-ZA" sz="1600" dirty="0" smtClean="0">
                          <a:latin typeface="Arial" pitchFamily="34" charset="0"/>
                          <a:cs typeface="Arial" pitchFamily="34" charset="0"/>
                        </a:rPr>
                        <a:t>Compensation</a:t>
                      </a:r>
                      <a:r>
                        <a:rPr lang="en-ZA" sz="1600" baseline="0" dirty="0" smtClean="0">
                          <a:latin typeface="Arial" pitchFamily="34" charset="0"/>
                          <a:cs typeface="Arial" pitchFamily="34" charset="0"/>
                        </a:rPr>
                        <a:t> of Employees</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2 846 673</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2 845 327</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1 346</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100%</a:t>
                      </a:r>
                      <a:endParaRPr lang="en-ZA" sz="1600" dirty="0">
                        <a:latin typeface="Arial" pitchFamily="34" charset="0"/>
                        <a:cs typeface="Arial" pitchFamily="34" charset="0"/>
                      </a:endParaRPr>
                    </a:p>
                  </a:txBody>
                  <a:tcPr/>
                </a:tc>
              </a:tr>
              <a:tr h="777935">
                <a:tc>
                  <a:txBody>
                    <a:bodyPr/>
                    <a:lstStyle/>
                    <a:p>
                      <a:r>
                        <a:rPr lang="en-ZA" sz="1600" dirty="0" smtClean="0">
                          <a:latin typeface="Arial" pitchFamily="34" charset="0"/>
                          <a:cs typeface="Arial" pitchFamily="34" charset="0"/>
                        </a:rPr>
                        <a:t>Goods</a:t>
                      </a:r>
                      <a:r>
                        <a:rPr lang="en-ZA" sz="1600" baseline="0" dirty="0" smtClean="0">
                          <a:latin typeface="Arial" pitchFamily="34" charset="0"/>
                          <a:cs typeface="Arial" pitchFamily="34" charset="0"/>
                        </a:rPr>
                        <a:t> and Services</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2 619 199</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2 615 214</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3 985</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100%</a:t>
                      </a:r>
                      <a:endParaRPr lang="en-ZA" sz="1600" dirty="0">
                        <a:latin typeface="Arial" pitchFamily="34" charset="0"/>
                        <a:cs typeface="Arial" pitchFamily="34" charset="0"/>
                      </a:endParaRPr>
                    </a:p>
                  </a:txBody>
                  <a:tcPr/>
                </a:tc>
              </a:tr>
              <a:tr h="777935">
                <a:tc>
                  <a:txBody>
                    <a:bodyPr/>
                    <a:lstStyle/>
                    <a:p>
                      <a:r>
                        <a:rPr lang="en-ZA" sz="1600" dirty="0" smtClean="0">
                          <a:latin typeface="Arial" pitchFamily="34" charset="0"/>
                          <a:cs typeface="Arial" pitchFamily="34" charset="0"/>
                        </a:rPr>
                        <a:t>Transfers</a:t>
                      </a:r>
                      <a:r>
                        <a:rPr lang="en-ZA" sz="1600" baseline="0" dirty="0" smtClean="0">
                          <a:latin typeface="Arial" pitchFamily="34" charset="0"/>
                          <a:cs typeface="Arial" pitchFamily="34" charset="0"/>
                        </a:rPr>
                        <a:t> and subsidies</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1 666 150</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1 666 143</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7</a:t>
                      </a:r>
                      <a:endParaRPr lang="en-ZA" sz="160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100%</a:t>
                      </a:r>
                      <a:endParaRPr lang="en-ZA" sz="1600" dirty="0">
                        <a:latin typeface="Arial" pitchFamily="34" charset="0"/>
                        <a:cs typeface="Arial" pitchFamily="34" charset="0"/>
                      </a:endParaRPr>
                    </a:p>
                  </a:txBody>
                  <a:tcPr/>
                </a:tc>
              </a:tr>
              <a:tr h="777935">
                <a:tc>
                  <a:txBody>
                    <a:bodyPr/>
                    <a:lstStyle/>
                    <a:p>
                      <a:r>
                        <a:rPr lang="en-ZA" sz="1600" dirty="0" smtClean="0">
                          <a:latin typeface="Arial" pitchFamily="34" charset="0"/>
                          <a:cs typeface="Arial" pitchFamily="34" charset="0"/>
                        </a:rPr>
                        <a:t>Payment</a:t>
                      </a:r>
                      <a:r>
                        <a:rPr lang="en-ZA" sz="1600" baseline="0" dirty="0" smtClean="0">
                          <a:latin typeface="Arial" pitchFamily="34" charset="0"/>
                          <a:cs typeface="Arial" pitchFamily="34" charset="0"/>
                        </a:rPr>
                        <a:t> for capital assets</a:t>
                      </a:r>
                      <a:endParaRPr lang="en-ZA" sz="1600" b="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216 703</a:t>
                      </a:r>
                      <a:endParaRPr lang="en-ZA" sz="1600" b="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216 694</a:t>
                      </a:r>
                      <a:endParaRPr lang="en-ZA" sz="1600" b="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9</a:t>
                      </a:r>
                      <a:endParaRPr lang="en-ZA" sz="1600" b="0" dirty="0">
                        <a:latin typeface="Arial" pitchFamily="34" charset="0"/>
                        <a:cs typeface="Arial" pitchFamily="34" charset="0"/>
                      </a:endParaRPr>
                    </a:p>
                  </a:txBody>
                  <a:tcPr/>
                </a:tc>
                <a:tc>
                  <a:txBody>
                    <a:bodyPr/>
                    <a:lstStyle/>
                    <a:p>
                      <a:pPr algn="r"/>
                      <a:r>
                        <a:rPr lang="en-ZA" sz="1600" dirty="0" smtClean="0">
                          <a:latin typeface="Arial" pitchFamily="34" charset="0"/>
                          <a:cs typeface="Arial" pitchFamily="34" charset="0"/>
                        </a:rPr>
                        <a:t>100%</a:t>
                      </a:r>
                      <a:endParaRPr lang="en-ZA" sz="1600" b="0" dirty="0">
                        <a:latin typeface="Arial" pitchFamily="34" charset="0"/>
                        <a:cs typeface="Arial" pitchFamily="34" charset="0"/>
                      </a:endParaRPr>
                    </a:p>
                  </a:txBody>
                  <a:tcPr/>
                </a:tc>
              </a:tr>
              <a:tr h="696189">
                <a:tc>
                  <a:txBody>
                    <a:bodyPr/>
                    <a:lstStyle/>
                    <a:p>
                      <a:r>
                        <a:rPr lang="en-ZA" sz="1600" b="1" dirty="0" smtClean="0">
                          <a:latin typeface="Arial" pitchFamily="34" charset="0"/>
                          <a:cs typeface="Arial" pitchFamily="34" charset="0"/>
                        </a:rPr>
                        <a:t>TOTAL</a:t>
                      </a:r>
                      <a:endParaRPr lang="en-ZA" sz="1600" b="1" dirty="0">
                        <a:latin typeface="Arial" pitchFamily="34" charset="0"/>
                        <a:cs typeface="Arial" pitchFamily="34" charset="0"/>
                      </a:endParaRPr>
                    </a:p>
                  </a:txBody>
                  <a:tcPr/>
                </a:tc>
                <a:tc>
                  <a:txBody>
                    <a:bodyPr/>
                    <a:lstStyle/>
                    <a:p>
                      <a:pPr algn="r"/>
                      <a:r>
                        <a:rPr lang="en-ZA" sz="1600" b="1" dirty="0" smtClean="0">
                          <a:latin typeface="Arial" pitchFamily="34" charset="0"/>
                          <a:cs typeface="Arial" pitchFamily="34" charset="0"/>
                        </a:rPr>
                        <a:t>7 348 725</a:t>
                      </a:r>
                      <a:endParaRPr lang="en-ZA" sz="1600" b="1" dirty="0">
                        <a:latin typeface="Arial" pitchFamily="34" charset="0"/>
                        <a:cs typeface="Arial" pitchFamily="34" charset="0"/>
                      </a:endParaRPr>
                    </a:p>
                  </a:txBody>
                  <a:tcPr/>
                </a:tc>
                <a:tc>
                  <a:txBody>
                    <a:bodyPr/>
                    <a:lstStyle/>
                    <a:p>
                      <a:pPr algn="r"/>
                      <a:r>
                        <a:rPr lang="en-ZA" sz="1600" b="1" dirty="0" smtClean="0">
                          <a:latin typeface="Arial" pitchFamily="34" charset="0"/>
                          <a:cs typeface="Arial" pitchFamily="34" charset="0"/>
                        </a:rPr>
                        <a:t>7 343 378</a:t>
                      </a:r>
                      <a:endParaRPr lang="en-ZA" sz="1600" b="1" dirty="0">
                        <a:latin typeface="Arial" pitchFamily="34" charset="0"/>
                        <a:cs typeface="Arial" pitchFamily="34" charset="0"/>
                      </a:endParaRPr>
                    </a:p>
                  </a:txBody>
                  <a:tcPr/>
                </a:tc>
                <a:tc>
                  <a:txBody>
                    <a:bodyPr/>
                    <a:lstStyle/>
                    <a:p>
                      <a:pPr algn="r"/>
                      <a:r>
                        <a:rPr lang="en-ZA" sz="1600" b="1" dirty="0" smtClean="0">
                          <a:latin typeface="Arial" pitchFamily="34" charset="0"/>
                          <a:cs typeface="Arial" pitchFamily="34" charset="0"/>
                        </a:rPr>
                        <a:t>5 347</a:t>
                      </a:r>
                      <a:endParaRPr lang="en-ZA" sz="1600" b="1" dirty="0">
                        <a:latin typeface="Arial" pitchFamily="34" charset="0"/>
                        <a:cs typeface="Arial" pitchFamily="34" charset="0"/>
                      </a:endParaRPr>
                    </a:p>
                  </a:txBody>
                  <a:tcPr/>
                </a:tc>
                <a:tc>
                  <a:txBody>
                    <a:bodyPr/>
                    <a:lstStyle/>
                    <a:p>
                      <a:pPr algn="r"/>
                      <a:r>
                        <a:rPr lang="en-ZA" sz="1600" b="1" dirty="0" smtClean="0">
                          <a:latin typeface="Arial" pitchFamily="34" charset="0"/>
                          <a:cs typeface="Arial" pitchFamily="34" charset="0"/>
                        </a:rPr>
                        <a:t>100%</a:t>
                      </a:r>
                      <a:endParaRPr lang="en-ZA" sz="1600" b="1" dirty="0">
                        <a:latin typeface="Arial" pitchFamily="34" charset="0"/>
                        <a:cs typeface="Arial" pitchFamily="34" charset="0"/>
                      </a:endParaRPr>
                    </a:p>
                  </a:txBody>
                  <a:tcPr/>
                </a:tc>
              </a:tr>
            </a:tbl>
          </a:graphicData>
        </a:graphic>
      </p:graphicFrame>
      <p:sp>
        <p:nvSpPr>
          <p:cNvPr id="4" name="Slide Number Placeholder 3"/>
          <p:cNvSpPr>
            <a:spLocks noGrp="1"/>
          </p:cNvSpPr>
          <p:nvPr>
            <p:ph type="sldNum" sz="quarter" idx="12"/>
          </p:nvPr>
        </p:nvSpPr>
        <p:spPr>
          <a:xfrm>
            <a:off x="6553200" y="5991225"/>
            <a:ext cx="2133600" cy="365125"/>
          </a:xfrm>
        </p:spPr>
        <p:txBody>
          <a:bodyPr/>
          <a:lstStyle/>
          <a:p>
            <a:fld id="{7BF42C52-B159-234F-84DC-5B8DD7318330}" type="slidenum">
              <a:rPr lang="en-US" sz="2000" smtClean="0"/>
              <a:t>72</a:t>
            </a:fld>
            <a:endParaRPr lang="en-US" sz="2000" dirty="0"/>
          </a:p>
        </p:txBody>
      </p:sp>
    </p:spTree>
    <p:extLst>
      <p:ext uri="{BB962C8B-B14F-4D97-AF65-F5344CB8AC3E}">
        <p14:creationId xmlns:p14="http://schemas.microsoft.com/office/powerpoint/2010/main" val="12849908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948"/>
            <a:ext cx="9144000" cy="736744"/>
          </a:xfrm>
        </p:spPr>
        <p:txBody>
          <a:bodyPr>
            <a:noAutofit/>
          </a:bodyPr>
          <a:lstStyle/>
          <a:p>
            <a:pPr algn="l"/>
            <a:r>
              <a:rPr lang="en-ZA" sz="3000" b="1" dirty="0">
                <a:solidFill>
                  <a:schemeClr val="bg1"/>
                </a:solidFill>
                <a:latin typeface="Arial" pitchFamily="34" charset="0"/>
                <a:cs typeface="Arial" pitchFamily="34" charset="0"/>
              </a:rPr>
              <a:t>EXPENDITURE AS AT 31/03/2016  - PROVINCES</a:t>
            </a:r>
          </a:p>
        </p:txBody>
      </p:sp>
      <p:sp>
        <p:nvSpPr>
          <p:cNvPr id="4" name="Slide Number Placeholder 3"/>
          <p:cNvSpPr>
            <a:spLocks noGrp="1"/>
          </p:cNvSpPr>
          <p:nvPr>
            <p:ph type="sldNum" sz="quarter" idx="12"/>
          </p:nvPr>
        </p:nvSpPr>
        <p:spPr>
          <a:xfrm>
            <a:off x="6553200" y="5991225"/>
            <a:ext cx="2133600" cy="365125"/>
          </a:xfrm>
        </p:spPr>
        <p:txBody>
          <a:bodyPr/>
          <a:lstStyle/>
          <a:p>
            <a:fld id="{7BF42C52-B159-234F-84DC-5B8DD7318330}" type="slidenum">
              <a:rPr lang="en-US" sz="2000" smtClean="0">
                <a:solidFill>
                  <a:prstClr val="black">
                    <a:tint val="75000"/>
                  </a:prstClr>
                </a:solidFill>
              </a:rPr>
              <a:pPr/>
              <a:t>73</a:t>
            </a:fld>
            <a:endParaRPr lang="en-US" sz="2000" dirty="0">
              <a:solidFill>
                <a:prstClr val="black">
                  <a:tint val="75000"/>
                </a:prstClr>
              </a:solidFill>
            </a:endParaRPr>
          </a:p>
        </p:txBody>
      </p:sp>
      <p:sp>
        <p:nvSpPr>
          <p:cNvPr id="3" name="Content Placeholder 2"/>
          <p:cNvSpPr>
            <a:spLocks noGrp="1"/>
          </p:cNvSpPr>
          <p:nvPr>
            <p:ph idx="1"/>
          </p:nvPr>
        </p:nvSpPr>
        <p:spPr/>
        <p:txBody>
          <a:bodyPr/>
          <a:lstStyle/>
          <a:p>
            <a:endParaRPr lang="en-ZA"/>
          </a:p>
        </p:txBody>
      </p:sp>
      <p:graphicFrame>
        <p:nvGraphicFramePr>
          <p:cNvPr id="6" name="Table 5"/>
          <p:cNvGraphicFramePr>
            <a:graphicFrameLocks noGrp="1"/>
          </p:cNvGraphicFramePr>
          <p:nvPr>
            <p:extLst>
              <p:ext uri="{D42A27DB-BD31-4B8C-83A1-F6EECF244321}">
                <p14:modId xmlns:p14="http://schemas.microsoft.com/office/powerpoint/2010/main" val="3043064384"/>
              </p:ext>
            </p:extLst>
          </p:nvPr>
        </p:nvGraphicFramePr>
        <p:xfrm>
          <a:off x="115747" y="987094"/>
          <a:ext cx="8935655" cy="5004132"/>
        </p:xfrm>
        <a:graphic>
          <a:graphicData uri="http://schemas.openxmlformats.org/drawingml/2006/table">
            <a:tbl>
              <a:tblPr/>
              <a:tblGrid>
                <a:gridCol w="2227655"/>
                <a:gridCol w="1802149"/>
                <a:gridCol w="1752089"/>
                <a:gridCol w="1576881"/>
                <a:gridCol w="1576881"/>
              </a:tblGrid>
              <a:tr h="466624">
                <a:tc rowSpan="3">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l" fontAlgn="ctr"/>
                      <a:r>
                        <a:rPr lang="en-ZA" sz="1100" b="1" u="none" strike="noStrike" dirty="0">
                          <a:effectLst/>
                        </a:rPr>
                        <a:t>PROVINCES</a:t>
                      </a:r>
                      <a:endParaRPr lang="en-ZA" sz="1100" b="1" i="0" u="none" strike="noStrike" dirty="0">
                        <a:solidFill>
                          <a:srgbClr val="000000"/>
                        </a:solidFill>
                        <a:effectLst/>
                        <a:latin typeface="Calibri" panose="020F0502020204030204" pitchFamily="34" charset="0"/>
                      </a:endParaRPr>
                    </a:p>
                  </a:txBody>
                  <a:tcPr marL="6267" marR="6267" marT="62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ctr" fontAlgn="b"/>
                      <a:r>
                        <a:rPr lang="en-ZA" sz="1100" b="1" u="none" strike="noStrike" dirty="0">
                          <a:effectLst/>
                        </a:rPr>
                        <a:t> BUDGET </a:t>
                      </a:r>
                      <a:endParaRPr lang="en-ZA" sz="1100" b="1"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ctr" fontAlgn="b"/>
                      <a:r>
                        <a:rPr lang="en-ZA" sz="1100" b="1" u="none" strike="noStrike" dirty="0">
                          <a:effectLst/>
                        </a:rPr>
                        <a:t> EXPENDITURE </a:t>
                      </a:r>
                      <a:endParaRPr lang="en-ZA" sz="1100" b="1"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ctr" fontAlgn="b"/>
                      <a:r>
                        <a:rPr lang="en-ZA" sz="1100" b="1" u="none" strike="noStrike">
                          <a:effectLst/>
                        </a:rPr>
                        <a:t> AVAILABLE BUDGET </a:t>
                      </a:r>
                      <a:endParaRPr lang="en-ZA" sz="1100" b="1"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ctr" fontAlgn="b"/>
                      <a:r>
                        <a:rPr lang="en-ZA" sz="1100" b="1" u="none" strike="noStrike">
                          <a:effectLst/>
                        </a:rPr>
                        <a:t> % SPENT  </a:t>
                      </a:r>
                      <a:endParaRPr lang="en-ZA" sz="1100" b="1"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r>
              <a:tr h="314568">
                <a:tc vMerge="1">
                  <a:txBody>
                    <a:bodyPr/>
                    <a:lstStyle/>
                    <a:p>
                      <a:endParaRPr lang="en-ZA"/>
                    </a:p>
                  </a:txBody>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ctr" fontAlgn="b"/>
                      <a:r>
                        <a:rPr lang="en-ZA" sz="1100" b="1" u="none" strike="noStrike" dirty="0">
                          <a:effectLst/>
                        </a:rPr>
                        <a:t> R'000 </a:t>
                      </a:r>
                      <a:endParaRPr lang="en-ZA" sz="1100" b="1"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ctr" fontAlgn="b"/>
                      <a:r>
                        <a:rPr lang="en-ZA" sz="1100" b="1" u="none" strike="noStrike" dirty="0">
                          <a:effectLst/>
                        </a:rPr>
                        <a:t> R'000 </a:t>
                      </a:r>
                      <a:endParaRPr lang="en-ZA" sz="1100" b="1"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ctr" fontAlgn="b"/>
                      <a:r>
                        <a:rPr lang="en-ZA" sz="1100" b="1" u="none" strike="noStrike" dirty="0">
                          <a:effectLst/>
                        </a:rPr>
                        <a:t> R'000 </a:t>
                      </a:r>
                      <a:endParaRPr lang="en-ZA" sz="1100" b="1"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ctr" fontAlgn="b"/>
                      <a:r>
                        <a:rPr lang="en-ZA" sz="1100" b="1" u="none" strike="noStrike" dirty="0">
                          <a:effectLst/>
                        </a:rPr>
                        <a:t> % </a:t>
                      </a:r>
                      <a:endParaRPr lang="en-ZA" sz="1100" b="1"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r>
              <a:tr h="422294">
                <a:tc vMerge="1">
                  <a:txBody>
                    <a:bodyPr/>
                    <a:lstStyle/>
                    <a:p>
                      <a:endParaRPr lang="en-ZA"/>
                    </a:p>
                  </a:txBody>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b="1" u="none" strike="noStrike" dirty="0">
                          <a:effectLst/>
                        </a:rPr>
                        <a:t>           2 078 400 </a:t>
                      </a:r>
                      <a:endParaRPr lang="en-ZA" sz="1100" b="1"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b="1" u="none" strike="noStrike" dirty="0">
                          <a:effectLst/>
                        </a:rPr>
                        <a:t>          2 078 316 </a:t>
                      </a:r>
                      <a:endParaRPr lang="en-ZA" sz="1100" b="1"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b="1" u="none" strike="noStrike" dirty="0">
                          <a:effectLst/>
                        </a:rPr>
                        <a:t>                    84 </a:t>
                      </a:r>
                      <a:endParaRPr lang="en-ZA" sz="1100" b="1"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b="1" u="none" strike="noStrike" dirty="0">
                          <a:effectLst/>
                        </a:rPr>
                        <a:t>100.0%</a:t>
                      </a:r>
                      <a:endParaRPr lang="en-ZA" sz="1100" b="1"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r>
              <a:tr h="422294">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l" fontAlgn="b"/>
                      <a:r>
                        <a:rPr lang="en-ZA" sz="1100" u="none" strike="noStrike">
                          <a:effectLst/>
                        </a:rPr>
                        <a:t>EASTERN CAPE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238 623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             238 621 </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2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100.0%</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r>
              <a:tr h="422294">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l" fontAlgn="b"/>
                      <a:r>
                        <a:rPr lang="en-ZA" sz="1100" u="none" strike="noStrike" dirty="0">
                          <a:effectLst/>
                        </a:rPr>
                        <a:t>FREE STATE </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157 233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             157 231 </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                      2 </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100.0%</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r>
              <a:tr h="422294">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l" fontAlgn="b"/>
                      <a:r>
                        <a:rPr lang="en-ZA" sz="1100" u="none" strike="noStrike">
                          <a:effectLst/>
                        </a:rPr>
                        <a:t>GAUTENG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425 174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             425 170 </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                      4 </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100.0%</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r>
              <a:tr h="422294">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l" fontAlgn="b"/>
                      <a:r>
                        <a:rPr lang="en-ZA" sz="1100" u="none" strike="noStrike">
                          <a:effectLst/>
                        </a:rPr>
                        <a:t>KWAZULU-NATAL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239 214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             239 211 </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                      3 </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100.0%</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r>
              <a:tr h="422294">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l" fontAlgn="b"/>
                      <a:r>
                        <a:rPr lang="en-ZA" sz="1100" u="none" strike="noStrike">
                          <a:effectLst/>
                        </a:rPr>
                        <a:t>LIMPOPO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274 657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274 650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                      7 </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100.0%</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r>
              <a:tr h="422294">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l" fontAlgn="b"/>
                      <a:r>
                        <a:rPr lang="en-ZA" sz="1100" u="none" strike="noStrike">
                          <a:effectLst/>
                        </a:rPr>
                        <a:t>MPUMALANGA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221 415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221 400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                    15 </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100.0%</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r>
              <a:tr h="422294">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l" fontAlgn="b"/>
                      <a:r>
                        <a:rPr lang="en-ZA" sz="1100" u="none" strike="noStrike">
                          <a:effectLst/>
                        </a:rPr>
                        <a:t>NORTH WEST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183 527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183 519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                      8 </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100.0%</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r>
              <a:tr h="422294">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l" fontAlgn="b"/>
                      <a:r>
                        <a:rPr lang="en-ZA" sz="1100" u="none" strike="noStrike">
                          <a:effectLst/>
                        </a:rPr>
                        <a:t>NORTHERN CAPE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109 378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109 358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                    20 </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100.0%</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r>
              <a:tr h="422294">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l" fontAlgn="b"/>
                      <a:r>
                        <a:rPr lang="en-ZA" sz="1100" u="none" strike="noStrike">
                          <a:effectLst/>
                        </a:rPr>
                        <a:t>WESTERN CAPE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229 179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a:effectLst/>
                        </a:rPr>
                        <a:t>             229 156 </a:t>
                      </a:r>
                      <a:endParaRPr lang="en-ZA" sz="1100" b="0" i="0" u="none" strike="noStrike">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                    23 </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c>
                  <a:txBody>
                    <a:bodyPr/>
                    <a:lstStyle>
                      <a:lvl1pPr marL="0" algn="l" defTabSz="457200" rtl="0" eaLnBrk="1" latinLnBrk="0" hangingPunct="1">
                        <a:defRPr sz="1800" kern="1200">
                          <a:solidFill>
                            <a:schemeClr val="dk1"/>
                          </a:solidFill>
                          <a:latin typeface="Arial"/>
                          <a:cs typeface="Arial"/>
                        </a:defRPr>
                      </a:lvl1pPr>
                      <a:lvl2pPr marL="457200" algn="l" defTabSz="457200" rtl="0" eaLnBrk="1" latinLnBrk="0" hangingPunct="1">
                        <a:defRPr sz="1800" kern="1200">
                          <a:solidFill>
                            <a:schemeClr val="dk1"/>
                          </a:solidFill>
                          <a:latin typeface="Arial"/>
                          <a:cs typeface="Arial"/>
                        </a:defRPr>
                      </a:lvl2pPr>
                      <a:lvl3pPr marL="914400" algn="l" defTabSz="457200" rtl="0" eaLnBrk="1" latinLnBrk="0" hangingPunct="1">
                        <a:defRPr sz="1800" kern="1200">
                          <a:solidFill>
                            <a:schemeClr val="dk1"/>
                          </a:solidFill>
                          <a:latin typeface="Arial"/>
                          <a:cs typeface="Arial"/>
                        </a:defRPr>
                      </a:lvl3pPr>
                      <a:lvl4pPr marL="1371600" algn="l" defTabSz="457200" rtl="0" eaLnBrk="1" latinLnBrk="0" hangingPunct="1">
                        <a:defRPr sz="1800" kern="1200">
                          <a:solidFill>
                            <a:schemeClr val="dk1"/>
                          </a:solidFill>
                          <a:latin typeface="Arial"/>
                          <a:cs typeface="Arial"/>
                        </a:defRPr>
                      </a:lvl4pPr>
                      <a:lvl5pPr marL="1828800" algn="l" defTabSz="457200" rtl="0" eaLnBrk="1" latinLnBrk="0" hangingPunct="1">
                        <a:defRPr sz="1800" kern="1200">
                          <a:solidFill>
                            <a:schemeClr val="dk1"/>
                          </a:solidFill>
                          <a:latin typeface="Arial"/>
                          <a:cs typeface="Arial"/>
                        </a:defRPr>
                      </a:lvl5pPr>
                      <a:lvl6pPr marL="2286000" algn="l" defTabSz="457200" rtl="0" eaLnBrk="1" latinLnBrk="0" hangingPunct="1">
                        <a:defRPr sz="1800" kern="1200">
                          <a:solidFill>
                            <a:schemeClr val="dk1"/>
                          </a:solidFill>
                          <a:latin typeface="Arial"/>
                          <a:cs typeface="Arial"/>
                        </a:defRPr>
                      </a:lvl6pPr>
                      <a:lvl7pPr marL="2743200" algn="l" defTabSz="457200" rtl="0" eaLnBrk="1" latinLnBrk="0" hangingPunct="1">
                        <a:defRPr sz="1800" kern="1200">
                          <a:solidFill>
                            <a:schemeClr val="dk1"/>
                          </a:solidFill>
                          <a:latin typeface="Arial"/>
                          <a:cs typeface="Arial"/>
                        </a:defRPr>
                      </a:lvl7pPr>
                      <a:lvl8pPr marL="3200400" algn="l" defTabSz="457200" rtl="0" eaLnBrk="1" latinLnBrk="0" hangingPunct="1">
                        <a:defRPr sz="1800" kern="1200">
                          <a:solidFill>
                            <a:schemeClr val="dk1"/>
                          </a:solidFill>
                          <a:latin typeface="Arial"/>
                          <a:cs typeface="Arial"/>
                        </a:defRPr>
                      </a:lvl8pPr>
                      <a:lvl9pPr marL="3657600" algn="l" defTabSz="457200" rtl="0" eaLnBrk="1" latinLnBrk="0" hangingPunct="1">
                        <a:defRPr sz="1800" kern="1200">
                          <a:solidFill>
                            <a:schemeClr val="dk1"/>
                          </a:solidFill>
                          <a:latin typeface="Arial"/>
                          <a:cs typeface="Arial"/>
                        </a:defRPr>
                      </a:lvl9pPr>
                    </a:lstStyle>
                    <a:p>
                      <a:pPr algn="r" fontAlgn="b"/>
                      <a:r>
                        <a:rPr lang="en-ZA" sz="1100" u="none" strike="noStrike" dirty="0">
                          <a:effectLst/>
                        </a:rPr>
                        <a:t>100.0%</a:t>
                      </a:r>
                      <a:endParaRPr lang="en-ZA" sz="1100" b="0" i="0" u="none" strike="noStrike" dirty="0">
                        <a:solidFill>
                          <a:srgbClr val="000000"/>
                        </a:solidFill>
                        <a:effectLst/>
                        <a:latin typeface="Calibri" panose="020F0502020204030204" pitchFamily="34" charset="0"/>
                      </a:endParaRPr>
                    </a:p>
                  </a:txBody>
                  <a:tcPr marL="6267" marR="6267" marT="6267"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tint val="20000"/>
                      </a:srgbClr>
                    </a:solidFill>
                  </a:tcPr>
                </a:tc>
              </a:tr>
            </a:tbl>
          </a:graphicData>
        </a:graphic>
      </p:graphicFrame>
    </p:spTree>
    <p:extLst>
      <p:ext uri="{BB962C8B-B14F-4D97-AF65-F5344CB8AC3E}">
        <p14:creationId xmlns:p14="http://schemas.microsoft.com/office/powerpoint/2010/main" val="9890505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69000" y="871787"/>
            <a:ext cx="7901794" cy="34185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just">
              <a:defRPr/>
            </a:pPr>
            <a:r>
              <a:rPr lang="en-ZA" altLang="en-US" sz="2400" dirty="0">
                <a:latin typeface="Arial" pitchFamily="34" charset="0"/>
                <a:cs typeface="Arial" pitchFamily="34" charset="0"/>
              </a:rPr>
              <a:t>Way Forward – Medium Term </a:t>
            </a:r>
            <a:r>
              <a:rPr lang="en-ZA" altLang="en-US" sz="2400" dirty="0" smtClean="0">
                <a:latin typeface="Arial" pitchFamily="34" charset="0"/>
                <a:cs typeface="Arial" pitchFamily="34" charset="0"/>
              </a:rPr>
              <a:t>Priorities</a:t>
            </a:r>
          </a:p>
          <a:p>
            <a:pPr algn="just">
              <a:defRPr/>
            </a:pPr>
            <a:endParaRPr lang="en-ZA" altLang="en-US" sz="2400" dirty="0" smtClean="0">
              <a:latin typeface="Arial" pitchFamily="34" charset="0"/>
              <a:cs typeface="Arial" pitchFamily="34" charset="0"/>
            </a:endParaRPr>
          </a:p>
          <a:p>
            <a:pPr marL="285750" indent="-285750" algn="just">
              <a:lnSpc>
                <a:spcPct val="100000"/>
              </a:lnSpc>
              <a:buFont typeface="Arial" pitchFamily="34" charset="0"/>
              <a:buChar char="•"/>
              <a:defRPr/>
            </a:pPr>
            <a:r>
              <a:rPr lang="en-ZA" altLang="en-US" sz="2000" dirty="0" smtClean="0">
                <a:latin typeface="Arial" pitchFamily="34" charset="0"/>
                <a:cs typeface="Arial" pitchFamily="34" charset="0"/>
              </a:rPr>
              <a:t>Complete </a:t>
            </a:r>
            <a:r>
              <a:rPr lang="en-ZA" altLang="en-US" sz="2000" dirty="0">
                <a:latin typeface="Arial" pitchFamily="34" charset="0"/>
                <a:cs typeface="Arial" pitchFamily="34" charset="0"/>
              </a:rPr>
              <a:t>the modernisation programme with </a:t>
            </a:r>
            <a:r>
              <a:rPr lang="en-ZA" altLang="en-US" sz="2000" dirty="0" smtClean="0">
                <a:latin typeface="Arial" pitchFamily="34" charset="0"/>
                <a:cs typeface="Arial" pitchFamily="34" charset="0"/>
              </a:rPr>
              <a:t>specific emphasis </a:t>
            </a:r>
            <a:r>
              <a:rPr lang="en-ZA" altLang="en-US" sz="2000" dirty="0">
                <a:latin typeface="Arial" pitchFamily="34" charset="0"/>
                <a:cs typeface="Arial" pitchFamily="34" charset="0"/>
              </a:rPr>
              <a:t>on the National Identity System.</a:t>
            </a:r>
          </a:p>
          <a:p>
            <a:pPr marL="285750" indent="-285750" algn="just">
              <a:lnSpc>
                <a:spcPct val="100000"/>
              </a:lnSpc>
              <a:buFont typeface="Arial" pitchFamily="34" charset="0"/>
              <a:buChar char="•"/>
              <a:defRPr/>
            </a:pPr>
            <a:r>
              <a:rPr lang="en-ZA" altLang="en-US" sz="2000" dirty="0">
                <a:latin typeface="Arial" pitchFamily="34" charset="0"/>
                <a:cs typeface="Arial" pitchFamily="34" charset="0"/>
              </a:rPr>
              <a:t>Establish the BMA and operationalisation thereof in a </a:t>
            </a:r>
            <a:r>
              <a:rPr lang="en-ZA" altLang="en-US" sz="2000" dirty="0" smtClean="0">
                <a:latin typeface="Arial" pitchFamily="34" charset="0"/>
                <a:cs typeface="Arial" pitchFamily="34" charset="0"/>
              </a:rPr>
              <a:t>phased in </a:t>
            </a:r>
            <a:r>
              <a:rPr lang="en-ZA" altLang="en-US" sz="2000" dirty="0">
                <a:latin typeface="Arial" pitchFamily="34" charset="0"/>
                <a:cs typeface="Arial" pitchFamily="34" charset="0"/>
              </a:rPr>
              <a:t>approach.</a:t>
            </a:r>
          </a:p>
          <a:p>
            <a:pPr marL="285750" indent="-285750" algn="just">
              <a:lnSpc>
                <a:spcPct val="100000"/>
              </a:lnSpc>
              <a:buFont typeface="Arial" pitchFamily="34" charset="0"/>
              <a:buChar char="•"/>
              <a:defRPr/>
            </a:pPr>
            <a:r>
              <a:rPr lang="en-ZA" altLang="en-US" sz="2000" dirty="0">
                <a:latin typeface="Arial" pitchFamily="34" charset="0"/>
                <a:cs typeface="Arial" pitchFamily="34" charset="0"/>
              </a:rPr>
              <a:t>Finalise the policy on international migration.</a:t>
            </a:r>
          </a:p>
          <a:p>
            <a:pPr marL="285750" indent="-285750" algn="just">
              <a:lnSpc>
                <a:spcPct val="100000"/>
              </a:lnSpc>
              <a:buFont typeface="Arial" pitchFamily="34" charset="0"/>
              <a:buChar char="•"/>
              <a:defRPr/>
            </a:pPr>
            <a:r>
              <a:rPr lang="en-ZA" altLang="en-US" sz="2000" dirty="0">
                <a:latin typeface="Arial" pitchFamily="34" charset="0"/>
                <a:cs typeface="Arial" pitchFamily="34" charset="0"/>
              </a:rPr>
              <a:t>Develop and implement the business case to reposition the DHA as a highly secure and modern department.</a:t>
            </a:r>
          </a:p>
          <a:p>
            <a:pPr marL="285750" indent="-285750" algn="just">
              <a:lnSpc>
                <a:spcPct val="100000"/>
              </a:lnSpc>
              <a:buFont typeface="Arial" pitchFamily="34" charset="0"/>
              <a:buChar char="•"/>
              <a:defRPr/>
            </a:pPr>
            <a:r>
              <a:rPr lang="en-ZA" altLang="en-US" sz="2000" dirty="0" smtClean="0">
                <a:latin typeface="Arial" pitchFamily="34" charset="0"/>
                <a:cs typeface="Arial" pitchFamily="34" charset="0"/>
              </a:rPr>
              <a:t>Continue with the implementation of Moetapele Initiative.</a:t>
            </a:r>
          </a:p>
          <a:p>
            <a:pPr marL="285750" indent="-285750" algn="just">
              <a:lnSpc>
                <a:spcPct val="100000"/>
              </a:lnSpc>
              <a:buFont typeface="Arial" pitchFamily="34" charset="0"/>
              <a:buChar char="•"/>
              <a:defRPr/>
            </a:pPr>
            <a:r>
              <a:rPr lang="en-ZA" altLang="en-US" sz="2000" dirty="0" smtClean="0">
                <a:latin typeface="Arial" pitchFamily="34" charset="0"/>
                <a:cs typeface="Arial" pitchFamily="34" charset="0"/>
              </a:rPr>
              <a:t>Optimisation of DHA contact centre.</a:t>
            </a:r>
            <a:endParaRPr lang="en-ZA" altLang="en-US" sz="2000" dirty="0">
              <a:latin typeface="Arial" pitchFamily="34" charset="0"/>
              <a:cs typeface="Arial" pitchFamily="34" charset="0"/>
            </a:endParaRPr>
          </a:p>
          <a:p>
            <a:pPr marL="285750" indent="-285750" algn="just">
              <a:lnSpc>
                <a:spcPct val="100000"/>
              </a:lnSpc>
              <a:buFont typeface="Arial" pitchFamily="34" charset="0"/>
              <a:buChar char="•"/>
              <a:defRPr/>
            </a:pPr>
            <a:r>
              <a:rPr lang="en-ZA" altLang="en-US" sz="2000" dirty="0" smtClean="0">
                <a:latin typeface="Arial" pitchFamily="34" charset="0"/>
                <a:cs typeface="Arial" pitchFamily="34" charset="0"/>
              </a:rPr>
              <a:t>Continuous </a:t>
            </a:r>
            <a:r>
              <a:rPr lang="en-ZA" altLang="en-US" sz="2000" dirty="0">
                <a:latin typeface="Arial" pitchFamily="34" charset="0"/>
                <a:cs typeface="Arial" pitchFamily="34" charset="0"/>
              </a:rPr>
              <a:t>improvement of governance and administration practices.</a:t>
            </a:r>
          </a:p>
          <a:p>
            <a:pPr marL="285750" indent="-285750" algn="just">
              <a:lnSpc>
                <a:spcPct val="100000"/>
              </a:lnSpc>
              <a:buFont typeface="Arial" pitchFamily="34" charset="0"/>
              <a:buChar char="•"/>
              <a:defRPr/>
            </a:pPr>
            <a:r>
              <a:rPr lang="en-ZA" altLang="en-US" sz="2000" dirty="0">
                <a:latin typeface="Arial" pitchFamily="34" charset="0"/>
                <a:cs typeface="Arial" pitchFamily="34" charset="0"/>
              </a:rPr>
              <a:t>Work towards the discontinuation of the Green ID Book.</a:t>
            </a:r>
          </a:p>
          <a:p>
            <a:pPr marL="285750" indent="-285750" algn="just">
              <a:lnSpc>
                <a:spcPct val="100000"/>
              </a:lnSpc>
              <a:buFont typeface="Arial" pitchFamily="34" charset="0"/>
              <a:buChar char="•"/>
              <a:defRPr/>
            </a:pPr>
            <a:r>
              <a:rPr lang="en-ZA" altLang="en-US" sz="2000" dirty="0">
                <a:latin typeface="Arial" pitchFamily="34" charset="0"/>
                <a:cs typeface="Arial" pitchFamily="34" charset="0"/>
              </a:rPr>
              <a:t>Continue fight against fraud and corruption.</a:t>
            </a:r>
          </a:p>
          <a:p>
            <a:endParaRPr lang="en-ZA" b="1" dirty="0"/>
          </a:p>
        </p:txBody>
      </p:sp>
      <p:sp>
        <p:nvSpPr>
          <p:cNvPr id="5" name="TextBox 4"/>
          <p:cNvSpPr txBox="1"/>
          <p:nvPr/>
        </p:nvSpPr>
        <p:spPr>
          <a:xfrm>
            <a:off x="562120" y="180432"/>
            <a:ext cx="8581880" cy="461665"/>
          </a:xfrm>
          <a:prstGeom prst="rect">
            <a:avLst/>
          </a:prstGeom>
          <a:noFill/>
        </p:spPr>
        <p:txBody>
          <a:bodyPr wrap="square" rtlCol="0">
            <a:spAutoFit/>
          </a:bodyPr>
          <a:lstStyle/>
          <a:p>
            <a:pPr algn="ctr"/>
            <a:r>
              <a:rPr lang="en-GB" sz="2400" b="1" dirty="0" smtClean="0">
                <a:solidFill>
                  <a:srgbClr val="FFFFFF"/>
                </a:solidFill>
                <a:latin typeface="Arial" pitchFamily="34" charset="0"/>
                <a:cs typeface="Arial" pitchFamily="34" charset="0"/>
              </a:rPr>
              <a:t>WAY FORWARD AND AREAS OF IMPROVEMENT</a:t>
            </a:r>
            <a:endParaRPr lang="en-GB" sz="2400" b="1" dirty="0">
              <a:solidFill>
                <a:srgbClr val="FFFFFF"/>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6334836" y="5991225"/>
            <a:ext cx="2133600" cy="365125"/>
          </a:xfrm>
        </p:spPr>
        <p:txBody>
          <a:bodyPr/>
          <a:lstStyle/>
          <a:p>
            <a:fld id="{7BF42C52-B159-234F-84DC-5B8DD7318330}" type="slidenum">
              <a:rPr lang="en-US" sz="2000" smtClean="0"/>
              <a:t>74</a:t>
            </a:fld>
            <a:endParaRPr lang="en-US" sz="2000" dirty="0"/>
          </a:p>
        </p:txBody>
      </p:sp>
    </p:spTree>
    <p:extLst>
      <p:ext uri="{BB962C8B-B14F-4D97-AF65-F5344CB8AC3E}">
        <p14:creationId xmlns:p14="http://schemas.microsoft.com/office/powerpoint/2010/main" val="30692758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0489"/>
          </a:xfrm>
        </p:spPr>
        <p:txBody>
          <a:bodyPr>
            <a:noAutofit/>
          </a:bodyPr>
          <a:lstStyle/>
          <a:p>
            <a:r>
              <a:rPr lang="en-GB" sz="2400" b="1" dirty="0">
                <a:solidFill>
                  <a:srgbClr val="FFFFFF"/>
                </a:solidFill>
                <a:latin typeface="Arial" pitchFamily="34" charset="0"/>
                <a:cs typeface="Arial" pitchFamily="34" charset="0"/>
              </a:rPr>
              <a:t>WAY FORWARD AND AREAS OF </a:t>
            </a:r>
            <a:r>
              <a:rPr lang="en-GB" sz="2400" b="1" dirty="0" smtClean="0">
                <a:solidFill>
                  <a:srgbClr val="FFFFFF"/>
                </a:solidFill>
                <a:latin typeface="Arial" pitchFamily="34" charset="0"/>
                <a:cs typeface="Arial" pitchFamily="34" charset="0"/>
              </a:rPr>
              <a:t>IMPROVEMENT (</a:t>
            </a:r>
            <a:r>
              <a:rPr lang="en-GB" sz="2400" b="1" dirty="0" err="1" smtClean="0">
                <a:solidFill>
                  <a:srgbClr val="FFFFFF"/>
                </a:solidFill>
                <a:latin typeface="Arial" pitchFamily="34" charset="0"/>
                <a:cs typeface="Arial" pitchFamily="34" charset="0"/>
              </a:rPr>
              <a:t>cont</a:t>
            </a:r>
            <a:r>
              <a:rPr lang="en-GB" sz="2400" b="1" dirty="0" smtClean="0">
                <a:solidFill>
                  <a:srgbClr val="FFFFFF"/>
                </a:solidFill>
                <a:latin typeface="Arial" pitchFamily="34" charset="0"/>
                <a:cs typeface="Arial" pitchFamily="34" charset="0"/>
              </a:rPr>
              <a:t>…)</a:t>
            </a:r>
            <a:endParaRPr lang="en-GB" sz="2400" b="1" dirty="0">
              <a:solidFill>
                <a:srgbClr val="FFFFFF"/>
              </a:solidFill>
              <a:latin typeface="Arial" pitchFamily="34" charset="0"/>
              <a:cs typeface="Arial" pitchFamily="34" charset="0"/>
            </a:endParaRPr>
          </a:p>
        </p:txBody>
      </p:sp>
      <p:sp>
        <p:nvSpPr>
          <p:cNvPr id="3" name="Content Placeholder 2"/>
          <p:cNvSpPr>
            <a:spLocks noGrp="1"/>
          </p:cNvSpPr>
          <p:nvPr>
            <p:ph idx="1"/>
          </p:nvPr>
        </p:nvSpPr>
        <p:spPr>
          <a:xfrm>
            <a:off x="457200" y="1087582"/>
            <a:ext cx="8229600" cy="4525963"/>
          </a:xfrm>
        </p:spPr>
        <p:txBody>
          <a:bodyPr>
            <a:normAutofit/>
          </a:bodyPr>
          <a:lstStyle/>
          <a:p>
            <a:pPr marL="0" indent="0" algn="just">
              <a:buNone/>
            </a:pPr>
            <a:r>
              <a:rPr lang="en-ZA" sz="2400" b="1" dirty="0" smtClean="0"/>
              <a:t>Legacy issues</a:t>
            </a:r>
          </a:p>
          <a:p>
            <a:pPr algn="just"/>
            <a:r>
              <a:rPr lang="en-ZA" sz="2000" dirty="0" smtClean="0">
                <a:latin typeface="Arial" panose="020B0604020202020204" pitchFamily="34" charset="0"/>
                <a:cs typeface="Arial" panose="020B0604020202020204" pitchFamily="34" charset="0"/>
              </a:rPr>
              <a:t>DHA to work with DIRCO in clearing transactions in this regard</a:t>
            </a:r>
          </a:p>
          <a:p>
            <a:pPr algn="just"/>
            <a:r>
              <a:rPr lang="en-ZA" sz="2000" dirty="0" smtClean="0">
                <a:latin typeface="Arial" panose="020B0604020202020204" pitchFamily="34" charset="0"/>
                <a:cs typeface="Arial" panose="020B0604020202020204" pitchFamily="34" charset="0"/>
              </a:rPr>
              <a:t>Conclude the closure of Immigration Control Account and pay balance to National Revenue Fund</a:t>
            </a:r>
          </a:p>
          <a:p>
            <a:pPr algn="just"/>
            <a:r>
              <a:rPr lang="en-ZA" sz="2000" dirty="0" smtClean="0">
                <a:latin typeface="Arial" panose="020B0604020202020204" pitchFamily="34" charset="0"/>
                <a:cs typeface="Arial" panose="020B0604020202020204" pitchFamily="34" charset="0"/>
              </a:rPr>
              <a:t>Reconcile transactions  and prepare MCS compliant AFS for 2016-17</a:t>
            </a:r>
          </a:p>
          <a:p>
            <a:pPr algn="just"/>
            <a:r>
              <a:rPr lang="en-ZA" sz="2000" dirty="0" smtClean="0">
                <a:latin typeface="Arial" panose="020B0604020202020204" pitchFamily="34" charset="0"/>
                <a:cs typeface="Arial" panose="020B0604020202020204" pitchFamily="34" charset="0"/>
              </a:rPr>
              <a:t>Prepare process for the Presidential proclamation for DIRCO to collect and report on foreign missions transactions</a:t>
            </a:r>
          </a:p>
          <a:p>
            <a:pPr algn="just"/>
            <a:endParaRPr lang="en-ZA" sz="2400" dirty="0"/>
          </a:p>
        </p:txBody>
      </p:sp>
      <p:sp>
        <p:nvSpPr>
          <p:cNvPr id="4" name="Slide Number Placeholder 3"/>
          <p:cNvSpPr>
            <a:spLocks noGrp="1"/>
          </p:cNvSpPr>
          <p:nvPr>
            <p:ph type="sldNum" sz="quarter" idx="12"/>
          </p:nvPr>
        </p:nvSpPr>
        <p:spPr>
          <a:xfrm>
            <a:off x="6553200" y="6002193"/>
            <a:ext cx="2133600" cy="365125"/>
          </a:xfrm>
        </p:spPr>
        <p:txBody>
          <a:bodyPr/>
          <a:lstStyle/>
          <a:p>
            <a:fld id="{7BF42C52-B159-234F-84DC-5B8DD7318330}" type="slidenum">
              <a:rPr lang="en-US" sz="2000" smtClean="0"/>
              <a:t>75</a:t>
            </a:fld>
            <a:endParaRPr lang="en-US" sz="2000" dirty="0"/>
          </a:p>
        </p:txBody>
      </p:sp>
    </p:spTree>
    <p:extLst>
      <p:ext uri="{BB962C8B-B14F-4D97-AF65-F5344CB8AC3E}">
        <p14:creationId xmlns:p14="http://schemas.microsoft.com/office/powerpoint/2010/main" val="36210996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2120" y="75177"/>
            <a:ext cx="8581880" cy="796115"/>
          </a:xfrm>
          <a:prstGeom prst="rect">
            <a:avLst/>
          </a:prstGeom>
          <a:noFill/>
        </p:spPr>
        <p:txBody>
          <a:bodyPr wrap="square" rtlCol="0">
            <a:spAutoFit/>
          </a:bodyPr>
          <a:lstStyle/>
          <a:p>
            <a:pPr>
              <a:lnSpc>
                <a:spcPct val="80000"/>
              </a:lnSpc>
            </a:pPr>
            <a:r>
              <a:rPr lang="en-ZA" sz="2800" b="1" dirty="0" smtClean="0">
                <a:solidFill>
                  <a:srgbClr val="FFFFFF"/>
                </a:solidFill>
                <a:latin typeface="Arial" pitchFamily="34" charset="0"/>
                <a:cs typeface="Arial" pitchFamily="34" charset="0"/>
              </a:rPr>
              <a:t>DHA would like to thank the Committee for their support and guidance. </a:t>
            </a:r>
            <a:endParaRPr lang="en-ZA" sz="2800" b="1" dirty="0">
              <a:solidFill>
                <a:srgbClr val="FFFFFF"/>
              </a:solidFill>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1292"/>
            <a:ext cx="9144000" cy="5085888"/>
          </a:xfrm>
          <a:prstGeom prst="rect">
            <a:avLst/>
          </a:prstGeom>
        </p:spPr>
      </p:pic>
    </p:spTree>
    <p:extLst>
      <p:ext uri="{BB962C8B-B14F-4D97-AF65-F5344CB8AC3E}">
        <p14:creationId xmlns:p14="http://schemas.microsoft.com/office/powerpoint/2010/main" val="2771729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393121"/>
          </a:xfrm>
          <a:prstGeom prst="rect">
            <a:avLst/>
          </a:prstGeom>
          <a:noFill/>
        </p:spPr>
        <p:txBody>
          <a:bodyPr wrap="square" rtlCol="0">
            <a:spAutoFit/>
          </a:bodyPr>
          <a:lstStyle/>
          <a:p>
            <a:pPr>
              <a:lnSpc>
                <a:spcPct val="105000"/>
              </a:lnSpc>
              <a:spcBef>
                <a:spcPct val="50000"/>
              </a:spcBef>
              <a:spcAft>
                <a:spcPts val="600"/>
              </a:spcAft>
              <a:defRPr/>
            </a:pPr>
            <a:r>
              <a:rPr lang="en-US" sz="2000" b="1" dirty="0">
                <a:solidFill>
                  <a:srgbClr val="FFFFFF"/>
                </a:solidFill>
                <a:latin typeface="Arial" pitchFamily="34" charset="0"/>
                <a:cs typeface="Arial" pitchFamily="34" charset="0"/>
              </a:rPr>
              <a:t>OVERVIEW OF ORGANISATIONAL PERFORMANCE (2015–16) </a:t>
            </a:r>
            <a:endParaRPr lang="en-US" sz="2000" dirty="0">
              <a:solidFill>
                <a:srgbClr val="FFFFFF"/>
              </a:solidFill>
              <a:latin typeface="Arial" panose="020B0604020202020204" pitchFamily="34" charset="0"/>
              <a:cs typeface="Arial" panose="020B0604020202020204" pitchFamily="34" charset="0"/>
            </a:endParaRPr>
          </a:p>
        </p:txBody>
      </p:sp>
      <p:graphicFrame>
        <p:nvGraphicFramePr>
          <p:cNvPr id="8" name="Chart 19"/>
          <p:cNvGraphicFramePr>
            <a:graphicFrameLocks/>
          </p:cNvGraphicFramePr>
          <p:nvPr>
            <p:extLst>
              <p:ext uri="{D42A27DB-BD31-4B8C-83A1-F6EECF244321}">
                <p14:modId xmlns:p14="http://schemas.microsoft.com/office/powerpoint/2010/main" val="2821796915"/>
              </p:ext>
            </p:extLst>
          </p:nvPr>
        </p:nvGraphicFramePr>
        <p:xfrm>
          <a:off x="777922" y="2006221"/>
          <a:ext cx="7328848" cy="3889612"/>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327544" y="844969"/>
            <a:ext cx="8420669" cy="5324535"/>
          </a:xfrm>
          <a:prstGeom prst="rect">
            <a:avLst/>
          </a:prstGeom>
        </p:spPr>
        <p:txBody>
          <a:bodyPr wrap="square">
            <a:spAutoFit/>
          </a:bodyPr>
          <a:lstStyle/>
          <a:p>
            <a:pPr>
              <a:defRPr/>
            </a:pPr>
            <a:r>
              <a:rPr lang="en-ZA" altLang="en-US" sz="2000" b="1" dirty="0">
                <a:latin typeface="Arial" pitchFamily="34" charset="0"/>
                <a:cs typeface="Arial" pitchFamily="34" charset="0"/>
              </a:rPr>
              <a:t>REASONS FOR IMPROVEMENT: </a:t>
            </a:r>
            <a:r>
              <a:rPr lang="en-ZA" altLang="en-US" sz="2000" b="1" dirty="0" smtClean="0">
                <a:latin typeface="Arial" pitchFamily="34" charset="0"/>
                <a:cs typeface="Arial" pitchFamily="34" charset="0"/>
              </a:rPr>
              <a:t>FY </a:t>
            </a:r>
            <a:r>
              <a:rPr lang="en-ZA" altLang="en-US" sz="2000" b="1" dirty="0">
                <a:latin typeface="Arial" pitchFamily="34" charset="0"/>
                <a:cs typeface="Arial" pitchFamily="34" charset="0"/>
              </a:rPr>
              <a:t>2015/16</a:t>
            </a:r>
          </a:p>
          <a:p>
            <a:pPr>
              <a:defRPr/>
            </a:pPr>
            <a:endParaRPr lang="en-ZA" dirty="0">
              <a:latin typeface="Arial" pitchFamily="34" charset="0"/>
              <a:cs typeface="Arial" pitchFamily="34" charset="0"/>
            </a:endParaRPr>
          </a:p>
          <a:p>
            <a:pPr marL="342900" indent="-342900">
              <a:buFont typeface="Arial" pitchFamily="34" charset="0"/>
              <a:buChar char="•"/>
              <a:defRPr/>
            </a:pPr>
            <a:r>
              <a:rPr lang="en-ZA" dirty="0">
                <a:latin typeface="Arial" pitchFamily="34" charset="0"/>
                <a:cs typeface="Arial" pitchFamily="34" charset="0"/>
              </a:rPr>
              <a:t>The Moetapele (leadership) programme launched in May 2015 challenged the staff to be client-centred and innovative with several model offices being opened to increase the efficiency in DHA offices.</a:t>
            </a:r>
          </a:p>
          <a:p>
            <a:pPr marL="342900" indent="-342900">
              <a:buFont typeface="Arial" pitchFamily="34" charset="0"/>
              <a:buChar char="•"/>
              <a:defRPr/>
            </a:pPr>
            <a:r>
              <a:rPr lang="en-ZA" dirty="0">
                <a:latin typeface="Arial" pitchFamily="34" charset="0"/>
                <a:cs typeface="Arial" pitchFamily="34" charset="0"/>
              </a:rPr>
              <a:t>Partnership with 4 (four) major banks (</a:t>
            </a:r>
            <a:r>
              <a:rPr lang="en-ZA" dirty="0" smtClean="0">
                <a:latin typeface="Arial" pitchFamily="34" charset="0"/>
                <a:cs typeface="Arial" pitchFamily="34" charset="0"/>
              </a:rPr>
              <a:t>ABSA, FNB, Nedbank and Standard Bank); </a:t>
            </a:r>
            <a:r>
              <a:rPr lang="en-ZA" dirty="0">
                <a:latin typeface="Arial" pitchFamily="34" charset="0"/>
                <a:cs typeface="Arial" pitchFamily="34" charset="0"/>
              </a:rPr>
              <a:t>assisted in increasing the footprint of DHA. </a:t>
            </a:r>
          </a:p>
          <a:p>
            <a:pPr marL="342900" indent="-342900">
              <a:buFont typeface="Arial" pitchFamily="34" charset="0"/>
              <a:buChar char="•"/>
              <a:defRPr/>
            </a:pPr>
            <a:r>
              <a:rPr lang="en-ZA" dirty="0">
                <a:latin typeface="Arial" pitchFamily="34" charset="0"/>
                <a:cs typeface="Arial" pitchFamily="34" charset="0"/>
              </a:rPr>
              <a:t>Service Charter outlining service standards was developed. The service charters are currently being displayed in all DHA offices.</a:t>
            </a:r>
          </a:p>
          <a:p>
            <a:pPr marL="342900" indent="-342900">
              <a:buFont typeface="Arial" pitchFamily="34" charset="0"/>
              <a:buChar char="•"/>
              <a:defRPr/>
            </a:pPr>
            <a:r>
              <a:rPr lang="en-ZA" dirty="0">
                <a:latin typeface="Arial" pitchFamily="34" charset="0"/>
                <a:cs typeface="Arial" pitchFamily="34" charset="0"/>
              </a:rPr>
              <a:t>Front Office Toolkit was developed and implemented in all DHA services, with targeted facilities were optimized in respect of staff, equipment, connectivity and signage.</a:t>
            </a:r>
          </a:p>
          <a:p>
            <a:pPr marL="342900" indent="-342900">
              <a:buFont typeface="Arial" pitchFamily="34" charset="0"/>
              <a:buChar char="•"/>
              <a:defRPr/>
            </a:pPr>
            <a:r>
              <a:rPr lang="en-ZA" dirty="0">
                <a:latin typeface="Arial" pitchFamily="34" charset="0"/>
                <a:cs typeface="Arial" pitchFamily="34" charset="0"/>
              </a:rPr>
              <a:t>Revised HR structure to streamline the functions and the competencies in the </a:t>
            </a:r>
            <a:r>
              <a:rPr lang="en-ZA" dirty="0" smtClean="0">
                <a:latin typeface="Arial" pitchFamily="34" charset="0"/>
                <a:cs typeface="Arial" pitchFamily="34" charset="0"/>
              </a:rPr>
              <a:t>Department including implementation of revised working hours.</a:t>
            </a:r>
            <a:endParaRPr lang="en-ZA" dirty="0">
              <a:latin typeface="Arial" pitchFamily="34" charset="0"/>
              <a:cs typeface="Arial" pitchFamily="34" charset="0"/>
            </a:endParaRPr>
          </a:p>
          <a:p>
            <a:pPr marL="342900" indent="-342900">
              <a:buFont typeface="Arial" pitchFamily="34" charset="0"/>
              <a:buChar char="•"/>
              <a:defRPr/>
            </a:pPr>
            <a:r>
              <a:rPr lang="en-ZA" dirty="0">
                <a:latin typeface="Arial" pitchFamily="34" charset="0"/>
                <a:cs typeface="Arial" pitchFamily="34" charset="0"/>
              </a:rPr>
              <a:t>Improved governance and accountability </a:t>
            </a:r>
            <a:r>
              <a:rPr lang="en-ZA" dirty="0" smtClean="0">
                <a:latin typeface="Arial" pitchFamily="34" charset="0"/>
                <a:cs typeface="Arial" pitchFamily="34" charset="0"/>
              </a:rPr>
              <a:t>fora </a:t>
            </a:r>
            <a:r>
              <a:rPr lang="en-ZA" dirty="0">
                <a:latin typeface="Arial" pitchFamily="34" charset="0"/>
                <a:cs typeface="Arial" pitchFamily="34" charset="0"/>
              </a:rPr>
              <a:t>and approval of governance documents i.e. compliance in terms of National Treasury regulations and DPME directives, approved SOPs in several business units.</a:t>
            </a:r>
          </a:p>
          <a:p>
            <a:pPr>
              <a:defRPr/>
            </a:pPr>
            <a:endParaRPr lang="en-ZA" sz="2400" dirty="0"/>
          </a:p>
        </p:txBody>
      </p:sp>
      <p:sp>
        <p:nvSpPr>
          <p:cNvPr id="2" name="Slide Number Placeholder 1"/>
          <p:cNvSpPr>
            <a:spLocks noGrp="1"/>
          </p:cNvSpPr>
          <p:nvPr>
            <p:ph type="sldNum" sz="quarter" idx="12"/>
          </p:nvPr>
        </p:nvSpPr>
        <p:spPr>
          <a:xfrm>
            <a:off x="6389427" y="6001366"/>
            <a:ext cx="2133600" cy="365125"/>
          </a:xfrm>
        </p:spPr>
        <p:txBody>
          <a:bodyPr/>
          <a:lstStyle/>
          <a:p>
            <a:fld id="{7BF42C52-B159-234F-84DC-5B8DD7318330}" type="slidenum">
              <a:rPr lang="en-US" sz="2000" smtClean="0"/>
              <a:t>8</a:t>
            </a:fld>
            <a:endParaRPr lang="en-US" sz="2000" dirty="0"/>
          </a:p>
        </p:txBody>
      </p:sp>
    </p:spTree>
    <p:extLst>
      <p:ext uri="{BB962C8B-B14F-4D97-AF65-F5344CB8AC3E}">
        <p14:creationId xmlns:p14="http://schemas.microsoft.com/office/powerpoint/2010/main" val="2569101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120" y="180432"/>
            <a:ext cx="8581880" cy="415498"/>
          </a:xfrm>
          <a:prstGeom prst="rect">
            <a:avLst/>
          </a:prstGeom>
          <a:noFill/>
        </p:spPr>
        <p:txBody>
          <a:bodyPr wrap="square" rtlCol="0">
            <a:spAutoFit/>
          </a:bodyPr>
          <a:lstStyle/>
          <a:p>
            <a:pPr>
              <a:lnSpc>
                <a:spcPct val="105000"/>
              </a:lnSpc>
              <a:spcBef>
                <a:spcPct val="50000"/>
              </a:spcBef>
              <a:spcAft>
                <a:spcPts val="600"/>
              </a:spcAft>
              <a:defRPr/>
            </a:pPr>
            <a:r>
              <a:rPr lang="en-US" sz="2000" b="1" dirty="0">
                <a:solidFill>
                  <a:srgbClr val="FFFFFF"/>
                </a:solidFill>
                <a:latin typeface="Arial" pitchFamily="34" charset="0"/>
                <a:cs typeface="Arial" pitchFamily="34" charset="0"/>
              </a:rPr>
              <a:t>OVERVIEW OF ORGANISATIONAL PERFORMANCE (2015–16) </a:t>
            </a:r>
            <a:endParaRPr lang="en-US" sz="2000" dirty="0">
              <a:solidFill>
                <a:srgbClr val="FFFFFF"/>
              </a:solidFill>
              <a:latin typeface="Arial" panose="020B0604020202020204" pitchFamily="34" charset="0"/>
              <a:cs typeface="Arial" panose="020B0604020202020204" pitchFamily="34" charset="0"/>
            </a:endParaRPr>
          </a:p>
        </p:txBody>
      </p:sp>
      <p:graphicFrame>
        <p:nvGraphicFramePr>
          <p:cNvPr id="8" name="Chart 19"/>
          <p:cNvGraphicFramePr>
            <a:graphicFrameLocks/>
          </p:cNvGraphicFramePr>
          <p:nvPr>
            <p:extLst>
              <p:ext uri="{D42A27DB-BD31-4B8C-83A1-F6EECF244321}">
                <p14:modId xmlns:p14="http://schemas.microsoft.com/office/powerpoint/2010/main" val="2976110699"/>
              </p:ext>
            </p:extLst>
          </p:nvPr>
        </p:nvGraphicFramePr>
        <p:xfrm>
          <a:off x="232012" y="914400"/>
          <a:ext cx="7328848" cy="532263"/>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244724" y="937862"/>
            <a:ext cx="5572808" cy="400110"/>
          </a:xfrm>
          <a:prstGeom prst="rect">
            <a:avLst/>
          </a:prstGeom>
        </p:spPr>
        <p:txBody>
          <a:bodyPr wrap="none">
            <a:spAutoFit/>
          </a:bodyPr>
          <a:lstStyle/>
          <a:p>
            <a:r>
              <a:rPr lang="en-ZA" altLang="en-US" sz="2000" b="1" dirty="0">
                <a:latin typeface="Arial" pitchFamily="34" charset="0"/>
                <a:cs typeface="Arial" pitchFamily="34" charset="0"/>
              </a:rPr>
              <a:t>REASONS FOR IMPROVEMENT: </a:t>
            </a:r>
            <a:r>
              <a:rPr lang="en-ZA" altLang="en-US" sz="2000" b="1" dirty="0" smtClean="0">
                <a:latin typeface="Arial" pitchFamily="34" charset="0"/>
                <a:cs typeface="Arial" pitchFamily="34" charset="0"/>
              </a:rPr>
              <a:t>FY </a:t>
            </a:r>
            <a:r>
              <a:rPr lang="en-ZA" altLang="en-US" sz="2000" b="1" dirty="0">
                <a:latin typeface="Arial" pitchFamily="34" charset="0"/>
                <a:cs typeface="Arial" pitchFamily="34" charset="0"/>
              </a:rPr>
              <a:t>2015/16</a:t>
            </a:r>
          </a:p>
        </p:txBody>
      </p:sp>
      <p:sp>
        <p:nvSpPr>
          <p:cNvPr id="5" name="Rectangle 4"/>
          <p:cNvSpPr/>
          <p:nvPr/>
        </p:nvSpPr>
        <p:spPr>
          <a:xfrm>
            <a:off x="341193" y="1307194"/>
            <a:ext cx="8461612" cy="4278094"/>
          </a:xfrm>
          <a:prstGeom prst="rect">
            <a:avLst/>
          </a:prstGeom>
        </p:spPr>
        <p:txBody>
          <a:bodyPr wrap="square">
            <a:spAutoFit/>
          </a:bodyPr>
          <a:lstStyle/>
          <a:p>
            <a:pPr marL="285750" indent="-285750">
              <a:buFont typeface="Arial" pitchFamily="34" charset="0"/>
              <a:buChar char="•"/>
              <a:defRPr/>
            </a:pPr>
            <a:r>
              <a:rPr lang="en-ZA" sz="1600" dirty="0">
                <a:latin typeface="Arial" pitchFamily="34" charset="0"/>
                <a:cs typeface="Arial" pitchFamily="34" charset="0"/>
              </a:rPr>
              <a:t>Live capture was rolled out to 7 DHA offices and 9 bank branches during the reporting period; and 31 </a:t>
            </a:r>
            <a:r>
              <a:rPr lang="en-ZA" sz="1600" dirty="0" smtClean="0">
                <a:latin typeface="Arial" pitchFamily="34" charset="0"/>
                <a:cs typeface="Arial" pitchFamily="34" charset="0"/>
              </a:rPr>
              <a:t>additional </a:t>
            </a:r>
            <a:r>
              <a:rPr lang="en-ZA" sz="1600" dirty="0">
                <a:latin typeface="Arial" pitchFamily="34" charset="0"/>
                <a:cs typeface="Arial" pitchFamily="34" charset="0"/>
              </a:rPr>
              <a:t>offices were completed by April 2016.</a:t>
            </a:r>
          </a:p>
          <a:p>
            <a:pPr marL="285750" indent="-285750">
              <a:buFont typeface="Arial" pitchFamily="34" charset="0"/>
              <a:buChar char="•"/>
              <a:defRPr/>
            </a:pPr>
            <a:r>
              <a:rPr lang="en-ZA" sz="1600" dirty="0">
                <a:latin typeface="Arial" pitchFamily="34" charset="0"/>
                <a:cs typeface="Arial" pitchFamily="34" charset="0"/>
              </a:rPr>
              <a:t>The Learning Academy strengthened its working relationship with the Inspectorate unit to ensure execution of the training of new Inspectorate officers.</a:t>
            </a:r>
          </a:p>
          <a:p>
            <a:pPr marL="285750" indent="-285750">
              <a:buFont typeface="Arial" pitchFamily="34" charset="0"/>
              <a:buChar char="•"/>
              <a:defRPr/>
            </a:pPr>
            <a:r>
              <a:rPr lang="en-ZA" sz="1600" dirty="0">
                <a:latin typeface="Arial" pitchFamily="34" charset="0"/>
                <a:cs typeface="Arial" pitchFamily="34" charset="0"/>
              </a:rPr>
              <a:t>System enhancements and expansion of live capture functionality to banks and additional offices contributed </a:t>
            </a:r>
            <a:r>
              <a:rPr lang="en-ZA" sz="1600" dirty="0" smtClean="0">
                <a:latin typeface="Arial" pitchFamily="34" charset="0"/>
                <a:cs typeface="Arial" pitchFamily="34" charset="0"/>
              </a:rPr>
              <a:t>to </a:t>
            </a:r>
            <a:r>
              <a:rPr lang="en-ZA" sz="1600" dirty="0">
                <a:latin typeface="Arial" pitchFamily="34" charset="0"/>
                <a:cs typeface="Arial" pitchFamily="34" charset="0"/>
              </a:rPr>
              <a:t>the increased volume of cards produced.</a:t>
            </a:r>
          </a:p>
          <a:p>
            <a:pPr marL="285750" indent="-285750">
              <a:buFont typeface="Arial" pitchFamily="34" charset="0"/>
              <a:buChar char="•"/>
              <a:defRPr/>
            </a:pPr>
            <a:r>
              <a:rPr lang="en-ZA" sz="1600" dirty="0">
                <a:latin typeface="Arial" pitchFamily="34" charset="0"/>
                <a:cs typeface="Arial" pitchFamily="34" charset="0"/>
              </a:rPr>
              <a:t>Upgrades to the power supply at the Central ID Production Facility during 2014/15 created a stable </a:t>
            </a:r>
            <a:r>
              <a:rPr lang="en-ZA" sz="1600" dirty="0" smtClean="0">
                <a:latin typeface="Arial" pitchFamily="34" charset="0"/>
                <a:cs typeface="Arial" pitchFamily="34" charset="0"/>
              </a:rPr>
              <a:t>environment </a:t>
            </a:r>
            <a:r>
              <a:rPr lang="en-ZA" sz="1600" dirty="0">
                <a:latin typeface="Arial" pitchFamily="34" charset="0"/>
                <a:cs typeface="Arial" pitchFamily="34" charset="0"/>
              </a:rPr>
              <a:t>conducive for increased production.</a:t>
            </a:r>
          </a:p>
          <a:p>
            <a:pPr marL="285750" indent="-285750">
              <a:buFont typeface="Arial" pitchFamily="34" charset="0"/>
              <a:buChar char="•"/>
              <a:defRPr/>
            </a:pPr>
            <a:r>
              <a:rPr lang="en-ZA" sz="1600" dirty="0">
                <a:latin typeface="Arial" pitchFamily="34" charset="0"/>
                <a:cs typeface="Arial" pitchFamily="34" charset="0"/>
              </a:rPr>
              <a:t>Permitting and visa issuance has also benefited from investment into improved systems and business processes.  </a:t>
            </a:r>
            <a:endParaRPr lang="en-ZA" sz="1600" dirty="0" smtClean="0">
              <a:latin typeface="Arial" pitchFamily="34" charset="0"/>
              <a:cs typeface="Arial" pitchFamily="34" charset="0"/>
            </a:endParaRPr>
          </a:p>
          <a:p>
            <a:pPr marL="285750" indent="-285750">
              <a:buFont typeface="Arial" pitchFamily="34" charset="0"/>
              <a:buChar char="•"/>
              <a:defRPr/>
            </a:pPr>
            <a:r>
              <a:rPr lang="en-ZA" sz="1600" dirty="0" smtClean="0">
                <a:latin typeface="Arial" pitchFamily="34" charset="0"/>
                <a:cs typeface="Arial" pitchFamily="34" charset="0"/>
              </a:rPr>
              <a:t>The </a:t>
            </a:r>
            <a:r>
              <a:rPr lang="en-ZA" sz="1600" dirty="0">
                <a:latin typeface="Arial" pitchFamily="34" charset="0"/>
                <a:cs typeface="Arial" pitchFamily="34" charset="0"/>
              </a:rPr>
              <a:t>maturity of business standards and business processes in partnership with VFS Global, has contributed to the achievement of significantly improved turnaround times for applications that are categorised as high priority </a:t>
            </a:r>
            <a:r>
              <a:rPr lang="en-ZA" sz="1600" dirty="0" smtClean="0">
                <a:latin typeface="Arial" pitchFamily="34" charset="0"/>
                <a:cs typeface="Arial" pitchFamily="34" charset="0"/>
              </a:rPr>
              <a:t>in particular </a:t>
            </a:r>
            <a:r>
              <a:rPr lang="en-ZA" sz="1600" dirty="0">
                <a:latin typeface="Arial" pitchFamily="34" charset="0"/>
                <a:cs typeface="Arial" pitchFamily="34" charset="0"/>
              </a:rPr>
              <a:t>for corporate accounts, highly skilled labour, work, business and study. </a:t>
            </a:r>
          </a:p>
          <a:p>
            <a:pPr marL="285750" indent="-285750">
              <a:buFont typeface="Arial" pitchFamily="34" charset="0"/>
              <a:buChar char="•"/>
              <a:defRPr/>
            </a:pPr>
            <a:r>
              <a:rPr lang="en-ZA" sz="1600" dirty="0">
                <a:latin typeface="Arial" pitchFamily="34" charset="0"/>
                <a:cs typeface="Arial" pitchFamily="34" charset="0"/>
              </a:rPr>
              <a:t>Movement control system has been enhanced with Biometrics functionality and rolled out to 4 International Airports (ORTIA, Cape Town IA, King Shaka IA and Lanseria) to address issues related to the Immigration Regulations, 2014.</a:t>
            </a:r>
          </a:p>
        </p:txBody>
      </p:sp>
      <p:sp>
        <p:nvSpPr>
          <p:cNvPr id="2" name="Slide Number Placeholder 1"/>
          <p:cNvSpPr>
            <a:spLocks noGrp="1"/>
          </p:cNvSpPr>
          <p:nvPr>
            <p:ph type="sldNum" sz="quarter" idx="12"/>
          </p:nvPr>
        </p:nvSpPr>
        <p:spPr>
          <a:xfrm>
            <a:off x="6307541" y="5991225"/>
            <a:ext cx="2133600" cy="365125"/>
          </a:xfrm>
        </p:spPr>
        <p:txBody>
          <a:bodyPr/>
          <a:lstStyle/>
          <a:p>
            <a:fld id="{7BF42C52-B159-234F-84DC-5B8DD7318330}" type="slidenum">
              <a:rPr lang="en-US" sz="2000" smtClean="0"/>
              <a:t>9</a:t>
            </a:fld>
            <a:endParaRPr lang="en-US" sz="2000" dirty="0"/>
          </a:p>
        </p:txBody>
      </p:sp>
    </p:spTree>
    <p:extLst>
      <p:ext uri="{BB962C8B-B14F-4D97-AF65-F5344CB8AC3E}">
        <p14:creationId xmlns:p14="http://schemas.microsoft.com/office/powerpoint/2010/main" val="39590246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2760</TotalTime>
  <Words>10682</Words>
  <Application>Microsoft Office PowerPoint</Application>
  <PresentationFormat>On-screen Show (4:3)</PresentationFormat>
  <Paragraphs>2333</Paragraphs>
  <Slides>76</Slides>
  <Notes>8</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PowerPoint Presentation</vt:lpstr>
      <vt:lpstr>PowerPoint Presentation</vt:lpstr>
      <vt:lpstr>PowerPoint Presentation</vt:lpstr>
      <vt:lpstr>PowerPoint Presentation</vt:lpstr>
      <vt:lpstr>MTSF Priorities &amp; DHA Commitments in support of MTSF 2014 to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Information</vt:lpstr>
      <vt:lpstr>AUDIT OUTCOMES: 2013/14 FY, 2014/15 FY and 2015/16FY</vt:lpstr>
      <vt:lpstr>Legacy issues -  Foreign revenue</vt:lpstr>
      <vt:lpstr>Legacy issues -  Foreign revenue (cont…)</vt:lpstr>
      <vt:lpstr>Implications to the financial statements 2015/16 FY</vt:lpstr>
      <vt:lpstr>Implications to the financial statements 2015/16 FY (cont…)</vt:lpstr>
      <vt:lpstr>Implications to the financial statements 2015/16 FY (cont…)</vt:lpstr>
      <vt:lpstr>Legacy issues –  Expenditure for employees posted abroad</vt:lpstr>
      <vt:lpstr>Budget versus Actual: 2015/16 FY Audited</vt:lpstr>
      <vt:lpstr>Budget versus Actual: 2015/16 FY Audited</vt:lpstr>
      <vt:lpstr>EXPENDITURE AS AT 31/03/2016  - PROVINCES</vt:lpstr>
      <vt:lpstr>PowerPoint Presentation</vt:lpstr>
      <vt:lpstr>WAY FORWARD AND AREAS OF IMPROVEMENT (cont…)</vt:lpstr>
      <vt:lpstr>PowerPoint Presentation</vt:lpstr>
    </vt:vector>
  </TitlesOfParts>
  <Company>Home Affairs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Zimele Ngxongo</dc:creator>
  <cp:lastModifiedBy>All users</cp:lastModifiedBy>
  <cp:revision>163</cp:revision>
  <cp:lastPrinted>2017-02-02T12:28:24Z</cp:lastPrinted>
  <dcterms:created xsi:type="dcterms:W3CDTF">2016-10-13T07:12:08Z</dcterms:created>
  <dcterms:modified xsi:type="dcterms:W3CDTF">2017-02-21T10:58:38Z</dcterms:modified>
</cp:coreProperties>
</file>