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0" r:id="rId3"/>
  </p:sldMasterIdLst>
  <p:notesMasterIdLst>
    <p:notesMasterId r:id="rId33"/>
  </p:notesMasterIdLst>
  <p:handoutMasterIdLst>
    <p:handoutMasterId r:id="rId34"/>
  </p:handoutMasterIdLst>
  <p:sldIdLst>
    <p:sldId id="300" r:id="rId4"/>
    <p:sldId id="303" r:id="rId5"/>
    <p:sldId id="301" r:id="rId6"/>
    <p:sldId id="309" r:id="rId7"/>
    <p:sldId id="310" r:id="rId8"/>
    <p:sldId id="360" r:id="rId9"/>
    <p:sldId id="359" r:id="rId10"/>
    <p:sldId id="361" r:id="rId11"/>
    <p:sldId id="394" r:id="rId12"/>
    <p:sldId id="370" r:id="rId13"/>
    <p:sldId id="371" r:id="rId14"/>
    <p:sldId id="372" r:id="rId15"/>
    <p:sldId id="373" r:id="rId16"/>
    <p:sldId id="381" r:id="rId17"/>
    <p:sldId id="382" r:id="rId18"/>
    <p:sldId id="383" r:id="rId19"/>
    <p:sldId id="384" r:id="rId20"/>
    <p:sldId id="392" r:id="rId21"/>
    <p:sldId id="386" r:id="rId22"/>
    <p:sldId id="387" r:id="rId23"/>
    <p:sldId id="388" r:id="rId24"/>
    <p:sldId id="389" r:id="rId25"/>
    <p:sldId id="390" r:id="rId26"/>
    <p:sldId id="376" r:id="rId27"/>
    <p:sldId id="391" r:id="rId28"/>
    <p:sldId id="343" r:id="rId29"/>
    <p:sldId id="367" r:id="rId30"/>
    <p:sldId id="393" r:id="rId31"/>
    <p:sldId id="308" r:id="rId32"/>
  </p:sldIdLst>
  <p:sldSz cx="9144000" cy="6858000" type="screen4x3"/>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9671C"/>
    <a:srgbClr val="EF4718"/>
    <a:srgbClr val="005D2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7" autoAdjust="0"/>
    <p:restoredTop sz="99846" autoAdjust="0"/>
  </p:normalViewPr>
  <p:slideViewPr>
    <p:cSldViewPr snapToObjects="1">
      <p:cViewPr varScale="1">
        <p:scale>
          <a:sx n="116" d="100"/>
          <a:sy n="116" d="100"/>
        </p:scale>
        <p:origin x="-149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ZA" altLang="en-US" dirty="0"/>
          </a:p>
        </p:txBody>
      </p:sp>
      <p:sp>
        <p:nvSpPr>
          <p:cNvPr id="3" name="Date Placeholder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A95F1E8F-4337-4EEA-ADE0-1816A0B15578}" type="datetimeFigureOut">
              <a:rPr lang="en-ZA" altLang="en-US"/>
              <a:pPr>
                <a:defRPr/>
              </a:pPr>
              <a:t>2017/02/22</a:t>
            </a:fld>
            <a:endParaRPr lang="en-ZA" altLang="en-US" dirty="0"/>
          </a:p>
        </p:txBody>
      </p:sp>
      <p:sp>
        <p:nvSpPr>
          <p:cNvPr id="4" name="Footer Placeholder 3"/>
          <p:cNvSpPr>
            <a:spLocks noGrp="1"/>
          </p:cNvSpPr>
          <p:nvPr>
            <p:ph type="ftr" sz="quarter" idx="2"/>
          </p:nvPr>
        </p:nvSpPr>
        <p:spPr>
          <a:xfrm>
            <a:off x="0" y="9428164"/>
            <a:ext cx="2946400"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ZA" altLang="en-US"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D877F5E-48A0-4D35-8E8F-FB17EE24D763}" type="slidenum">
              <a:rPr lang="en-ZA" altLang="en-US"/>
              <a:pPr>
                <a:defRPr/>
              </a:pPr>
              <a:t>‹#›</a:t>
            </a:fld>
            <a:endParaRPr lang="en-ZA" altLang="en-US" dirty="0"/>
          </a:p>
        </p:txBody>
      </p:sp>
    </p:spTree>
    <p:extLst>
      <p:ext uri="{BB962C8B-B14F-4D97-AF65-F5344CB8AC3E}">
        <p14:creationId xmlns:p14="http://schemas.microsoft.com/office/powerpoint/2010/main" xmlns="" val="48547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ZA" altLang="en-US" dirty="0"/>
          </a:p>
        </p:txBody>
      </p:sp>
      <p:sp>
        <p:nvSpPr>
          <p:cNvPr id="3" name="Date Placeholder 2"/>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EE57824-2140-44FD-9E28-D8DE1A0246F8}" type="datetimeFigureOut">
              <a:rPr lang="en-ZA" altLang="en-US"/>
              <a:pPr>
                <a:defRPr/>
              </a:pPr>
              <a:t>2017/02/22</a:t>
            </a:fld>
            <a:endParaRPr lang="en-ZA" altLang="en-US"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pPr lvl="0"/>
            <a:endParaRPr lang="en-ZA" noProof="0" dirty="0" smtClean="0"/>
          </a:p>
        </p:txBody>
      </p:sp>
      <p:sp>
        <p:nvSpPr>
          <p:cNvPr id="5" name="Notes Placeholder 4"/>
          <p:cNvSpPr>
            <a:spLocks noGrp="1"/>
          </p:cNvSpPr>
          <p:nvPr>
            <p:ph type="body" sz="quarter" idx="3"/>
          </p:nvPr>
        </p:nvSpPr>
        <p:spPr>
          <a:xfrm>
            <a:off x="679451" y="4776789"/>
            <a:ext cx="5438775" cy="3908425"/>
          </a:xfrm>
          <a:prstGeom prst="rect">
            <a:avLst/>
          </a:prstGeom>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endParaRPr lang="en-ZA" altLang="en-US" noProof="0" smtClean="0"/>
          </a:p>
        </p:txBody>
      </p:sp>
      <p:sp>
        <p:nvSpPr>
          <p:cNvPr id="6" name="Footer Placeholder 5"/>
          <p:cNvSpPr>
            <a:spLocks noGrp="1"/>
          </p:cNvSpPr>
          <p:nvPr>
            <p:ph type="ftr" sz="quarter" idx="4"/>
          </p:nvPr>
        </p:nvSpPr>
        <p:spPr>
          <a:xfrm>
            <a:off x="0" y="9429750"/>
            <a:ext cx="2946400" cy="496888"/>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ZA" altLang="en-US"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807BF63-E7EA-48FD-A890-33BD889E66D7}" type="slidenum">
              <a:rPr lang="en-ZA" altLang="en-US"/>
              <a:pPr>
                <a:defRPr/>
              </a:pPr>
              <a:t>‹#›</a:t>
            </a:fld>
            <a:endParaRPr lang="en-ZA" altLang="en-US" dirty="0"/>
          </a:p>
        </p:txBody>
      </p:sp>
    </p:spTree>
    <p:extLst>
      <p:ext uri="{BB962C8B-B14F-4D97-AF65-F5344CB8AC3E}">
        <p14:creationId xmlns:p14="http://schemas.microsoft.com/office/powerpoint/2010/main" xmlns="" val="1755040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itchFamily="34" charset="-128"/>
              </a:defRPr>
            </a:lvl1pPr>
            <a:lvl2pPr marL="742950" indent="-285750">
              <a:defRPr>
                <a:solidFill>
                  <a:schemeClr val="tx1"/>
                </a:solidFill>
                <a:latin typeface="Arial" panose="020B0604020202020204" pitchFamily="34" charset="0"/>
                <a:ea typeface="ＭＳ Ｐゴシック" pitchFamily="34" charset="-128"/>
              </a:defRPr>
            </a:lvl2pPr>
            <a:lvl3pPr marL="1143000" indent="-228600">
              <a:defRPr>
                <a:solidFill>
                  <a:schemeClr val="tx1"/>
                </a:solidFill>
                <a:latin typeface="Arial" panose="020B0604020202020204" pitchFamily="34" charset="0"/>
                <a:ea typeface="ＭＳ Ｐゴシック" pitchFamily="34" charset="-128"/>
              </a:defRPr>
            </a:lvl3pPr>
            <a:lvl4pPr marL="1600200" indent="-228600">
              <a:defRPr>
                <a:solidFill>
                  <a:schemeClr val="tx1"/>
                </a:solidFill>
                <a:latin typeface="Arial" panose="020B0604020202020204" pitchFamily="34" charset="0"/>
                <a:ea typeface="ＭＳ Ｐゴシック" pitchFamily="34" charset="-128"/>
              </a:defRPr>
            </a:lvl4pPr>
            <a:lvl5pPr marL="2057400" indent="-228600">
              <a:defRPr>
                <a:solidFill>
                  <a:schemeClr val="tx1"/>
                </a:solidFill>
                <a:latin typeface="Arial" panose="020B0604020202020204"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9pPr>
          </a:lstStyle>
          <a:p>
            <a:fld id="{CB23A657-0FE4-40FD-8861-3AF8735E6FF9}" type="slidenum">
              <a:rPr lang="en-ZA" altLang="en-US" smtClean="0"/>
              <a:pPr/>
              <a:t>1</a:t>
            </a:fld>
            <a:endParaRPr lang="en-ZA" altLang="en-US" dirty="0" smtClean="0"/>
          </a:p>
        </p:txBody>
      </p:sp>
    </p:spTree>
    <p:extLst>
      <p:ext uri="{BB962C8B-B14F-4D97-AF65-F5344CB8AC3E}">
        <p14:creationId xmlns:p14="http://schemas.microsoft.com/office/powerpoint/2010/main" xmlns="" val="33687915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p:spPr>
        <p:txBody>
          <a:bodyPr anchor="ct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PRESENTATION TITLE</a:t>
            </a:r>
            <a:endParaRPr lang="en-US" dirty="0"/>
          </a:p>
        </p:txBody>
      </p:sp>
      <p:sp>
        <p:nvSpPr>
          <p:cNvPr id="3" name="Subtitle 2"/>
          <p:cNvSpPr>
            <a:spLocks noGrp="1"/>
          </p:cNvSpPr>
          <p:nvPr>
            <p:ph type="subTitle" idx="1" hasCustomPrompt="1"/>
          </p:nvPr>
        </p:nvSpPr>
        <p:spPr>
          <a:xfrm>
            <a:off x="-12824" y="3068960"/>
            <a:ext cx="4368800" cy="1368152"/>
          </a:xfrm>
        </p:spPr>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Enter Meeting and Presenter</a:t>
            </a:r>
            <a:endParaRPr lang="en-US" dirty="0"/>
          </a:p>
        </p:txBody>
      </p:sp>
      <p:sp>
        <p:nvSpPr>
          <p:cNvPr id="4" name="Date Placeholder 3"/>
          <p:cNvSpPr>
            <a:spLocks noGrp="1"/>
          </p:cNvSpPr>
          <p:nvPr>
            <p:ph type="dt" sz="half" idx="10"/>
          </p:nvPr>
        </p:nvSpPr>
        <p:spPr>
          <a:xfrm>
            <a:off x="344339" y="6205536"/>
            <a:ext cx="2057400" cy="365125"/>
          </a:xfrm>
        </p:spPr>
        <p:txBody>
          <a:bodyPr/>
          <a:lstStyle>
            <a:lvl1pPr>
              <a:defRPr/>
            </a:lvl1pPr>
          </a:lstStyle>
          <a:p>
            <a:pPr>
              <a:defRPr/>
            </a:pPr>
            <a:fld id="{7CAC68EB-0DFE-4EAD-9AB0-6892D02DC9CC}" type="datetime1">
              <a:rPr lang="en-US" altLang="en-US" smtClean="0"/>
              <a:pPr>
                <a:defRPr/>
              </a:pPr>
              <a:t>2/22/2017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sz="1200"/>
            </a:lvl1pPr>
          </a:lstStyle>
          <a:p>
            <a:pPr>
              <a:defRPr/>
            </a:pPr>
            <a:fld id="{0771AC7C-942F-450F-AE9F-48ABDBD49A1A}" type="slidenum">
              <a:rPr lang="en-US" altLang="en-US"/>
              <a:pPr>
                <a:defRPr/>
              </a:pPr>
              <a:t>‹#›</a:t>
            </a:fld>
            <a:endParaRPr lang="en-US" altLang="en-US" dirty="0"/>
          </a:p>
        </p:txBody>
      </p:sp>
      <p:sp>
        <p:nvSpPr>
          <p:cNvPr id="7" name="Text Placeholder 8"/>
          <p:cNvSpPr txBox="1">
            <a:spLocks/>
          </p:cNvSpPr>
          <p:nvPr userDrawn="1"/>
        </p:nvSpPr>
        <p:spPr>
          <a:xfrm>
            <a:off x="74464" y="4747395"/>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rgbClr val="005D28"/>
              </a:solidFill>
              <a:effectLst/>
              <a:uLnTx/>
              <a:uFillTx/>
              <a:latin typeface="Arial" panose="020B0604020202020204" pitchFamily="34" charset="0"/>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10" name="Content Placeholder 9"/>
          <p:cNvSpPr>
            <a:spLocks noGrp="1"/>
          </p:cNvSpPr>
          <p:nvPr>
            <p:ph sz="quarter" idx="13" hasCustomPrompt="1"/>
          </p:nvPr>
        </p:nvSpPr>
        <p:spPr>
          <a:xfrm>
            <a:off x="6896" y="4717119"/>
            <a:ext cx="3412976"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Click to enter Date</a:t>
            </a:r>
            <a:endParaRPr lang="en-ZA" dirty="0"/>
          </a:p>
        </p:txBody>
      </p:sp>
    </p:spTree>
    <p:extLst>
      <p:ext uri="{BB962C8B-B14F-4D97-AF65-F5344CB8AC3E}">
        <p14:creationId xmlns:p14="http://schemas.microsoft.com/office/powerpoint/2010/main" xmlns="" val="424567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2/22/2017</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17" name="TextBox 16"/>
          <p:cNvSpPr txBox="1"/>
          <p:nvPr userDrawn="1"/>
        </p:nvSpPr>
        <p:spPr>
          <a:xfrm>
            <a:off x="469218" y="3150840"/>
            <a:ext cx="3814750" cy="523220"/>
          </a:xfrm>
          <a:prstGeom prst="rect">
            <a:avLst/>
          </a:prstGeom>
          <a:noFill/>
        </p:spPr>
        <p:txBody>
          <a:bodyPr wrap="square" rtlCol="0" anchor="ctr">
            <a:spAutoFit/>
          </a:bodyPr>
          <a:lstStyle/>
          <a:p>
            <a:pPr algn="ctr"/>
            <a:r>
              <a:rPr lang="en-ZA" sz="2800" b="1" dirty="0" smtClean="0">
                <a:solidFill>
                  <a:srgbClr val="F967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 You!</a:t>
            </a:r>
            <a:endParaRPr lang="en-ZA" sz="2800" b="1" dirty="0">
              <a:solidFill>
                <a:srgbClr val="F967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15171040"/>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370E3F-A316-4D5F-A2EC-C579BE8BC39E}" type="datetime1">
              <a:rPr lang="en-US" altLang="en-US" smtClean="0"/>
              <a:pPr>
                <a:defRPr/>
              </a:pPr>
              <a:t>2/22/2017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4F7EF6C3-2C39-41F3-8068-C91AF6575724}" type="slidenum">
              <a:rPr lang="en-US" altLang="en-US"/>
              <a:pPr>
                <a:defRPr/>
              </a:pPr>
              <a:t>‹#›</a:t>
            </a:fld>
            <a:endParaRPr lang="en-US" altLang="en-US" dirty="0"/>
          </a:p>
        </p:txBody>
      </p:sp>
    </p:spTree>
    <p:extLst>
      <p:ext uri="{BB962C8B-B14F-4D97-AF65-F5344CB8AC3E}">
        <p14:creationId xmlns:p14="http://schemas.microsoft.com/office/powerpoint/2010/main" xmlns="" val="684619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A9CD10-9ECF-436F-A9CC-62457A327D42}" type="datetime1">
              <a:rPr lang="en-US" altLang="en-US" smtClean="0"/>
              <a:pPr>
                <a:defRPr/>
              </a:pPr>
              <a:t>2/22/2017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63F881F1-635A-4234-BF8B-81467AA297AF}" type="slidenum">
              <a:rPr lang="en-US" altLang="en-US"/>
              <a:pPr>
                <a:defRPr/>
              </a:pPr>
              <a:t>‹#›</a:t>
            </a:fld>
            <a:endParaRPr lang="en-US" altLang="en-US" dirty="0"/>
          </a:p>
        </p:txBody>
      </p:sp>
    </p:spTree>
    <p:extLst>
      <p:ext uri="{BB962C8B-B14F-4D97-AF65-F5344CB8AC3E}">
        <p14:creationId xmlns:p14="http://schemas.microsoft.com/office/powerpoint/2010/main" xmlns="" val="65252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70B76B-7061-4AB6-962F-5EDD7338745E}" type="datetime1">
              <a:rPr lang="en-US" altLang="en-US" smtClean="0"/>
              <a:pPr>
                <a:defRPr/>
              </a:pPr>
              <a:t>2/22/2017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4B49F2DA-B8B7-4757-899C-B833A2E55C42}" type="slidenum">
              <a:rPr lang="en-US" altLang="en-US"/>
              <a:pPr>
                <a:defRPr/>
              </a:pPr>
              <a:t>‹#›</a:t>
            </a:fld>
            <a:endParaRPr lang="en-US" altLang="en-US" dirty="0"/>
          </a:p>
        </p:txBody>
      </p:sp>
    </p:spTree>
    <p:extLst>
      <p:ext uri="{BB962C8B-B14F-4D97-AF65-F5344CB8AC3E}">
        <p14:creationId xmlns:p14="http://schemas.microsoft.com/office/powerpoint/2010/main" xmlns="" val="710240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393A45B-7C88-4C98-83B8-B7FA17EC9730}" type="datetime1">
              <a:rPr lang="en-US" altLang="en-US" smtClean="0"/>
              <a:pPr>
                <a:defRPr/>
              </a:pPr>
              <a:t>2/22/2017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6DDDBA89-0625-4A0B-9E8E-0C6AA6EC87BE}" type="slidenum">
              <a:rPr lang="en-US" altLang="en-US"/>
              <a:pPr>
                <a:defRPr/>
              </a:pPr>
              <a:t>‹#›</a:t>
            </a:fld>
            <a:endParaRPr lang="en-US" altLang="en-US" dirty="0"/>
          </a:p>
        </p:txBody>
      </p:sp>
    </p:spTree>
    <p:extLst>
      <p:ext uri="{BB962C8B-B14F-4D97-AF65-F5344CB8AC3E}">
        <p14:creationId xmlns:p14="http://schemas.microsoft.com/office/powerpoint/2010/main" xmlns="" val="252923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Content Placeholder 2"/>
          <p:cNvSpPr>
            <a:spLocks noGrp="1"/>
          </p:cNvSpPr>
          <p:nvPr>
            <p:ph idx="1"/>
          </p:nvPr>
        </p:nvSpPr>
        <p:spPr>
          <a:xfrm>
            <a:off x="628650" y="2060847"/>
            <a:ext cx="7886700" cy="411611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7673147-4C6F-411C-A9BE-6B969405037A}" type="datetime1">
              <a:rPr lang="en-US" altLang="en-US" smtClean="0"/>
              <a:pPr>
                <a:defRPr/>
              </a:pPr>
              <a:t>2/22/2017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483674" y="6356350"/>
            <a:ext cx="486966" cy="365125"/>
          </a:xfrm>
        </p:spPr>
        <p:txBody>
          <a:bodyPr/>
          <a:lstStyle>
            <a:lvl1pPr>
              <a:defRPr sz="1050" b="1">
                <a:solidFill>
                  <a:schemeClr val="tx1"/>
                </a:solidFill>
              </a:defRPr>
            </a:lvl1pPr>
          </a:lstStyle>
          <a:p>
            <a:pPr>
              <a:defRPr/>
            </a:pPr>
            <a:fld id="{7773200B-CD01-40FD-9F7E-DB68DF9A3C84}" type="slidenum">
              <a:rPr lang="en-US" altLang="en-US" smtClean="0"/>
              <a:pPr>
                <a:defRPr/>
              </a:pPr>
              <a:t>‹#›</a:t>
            </a:fld>
            <a:endParaRPr lang="en-US" altLang="en-US" dirty="0"/>
          </a:p>
        </p:txBody>
      </p:sp>
    </p:spTree>
    <p:extLst>
      <p:ext uri="{BB962C8B-B14F-4D97-AF65-F5344CB8AC3E}">
        <p14:creationId xmlns:p14="http://schemas.microsoft.com/office/powerpoint/2010/main" xmlns="" val="130085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ation Ou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2/22/2017</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515350" y="6375400"/>
            <a:ext cx="486966"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6" name="TextBox 5"/>
          <p:cNvSpPr txBox="1"/>
          <p:nvPr userDrawn="1"/>
        </p:nvSpPr>
        <p:spPr>
          <a:xfrm>
            <a:off x="628650" y="147991"/>
            <a:ext cx="7886700" cy="1569660"/>
          </a:xfrm>
          <a:prstGeom prst="rect">
            <a:avLst/>
          </a:prstGeom>
          <a:noFill/>
        </p:spPr>
        <p:txBody>
          <a:bodyPr wrap="square" rtlCol="0" anchor="ctr">
            <a:spAutoFit/>
          </a:bodyPr>
          <a:lstStyle/>
          <a:p>
            <a:pPr algn="ctr"/>
            <a:endParaRPr lang="en-ZA" sz="2400" b="1" dirty="0" smtClean="0">
              <a:solidFill>
                <a:srgbClr val="F9671C"/>
              </a:solidFill>
            </a:endParaRPr>
          </a:p>
          <a:p>
            <a:pPr algn="ctr"/>
            <a:r>
              <a:rPr lang="en-ZA" sz="2400" b="1" dirty="0" smtClean="0">
                <a:solidFill>
                  <a:srgbClr val="F9671C"/>
                </a:solidFill>
              </a:rPr>
              <a:t>Presentation Outline</a:t>
            </a:r>
          </a:p>
          <a:p>
            <a:pPr algn="ctr"/>
            <a:endParaRPr lang="en-ZA" sz="2400" b="1" dirty="0" smtClean="0">
              <a:solidFill>
                <a:srgbClr val="F9671C"/>
              </a:solidFill>
            </a:endParaRPr>
          </a:p>
          <a:p>
            <a:pPr algn="ctr"/>
            <a:endParaRPr lang="en-ZA" sz="2400" b="1" dirty="0">
              <a:solidFill>
                <a:srgbClr val="F9671C"/>
              </a:solidFill>
            </a:endParaRPr>
          </a:p>
        </p:txBody>
      </p:sp>
      <p:sp>
        <p:nvSpPr>
          <p:cNvPr id="10" name="Text Placeholder 9"/>
          <p:cNvSpPr>
            <a:spLocks noGrp="1"/>
          </p:cNvSpPr>
          <p:nvPr>
            <p:ph type="body" sz="quarter" idx="13"/>
          </p:nvPr>
        </p:nvSpPr>
        <p:spPr>
          <a:xfrm>
            <a:off x="692113" y="1412776"/>
            <a:ext cx="7759774" cy="437564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Tree>
    <p:extLst>
      <p:ext uri="{BB962C8B-B14F-4D97-AF65-F5344CB8AC3E}">
        <p14:creationId xmlns:p14="http://schemas.microsoft.com/office/powerpoint/2010/main" xmlns="" val="264752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ZA" dirty="0"/>
          </a:p>
        </p:txBody>
      </p:sp>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2/22/2017</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360965" y="6356349"/>
            <a:ext cx="630982"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7" name="Content Placeholder 6"/>
          <p:cNvSpPr>
            <a:spLocks noGrp="1"/>
          </p:cNvSpPr>
          <p:nvPr>
            <p:ph sz="quarter" idx="13"/>
          </p:nvPr>
        </p:nvSpPr>
        <p:spPr>
          <a:xfrm>
            <a:off x="628650" y="2060848"/>
            <a:ext cx="8047806"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296483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9448" y="1052737"/>
            <a:ext cx="7886700" cy="1728192"/>
          </a:xfrm>
        </p:spPr>
        <p:txBody>
          <a:bodyPr anchor="ctr"/>
          <a:lstStyle>
            <a:lvl1pPr algn="ctr">
              <a:defRPr sz="2400" b="1">
                <a:solidFill>
                  <a:srgbClr val="F9671C"/>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623888" y="3284984"/>
            <a:ext cx="7886700" cy="2592288"/>
          </a:xfrm>
        </p:spPr>
        <p:txBody>
          <a:bodyPr/>
          <a:lstStyle>
            <a:lvl1pPr marL="3429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7FDB954-5FC1-4E57-BE9D-6F3CA8B59496}" type="datetime1">
              <a:rPr lang="en-US" altLang="en-US" smtClean="0"/>
              <a:pPr>
                <a:defRPr/>
              </a:pPr>
              <a:t>2/22/2017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316416" y="6350000"/>
            <a:ext cx="702990" cy="365125"/>
          </a:xfrm>
        </p:spPr>
        <p:txBody>
          <a:bodyPr/>
          <a:lstStyle>
            <a:lvl1pPr>
              <a:defRPr sz="1050" b="1">
                <a:solidFill>
                  <a:schemeClr val="tx1"/>
                </a:solidFill>
              </a:defRPr>
            </a:lvl1pPr>
          </a:lstStyle>
          <a:p>
            <a:pPr>
              <a:defRPr/>
            </a:pPr>
            <a:fld id="{BC9634C8-74A5-40CB-934A-CD2A3BFAA19A}" type="slidenum">
              <a:rPr lang="en-US" altLang="en-US" smtClean="0"/>
              <a:pPr>
                <a:defRPr/>
              </a:pPr>
              <a:t>‹#›</a:t>
            </a:fld>
            <a:endParaRPr lang="en-US" altLang="en-US" dirty="0"/>
          </a:p>
        </p:txBody>
      </p:sp>
    </p:spTree>
    <p:extLst>
      <p:ext uri="{BB962C8B-B14F-4D97-AF65-F5344CB8AC3E}">
        <p14:creationId xmlns:p14="http://schemas.microsoft.com/office/powerpoint/2010/main" xmlns="" val="40875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F200377-9DA1-4FD9-BFAF-7F0ACE404FF3}" type="datetime1">
              <a:rPr lang="en-US" altLang="en-US" smtClean="0"/>
              <a:pPr>
                <a:defRPr/>
              </a:pPr>
              <a:t>2/22/2017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a:xfrm>
            <a:off x="8500566" y="6362700"/>
            <a:ext cx="486966" cy="365125"/>
          </a:xfrm>
        </p:spPr>
        <p:txBody>
          <a:bodyPr/>
          <a:lstStyle>
            <a:lvl1pPr>
              <a:defRPr sz="1050" b="1">
                <a:solidFill>
                  <a:schemeClr val="tx1"/>
                </a:solidFill>
              </a:defRPr>
            </a:lvl1pPr>
          </a:lstStyle>
          <a:p>
            <a:pPr>
              <a:defRPr/>
            </a:pPr>
            <a:fld id="{7D1B44E7-E1DC-4BA0-A8D3-21BCA9610FFD}" type="slidenum">
              <a:rPr lang="en-US" altLang="en-US" smtClean="0"/>
              <a:pPr>
                <a:defRPr/>
              </a:pPr>
              <a:t>‹#›</a:t>
            </a:fld>
            <a:endParaRPr lang="en-US" altLang="en-US" dirty="0"/>
          </a:p>
        </p:txBody>
      </p:sp>
    </p:spTree>
    <p:extLst>
      <p:ext uri="{BB962C8B-B14F-4D97-AF65-F5344CB8AC3E}">
        <p14:creationId xmlns:p14="http://schemas.microsoft.com/office/powerpoint/2010/main" xmlns="" val="198393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6"/>
            <a:ext cx="7886700" cy="1325563"/>
          </a:xfrm>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enter sub-heading 1</a:t>
            </a:r>
          </a:p>
        </p:txBody>
      </p:sp>
      <p:sp>
        <p:nvSpPr>
          <p:cNvPr id="4" name="Content Placeholder 3"/>
          <p:cNvSpPr>
            <a:spLocks noGrp="1"/>
          </p:cNvSpPr>
          <p:nvPr>
            <p:ph sz="half" idx="2"/>
          </p:nvPr>
        </p:nvSpPr>
        <p:spPr>
          <a:xfrm>
            <a:off x="629842" y="2505075"/>
            <a:ext cx="3868340"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enter sub-heading 2</a:t>
            </a:r>
          </a:p>
        </p:txBody>
      </p:sp>
      <p:sp>
        <p:nvSpPr>
          <p:cNvPr id="6" name="Content Placeholder 5"/>
          <p:cNvSpPr>
            <a:spLocks noGrp="1"/>
          </p:cNvSpPr>
          <p:nvPr>
            <p:ph sz="quarter" idx="4"/>
          </p:nvPr>
        </p:nvSpPr>
        <p:spPr>
          <a:xfrm>
            <a:off x="4629150" y="2505075"/>
            <a:ext cx="3887391"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7842548-84F6-42CB-9865-ED31DA31A4AC}" type="datetime1">
              <a:rPr lang="en-US" altLang="en-US" smtClean="0"/>
              <a:pPr>
                <a:defRPr/>
              </a:pPr>
              <a:t>2/22/2017</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a:xfrm>
            <a:off x="8676456" y="6356350"/>
            <a:ext cx="342950" cy="365125"/>
          </a:xfrm>
        </p:spPr>
        <p:txBody>
          <a:bodyPr/>
          <a:lstStyle>
            <a:lvl1pPr>
              <a:defRPr sz="1050" b="1"/>
            </a:lvl1pPr>
          </a:lstStyle>
          <a:p>
            <a:pPr>
              <a:defRPr/>
            </a:pPr>
            <a:fld id="{806F8076-3A8E-4B46-B4F5-C8C360422376}" type="slidenum">
              <a:rPr lang="en-US" altLang="en-US" smtClean="0"/>
              <a:pPr>
                <a:defRPr/>
              </a:pPr>
              <a:t>‹#›</a:t>
            </a:fld>
            <a:endParaRPr lang="en-US" altLang="en-US" dirty="0"/>
          </a:p>
        </p:txBody>
      </p:sp>
    </p:spTree>
    <p:extLst>
      <p:ext uri="{BB962C8B-B14F-4D97-AF65-F5344CB8AC3E}">
        <p14:creationId xmlns:p14="http://schemas.microsoft.com/office/powerpoint/2010/main" xmlns="" val="139840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Date Placeholder 3"/>
          <p:cNvSpPr>
            <a:spLocks noGrp="1"/>
          </p:cNvSpPr>
          <p:nvPr>
            <p:ph type="dt" sz="half" idx="10"/>
          </p:nvPr>
        </p:nvSpPr>
        <p:spPr/>
        <p:txBody>
          <a:bodyPr/>
          <a:lstStyle>
            <a:lvl1pPr>
              <a:defRPr/>
            </a:lvl1pPr>
          </a:lstStyle>
          <a:p>
            <a:pPr>
              <a:defRPr/>
            </a:pPr>
            <a:fld id="{D909C6D0-C4B2-4B79-8281-4B0BBDC0C753}" type="datetime1">
              <a:rPr lang="en-US" altLang="en-US" smtClean="0"/>
              <a:pPr>
                <a:defRPr/>
              </a:pPr>
              <a:t>2/22/2017</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a:xfrm>
            <a:off x="8547174" y="6356350"/>
            <a:ext cx="414958" cy="365125"/>
          </a:xfrm>
        </p:spPr>
        <p:txBody>
          <a:bodyPr/>
          <a:lstStyle>
            <a:lvl1pPr>
              <a:defRPr sz="1050" b="1">
                <a:solidFill>
                  <a:schemeClr val="tx1"/>
                </a:solidFill>
              </a:defRPr>
            </a:lvl1pPr>
          </a:lstStyle>
          <a:p>
            <a:pPr>
              <a:defRPr/>
            </a:pPr>
            <a:fld id="{A366BFC1-2C5E-46C1-BDEF-7A7A2330CF33}" type="slidenum">
              <a:rPr lang="en-US" altLang="en-US" smtClean="0"/>
              <a:pPr>
                <a:defRPr/>
              </a:pPr>
              <a:t>‹#›</a:t>
            </a:fld>
            <a:endParaRPr lang="en-US" altLang="en-US" dirty="0"/>
          </a:p>
        </p:txBody>
      </p:sp>
    </p:spTree>
    <p:extLst>
      <p:ext uri="{BB962C8B-B14F-4D97-AF65-F5344CB8AC3E}">
        <p14:creationId xmlns:p14="http://schemas.microsoft.com/office/powerpoint/2010/main" xmlns="" val="123772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5CF3B9-10B1-49C4-A767-82CE7696D4A1}" type="datetime1">
              <a:rPr lang="en-US" altLang="en-US" smtClean="0"/>
              <a:pPr>
                <a:defRPr/>
              </a:pPr>
              <a:t>2/22/2017</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dirty="0"/>
          </a:p>
        </p:txBody>
      </p:sp>
      <p:sp>
        <p:nvSpPr>
          <p:cNvPr id="4" name="Slide Number Placeholder 5"/>
          <p:cNvSpPr>
            <a:spLocks noGrp="1"/>
          </p:cNvSpPr>
          <p:nvPr>
            <p:ph type="sldNum" sz="quarter" idx="12"/>
          </p:nvPr>
        </p:nvSpPr>
        <p:spPr>
          <a:xfrm>
            <a:off x="8515350" y="6375400"/>
            <a:ext cx="414958" cy="365125"/>
          </a:xfrm>
        </p:spPr>
        <p:txBody>
          <a:bodyPr/>
          <a:lstStyle>
            <a:lvl1pPr>
              <a:defRPr sz="1050" b="1">
                <a:solidFill>
                  <a:schemeClr val="tx1"/>
                </a:solidFill>
              </a:defRPr>
            </a:lvl1pPr>
          </a:lstStyle>
          <a:p>
            <a:pPr>
              <a:defRPr/>
            </a:pPr>
            <a:fld id="{8DAE5F84-E312-425D-9DEB-2BEEBC90EA2A}" type="slidenum">
              <a:rPr lang="en-US" altLang="en-US" smtClean="0"/>
              <a:pPr>
                <a:defRPr/>
              </a:pPr>
              <a:t>‹#›</a:t>
            </a:fld>
            <a:endParaRPr lang="en-US" altLang="en-US" dirty="0"/>
          </a:p>
        </p:txBody>
      </p:sp>
    </p:spTree>
    <p:extLst>
      <p:ext uri="{BB962C8B-B14F-4D97-AF65-F5344CB8AC3E}">
        <p14:creationId xmlns:p14="http://schemas.microsoft.com/office/powerpoint/2010/main" xmlns="" val="404457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79E219C6-9DCD-4B25-8045-661A28C93840}" type="datetime1">
              <a:rPr lang="en-US" altLang="en-US" smtClean="0"/>
              <a:pPr>
                <a:defRPr/>
              </a:pPr>
              <a:t>2/22/2017</a:t>
            </a:fld>
            <a:endParaRPr lang="en-US" alt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DFFE2B6-938D-47C6-8A9B-DD6FD95CA4F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55" r:id="rId1"/>
    <p:sldLayoutId id="2147483745" r:id="rId2"/>
    <p:sldLayoutId id="2147483757" r:id="rId3"/>
    <p:sldLayoutId id="2147483756" r:id="rId4"/>
    <p:sldLayoutId id="2147483746" r:id="rId5"/>
    <p:sldLayoutId id="2147483747" r:id="rId6"/>
    <p:sldLayoutId id="2147483748" r:id="rId7"/>
    <p:sldLayoutId id="2147483749" r:id="rId8"/>
    <p:sldLayoutId id="2147483750" r:id="rId9"/>
    <p:sldLayoutId id="2147483758" r:id="rId10"/>
    <p:sldLayoutId id="2147483751" r:id="rId11"/>
    <p:sldLayoutId id="2147483752" r:id="rId12"/>
    <p:sldLayoutId id="2147483753" r:id="rId13"/>
    <p:sldLayoutId id="2147483754" r:id="rId14"/>
  </p:sldLayoutIdLst>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ZA" dirty="0" smtClean="0"/>
              <a:t>Highlights of </a:t>
            </a:r>
            <a:r>
              <a:rPr lang="en-ZA" dirty="0" err="1" smtClean="0"/>
              <a:t>SoNA</a:t>
            </a:r>
            <a:r>
              <a:rPr lang="en-ZA" dirty="0" smtClean="0"/>
              <a:t> 2017: Implications for COGTA</a:t>
            </a:r>
            <a:endParaRPr lang="en-ZA" dirty="0"/>
          </a:p>
        </p:txBody>
      </p:sp>
      <p:sp>
        <p:nvSpPr>
          <p:cNvPr id="8" name="Subtitle 7"/>
          <p:cNvSpPr>
            <a:spLocks noGrp="1"/>
          </p:cNvSpPr>
          <p:nvPr>
            <p:ph type="subTitle" idx="1"/>
          </p:nvPr>
        </p:nvSpPr>
        <p:spPr/>
        <p:txBody>
          <a:bodyPr/>
          <a:lstStyle/>
          <a:p>
            <a:r>
              <a:rPr lang="en-ZA" dirty="0" smtClean="0"/>
              <a:t>COGTA  Presentation to the Portfolio Committee</a:t>
            </a:r>
            <a:endParaRPr lang="en-ZA" dirty="0"/>
          </a:p>
        </p:txBody>
      </p:sp>
      <p:sp>
        <p:nvSpPr>
          <p:cNvPr id="9" name="Content Placeholder 8"/>
          <p:cNvSpPr>
            <a:spLocks noGrp="1"/>
          </p:cNvSpPr>
          <p:nvPr>
            <p:ph sz="quarter" idx="13"/>
          </p:nvPr>
        </p:nvSpPr>
        <p:spPr/>
        <p:txBody>
          <a:bodyPr/>
          <a:lstStyle/>
          <a:p>
            <a:r>
              <a:rPr lang="en-ZA" dirty="0" smtClean="0"/>
              <a:t>21 February 2017</a:t>
            </a:r>
            <a:endParaRPr lang="en-Z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2"/>
            <a:ext cx="7886700" cy="687611"/>
          </a:xfrm>
        </p:spPr>
        <p:txBody>
          <a:bodyPr/>
          <a:lstStyle/>
          <a:p>
            <a:r>
              <a:rPr lang="en-ZA" dirty="0"/>
              <a:t>Improving outcomes through B2B</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10</a:t>
            </a:fld>
            <a:endParaRPr lang="en-US" altLang="en-US" dirty="0"/>
          </a:p>
        </p:txBody>
      </p:sp>
      <p:sp>
        <p:nvSpPr>
          <p:cNvPr id="4" name="Content Placeholder 3"/>
          <p:cNvSpPr>
            <a:spLocks noGrp="1"/>
          </p:cNvSpPr>
          <p:nvPr>
            <p:ph sz="quarter" idx="13"/>
          </p:nvPr>
        </p:nvSpPr>
        <p:spPr>
          <a:xfrm>
            <a:off x="628650" y="908720"/>
            <a:ext cx="8047806" cy="5256584"/>
          </a:xfrm>
        </p:spPr>
        <p:txBody>
          <a:bodyPr/>
          <a:lstStyle/>
          <a:p>
            <a:pPr marL="0" indent="0" algn="just">
              <a:buNone/>
              <a:defRPr/>
            </a:pPr>
            <a:r>
              <a:rPr lang="fr-FR" b="1" cap="all" dirty="0" smtClean="0"/>
              <a:t>SECOND PHASE OF B2B</a:t>
            </a:r>
          </a:p>
          <a:p>
            <a:pPr marL="0" indent="0" algn="just">
              <a:buNone/>
              <a:defRPr/>
            </a:pPr>
            <a:endParaRPr lang="en-GB" sz="800" dirty="0"/>
          </a:p>
          <a:p>
            <a:pPr algn="just">
              <a:defRPr/>
            </a:pPr>
            <a:r>
              <a:rPr lang="en-US" dirty="0"/>
              <a:t>The second phase of the B2B </a:t>
            </a:r>
            <a:r>
              <a:rPr lang="en-US" dirty="0" err="1"/>
              <a:t>programme</a:t>
            </a:r>
            <a:r>
              <a:rPr lang="en-US" dirty="0"/>
              <a:t> will </a:t>
            </a:r>
            <a:r>
              <a:rPr lang="en-US" dirty="0" smtClean="0"/>
              <a:t>be </a:t>
            </a:r>
            <a:r>
              <a:rPr lang="en-US" dirty="0"/>
              <a:t>characterized by</a:t>
            </a:r>
            <a:r>
              <a:rPr lang="en-US" dirty="0" smtClean="0"/>
              <a:t>:</a:t>
            </a:r>
          </a:p>
          <a:p>
            <a:pPr algn="just">
              <a:defRPr/>
            </a:pPr>
            <a:endParaRPr lang="en-GB" sz="800" dirty="0"/>
          </a:p>
          <a:p>
            <a:pPr marL="714375" indent="-357188" algn="just">
              <a:buFont typeface="Wingdings" panose="05000000000000000000" pitchFamily="2" charset="2"/>
              <a:buChar char="ü"/>
              <a:defRPr/>
            </a:pPr>
            <a:r>
              <a:rPr lang="en-US" dirty="0"/>
              <a:t>Hands-on approach of campaigns;</a:t>
            </a:r>
            <a:endParaRPr lang="en-GB" dirty="0"/>
          </a:p>
          <a:p>
            <a:pPr marL="714375" indent="-357188" algn="just">
              <a:buFont typeface="Wingdings" panose="05000000000000000000" pitchFamily="2" charset="2"/>
              <a:buChar char="ü"/>
              <a:defRPr/>
            </a:pPr>
            <a:r>
              <a:rPr lang="en-US" dirty="0" err="1"/>
              <a:t>Programmes</a:t>
            </a:r>
            <a:r>
              <a:rPr lang="en-US" dirty="0"/>
              <a:t> and projects that have high visibility and a direct impact on service delivery;</a:t>
            </a:r>
            <a:endParaRPr lang="en-GB" dirty="0"/>
          </a:p>
          <a:p>
            <a:pPr marL="714375" indent="-357188" algn="just">
              <a:buFont typeface="Wingdings" panose="05000000000000000000" pitchFamily="2" charset="2"/>
              <a:buChar char="ü"/>
              <a:defRPr/>
            </a:pPr>
            <a:r>
              <a:rPr lang="en-US" dirty="0"/>
              <a:t>Affect a broad segment of the citizens; and</a:t>
            </a:r>
            <a:endParaRPr lang="en-GB" dirty="0"/>
          </a:p>
          <a:p>
            <a:pPr marL="714375" indent="-357188" algn="just">
              <a:buFont typeface="Wingdings" panose="05000000000000000000" pitchFamily="2" charset="2"/>
              <a:buChar char="ü"/>
              <a:defRPr/>
            </a:pPr>
            <a:r>
              <a:rPr lang="en-US" dirty="0"/>
              <a:t>Noticeably bring a change in the lives of ordinary people</a:t>
            </a:r>
            <a:r>
              <a:rPr lang="en-US" dirty="0" smtClean="0"/>
              <a:t>.</a:t>
            </a:r>
          </a:p>
          <a:p>
            <a:pPr marL="714375" indent="-357188" algn="just">
              <a:buFont typeface="Wingdings" panose="05000000000000000000" pitchFamily="2" charset="2"/>
              <a:buChar char="ü"/>
              <a:defRPr/>
            </a:pPr>
            <a:endParaRPr lang="en-GB" sz="800" dirty="0"/>
          </a:p>
          <a:p>
            <a:pPr algn="just">
              <a:defRPr/>
            </a:pPr>
            <a:r>
              <a:rPr lang="en-US" dirty="0"/>
              <a:t>In all provinces inter-departmental task teams, consisting of experts across the spheres of government, and sector departments, were established and will lead activities of this phase.</a:t>
            </a:r>
            <a:endParaRPr lang="en-GB" dirty="0"/>
          </a:p>
          <a:p>
            <a:pPr algn="just">
              <a:defRPr/>
            </a:pPr>
            <a:r>
              <a:rPr lang="en-US" dirty="0" err="1"/>
              <a:t>CoGTA</a:t>
            </a:r>
            <a:r>
              <a:rPr lang="en-US" dirty="0"/>
              <a:t> has created capacity within itself, by transferring senior personnel to a specific unit, to act as liaison point between the task-teams and other role players.</a:t>
            </a:r>
            <a:endParaRPr lang="en-GB" dirty="0"/>
          </a:p>
          <a:p>
            <a:pPr marL="0" indent="0" algn="just">
              <a:buNone/>
            </a:pPr>
            <a:endParaRPr lang="en-US" dirty="0"/>
          </a:p>
          <a:p>
            <a:pPr algn="just"/>
            <a:endParaRPr lang="en-US" dirty="0"/>
          </a:p>
        </p:txBody>
      </p:sp>
    </p:spTree>
    <p:extLst>
      <p:ext uri="{BB962C8B-B14F-4D97-AF65-F5344CB8AC3E}">
        <p14:creationId xmlns:p14="http://schemas.microsoft.com/office/powerpoint/2010/main" xmlns="" val="976203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2"/>
            <a:ext cx="7886700" cy="565945"/>
          </a:xfrm>
        </p:spPr>
        <p:txBody>
          <a:bodyPr/>
          <a:lstStyle/>
          <a:p>
            <a:r>
              <a:rPr lang="en-ZA" dirty="0"/>
              <a:t>Improving outcomes through B2B</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11</a:t>
            </a:fld>
            <a:endParaRPr lang="en-US" altLang="en-US" dirty="0"/>
          </a:p>
        </p:txBody>
      </p:sp>
      <p:sp>
        <p:nvSpPr>
          <p:cNvPr id="4" name="Content Placeholder 3"/>
          <p:cNvSpPr>
            <a:spLocks noGrp="1"/>
          </p:cNvSpPr>
          <p:nvPr>
            <p:ph sz="quarter" idx="13"/>
          </p:nvPr>
        </p:nvSpPr>
        <p:spPr>
          <a:xfrm>
            <a:off x="467544" y="620688"/>
            <a:ext cx="8208912" cy="5040560"/>
          </a:xfrm>
        </p:spPr>
        <p:txBody>
          <a:bodyPr/>
          <a:lstStyle/>
          <a:p>
            <a:pPr marL="0" indent="0">
              <a:buNone/>
              <a:defRPr/>
            </a:pPr>
            <a:r>
              <a:rPr lang="en-ZA" sz="2100" b="1" u="sng" dirty="0" smtClean="0"/>
              <a:t>Short to medium term actions</a:t>
            </a:r>
          </a:p>
          <a:p>
            <a:pPr marL="0" indent="0">
              <a:buNone/>
              <a:defRPr/>
            </a:pPr>
            <a:endParaRPr lang="en-ZA" sz="800" dirty="0"/>
          </a:p>
          <a:p>
            <a:pPr algn="just">
              <a:defRPr/>
            </a:pPr>
            <a:r>
              <a:rPr lang="en-ZA" sz="2200" dirty="0"/>
              <a:t>Proper constitution of Council structures;</a:t>
            </a:r>
          </a:p>
          <a:p>
            <a:pPr algn="just">
              <a:defRPr/>
            </a:pPr>
            <a:r>
              <a:rPr lang="en-ZA" sz="2200" dirty="0" smtClean="0"/>
              <a:t>Establishment </a:t>
            </a:r>
            <a:r>
              <a:rPr lang="en-ZA" sz="2200" dirty="0"/>
              <a:t>of Ward Committee’s;</a:t>
            </a:r>
          </a:p>
          <a:p>
            <a:pPr algn="just">
              <a:defRPr/>
            </a:pPr>
            <a:r>
              <a:rPr lang="en-ZA" sz="2200" dirty="0"/>
              <a:t>Appointment of appropriately skilled staff;</a:t>
            </a:r>
          </a:p>
          <a:p>
            <a:pPr algn="just">
              <a:defRPr/>
            </a:pPr>
            <a:r>
              <a:rPr lang="en-ZA" sz="2200" dirty="0"/>
              <a:t>Effective administrative and financial management systems, and processes; </a:t>
            </a:r>
            <a:r>
              <a:rPr lang="en-ZA" sz="2200" i="1" dirty="0"/>
              <a:t>(organograms aligned to core functions, internal controls, consequence management and accountability)</a:t>
            </a:r>
          </a:p>
          <a:p>
            <a:pPr algn="just">
              <a:defRPr/>
            </a:pPr>
            <a:r>
              <a:rPr lang="en-ZA" sz="2200" dirty="0"/>
              <a:t>Planning:</a:t>
            </a:r>
          </a:p>
          <a:p>
            <a:pPr lvl="1" indent="-342900" algn="just">
              <a:buFont typeface="Arial" panose="020B0604020202020204" pitchFamily="34" charset="0"/>
              <a:buChar char="-"/>
              <a:defRPr/>
            </a:pPr>
            <a:r>
              <a:rPr lang="en-ZA" sz="2200" dirty="0"/>
              <a:t>IDP’s and Budgets;</a:t>
            </a:r>
          </a:p>
          <a:p>
            <a:pPr lvl="1" indent="-342900" algn="just">
              <a:buFont typeface="Arial" panose="020B0604020202020204" pitchFamily="34" charset="0"/>
              <a:buChar char="-"/>
              <a:defRPr/>
            </a:pPr>
            <a:r>
              <a:rPr lang="en-ZA" sz="2200" dirty="0"/>
              <a:t>Plans for stimulation of local economies;</a:t>
            </a:r>
          </a:p>
          <a:p>
            <a:pPr lvl="1" indent="-342900" algn="just">
              <a:buFont typeface="Arial" panose="020B0604020202020204" pitchFamily="34" charset="0"/>
              <a:buChar char="-"/>
              <a:defRPr/>
            </a:pPr>
            <a:r>
              <a:rPr lang="en-ZA" sz="2200" dirty="0"/>
              <a:t>Spatial targeting and area based spatial contracts</a:t>
            </a:r>
          </a:p>
          <a:p>
            <a:pPr lvl="1" indent="-342900" algn="just">
              <a:buFont typeface="Arial" panose="020B0604020202020204" pitchFamily="34" charset="0"/>
              <a:buChar char="-"/>
              <a:defRPr/>
            </a:pPr>
            <a:r>
              <a:rPr lang="en-ZA" sz="2200" dirty="0"/>
              <a:t>Inter-municipal collaboration and regional development focus;</a:t>
            </a:r>
          </a:p>
          <a:p>
            <a:pPr lvl="1" indent="-342900" algn="just">
              <a:buFont typeface="Arial" panose="020B0604020202020204" pitchFamily="34" charset="0"/>
              <a:buChar char="-"/>
              <a:defRPr/>
            </a:pPr>
            <a:r>
              <a:rPr lang="en-ZA" sz="2200" dirty="0"/>
              <a:t>Spatial mapping of sector plans and budget to municipal spaces</a:t>
            </a:r>
          </a:p>
          <a:p>
            <a:pPr marL="0" indent="0">
              <a:buNone/>
            </a:pPr>
            <a:endParaRPr lang="en-US" dirty="0"/>
          </a:p>
        </p:txBody>
      </p:sp>
    </p:spTree>
    <p:extLst>
      <p:ext uri="{BB962C8B-B14F-4D97-AF65-F5344CB8AC3E}">
        <p14:creationId xmlns:p14="http://schemas.microsoft.com/office/powerpoint/2010/main" xmlns="" val="3276662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6632"/>
            <a:ext cx="7886700" cy="576064"/>
          </a:xfrm>
        </p:spPr>
        <p:txBody>
          <a:bodyPr/>
          <a:lstStyle/>
          <a:p>
            <a:r>
              <a:rPr lang="en-ZA" dirty="0"/>
              <a:t>Improving outcomes through </a:t>
            </a:r>
            <a:r>
              <a:rPr lang="en-ZA" dirty="0" smtClean="0"/>
              <a:t>B2B</a:t>
            </a:r>
            <a:endParaRPr lang="en-ZA"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12</a:t>
            </a:fld>
            <a:endParaRPr lang="en-US" altLang="en-US" dirty="0"/>
          </a:p>
        </p:txBody>
      </p:sp>
      <p:sp>
        <p:nvSpPr>
          <p:cNvPr id="4" name="Content Placeholder 3"/>
          <p:cNvSpPr>
            <a:spLocks noGrp="1"/>
          </p:cNvSpPr>
          <p:nvPr>
            <p:ph sz="quarter" idx="13"/>
          </p:nvPr>
        </p:nvSpPr>
        <p:spPr>
          <a:xfrm>
            <a:off x="755576" y="836712"/>
            <a:ext cx="7920880" cy="4943573"/>
          </a:xfrm>
        </p:spPr>
        <p:txBody>
          <a:bodyPr/>
          <a:lstStyle/>
          <a:p>
            <a:pPr marL="0" indent="0" algn="just">
              <a:buNone/>
              <a:defRPr/>
            </a:pPr>
            <a:endParaRPr lang="en-ZA" dirty="0" smtClean="0"/>
          </a:p>
          <a:p>
            <a:pPr marL="0" indent="0" algn="just">
              <a:buNone/>
              <a:defRPr/>
            </a:pPr>
            <a:r>
              <a:rPr lang="en-ZA" b="1" dirty="0" smtClean="0"/>
              <a:t>MEDIUM TO LONGER TERM ACTIONS</a:t>
            </a:r>
          </a:p>
          <a:p>
            <a:pPr marL="0" indent="0" algn="just">
              <a:buNone/>
              <a:defRPr/>
            </a:pPr>
            <a:endParaRPr lang="en-ZA" b="1" dirty="0" smtClean="0"/>
          </a:p>
          <a:p>
            <a:pPr lvl="1" indent="-342900" algn="just">
              <a:buFont typeface="Arial" charset="0"/>
              <a:buChar char="•"/>
              <a:defRPr/>
            </a:pPr>
            <a:r>
              <a:rPr lang="en-ZA" dirty="0" smtClean="0"/>
              <a:t>Establish </a:t>
            </a:r>
            <a:r>
              <a:rPr lang="en-ZA" dirty="0"/>
              <a:t>programmes to </a:t>
            </a:r>
            <a:r>
              <a:rPr lang="en-ZA" b="1" dirty="0"/>
              <a:t>address generic systemic problems </a:t>
            </a:r>
            <a:r>
              <a:rPr lang="en-ZA" dirty="0"/>
              <a:t>– e.g. weaknesses in human resource management, supply chain management, infrastructure procurement and financial management, revenue enhancement, debt management, infrastructure maintenance, etc</a:t>
            </a:r>
            <a:r>
              <a:rPr lang="en-ZA" dirty="0" smtClean="0"/>
              <a:t>.;</a:t>
            </a:r>
          </a:p>
          <a:p>
            <a:pPr lvl="1" indent="-342900" algn="just">
              <a:buFont typeface="Arial" charset="0"/>
              <a:buChar char="•"/>
              <a:defRPr/>
            </a:pPr>
            <a:endParaRPr lang="en-ZA" dirty="0"/>
          </a:p>
          <a:p>
            <a:pPr lvl="1" indent="-342900" algn="just">
              <a:buFont typeface="Arial" charset="0"/>
              <a:buChar char="•"/>
              <a:defRPr/>
            </a:pPr>
            <a:r>
              <a:rPr lang="en-ZA" dirty="0"/>
              <a:t>Mobilise multi-disciplinary teams to </a:t>
            </a:r>
            <a:r>
              <a:rPr lang="en-ZA" b="1" dirty="0"/>
              <a:t>tackle dysfunctional municipalities </a:t>
            </a:r>
            <a:r>
              <a:rPr lang="en-ZA" dirty="0"/>
              <a:t>(mobilise national and provincial resources</a:t>
            </a:r>
            <a:r>
              <a:rPr lang="en-ZA" dirty="0" smtClean="0"/>
              <a:t>);</a:t>
            </a:r>
          </a:p>
          <a:p>
            <a:pPr lvl="1" indent="-342900" algn="just">
              <a:buFont typeface="Arial" charset="0"/>
              <a:buChar char="•"/>
              <a:defRPr/>
            </a:pPr>
            <a:endParaRPr lang="en-ZA" dirty="0"/>
          </a:p>
          <a:p>
            <a:pPr lvl="1" indent="-342900" algn="just">
              <a:buFont typeface="Arial" charset="0"/>
              <a:buChar char="•"/>
              <a:defRPr/>
            </a:pPr>
            <a:r>
              <a:rPr lang="en-ZA" b="1" dirty="0"/>
              <a:t>Strengthen community engagement </a:t>
            </a:r>
            <a:r>
              <a:rPr lang="en-ZA" dirty="0"/>
              <a:t>and local government accountability to citizens through innovative platforms (e.g. social media, community radio, frontline offices, complaints management systems, etc.,</a:t>
            </a:r>
          </a:p>
          <a:p>
            <a:pPr algn="just">
              <a:lnSpc>
                <a:spcPct val="100000"/>
              </a:lnSpc>
              <a:spcBef>
                <a:spcPts val="0"/>
              </a:spcBef>
              <a:defRPr/>
            </a:pPr>
            <a:endParaRPr lang="en-ZA" altLang="en-US" sz="2200" dirty="0">
              <a:ea typeface="ＭＳ Ｐゴシック" panose="020B0600070205080204" pitchFamily="34" charset="-128"/>
            </a:endParaRPr>
          </a:p>
          <a:p>
            <a:pPr algn="just">
              <a:lnSpc>
                <a:spcPct val="100000"/>
              </a:lnSpc>
              <a:spcBef>
                <a:spcPts val="0"/>
              </a:spcBef>
            </a:pPr>
            <a:endParaRPr lang="en-ZA" altLang="en-US" sz="800" dirty="0">
              <a:ea typeface="ＭＳ Ｐゴシック" panose="020B0600070205080204" pitchFamily="34" charset="-128"/>
            </a:endParaRPr>
          </a:p>
          <a:p>
            <a:pPr algn="just">
              <a:defRPr/>
            </a:pPr>
            <a:endParaRPr lang="en-ZA" sz="2100" dirty="0"/>
          </a:p>
          <a:p>
            <a:pPr marL="0" indent="0" algn="just">
              <a:buNone/>
            </a:pPr>
            <a:endParaRPr lang="en-US" dirty="0"/>
          </a:p>
        </p:txBody>
      </p:sp>
    </p:spTree>
    <p:extLst>
      <p:ext uri="{BB962C8B-B14F-4D97-AF65-F5344CB8AC3E}">
        <p14:creationId xmlns:p14="http://schemas.microsoft.com/office/powerpoint/2010/main" xmlns="" val="1208004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548679"/>
          </a:xfrm>
        </p:spPr>
        <p:txBody>
          <a:bodyPr/>
          <a:lstStyle/>
          <a:p>
            <a:r>
              <a:rPr lang="en-ZA" dirty="0"/>
              <a:t>Improving outcomes through B2B</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13</a:t>
            </a:fld>
            <a:endParaRPr lang="en-US" altLang="en-US" dirty="0"/>
          </a:p>
        </p:txBody>
      </p:sp>
      <p:sp>
        <p:nvSpPr>
          <p:cNvPr id="4" name="Content Placeholder 3"/>
          <p:cNvSpPr>
            <a:spLocks noGrp="1"/>
          </p:cNvSpPr>
          <p:nvPr>
            <p:ph sz="quarter" idx="13"/>
          </p:nvPr>
        </p:nvSpPr>
        <p:spPr>
          <a:xfrm>
            <a:off x="755576" y="620687"/>
            <a:ext cx="7920880" cy="5735661"/>
          </a:xfrm>
        </p:spPr>
        <p:txBody>
          <a:bodyPr/>
          <a:lstStyle/>
          <a:p>
            <a:pPr marL="0" indent="0" algn="just">
              <a:lnSpc>
                <a:spcPct val="100000"/>
              </a:lnSpc>
              <a:spcBef>
                <a:spcPts val="0"/>
              </a:spcBef>
              <a:buNone/>
              <a:defRPr/>
            </a:pPr>
            <a:r>
              <a:rPr lang="en-ZA" b="1" u="sng" dirty="0" smtClean="0"/>
              <a:t>Accelerate </a:t>
            </a:r>
            <a:r>
              <a:rPr lang="en-ZA" b="1" u="sng" dirty="0"/>
              <a:t>implementation of the B2B 10 point plan:</a:t>
            </a:r>
          </a:p>
          <a:p>
            <a:pPr marL="0" indent="0" algn="just">
              <a:lnSpc>
                <a:spcPct val="100000"/>
              </a:lnSpc>
              <a:spcBef>
                <a:spcPts val="0"/>
              </a:spcBef>
              <a:buNone/>
              <a:defRPr/>
            </a:pPr>
            <a:endParaRPr lang="en-ZA" sz="1100" dirty="0"/>
          </a:p>
          <a:p>
            <a:pPr algn="just">
              <a:lnSpc>
                <a:spcPct val="150000"/>
              </a:lnSpc>
              <a:spcBef>
                <a:spcPts val="0"/>
              </a:spcBef>
              <a:defRPr/>
            </a:pPr>
            <a:r>
              <a:rPr lang="en-ZA" dirty="0" smtClean="0"/>
              <a:t>Positive Community Experiences</a:t>
            </a:r>
          </a:p>
          <a:p>
            <a:pPr algn="just">
              <a:lnSpc>
                <a:spcPct val="150000"/>
              </a:lnSpc>
              <a:spcBef>
                <a:spcPts val="0"/>
              </a:spcBef>
              <a:defRPr/>
            </a:pPr>
            <a:r>
              <a:rPr lang="en-ZA" dirty="0" smtClean="0"/>
              <a:t>Prioritise Municipalities Receiving Disclaimers over 5 Years;</a:t>
            </a:r>
          </a:p>
          <a:p>
            <a:pPr algn="just">
              <a:lnSpc>
                <a:spcPct val="150000"/>
              </a:lnSpc>
              <a:spcBef>
                <a:spcPts val="0"/>
              </a:spcBef>
              <a:defRPr/>
            </a:pPr>
            <a:r>
              <a:rPr lang="en-ZA" dirty="0" smtClean="0"/>
              <a:t>Support Revenue Enhancement Programmes;</a:t>
            </a:r>
          </a:p>
          <a:p>
            <a:pPr algn="just">
              <a:lnSpc>
                <a:spcPct val="150000"/>
              </a:lnSpc>
              <a:spcBef>
                <a:spcPts val="0"/>
              </a:spcBef>
              <a:defRPr/>
            </a:pPr>
            <a:r>
              <a:rPr lang="en-ZA" dirty="0" smtClean="0"/>
              <a:t>Appointment of Senior Managers With Appropriate and Requisite Skills In Municipalities;</a:t>
            </a:r>
          </a:p>
          <a:p>
            <a:pPr algn="just">
              <a:lnSpc>
                <a:spcPct val="150000"/>
              </a:lnSpc>
              <a:spcBef>
                <a:spcPts val="0"/>
              </a:spcBef>
              <a:defRPr/>
            </a:pPr>
            <a:r>
              <a:rPr lang="en-US" dirty="0" smtClean="0"/>
              <a:t>Quality Service And </a:t>
            </a:r>
            <a:r>
              <a:rPr lang="en-US" dirty="0" err="1" smtClean="0"/>
              <a:t>Maintenaince</a:t>
            </a:r>
            <a:r>
              <a:rPr lang="en-US" dirty="0" smtClean="0"/>
              <a:t> of Infrastructure;</a:t>
            </a:r>
          </a:p>
          <a:p>
            <a:pPr algn="just">
              <a:lnSpc>
                <a:spcPct val="150000"/>
              </a:lnSpc>
              <a:spcBef>
                <a:spcPts val="0"/>
              </a:spcBef>
              <a:defRPr/>
            </a:pPr>
            <a:r>
              <a:rPr lang="en-US" dirty="0" smtClean="0"/>
              <a:t>Implementation of Forensic Reports;</a:t>
            </a:r>
          </a:p>
          <a:p>
            <a:pPr algn="just">
              <a:lnSpc>
                <a:spcPct val="150000"/>
              </a:lnSpc>
              <a:spcBef>
                <a:spcPts val="0"/>
              </a:spcBef>
              <a:defRPr/>
            </a:pPr>
            <a:r>
              <a:rPr lang="en-US" dirty="0" smtClean="0"/>
              <a:t>Metropolitan B2B </a:t>
            </a:r>
            <a:r>
              <a:rPr lang="en-US" dirty="0" err="1" smtClean="0"/>
              <a:t>Programme</a:t>
            </a:r>
            <a:r>
              <a:rPr lang="en-US" dirty="0" smtClean="0"/>
              <a:t>;</a:t>
            </a:r>
          </a:p>
          <a:p>
            <a:pPr algn="just">
              <a:lnSpc>
                <a:spcPct val="150000"/>
              </a:lnSpc>
              <a:spcBef>
                <a:spcPts val="0"/>
              </a:spcBef>
              <a:defRPr/>
            </a:pPr>
            <a:r>
              <a:rPr lang="en-US" dirty="0" err="1" smtClean="0"/>
              <a:t>Strenghthening</a:t>
            </a:r>
            <a:r>
              <a:rPr lang="en-US" dirty="0" smtClean="0"/>
              <a:t> Roles of District Municipalities;</a:t>
            </a:r>
          </a:p>
          <a:p>
            <a:pPr algn="just">
              <a:lnSpc>
                <a:spcPct val="150000"/>
              </a:lnSpc>
              <a:spcBef>
                <a:spcPts val="0"/>
              </a:spcBef>
              <a:defRPr/>
            </a:pPr>
            <a:r>
              <a:rPr lang="en-US" dirty="0" smtClean="0"/>
              <a:t>Spatial Regional Integration Zones/Spatial Contracts;</a:t>
            </a:r>
          </a:p>
          <a:p>
            <a:pPr algn="just">
              <a:lnSpc>
                <a:spcPct val="150000"/>
              </a:lnSpc>
              <a:spcBef>
                <a:spcPts val="0"/>
              </a:spcBef>
              <a:defRPr/>
            </a:pPr>
            <a:r>
              <a:rPr lang="en-US" dirty="0" smtClean="0"/>
              <a:t>Strengthen Capacity and Role of Provincial CoGTA Departments</a:t>
            </a:r>
            <a:endParaRPr lang="en-ZA" dirty="0" smtClean="0"/>
          </a:p>
          <a:p>
            <a:pPr marL="0" indent="0" algn="just">
              <a:buNone/>
            </a:pPr>
            <a:endParaRPr lang="en-US" dirty="0"/>
          </a:p>
        </p:txBody>
      </p:sp>
    </p:spTree>
    <p:extLst>
      <p:ext uri="{BB962C8B-B14F-4D97-AF65-F5344CB8AC3E}">
        <p14:creationId xmlns:p14="http://schemas.microsoft.com/office/powerpoint/2010/main" xmlns="" val="31880486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nvSpPr>
        <p:spPr bwMode="auto">
          <a:xfrm>
            <a:off x="8534400" y="6247040"/>
            <a:ext cx="457200" cy="457200"/>
          </a:xfrm>
          <a:prstGeom prst="ellipse">
            <a:avLst/>
          </a:prstGeom>
          <a:solidFill>
            <a:srgbClr val="E18E1F"/>
          </a:solidFill>
          <a:ln>
            <a:headEnd/>
            <a:tailEnd/>
          </a:ln>
          <a:effectLst>
            <a:glow rad="228600">
              <a:schemeClr val="accent1">
                <a:satMod val="175000"/>
                <a:alpha val="40000"/>
              </a:schemeClr>
            </a:glow>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prst="relaxedInset"/>
          </a:sp3d>
        </p:spPr>
        <p:style>
          <a:lnRef idx="0">
            <a:schemeClr val="accent6"/>
          </a:lnRef>
          <a:fillRef idx="3">
            <a:schemeClr val="accent6"/>
          </a:fillRef>
          <a:effectRef idx="3">
            <a:schemeClr val="accent6"/>
          </a:effectRef>
          <a:fontRef idx="minor">
            <a:schemeClr val="lt1"/>
          </a:fontRef>
        </p:style>
        <p:txBody>
          <a:bodyPr wrap="none" lIns="0" tIns="0" rIns="0" bIns="0" anchor="ctr" anchorCtr="1"/>
          <a:lstStyle/>
          <a:p>
            <a:pPr algn="ctr">
              <a:defRPr/>
            </a:pPr>
            <a:fld id="{DB1BC395-7E27-4582-9BDE-79207CDBBB07}" type="slidenum">
              <a:rPr lang="en-US" sz="2400" b="1">
                <a:solidFill>
                  <a:srgbClr val="FFFFFF"/>
                </a:solidFill>
                <a:latin typeface="+mj-lt"/>
                <a:ea typeface="+mj-ea"/>
                <a:cs typeface="+mj-cs"/>
              </a:rPr>
              <a:pPr algn="ctr">
                <a:defRPr/>
              </a:pPr>
              <a:t>14</a:t>
            </a:fld>
            <a:endParaRPr lang="en-US" sz="2400" b="1" dirty="0">
              <a:solidFill>
                <a:srgbClr val="FFFFFF"/>
              </a:solidFill>
              <a:latin typeface="+mj-lt"/>
              <a:ea typeface="+mj-ea"/>
              <a:cs typeface="+mj-cs"/>
            </a:endParaRPr>
          </a:p>
        </p:txBody>
      </p:sp>
      <p:sp>
        <p:nvSpPr>
          <p:cNvPr id="3" name="Content Placeholder 2"/>
          <p:cNvSpPr>
            <a:spLocks noGrp="1"/>
          </p:cNvSpPr>
          <p:nvPr>
            <p:ph idx="1"/>
          </p:nvPr>
        </p:nvSpPr>
        <p:spPr>
          <a:xfrm>
            <a:off x="251520" y="780541"/>
            <a:ext cx="8740080" cy="5466499"/>
          </a:xfrm>
        </p:spPr>
        <p:txBody>
          <a:bodyPr>
            <a:noAutofit/>
          </a:bodyPr>
          <a:lstStyle/>
          <a:p>
            <a:pPr lvl="0" algn="just">
              <a:buFont typeface="Arial" panose="020B0604020202020204" pitchFamily="34" charset="0"/>
              <a:buChar char="•"/>
            </a:pPr>
            <a:r>
              <a:rPr lang="en-US" sz="2400" dirty="0"/>
              <a:t>Develop ward based service delivery dashboard</a:t>
            </a:r>
            <a:r>
              <a:rPr lang="en-US" sz="2400" dirty="0" smtClean="0"/>
              <a:t>;</a:t>
            </a:r>
          </a:p>
          <a:p>
            <a:pPr lvl="0" algn="just">
              <a:buFont typeface="Arial" panose="020B0604020202020204" pitchFamily="34" charset="0"/>
              <a:buChar char="•"/>
            </a:pPr>
            <a:endParaRPr lang="en-US" sz="800" dirty="0"/>
          </a:p>
          <a:p>
            <a:pPr lvl="0" algn="just">
              <a:buFont typeface="Arial" panose="020B0604020202020204" pitchFamily="34" charset="0"/>
              <a:buChar char="•"/>
            </a:pPr>
            <a:r>
              <a:rPr lang="en-US" sz="2400" dirty="0"/>
              <a:t>Community feedback mechanism; </a:t>
            </a:r>
            <a:r>
              <a:rPr lang="en-US" sz="2400" i="1" dirty="0"/>
              <a:t>(sms community feedback system</a:t>
            </a:r>
            <a:r>
              <a:rPr lang="en-US" sz="2400" i="1" dirty="0" smtClean="0"/>
              <a:t>);</a:t>
            </a:r>
          </a:p>
          <a:p>
            <a:pPr lvl="0" algn="just">
              <a:buFont typeface="Arial" panose="020B0604020202020204" pitchFamily="34" charset="0"/>
              <a:buChar char="•"/>
            </a:pPr>
            <a:endParaRPr lang="en-US" sz="800" dirty="0"/>
          </a:p>
          <a:p>
            <a:pPr lvl="0" algn="just">
              <a:buFont typeface="Arial" panose="020B0604020202020204" pitchFamily="34" charset="0"/>
              <a:buChar char="•"/>
            </a:pPr>
            <a:r>
              <a:rPr lang="en-US" sz="2400" dirty="0"/>
              <a:t>Implementation of ward improvement plans that addresses basic services, e.g. cutting of grass, working street lights and robots, water leaks, </a:t>
            </a:r>
            <a:r>
              <a:rPr lang="en-US" sz="2400" dirty="0" smtClean="0"/>
              <a:t>etc.;</a:t>
            </a:r>
          </a:p>
          <a:p>
            <a:pPr lvl="0" algn="just">
              <a:buFont typeface="Arial" panose="020B0604020202020204" pitchFamily="34" charset="0"/>
              <a:buChar char="•"/>
            </a:pPr>
            <a:endParaRPr lang="en-US" sz="800" dirty="0"/>
          </a:p>
          <a:p>
            <a:pPr lvl="0" algn="just">
              <a:buFont typeface="Arial" panose="020B0604020202020204" pitchFamily="34" charset="0"/>
              <a:buChar char="•"/>
            </a:pPr>
            <a:r>
              <a:rPr lang="en-US" sz="2400" dirty="0"/>
              <a:t>Improvement of complaints management systems and municipal frontline offices</a:t>
            </a:r>
            <a:r>
              <a:rPr lang="en-US" sz="2400" dirty="0" smtClean="0"/>
              <a:t>;</a:t>
            </a:r>
          </a:p>
          <a:p>
            <a:pPr lvl="0" algn="just">
              <a:buFont typeface="Arial" panose="020B0604020202020204" pitchFamily="34" charset="0"/>
              <a:buChar char="•"/>
            </a:pPr>
            <a:endParaRPr lang="en-US" sz="800" dirty="0"/>
          </a:p>
          <a:p>
            <a:pPr lvl="0" algn="just">
              <a:buFont typeface="Arial" panose="020B0604020202020204" pitchFamily="34" charset="0"/>
              <a:buChar char="•"/>
            </a:pPr>
            <a:r>
              <a:rPr lang="en-US" sz="2400" dirty="0"/>
              <a:t>Use of Community Development Workers, Community Work Programme participants and Ward Committee members into the implementation of B2B programme</a:t>
            </a:r>
          </a:p>
          <a:p>
            <a:pPr marL="0" indent="0" algn="just">
              <a:buNone/>
            </a:pPr>
            <a:endParaRPr lang="en-GB" sz="3000" dirty="0">
              <a:solidFill>
                <a:srgbClr val="000000"/>
              </a:solidFill>
              <a:ea typeface="Times New Roman"/>
              <a:cs typeface="Times New Roman"/>
            </a:endParaRPr>
          </a:p>
        </p:txBody>
      </p:sp>
      <p:sp>
        <p:nvSpPr>
          <p:cNvPr id="4" name="Title 1"/>
          <p:cNvSpPr>
            <a:spLocks noGrp="1"/>
          </p:cNvSpPr>
          <p:nvPr>
            <p:ph type="title"/>
          </p:nvPr>
        </p:nvSpPr>
        <p:spPr>
          <a:xfrm>
            <a:off x="17476" y="-27384"/>
            <a:ext cx="9126524" cy="634082"/>
          </a:xfrm>
        </p:spPr>
        <p:txBody>
          <a:bodyPr>
            <a:normAutofit/>
          </a:bodyPr>
          <a:lstStyle/>
          <a:p>
            <a:pPr marL="514350" indent="-514350">
              <a:buFont typeface="+mj-lt"/>
              <a:buAutoNum type="arabicPeriod"/>
            </a:pPr>
            <a:r>
              <a:rPr lang="en-ZA" sz="3200" b="1" dirty="0"/>
              <a:t>	</a:t>
            </a:r>
            <a:r>
              <a:rPr lang="en-ZA" sz="3200" b="1" dirty="0" smtClean="0"/>
              <a:t>POSITIVE COMMUNITY EXPERIENCES</a:t>
            </a:r>
            <a:endParaRPr lang="en-ZA" sz="3200" b="1" dirty="0"/>
          </a:p>
        </p:txBody>
      </p:sp>
    </p:spTree>
    <p:extLst>
      <p:ext uri="{BB962C8B-B14F-4D97-AF65-F5344CB8AC3E}">
        <p14:creationId xmlns:p14="http://schemas.microsoft.com/office/powerpoint/2010/main" xmlns="" val="23003007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nvSpPr>
        <p:spPr bwMode="auto">
          <a:xfrm>
            <a:off x="8534400" y="6247040"/>
            <a:ext cx="457200" cy="457200"/>
          </a:xfrm>
          <a:prstGeom prst="ellipse">
            <a:avLst/>
          </a:prstGeom>
          <a:solidFill>
            <a:srgbClr val="E18E1F"/>
          </a:solidFill>
          <a:ln>
            <a:headEnd/>
            <a:tailEnd/>
          </a:ln>
          <a:effectLst>
            <a:glow rad="228600">
              <a:schemeClr val="accent1">
                <a:satMod val="175000"/>
                <a:alpha val="40000"/>
              </a:schemeClr>
            </a:glow>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prst="relaxedInset"/>
          </a:sp3d>
        </p:spPr>
        <p:style>
          <a:lnRef idx="0">
            <a:schemeClr val="accent6"/>
          </a:lnRef>
          <a:fillRef idx="3">
            <a:schemeClr val="accent6"/>
          </a:fillRef>
          <a:effectRef idx="3">
            <a:schemeClr val="accent6"/>
          </a:effectRef>
          <a:fontRef idx="minor">
            <a:schemeClr val="lt1"/>
          </a:fontRef>
        </p:style>
        <p:txBody>
          <a:bodyPr wrap="none" lIns="0" tIns="0" rIns="0" bIns="0" anchor="ctr" anchorCtr="1"/>
          <a:lstStyle/>
          <a:p>
            <a:pPr algn="ctr">
              <a:defRPr/>
            </a:pPr>
            <a:fld id="{DB1BC395-7E27-4582-9BDE-79207CDBBB07}" type="slidenum">
              <a:rPr lang="en-US" sz="2400" b="1">
                <a:solidFill>
                  <a:srgbClr val="FFFFFF"/>
                </a:solidFill>
                <a:latin typeface="+mj-lt"/>
                <a:ea typeface="+mj-ea"/>
                <a:cs typeface="+mj-cs"/>
              </a:rPr>
              <a:pPr algn="ctr">
                <a:defRPr/>
              </a:pPr>
              <a:t>15</a:t>
            </a:fld>
            <a:endParaRPr lang="en-US" sz="2400" b="1" dirty="0">
              <a:solidFill>
                <a:srgbClr val="FFFFFF"/>
              </a:solidFill>
              <a:latin typeface="+mj-lt"/>
              <a:ea typeface="+mj-ea"/>
              <a:cs typeface="+mj-cs"/>
            </a:endParaRPr>
          </a:p>
        </p:txBody>
      </p:sp>
      <p:sp>
        <p:nvSpPr>
          <p:cNvPr id="3" name="Content Placeholder 2"/>
          <p:cNvSpPr>
            <a:spLocks noGrp="1"/>
          </p:cNvSpPr>
          <p:nvPr>
            <p:ph idx="1"/>
          </p:nvPr>
        </p:nvSpPr>
        <p:spPr>
          <a:xfrm>
            <a:off x="323528" y="1052736"/>
            <a:ext cx="8352928" cy="5651504"/>
          </a:xfrm>
        </p:spPr>
        <p:txBody>
          <a:bodyPr>
            <a:noAutofit/>
          </a:bodyPr>
          <a:lstStyle/>
          <a:p>
            <a:pPr lvl="0" algn="just">
              <a:buFont typeface="Arial" panose="020B0604020202020204" pitchFamily="34" charset="0"/>
              <a:buChar char="•"/>
            </a:pPr>
            <a:r>
              <a:rPr lang="en-US" sz="2600" dirty="0"/>
              <a:t>Prioritise and target municipalities receiving disclaimers for more than 3 years</a:t>
            </a:r>
            <a:r>
              <a:rPr lang="en-US" sz="2600" dirty="0" smtClean="0"/>
              <a:t>;</a:t>
            </a:r>
          </a:p>
          <a:p>
            <a:pPr lvl="0" algn="just">
              <a:buFont typeface="Arial" panose="020B0604020202020204" pitchFamily="34" charset="0"/>
              <a:buChar char="•"/>
            </a:pPr>
            <a:endParaRPr lang="en-US" sz="800" dirty="0"/>
          </a:p>
          <a:p>
            <a:pPr lvl="0" algn="just">
              <a:buFont typeface="Arial" panose="020B0604020202020204" pitchFamily="34" charset="0"/>
              <a:buChar char="•"/>
            </a:pPr>
            <a:r>
              <a:rPr lang="en-US" sz="2600" dirty="0"/>
              <a:t>Analysis of the AG management letters and Post Audit Action Plans of municipalities</a:t>
            </a:r>
            <a:r>
              <a:rPr lang="en-US" sz="2600" dirty="0" smtClean="0"/>
              <a:t>;</a:t>
            </a:r>
          </a:p>
          <a:p>
            <a:pPr lvl="0" algn="just">
              <a:buFont typeface="Arial" panose="020B0604020202020204" pitchFamily="34" charset="0"/>
              <a:buChar char="•"/>
            </a:pPr>
            <a:endParaRPr lang="en-US" sz="800" dirty="0"/>
          </a:p>
          <a:p>
            <a:pPr lvl="0" algn="just">
              <a:buFont typeface="Arial" panose="020B0604020202020204" pitchFamily="34" charset="0"/>
              <a:buChar char="•"/>
            </a:pPr>
            <a:r>
              <a:rPr lang="en-US" sz="2600" dirty="0"/>
              <a:t>Develop hands on programme to reverse this trend with clear and achievable interventions based on issues consistently raised AG management letters</a:t>
            </a:r>
            <a:r>
              <a:rPr lang="en-US" sz="2600" dirty="0" smtClean="0"/>
              <a:t>;</a:t>
            </a:r>
          </a:p>
          <a:p>
            <a:pPr lvl="0" algn="just">
              <a:buFont typeface="Arial" panose="020B0604020202020204" pitchFamily="34" charset="0"/>
              <a:buChar char="•"/>
            </a:pPr>
            <a:endParaRPr lang="en-US" sz="800" dirty="0"/>
          </a:p>
          <a:p>
            <a:pPr lvl="0" algn="just">
              <a:buFont typeface="Arial" panose="020B0604020202020204" pitchFamily="34" charset="0"/>
              <a:buChar char="•"/>
            </a:pPr>
            <a:r>
              <a:rPr lang="en-US" sz="2600" dirty="0"/>
              <a:t>Mobilise and work with critical stakeholders such as, AG, PT and SA Institute of Auditors, </a:t>
            </a:r>
            <a:r>
              <a:rPr lang="en-US" sz="2600" dirty="0" smtClean="0"/>
              <a:t>etc.; and</a:t>
            </a:r>
          </a:p>
          <a:p>
            <a:pPr lvl="0" algn="just">
              <a:buFont typeface="Arial" panose="020B0604020202020204" pitchFamily="34" charset="0"/>
              <a:buChar char="•"/>
            </a:pPr>
            <a:endParaRPr lang="en-US" sz="800" dirty="0"/>
          </a:p>
          <a:p>
            <a:pPr algn="just">
              <a:buFont typeface="Arial" panose="020B0604020202020204" pitchFamily="34" charset="0"/>
              <a:buChar char="•"/>
            </a:pPr>
            <a:r>
              <a:rPr lang="en-US" sz="2600" dirty="0"/>
              <a:t>Minister and MEC’s engagement with these </a:t>
            </a:r>
            <a:r>
              <a:rPr lang="en-US" sz="2600" dirty="0" smtClean="0"/>
              <a:t>municipalities and post election priorities.</a:t>
            </a:r>
            <a:endParaRPr lang="en-ZA" sz="2600" dirty="0"/>
          </a:p>
          <a:p>
            <a:pPr marL="0" indent="0" algn="just">
              <a:buNone/>
            </a:pPr>
            <a:endParaRPr lang="en-GB" sz="3000" dirty="0">
              <a:solidFill>
                <a:srgbClr val="000000"/>
              </a:solidFill>
              <a:ea typeface="Times New Roman"/>
              <a:cs typeface="Times New Roman"/>
            </a:endParaRPr>
          </a:p>
        </p:txBody>
      </p:sp>
      <p:sp>
        <p:nvSpPr>
          <p:cNvPr id="4" name="Title 1"/>
          <p:cNvSpPr>
            <a:spLocks noGrp="1"/>
          </p:cNvSpPr>
          <p:nvPr>
            <p:ph type="title"/>
          </p:nvPr>
        </p:nvSpPr>
        <p:spPr>
          <a:xfrm>
            <a:off x="0" y="249486"/>
            <a:ext cx="9126524" cy="803250"/>
          </a:xfrm>
        </p:spPr>
        <p:txBody>
          <a:bodyPr>
            <a:normAutofit fontScale="90000"/>
          </a:bodyPr>
          <a:lstStyle/>
          <a:p>
            <a:r>
              <a:rPr lang="en-ZA" sz="3200" b="1" dirty="0"/>
              <a:t>	</a:t>
            </a:r>
            <a:r>
              <a:rPr lang="en-ZA" sz="3200" b="1" dirty="0" smtClean="0"/>
              <a:t>2.  MUNICIPALITIES RECEIVING DISCLAIMERS OVER 5 YEARS</a:t>
            </a:r>
            <a:endParaRPr lang="en-ZA" sz="3200" b="1" dirty="0"/>
          </a:p>
        </p:txBody>
      </p:sp>
    </p:spTree>
    <p:extLst>
      <p:ext uri="{BB962C8B-B14F-4D97-AF65-F5344CB8AC3E}">
        <p14:creationId xmlns:p14="http://schemas.microsoft.com/office/powerpoint/2010/main" xmlns="" val="93553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nvSpPr>
        <p:spPr bwMode="auto">
          <a:xfrm>
            <a:off x="8534400" y="6247040"/>
            <a:ext cx="457200" cy="457200"/>
          </a:xfrm>
          <a:prstGeom prst="ellipse">
            <a:avLst/>
          </a:prstGeom>
          <a:solidFill>
            <a:srgbClr val="E18E1F"/>
          </a:solidFill>
          <a:ln>
            <a:headEnd/>
            <a:tailEnd/>
          </a:ln>
          <a:effectLst>
            <a:glow rad="228600">
              <a:schemeClr val="accent1">
                <a:satMod val="175000"/>
                <a:alpha val="40000"/>
              </a:schemeClr>
            </a:glow>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prst="relaxedInset"/>
          </a:sp3d>
        </p:spPr>
        <p:style>
          <a:lnRef idx="0">
            <a:schemeClr val="accent6"/>
          </a:lnRef>
          <a:fillRef idx="3">
            <a:schemeClr val="accent6"/>
          </a:fillRef>
          <a:effectRef idx="3">
            <a:schemeClr val="accent6"/>
          </a:effectRef>
          <a:fontRef idx="minor">
            <a:schemeClr val="lt1"/>
          </a:fontRef>
        </p:style>
        <p:txBody>
          <a:bodyPr wrap="none" lIns="0" tIns="0" rIns="0" bIns="0" anchor="ctr" anchorCtr="1"/>
          <a:lstStyle/>
          <a:p>
            <a:pPr algn="ctr">
              <a:defRPr/>
            </a:pPr>
            <a:fld id="{DB1BC395-7E27-4582-9BDE-79207CDBBB07}" type="slidenum">
              <a:rPr lang="en-US" sz="2400" b="1">
                <a:solidFill>
                  <a:srgbClr val="FFFFFF"/>
                </a:solidFill>
                <a:latin typeface="+mj-lt"/>
                <a:ea typeface="+mj-ea"/>
                <a:cs typeface="+mj-cs"/>
              </a:rPr>
              <a:pPr algn="ctr">
                <a:defRPr/>
              </a:pPr>
              <a:t>16</a:t>
            </a:fld>
            <a:endParaRPr lang="en-US" sz="2400" b="1" dirty="0">
              <a:solidFill>
                <a:srgbClr val="FFFFFF"/>
              </a:solidFill>
              <a:latin typeface="+mj-lt"/>
              <a:ea typeface="+mj-ea"/>
              <a:cs typeface="+mj-cs"/>
            </a:endParaRPr>
          </a:p>
        </p:txBody>
      </p:sp>
      <p:sp>
        <p:nvSpPr>
          <p:cNvPr id="3" name="Content Placeholder 2"/>
          <p:cNvSpPr>
            <a:spLocks noGrp="1"/>
          </p:cNvSpPr>
          <p:nvPr>
            <p:ph idx="1"/>
          </p:nvPr>
        </p:nvSpPr>
        <p:spPr>
          <a:xfrm>
            <a:off x="107504" y="1124744"/>
            <a:ext cx="8884096" cy="5579496"/>
          </a:xfrm>
        </p:spPr>
        <p:txBody>
          <a:bodyPr>
            <a:noAutofit/>
          </a:bodyPr>
          <a:lstStyle/>
          <a:p>
            <a:pPr lvl="0" algn="just">
              <a:buFont typeface="Arial" panose="020B0604020202020204" pitchFamily="34" charset="0"/>
              <a:buChar char="•"/>
            </a:pPr>
            <a:r>
              <a:rPr lang="en-US" sz="2600" dirty="0"/>
              <a:t>Consider a workable model for allocation and distribution of powers and functions, e.g. District performing both WSA and WSP functions against roles of Local municipalities;</a:t>
            </a:r>
          </a:p>
          <a:p>
            <a:pPr lvl="0" algn="just">
              <a:buFont typeface="Arial" panose="020B0604020202020204" pitchFamily="34" charset="0"/>
              <a:buChar char="•"/>
            </a:pPr>
            <a:r>
              <a:rPr lang="en-US" sz="2600" dirty="0"/>
              <a:t>Consolidated Bill for municipal services rendered to residents;</a:t>
            </a:r>
          </a:p>
          <a:p>
            <a:pPr lvl="0" algn="just">
              <a:buFont typeface="Arial" panose="020B0604020202020204" pitchFamily="34" charset="0"/>
              <a:buChar char="•"/>
            </a:pPr>
            <a:r>
              <a:rPr lang="en-US" sz="2600" dirty="0"/>
              <a:t>Issues of metering and credibility of data and bills;</a:t>
            </a:r>
          </a:p>
          <a:p>
            <a:pPr lvl="0" algn="just">
              <a:buFont typeface="Arial" panose="020B0604020202020204" pitchFamily="34" charset="0"/>
              <a:buChar char="•"/>
            </a:pPr>
            <a:r>
              <a:rPr lang="en-US" sz="2600" dirty="0"/>
              <a:t>Address tariff setting challenges;</a:t>
            </a:r>
          </a:p>
          <a:p>
            <a:pPr lvl="0" algn="just">
              <a:buFont typeface="Arial" panose="020B0604020202020204" pitchFamily="34" charset="0"/>
              <a:buChar char="•"/>
            </a:pPr>
            <a:r>
              <a:rPr lang="en-US" sz="2600" dirty="0"/>
              <a:t>Non-revenue electricity and water, e.g. System losses (e.g. leaking pipes, house connection leaks, storage overflow), Commercial losses (e.g. billing anomalies, metering errors, water theft, Electricity theft</a:t>
            </a:r>
          </a:p>
          <a:p>
            <a:pPr lvl="0" algn="just">
              <a:buFont typeface="Arial" panose="020B0604020202020204" pitchFamily="34" charset="0"/>
              <a:buChar char="•"/>
            </a:pPr>
            <a:r>
              <a:rPr lang="en-US" sz="2600" dirty="0"/>
              <a:t>Address government debt, municipal debt, business and residents debt; and</a:t>
            </a:r>
          </a:p>
          <a:p>
            <a:pPr algn="just"/>
            <a:endParaRPr lang="en-ZA" sz="2200" dirty="0" smtClean="0">
              <a:solidFill>
                <a:srgbClr val="000000"/>
              </a:solidFill>
              <a:cs typeface="Times New Roman"/>
            </a:endParaRPr>
          </a:p>
          <a:p>
            <a:pPr algn="just"/>
            <a:endParaRPr lang="en-ZA" sz="2000" dirty="0">
              <a:solidFill>
                <a:srgbClr val="000000"/>
              </a:solidFill>
              <a:cs typeface="Times New Roman"/>
            </a:endParaRPr>
          </a:p>
          <a:p>
            <a:pPr algn="just"/>
            <a:endParaRPr lang="en-ZA" sz="2000" dirty="0">
              <a:solidFill>
                <a:srgbClr val="000000"/>
              </a:solidFill>
              <a:cs typeface="Times New Roman"/>
            </a:endParaRPr>
          </a:p>
          <a:p>
            <a:pPr algn="just"/>
            <a:endParaRPr lang="en-ZA" sz="2000" dirty="0">
              <a:solidFill>
                <a:srgbClr val="000000"/>
              </a:solidFill>
              <a:cs typeface="Times New Roman"/>
            </a:endParaRPr>
          </a:p>
          <a:p>
            <a:pPr algn="just"/>
            <a:endParaRPr lang="en-ZA" sz="2000" dirty="0">
              <a:solidFill>
                <a:srgbClr val="000000"/>
              </a:solidFill>
              <a:cs typeface="Times New Roman"/>
            </a:endParaRPr>
          </a:p>
          <a:p>
            <a:pPr algn="just"/>
            <a:endParaRPr lang="en-ZA" sz="2000" dirty="0">
              <a:solidFill>
                <a:srgbClr val="000000"/>
              </a:solidFill>
              <a:cs typeface="Times New Roman"/>
            </a:endParaRPr>
          </a:p>
          <a:p>
            <a:pPr algn="just"/>
            <a:endParaRPr lang="en-ZA" sz="2000" dirty="0">
              <a:solidFill>
                <a:srgbClr val="000000"/>
              </a:solidFill>
              <a:cs typeface="Times New Roman"/>
            </a:endParaRPr>
          </a:p>
          <a:p>
            <a:pPr algn="just"/>
            <a:endParaRPr lang="en-ZA" sz="2000" dirty="0">
              <a:solidFill>
                <a:srgbClr val="000000"/>
              </a:solidFill>
              <a:cs typeface="Times New Roman"/>
            </a:endParaRPr>
          </a:p>
          <a:p>
            <a:pPr marL="0" indent="0" algn="just">
              <a:buNone/>
            </a:pPr>
            <a:endParaRPr lang="en-ZA" sz="2000" dirty="0"/>
          </a:p>
          <a:p>
            <a:pPr algn="just"/>
            <a:endParaRPr lang="en-ZA" sz="2000" dirty="0"/>
          </a:p>
          <a:p>
            <a:pPr algn="just"/>
            <a:endParaRPr lang="en-ZA" sz="2000" dirty="0"/>
          </a:p>
          <a:p>
            <a:endParaRPr lang="en-ZA" sz="2000" dirty="0"/>
          </a:p>
          <a:p>
            <a:pPr algn="just"/>
            <a:endParaRPr lang="en-ZA" sz="2000" dirty="0"/>
          </a:p>
          <a:p>
            <a:pPr algn="just"/>
            <a:endParaRPr lang="en-ZA" sz="2000" dirty="0"/>
          </a:p>
          <a:p>
            <a:pPr algn="just"/>
            <a:endParaRPr lang="en-ZA" sz="2000" dirty="0"/>
          </a:p>
          <a:p>
            <a:pPr algn="just"/>
            <a:endParaRPr lang="en-ZA" sz="2000" dirty="0"/>
          </a:p>
          <a:p>
            <a:pPr algn="just"/>
            <a:endParaRPr lang="en-ZA" sz="2000" dirty="0"/>
          </a:p>
        </p:txBody>
      </p:sp>
      <p:sp>
        <p:nvSpPr>
          <p:cNvPr id="4" name="Title 1"/>
          <p:cNvSpPr>
            <a:spLocks noGrp="1"/>
          </p:cNvSpPr>
          <p:nvPr>
            <p:ph type="title"/>
          </p:nvPr>
        </p:nvSpPr>
        <p:spPr>
          <a:xfrm>
            <a:off x="-44896" y="260648"/>
            <a:ext cx="9036496" cy="720080"/>
          </a:xfrm>
        </p:spPr>
        <p:txBody>
          <a:bodyPr>
            <a:noAutofit/>
          </a:bodyPr>
          <a:lstStyle/>
          <a:p>
            <a:r>
              <a:rPr lang="en-ZA" sz="3200" b="1" dirty="0" smtClean="0"/>
              <a:t>		3. REVENUE ENHANCEMENT PROGRAMME</a:t>
            </a:r>
            <a:endParaRPr lang="en-ZA" sz="2800" b="1" dirty="0"/>
          </a:p>
        </p:txBody>
      </p:sp>
    </p:spTree>
    <p:extLst>
      <p:ext uri="{BB962C8B-B14F-4D97-AF65-F5344CB8AC3E}">
        <p14:creationId xmlns:p14="http://schemas.microsoft.com/office/powerpoint/2010/main" xmlns="" val="41204225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nvSpPr>
        <p:spPr bwMode="auto">
          <a:xfrm>
            <a:off x="8534400" y="6247040"/>
            <a:ext cx="457200" cy="457200"/>
          </a:xfrm>
          <a:prstGeom prst="ellipse">
            <a:avLst/>
          </a:prstGeom>
          <a:solidFill>
            <a:srgbClr val="E18E1F"/>
          </a:solidFill>
          <a:ln>
            <a:headEnd/>
            <a:tailEnd/>
          </a:ln>
          <a:effectLst>
            <a:glow rad="228600">
              <a:schemeClr val="accent1">
                <a:satMod val="175000"/>
                <a:alpha val="40000"/>
              </a:schemeClr>
            </a:glow>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prst="relaxedInset"/>
          </a:sp3d>
        </p:spPr>
        <p:style>
          <a:lnRef idx="0">
            <a:schemeClr val="accent6"/>
          </a:lnRef>
          <a:fillRef idx="3">
            <a:schemeClr val="accent6"/>
          </a:fillRef>
          <a:effectRef idx="3">
            <a:schemeClr val="accent6"/>
          </a:effectRef>
          <a:fontRef idx="minor">
            <a:schemeClr val="lt1"/>
          </a:fontRef>
        </p:style>
        <p:txBody>
          <a:bodyPr wrap="none" lIns="0" tIns="0" rIns="0" bIns="0" anchor="ctr" anchorCtr="1"/>
          <a:lstStyle/>
          <a:p>
            <a:pPr algn="ctr">
              <a:defRPr/>
            </a:pPr>
            <a:fld id="{DB1BC395-7E27-4582-9BDE-79207CDBBB07}" type="slidenum">
              <a:rPr lang="en-US" sz="2400" b="1">
                <a:solidFill>
                  <a:srgbClr val="FFFFFF"/>
                </a:solidFill>
                <a:latin typeface="+mj-lt"/>
                <a:ea typeface="+mj-ea"/>
                <a:cs typeface="+mj-cs"/>
              </a:rPr>
              <a:pPr algn="ctr">
                <a:defRPr/>
              </a:pPr>
              <a:t>17</a:t>
            </a:fld>
            <a:endParaRPr lang="en-US" sz="2400" b="1" dirty="0">
              <a:solidFill>
                <a:srgbClr val="FFFFFF"/>
              </a:solidFill>
              <a:latin typeface="+mj-lt"/>
              <a:ea typeface="+mj-ea"/>
              <a:cs typeface="+mj-cs"/>
            </a:endParaRPr>
          </a:p>
        </p:txBody>
      </p:sp>
      <p:sp>
        <p:nvSpPr>
          <p:cNvPr id="3" name="Content Placeholder 2"/>
          <p:cNvSpPr>
            <a:spLocks noGrp="1"/>
          </p:cNvSpPr>
          <p:nvPr>
            <p:ph idx="1"/>
          </p:nvPr>
        </p:nvSpPr>
        <p:spPr>
          <a:xfrm>
            <a:off x="179512" y="892458"/>
            <a:ext cx="8812088" cy="5965542"/>
          </a:xfrm>
        </p:spPr>
        <p:txBody>
          <a:bodyPr/>
          <a:lstStyle/>
          <a:p>
            <a:pPr lvl="0" algn="just">
              <a:buFont typeface="Arial" panose="020B0604020202020204" pitchFamily="34" charset="0"/>
              <a:buChar char="•"/>
            </a:pPr>
            <a:r>
              <a:rPr lang="en-US" sz="2400" dirty="0"/>
              <a:t>Analysis of the current state of affairs, data on vacancies, number of senior managers compliant with minimum competency regulations, number of senior managers affected by the National Treasury CPMD competency requirements, number of senior managers contract coming to an end</a:t>
            </a:r>
            <a:r>
              <a:rPr lang="en-US" sz="2400" dirty="0" smtClean="0"/>
              <a:t>;</a:t>
            </a:r>
          </a:p>
          <a:p>
            <a:pPr marL="0" lvl="0" indent="0" algn="just">
              <a:buNone/>
            </a:pPr>
            <a:endParaRPr lang="en-US" sz="800" dirty="0"/>
          </a:p>
          <a:p>
            <a:pPr lvl="0" algn="just">
              <a:buFont typeface="Arial" panose="020B0604020202020204" pitchFamily="34" charset="0"/>
              <a:buChar char="•"/>
            </a:pPr>
            <a:r>
              <a:rPr lang="en-US" sz="2400" dirty="0"/>
              <a:t>Strong oversight over the pre – election and post - election phases as it relate to illegal cancellation of contracts and removal of senior managers and costs implications and court challenges on municipal budgets</a:t>
            </a:r>
            <a:r>
              <a:rPr lang="en-US" sz="2400" dirty="0" smtClean="0"/>
              <a:t>;</a:t>
            </a:r>
          </a:p>
          <a:p>
            <a:pPr lvl="0" algn="just">
              <a:buFont typeface="Arial" panose="020B0604020202020204" pitchFamily="34" charset="0"/>
              <a:buChar char="•"/>
            </a:pPr>
            <a:endParaRPr lang="en-US" sz="800" dirty="0"/>
          </a:p>
          <a:p>
            <a:pPr lvl="0" algn="just">
              <a:buFont typeface="Arial" panose="020B0604020202020204" pitchFamily="34" charset="0"/>
              <a:buChar char="•"/>
            </a:pPr>
            <a:r>
              <a:rPr lang="en-US" sz="2400" dirty="0" smtClean="0"/>
              <a:t>Affordable organogram aligned to core business;</a:t>
            </a:r>
          </a:p>
          <a:p>
            <a:pPr lvl="0" algn="just">
              <a:buFont typeface="Arial" panose="020B0604020202020204" pitchFamily="34" charset="0"/>
              <a:buChar char="•"/>
            </a:pPr>
            <a:endParaRPr lang="en-US" sz="800" dirty="0"/>
          </a:p>
          <a:p>
            <a:pPr lvl="0" algn="just">
              <a:buFont typeface="Arial" panose="020B0604020202020204" pitchFamily="34" charset="0"/>
              <a:buChar char="•"/>
            </a:pPr>
            <a:r>
              <a:rPr lang="en-US" sz="2400" dirty="0"/>
              <a:t>Resolve the misalignment between NT and </a:t>
            </a:r>
            <a:r>
              <a:rPr lang="en-US" sz="2400" dirty="0" smtClean="0"/>
              <a:t>COGTA </a:t>
            </a:r>
            <a:r>
              <a:rPr lang="en-US" sz="2400" dirty="0"/>
              <a:t>regulations on minimum competency requirements;</a:t>
            </a:r>
          </a:p>
          <a:p>
            <a:endParaRPr lang="en-US" dirty="0" smtClean="0"/>
          </a:p>
          <a:p>
            <a:endParaRPr lang="en-US" dirty="0"/>
          </a:p>
        </p:txBody>
      </p:sp>
      <p:sp>
        <p:nvSpPr>
          <p:cNvPr id="4" name="Title 1"/>
          <p:cNvSpPr>
            <a:spLocks noGrp="1"/>
          </p:cNvSpPr>
          <p:nvPr>
            <p:ph type="title"/>
          </p:nvPr>
        </p:nvSpPr>
        <p:spPr>
          <a:xfrm>
            <a:off x="0" y="0"/>
            <a:ext cx="9144000" cy="813435"/>
          </a:xfrm>
        </p:spPr>
        <p:txBody>
          <a:bodyPr>
            <a:normAutofit fontScale="90000"/>
          </a:bodyPr>
          <a:lstStyle/>
          <a:p>
            <a:pPr algn="ctr"/>
            <a:r>
              <a:rPr lang="en-ZA" sz="3200" b="1" dirty="0" smtClean="0"/>
              <a:t> 4.   APPOINTMENT OF SENIOR MANAGERS IN MUNICIPALITIES</a:t>
            </a:r>
            <a:endParaRPr lang="en-US" sz="3200" dirty="0"/>
          </a:p>
        </p:txBody>
      </p:sp>
    </p:spTree>
    <p:extLst>
      <p:ext uri="{BB962C8B-B14F-4D97-AF65-F5344CB8AC3E}">
        <p14:creationId xmlns:p14="http://schemas.microsoft.com/office/powerpoint/2010/main" xmlns="" val="16196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nvSpPr>
        <p:spPr bwMode="auto">
          <a:xfrm>
            <a:off x="7543800" y="5542530"/>
            <a:ext cx="342900" cy="342900"/>
          </a:xfrm>
          <a:prstGeom prst="ellipse">
            <a:avLst/>
          </a:prstGeom>
          <a:solidFill>
            <a:srgbClr val="E18E1F"/>
          </a:solidFill>
          <a:ln>
            <a:headEnd/>
            <a:tailEnd/>
          </a:ln>
          <a:effectLst>
            <a:glow rad="228600">
              <a:schemeClr val="accent1">
                <a:satMod val="175000"/>
                <a:alpha val="40000"/>
              </a:schemeClr>
            </a:glow>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prst="relaxedInset"/>
          </a:sp3d>
        </p:spPr>
        <p:style>
          <a:lnRef idx="0">
            <a:schemeClr val="accent6"/>
          </a:lnRef>
          <a:fillRef idx="3">
            <a:schemeClr val="accent6"/>
          </a:fillRef>
          <a:effectRef idx="3">
            <a:schemeClr val="accent6"/>
          </a:effectRef>
          <a:fontRef idx="minor">
            <a:schemeClr val="lt1"/>
          </a:fontRef>
        </p:style>
        <p:txBody>
          <a:bodyPr wrap="none" lIns="0" tIns="0" rIns="0" bIns="0" anchor="ctr" anchorCtr="1"/>
          <a:lstStyle/>
          <a:p>
            <a:pPr algn="ctr" defTabSz="342900">
              <a:defRPr/>
            </a:pPr>
            <a:fld id="{DB1BC395-7E27-4582-9BDE-79207CDBBB07}" type="slidenum">
              <a:rPr lang="en-US" b="1">
                <a:solidFill>
                  <a:srgbClr val="FFFFFF"/>
                </a:solidFill>
                <a:latin typeface="Calibri Light"/>
              </a:rPr>
              <a:pPr algn="ctr" defTabSz="342900">
                <a:defRPr/>
              </a:pPr>
              <a:t>18</a:t>
            </a:fld>
            <a:endParaRPr lang="en-US" b="1" dirty="0">
              <a:solidFill>
                <a:srgbClr val="FFFFFF"/>
              </a:solidFill>
              <a:latin typeface="Calibri Light"/>
            </a:endParaRPr>
          </a:p>
        </p:txBody>
      </p:sp>
      <p:sp>
        <p:nvSpPr>
          <p:cNvPr id="3" name="Content Placeholder 2"/>
          <p:cNvSpPr>
            <a:spLocks noGrp="1"/>
          </p:cNvSpPr>
          <p:nvPr>
            <p:ph idx="1"/>
          </p:nvPr>
        </p:nvSpPr>
        <p:spPr>
          <a:xfrm>
            <a:off x="140127" y="728446"/>
            <a:ext cx="8640960" cy="5796898"/>
          </a:xfrm>
        </p:spPr>
        <p:txBody>
          <a:bodyPr/>
          <a:lstStyle/>
          <a:p>
            <a:pPr lvl="0" algn="just">
              <a:buFont typeface="Arial" panose="020B0604020202020204" pitchFamily="34" charset="0"/>
              <a:buChar char="•"/>
            </a:pPr>
            <a:r>
              <a:rPr lang="en-US" sz="1900" dirty="0"/>
              <a:t>State of municipal technical capacity and capability, in terms of Technical Units organograms, alignment of structure with core function, existing capacity and vacancies;</a:t>
            </a:r>
          </a:p>
          <a:p>
            <a:pPr lvl="0" algn="just">
              <a:buFont typeface="Arial" panose="020B0604020202020204" pitchFamily="34" charset="0"/>
              <a:buChar char="•"/>
            </a:pPr>
            <a:r>
              <a:rPr lang="en-US" sz="1900" dirty="0"/>
              <a:t>Analysis of the municipal absorption capacity and capability to manage infrastructure grants, e.g. whether all critical </a:t>
            </a:r>
            <a:r>
              <a:rPr lang="en-US" sz="1900" dirty="0" smtClean="0"/>
              <a:t>posts </a:t>
            </a:r>
            <a:r>
              <a:rPr lang="en-US" sz="1900" dirty="0"/>
              <a:t>are filled with appropriate expertise and critical functions such as </a:t>
            </a:r>
            <a:r>
              <a:rPr lang="en-US" sz="1900" dirty="0" smtClean="0"/>
              <a:t>BTOs </a:t>
            </a:r>
            <a:r>
              <a:rPr lang="en-US" sz="1900" dirty="0"/>
              <a:t>and </a:t>
            </a:r>
            <a:r>
              <a:rPr lang="en-US" sz="1900" dirty="0" smtClean="0"/>
              <a:t>SCMs </a:t>
            </a:r>
            <a:r>
              <a:rPr lang="en-US" sz="1900" dirty="0"/>
              <a:t>are in place;  </a:t>
            </a:r>
            <a:endParaRPr lang="en-US" sz="1900" dirty="0" smtClean="0"/>
          </a:p>
          <a:p>
            <a:pPr lvl="0" algn="just">
              <a:buFont typeface="Arial" panose="020B0604020202020204" pitchFamily="34" charset="0"/>
              <a:buChar char="•"/>
            </a:pPr>
            <a:r>
              <a:rPr lang="en-US" sz="1900" dirty="0" smtClean="0"/>
              <a:t>Address shortage of technical skills municipalities by implementing learning </a:t>
            </a:r>
            <a:r>
              <a:rPr lang="en-US" sz="1900" dirty="0" err="1" smtClean="0"/>
              <a:t>programmes</a:t>
            </a:r>
            <a:r>
              <a:rPr lang="en-US" sz="1900" dirty="0" smtClean="0"/>
              <a:t> aimed at increasing a pool of artisans and other critical skills; </a:t>
            </a:r>
            <a:endParaRPr lang="en-US" sz="1900" dirty="0"/>
          </a:p>
          <a:p>
            <a:pPr lvl="0" algn="just">
              <a:buFont typeface="Arial" panose="020B0604020202020204" pitchFamily="34" charset="0"/>
              <a:buChar char="•"/>
            </a:pPr>
            <a:r>
              <a:rPr lang="en-ZA" sz="1900" dirty="0"/>
              <a:t>Increase access to quality, reliable and sustainable basic levels of service in 27 prioritised districts, through diagnostic analysis leading to support and intervention to address key </a:t>
            </a:r>
            <a:r>
              <a:rPr lang="en-ZA" sz="1900" dirty="0" smtClean="0"/>
              <a:t>challenges;</a:t>
            </a:r>
            <a:endParaRPr lang="en-US" sz="1900" dirty="0"/>
          </a:p>
          <a:p>
            <a:pPr lvl="0" algn="just">
              <a:buFont typeface="Arial" panose="020B0604020202020204" pitchFamily="34" charset="0"/>
              <a:buChar char="•"/>
            </a:pPr>
            <a:r>
              <a:rPr lang="en-ZA" sz="1900" dirty="0"/>
              <a:t>Put in place regional support contractors to assist municipalities to improve infrastructure delivery and </a:t>
            </a:r>
            <a:r>
              <a:rPr lang="en-ZA" sz="1900" dirty="0" smtClean="0"/>
              <a:t>operation; </a:t>
            </a:r>
            <a:endParaRPr lang="en-US" sz="1900" dirty="0"/>
          </a:p>
          <a:p>
            <a:pPr lvl="0" algn="just">
              <a:buFont typeface="Arial" panose="020B0604020202020204" pitchFamily="34" charset="0"/>
              <a:buChar char="•"/>
            </a:pPr>
            <a:r>
              <a:rPr lang="en-ZA" sz="1900" dirty="0"/>
              <a:t>Mobilise more funding for rehabilitation, refurbishment and replacement of ageing infrastructure, from government grants and loan </a:t>
            </a:r>
            <a:r>
              <a:rPr lang="en-ZA" sz="1900" dirty="0" smtClean="0"/>
              <a:t>funding;</a:t>
            </a:r>
            <a:endParaRPr lang="en-US" sz="1900" dirty="0"/>
          </a:p>
          <a:p>
            <a:pPr lvl="0" algn="just">
              <a:buFont typeface="Arial" panose="020B0604020202020204" pitchFamily="34" charset="0"/>
              <a:buChar char="•"/>
            </a:pPr>
            <a:r>
              <a:rPr lang="en-ZA" sz="1900" dirty="0"/>
              <a:t>Make municipal infrastructure procurement more efficient and effective through putting in place national framework contract</a:t>
            </a:r>
            <a:endParaRPr lang="en-US" sz="1900" dirty="0"/>
          </a:p>
          <a:p>
            <a:endParaRPr lang="en-ZA" dirty="0" smtClean="0">
              <a:solidFill>
                <a:srgbClr val="000000"/>
              </a:solidFill>
              <a:cs typeface="Times New Roman"/>
            </a:endParaRPr>
          </a:p>
          <a:p>
            <a:endParaRPr lang="en-ZA" sz="600" dirty="0">
              <a:solidFill>
                <a:srgbClr val="000000"/>
              </a:solidFill>
              <a:cs typeface="Times New Roman"/>
            </a:endParaRPr>
          </a:p>
          <a:p>
            <a:endParaRPr lang="en-US" dirty="0"/>
          </a:p>
        </p:txBody>
      </p:sp>
      <p:sp>
        <p:nvSpPr>
          <p:cNvPr id="4" name="Title 1"/>
          <p:cNvSpPr>
            <a:spLocks noGrp="1"/>
          </p:cNvSpPr>
          <p:nvPr>
            <p:ph type="title"/>
          </p:nvPr>
        </p:nvSpPr>
        <p:spPr>
          <a:xfrm>
            <a:off x="1034515" y="7784"/>
            <a:ext cx="6852185" cy="663416"/>
          </a:xfrm>
        </p:spPr>
        <p:txBody>
          <a:bodyPr>
            <a:normAutofit/>
          </a:bodyPr>
          <a:lstStyle/>
          <a:p>
            <a:pPr algn="ctr"/>
            <a:r>
              <a:rPr lang="en-US" dirty="0"/>
              <a:t>5.  SERVICE AND INFRASTRUCTURE</a:t>
            </a:r>
          </a:p>
        </p:txBody>
      </p:sp>
    </p:spTree>
    <p:extLst>
      <p:ext uri="{BB962C8B-B14F-4D97-AF65-F5344CB8AC3E}">
        <p14:creationId xmlns:p14="http://schemas.microsoft.com/office/powerpoint/2010/main" xmlns="" val="37095597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nvSpPr>
        <p:spPr bwMode="auto">
          <a:xfrm>
            <a:off x="8534400" y="6247040"/>
            <a:ext cx="457200" cy="457200"/>
          </a:xfrm>
          <a:prstGeom prst="ellipse">
            <a:avLst/>
          </a:prstGeom>
          <a:solidFill>
            <a:srgbClr val="E18E1F"/>
          </a:solidFill>
          <a:ln>
            <a:headEnd/>
            <a:tailEnd/>
          </a:ln>
          <a:effectLst>
            <a:glow rad="228600">
              <a:schemeClr val="accent1">
                <a:satMod val="175000"/>
                <a:alpha val="40000"/>
              </a:schemeClr>
            </a:glow>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prst="relaxedInset"/>
          </a:sp3d>
        </p:spPr>
        <p:style>
          <a:lnRef idx="0">
            <a:schemeClr val="accent6"/>
          </a:lnRef>
          <a:fillRef idx="3">
            <a:schemeClr val="accent6"/>
          </a:fillRef>
          <a:effectRef idx="3">
            <a:schemeClr val="accent6"/>
          </a:effectRef>
          <a:fontRef idx="minor">
            <a:schemeClr val="lt1"/>
          </a:fontRef>
        </p:style>
        <p:txBody>
          <a:bodyPr wrap="none" lIns="0" tIns="0" rIns="0" bIns="0" anchor="ctr" anchorCtr="1"/>
          <a:lstStyle/>
          <a:p>
            <a:pPr algn="ctr">
              <a:defRPr/>
            </a:pPr>
            <a:fld id="{DB1BC395-7E27-4582-9BDE-79207CDBBB07}" type="slidenum">
              <a:rPr lang="en-US" sz="2400" b="1">
                <a:solidFill>
                  <a:srgbClr val="FFFFFF"/>
                </a:solidFill>
                <a:latin typeface="+mj-lt"/>
                <a:ea typeface="+mj-ea"/>
                <a:cs typeface="+mj-cs"/>
              </a:rPr>
              <a:pPr algn="ctr">
                <a:defRPr/>
              </a:pPr>
              <a:t>19</a:t>
            </a:fld>
            <a:endParaRPr lang="en-US" sz="2400" b="1" dirty="0">
              <a:solidFill>
                <a:srgbClr val="FFFFFF"/>
              </a:solidFill>
              <a:latin typeface="+mj-lt"/>
              <a:ea typeface="+mj-ea"/>
              <a:cs typeface="+mj-cs"/>
            </a:endParaRPr>
          </a:p>
        </p:txBody>
      </p:sp>
      <p:sp>
        <p:nvSpPr>
          <p:cNvPr id="3" name="Content Placeholder 2"/>
          <p:cNvSpPr>
            <a:spLocks noGrp="1"/>
          </p:cNvSpPr>
          <p:nvPr>
            <p:ph idx="1"/>
          </p:nvPr>
        </p:nvSpPr>
        <p:spPr>
          <a:xfrm>
            <a:off x="107504" y="1124744"/>
            <a:ext cx="8884096" cy="5350896"/>
          </a:xfrm>
        </p:spPr>
        <p:txBody>
          <a:bodyPr/>
          <a:lstStyle/>
          <a:p>
            <a:pPr lvl="0" algn="just">
              <a:buFont typeface="Arial" panose="020B0604020202020204" pitchFamily="34" charset="0"/>
              <a:buChar char="•"/>
            </a:pPr>
            <a:r>
              <a:rPr lang="en-US" sz="2800" dirty="0"/>
              <a:t>State of forensic reports, (collation of the forensic investigation undertaken by Province and Municipalities</a:t>
            </a:r>
            <a:r>
              <a:rPr lang="en-US" sz="2800" dirty="0" smtClean="0"/>
              <a:t>);</a:t>
            </a:r>
          </a:p>
          <a:p>
            <a:pPr marL="0" lvl="0" indent="0">
              <a:buNone/>
            </a:pPr>
            <a:endParaRPr lang="en-US" sz="800" dirty="0"/>
          </a:p>
          <a:p>
            <a:pPr lvl="0" algn="just">
              <a:buFont typeface="Arial" panose="020B0604020202020204" pitchFamily="34" charset="0"/>
              <a:buChar char="•"/>
            </a:pPr>
            <a:r>
              <a:rPr lang="en-US" sz="2800" dirty="0"/>
              <a:t>Analysis of the reports; </a:t>
            </a:r>
            <a:endParaRPr lang="en-US" sz="2800" dirty="0" smtClean="0"/>
          </a:p>
          <a:p>
            <a:pPr lvl="0">
              <a:buFont typeface="Arial" panose="020B0604020202020204" pitchFamily="34" charset="0"/>
              <a:buChar char="•"/>
            </a:pPr>
            <a:endParaRPr lang="en-US" sz="800" dirty="0"/>
          </a:p>
          <a:p>
            <a:pPr lvl="0" algn="just">
              <a:buFont typeface="Arial" panose="020B0604020202020204" pitchFamily="34" charset="0"/>
              <a:buChar char="•"/>
            </a:pPr>
            <a:r>
              <a:rPr lang="en-US" sz="2800" dirty="0"/>
              <a:t>Status of reports in Councils and consequence management and accountability</a:t>
            </a:r>
            <a:r>
              <a:rPr lang="en-US" sz="2800" dirty="0" smtClean="0"/>
              <a:t>;</a:t>
            </a:r>
          </a:p>
          <a:p>
            <a:pPr lvl="0">
              <a:buFont typeface="Arial" panose="020B0604020202020204" pitchFamily="34" charset="0"/>
              <a:buChar char="•"/>
            </a:pPr>
            <a:endParaRPr lang="en-US" sz="800" dirty="0"/>
          </a:p>
          <a:p>
            <a:pPr lvl="0" algn="just">
              <a:buFont typeface="Arial" panose="020B0604020202020204" pitchFamily="34" charset="0"/>
              <a:buChar char="•"/>
            </a:pPr>
            <a:r>
              <a:rPr lang="en-US" sz="2800" dirty="0"/>
              <a:t>Monitor municipal implementation plans; and </a:t>
            </a:r>
            <a:endParaRPr lang="en-US" sz="2800" dirty="0" smtClean="0"/>
          </a:p>
          <a:p>
            <a:pPr lvl="0">
              <a:buFont typeface="Arial" panose="020B0604020202020204" pitchFamily="34" charset="0"/>
              <a:buChar char="•"/>
            </a:pPr>
            <a:endParaRPr lang="en-US" sz="800" dirty="0"/>
          </a:p>
          <a:p>
            <a:pPr lvl="0" algn="just">
              <a:buFont typeface="Arial" panose="020B0604020202020204" pitchFamily="34" charset="0"/>
              <a:buChar char="•"/>
            </a:pPr>
            <a:r>
              <a:rPr lang="en-US" sz="2800" dirty="0"/>
              <a:t>Role of MEC and other agencies in enforcing consequence management</a:t>
            </a:r>
          </a:p>
          <a:p>
            <a:endParaRPr lang="en-ZA" dirty="0" smtClean="0">
              <a:solidFill>
                <a:srgbClr val="000000"/>
              </a:solidFill>
              <a:cs typeface="Times New Roman"/>
            </a:endParaRPr>
          </a:p>
          <a:p>
            <a:endParaRPr lang="en-ZA" sz="800" dirty="0">
              <a:solidFill>
                <a:srgbClr val="000000"/>
              </a:solidFill>
              <a:cs typeface="Times New Roman"/>
            </a:endParaRPr>
          </a:p>
          <a:p>
            <a:endParaRPr lang="en-US" dirty="0"/>
          </a:p>
        </p:txBody>
      </p:sp>
      <p:sp>
        <p:nvSpPr>
          <p:cNvPr id="4" name="Title 1"/>
          <p:cNvSpPr>
            <a:spLocks noGrp="1"/>
          </p:cNvSpPr>
          <p:nvPr>
            <p:ph type="title"/>
          </p:nvPr>
        </p:nvSpPr>
        <p:spPr>
          <a:xfrm>
            <a:off x="7754" y="-4228"/>
            <a:ext cx="9136246" cy="884555"/>
          </a:xfrm>
        </p:spPr>
        <p:txBody>
          <a:bodyPr>
            <a:normAutofit fontScale="90000"/>
          </a:bodyPr>
          <a:lstStyle/>
          <a:p>
            <a:pPr lvl="0"/>
            <a:r>
              <a:rPr lang="en-US" sz="3200" b="1" dirty="0" smtClean="0"/>
              <a:t/>
            </a:r>
            <a:br>
              <a:rPr lang="en-US" sz="3200" b="1" dirty="0" smtClean="0"/>
            </a:br>
            <a:r>
              <a:rPr lang="en-US" sz="3200" b="1" dirty="0" smtClean="0"/>
              <a:t>6.  </a:t>
            </a:r>
            <a:r>
              <a:rPr lang="en-US" sz="3600" b="1" dirty="0" smtClean="0"/>
              <a:t>IMPLEMENTATION </a:t>
            </a:r>
            <a:r>
              <a:rPr lang="en-US" sz="3600" b="1" dirty="0"/>
              <a:t>OF FORENSIC REPORTS</a:t>
            </a:r>
            <a:r>
              <a:rPr lang="en-US" sz="3600" dirty="0"/>
              <a:t/>
            </a:r>
            <a:br>
              <a:rPr lang="en-US" sz="3600" dirty="0"/>
            </a:br>
            <a:endParaRPr lang="en-US" sz="3600" b="1" dirty="0"/>
          </a:p>
        </p:txBody>
      </p:sp>
    </p:spTree>
    <p:extLst>
      <p:ext uri="{BB962C8B-B14F-4D97-AF65-F5344CB8AC3E}">
        <p14:creationId xmlns:p14="http://schemas.microsoft.com/office/powerpoint/2010/main" xmlns="" val="986941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DFFE2B6-938D-47C6-8A9B-DD6FD95CA4F9}" type="slidenum">
              <a:rPr lang="en-US" altLang="en-US" smtClean="0"/>
              <a:pPr>
                <a:defRPr/>
              </a:pPr>
              <a:t>2</a:t>
            </a:fld>
            <a:endParaRPr lang="en-US" altLang="en-US" dirty="0"/>
          </a:p>
        </p:txBody>
      </p:sp>
      <p:sp>
        <p:nvSpPr>
          <p:cNvPr id="6" name="Text Placeholder 5"/>
          <p:cNvSpPr>
            <a:spLocks noGrp="1"/>
          </p:cNvSpPr>
          <p:nvPr>
            <p:ph type="body" sz="quarter" idx="13"/>
          </p:nvPr>
        </p:nvSpPr>
        <p:spPr>
          <a:xfrm>
            <a:off x="737356" y="1268760"/>
            <a:ext cx="7759774" cy="4896544"/>
          </a:xfrm>
        </p:spPr>
        <p:txBody>
          <a:bodyPr/>
          <a:lstStyle/>
          <a:p>
            <a:pPr algn="just"/>
            <a:r>
              <a:rPr lang="en-ZA" sz="2200" dirty="0" smtClean="0"/>
              <a:t>Highlights of </a:t>
            </a:r>
            <a:r>
              <a:rPr lang="en-ZA" sz="2200" dirty="0" err="1" smtClean="0"/>
              <a:t>SoNA</a:t>
            </a:r>
            <a:r>
              <a:rPr lang="en-ZA" sz="2200" dirty="0" smtClean="0"/>
              <a:t> 2017</a:t>
            </a:r>
          </a:p>
          <a:p>
            <a:pPr algn="just"/>
            <a:r>
              <a:rPr lang="en-ZA" sz="2200" dirty="0" smtClean="0"/>
              <a:t>Feedback on issues</a:t>
            </a:r>
          </a:p>
          <a:p>
            <a:pPr algn="just"/>
            <a:r>
              <a:rPr lang="en-ZA" sz="2200" dirty="0" smtClean="0"/>
              <a:t>Priorities for 2017</a:t>
            </a:r>
          </a:p>
          <a:p>
            <a:pPr algn="just"/>
            <a:r>
              <a:rPr lang="en-ZA" sz="2200" dirty="0" err="1" smtClean="0"/>
              <a:t>SoNA</a:t>
            </a:r>
            <a:r>
              <a:rPr lang="en-ZA" sz="2200" dirty="0" smtClean="0"/>
              <a:t> implications for local government</a:t>
            </a:r>
          </a:p>
          <a:p>
            <a:pPr algn="just"/>
            <a:r>
              <a:rPr lang="en-ZA" sz="2200" dirty="0"/>
              <a:t>Improving the outcomes of the system of local government through Back to Basics approach</a:t>
            </a:r>
          </a:p>
          <a:p>
            <a:pPr algn="just"/>
            <a:r>
              <a:rPr lang="en-ZA" sz="2200" dirty="0" smtClean="0"/>
              <a:t>10 Point Plan</a:t>
            </a:r>
          </a:p>
          <a:p>
            <a:pPr algn="just"/>
            <a:r>
              <a:rPr lang="en-ZA" sz="2200" dirty="0" smtClean="0"/>
              <a:t>Further </a:t>
            </a:r>
            <a:r>
              <a:rPr lang="en-ZA" sz="2200" dirty="0"/>
              <a:t>issues for possible consideration</a:t>
            </a:r>
            <a:endParaRPr lang="en-ZA" sz="2200" dirty="0" smtClean="0"/>
          </a:p>
          <a:p>
            <a:endParaRPr lang="en-ZA" sz="2200" dirty="0"/>
          </a:p>
        </p:txBody>
      </p:sp>
    </p:spTree>
    <p:extLst>
      <p:ext uri="{BB962C8B-B14F-4D97-AF65-F5344CB8AC3E}">
        <p14:creationId xmlns:p14="http://schemas.microsoft.com/office/powerpoint/2010/main" xmlns="" val="28737647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nvSpPr>
        <p:spPr bwMode="auto">
          <a:xfrm>
            <a:off x="8534400" y="6247040"/>
            <a:ext cx="457200" cy="457200"/>
          </a:xfrm>
          <a:prstGeom prst="ellipse">
            <a:avLst/>
          </a:prstGeom>
          <a:solidFill>
            <a:srgbClr val="E18E1F"/>
          </a:solidFill>
          <a:ln>
            <a:headEnd/>
            <a:tailEnd/>
          </a:ln>
          <a:effectLst>
            <a:glow rad="228600">
              <a:schemeClr val="accent1">
                <a:satMod val="175000"/>
                <a:alpha val="40000"/>
              </a:schemeClr>
            </a:glow>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prst="relaxedInset"/>
          </a:sp3d>
        </p:spPr>
        <p:style>
          <a:lnRef idx="0">
            <a:schemeClr val="accent6"/>
          </a:lnRef>
          <a:fillRef idx="3">
            <a:schemeClr val="accent6"/>
          </a:fillRef>
          <a:effectRef idx="3">
            <a:schemeClr val="accent6"/>
          </a:effectRef>
          <a:fontRef idx="minor">
            <a:schemeClr val="lt1"/>
          </a:fontRef>
        </p:style>
        <p:txBody>
          <a:bodyPr wrap="none" lIns="0" tIns="0" rIns="0" bIns="0" anchor="ctr" anchorCtr="1"/>
          <a:lstStyle/>
          <a:p>
            <a:pPr algn="ctr">
              <a:defRPr/>
            </a:pPr>
            <a:fld id="{DB1BC395-7E27-4582-9BDE-79207CDBBB07}" type="slidenum">
              <a:rPr lang="en-US" sz="2400" b="1">
                <a:solidFill>
                  <a:srgbClr val="FFFFFF"/>
                </a:solidFill>
                <a:latin typeface="+mj-lt"/>
                <a:ea typeface="+mj-ea"/>
                <a:cs typeface="+mj-cs"/>
              </a:rPr>
              <a:pPr algn="ctr">
                <a:defRPr/>
              </a:pPr>
              <a:t>20</a:t>
            </a:fld>
            <a:endParaRPr lang="en-US" sz="2400" b="1" dirty="0">
              <a:solidFill>
                <a:srgbClr val="FFFFFF"/>
              </a:solidFill>
              <a:latin typeface="+mj-lt"/>
              <a:ea typeface="+mj-ea"/>
              <a:cs typeface="+mj-cs"/>
            </a:endParaRPr>
          </a:p>
        </p:txBody>
      </p:sp>
      <p:sp>
        <p:nvSpPr>
          <p:cNvPr id="3" name="Content Placeholder 2"/>
          <p:cNvSpPr>
            <a:spLocks noGrp="1"/>
          </p:cNvSpPr>
          <p:nvPr>
            <p:ph idx="1"/>
          </p:nvPr>
        </p:nvSpPr>
        <p:spPr>
          <a:xfrm>
            <a:off x="0" y="897800"/>
            <a:ext cx="9144000" cy="5577840"/>
          </a:xfrm>
        </p:spPr>
        <p:txBody>
          <a:bodyPr/>
          <a:lstStyle/>
          <a:p>
            <a:pPr lvl="0">
              <a:buFont typeface="Arial" panose="020B0604020202020204" pitchFamily="34" charset="0"/>
              <a:buChar char="•"/>
            </a:pPr>
            <a:r>
              <a:rPr lang="en-US" sz="2300" dirty="0"/>
              <a:t>Priorities issues that have immediate impact on the citizens;</a:t>
            </a:r>
          </a:p>
          <a:p>
            <a:pPr lvl="0">
              <a:buFont typeface="Arial" panose="020B0604020202020204" pitchFamily="34" charset="0"/>
              <a:buChar char="•"/>
            </a:pPr>
            <a:r>
              <a:rPr lang="en-US" sz="2300" dirty="0"/>
              <a:t>Better understanding of the complexity of urban voter/variety of needs and interest to serve;</a:t>
            </a:r>
          </a:p>
          <a:p>
            <a:pPr lvl="0">
              <a:buFont typeface="Arial" panose="020B0604020202020204" pitchFamily="34" charset="0"/>
              <a:buChar char="•"/>
            </a:pPr>
            <a:r>
              <a:rPr lang="en-US" sz="2300" dirty="0"/>
              <a:t>Effective complaints management systems and improving frontline services;</a:t>
            </a:r>
          </a:p>
          <a:p>
            <a:pPr lvl="0">
              <a:buFont typeface="Arial" panose="020B0604020202020204" pitchFamily="34" charset="0"/>
              <a:buChar char="•"/>
            </a:pPr>
            <a:r>
              <a:rPr lang="en-US" sz="2300" dirty="0"/>
              <a:t>Enforcement mechanisms for service norms and standards, quicker response times and improve communication/feedback to citizens;</a:t>
            </a:r>
          </a:p>
          <a:p>
            <a:pPr lvl="0">
              <a:buFont typeface="Arial" panose="020B0604020202020204" pitchFamily="34" charset="0"/>
              <a:buChar char="•"/>
            </a:pPr>
            <a:r>
              <a:rPr lang="en-US" sz="2300" dirty="0"/>
              <a:t>Provision of interim services to informal settlements;</a:t>
            </a:r>
          </a:p>
          <a:p>
            <a:pPr lvl="0">
              <a:buFont typeface="Arial" panose="020B0604020202020204" pitchFamily="34" charset="0"/>
              <a:buChar char="•"/>
            </a:pPr>
            <a:r>
              <a:rPr lang="en-US" sz="2300" dirty="0"/>
              <a:t>Role of Metro in the declining economy – infrastructure investment that stimulate economy </a:t>
            </a:r>
            <a:r>
              <a:rPr lang="en-US" sz="2300" i="1" dirty="0"/>
              <a:t>(These municipalities are key drivers of economic growth and economic activity. Metropolitan cities and large towns produce 80% of the country's GVA and are home to 69% of the population</a:t>
            </a:r>
            <a:r>
              <a:rPr lang="en-US" sz="2300" dirty="0"/>
              <a:t>)</a:t>
            </a:r>
          </a:p>
          <a:p>
            <a:pPr lvl="0">
              <a:buFont typeface="Arial" panose="020B0604020202020204" pitchFamily="34" charset="0"/>
              <a:buChar char="•"/>
            </a:pPr>
            <a:r>
              <a:rPr lang="en-US" sz="2300" dirty="0"/>
              <a:t>Visible and impactful spatial transformation and integration initiatives</a:t>
            </a:r>
          </a:p>
          <a:p>
            <a:endParaRPr lang="en-ZA" dirty="0" smtClean="0">
              <a:solidFill>
                <a:srgbClr val="000000"/>
              </a:solidFill>
              <a:cs typeface="Times New Roman"/>
            </a:endParaRPr>
          </a:p>
          <a:p>
            <a:endParaRPr lang="en-ZA" sz="800" dirty="0">
              <a:solidFill>
                <a:srgbClr val="000000"/>
              </a:solidFill>
              <a:cs typeface="Times New Roman"/>
            </a:endParaRPr>
          </a:p>
          <a:p>
            <a:endParaRPr lang="en-US" dirty="0"/>
          </a:p>
        </p:txBody>
      </p:sp>
      <p:sp>
        <p:nvSpPr>
          <p:cNvPr id="4" name="Title 1"/>
          <p:cNvSpPr>
            <a:spLocks noGrp="1"/>
          </p:cNvSpPr>
          <p:nvPr>
            <p:ph type="title"/>
          </p:nvPr>
        </p:nvSpPr>
        <p:spPr>
          <a:xfrm>
            <a:off x="7754" y="-4227"/>
            <a:ext cx="9136246" cy="673428"/>
          </a:xfrm>
        </p:spPr>
        <p:txBody>
          <a:bodyPr>
            <a:normAutofit fontScale="90000"/>
          </a:bodyPr>
          <a:lstStyle/>
          <a:p>
            <a:pPr lvl="0"/>
            <a:r>
              <a:rPr lang="en-US" sz="3200" b="1" dirty="0" smtClean="0"/>
              <a:t/>
            </a:r>
            <a:br>
              <a:rPr lang="en-US" sz="3200" b="1" dirty="0" smtClean="0"/>
            </a:br>
            <a:r>
              <a:rPr lang="en-US" sz="3200" b="1" dirty="0" smtClean="0"/>
              <a:t>7.  </a:t>
            </a:r>
            <a:r>
              <a:rPr lang="en-US" sz="3600" b="1" dirty="0" smtClean="0"/>
              <a:t>METROPOLITAN </a:t>
            </a:r>
            <a:r>
              <a:rPr lang="en-US" sz="3600" b="1" dirty="0"/>
              <a:t>B2B PROGRAMME</a:t>
            </a:r>
            <a:r>
              <a:rPr lang="en-US" sz="3600" dirty="0"/>
              <a:t/>
            </a:r>
            <a:br>
              <a:rPr lang="en-US" sz="3600" dirty="0"/>
            </a:br>
            <a:endParaRPr lang="en-US" sz="3600" b="1" dirty="0"/>
          </a:p>
        </p:txBody>
      </p:sp>
    </p:spTree>
    <p:extLst>
      <p:ext uri="{BB962C8B-B14F-4D97-AF65-F5344CB8AC3E}">
        <p14:creationId xmlns:p14="http://schemas.microsoft.com/office/powerpoint/2010/main" xmlns="" val="22129457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nvSpPr>
        <p:spPr bwMode="auto">
          <a:xfrm>
            <a:off x="8534400" y="6247040"/>
            <a:ext cx="457200" cy="457200"/>
          </a:xfrm>
          <a:prstGeom prst="ellipse">
            <a:avLst/>
          </a:prstGeom>
          <a:solidFill>
            <a:srgbClr val="E18E1F"/>
          </a:solidFill>
          <a:ln>
            <a:headEnd/>
            <a:tailEnd/>
          </a:ln>
          <a:effectLst>
            <a:glow rad="228600">
              <a:schemeClr val="accent1">
                <a:satMod val="175000"/>
                <a:alpha val="40000"/>
              </a:schemeClr>
            </a:glow>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prst="relaxedInset"/>
          </a:sp3d>
        </p:spPr>
        <p:style>
          <a:lnRef idx="0">
            <a:schemeClr val="accent6"/>
          </a:lnRef>
          <a:fillRef idx="3">
            <a:schemeClr val="accent6"/>
          </a:fillRef>
          <a:effectRef idx="3">
            <a:schemeClr val="accent6"/>
          </a:effectRef>
          <a:fontRef idx="minor">
            <a:schemeClr val="lt1"/>
          </a:fontRef>
        </p:style>
        <p:txBody>
          <a:bodyPr wrap="none" lIns="0" tIns="0" rIns="0" bIns="0" anchor="ctr" anchorCtr="1"/>
          <a:lstStyle/>
          <a:p>
            <a:pPr algn="ctr">
              <a:defRPr/>
            </a:pPr>
            <a:fld id="{DB1BC395-7E27-4582-9BDE-79207CDBBB07}" type="slidenum">
              <a:rPr lang="en-US" sz="2400" b="1">
                <a:solidFill>
                  <a:srgbClr val="FFFFFF"/>
                </a:solidFill>
                <a:latin typeface="+mj-lt"/>
                <a:ea typeface="+mj-ea"/>
                <a:cs typeface="+mj-cs"/>
              </a:rPr>
              <a:pPr algn="ctr">
                <a:defRPr/>
              </a:pPr>
              <a:t>21</a:t>
            </a:fld>
            <a:endParaRPr lang="en-US" sz="2400" b="1" dirty="0">
              <a:solidFill>
                <a:srgbClr val="FFFFFF"/>
              </a:solidFill>
              <a:latin typeface="+mj-lt"/>
              <a:ea typeface="+mj-ea"/>
              <a:cs typeface="+mj-cs"/>
            </a:endParaRPr>
          </a:p>
        </p:txBody>
      </p:sp>
      <p:sp>
        <p:nvSpPr>
          <p:cNvPr id="3" name="Content Placeholder 2"/>
          <p:cNvSpPr>
            <a:spLocks noGrp="1"/>
          </p:cNvSpPr>
          <p:nvPr>
            <p:ph idx="1"/>
          </p:nvPr>
        </p:nvSpPr>
        <p:spPr>
          <a:xfrm>
            <a:off x="205837" y="1123552"/>
            <a:ext cx="8740080" cy="5123488"/>
          </a:xfrm>
        </p:spPr>
        <p:txBody>
          <a:bodyPr/>
          <a:lstStyle/>
          <a:p>
            <a:pPr lvl="0">
              <a:buFont typeface="Arial" panose="020B0604020202020204" pitchFamily="34" charset="0"/>
              <a:buChar char="•"/>
            </a:pPr>
            <a:r>
              <a:rPr lang="en-US" sz="2800" dirty="0"/>
              <a:t>Clarify allocation and distribution of powers and functions</a:t>
            </a:r>
            <a:r>
              <a:rPr lang="en-US" sz="2800" dirty="0" smtClean="0"/>
              <a:t>;</a:t>
            </a:r>
          </a:p>
          <a:p>
            <a:pPr marL="0" lvl="0" indent="0">
              <a:buNone/>
            </a:pPr>
            <a:endParaRPr lang="en-US" sz="800" dirty="0"/>
          </a:p>
          <a:p>
            <a:pPr lvl="0">
              <a:buFont typeface="Arial" panose="020B0604020202020204" pitchFamily="34" charset="0"/>
              <a:buChar char="•"/>
            </a:pPr>
            <a:r>
              <a:rPr lang="en-US" sz="2800" dirty="0"/>
              <a:t>Regional integrated planning and delivery of </a:t>
            </a:r>
            <a:r>
              <a:rPr lang="en-US" sz="2800" dirty="0" smtClean="0"/>
              <a:t>services;</a:t>
            </a:r>
          </a:p>
          <a:p>
            <a:pPr lvl="0">
              <a:buFont typeface="Arial" panose="020B0604020202020204" pitchFamily="34" charset="0"/>
              <a:buChar char="•"/>
            </a:pPr>
            <a:endParaRPr lang="en-US" sz="800" dirty="0"/>
          </a:p>
          <a:p>
            <a:pPr lvl="0">
              <a:buFont typeface="Arial" panose="020B0604020202020204" pitchFamily="34" charset="0"/>
              <a:buChar char="•"/>
            </a:pPr>
            <a:r>
              <a:rPr lang="en-US" sz="2800" dirty="0"/>
              <a:t>District and local IGR coordination </a:t>
            </a:r>
            <a:r>
              <a:rPr lang="en-US" sz="2800" dirty="0" smtClean="0"/>
              <a:t>model;</a:t>
            </a:r>
          </a:p>
          <a:p>
            <a:pPr lvl="0">
              <a:buFont typeface="Arial" panose="020B0604020202020204" pitchFamily="34" charset="0"/>
              <a:buChar char="•"/>
            </a:pPr>
            <a:endParaRPr lang="en-US" sz="800" dirty="0"/>
          </a:p>
          <a:p>
            <a:pPr lvl="0">
              <a:buFont typeface="Arial" panose="020B0604020202020204" pitchFamily="34" charset="0"/>
              <a:buChar char="•"/>
            </a:pPr>
            <a:r>
              <a:rPr lang="en-US" sz="2800" dirty="0"/>
              <a:t>Shared service model and strong district support plans for weaker local municipalities</a:t>
            </a:r>
          </a:p>
          <a:p>
            <a:pPr marL="0" indent="0">
              <a:buNone/>
            </a:pPr>
            <a:endParaRPr lang="en-US" sz="3200" dirty="0"/>
          </a:p>
          <a:p>
            <a:pPr>
              <a:buFont typeface="Arial" panose="020B0604020202020204" pitchFamily="34" charset="0"/>
              <a:buChar char="•"/>
            </a:pPr>
            <a:endParaRPr lang="en-ZA" sz="3200" dirty="0" smtClean="0">
              <a:solidFill>
                <a:srgbClr val="000000"/>
              </a:solidFill>
              <a:cs typeface="Times New Roman"/>
            </a:endParaRPr>
          </a:p>
          <a:p>
            <a:endParaRPr lang="en-ZA" sz="800" dirty="0">
              <a:solidFill>
                <a:srgbClr val="000000"/>
              </a:solidFill>
              <a:cs typeface="Times New Roman"/>
            </a:endParaRPr>
          </a:p>
          <a:p>
            <a:endParaRPr lang="en-US" dirty="0"/>
          </a:p>
        </p:txBody>
      </p:sp>
      <p:sp>
        <p:nvSpPr>
          <p:cNvPr id="4" name="Title 1"/>
          <p:cNvSpPr>
            <a:spLocks noGrp="1"/>
          </p:cNvSpPr>
          <p:nvPr>
            <p:ph type="title"/>
          </p:nvPr>
        </p:nvSpPr>
        <p:spPr>
          <a:xfrm>
            <a:off x="7754" y="-4228"/>
            <a:ext cx="9136246" cy="884555"/>
          </a:xfrm>
        </p:spPr>
        <p:txBody>
          <a:bodyPr>
            <a:normAutofit fontScale="90000"/>
          </a:bodyPr>
          <a:lstStyle/>
          <a:p>
            <a:pPr lvl="0"/>
            <a:r>
              <a:rPr lang="en-US" sz="3200" b="1" dirty="0" smtClean="0"/>
              <a:t/>
            </a:r>
            <a:br>
              <a:rPr lang="en-US" sz="3200" b="1" dirty="0" smtClean="0"/>
            </a:br>
            <a:r>
              <a:rPr lang="en-US" sz="3200" b="1" dirty="0" smtClean="0"/>
              <a:t>8.  STRENGHTHENING </a:t>
            </a:r>
            <a:r>
              <a:rPr lang="en-US" sz="3200" b="1" dirty="0"/>
              <a:t>ROLES OF DISTRICT MUNICIPALITIES</a:t>
            </a:r>
            <a:r>
              <a:rPr lang="en-US" sz="3200" dirty="0"/>
              <a:t/>
            </a:r>
            <a:br>
              <a:rPr lang="en-US" sz="3200" dirty="0"/>
            </a:br>
            <a:endParaRPr lang="en-US" sz="3200" b="1" dirty="0"/>
          </a:p>
        </p:txBody>
      </p:sp>
    </p:spTree>
    <p:extLst>
      <p:ext uri="{BB962C8B-B14F-4D97-AF65-F5344CB8AC3E}">
        <p14:creationId xmlns:p14="http://schemas.microsoft.com/office/powerpoint/2010/main" xmlns="" val="19748775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nvSpPr>
        <p:spPr bwMode="auto">
          <a:xfrm>
            <a:off x="8534400" y="6247040"/>
            <a:ext cx="457200" cy="457200"/>
          </a:xfrm>
          <a:prstGeom prst="ellipse">
            <a:avLst/>
          </a:prstGeom>
          <a:solidFill>
            <a:srgbClr val="E18E1F"/>
          </a:solidFill>
          <a:ln>
            <a:headEnd/>
            <a:tailEnd/>
          </a:ln>
          <a:effectLst>
            <a:glow rad="228600">
              <a:schemeClr val="accent1">
                <a:satMod val="175000"/>
                <a:alpha val="40000"/>
              </a:schemeClr>
            </a:glow>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prst="relaxedInset"/>
          </a:sp3d>
        </p:spPr>
        <p:style>
          <a:lnRef idx="0">
            <a:schemeClr val="accent6"/>
          </a:lnRef>
          <a:fillRef idx="3">
            <a:schemeClr val="accent6"/>
          </a:fillRef>
          <a:effectRef idx="3">
            <a:schemeClr val="accent6"/>
          </a:effectRef>
          <a:fontRef idx="minor">
            <a:schemeClr val="lt1"/>
          </a:fontRef>
        </p:style>
        <p:txBody>
          <a:bodyPr wrap="none" lIns="0" tIns="0" rIns="0" bIns="0" anchor="ctr" anchorCtr="1"/>
          <a:lstStyle/>
          <a:p>
            <a:pPr algn="ctr">
              <a:defRPr/>
            </a:pPr>
            <a:fld id="{DB1BC395-7E27-4582-9BDE-79207CDBBB07}" type="slidenum">
              <a:rPr lang="en-US" sz="2400" b="1">
                <a:solidFill>
                  <a:srgbClr val="FFFFFF"/>
                </a:solidFill>
                <a:latin typeface="+mj-lt"/>
                <a:ea typeface="+mj-ea"/>
                <a:cs typeface="+mj-cs"/>
              </a:rPr>
              <a:pPr algn="ctr">
                <a:defRPr/>
              </a:pPr>
              <a:t>22</a:t>
            </a:fld>
            <a:endParaRPr lang="en-US" sz="2400" b="1" dirty="0">
              <a:solidFill>
                <a:srgbClr val="FFFFFF"/>
              </a:solidFill>
              <a:latin typeface="+mj-lt"/>
              <a:ea typeface="+mj-ea"/>
              <a:cs typeface="+mj-cs"/>
            </a:endParaRPr>
          </a:p>
        </p:txBody>
      </p:sp>
      <p:sp>
        <p:nvSpPr>
          <p:cNvPr id="3" name="Content Placeholder 2"/>
          <p:cNvSpPr>
            <a:spLocks noGrp="1"/>
          </p:cNvSpPr>
          <p:nvPr>
            <p:ph idx="1"/>
          </p:nvPr>
        </p:nvSpPr>
        <p:spPr>
          <a:xfrm>
            <a:off x="0" y="897800"/>
            <a:ext cx="9144000" cy="5960200"/>
          </a:xfrm>
        </p:spPr>
        <p:txBody>
          <a:bodyPr/>
          <a:lstStyle/>
          <a:p>
            <a:pPr lvl="0">
              <a:buFont typeface="Arial" panose="020B0604020202020204" pitchFamily="34" charset="0"/>
              <a:buChar char="•"/>
            </a:pPr>
            <a:r>
              <a:rPr lang="en-GB" sz="2100" dirty="0"/>
              <a:t>The development of a spatial development strategy for various localities and spaces </a:t>
            </a:r>
            <a:r>
              <a:rPr lang="en-GB" sz="2100" i="1" dirty="0"/>
              <a:t>(District, Locals, small vibrant towns, mining towns and possible new towns</a:t>
            </a:r>
            <a:r>
              <a:rPr lang="en-GB" sz="2100" i="1" dirty="0" smtClean="0"/>
              <a:t>);</a:t>
            </a:r>
          </a:p>
          <a:p>
            <a:pPr lvl="0">
              <a:buFont typeface="Arial" panose="020B0604020202020204" pitchFamily="34" charset="0"/>
              <a:buChar char="•"/>
            </a:pPr>
            <a:endParaRPr lang="en-US" sz="800" dirty="0"/>
          </a:p>
          <a:p>
            <a:pPr lvl="0">
              <a:buFont typeface="Arial" panose="020B0604020202020204" pitchFamily="34" charset="0"/>
              <a:buChar char="•"/>
            </a:pPr>
            <a:r>
              <a:rPr lang="en-GB" sz="2100" dirty="0"/>
              <a:t>The development of an </a:t>
            </a:r>
            <a:r>
              <a:rPr lang="en-GB" sz="2100" dirty="0" smtClean="0"/>
              <a:t>infrastructure development/implementation </a:t>
            </a:r>
            <a:r>
              <a:rPr lang="en-GB" sz="2100" dirty="0"/>
              <a:t>plan to underpin the spatial development programme. The plan should outline the </a:t>
            </a:r>
            <a:r>
              <a:rPr lang="en-US" sz="2100" dirty="0"/>
              <a:t>infrastructure requirements (catalytic regional and local infrastructure projects) in support of the proposed development and financial modelling</a:t>
            </a:r>
            <a:r>
              <a:rPr lang="en-US" sz="2100" dirty="0" smtClean="0"/>
              <a:t>;</a:t>
            </a:r>
          </a:p>
          <a:p>
            <a:pPr lvl="0">
              <a:buFont typeface="Arial" panose="020B0604020202020204" pitchFamily="34" charset="0"/>
              <a:buChar char="•"/>
            </a:pPr>
            <a:endParaRPr lang="en-GB" sz="800" dirty="0" smtClean="0"/>
          </a:p>
          <a:p>
            <a:pPr lvl="0">
              <a:buFont typeface="Arial" panose="020B0604020202020204" pitchFamily="34" charset="0"/>
              <a:buChar char="•"/>
            </a:pPr>
            <a:r>
              <a:rPr lang="en-GB" sz="2100" dirty="0" smtClean="0"/>
              <a:t>The </a:t>
            </a:r>
            <a:r>
              <a:rPr lang="en-GB" sz="2100" dirty="0"/>
              <a:t>development of more detailed spatial development strategies for individual municipalities/towns/growth points which nest with the district </a:t>
            </a:r>
            <a:r>
              <a:rPr lang="en-GB" sz="2100" dirty="0" smtClean="0"/>
              <a:t>strategies;</a:t>
            </a:r>
            <a:endParaRPr lang="en-US" sz="2100" dirty="0" smtClean="0"/>
          </a:p>
          <a:p>
            <a:pPr lvl="0">
              <a:buFont typeface="Arial" panose="020B0604020202020204" pitchFamily="34" charset="0"/>
              <a:buChar char="•"/>
            </a:pPr>
            <a:endParaRPr lang="en-US" sz="800" dirty="0"/>
          </a:p>
          <a:p>
            <a:pPr marL="342900" lvl="0" indent="-342900">
              <a:buFont typeface="Arial" panose="020B0604020202020204" pitchFamily="34" charset="0"/>
              <a:buChar char="•"/>
            </a:pPr>
            <a:r>
              <a:rPr lang="en-US" sz="2100" dirty="0" smtClean="0"/>
              <a:t> High-level </a:t>
            </a:r>
            <a:r>
              <a:rPr lang="en-US" sz="2100" dirty="0"/>
              <a:t>designs/conceptual frameworks for the new cities/towns; </a:t>
            </a:r>
            <a:r>
              <a:rPr lang="en-US" sz="2100" dirty="0" smtClean="0"/>
              <a:t>and</a:t>
            </a:r>
          </a:p>
          <a:p>
            <a:pPr marL="342900" lvl="0" indent="-342900">
              <a:buFont typeface="Arial" panose="020B0604020202020204" pitchFamily="34" charset="0"/>
              <a:buChar char="•"/>
            </a:pPr>
            <a:endParaRPr lang="en-US" sz="800" dirty="0"/>
          </a:p>
          <a:p>
            <a:pPr lvl="0">
              <a:buFont typeface="Arial" panose="020B0604020202020204" pitchFamily="34" charset="0"/>
              <a:buChar char="•"/>
            </a:pPr>
            <a:r>
              <a:rPr lang="en-GB" sz="2100" dirty="0"/>
              <a:t>The development of programmes of action (and the projects associated with each) at both District and municipal level and the sequencing of actions (across all spheres) that need to give effect to the plan.  </a:t>
            </a:r>
            <a:endParaRPr lang="en-US" sz="2100" dirty="0"/>
          </a:p>
          <a:p>
            <a:endParaRPr lang="en-US" sz="2100" dirty="0"/>
          </a:p>
          <a:p>
            <a:endParaRPr lang="en-ZA" dirty="0" smtClean="0">
              <a:solidFill>
                <a:srgbClr val="000000"/>
              </a:solidFill>
              <a:cs typeface="Times New Roman"/>
            </a:endParaRPr>
          </a:p>
          <a:p>
            <a:endParaRPr lang="en-ZA" sz="800" dirty="0">
              <a:solidFill>
                <a:srgbClr val="000000"/>
              </a:solidFill>
              <a:cs typeface="Times New Roman"/>
            </a:endParaRPr>
          </a:p>
          <a:p>
            <a:endParaRPr lang="en-US" dirty="0"/>
          </a:p>
        </p:txBody>
      </p:sp>
      <p:sp>
        <p:nvSpPr>
          <p:cNvPr id="4" name="Title 1"/>
          <p:cNvSpPr>
            <a:spLocks noGrp="1"/>
          </p:cNvSpPr>
          <p:nvPr>
            <p:ph type="title"/>
          </p:nvPr>
        </p:nvSpPr>
        <p:spPr>
          <a:xfrm>
            <a:off x="7754" y="1353"/>
            <a:ext cx="9136246" cy="896447"/>
          </a:xfrm>
        </p:spPr>
        <p:txBody>
          <a:bodyPr>
            <a:normAutofit fontScale="90000"/>
          </a:bodyPr>
          <a:lstStyle/>
          <a:p>
            <a:pPr lvl="0"/>
            <a:r>
              <a:rPr lang="en-US" sz="3200" b="1" dirty="0" smtClean="0"/>
              <a:t/>
            </a:r>
            <a:br>
              <a:rPr lang="en-US" sz="3200" b="1" dirty="0" smtClean="0"/>
            </a:br>
            <a:r>
              <a:rPr lang="en-US" sz="3200" b="1" dirty="0" smtClean="0"/>
              <a:t>9.  SPATIAL </a:t>
            </a:r>
            <a:r>
              <a:rPr lang="en-US" sz="3200" b="1" dirty="0"/>
              <a:t>REGIONAL INTEGRATION ZONES/SPATIAL CONTRACTS</a:t>
            </a:r>
            <a:r>
              <a:rPr lang="en-US" sz="3200" dirty="0"/>
              <a:t/>
            </a:r>
            <a:br>
              <a:rPr lang="en-US" sz="3200" dirty="0"/>
            </a:br>
            <a:endParaRPr lang="en-US" sz="3200" b="1" dirty="0"/>
          </a:p>
        </p:txBody>
      </p:sp>
    </p:spTree>
    <p:extLst>
      <p:ext uri="{BB962C8B-B14F-4D97-AF65-F5344CB8AC3E}">
        <p14:creationId xmlns:p14="http://schemas.microsoft.com/office/powerpoint/2010/main" xmlns="" val="13811865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nvSpPr>
        <p:spPr bwMode="auto">
          <a:xfrm>
            <a:off x="8534400" y="6247040"/>
            <a:ext cx="457200" cy="457200"/>
          </a:xfrm>
          <a:prstGeom prst="ellipse">
            <a:avLst/>
          </a:prstGeom>
          <a:solidFill>
            <a:srgbClr val="E18E1F"/>
          </a:solidFill>
          <a:ln>
            <a:headEnd/>
            <a:tailEnd/>
          </a:ln>
          <a:effectLst>
            <a:glow rad="228600">
              <a:schemeClr val="accent1">
                <a:satMod val="175000"/>
                <a:alpha val="40000"/>
              </a:schemeClr>
            </a:glow>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prst="relaxedInset"/>
          </a:sp3d>
        </p:spPr>
        <p:style>
          <a:lnRef idx="0">
            <a:schemeClr val="accent6"/>
          </a:lnRef>
          <a:fillRef idx="3">
            <a:schemeClr val="accent6"/>
          </a:fillRef>
          <a:effectRef idx="3">
            <a:schemeClr val="accent6"/>
          </a:effectRef>
          <a:fontRef idx="minor">
            <a:schemeClr val="lt1"/>
          </a:fontRef>
        </p:style>
        <p:txBody>
          <a:bodyPr wrap="none" lIns="0" tIns="0" rIns="0" bIns="0" anchor="ctr" anchorCtr="1"/>
          <a:lstStyle/>
          <a:p>
            <a:pPr algn="ctr">
              <a:defRPr/>
            </a:pPr>
            <a:fld id="{DB1BC395-7E27-4582-9BDE-79207CDBBB07}" type="slidenum">
              <a:rPr lang="en-US" sz="2400" b="1">
                <a:solidFill>
                  <a:srgbClr val="FFFFFF"/>
                </a:solidFill>
                <a:latin typeface="+mj-lt"/>
                <a:ea typeface="+mj-ea"/>
                <a:cs typeface="+mj-cs"/>
              </a:rPr>
              <a:pPr algn="ctr">
                <a:defRPr/>
              </a:pPr>
              <a:t>23</a:t>
            </a:fld>
            <a:endParaRPr lang="en-US" sz="2400" b="1" dirty="0">
              <a:solidFill>
                <a:srgbClr val="FFFFFF"/>
              </a:solidFill>
              <a:latin typeface="+mj-lt"/>
              <a:ea typeface="+mj-ea"/>
              <a:cs typeface="+mj-cs"/>
            </a:endParaRPr>
          </a:p>
        </p:txBody>
      </p:sp>
      <p:sp>
        <p:nvSpPr>
          <p:cNvPr id="3" name="Content Placeholder 2"/>
          <p:cNvSpPr>
            <a:spLocks noGrp="1"/>
          </p:cNvSpPr>
          <p:nvPr>
            <p:ph idx="1"/>
          </p:nvPr>
        </p:nvSpPr>
        <p:spPr>
          <a:xfrm>
            <a:off x="7754" y="1196752"/>
            <a:ext cx="9144000" cy="4907464"/>
          </a:xfrm>
        </p:spPr>
        <p:txBody>
          <a:bodyPr/>
          <a:lstStyle/>
          <a:p>
            <a:pPr lvl="0">
              <a:buFont typeface="Arial" panose="020B0604020202020204" pitchFamily="34" charset="0"/>
              <a:buChar char="•"/>
            </a:pPr>
            <a:r>
              <a:rPr lang="en-US" sz="3200" dirty="0"/>
              <a:t>Clarify core functions and mandates/structure </a:t>
            </a:r>
            <a:r>
              <a:rPr lang="en-US" sz="3200" i="1" dirty="0"/>
              <a:t>(constitutional and Legislative</a:t>
            </a:r>
            <a:r>
              <a:rPr lang="en-US" sz="3200" i="1" dirty="0" smtClean="0"/>
              <a:t>)</a:t>
            </a:r>
          </a:p>
          <a:p>
            <a:pPr marL="0" lvl="0" indent="0">
              <a:buNone/>
            </a:pPr>
            <a:endParaRPr lang="en-US" sz="800" dirty="0"/>
          </a:p>
          <a:p>
            <a:pPr lvl="0">
              <a:buFont typeface="Arial" panose="020B0604020202020204" pitchFamily="34" charset="0"/>
              <a:buChar char="•"/>
            </a:pPr>
            <a:r>
              <a:rPr lang="en-US" sz="3200" dirty="0"/>
              <a:t>Empowering provisions and </a:t>
            </a:r>
            <a:r>
              <a:rPr lang="en-US" sz="3200" dirty="0" smtClean="0"/>
              <a:t>levers;</a:t>
            </a:r>
          </a:p>
          <a:p>
            <a:pPr lvl="0">
              <a:buFont typeface="Arial" panose="020B0604020202020204" pitchFamily="34" charset="0"/>
              <a:buChar char="•"/>
            </a:pPr>
            <a:endParaRPr lang="en-US" sz="800" dirty="0"/>
          </a:p>
          <a:p>
            <a:pPr lvl="0">
              <a:buFont typeface="Arial" panose="020B0604020202020204" pitchFamily="34" charset="0"/>
              <a:buChar char="•"/>
            </a:pPr>
            <a:r>
              <a:rPr lang="en-US" sz="3200" dirty="0"/>
              <a:t>Capacity and expertise </a:t>
            </a:r>
            <a:r>
              <a:rPr lang="en-US" sz="3200" dirty="0" smtClean="0"/>
              <a:t>required;</a:t>
            </a:r>
          </a:p>
          <a:p>
            <a:pPr marL="0" lvl="0" indent="0">
              <a:buNone/>
            </a:pPr>
            <a:endParaRPr lang="en-US" sz="800" dirty="0"/>
          </a:p>
          <a:p>
            <a:pPr lvl="0">
              <a:buFont typeface="Arial" panose="020B0604020202020204" pitchFamily="34" charset="0"/>
              <a:buChar char="•"/>
            </a:pPr>
            <a:r>
              <a:rPr lang="en-US" sz="3200" dirty="0"/>
              <a:t>Operational and Funding </a:t>
            </a:r>
            <a:r>
              <a:rPr lang="en-US" sz="3200" dirty="0" smtClean="0"/>
              <a:t>model;</a:t>
            </a:r>
          </a:p>
          <a:p>
            <a:pPr lvl="0">
              <a:buFont typeface="Arial" panose="020B0604020202020204" pitchFamily="34" charset="0"/>
              <a:buChar char="•"/>
            </a:pPr>
            <a:endParaRPr lang="en-US" sz="800" dirty="0"/>
          </a:p>
          <a:p>
            <a:pPr>
              <a:buFont typeface="Arial" panose="020B0604020202020204" pitchFamily="34" charset="0"/>
              <a:buChar char="•"/>
            </a:pPr>
            <a:r>
              <a:rPr lang="en-US" sz="3200" dirty="0"/>
              <a:t>Municipal support plans</a:t>
            </a:r>
            <a:endParaRPr lang="en-ZA" sz="3200" dirty="0" smtClean="0">
              <a:solidFill>
                <a:srgbClr val="000000"/>
              </a:solidFill>
              <a:cs typeface="Times New Roman"/>
            </a:endParaRPr>
          </a:p>
          <a:p>
            <a:pPr>
              <a:buFont typeface="Arial" panose="020B0604020202020204" pitchFamily="34" charset="0"/>
              <a:buChar char="•"/>
            </a:pPr>
            <a:endParaRPr lang="en-ZA" sz="800" dirty="0">
              <a:solidFill>
                <a:srgbClr val="000000"/>
              </a:solidFill>
              <a:cs typeface="Times New Roman"/>
            </a:endParaRPr>
          </a:p>
          <a:p>
            <a:endParaRPr lang="en-US" dirty="0"/>
          </a:p>
        </p:txBody>
      </p:sp>
      <p:sp>
        <p:nvSpPr>
          <p:cNvPr id="4" name="Title 1"/>
          <p:cNvSpPr>
            <a:spLocks noGrp="1"/>
          </p:cNvSpPr>
          <p:nvPr>
            <p:ph type="title"/>
          </p:nvPr>
        </p:nvSpPr>
        <p:spPr>
          <a:xfrm>
            <a:off x="7754" y="-4228"/>
            <a:ext cx="9136246" cy="884555"/>
          </a:xfrm>
        </p:spPr>
        <p:txBody>
          <a:bodyPr>
            <a:normAutofit fontScale="90000"/>
          </a:bodyPr>
          <a:lstStyle/>
          <a:p>
            <a:r>
              <a:rPr lang="en-US" sz="3200" b="1" dirty="0"/>
              <a:t> </a:t>
            </a:r>
            <a:r>
              <a:rPr lang="en-US" sz="3200" b="1" dirty="0" smtClean="0"/>
              <a:t>10.  STRENGTHEN </a:t>
            </a:r>
            <a:r>
              <a:rPr lang="en-US" sz="3200" b="1" dirty="0"/>
              <a:t>CAPACITY AND ROLE OF PROVINCIAL COGTA DEPARTMENTS</a:t>
            </a:r>
          </a:p>
        </p:txBody>
      </p:sp>
    </p:spTree>
    <p:extLst>
      <p:ext uri="{BB962C8B-B14F-4D97-AF65-F5344CB8AC3E}">
        <p14:creationId xmlns:p14="http://schemas.microsoft.com/office/powerpoint/2010/main" xmlns="" val="17298589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0041"/>
            <a:ext cx="7886700" cy="764703"/>
          </a:xfrm>
        </p:spPr>
        <p:txBody>
          <a:bodyPr/>
          <a:lstStyle/>
          <a:p>
            <a:r>
              <a:rPr lang="en-ZA" dirty="0"/>
              <a:t>Improving outcomes through B2B</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24</a:t>
            </a:fld>
            <a:endParaRPr lang="en-US" altLang="en-US" dirty="0"/>
          </a:p>
        </p:txBody>
      </p:sp>
      <p:sp>
        <p:nvSpPr>
          <p:cNvPr id="4" name="Content Placeholder 3"/>
          <p:cNvSpPr>
            <a:spLocks noGrp="1"/>
          </p:cNvSpPr>
          <p:nvPr>
            <p:ph sz="quarter" idx="13"/>
          </p:nvPr>
        </p:nvSpPr>
        <p:spPr>
          <a:xfrm>
            <a:off x="755576" y="1412776"/>
            <a:ext cx="7920880" cy="4752528"/>
          </a:xfrm>
        </p:spPr>
        <p:txBody>
          <a:bodyPr/>
          <a:lstStyle/>
          <a:p>
            <a:pPr marL="0" indent="0">
              <a:buNone/>
              <a:defRPr/>
            </a:pPr>
            <a:r>
              <a:rPr lang="en-ZA" b="1" dirty="0" smtClean="0"/>
              <a:t>NATIONAL AND PROVINCIAL  COORDINATION AND SUPPORT</a:t>
            </a:r>
          </a:p>
          <a:p>
            <a:pPr marL="0" indent="0">
              <a:buNone/>
              <a:defRPr/>
            </a:pPr>
            <a:endParaRPr lang="en-ZA" sz="800" b="1" dirty="0"/>
          </a:p>
          <a:p>
            <a:pPr algn="just">
              <a:defRPr/>
            </a:pPr>
            <a:r>
              <a:rPr lang="en-ZA" dirty="0"/>
              <a:t>Coordination between National and Provincial </a:t>
            </a:r>
            <a:r>
              <a:rPr lang="en-ZA" dirty="0" err="1"/>
              <a:t>CoGTA</a:t>
            </a:r>
            <a:r>
              <a:rPr lang="en-ZA" dirty="0"/>
              <a:t> departments</a:t>
            </a:r>
            <a:r>
              <a:rPr lang="en-ZA" b="1" dirty="0"/>
              <a:t>;</a:t>
            </a:r>
          </a:p>
          <a:p>
            <a:pPr marL="444500" indent="-269875">
              <a:buFont typeface="Arial" panose="020B0604020202020204" pitchFamily="34" charset="0"/>
              <a:buChar char="-"/>
              <a:defRPr/>
            </a:pPr>
            <a:r>
              <a:rPr lang="en-ZA" dirty="0"/>
              <a:t>Joint reflection on state of municipalities in each province;</a:t>
            </a:r>
          </a:p>
          <a:p>
            <a:pPr marL="444500" indent="-269875" algn="just">
              <a:buFont typeface="Arial" panose="020B0604020202020204" pitchFamily="34" charset="0"/>
              <a:buChar char="-"/>
              <a:defRPr/>
            </a:pPr>
            <a:r>
              <a:rPr lang="en-ZA" dirty="0"/>
              <a:t>Mobilise National and Provincial Sector departments participation in the IDP planning processes;</a:t>
            </a:r>
          </a:p>
          <a:p>
            <a:pPr marL="444500" indent="-269875">
              <a:buFont typeface="Arial" panose="020B0604020202020204" pitchFamily="34" charset="0"/>
              <a:buChar char="-"/>
              <a:defRPr/>
            </a:pPr>
            <a:r>
              <a:rPr lang="en-ZA" dirty="0"/>
              <a:t>Develop a support and intervention plans;</a:t>
            </a:r>
          </a:p>
          <a:p>
            <a:pPr marL="444500" indent="-269875">
              <a:buFont typeface="Arial" panose="020B0604020202020204" pitchFamily="34" charset="0"/>
              <a:buChar char="-"/>
              <a:defRPr/>
            </a:pPr>
            <a:r>
              <a:rPr lang="en-ZA" dirty="0"/>
              <a:t>Finalise municipal B2B Action Plans aligned with IDP processes;</a:t>
            </a:r>
          </a:p>
          <a:p>
            <a:pPr marL="444500" indent="-269875">
              <a:buFont typeface="Arial" panose="020B0604020202020204" pitchFamily="34" charset="0"/>
              <a:buChar char="-"/>
              <a:defRPr/>
            </a:pPr>
            <a:r>
              <a:rPr lang="en-ZA" dirty="0"/>
              <a:t>Reflections on capacity, functions, budgets and provincial support measures;</a:t>
            </a:r>
          </a:p>
          <a:p>
            <a:pPr marL="444500" indent="-269875">
              <a:buFont typeface="Arial" panose="020B0604020202020204" pitchFamily="34" charset="0"/>
              <a:buChar char="-"/>
              <a:defRPr/>
            </a:pPr>
            <a:r>
              <a:rPr lang="en-ZA" dirty="0"/>
              <a:t>Provincial Summits</a:t>
            </a:r>
          </a:p>
          <a:p>
            <a:pPr marL="444500" indent="-269875">
              <a:buFont typeface="Arial" panose="020B0604020202020204" pitchFamily="34" charset="0"/>
              <a:buChar char="-"/>
              <a:defRPr/>
            </a:pPr>
            <a:r>
              <a:rPr lang="en-ZA" dirty="0"/>
              <a:t>Culminate in 3</a:t>
            </a:r>
            <a:r>
              <a:rPr lang="en-ZA" baseline="30000" dirty="0"/>
              <a:t>rd</a:t>
            </a:r>
            <a:r>
              <a:rPr lang="en-ZA" dirty="0"/>
              <a:t> Presidential LG Summit  </a:t>
            </a:r>
            <a:r>
              <a:rPr lang="en-ZA" dirty="0" smtClean="0"/>
              <a:t>6 - 7 </a:t>
            </a:r>
            <a:r>
              <a:rPr lang="en-ZA" dirty="0"/>
              <a:t>April 2017</a:t>
            </a:r>
          </a:p>
          <a:p>
            <a:pPr algn="just">
              <a:defRPr/>
            </a:pPr>
            <a:endParaRPr lang="en-ZA" altLang="en-US" dirty="0">
              <a:ea typeface="ＭＳ Ｐゴシック" panose="020B0600070205080204" pitchFamily="34" charset="-128"/>
            </a:endParaRPr>
          </a:p>
          <a:p>
            <a:pPr>
              <a:defRPr/>
            </a:pPr>
            <a:endParaRPr lang="en-US" dirty="0"/>
          </a:p>
          <a:p>
            <a:pPr marL="0" indent="0" algn="just">
              <a:buNone/>
            </a:pPr>
            <a:endParaRPr lang="en-US" dirty="0"/>
          </a:p>
        </p:txBody>
      </p:sp>
    </p:spTree>
    <p:extLst>
      <p:ext uri="{BB962C8B-B14F-4D97-AF65-F5344CB8AC3E}">
        <p14:creationId xmlns:p14="http://schemas.microsoft.com/office/powerpoint/2010/main" xmlns="" val="34817752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0041"/>
            <a:ext cx="7886700" cy="764703"/>
          </a:xfrm>
        </p:spPr>
        <p:txBody>
          <a:bodyPr/>
          <a:lstStyle/>
          <a:p>
            <a:r>
              <a:rPr lang="en-ZA" dirty="0" smtClean="0"/>
              <a:t>TRADITIONAL LEADERSHIP ISSUES</a:t>
            </a:r>
            <a:endParaRPr lang="en-ZA"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25</a:t>
            </a:fld>
            <a:endParaRPr lang="en-US" altLang="en-US" dirty="0"/>
          </a:p>
        </p:txBody>
      </p:sp>
      <p:sp>
        <p:nvSpPr>
          <p:cNvPr id="4" name="Content Placeholder 3"/>
          <p:cNvSpPr>
            <a:spLocks noGrp="1"/>
          </p:cNvSpPr>
          <p:nvPr>
            <p:ph sz="quarter" idx="13"/>
          </p:nvPr>
        </p:nvSpPr>
        <p:spPr>
          <a:xfrm>
            <a:off x="755576" y="1412776"/>
            <a:ext cx="7920880" cy="5112568"/>
          </a:xfrm>
        </p:spPr>
        <p:txBody>
          <a:bodyPr/>
          <a:lstStyle/>
          <a:p>
            <a:pPr algn="just"/>
            <a:r>
              <a:rPr lang="en-US" dirty="0" smtClean="0"/>
              <a:t>Balance between the </a:t>
            </a:r>
            <a:r>
              <a:rPr lang="en-US" dirty="0"/>
              <a:t>maintenance agenda with developmental agenda for institution of traditional leadership; </a:t>
            </a:r>
          </a:p>
          <a:p>
            <a:pPr marL="0" indent="0">
              <a:buNone/>
            </a:pPr>
            <a:endParaRPr lang="en-US" dirty="0"/>
          </a:p>
          <a:p>
            <a:pPr algn="just"/>
            <a:r>
              <a:rPr lang="en-US" dirty="0"/>
              <a:t>Continue to promote a harmonious relationship between Traditional Leadership and Local Government</a:t>
            </a:r>
            <a:r>
              <a:rPr lang="en-US" dirty="0" smtClean="0"/>
              <a:t>;</a:t>
            </a:r>
          </a:p>
          <a:p>
            <a:pPr lvl="1" algn="just">
              <a:buFont typeface="Arial" panose="020B0604020202020204" pitchFamily="34" charset="0"/>
              <a:buChar char="̶"/>
            </a:pPr>
            <a:r>
              <a:rPr lang="en-US" dirty="0" smtClean="0"/>
              <a:t>Induction and training </a:t>
            </a:r>
            <a:r>
              <a:rPr lang="en-US" dirty="0" err="1" smtClean="0"/>
              <a:t>programme</a:t>
            </a:r>
            <a:r>
              <a:rPr lang="en-US" dirty="0" smtClean="0"/>
              <a:t> (SALGA and National School of Government)</a:t>
            </a:r>
          </a:p>
          <a:p>
            <a:pPr lvl="1" algn="just">
              <a:buFont typeface="Arial" panose="020B0604020202020204" pitchFamily="34" charset="0"/>
              <a:buChar char="̶"/>
            </a:pPr>
            <a:r>
              <a:rPr lang="en-US" dirty="0" err="1" smtClean="0"/>
              <a:t>Trads</a:t>
            </a:r>
            <a:r>
              <a:rPr lang="en-US" dirty="0" smtClean="0"/>
              <a:t> Bill also clarifies the relationship between Traditional leaders and municipal council </a:t>
            </a:r>
            <a:endParaRPr lang="en-US" dirty="0"/>
          </a:p>
          <a:p>
            <a:endParaRPr lang="en-US" dirty="0"/>
          </a:p>
          <a:p>
            <a:pPr algn="just"/>
            <a:r>
              <a:rPr lang="en-US" dirty="0"/>
              <a:t>Traditional leaders participation in IDP’s and community consultation processes;  </a:t>
            </a:r>
          </a:p>
          <a:p>
            <a:endParaRPr lang="en-US" dirty="0"/>
          </a:p>
          <a:p>
            <a:pPr algn="just"/>
            <a:r>
              <a:rPr lang="en-US" dirty="0"/>
              <a:t>Traditional leaders to facilitate access to land for development</a:t>
            </a:r>
            <a:r>
              <a:rPr lang="en-US" dirty="0" smtClean="0"/>
              <a:t>;</a:t>
            </a:r>
          </a:p>
          <a:p>
            <a:pPr lvl="1" algn="just">
              <a:buFont typeface="Arial" panose="020B0604020202020204" pitchFamily="34" charset="0"/>
              <a:buChar char="̶"/>
            </a:pPr>
            <a:r>
              <a:rPr lang="en-US" dirty="0" smtClean="0"/>
              <a:t>Forging partnerships with council and private sector</a:t>
            </a:r>
            <a:endParaRPr lang="en-US" dirty="0"/>
          </a:p>
          <a:p>
            <a:pPr algn="just">
              <a:defRPr/>
            </a:pPr>
            <a:endParaRPr lang="en-ZA" altLang="en-US" dirty="0">
              <a:ea typeface="ＭＳ Ｐゴシック" panose="020B0600070205080204" pitchFamily="34" charset="-128"/>
            </a:endParaRPr>
          </a:p>
          <a:p>
            <a:pPr>
              <a:defRPr/>
            </a:pPr>
            <a:endParaRPr lang="en-US" dirty="0"/>
          </a:p>
          <a:p>
            <a:pPr marL="0" indent="0" algn="just">
              <a:buNone/>
            </a:pPr>
            <a:endParaRPr lang="en-US" dirty="0"/>
          </a:p>
        </p:txBody>
      </p:sp>
    </p:spTree>
    <p:extLst>
      <p:ext uri="{BB962C8B-B14F-4D97-AF65-F5344CB8AC3E}">
        <p14:creationId xmlns:p14="http://schemas.microsoft.com/office/powerpoint/2010/main" xmlns="" val="1475518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280" y="188640"/>
            <a:ext cx="7886700" cy="1175157"/>
          </a:xfrm>
        </p:spPr>
        <p:txBody>
          <a:bodyPr/>
          <a:lstStyle/>
          <a:p>
            <a:pPr marL="357187" indent="0" algn="just">
              <a:defRPr/>
            </a:pPr>
            <a:r>
              <a:rPr lang="en-ZA" dirty="0" smtClean="0"/>
              <a:t/>
            </a:r>
            <a:br>
              <a:rPr lang="en-ZA" dirty="0" smtClean="0"/>
            </a:br>
            <a:r>
              <a:rPr lang="en-ZA" dirty="0"/>
              <a:t/>
            </a:r>
            <a:br>
              <a:rPr lang="en-ZA" dirty="0"/>
            </a:br>
            <a:r>
              <a:rPr lang="en-ZA" dirty="0" smtClean="0"/>
              <a:t/>
            </a:r>
            <a:br>
              <a:rPr lang="en-ZA" dirty="0" smtClean="0"/>
            </a:br>
            <a:r>
              <a:rPr lang="en-ZA" dirty="0" smtClean="0"/>
              <a:t>Partnerships </a:t>
            </a:r>
            <a:r>
              <a:rPr lang="en-ZA" dirty="0"/>
              <a:t>to improve the service delivery capacity of municipalities and create conditions for social-economic growth: </a:t>
            </a:r>
            <a:r>
              <a:rPr lang="en-ZA" dirty="0" err="1"/>
              <a:t>BAaM</a:t>
            </a:r>
            <a:r>
              <a:rPr lang="en-ZA" dirty="0"/>
              <a:t> </a:t>
            </a:r>
            <a:r>
              <a:rPr lang="en-ZA" dirty="0" smtClean="0"/>
              <a:t/>
            </a:r>
            <a:br>
              <a:rPr lang="en-ZA" dirty="0" smtClean="0"/>
            </a:br>
            <a:r>
              <a:rPr lang="en-ZA" dirty="0"/>
              <a:t/>
            </a:r>
            <a:br>
              <a:rPr lang="en-ZA" dirty="0"/>
            </a:br>
            <a:r>
              <a:rPr lang="en-ZA" dirty="0"/>
              <a:t/>
            </a:r>
            <a:br>
              <a:rPr lang="en-ZA" dirty="0"/>
            </a:br>
            <a:endParaRPr lang="en-ZA"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26</a:t>
            </a:fld>
            <a:endParaRPr lang="en-US" altLang="en-US" dirty="0"/>
          </a:p>
        </p:txBody>
      </p:sp>
      <p:sp>
        <p:nvSpPr>
          <p:cNvPr id="4" name="Content Placeholder 3"/>
          <p:cNvSpPr>
            <a:spLocks noGrp="1"/>
          </p:cNvSpPr>
          <p:nvPr>
            <p:ph sz="quarter" idx="13"/>
          </p:nvPr>
        </p:nvSpPr>
        <p:spPr>
          <a:xfrm>
            <a:off x="395536" y="1579822"/>
            <a:ext cx="8280920" cy="4776528"/>
          </a:xfrm>
        </p:spPr>
        <p:txBody>
          <a:bodyPr/>
          <a:lstStyle/>
          <a:p>
            <a:pPr algn="just">
              <a:lnSpc>
                <a:spcPct val="100000"/>
              </a:lnSpc>
              <a:spcBef>
                <a:spcPts val="0"/>
              </a:spcBef>
            </a:pPr>
            <a:endParaRPr lang="en-ZA" dirty="0" smtClean="0"/>
          </a:p>
          <a:p>
            <a:pPr marL="268288" indent="-268288" algn="just">
              <a:lnSpc>
                <a:spcPct val="100000"/>
              </a:lnSpc>
              <a:spcBef>
                <a:spcPts val="0"/>
              </a:spcBef>
            </a:pPr>
            <a:r>
              <a:rPr lang="en-ZA" sz="2200" dirty="0" smtClean="0"/>
              <a:t>The </a:t>
            </a:r>
            <a:r>
              <a:rPr lang="en-ZA" sz="2200" dirty="0"/>
              <a:t>purpose of these partnerships is to improve the service delivery capacity of municipalities and create conditions for social up-</a:t>
            </a:r>
            <a:r>
              <a:rPr lang="en-ZA" sz="2200" dirty="0" err="1"/>
              <a:t>liftment</a:t>
            </a:r>
            <a:r>
              <a:rPr lang="en-ZA" sz="2200" dirty="0"/>
              <a:t> and economic growth. </a:t>
            </a:r>
            <a:endParaRPr lang="en-ZA" sz="2200" dirty="0" smtClean="0"/>
          </a:p>
          <a:p>
            <a:pPr marL="268288" indent="-268288" algn="just">
              <a:lnSpc>
                <a:spcPct val="100000"/>
              </a:lnSpc>
              <a:spcBef>
                <a:spcPts val="0"/>
              </a:spcBef>
            </a:pPr>
            <a:endParaRPr lang="en-ZA" sz="800" dirty="0" smtClean="0"/>
          </a:p>
          <a:p>
            <a:pPr marL="268288" indent="-268288" algn="just">
              <a:lnSpc>
                <a:spcPct val="100000"/>
              </a:lnSpc>
              <a:spcBef>
                <a:spcPts val="0"/>
              </a:spcBef>
            </a:pPr>
            <a:r>
              <a:rPr lang="en-GB" sz="2200" dirty="0" smtClean="0"/>
              <a:t>It </a:t>
            </a:r>
            <a:r>
              <a:rPr lang="en-GB" sz="2200" dirty="0"/>
              <a:t>should be noted that a </a:t>
            </a:r>
            <a:r>
              <a:rPr lang="en-GB" sz="2200" dirty="0" err="1"/>
              <a:t>BAaM</a:t>
            </a:r>
            <a:r>
              <a:rPr lang="en-GB" sz="2200" dirty="0"/>
              <a:t> partnership is not like a public private partnership which involves a contract and payments between the government and a private company</a:t>
            </a:r>
            <a:r>
              <a:rPr lang="en-GB" sz="2200" dirty="0" smtClean="0"/>
              <a:t>.</a:t>
            </a:r>
          </a:p>
          <a:p>
            <a:pPr marL="268288" indent="-268288" algn="just">
              <a:lnSpc>
                <a:spcPct val="100000"/>
              </a:lnSpc>
              <a:spcBef>
                <a:spcPts val="0"/>
              </a:spcBef>
            </a:pPr>
            <a:endParaRPr lang="en-GB" sz="800" dirty="0" smtClean="0"/>
          </a:p>
          <a:p>
            <a:pPr marL="268288" indent="-268288" algn="just">
              <a:lnSpc>
                <a:spcPct val="100000"/>
              </a:lnSpc>
              <a:spcBef>
                <a:spcPts val="0"/>
              </a:spcBef>
            </a:pPr>
            <a:r>
              <a:rPr lang="en-GB" sz="2200" dirty="0" smtClean="0"/>
              <a:t>A </a:t>
            </a:r>
            <a:r>
              <a:rPr lang="en-GB" sz="2200" dirty="0" err="1"/>
              <a:t>BAaM</a:t>
            </a:r>
            <a:r>
              <a:rPr lang="en-GB" sz="2200" dirty="0"/>
              <a:t> partnership is a voluntary co-operation between a municipality and a company (with no strings attached</a:t>
            </a:r>
            <a:r>
              <a:rPr lang="en-GB" sz="2200" dirty="0" smtClean="0"/>
              <a:t>).</a:t>
            </a:r>
          </a:p>
          <a:p>
            <a:pPr marL="268288" indent="-268288" algn="just">
              <a:lnSpc>
                <a:spcPct val="100000"/>
              </a:lnSpc>
              <a:spcBef>
                <a:spcPts val="0"/>
              </a:spcBef>
            </a:pPr>
            <a:endParaRPr lang="en-ZA" sz="800" dirty="0"/>
          </a:p>
          <a:p>
            <a:pPr marL="268288" indent="-268288" algn="just">
              <a:lnSpc>
                <a:spcPct val="100000"/>
              </a:lnSpc>
              <a:spcBef>
                <a:spcPts val="0"/>
              </a:spcBef>
            </a:pPr>
            <a:r>
              <a:rPr lang="en-ZA" sz="2200" dirty="0" smtClean="0"/>
              <a:t>Through </a:t>
            </a:r>
            <a:r>
              <a:rPr lang="en-ZA" sz="2200" dirty="0" err="1"/>
              <a:t>BAaMs</a:t>
            </a:r>
            <a:r>
              <a:rPr lang="en-ZA" sz="2200" dirty="0"/>
              <a:t>, Government is also able to establish and maintain </a:t>
            </a:r>
            <a:r>
              <a:rPr lang="en-ZA" dirty="0"/>
              <a:t>fruitful relationships with the private sector. </a:t>
            </a:r>
          </a:p>
          <a:p>
            <a:pPr marL="0" indent="0" algn="just">
              <a:buNone/>
              <a:defRPr/>
            </a:pPr>
            <a:endParaRPr lang="en-GB" dirty="0"/>
          </a:p>
          <a:p>
            <a:pPr marL="0" indent="0" algn="just">
              <a:buNone/>
              <a:defRPr/>
            </a:pPr>
            <a:endParaRPr lang="fr-FR" b="1" cap="all" dirty="0"/>
          </a:p>
          <a:p>
            <a:pPr marL="0" indent="0">
              <a:buNone/>
              <a:defRPr/>
            </a:pPr>
            <a:endParaRPr lang="fr-FR" b="1" cap="all" dirty="0"/>
          </a:p>
        </p:txBody>
      </p:sp>
    </p:spTree>
    <p:extLst>
      <p:ext uri="{BB962C8B-B14F-4D97-AF65-F5344CB8AC3E}">
        <p14:creationId xmlns:p14="http://schemas.microsoft.com/office/powerpoint/2010/main" xmlns="" val="303542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448" y="188640"/>
            <a:ext cx="7886700" cy="463373"/>
          </a:xfrm>
        </p:spPr>
        <p:txBody>
          <a:bodyPr/>
          <a:lstStyle/>
          <a:p>
            <a:r>
              <a:rPr lang="en-ZA" dirty="0" smtClean="0"/>
              <a:t>Further issues for possible consideration</a:t>
            </a:r>
            <a:endParaRPr lang="en-ZA" dirty="0"/>
          </a:p>
        </p:txBody>
      </p:sp>
      <p:sp>
        <p:nvSpPr>
          <p:cNvPr id="3" name="Text Placeholder 2"/>
          <p:cNvSpPr>
            <a:spLocks noGrp="1"/>
          </p:cNvSpPr>
          <p:nvPr>
            <p:ph type="body" idx="1"/>
          </p:nvPr>
        </p:nvSpPr>
        <p:spPr>
          <a:xfrm>
            <a:off x="623888" y="548680"/>
            <a:ext cx="8196584" cy="4752529"/>
          </a:xfrm>
        </p:spPr>
        <p:txBody>
          <a:bodyPr/>
          <a:lstStyle/>
          <a:p>
            <a:pPr marL="0" indent="0" algn="just">
              <a:lnSpc>
                <a:spcPct val="100000"/>
              </a:lnSpc>
              <a:spcBef>
                <a:spcPts val="0"/>
              </a:spcBef>
              <a:buNone/>
            </a:pPr>
            <a:r>
              <a:rPr lang="en-ZA" sz="1800" b="1" dirty="0"/>
              <a:t>Financial </a:t>
            </a:r>
            <a:r>
              <a:rPr lang="en-ZA" sz="1800" b="1" dirty="0" smtClean="0"/>
              <a:t>Management</a:t>
            </a:r>
          </a:p>
          <a:p>
            <a:pPr marL="0" indent="0" algn="just">
              <a:lnSpc>
                <a:spcPct val="100000"/>
              </a:lnSpc>
              <a:spcBef>
                <a:spcPts val="0"/>
              </a:spcBef>
              <a:buNone/>
            </a:pPr>
            <a:endParaRPr lang="en-GB" sz="800" b="1" dirty="0"/>
          </a:p>
          <a:p>
            <a:pPr algn="just">
              <a:lnSpc>
                <a:spcPct val="100000"/>
              </a:lnSpc>
              <a:spcBef>
                <a:spcPts val="0"/>
              </a:spcBef>
            </a:pPr>
            <a:r>
              <a:rPr lang="en-ZA" sz="1800" dirty="0" smtClean="0"/>
              <a:t>Consideration of Procurement to </a:t>
            </a:r>
            <a:r>
              <a:rPr lang="en-ZA" sz="1800" dirty="0"/>
              <a:t>empower small enterprises, rural and township enterprises, designated groups and to promote local industrial </a:t>
            </a:r>
            <a:r>
              <a:rPr lang="en-ZA" sz="1800" dirty="0" smtClean="0"/>
              <a:t>development.</a:t>
            </a:r>
            <a:endParaRPr lang="en-GB" sz="1800" dirty="0"/>
          </a:p>
          <a:p>
            <a:pPr algn="just">
              <a:lnSpc>
                <a:spcPct val="100000"/>
              </a:lnSpc>
              <a:spcBef>
                <a:spcPts val="0"/>
              </a:spcBef>
            </a:pPr>
            <a:r>
              <a:rPr lang="en-ZA" sz="1800" dirty="0" smtClean="0"/>
              <a:t>The </a:t>
            </a:r>
            <a:r>
              <a:rPr lang="en-ZA" sz="1800" dirty="0"/>
              <a:t>new regulations making it compulsory for big contractors to subcontract 30 percent of business to black owned enterprises have been finalised and were gazetted on the 20th of </a:t>
            </a:r>
            <a:r>
              <a:rPr lang="en-ZA" sz="1800" dirty="0" smtClean="0"/>
              <a:t>January.</a:t>
            </a:r>
          </a:p>
          <a:p>
            <a:pPr algn="just">
              <a:lnSpc>
                <a:spcPct val="100000"/>
              </a:lnSpc>
              <a:spcBef>
                <a:spcPts val="0"/>
              </a:spcBef>
            </a:pPr>
            <a:endParaRPr lang="en-GB" sz="800" dirty="0"/>
          </a:p>
          <a:p>
            <a:pPr marL="0" indent="0" algn="just">
              <a:lnSpc>
                <a:spcPct val="100000"/>
              </a:lnSpc>
              <a:spcBef>
                <a:spcPts val="0"/>
              </a:spcBef>
              <a:buNone/>
            </a:pPr>
            <a:r>
              <a:rPr lang="en-ZA" sz="1800" b="1" dirty="0" smtClean="0"/>
              <a:t>Infrastructure Management</a:t>
            </a:r>
          </a:p>
          <a:p>
            <a:pPr marL="0" indent="0" algn="just">
              <a:lnSpc>
                <a:spcPct val="100000"/>
              </a:lnSpc>
              <a:spcBef>
                <a:spcPts val="0"/>
              </a:spcBef>
              <a:buNone/>
            </a:pPr>
            <a:endParaRPr lang="en-GB" sz="800" b="1" dirty="0"/>
          </a:p>
          <a:p>
            <a:pPr algn="just">
              <a:lnSpc>
                <a:spcPct val="100000"/>
              </a:lnSpc>
              <a:spcBef>
                <a:spcPts val="0"/>
              </a:spcBef>
            </a:pPr>
            <a:r>
              <a:rPr lang="en-ZA" sz="1800" dirty="0"/>
              <a:t>Curb the high water losses which in some municipalities far exceeds the national average which is currently at 37%; about ten thousand unemployed youth are being trained as plumbers, artisans and water </a:t>
            </a:r>
            <a:r>
              <a:rPr lang="en-ZA" sz="1800" dirty="0" smtClean="0"/>
              <a:t>agents.</a:t>
            </a:r>
          </a:p>
          <a:p>
            <a:pPr algn="just">
              <a:lnSpc>
                <a:spcPct val="100000"/>
              </a:lnSpc>
              <a:spcBef>
                <a:spcPts val="0"/>
              </a:spcBef>
            </a:pPr>
            <a:endParaRPr lang="en-ZA" sz="800" dirty="0" smtClean="0"/>
          </a:p>
          <a:p>
            <a:pPr marL="0" indent="0" algn="just">
              <a:lnSpc>
                <a:spcPct val="100000"/>
              </a:lnSpc>
              <a:spcBef>
                <a:spcPts val="0"/>
              </a:spcBef>
              <a:buNone/>
            </a:pPr>
            <a:r>
              <a:rPr lang="en-ZA" sz="1800" b="1" dirty="0" smtClean="0"/>
              <a:t>LED</a:t>
            </a:r>
          </a:p>
          <a:p>
            <a:pPr marL="0" indent="0" algn="just">
              <a:lnSpc>
                <a:spcPct val="100000"/>
              </a:lnSpc>
              <a:spcBef>
                <a:spcPts val="0"/>
              </a:spcBef>
              <a:buNone/>
            </a:pPr>
            <a:endParaRPr lang="en-GB" sz="800" b="1" dirty="0"/>
          </a:p>
          <a:p>
            <a:pPr algn="just">
              <a:lnSpc>
                <a:spcPct val="100000"/>
              </a:lnSpc>
              <a:spcBef>
                <a:spcPts val="0"/>
              </a:spcBef>
            </a:pPr>
            <a:r>
              <a:rPr lang="en-ZA" sz="1800" dirty="0" smtClean="0"/>
              <a:t>Improve Business Licensing</a:t>
            </a:r>
            <a:r>
              <a:rPr lang="en-GB" sz="1800" dirty="0"/>
              <a:t> </a:t>
            </a:r>
            <a:r>
              <a:rPr lang="en-ZA" sz="1800" dirty="0" smtClean="0"/>
              <a:t>so that there is </a:t>
            </a:r>
            <a:r>
              <a:rPr lang="en-ZA" sz="1800" dirty="0"/>
              <a:t>no undue delays and no unnecessary red </a:t>
            </a:r>
            <a:r>
              <a:rPr lang="en-ZA" sz="1800" dirty="0" smtClean="0"/>
              <a:t>tape</a:t>
            </a:r>
          </a:p>
          <a:p>
            <a:pPr algn="just">
              <a:lnSpc>
                <a:spcPct val="100000"/>
              </a:lnSpc>
              <a:spcBef>
                <a:spcPts val="0"/>
              </a:spcBef>
            </a:pPr>
            <a:r>
              <a:rPr lang="en-ZA" sz="1800" dirty="0" smtClean="0"/>
              <a:t>Tourism </a:t>
            </a:r>
            <a:r>
              <a:rPr lang="en-ZA" sz="1800" dirty="0"/>
              <a:t>was identified as a key job driver – </a:t>
            </a:r>
            <a:r>
              <a:rPr lang="en-ZA" sz="1800" dirty="0" smtClean="0"/>
              <a:t>what role can municipalities play?</a:t>
            </a:r>
          </a:p>
          <a:p>
            <a:pPr algn="just">
              <a:lnSpc>
                <a:spcPct val="100000"/>
              </a:lnSpc>
              <a:spcBef>
                <a:spcPts val="0"/>
              </a:spcBef>
            </a:pPr>
            <a:endParaRPr lang="en-GB" sz="800" dirty="0"/>
          </a:p>
          <a:p>
            <a:pPr marL="0" indent="0" algn="just">
              <a:lnSpc>
                <a:spcPct val="100000"/>
              </a:lnSpc>
              <a:spcBef>
                <a:spcPts val="0"/>
              </a:spcBef>
              <a:buNone/>
            </a:pPr>
            <a:r>
              <a:rPr lang="en-ZA" sz="1800" dirty="0"/>
              <a:t> </a:t>
            </a:r>
            <a:r>
              <a:rPr lang="en-ZA" sz="1800" b="1" dirty="0" smtClean="0"/>
              <a:t>Community </a:t>
            </a:r>
            <a:r>
              <a:rPr lang="en-ZA" sz="1800" b="1" dirty="0"/>
              <a:t>Works Programme (</a:t>
            </a:r>
            <a:r>
              <a:rPr lang="en-ZA" sz="1800" b="1" dirty="0" err="1"/>
              <a:t>CWP</a:t>
            </a:r>
            <a:r>
              <a:rPr lang="en-ZA" sz="1800" b="1" dirty="0"/>
              <a:t>)</a:t>
            </a:r>
            <a:endParaRPr lang="en-GB" sz="1800" b="1" dirty="0"/>
          </a:p>
          <a:p>
            <a:pPr algn="just">
              <a:lnSpc>
                <a:spcPct val="100000"/>
              </a:lnSpc>
              <a:spcBef>
                <a:spcPts val="0"/>
              </a:spcBef>
            </a:pPr>
            <a:r>
              <a:rPr lang="en-ZA" sz="1800" dirty="0" smtClean="0"/>
              <a:t>Mainstream </a:t>
            </a:r>
            <a:r>
              <a:rPr lang="en-ZA" sz="1800" dirty="0"/>
              <a:t>the empowerment of women in all government programmes</a:t>
            </a:r>
            <a:endParaRPr lang="en-GB" sz="1800" dirty="0"/>
          </a:p>
          <a:p>
            <a:pPr marL="0" indent="0">
              <a:lnSpc>
                <a:spcPct val="100000"/>
              </a:lnSpc>
              <a:spcBef>
                <a:spcPts val="0"/>
              </a:spcBef>
              <a:buNone/>
            </a:pPr>
            <a:endParaRPr lang="en-GB" sz="1800" dirty="0"/>
          </a:p>
        </p:txBody>
      </p:sp>
      <p:sp>
        <p:nvSpPr>
          <p:cNvPr id="4" name="Slide Number Placeholder 3"/>
          <p:cNvSpPr>
            <a:spLocks noGrp="1"/>
          </p:cNvSpPr>
          <p:nvPr>
            <p:ph type="sldNum" sz="quarter" idx="12"/>
          </p:nvPr>
        </p:nvSpPr>
        <p:spPr/>
        <p:txBody>
          <a:bodyPr/>
          <a:lstStyle/>
          <a:p>
            <a:pPr>
              <a:defRPr/>
            </a:pPr>
            <a:fld id="{BC9634C8-74A5-40CB-934A-CD2A3BFAA19A}" type="slidenum">
              <a:rPr lang="en-US" altLang="en-US" smtClean="0"/>
              <a:pPr>
                <a:defRPr/>
              </a:pPr>
              <a:t>27</a:t>
            </a:fld>
            <a:endParaRPr lang="en-US" altLang="en-US" dirty="0"/>
          </a:p>
        </p:txBody>
      </p:sp>
    </p:spTree>
    <p:extLst>
      <p:ext uri="{BB962C8B-B14F-4D97-AF65-F5344CB8AC3E}">
        <p14:creationId xmlns:p14="http://schemas.microsoft.com/office/powerpoint/2010/main" xmlns="" val="31274713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338" y="38579"/>
            <a:ext cx="7886700" cy="1008112"/>
          </a:xfrm>
        </p:spPr>
        <p:txBody>
          <a:bodyPr/>
          <a:lstStyle/>
          <a:p>
            <a:pPr marL="357187" indent="0">
              <a:defRPr/>
            </a:pPr>
            <a:r>
              <a:rPr lang="en-ZA" dirty="0" smtClean="0"/>
              <a:t>NEXT PHASE OF THE BACK TO BASIC PROGRAMME</a:t>
            </a:r>
            <a:endParaRPr lang="en-ZA"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28</a:t>
            </a:fld>
            <a:endParaRPr lang="en-US" altLang="en-US" dirty="0"/>
          </a:p>
        </p:txBody>
      </p:sp>
      <p:sp>
        <p:nvSpPr>
          <p:cNvPr id="4" name="Content Placeholder 3"/>
          <p:cNvSpPr>
            <a:spLocks noGrp="1"/>
          </p:cNvSpPr>
          <p:nvPr>
            <p:ph sz="quarter" idx="13"/>
          </p:nvPr>
        </p:nvSpPr>
        <p:spPr>
          <a:xfrm>
            <a:off x="251520" y="908720"/>
            <a:ext cx="8496944" cy="5184576"/>
          </a:xfrm>
        </p:spPr>
        <p:txBody>
          <a:bodyPr/>
          <a:lstStyle/>
          <a:p>
            <a:pPr algn="just">
              <a:lnSpc>
                <a:spcPct val="100000"/>
              </a:lnSpc>
              <a:spcBef>
                <a:spcPts val="0"/>
              </a:spcBef>
            </a:pPr>
            <a:r>
              <a:rPr lang="en-ZA" sz="2800" b="1" dirty="0" smtClean="0"/>
              <a:t>Critical objectives to shape the activities and focus of the next phase:</a:t>
            </a:r>
          </a:p>
          <a:p>
            <a:pPr algn="just">
              <a:lnSpc>
                <a:spcPct val="100000"/>
              </a:lnSpc>
              <a:spcBef>
                <a:spcPts val="0"/>
              </a:spcBef>
              <a:buFont typeface="Arial" panose="020B0604020202020204" pitchFamily="34" charset="0"/>
              <a:buChar char="̶"/>
            </a:pPr>
            <a:r>
              <a:rPr lang="en-ZA" sz="2800" dirty="0" smtClean="0"/>
              <a:t>Emphasise and focus on the basics as the foundation to trigger engagement on developmental outcomes;</a:t>
            </a:r>
          </a:p>
          <a:p>
            <a:pPr algn="just">
              <a:lnSpc>
                <a:spcPct val="100000"/>
              </a:lnSpc>
              <a:spcBef>
                <a:spcPts val="0"/>
              </a:spcBef>
              <a:buFont typeface="Arial" panose="020B0604020202020204" pitchFamily="34" charset="0"/>
              <a:buChar char="̶"/>
            </a:pPr>
            <a:endParaRPr lang="en-ZA" sz="2800" dirty="0"/>
          </a:p>
          <a:p>
            <a:pPr algn="just">
              <a:lnSpc>
                <a:spcPct val="100000"/>
              </a:lnSpc>
              <a:spcBef>
                <a:spcPts val="0"/>
              </a:spcBef>
              <a:buFont typeface="Arial" panose="020B0604020202020204" pitchFamily="34" charset="0"/>
              <a:buChar char="̶"/>
            </a:pPr>
            <a:r>
              <a:rPr lang="en-ZA" sz="2800" dirty="0" smtClean="0"/>
              <a:t>Managing municipal spaces for social and economic transformation;</a:t>
            </a:r>
          </a:p>
          <a:p>
            <a:pPr algn="just">
              <a:lnSpc>
                <a:spcPct val="100000"/>
              </a:lnSpc>
              <a:spcBef>
                <a:spcPts val="0"/>
              </a:spcBef>
              <a:buFont typeface="Arial" panose="020B0604020202020204" pitchFamily="34" charset="0"/>
              <a:buChar char="̶"/>
            </a:pPr>
            <a:endParaRPr lang="en-ZA" sz="2800" dirty="0"/>
          </a:p>
          <a:p>
            <a:pPr algn="just">
              <a:lnSpc>
                <a:spcPct val="100000"/>
              </a:lnSpc>
              <a:spcBef>
                <a:spcPts val="0"/>
              </a:spcBef>
              <a:buFont typeface="Arial" panose="020B0604020202020204" pitchFamily="34" charset="0"/>
              <a:buChar char="̶"/>
            </a:pPr>
            <a:r>
              <a:rPr lang="en-ZA" sz="2800" dirty="0" smtClean="0"/>
              <a:t>Strengthen intergovernmental coherence and coordination in supporting local government;</a:t>
            </a:r>
          </a:p>
          <a:p>
            <a:pPr marL="0" indent="0">
              <a:buNone/>
              <a:defRPr/>
            </a:pPr>
            <a:endParaRPr lang="fr-FR" sz="2800" b="1" cap="all" dirty="0"/>
          </a:p>
        </p:txBody>
      </p:sp>
    </p:spTree>
    <p:extLst>
      <p:ext uri="{BB962C8B-B14F-4D97-AF65-F5344CB8AC3E}">
        <p14:creationId xmlns:p14="http://schemas.microsoft.com/office/powerpoint/2010/main" xmlns="" val="9439971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74387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118" y="116632"/>
            <a:ext cx="7910232" cy="604247"/>
          </a:xfrm>
        </p:spPr>
        <p:txBody>
          <a:bodyPr/>
          <a:lstStyle/>
          <a:p>
            <a:r>
              <a:rPr lang="en-ZA" dirty="0" smtClean="0"/>
              <a:t>Highlights of </a:t>
            </a:r>
            <a:r>
              <a:rPr lang="en-ZA" dirty="0" err="1" smtClean="0"/>
              <a:t>SoNA</a:t>
            </a:r>
            <a:r>
              <a:rPr lang="en-ZA" dirty="0" smtClean="0"/>
              <a:t> 2017</a:t>
            </a:r>
            <a:endParaRPr lang="en-ZA" dirty="0"/>
          </a:p>
        </p:txBody>
      </p:sp>
      <p:sp>
        <p:nvSpPr>
          <p:cNvPr id="3" name="Content Placeholder 2"/>
          <p:cNvSpPr>
            <a:spLocks noGrp="1"/>
          </p:cNvSpPr>
          <p:nvPr>
            <p:ph idx="1"/>
          </p:nvPr>
        </p:nvSpPr>
        <p:spPr>
          <a:xfrm>
            <a:off x="628650" y="620688"/>
            <a:ext cx="7886700" cy="5976664"/>
          </a:xfrm>
        </p:spPr>
        <p:txBody>
          <a:bodyPr/>
          <a:lstStyle/>
          <a:p>
            <a:pPr marL="0" indent="0">
              <a:spcBef>
                <a:spcPts val="575"/>
              </a:spcBef>
              <a:buClr>
                <a:srgbClr val="D34817"/>
              </a:buClr>
              <a:buSzPct val="85000"/>
              <a:buNone/>
              <a:defRPr/>
            </a:pPr>
            <a:r>
              <a:rPr lang="en-US" sz="2200" b="1" dirty="0" smtClean="0">
                <a:solidFill>
                  <a:prstClr val="black"/>
                </a:solidFill>
              </a:rPr>
              <a:t>Economic prospects</a:t>
            </a:r>
          </a:p>
          <a:p>
            <a:pPr marL="0" indent="0">
              <a:spcBef>
                <a:spcPts val="575"/>
              </a:spcBef>
              <a:buClr>
                <a:srgbClr val="D34817"/>
              </a:buClr>
              <a:buSzPct val="85000"/>
              <a:buNone/>
              <a:defRPr/>
            </a:pPr>
            <a:endParaRPr lang="en-US" sz="800" b="1" dirty="0">
              <a:solidFill>
                <a:prstClr val="black"/>
              </a:solidFill>
            </a:endParaRPr>
          </a:p>
          <a:p>
            <a:pPr marL="363538" indent="-363538" algn="just">
              <a:lnSpc>
                <a:spcPct val="100000"/>
              </a:lnSpc>
              <a:spcBef>
                <a:spcPts val="575"/>
              </a:spcBef>
              <a:buClr>
                <a:srgbClr val="D34817"/>
              </a:buClr>
              <a:buSzPct val="85000"/>
              <a:buFont typeface="Wingdings 2" pitchFamily="18" charset="2"/>
              <a:buChar char=""/>
              <a:defRPr/>
            </a:pPr>
            <a:r>
              <a:rPr lang="en-US" sz="2200" dirty="0">
                <a:solidFill>
                  <a:prstClr val="black"/>
                </a:solidFill>
              </a:rPr>
              <a:t>The State of the Nation address focused strongly on </a:t>
            </a:r>
            <a:r>
              <a:rPr lang="en-US" sz="2200" b="1" dirty="0" smtClean="0">
                <a:solidFill>
                  <a:prstClr val="black"/>
                </a:solidFill>
              </a:rPr>
              <a:t>economic emancipation </a:t>
            </a:r>
            <a:r>
              <a:rPr lang="en-US" sz="2200" dirty="0" smtClean="0">
                <a:solidFill>
                  <a:prstClr val="black"/>
                </a:solidFill>
              </a:rPr>
              <a:t>and </a:t>
            </a:r>
            <a:r>
              <a:rPr lang="en-US" sz="2200" b="1" dirty="0" smtClean="0">
                <a:solidFill>
                  <a:prstClr val="black"/>
                </a:solidFill>
              </a:rPr>
              <a:t>radical socio-economic transformation</a:t>
            </a:r>
            <a:r>
              <a:rPr lang="en-US" sz="2200" dirty="0" smtClean="0">
                <a:solidFill>
                  <a:prstClr val="black"/>
                </a:solidFill>
              </a:rPr>
              <a:t>.</a:t>
            </a:r>
            <a:endParaRPr lang="en-US" sz="2200" dirty="0">
              <a:solidFill>
                <a:prstClr val="black"/>
              </a:solidFill>
            </a:endParaRPr>
          </a:p>
          <a:p>
            <a:pPr marL="363538" indent="-363538" algn="just">
              <a:lnSpc>
                <a:spcPct val="100000"/>
              </a:lnSpc>
              <a:spcBef>
                <a:spcPts val="575"/>
              </a:spcBef>
              <a:buClr>
                <a:srgbClr val="D34817"/>
              </a:buClr>
              <a:buSzPct val="85000"/>
              <a:buFont typeface="Wingdings 2" pitchFamily="18" charset="2"/>
              <a:buChar char=""/>
              <a:defRPr/>
            </a:pPr>
            <a:r>
              <a:rPr lang="en-US" sz="2200" dirty="0">
                <a:solidFill>
                  <a:prstClr val="black"/>
                </a:solidFill>
              </a:rPr>
              <a:t>The President reiterated the importance of the National Development </a:t>
            </a:r>
            <a:r>
              <a:rPr lang="en-US" sz="2200" dirty="0" smtClean="0">
                <a:solidFill>
                  <a:prstClr val="black"/>
                </a:solidFill>
              </a:rPr>
              <a:t>Plan in building a country free from poverty, inequality and unemployment.</a:t>
            </a:r>
            <a:endParaRPr lang="en-US" sz="2200" dirty="0">
              <a:solidFill>
                <a:prstClr val="black"/>
              </a:solidFill>
            </a:endParaRPr>
          </a:p>
          <a:p>
            <a:pPr marL="363538" indent="-363538" algn="just">
              <a:lnSpc>
                <a:spcPct val="100000"/>
              </a:lnSpc>
              <a:spcBef>
                <a:spcPts val="575"/>
              </a:spcBef>
              <a:buClr>
                <a:srgbClr val="D34817"/>
              </a:buClr>
              <a:buSzPct val="85000"/>
              <a:buFont typeface="Wingdings 2" pitchFamily="18" charset="2"/>
              <a:buChar char=""/>
              <a:defRPr/>
            </a:pPr>
            <a:r>
              <a:rPr lang="en-US" sz="2200" dirty="0" smtClean="0">
                <a:solidFill>
                  <a:prstClr val="black"/>
                </a:solidFill>
              </a:rPr>
              <a:t>Amid an uncertain global economic environment, South Africa is showing signs of recovery with an anticipated growth rate of 1.3% in 2017.</a:t>
            </a:r>
          </a:p>
          <a:p>
            <a:pPr marL="363538" indent="-363538" algn="just">
              <a:lnSpc>
                <a:spcPct val="100000"/>
              </a:lnSpc>
              <a:spcBef>
                <a:spcPts val="575"/>
              </a:spcBef>
              <a:buClr>
                <a:srgbClr val="D34817"/>
              </a:buClr>
              <a:buSzPct val="85000"/>
              <a:buFont typeface="Wingdings 2" pitchFamily="18" charset="2"/>
              <a:buChar char=""/>
              <a:defRPr/>
            </a:pPr>
            <a:r>
              <a:rPr lang="en-US" sz="2200" dirty="0" smtClean="0">
                <a:solidFill>
                  <a:prstClr val="black"/>
                </a:solidFill>
              </a:rPr>
              <a:t>The President identified improved cooperation between government, business and </a:t>
            </a:r>
            <a:r>
              <a:rPr lang="en-US" sz="2200" dirty="0" err="1" smtClean="0">
                <a:solidFill>
                  <a:prstClr val="black"/>
                </a:solidFill>
              </a:rPr>
              <a:t>labour</a:t>
            </a:r>
            <a:r>
              <a:rPr lang="en-US" sz="2200" dirty="0" smtClean="0">
                <a:solidFill>
                  <a:prstClr val="black"/>
                </a:solidFill>
              </a:rPr>
              <a:t> as delivering successes:</a:t>
            </a:r>
          </a:p>
          <a:p>
            <a:pPr marL="615950" lvl="1" indent="-273050" algn="just">
              <a:lnSpc>
                <a:spcPct val="100000"/>
              </a:lnSpc>
              <a:spcBef>
                <a:spcPts val="575"/>
              </a:spcBef>
              <a:buClr>
                <a:srgbClr val="D34817"/>
              </a:buClr>
              <a:buSzPct val="85000"/>
              <a:buFont typeface="Wingdings 2" pitchFamily="18" charset="2"/>
              <a:buChar char=""/>
              <a:defRPr/>
            </a:pPr>
            <a:r>
              <a:rPr lang="en-US" sz="2200" dirty="0" smtClean="0">
                <a:solidFill>
                  <a:prstClr val="black"/>
                </a:solidFill>
              </a:rPr>
              <a:t>Avoidance of credit ratings downgrades.</a:t>
            </a:r>
          </a:p>
          <a:p>
            <a:pPr marL="615950" lvl="1" indent="-273050" algn="just">
              <a:lnSpc>
                <a:spcPct val="100000"/>
              </a:lnSpc>
              <a:spcBef>
                <a:spcPts val="575"/>
              </a:spcBef>
              <a:buClr>
                <a:srgbClr val="D34817"/>
              </a:buClr>
              <a:buSzPct val="85000"/>
              <a:buFont typeface="Wingdings 2" pitchFamily="18" charset="2"/>
              <a:buChar char=""/>
              <a:defRPr/>
            </a:pPr>
            <a:r>
              <a:rPr lang="en-US" sz="2200" dirty="0" err="1" smtClean="0">
                <a:solidFill>
                  <a:prstClr val="black"/>
                </a:solidFill>
              </a:rPr>
              <a:t>Labour</a:t>
            </a:r>
            <a:r>
              <a:rPr lang="en-US" sz="2200" dirty="0" smtClean="0">
                <a:solidFill>
                  <a:prstClr val="black"/>
                </a:solidFill>
              </a:rPr>
              <a:t> market stability. </a:t>
            </a:r>
          </a:p>
          <a:p>
            <a:pPr marL="615950" lvl="1" indent="-273050" algn="just">
              <a:lnSpc>
                <a:spcPct val="100000"/>
              </a:lnSpc>
              <a:spcBef>
                <a:spcPts val="575"/>
              </a:spcBef>
              <a:buClr>
                <a:srgbClr val="D34817"/>
              </a:buClr>
              <a:buSzPct val="85000"/>
              <a:buFont typeface="Wingdings 2" pitchFamily="18" charset="2"/>
              <a:buChar char=""/>
              <a:defRPr/>
            </a:pPr>
            <a:r>
              <a:rPr lang="en-US" sz="2200" dirty="0" smtClean="0">
                <a:solidFill>
                  <a:prstClr val="black"/>
                </a:solidFill>
              </a:rPr>
              <a:t>Agreement on National Minimum Wage.</a:t>
            </a:r>
          </a:p>
          <a:p>
            <a:pPr marL="615950" lvl="1" indent="-273050" algn="just">
              <a:spcBef>
                <a:spcPts val="575"/>
              </a:spcBef>
              <a:buClr>
                <a:srgbClr val="D34817"/>
              </a:buClr>
              <a:buSzPct val="85000"/>
              <a:buFont typeface="Wingdings 2" pitchFamily="18" charset="2"/>
              <a:buChar char=""/>
              <a:defRPr/>
            </a:pPr>
            <a:endParaRPr lang="en-US" sz="2200" dirty="0">
              <a:solidFill>
                <a:prstClr val="black"/>
              </a:solidFill>
            </a:endParaRPr>
          </a:p>
          <a:p>
            <a:pPr marL="0" indent="0" algn="just">
              <a:spcBef>
                <a:spcPts val="575"/>
              </a:spcBef>
              <a:buClr>
                <a:srgbClr val="D34817"/>
              </a:buClr>
              <a:buSzPct val="85000"/>
              <a:buNone/>
              <a:defRPr/>
            </a:pPr>
            <a:r>
              <a:rPr lang="en-US" dirty="0">
                <a:solidFill>
                  <a:prstClr val="black"/>
                </a:solidFill>
              </a:rPr>
              <a:t> </a:t>
            </a:r>
            <a:endParaRPr lang="en-GB" dirty="0">
              <a:solidFill>
                <a:prstClr val="black"/>
              </a:solidFill>
            </a:endParaRPr>
          </a:p>
          <a:p>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3</a:t>
            </a:fld>
            <a:endParaRPr lang="en-US" altLang="en-US" dirty="0"/>
          </a:p>
        </p:txBody>
      </p:sp>
    </p:spTree>
    <p:extLst>
      <p:ext uri="{BB962C8B-B14F-4D97-AF65-F5344CB8AC3E}">
        <p14:creationId xmlns:p14="http://schemas.microsoft.com/office/powerpoint/2010/main" xmlns="" val="2752477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2009"/>
            <a:ext cx="7886700" cy="620687"/>
          </a:xfrm>
        </p:spPr>
        <p:txBody>
          <a:bodyPr/>
          <a:lstStyle/>
          <a:p>
            <a:r>
              <a:rPr lang="en-ZA" sz="2600" dirty="0" smtClean="0"/>
              <a:t>Highlights of </a:t>
            </a:r>
            <a:r>
              <a:rPr lang="en-ZA" sz="2600" dirty="0" err="1" smtClean="0"/>
              <a:t>SoNA</a:t>
            </a:r>
            <a:r>
              <a:rPr lang="en-ZA" sz="2600" dirty="0" smtClean="0"/>
              <a:t> 2017</a:t>
            </a:r>
            <a:endParaRPr lang="en-ZA" sz="2600" dirty="0"/>
          </a:p>
        </p:txBody>
      </p:sp>
      <p:sp>
        <p:nvSpPr>
          <p:cNvPr id="3" name="Content Placeholder 2"/>
          <p:cNvSpPr>
            <a:spLocks noGrp="1"/>
          </p:cNvSpPr>
          <p:nvPr>
            <p:ph idx="1"/>
          </p:nvPr>
        </p:nvSpPr>
        <p:spPr>
          <a:xfrm>
            <a:off x="628650" y="908720"/>
            <a:ext cx="7886700" cy="5668739"/>
          </a:xfrm>
        </p:spPr>
        <p:txBody>
          <a:bodyPr/>
          <a:lstStyle/>
          <a:p>
            <a:pPr marL="0" indent="0" eaLnBrk="1" fontAlgn="auto" hangingPunct="1">
              <a:spcBef>
                <a:spcPts val="575"/>
              </a:spcBef>
              <a:spcAft>
                <a:spcPts val="0"/>
              </a:spcAft>
              <a:buClr>
                <a:srgbClr val="D34817"/>
              </a:buClr>
              <a:buSzPct val="85000"/>
              <a:buNone/>
              <a:defRPr/>
            </a:pPr>
            <a:r>
              <a:rPr lang="en-US" sz="2400" b="1" kern="0" dirty="0" smtClean="0">
                <a:solidFill>
                  <a:prstClr val="black"/>
                </a:solidFill>
              </a:rPr>
              <a:t>Reigniting growth through Nine </a:t>
            </a:r>
            <a:r>
              <a:rPr lang="en-US" sz="2400" b="1" kern="0" dirty="0">
                <a:solidFill>
                  <a:prstClr val="black"/>
                </a:solidFill>
              </a:rPr>
              <a:t>point plan </a:t>
            </a:r>
            <a:endParaRPr lang="en-US" sz="2400" b="1" kern="0" dirty="0" smtClean="0">
              <a:solidFill>
                <a:prstClr val="black"/>
              </a:solidFill>
            </a:endParaRPr>
          </a:p>
          <a:p>
            <a:pPr marL="0" indent="0" eaLnBrk="1" fontAlgn="auto" hangingPunct="1">
              <a:spcBef>
                <a:spcPts val="575"/>
              </a:spcBef>
              <a:spcAft>
                <a:spcPts val="0"/>
              </a:spcAft>
              <a:buClr>
                <a:srgbClr val="D34817"/>
              </a:buClr>
              <a:buSzPct val="85000"/>
              <a:buNone/>
              <a:defRPr/>
            </a:pPr>
            <a:endParaRPr lang="en-US" sz="800" b="1" kern="0" dirty="0">
              <a:solidFill>
                <a:prstClr val="black"/>
              </a:solidFill>
            </a:endParaRPr>
          </a:p>
          <a:p>
            <a:pPr marL="0" indent="0" eaLnBrk="1" fontAlgn="auto" hangingPunct="1">
              <a:spcBef>
                <a:spcPts val="575"/>
              </a:spcBef>
              <a:spcAft>
                <a:spcPts val="0"/>
              </a:spcAft>
              <a:buClr>
                <a:srgbClr val="D34817"/>
              </a:buClr>
              <a:buSzPct val="85000"/>
              <a:buNone/>
              <a:defRPr/>
            </a:pPr>
            <a:r>
              <a:rPr lang="en-US" sz="2200" kern="0" dirty="0" smtClean="0">
                <a:solidFill>
                  <a:prstClr val="black"/>
                </a:solidFill>
              </a:rPr>
              <a:t>The President highlighted the need to create jobs and referred to the  </a:t>
            </a:r>
            <a:r>
              <a:rPr lang="en-US" sz="2200" kern="0" dirty="0">
                <a:solidFill>
                  <a:prstClr val="black"/>
                </a:solidFill>
              </a:rPr>
              <a:t>Nine Point Plan </a:t>
            </a:r>
            <a:r>
              <a:rPr lang="en-US" sz="2200" kern="0" dirty="0" smtClean="0">
                <a:solidFill>
                  <a:prstClr val="black"/>
                </a:solidFill>
              </a:rPr>
              <a:t>as a special focus to reignite growth in the areas of</a:t>
            </a:r>
            <a:r>
              <a:rPr lang="en-US" sz="2200" kern="0" dirty="0">
                <a:solidFill>
                  <a:prstClr val="black"/>
                </a:solidFill>
              </a:rPr>
              <a:t>:</a:t>
            </a:r>
          </a:p>
          <a:p>
            <a:pPr algn="just" eaLnBrk="1" fontAlgn="auto" hangingPunct="1">
              <a:spcBef>
                <a:spcPts val="575"/>
              </a:spcBef>
              <a:spcAft>
                <a:spcPts val="0"/>
              </a:spcAft>
              <a:buClr>
                <a:srgbClr val="D34817"/>
              </a:buClr>
              <a:buSzPct val="85000"/>
              <a:defRPr/>
            </a:pPr>
            <a:r>
              <a:rPr lang="en-US" sz="2200" kern="0" dirty="0" err="1" smtClean="0">
                <a:solidFill>
                  <a:prstClr val="black"/>
                </a:solidFill>
              </a:rPr>
              <a:t>Industrialisation</a:t>
            </a:r>
            <a:r>
              <a:rPr lang="en-US" sz="2200" kern="0" dirty="0" smtClean="0">
                <a:solidFill>
                  <a:prstClr val="black"/>
                </a:solidFill>
              </a:rPr>
              <a:t>;</a:t>
            </a:r>
          </a:p>
          <a:p>
            <a:pPr algn="just" eaLnBrk="1" fontAlgn="auto" hangingPunct="1">
              <a:spcBef>
                <a:spcPts val="575"/>
              </a:spcBef>
              <a:spcAft>
                <a:spcPts val="0"/>
              </a:spcAft>
              <a:buClr>
                <a:srgbClr val="D34817"/>
              </a:buClr>
              <a:buSzPct val="85000"/>
              <a:defRPr/>
            </a:pPr>
            <a:r>
              <a:rPr lang="en-US" sz="2200" kern="0" dirty="0" smtClean="0">
                <a:solidFill>
                  <a:prstClr val="black"/>
                </a:solidFill>
              </a:rPr>
              <a:t>Mining and beneficiation;</a:t>
            </a:r>
          </a:p>
          <a:p>
            <a:pPr algn="just" eaLnBrk="1" fontAlgn="auto" hangingPunct="1">
              <a:spcBef>
                <a:spcPts val="575"/>
              </a:spcBef>
              <a:spcAft>
                <a:spcPts val="0"/>
              </a:spcAft>
              <a:buClr>
                <a:srgbClr val="D34817"/>
              </a:buClr>
              <a:buSzPct val="85000"/>
              <a:defRPr/>
            </a:pPr>
            <a:r>
              <a:rPr lang="en-US" sz="2200" kern="0" dirty="0" smtClean="0">
                <a:solidFill>
                  <a:prstClr val="black"/>
                </a:solidFill>
              </a:rPr>
              <a:t>Agriculture and agro-processing;</a:t>
            </a:r>
          </a:p>
          <a:p>
            <a:pPr algn="just" eaLnBrk="1" fontAlgn="auto" hangingPunct="1">
              <a:spcBef>
                <a:spcPts val="575"/>
              </a:spcBef>
              <a:spcAft>
                <a:spcPts val="0"/>
              </a:spcAft>
              <a:buClr>
                <a:srgbClr val="D34817"/>
              </a:buClr>
              <a:buSzPct val="85000"/>
              <a:defRPr/>
            </a:pPr>
            <a:r>
              <a:rPr lang="en-US" sz="2200" kern="0" dirty="0" smtClean="0">
                <a:solidFill>
                  <a:prstClr val="black"/>
                </a:solidFill>
              </a:rPr>
              <a:t>Energy;</a:t>
            </a:r>
            <a:endParaRPr lang="en-US" sz="2200" kern="0" dirty="0">
              <a:solidFill>
                <a:prstClr val="black"/>
              </a:solidFill>
            </a:endParaRPr>
          </a:p>
          <a:p>
            <a:pPr algn="just" eaLnBrk="1" fontAlgn="auto" hangingPunct="1">
              <a:spcBef>
                <a:spcPts val="575"/>
              </a:spcBef>
              <a:spcAft>
                <a:spcPts val="0"/>
              </a:spcAft>
              <a:buClr>
                <a:srgbClr val="D34817"/>
              </a:buClr>
              <a:buSzPct val="85000"/>
              <a:defRPr/>
            </a:pPr>
            <a:r>
              <a:rPr lang="en-US" sz="2200" kern="0" dirty="0" smtClean="0">
                <a:solidFill>
                  <a:prstClr val="black"/>
                </a:solidFill>
              </a:rPr>
              <a:t>SMMEs;</a:t>
            </a:r>
            <a:endParaRPr lang="en-US" sz="2200" kern="0" dirty="0">
              <a:solidFill>
                <a:prstClr val="black"/>
              </a:solidFill>
            </a:endParaRPr>
          </a:p>
          <a:p>
            <a:pPr algn="just" eaLnBrk="1" fontAlgn="auto" hangingPunct="1">
              <a:spcBef>
                <a:spcPts val="575"/>
              </a:spcBef>
              <a:spcAft>
                <a:spcPts val="0"/>
              </a:spcAft>
              <a:buClr>
                <a:srgbClr val="D34817"/>
              </a:buClr>
              <a:buSzPct val="85000"/>
              <a:defRPr/>
            </a:pPr>
            <a:r>
              <a:rPr lang="en-US" sz="2200" kern="0" dirty="0" smtClean="0">
                <a:solidFill>
                  <a:prstClr val="black"/>
                </a:solidFill>
              </a:rPr>
              <a:t>Managing workplace conflict;</a:t>
            </a:r>
            <a:r>
              <a:rPr lang="en-GB" sz="2200" kern="0" dirty="0" smtClean="0">
                <a:solidFill>
                  <a:prstClr val="black"/>
                </a:solidFill>
              </a:rPr>
              <a:t> </a:t>
            </a:r>
          </a:p>
          <a:p>
            <a:pPr algn="just" eaLnBrk="1" fontAlgn="auto" hangingPunct="1">
              <a:spcBef>
                <a:spcPts val="575"/>
              </a:spcBef>
              <a:spcAft>
                <a:spcPts val="0"/>
              </a:spcAft>
              <a:buClr>
                <a:srgbClr val="D34817"/>
              </a:buClr>
              <a:buSzPct val="85000"/>
              <a:defRPr/>
            </a:pPr>
            <a:r>
              <a:rPr lang="en-US" sz="2200" kern="0" dirty="0" smtClean="0">
                <a:solidFill>
                  <a:prstClr val="black"/>
                </a:solidFill>
              </a:rPr>
              <a:t>Attracting investments;</a:t>
            </a:r>
            <a:r>
              <a:rPr lang="en-GB" sz="2200" kern="0" dirty="0" smtClean="0">
                <a:solidFill>
                  <a:prstClr val="black"/>
                </a:solidFill>
              </a:rPr>
              <a:t> </a:t>
            </a:r>
            <a:endParaRPr lang="en-GB" sz="2200" kern="0" dirty="0">
              <a:solidFill>
                <a:prstClr val="black"/>
              </a:solidFill>
            </a:endParaRPr>
          </a:p>
          <a:p>
            <a:pPr algn="just" eaLnBrk="1" fontAlgn="auto" hangingPunct="1">
              <a:spcBef>
                <a:spcPts val="575"/>
              </a:spcBef>
              <a:spcAft>
                <a:spcPts val="0"/>
              </a:spcAft>
              <a:buClr>
                <a:srgbClr val="D34817"/>
              </a:buClr>
              <a:buSzPct val="85000"/>
              <a:defRPr/>
            </a:pPr>
            <a:r>
              <a:rPr lang="en-US" sz="2200" kern="0" dirty="0">
                <a:solidFill>
                  <a:prstClr val="black"/>
                </a:solidFill>
              </a:rPr>
              <a:t>Growing the </a:t>
            </a:r>
            <a:r>
              <a:rPr lang="en-US" sz="2200" kern="0" dirty="0" smtClean="0">
                <a:solidFill>
                  <a:prstClr val="black"/>
                </a:solidFill>
              </a:rPr>
              <a:t>ocean economy and tourism;</a:t>
            </a:r>
            <a:r>
              <a:rPr lang="en-GB" sz="2200" kern="0" dirty="0" smtClean="0">
                <a:solidFill>
                  <a:prstClr val="black"/>
                </a:solidFill>
              </a:rPr>
              <a:t> </a:t>
            </a:r>
            <a:endParaRPr lang="en-GB" sz="2200" kern="0" dirty="0">
              <a:solidFill>
                <a:prstClr val="black"/>
              </a:solidFill>
            </a:endParaRPr>
          </a:p>
          <a:p>
            <a:pPr algn="just" eaLnBrk="1" fontAlgn="auto" hangingPunct="1">
              <a:spcBef>
                <a:spcPts val="575"/>
              </a:spcBef>
              <a:spcAft>
                <a:spcPts val="0"/>
              </a:spcAft>
              <a:buClr>
                <a:srgbClr val="D34817"/>
              </a:buClr>
              <a:buSzPct val="85000"/>
              <a:defRPr/>
            </a:pPr>
            <a:r>
              <a:rPr lang="en-US" sz="2200" kern="0" dirty="0">
                <a:solidFill>
                  <a:prstClr val="black"/>
                </a:solidFill>
              </a:rPr>
              <a:t>Cross-cutting </a:t>
            </a:r>
            <a:r>
              <a:rPr lang="en-US" sz="2200" kern="0" dirty="0" smtClean="0">
                <a:solidFill>
                  <a:prstClr val="black"/>
                </a:solidFill>
              </a:rPr>
              <a:t>Areas: Science</a:t>
            </a:r>
            <a:r>
              <a:rPr lang="en-US" sz="2200" kern="0" dirty="0">
                <a:solidFill>
                  <a:prstClr val="black"/>
                </a:solidFill>
              </a:rPr>
              <a:t>, </a:t>
            </a:r>
            <a:r>
              <a:rPr lang="en-US" sz="2200" kern="0" dirty="0" smtClean="0">
                <a:solidFill>
                  <a:prstClr val="black"/>
                </a:solidFill>
              </a:rPr>
              <a:t>technology</a:t>
            </a:r>
            <a:r>
              <a:rPr lang="en-GB" sz="2200" kern="0" dirty="0" smtClean="0">
                <a:solidFill>
                  <a:prstClr val="black"/>
                </a:solidFill>
              </a:rPr>
              <a:t>, </a:t>
            </a:r>
            <a:r>
              <a:rPr lang="en-US" sz="2200" kern="0" dirty="0">
                <a:solidFill>
                  <a:prstClr val="black"/>
                </a:solidFill>
              </a:rPr>
              <a:t>Water and </a:t>
            </a:r>
            <a:r>
              <a:rPr lang="en-US" sz="2200" kern="0" dirty="0" smtClean="0">
                <a:solidFill>
                  <a:prstClr val="black"/>
                </a:solidFill>
              </a:rPr>
              <a:t>sanitation infrastructure</a:t>
            </a:r>
            <a:r>
              <a:rPr lang="en-GB" sz="2200" kern="0" dirty="0" smtClean="0">
                <a:solidFill>
                  <a:prstClr val="black"/>
                </a:solidFill>
              </a:rPr>
              <a:t>, </a:t>
            </a:r>
            <a:r>
              <a:rPr lang="en-US" sz="2200" kern="0" dirty="0">
                <a:solidFill>
                  <a:prstClr val="black"/>
                </a:solidFill>
              </a:rPr>
              <a:t>Transport infrastructure</a:t>
            </a:r>
            <a:r>
              <a:rPr lang="en-GB" sz="2200" kern="0" dirty="0">
                <a:solidFill>
                  <a:prstClr val="black"/>
                </a:solidFill>
              </a:rPr>
              <a:t>, </a:t>
            </a:r>
            <a:r>
              <a:rPr lang="en-US" sz="2200" kern="0" dirty="0">
                <a:solidFill>
                  <a:prstClr val="black"/>
                </a:solidFill>
              </a:rPr>
              <a:t>Broadband </a:t>
            </a:r>
            <a:r>
              <a:rPr lang="en-US" sz="2200" kern="0" dirty="0" smtClean="0">
                <a:solidFill>
                  <a:prstClr val="black"/>
                </a:solidFill>
              </a:rPr>
              <a:t>rollout</a:t>
            </a:r>
            <a:r>
              <a:rPr lang="en-US" sz="2200" kern="0" dirty="0">
                <a:solidFill>
                  <a:prstClr val="black"/>
                </a:solidFill>
              </a:rPr>
              <a:t>.</a:t>
            </a:r>
            <a:endParaRPr lang="en-GB" sz="2200" kern="0" dirty="0">
              <a:solidFill>
                <a:prstClr val="black"/>
              </a:solidFill>
            </a:endParaRPr>
          </a:p>
          <a:p>
            <a:pPr marL="0" indent="0">
              <a:buNone/>
            </a:pPr>
            <a:endParaRPr lang="en-ZA" sz="2200"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4</a:t>
            </a:fld>
            <a:endParaRPr lang="en-US" altLang="en-US" dirty="0"/>
          </a:p>
        </p:txBody>
      </p:sp>
    </p:spTree>
    <p:extLst>
      <p:ext uri="{BB962C8B-B14F-4D97-AF65-F5344CB8AC3E}">
        <p14:creationId xmlns:p14="http://schemas.microsoft.com/office/powerpoint/2010/main" xmlns="" val="2757940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543595"/>
          </a:xfrm>
        </p:spPr>
        <p:txBody>
          <a:bodyPr/>
          <a:lstStyle/>
          <a:p>
            <a:r>
              <a:rPr lang="en-ZA" sz="2600" dirty="0" smtClean="0"/>
              <a:t>Feedback of issues</a:t>
            </a:r>
            <a:endParaRPr lang="en-ZA" sz="2600"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5</a:t>
            </a:fld>
            <a:endParaRPr lang="en-US" altLang="en-US" dirty="0"/>
          </a:p>
        </p:txBody>
      </p:sp>
      <p:sp>
        <p:nvSpPr>
          <p:cNvPr id="4" name="Content Placeholder 3"/>
          <p:cNvSpPr>
            <a:spLocks noGrp="1"/>
          </p:cNvSpPr>
          <p:nvPr>
            <p:ph sz="quarter" idx="13"/>
          </p:nvPr>
        </p:nvSpPr>
        <p:spPr>
          <a:xfrm>
            <a:off x="628650" y="1196752"/>
            <a:ext cx="8047806" cy="4968552"/>
          </a:xfrm>
        </p:spPr>
        <p:txBody>
          <a:bodyPr/>
          <a:lstStyle/>
          <a:p>
            <a:pPr algn="just">
              <a:spcBef>
                <a:spcPts val="0"/>
              </a:spcBef>
              <a:buClr>
                <a:srgbClr val="D34817"/>
              </a:buClr>
              <a:buSzPct val="85000"/>
              <a:buFont typeface="Wingdings 2" pitchFamily="18" charset="2"/>
              <a:buNone/>
              <a:defRPr/>
            </a:pPr>
            <a:r>
              <a:rPr lang="en-US" dirty="0" smtClean="0">
                <a:solidFill>
                  <a:prstClr val="black"/>
                </a:solidFill>
              </a:rPr>
              <a:t>	</a:t>
            </a:r>
            <a:r>
              <a:rPr lang="en-US" sz="2200" dirty="0" smtClean="0">
                <a:solidFill>
                  <a:prstClr val="black"/>
                </a:solidFill>
              </a:rPr>
              <a:t>Besides </a:t>
            </a:r>
            <a:r>
              <a:rPr lang="en-US" sz="2200" dirty="0">
                <a:solidFill>
                  <a:prstClr val="black"/>
                </a:solidFill>
              </a:rPr>
              <a:t>economic </a:t>
            </a:r>
            <a:r>
              <a:rPr lang="en-US" sz="2200" dirty="0" smtClean="0">
                <a:solidFill>
                  <a:prstClr val="black"/>
                </a:solidFill>
              </a:rPr>
              <a:t>issues, </a:t>
            </a:r>
            <a:r>
              <a:rPr lang="en-US" sz="2200" u="sng" dirty="0">
                <a:solidFill>
                  <a:prstClr val="black"/>
                </a:solidFill>
              </a:rPr>
              <a:t>the State of the Nation Address also gave </a:t>
            </a:r>
            <a:r>
              <a:rPr lang="en-US" sz="2200" u="sng" dirty="0" smtClean="0">
                <a:solidFill>
                  <a:prstClr val="black"/>
                </a:solidFill>
              </a:rPr>
              <a:t>feedback on issues </a:t>
            </a:r>
            <a:r>
              <a:rPr lang="en-US" sz="2200" u="sng" dirty="0">
                <a:solidFill>
                  <a:prstClr val="black"/>
                </a:solidFill>
              </a:rPr>
              <a:t>such as</a:t>
            </a:r>
            <a:r>
              <a:rPr lang="en-US" sz="2200" dirty="0" smtClean="0">
                <a:solidFill>
                  <a:prstClr val="black"/>
                </a:solidFill>
              </a:rPr>
              <a:t>:</a:t>
            </a:r>
          </a:p>
          <a:p>
            <a:pPr>
              <a:spcBef>
                <a:spcPts val="0"/>
              </a:spcBef>
              <a:buClr>
                <a:srgbClr val="D34817"/>
              </a:buClr>
              <a:buSzPct val="85000"/>
              <a:buFont typeface="Wingdings 2" pitchFamily="18" charset="2"/>
              <a:buNone/>
              <a:defRPr/>
            </a:pPr>
            <a:endParaRPr lang="en-US" sz="1200" dirty="0">
              <a:solidFill>
                <a:prstClr val="black"/>
              </a:solidFill>
            </a:endParaRPr>
          </a:p>
          <a:p>
            <a:pPr marL="285750" indent="-285750">
              <a:spcBef>
                <a:spcPts val="0"/>
              </a:spcBef>
              <a:buClr>
                <a:srgbClr val="D34817"/>
              </a:buClr>
              <a:buSzPct val="85000"/>
              <a:defRPr/>
            </a:pPr>
            <a:r>
              <a:rPr lang="en-US" sz="2200" dirty="0" smtClean="0">
                <a:solidFill>
                  <a:prstClr val="black"/>
                </a:solidFill>
              </a:rPr>
              <a:t>Energy security</a:t>
            </a:r>
          </a:p>
          <a:p>
            <a:pPr marL="285750" indent="-285750">
              <a:spcBef>
                <a:spcPts val="0"/>
              </a:spcBef>
              <a:buClr>
                <a:srgbClr val="D34817"/>
              </a:buClr>
              <a:buSzPct val="85000"/>
              <a:defRPr/>
            </a:pPr>
            <a:r>
              <a:rPr lang="en-US" sz="2200" dirty="0" smtClean="0">
                <a:solidFill>
                  <a:prstClr val="black"/>
                </a:solidFill>
              </a:rPr>
              <a:t>Bulk water supply and water losses</a:t>
            </a:r>
          </a:p>
          <a:p>
            <a:pPr marL="285750" indent="-285750">
              <a:spcBef>
                <a:spcPts val="0"/>
              </a:spcBef>
              <a:buClr>
                <a:srgbClr val="D34817"/>
              </a:buClr>
              <a:buSzPct val="85000"/>
              <a:defRPr/>
            </a:pPr>
            <a:r>
              <a:rPr lang="en-US" sz="2200" dirty="0" smtClean="0">
                <a:solidFill>
                  <a:prstClr val="black"/>
                </a:solidFill>
              </a:rPr>
              <a:t>School infrastructure</a:t>
            </a:r>
          </a:p>
          <a:p>
            <a:pPr marL="285750" indent="-285750">
              <a:spcBef>
                <a:spcPts val="0"/>
              </a:spcBef>
              <a:buClr>
                <a:srgbClr val="D34817"/>
              </a:buClr>
              <a:buSzPct val="85000"/>
              <a:defRPr/>
            </a:pPr>
            <a:r>
              <a:rPr lang="en-US" sz="2200" dirty="0" smtClean="0">
                <a:solidFill>
                  <a:prstClr val="black"/>
                </a:solidFill>
              </a:rPr>
              <a:t>Investment promotion</a:t>
            </a:r>
          </a:p>
          <a:p>
            <a:pPr marL="285750" indent="-285750">
              <a:spcBef>
                <a:spcPts val="0"/>
              </a:spcBef>
              <a:buClr>
                <a:srgbClr val="D34817"/>
              </a:buClr>
              <a:buSzPct val="85000"/>
              <a:defRPr/>
            </a:pPr>
            <a:r>
              <a:rPr lang="en-US" sz="2200" dirty="0" smtClean="0">
                <a:solidFill>
                  <a:prstClr val="black"/>
                </a:solidFill>
              </a:rPr>
              <a:t>Science, mathematics and technology</a:t>
            </a:r>
          </a:p>
          <a:p>
            <a:pPr marL="285750" indent="-285750">
              <a:spcBef>
                <a:spcPts val="0"/>
              </a:spcBef>
              <a:buClr>
                <a:srgbClr val="D34817"/>
              </a:buClr>
              <a:buSzPct val="85000"/>
              <a:defRPr/>
            </a:pPr>
            <a:r>
              <a:rPr lang="en-US" sz="2200" dirty="0" smtClean="0">
                <a:solidFill>
                  <a:prstClr val="black"/>
                </a:solidFill>
              </a:rPr>
              <a:t>Road infrastructure </a:t>
            </a:r>
          </a:p>
          <a:p>
            <a:pPr marL="285750" indent="-285750">
              <a:spcBef>
                <a:spcPts val="0"/>
              </a:spcBef>
              <a:buClr>
                <a:srgbClr val="D34817"/>
              </a:buClr>
              <a:buSzPct val="85000"/>
              <a:defRPr/>
            </a:pPr>
            <a:r>
              <a:rPr lang="en-US" sz="2200" dirty="0" smtClean="0">
                <a:solidFill>
                  <a:prstClr val="black"/>
                </a:solidFill>
              </a:rPr>
              <a:t>Operation </a:t>
            </a:r>
            <a:r>
              <a:rPr lang="en-US" sz="2200" dirty="0" err="1" smtClean="0">
                <a:solidFill>
                  <a:prstClr val="black"/>
                </a:solidFill>
              </a:rPr>
              <a:t>Phakisa</a:t>
            </a:r>
            <a:endParaRPr lang="en-US" sz="2200" dirty="0" smtClean="0">
              <a:solidFill>
                <a:prstClr val="black"/>
              </a:solidFill>
            </a:endParaRPr>
          </a:p>
          <a:p>
            <a:pPr marL="285750" indent="-285750">
              <a:spcBef>
                <a:spcPts val="0"/>
              </a:spcBef>
              <a:buClr>
                <a:srgbClr val="D34817"/>
              </a:buClr>
              <a:buSzPct val="85000"/>
              <a:defRPr/>
            </a:pPr>
            <a:r>
              <a:rPr lang="en-US" sz="2200" dirty="0" smtClean="0">
                <a:solidFill>
                  <a:prstClr val="black"/>
                </a:solidFill>
              </a:rPr>
              <a:t>Tourism</a:t>
            </a:r>
          </a:p>
          <a:p>
            <a:pPr marL="285750" indent="-285750">
              <a:spcBef>
                <a:spcPts val="0"/>
              </a:spcBef>
              <a:buClr>
                <a:srgbClr val="D34817"/>
              </a:buClr>
              <a:buSzPct val="85000"/>
              <a:defRPr/>
            </a:pPr>
            <a:r>
              <a:rPr lang="en-US" sz="2200" dirty="0" smtClean="0">
                <a:solidFill>
                  <a:prstClr val="black"/>
                </a:solidFill>
              </a:rPr>
              <a:t>Expanded Public Works Programme</a:t>
            </a:r>
          </a:p>
          <a:p>
            <a:pPr marL="285750" indent="-285750">
              <a:spcBef>
                <a:spcPts val="0"/>
              </a:spcBef>
              <a:buClr>
                <a:srgbClr val="D34817"/>
              </a:buClr>
              <a:buSzPct val="85000"/>
              <a:defRPr/>
            </a:pPr>
            <a:r>
              <a:rPr lang="en-US" sz="2200" dirty="0" smtClean="0">
                <a:solidFill>
                  <a:prstClr val="black"/>
                </a:solidFill>
              </a:rPr>
              <a:t>Drugs and substance abuse</a:t>
            </a:r>
          </a:p>
          <a:p>
            <a:pPr marL="285750" indent="-285750">
              <a:spcBef>
                <a:spcPts val="0"/>
              </a:spcBef>
              <a:buClr>
                <a:srgbClr val="D34817"/>
              </a:buClr>
              <a:buSzPct val="85000"/>
              <a:defRPr/>
            </a:pPr>
            <a:r>
              <a:rPr lang="en-US" sz="2200" dirty="0" smtClean="0">
                <a:solidFill>
                  <a:prstClr val="black"/>
                </a:solidFill>
              </a:rPr>
              <a:t>National Health Insurance</a:t>
            </a:r>
          </a:p>
          <a:p>
            <a:pPr marL="285750" indent="-285750">
              <a:spcBef>
                <a:spcPts val="0"/>
              </a:spcBef>
              <a:buClr>
                <a:srgbClr val="D34817"/>
              </a:buClr>
              <a:buSzPct val="85000"/>
              <a:defRPr/>
            </a:pPr>
            <a:r>
              <a:rPr lang="en-US" sz="2200" dirty="0" smtClean="0">
                <a:solidFill>
                  <a:prstClr val="black"/>
                </a:solidFill>
              </a:rPr>
              <a:t>Mental health </a:t>
            </a:r>
          </a:p>
          <a:p>
            <a:pPr marL="285750" indent="-285750">
              <a:spcBef>
                <a:spcPts val="0"/>
              </a:spcBef>
              <a:buClr>
                <a:srgbClr val="D34817"/>
              </a:buClr>
              <a:buSzPct val="85000"/>
              <a:defRPr/>
            </a:pPr>
            <a:endParaRPr lang="en-US" dirty="0" smtClean="0">
              <a:solidFill>
                <a:prstClr val="black"/>
              </a:solidFill>
            </a:endParaRPr>
          </a:p>
          <a:p>
            <a:pPr marL="285750" indent="-285750">
              <a:spcBef>
                <a:spcPts val="0"/>
              </a:spcBef>
              <a:buClr>
                <a:srgbClr val="D34817"/>
              </a:buClr>
              <a:buSzPct val="85000"/>
              <a:defRPr/>
            </a:pPr>
            <a:endParaRPr lang="en-US" dirty="0" smtClean="0">
              <a:solidFill>
                <a:prstClr val="black"/>
              </a:solidFill>
            </a:endParaRPr>
          </a:p>
          <a:p>
            <a:pPr marL="0" indent="0">
              <a:spcBef>
                <a:spcPts val="0"/>
              </a:spcBef>
              <a:buClr>
                <a:srgbClr val="D34817"/>
              </a:buClr>
              <a:buSzPct val="85000"/>
              <a:buNone/>
              <a:defRPr/>
            </a:pPr>
            <a:endParaRPr lang="en-US" dirty="0">
              <a:solidFill>
                <a:prstClr val="black"/>
              </a:solidFill>
            </a:endParaRPr>
          </a:p>
          <a:p>
            <a:pPr marL="285750" indent="-285750">
              <a:spcBef>
                <a:spcPts val="0"/>
              </a:spcBef>
              <a:buClr>
                <a:srgbClr val="D34817"/>
              </a:buClr>
              <a:buSzPct val="85000"/>
              <a:defRPr/>
            </a:pPr>
            <a:endParaRPr lang="en-US" dirty="0">
              <a:solidFill>
                <a:prstClr val="black"/>
              </a:solidFill>
            </a:endParaRPr>
          </a:p>
          <a:p>
            <a:pPr marL="285750" indent="-285750">
              <a:spcBef>
                <a:spcPts val="0"/>
              </a:spcBef>
              <a:buClr>
                <a:srgbClr val="D34817"/>
              </a:buClr>
              <a:buSzPct val="85000"/>
              <a:defRPr/>
            </a:pPr>
            <a:endParaRPr lang="en-US" dirty="0" smtClean="0">
              <a:solidFill>
                <a:prstClr val="black"/>
              </a:solidFill>
            </a:endParaRPr>
          </a:p>
          <a:p>
            <a:endParaRPr lang="en-ZA" dirty="0"/>
          </a:p>
        </p:txBody>
      </p:sp>
    </p:spTree>
    <p:extLst>
      <p:ext uri="{BB962C8B-B14F-4D97-AF65-F5344CB8AC3E}">
        <p14:creationId xmlns:p14="http://schemas.microsoft.com/office/powerpoint/2010/main" xmlns="" val="1482252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40582"/>
          </a:xfrm>
        </p:spPr>
        <p:txBody>
          <a:bodyPr/>
          <a:lstStyle/>
          <a:p>
            <a:r>
              <a:rPr lang="en-ZA" sz="2600" dirty="0" smtClean="0"/>
              <a:t>Feedback of issues</a:t>
            </a:r>
            <a:endParaRPr lang="en-ZA" sz="2600"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6</a:t>
            </a:fld>
            <a:endParaRPr lang="en-US" altLang="en-US" dirty="0"/>
          </a:p>
        </p:txBody>
      </p:sp>
      <p:sp>
        <p:nvSpPr>
          <p:cNvPr id="4" name="Content Placeholder 3"/>
          <p:cNvSpPr>
            <a:spLocks noGrp="1"/>
          </p:cNvSpPr>
          <p:nvPr>
            <p:ph sz="quarter" idx="13"/>
          </p:nvPr>
        </p:nvSpPr>
        <p:spPr>
          <a:xfrm>
            <a:off x="628650" y="1196752"/>
            <a:ext cx="8047806" cy="4968552"/>
          </a:xfrm>
        </p:spPr>
        <p:txBody>
          <a:bodyPr/>
          <a:lstStyle/>
          <a:p>
            <a:pPr>
              <a:spcBef>
                <a:spcPts val="0"/>
              </a:spcBef>
              <a:buClr>
                <a:srgbClr val="D34817"/>
              </a:buClr>
              <a:buSzPct val="85000"/>
              <a:buFont typeface="Wingdings 2" pitchFamily="18" charset="2"/>
              <a:buNone/>
              <a:defRPr/>
            </a:pPr>
            <a:endParaRPr lang="en-US" b="1" u="sng" dirty="0">
              <a:solidFill>
                <a:prstClr val="black"/>
              </a:solidFill>
            </a:endParaRPr>
          </a:p>
          <a:p>
            <a:pPr>
              <a:spcBef>
                <a:spcPts val="0"/>
              </a:spcBef>
              <a:buClr>
                <a:srgbClr val="D34817"/>
              </a:buClr>
              <a:buSzPct val="85000"/>
              <a:buFont typeface="Wingdings 2" pitchFamily="18" charset="2"/>
              <a:buNone/>
              <a:defRPr/>
            </a:pPr>
            <a:r>
              <a:rPr lang="en-US" b="1" u="sng" dirty="0" smtClean="0"/>
              <a:t>Basic </a:t>
            </a:r>
            <a:r>
              <a:rPr lang="en-US" b="1" u="sng" dirty="0"/>
              <a:t>Service </a:t>
            </a:r>
            <a:r>
              <a:rPr lang="en-US" b="1" u="sng" dirty="0" smtClean="0"/>
              <a:t>Delivery</a:t>
            </a:r>
          </a:p>
          <a:p>
            <a:pPr>
              <a:spcBef>
                <a:spcPts val="0"/>
              </a:spcBef>
              <a:buClr>
                <a:srgbClr val="D34817"/>
              </a:buClr>
              <a:buSzPct val="85000"/>
              <a:buFont typeface="Wingdings 2" pitchFamily="18" charset="2"/>
              <a:buNone/>
              <a:defRPr/>
            </a:pPr>
            <a:endParaRPr lang="en-GB" dirty="0"/>
          </a:p>
          <a:p>
            <a:pPr lvl="0" algn="just"/>
            <a:r>
              <a:rPr lang="en-US" dirty="0"/>
              <a:t>The extension of basic services to the people of the country continued in the past year (2016), and to date, nearly 7 million households have been connected to the grid and now have electricity.</a:t>
            </a:r>
            <a:endParaRPr lang="en-GB" dirty="0"/>
          </a:p>
          <a:p>
            <a:pPr lvl="0" algn="just"/>
            <a:r>
              <a:rPr lang="en-US" dirty="0"/>
              <a:t>Government is working hard to ensure reliable bulk water supply in the various areas of the country to support economic growth whilst increasing access to vulnerable and rural municipalities.</a:t>
            </a:r>
            <a:endParaRPr lang="en-GB" dirty="0"/>
          </a:p>
          <a:p>
            <a:pPr lvl="0" algn="just"/>
            <a:r>
              <a:rPr lang="en-US" dirty="0"/>
              <a:t>In an effort to curb high water losses, about 10 thousand unemployed youth are being trained as plumbers, artisans and water agents. More will be recruited this year to reach a total of fifteen thousand.</a:t>
            </a:r>
            <a:endParaRPr lang="en-GB" dirty="0"/>
          </a:p>
          <a:p>
            <a:pPr lvl="0" algn="just"/>
            <a:r>
              <a:rPr lang="en-US" dirty="0"/>
              <a:t>A call was made by the President upon municipalities to support the War on Leaks </a:t>
            </a:r>
            <a:r>
              <a:rPr lang="en-US" dirty="0" err="1"/>
              <a:t>programme</a:t>
            </a:r>
            <a:r>
              <a:rPr lang="en-US" dirty="0"/>
              <a:t>.</a:t>
            </a:r>
            <a:endParaRPr lang="en-GB" dirty="0"/>
          </a:p>
          <a:p>
            <a:pPr marL="285750" indent="-285750">
              <a:spcBef>
                <a:spcPts val="0"/>
              </a:spcBef>
              <a:buClr>
                <a:srgbClr val="D34817"/>
              </a:buClr>
              <a:buSzPct val="85000"/>
              <a:defRPr/>
            </a:pPr>
            <a:endParaRPr lang="en-US" dirty="0" smtClean="0">
              <a:solidFill>
                <a:prstClr val="black"/>
              </a:solidFill>
            </a:endParaRPr>
          </a:p>
          <a:p>
            <a:pPr marL="285750" indent="-285750">
              <a:spcBef>
                <a:spcPts val="0"/>
              </a:spcBef>
              <a:buClr>
                <a:srgbClr val="D34817"/>
              </a:buClr>
              <a:buSzPct val="85000"/>
              <a:defRPr/>
            </a:pPr>
            <a:endParaRPr lang="en-US" dirty="0" smtClean="0">
              <a:solidFill>
                <a:prstClr val="black"/>
              </a:solidFill>
            </a:endParaRPr>
          </a:p>
          <a:p>
            <a:pPr marL="0" indent="0">
              <a:spcBef>
                <a:spcPts val="0"/>
              </a:spcBef>
              <a:buClr>
                <a:srgbClr val="D34817"/>
              </a:buClr>
              <a:buSzPct val="85000"/>
              <a:buNone/>
              <a:defRPr/>
            </a:pPr>
            <a:endParaRPr lang="en-US" dirty="0">
              <a:solidFill>
                <a:prstClr val="black"/>
              </a:solidFill>
            </a:endParaRPr>
          </a:p>
          <a:p>
            <a:pPr marL="285750" indent="-285750">
              <a:spcBef>
                <a:spcPts val="0"/>
              </a:spcBef>
              <a:buClr>
                <a:srgbClr val="D34817"/>
              </a:buClr>
              <a:buSzPct val="85000"/>
              <a:defRPr/>
            </a:pPr>
            <a:endParaRPr lang="en-US" dirty="0">
              <a:solidFill>
                <a:prstClr val="black"/>
              </a:solidFill>
            </a:endParaRPr>
          </a:p>
          <a:p>
            <a:pPr marL="285750" indent="-285750">
              <a:spcBef>
                <a:spcPts val="0"/>
              </a:spcBef>
              <a:buClr>
                <a:srgbClr val="D34817"/>
              </a:buClr>
              <a:buSzPct val="85000"/>
              <a:defRPr/>
            </a:pPr>
            <a:endParaRPr lang="en-US" dirty="0" smtClean="0">
              <a:solidFill>
                <a:prstClr val="black"/>
              </a:solidFill>
            </a:endParaRPr>
          </a:p>
          <a:p>
            <a:endParaRPr lang="en-ZA" dirty="0"/>
          </a:p>
        </p:txBody>
      </p:sp>
    </p:spTree>
    <p:extLst>
      <p:ext uri="{BB962C8B-B14F-4D97-AF65-F5344CB8AC3E}">
        <p14:creationId xmlns:p14="http://schemas.microsoft.com/office/powerpoint/2010/main" xmlns="" val="1712474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640582"/>
          </a:xfrm>
        </p:spPr>
        <p:txBody>
          <a:bodyPr/>
          <a:lstStyle/>
          <a:p>
            <a:r>
              <a:rPr lang="en-ZA" sz="2600" dirty="0" smtClean="0"/>
              <a:t>Priorities for 2017</a:t>
            </a:r>
            <a:endParaRPr lang="en-ZA"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7</a:t>
            </a:fld>
            <a:endParaRPr lang="en-US" altLang="en-US" dirty="0"/>
          </a:p>
        </p:txBody>
      </p:sp>
      <p:sp>
        <p:nvSpPr>
          <p:cNvPr id="4" name="Content Placeholder 3"/>
          <p:cNvSpPr>
            <a:spLocks noGrp="1"/>
          </p:cNvSpPr>
          <p:nvPr>
            <p:ph sz="quarter" idx="13"/>
          </p:nvPr>
        </p:nvSpPr>
        <p:spPr>
          <a:xfrm>
            <a:off x="628650" y="908720"/>
            <a:ext cx="8047806" cy="5328592"/>
          </a:xfrm>
        </p:spPr>
        <p:txBody>
          <a:bodyPr/>
          <a:lstStyle/>
          <a:p>
            <a:pPr algn="just">
              <a:spcBef>
                <a:spcPts val="0"/>
              </a:spcBef>
              <a:buClr>
                <a:srgbClr val="D34817"/>
              </a:buClr>
              <a:buSzPct val="85000"/>
              <a:buFont typeface="Wingdings 2" pitchFamily="18" charset="2"/>
              <a:buNone/>
              <a:defRPr/>
            </a:pPr>
            <a:r>
              <a:rPr lang="en-US" dirty="0" smtClean="0">
                <a:solidFill>
                  <a:prstClr val="black"/>
                </a:solidFill>
              </a:rPr>
              <a:t>	</a:t>
            </a:r>
            <a:r>
              <a:rPr lang="en-US" sz="2200" dirty="0" smtClean="0">
                <a:solidFill>
                  <a:prstClr val="black"/>
                </a:solidFill>
              </a:rPr>
              <a:t>The following </a:t>
            </a:r>
            <a:r>
              <a:rPr lang="en-US" sz="2200" b="1" dirty="0" smtClean="0">
                <a:solidFill>
                  <a:prstClr val="black"/>
                </a:solidFill>
              </a:rPr>
              <a:t>priority issues</a:t>
            </a:r>
            <a:r>
              <a:rPr lang="en-US" sz="2200" dirty="0" smtClean="0">
                <a:solidFill>
                  <a:prstClr val="black"/>
                </a:solidFill>
              </a:rPr>
              <a:t> were identified by the President for the year ahead:</a:t>
            </a:r>
            <a:endParaRPr lang="en-US" sz="2200" dirty="0">
              <a:solidFill>
                <a:prstClr val="black"/>
              </a:solidFill>
            </a:endParaRPr>
          </a:p>
          <a:p>
            <a:pPr algn="just">
              <a:spcBef>
                <a:spcPts val="0"/>
              </a:spcBef>
              <a:buClr>
                <a:srgbClr val="D34817"/>
              </a:buClr>
              <a:buSzPct val="85000"/>
              <a:buFont typeface="Wingdings 2" pitchFamily="18" charset="2"/>
              <a:buNone/>
              <a:defRPr/>
            </a:pPr>
            <a:endParaRPr lang="en-US" sz="800" dirty="0">
              <a:solidFill>
                <a:prstClr val="black"/>
              </a:solidFill>
            </a:endParaRPr>
          </a:p>
          <a:p>
            <a:pPr marL="285750" indent="-285750" algn="just">
              <a:spcBef>
                <a:spcPts val="0"/>
              </a:spcBef>
              <a:buClr>
                <a:srgbClr val="D34817"/>
              </a:buClr>
              <a:buSzPct val="85000"/>
              <a:defRPr/>
            </a:pPr>
            <a:r>
              <a:rPr lang="en-US" sz="2200" dirty="0" smtClean="0">
                <a:solidFill>
                  <a:prstClr val="black"/>
                </a:solidFill>
              </a:rPr>
              <a:t>Radical socio-economic transformation</a:t>
            </a:r>
          </a:p>
          <a:p>
            <a:pPr marL="285750" indent="-285750" algn="just">
              <a:spcBef>
                <a:spcPts val="0"/>
              </a:spcBef>
              <a:buClr>
                <a:srgbClr val="D34817"/>
              </a:buClr>
              <a:buSzPct val="85000"/>
              <a:defRPr/>
            </a:pPr>
            <a:r>
              <a:rPr lang="en-US" sz="2200" dirty="0" smtClean="0">
                <a:solidFill>
                  <a:prstClr val="black"/>
                </a:solidFill>
              </a:rPr>
              <a:t>De-</a:t>
            </a:r>
            <a:r>
              <a:rPr lang="en-US" sz="2200" dirty="0" err="1" smtClean="0">
                <a:solidFill>
                  <a:prstClr val="black"/>
                </a:solidFill>
              </a:rPr>
              <a:t>racialising</a:t>
            </a:r>
            <a:r>
              <a:rPr lang="en-US" sz="2200" dirty="0" smtClean="0">
                <a:solidFill>
                  <a:prstClr val="black"/>
                </a:solidFill>
              </a:rPr>
              <a:t> ownership in the mining industry and direct state involvement in mining</a:t>
            </a:r>
          </a:p>
          <a:p>
            <a:pPr marL="285750" indent="-285750" algn="just">
              <a:spcBef>
                <a:spcPts val="0"/>
              </a:spcBef>
              <a:buClr>
                <a:srgbClr val="D34817"/>
              </a:buClr>
              <a:buSzPct val="85000"/>
              <a:defRPr/>
            </a:pPr>
            <a:r>
              <a:rPr lang="en-US" sz="2200" dirty="0" smtClean="0">
                <a:solidFill>
                  <a:prstClr val="black"/>
                </a:solidFill>
              </a:rPr>
              <a:t>Land reform and redistribution </a:t>
            </a:r>
          </a:p>
          <a:p>
            <a:pPr marL="285750" indent="-285750" algn="just">
              <a:spcBef>
                <a:spcPts val="0"/>
              </a:spcBef>
              <a:buClr>
                <a:srgbClr val="D34817"/>
              </a:buClr>
              <a:buSzPct val="85000"/>
              <a:defRPr/>
            </a:pPr>
            <a:r>
              <a:rPr lang="en-US" sz="2200" dirty="0" smtClean="0">
                <a:solidFill>
                  <a:prstClr val="black"/>
                </a:solidFill>
              </a:rPr>
              <a:t>Supporting black smallholder farming</a:t>
            </a:r>
          </a:p>
          <a:p>
            <a:pPr marL="285750" indent="-285750" algn="just">
              <a:spcBef>
                <a:spcPts val="0"/>
              </a:spcBef>
              <a:buClr>
                <a:srgbClr val="D34817"/>
              </a:buClr>
              <a:buSzPct val="85000"/>
              <a:defRPr/>
            </a:pPr>
            <a:r>
              <a:rPr lang="en-US" sz="2200" dirty="0" smtClean="0">
                <a:solidFill>
                  <a:prstClr val="black"/>
                </a:solidFill>
              </a:rPr>
              <a:t>Empowerment of women in all government </a:t>
            </a:r>
            <a:r>
              <a:rPr lang="en-US" sz="2200" dirty="0" err="1" smtClean="0">
                <a:solidFill>
                  <a:prstClr val="black"/>
                </a:solidFill>
              </a:rPr>
              <a:t>programmes</a:t>
            </a:r>
            <a:endParaRPr lang="en-US" sz="2200" dirty="0" smtClean="0">
              <a:solidFill>
                <a:prstClr val="black"/>
              </a:solidFill>
            </a:endParaRPr>
          </a:p>
          <a:p>
            <a:pPr marL="285750" indent="-285750" algn="just">
              <a:spcBef>
                <a:spcPts val="0"/>
              </a:spcBef>
              <a:buClr>
                <a:srgbClr val="D34817"/>
              </a:buClr>
              <a:buSzPct val="85000"/>
              <a:defRPr/>
            </a:pPr>
            <a:r>
              <a:rPr lang="en-US" sz="2200" dirty="0" smtClean="0">
                <a:solidFill>
                  <a:prstClr val="black"/>
                </a:solidFill>
              </a:rPr>
              <a:t>Dealing with economic concentration, collusion and cartels</a:t>
            </a:r>
          </a:p>
          <a:p>
            <a:pPr marL="285750" indent="-285750" algn="just">
              <a:spcBef>
                <a:spcPts val="0"/>
              </a:spcBef>
              <a:buClr>
                <a:srgbClr val="D34817"/>
              </a:buClr>
              <a:buSzPct val="85000"/>
              <a:defRPr/>
            </a:pPr>
            <a:r>
              <a:rPr lang="en-US" sz="2200" dirty="0" smtClean="0">
                <a:solidFill>
                  <a:prstClr val="black"/>
                </a:solidFill>
              </a:rPr>
              <a:t>Establishing a more inclusive, representative property sector</a:t>
            </a:r>
          </a:p>
          <a:p>
            <a:pPr marL="285750" indent="-285750" algn="just">
              <a:spcBef>
                <a:spcPts val="0"/>
              </a:spcBef>
              <a:buClr>
                <a:srgbClr val="D34817"/>
              </a:buClr>
              <a:buSzPct val="85000"/>
              <a:defRPr/>
            </a:pPr>
            <a:r>
              <a:rPr lang="en-US" sz="2200" dirty="0" smtClean="0">
                <a:solidFill>
                  <a:prstClr val="black"/>
                </a:solidFill>
              </a:rPr>
              <a:t>Development of black industrialists</a:t>
            </a:r>
          </a:p>
          <a:p>
            <a:pPr marL="285750" indent="-285750" algn="just">
              <a:spcBef>
                <a:spcPts val="0"/>
              </a:spcBef>
              <a:buClr>
                <a:srgbClr val="D34817"/>
              </a:buClr>
              <a:buSzPct val="85000"/>
              <a:defRPr/>
            </a:pPr>
            <a:r>
              <a:rPr lang="en-US" sz="2200" dirty="0" smtClean="0">
                <a:solidFill>
                  <a:prstClr val="black"/>
                </a:solidFill>
              </a:rPr>
              <a:t>Making higher education more accessible to students from working class families</a:t>
            </a:r>
          </a:p>
          <a:p>
            <a:pPr marL="285750" indent="-285750" algn="just">
              <a:spcBef>
                <a:spcPts val="0"/>
              </a:spcBef>
              <a:buClr>
                <a:srgbClr val="D34817"/>
              </a:buClr>
              <a:buSzPct val="85000"/>
              <a:defRPr/>
            </a:pPr>
            <a:r>
              <a:rPr lang="en-US" sz="2200" dirty="0" smtClean="0">
                <a:solidFill>
                  <a:prstClr val="black"/>
                </a:solidFill>
              </a:rPr>
              <a:t>Fighting against crime through visible policing and </a:t>
            </a:r>
            <a:r>
              <a:rPr lang="en-US" sz="2200" dirty="0" err="1" smtClean="0">
                <a:solidFill>
                  <a:prstClr val="black"/>
                </a:solidFill>
              </a:rPr>
              <a:t>Specialised</a:t>
            </a:r>
            <a:r>
              <a:rPr lang="en-US" sz="2200" dirty="0" smtClean="0">
                <a:solidFill>
                  <a:prstClr val="black"/>
                </a:solidFill>
              </a:rPr>
              <a:t> Units</a:t>
            </a:r>
          </a:p>
          <a:p>
            <a:pPr marL="285750" indent="-285750" algn="just">
              <a:spcBef>
                <a:spcPts val="0"/>
              </a:spcBef>
              <a:buClr>
                <a:srgbClr val="D34817"/>
              </a:buClr>
              <a:buSzPct val="85000"/>
              <a:defRPr/>
            </a:pPr>
            <a:r>
              <a:rPr lang="en-US" sz="2200" dirty="0" smtClean="0">
                <a:solidFill>
                  <a:prstClr val="black"/>
                </a:solidFill>
              </a:rPr>
              <a:t>Continuing international mediation, peacekeeping operations and initiatives</a:t>
            </a:r>
          </a:p>
          <a:p>
            <a:pPr marL="285750" indent="-285750">
              <a:spcBef>
                <a:spcPts val="0"/>
              </a:spcBef>
              <a:buClr>
                <a:srgbClr val="D34817"/>
              </a:buClr>
              <a:buSzPct val="85000"/>
              <a:defRPr/>
            </a:pPr>
            <a:endParaRPr lang="en-US" dirty="0" smtClean="0">
              <a:solidFill>
                <a:prstClr val="black"/>
              </a:solidFill>
            </a:endParaRPr>
          </a:p>
          <a:p>
            <a:pPr marL="285750" indent="-285750">
              <a:spcBef>
                <a:spcPts val="0"/>
              </a:spcBef>
              <a:buClr>
                <a:srgbClr val="D34817"/>
              </a:buClr>
              <a:buSzPct val="85000"/>
              <a:defRPr/>
            </a:pPr>
            <a:endParaRPr lang="en-US" dirty="0" smtClean="0">
              <a:solidFill>
                <a:prstClr val="black"/>
              </a:solidFill>
            </a:endParaRPr>
          </a:p>
          <a:p>
            <a:pPr marL="285750" indent="-285750">
              <a:spcBef>
                <a:spcPts val="0"/>
              </a:spcBef>
              <a:buClr>
                <a:srgbClr val="D34817"/>
              </a:buClr>
              <a:buSzPct val="85000"/>
              <a:defRPr/>
            </a:pPr>
            <a:endParaRPr lang="en-US" dirty="0" smtClean="0">
              <a:solidFill>
                <a:prstClr val="black"/>
              </a:solidFill>
            </a:endParaRPr>
          </a:p>
          <a:p>
            <a:pPr marL="285750" indent="-285750">
              <a:spcBef>
                <a:spcPts val="0"/>
              </a:spcBef>
              <a:buClr>
                <a:srgbClr val="D34817"/>
              </a:buClr>
              <a:buSzPct val="85000"/>
              <a:defRPr/>
            </a:pPr>
            <a:endParaRPr lang="en-US" dirty="0" smtClean="0">
              <a:solidFill>
                <a:prstClr val="black"/>
              </a:solidFill>
            </a:endParaRPr>
          </a:p>
          <a:p>
            <a:pPr marL="0" indent="0">
              <a:spcBef>
                <a:spcPts val="0"/>
              </a:spcBef>
              <a:buClr>
                <a:srgbClr val="D34817"/>
              </a:buClr>
              <a:buSzPct val="85000"/>
              <a:buNone/>
              <a:defRPr/>
            </a:pPr>
            <a:endParaRPr lang="en-US" dirty="0">
              <a:solidFill>
                <a:prstClr val="black"/>
              </a:solidFill>
            </a:endParaRPr>
          </a:p>
          <a:p>
            <a:pPr marL="285750" indent="-285750">
              <a:spcBef>
                <a:spcPts val="0"/>
              </a:spcBef>
              <a:buClr>
                <a:srgbClr val="D34817"/>
              </a:buClr>
              <a:buSzPct val="85000"/>
              <a:defRPr/>
            </a:pPr>
            <a:endParaRPr lang="en-US" dirty="0">
              <a:solidFill>
                <a:prstClr val="black"/>
              </a:solidFill>
            </a:endParaRPr>
          </a:p>
          <a:p>
            <a:pPr marL="285750" indent="-285750">
              <a:spcBef>
                <a:spcPts val="0"/>
              </a:spcBef>
              <a:buClr>
                <a:srgbClr val="D34817"/>
              </a:buClr>
              <a:buSzPct val="85000"/>
              <a:defRPr/>
            </a:pPr>
            <a:endParaRPr lang="en-US" dirty="0" smtClean="0">
              <a:solidFill>
                <a:prstClr val="black"/>
              </a:solidFill>
            </a:endParaRPr>
          </a:p>
          <a:p>
            <a:endParaRPr lang="en-ZA" dirty="0"/>
          </a:p>
        </p:txBody>
      </p:sp>
    </p:spTree>
    <p:extLst>
      <p:ext uri="{BB962C8B-B14F-4D97-AF65-F5344CB8AC3E}">
        <p14:creationId xmlns:p14="http://schemas.microsoft.com/office/powerpoint/2010/main" xmlns="" val="7181547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71" y="116632"/>
            <a:ext cx="7923679" cy="471968"/>
          </a:xfrm>
        </p:spPr>
        <p:txBody>
          <a:bodyPr/>
          <a:lstStyle/>
          <a:p>
            <a:r>
              <a:rPr lang="en-ZA" dirty="0" smtClean="0"/>
              <a:t>Priorities for 2017</a:t>
            </a:r>
            <a:endParaRPr lang="en-ZA"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8</a:t>
            </a:fld>
            <a:endParaRPr lang="en-US" altLang="en-US" dirty="0"/>
          </a:p>
        </p:txBody>
      </p:sp>
      <p:sp>
        <p:nvSpPr>
          <p:cNvPr id="4" name="Content Placeholder 3"/>
          <p:cNvSpPr>
            <a:spLocks noGrp="1"/>
          </p:cNvSpPr>
          <p:nvPr>
            <p:ph sz="quarter" idx="13"/>
          </p:nvPr>
        </p:nvSpPr>
        <p:spPr>
          <a:xfrm>
            <a:off x="395536" y="548680"/>
            <a:ext cx="8424936" cy="5688632"/>
          </a:xfrm>
        </p:spPr>
        <p:txBody>
          <a:bodyPr/>
          <a:lstStyle/>
          <a:p>
            <a:pPr marL="0" indent="0">
              <a:lnSpc>
                <a:spcPct val="100000"/>
              </a:lnSpc>
              <a:spcBef>
                <a:spcPts val="0"/>
              </a:spcBef>
              <a:buNone/>
            </a:pPr>
            <a:r>
              <a:rPr lang="en-US" sz="2400" b="1" u="sng" dirty="0" smtClean="0"/>
              <a:t>Radical socio-economic transformation</a:t>
            </a:r>
          </a:p>
          <a:p>
            <a:pPr marL="0" indent="0">
              <a:lnSpc>
                <a:spcPct val="100000"/>
              </a:lnSpc>
              <a:spcBef>
                <a:spcPts val="0"/>
              </a:spcBef>
              <a:buNone/>
            </a:pPr>
            <a:endParaRPr lang="en-GB" sz="800" dirty="0"/>
          </a:p>
          <a:p>
            <a:pPr marL="268288" lvl="0" indent="-268288" algn="just">
              <a:lnSpc>
                <a:spcPct val="100000"/>
              </a:lnSpc>
              <a:spcBef>
                <a:spcPts val="0"/>
              </a:spcBef>
            </a:pPr>
            <a:r>
              <a:rPr lang="en-US" sz="2200" dirty="0"/>
              <a:t>The President noted that the priorities of government for the year ahead will focus on economic emancipation and radical socio-economic transformation, moving beyond words, to practical </a:t>
            </a:r>
            <a:r>
              <a:rPr lang="en-US" sz="2200" dirty="0" err="1"/>
              <a:t>programmes</a:t>
            </a:r>
            <a:r>
              <a:rPr lang="en-US" sz="2200" dirty="0"/>
              <a:t>. This stems from findings of various studies, including </a:t>
            </a:r>
            <a:r>
              <a:rPr lang="en-US" sz="2200" dirty="0" err="1"/>
              <a:t>StatsSA’s</a:t>
            </a:r>
            <a:r>
              <a:rPr lang="en-US" sz="2200" dirty="0"/>
              <a:t> studies showing that economic inequalities and exclusion affecting the majority persists in the country. </a:t>
            </a:r>
            <a:endParaRPr lang="en-GB" sz="2200" dirty="0"/>
          </a:p>
          <a:p>
            <a:pPr marL="268288" lvl="0" indent="-268288" algn="just">
              <a:lnSpc>
                <a:spcPct val="100000"/>
              </a:lnSpc>
              <a:spcBef>
                <a:spcPts val="0"/>
              </a:spcBef>
            </a:pPr>
            <a:r>
              <a:rPr lang="en-US" sz="2200" dirty="0"/>
              <a:t>The state will play a role in the economy to drive the much needed transformation, this will include legislation, regulations, licensing, budget and procurement as well as Broad-based Black Economic Empowerment Charters.</a:t>
            </a:r>
            <a:endParaRPr lang="en-GB" sz="2200" dirty="0"/>
          </a:p>
          <a:p>
            <a:pPr marL="268288" lvl="0" indent="-268288" algn="just">
              <a:lnSpc>
                <a:spcPct val="100000"/>
              </a:lnSpc>
              <a:spcBef>
                <a:spcPts val="0"/>
              </a:spcBef>
            </a:pPr>
            <a:r>
              <a:rPr lang="en-US" sz="2200" dirty="0"/>
              <a:t>During this </a:t>
            </a:r>
            <a:r>
              <a:rPr lang="en-US" sz="2200" dirty="0" smtClean="0"/>
              <a:t>year (2017), </a:t>
            </a:r>
            <a:r>
              <a:rPr lang="en-US" sz="2200" dirty="0"/>
              <a:t>the Department of Economic Development will bring legislation </a:t>
            </a:r>
            <a:r>
              <a:rPr lang="en-US" sz="2200" dirty="0" smtClean="0"/>
              <a:t>that </a:t>
            </a:r>
            <a:r>
              <a:rPr lang="en-US" sz="2200" dirty="0"/>
              <a:t>will seek to amend the Competition Act. It will among others address the need to have a more inclusive economy and to de-concentrate the high levels of ownership and control we see in many sectors. </a:t>
            </a:r>
            <a:endParaRPr lang="en-US" dirty="0" smtClean="0">
              <a:solidFill>
                <a:prstClr val="black"/>
              </a:solidFill>
            </a:endParaRPr>
          </a:p>
          <a:p>
            <a:endParaRPr lang="en-ZA" dirty="0"/>
          </a:p>
        </p:txBody>
      </p:sp>
    </p:spTree>
    <p:extLst>
      <p:ext uri="{BB962C8B-B14F-4D97-AF65-F5344CB8AC3E}">
        <p14:creationId xmlns:p14="http://schemas.microsoft.com/office/powerpoint/2010/main" xmlns="" val="47375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71" y="116632"/>
            <a:ext cx="7923679" cy="471968"/>
          </a:xfrm>
        </p:spPr>
        <p:txBody>
          <a:bodyPr/>
          <a:lstStyle/>
          <a:p>
            <a:r>
              <a:rPr lang="en-US" u="sng" dirty="0" smtClean="0"/>
              <a:t/>
            </a:r>
            <a:br>
              <a:rPr lang="en-US" u="sng" dirty="0" smtClean="0"/>
            </a:br>
            <a:r>
              <a:rPr lang="en-US" u="sng" dirty="0" smtClean="0"/>
              <a:t>RADICAL SOCIO-ECONOMIC TRANSFORMATION</a:t>
            </a:r>
            <a:br>
              <a:rPr lang="en-US" u="sng" dirty="0" smtClean="0"/>
            </a:br>
            <a:endParaRPr lang="en-ZA"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9</a:t>
            </a:fld>
            <a:endParaRPr lang="en-US" altLang="en-US" dirty="0"/>
          </a:p>
        </p:txBody>
      </p:sp>
      <p:sp>
        <p:nvSpPr>
          <p:cNvPr id="4" name="Content Placeholder 3"/>
          <p:cNvSpPr>
            <a:spLocks noGrp="1"/>
          </p:cNvSpPr>
          <p:nvPr>
            <p:ph sz="quarter" idx="13"/>
          </p:nvPr>
        </p:nvSpPr>
        <p:spPr>
          <a:xfrm>
            <a:off x="395536" y="588600"/>
            <a:ext cx="8424936" cy="5648712"/>
          </a:xfrm>
        </p:spPr>
        <p:txBody>
          <a:bodyPr/>
          <a:lstStyle/>
          <a:p>
            <a:pPr marL="0" indent="0">
              <a:lnSpc>
                <a:spcPct val="100000"/>
              </a:lnSpc>
              <a:spcBef>
                <a:spcPts val="0"/>
              </a:spcBef>
              <a:buNone/>
            </a:pPr>
            <a:endParaRPr lang="en-GB" sz="800" dirty="0"/>
          </a:p>
          <a:p>
            <a:pPr marL="0" lvl="0" indent="0" algn="just">
              <a:lnSpc>
                <a:spcPct val="100000"/>
              </a:lnSpc>
              <a:spcBef>
                <a:spcPts val="0"/>
              </a:spcBef>
              <a:buNone/>
            </a:pPr>
            <a:r>
              <a:rPr lang="en-US" sz="2800" b="1" u="sng" dirty="0" smtClean="0"/>
              <a:t>Local Government Context:</a:t>
            </a:r>
          </a:p>
          <a:p>
            <a:pPr marL="0" lvl="0" indent="0" algn="just">
              <a:lnSpc>
                <a:spcPct val="100000"/>
              </a:lnSpc>
              <a:spcBef>
                <a:spcPts val="0"/>
              </a:spcBef>
              <a:buNone/>
            </a:pPr>
            <a:endParaRPr lang="en-US" sz="2200" b="1" u="sng" dirty="0" smtClean="0"/>
          </a:p>
          <a:p>
            <a:pPr algn="just">
              <a:lnSpc>
                <a:spcPct val="100000"/>
              </a:lnSpc>
              <a:spcBef>
                <a:spcPts val="0"/>
              </a:spcBef>
            </a:pPr>
            <a:r>
              <a:rPr lang="en-US" sz="2800" dirty="0" smtClean="0"/>
              <a:t>LG remains the only space for implementation of national </a:t>
            </a:r>
            <a:r>
              <a:rPr lang="en-US" sz="2800" dirty="0" err="1" smtClean="0"/>
              <a:t>programmes</a:t>
            </a:r>
            <a:r>
              <a:rPr lang="en-US" sz="2800" dirty="0" smtClean="0"/>
              <a:t> and projects;</a:t>
            </a:r>
          </a:p>
          <a:p>
            <a:pPr algn="just">
              <a:lnSpc>
                <a:spcPct val="100000"/>
              </a:lnSpc>
              <a:spcBef>
                <a:spcPts val="0"/>
              </a:spcBef>
            </a:pPr>
            <a:r>
              <a:rPr lang="en-US" sz="2800" dirty="0" smtClean="0"/>
              <a:t>Functionality of the State must be reviewed against how it implements in local government;</a:t>
            </a:r>
          </a:p>
          <a:p>
            <a:pPr algn="just">
              <a:lnSpc>
                <a:spcPct val="100000"/>
              </a:lnSpc>
              <a:spcBef>
                <a:spcPts val="0"/>
              </a:spcBef>
            </a:pPr>
            <a:r>
              <a:rPr lang="en-US" sz="2800" dirty="0" smtClean="0"/>
              <a:t>Coordination and cohesive state action in municipalities is critical;</a:t>
            </a:r>
          </a:p>
          <a:p>
            <a:pPr algn="just">
              <a:lnSpc>
                <a:spcPct val="100000"/>
              </a:lnSpc>
              <a:spcBef>
                <a:spcPts val="0"/>
              </a:spcBef>
            </a:pPr>
            <a:r>
              <a:rPr lang="en-US" sz="2800" dirty="0" smtClean="0"/>
              <a:t>Integrated delivery of services;</a:t>
            </a:r>
          </a:p>
          <a:p>
            <a:pPr algn="just">
              <a:lnSpc>
                <a:spcPct val="100000"/>
              </a:lnSpc>
              <a:spcBef>
                <a:spcPts val="0"/>
              </a:spcBef>
            </a:pPr>
            <a:r>
              <a:rPr lang="en-US" sz="2800" dirty="0" smtClean="0"/>
              <a:t>Pre-condition for engaging in developmental outcome is doing basics right;</a:t>
            </a:r>
          </a:p>
          <a:p>
            <a:pPr algn="just">
              <a:lnSpc>
                <a:spcPct val="100000"/>
              </a:lnSpc>
              <a:spcBef>
                <a:spcPts val="0"/>
              </a:spcBef>
            </a:pPr>
            <a:r>
              <a:rPr lang="en-US" sz="2800" dirty="0" smtClean="0"/>
              <a:t>Refocus LG on impactful developmental outcome;</a:t>
            </a:r>
          </a:p>
          <a:p>
            <a:pPr algn="just">
              <a:lnSpc>
                <a:spcPct val="100000"/>
              </a:lnSpc>
              <a:spcBef>
                <a:spcPts val="0"/>
              </a:spcBef>
            </a:pPr>
            <a:endParaRPr lang="en-US" sz="2800" dirty="0" smtClean="0"/>
          </a:p>
          <a:p>
            <a:pPr algn="just">
              <a:lnSpc>
                <a:spcPct val="100000"/>
              </a:lnSpc>
              <a:spcBef>
                <a:spcPts val="0"/>
              </a:spcBef>
            </a:pPr>
            <a:endParaRPr lang="en-US" sz="2200" dirty="0" smtClean="0"/>
          </a:p>
          <a:p>
            <a:pPr algn="just">
              <a:lnSpc>
                <a:spcPct val="100000"/>
              </a:lnSpc>
              <a:spcBef>
                <a:spcPts val="0"/>
              </a:spcBef>
            </a:pPr>
            <a:endParaRPr lang="en-US" sz="2200" dirty="0" smtClean="0"/>
          </a:p>
          <a:p>
            <a:pPr algn="just">
              <a:lnSpc>
                <a:spcPct val="100000"/>
              </a:lnSpc>
              <a:spcBef>
                <a:spcPts val="0"/>
              </a:spcBef>
            </a:pPr>
            <a:endParaRPr lang="en-US" sz="2200" dirty="0"/>
          </a:p>
          <a:p>
            <a:pPr marL="0" lvl="0" indent="0" algn="just">
              <a:lnSpc>
                <a:spcPct val="100000"/>
              </a:lnSpc>
              <a:spcBef>
                <a:spcPts val="0"/>
              </a:spcBef>
              <a:buNone/>
            </a:pPr>
            <a:endParaRPr lang="en-US" sz="2200" b="1" u="sng" dirty="0" smtClean="0"/>
          </a:p>
          <a:p>
            <a:pPr marL="268288" lvl="0" indent="-268288" algn="just">
              <a:lnSpc>
                <a:spcPct val="100000"/>
              </a:lnSpc>
              <a:spcBef>
                <a:spcPts val="0"/>
              </a:spcBef>
            </a:pPr>
            <a:endParaRPr lang="en-ZA" dirty="0"/>
          </a:p>
        </p:txBody>
      </p:sp>
    </p:spTree>
    <p:extLst>
      <p:ext uri="{BB962C8B-B14F-4D97-AF65-F5344CB8AC3E}">
        <p14:creationId xmlns:p14="http://schemas.microsoft.com/office/powerpoint/2010/main" xmlns="" val="111764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0F5EF8F474C247BD9D7329AB4A6B75" ma:contentTypeVersion="0" ma:contentTypeDescription="Create a new document." ma:contentTypeScope="" ma:versionID="1fd02bf320a7e14157a18691c299b34f">
  <xsd:schema xmlns:xsd="http://www.w3.org/2001/XMLSchema" xmlns:xs="http://www.w3.org/2001/XMLSchema" xmlns:p="http://schemas.microsoft.com/office/2006/metadata/properties" targetNamespace="http://schemas.microsoft.com/office/2006/metadata/properties" ma:root="true" ma:fieldsID="b0f8e7e6d3b19e1f1282e283569f99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ask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B709C1-31E1-441B-A40D-72F7E2E83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40B14EE-EA88-46B3-B4E3-AC1B9AC0A912}">
  <ds:schemaRefs>
    <ds:schemaRef ds:uri="http://schemas.openxmlformats.org/package/2006/metadata/core-properties"/>
    <ds:schemaRef ds:uri="http://purl.org/dc/elements/1.1/"/>
    <ds:schemaRef ds:uri="http://schemas.microsoft.com/office/2006/documentManagement/types"/>
    <ds:schemaRef ds:uri="http://purl.org/dc/terms/"/>
    <ds:schemaRef ds:uri="http://schemas.microsoft.com/office/infopath/2007/PartnerControls"/>
    <ds:schemaRef ds:uri="http://purl.org/dc/dcmitype/"/>
    <ds:schemaRef ds:uri="http://www.w3.org/XML/1998/namespac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22767</TotalTime>
  <Words>2341</Words>
  <Application>Microsoft Office PowerPoint</Application>
  <PresentationFormat>On-screen Show (4:3)</PresentationFormat>
  <Paragraphs>352</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Highlights of SoNA 2017: Implications for COGTA</vt:lpstr>
      <vt:lpstr>Slide 2</vt:lpstr>
      <vt:lpstr>Highlights of SoNA 2017</vt:lpstr>
      <vt:lpstr>Highlights of SoNA 2017</vt:lpstr>
      <vt:lpstr>Feedback of issues</vt:lpstr>
      <vt:lpstr>Feedback of issues</vt:lpstr>
      <vt:lpstr>Priorities for 2017</vt:lpstr>
      <vt:lpstr>Priorities for 2017</vt:lpstr>
      <vt:lpstr> RADICAL SOCIO-ECONOMIC TRANSFORMATION </vt:lpstr>
      <vt:lpstr>Improving outcomes through B2B</vt:lpstr>
      <vt:lpstr>Improving outcomes through B2B</vt:lpstr>
      <vt:lpstr>Improving outcomes through B2B</vt:lpstr>
      <vt:lpstr>Improving outcomes through B2B</vt:lpstr>
      <vt:lpstr> POSITIVE COMMUNITY EXPERIENCES</vt:lpstr>
      <vt:lpstr> 2.  MUNICIPALITIES RECEIVING DISCLAIMERS OVER 5 YEARS</vt:lpstr>
      <vt:lpstr>  3. REVENUE ENHANCEMENT PROGRAMME</vt:lpstr>
      <vt:lpstr> 4.   APPOINTMENT OF SENIOR MANAGERS IN MUNICIPALITIES</vt:lpstr>
      <vt:lpstr>5.  SERVICE AND INFRASTRUCTURE</vt:lpstr>
      <vt:lpstr> 6.  IMPLEMENTATION OF FORENSIC REPORTS </vt:lpstr>
      <vt:lpstr> 7.  METROPOLITAN B2B PROGRAMME </vt:lpstr>
      <vt:lpstr> 8.  STRENGHTHENING ROLES OF DISTRICT MUNICIPALITIES </vt:lpstr>
      <vt:lpstr> 9.  SPATIAL REGIONAL INTEGRATION ZONES/SPATIAL CONTRACTS </vt:lpstr>
      <vt:lpstr> 10.  STRENGTHEN CAPACITY AND ROLE OF PROVINCIAL COGTA DEPARTMENTS</vt:lpstr>
      <vt:lpstr>Improving outcomes through B2B</vt:lpstr>
      <vt:lpstr>TRADITIONAL LEADERSHIP ISSUES</vt:lpstr>
      <vt:lpstr>   Partnerships to improve the service delivery capacity of municipalities and create conditions for social-economic growth: BAaM    </vt:lpstr>
      <vt:lpstr>Further issues for possible consideration</vt:lpstr>
      <vt:lpstr>NEXT PHASE OF THE BACK TO BASIC PROGRAMME</vt:lpstr>
      <vt:lpstr>Slide 29</vt:lpstr>
    </vt:vector>
  </TitlesOfParts>
  <Company>Crome</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"Maphuti Leta" &lt;MaphutiL@cogta.gov.za&gt;</dc:creator>
  <cp:lastModifiedBy>PUMZA</cp:lastModifiedBy>
  <cp:revision>671</cp:revision>
  <cp:lastPrinted>2017-02-21T06:47:11Z</cp:lastPrinted>
  <dcterms:created xsi:type="dcterms:W3CDTF">2011-07-14T18:52:25Z</dcterms:created>
  <dcterms:modified xsi:type="dcterms:W3CDTF">2017-02-22T10:07:05Z</dcterms:modified>
</cp:coreProperties>
</file>