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8" r:id="rId4"/>
    <p:sldId id="280" r:id="rId5"/>
    <p:sldId id="279" r:id="rId6"/>
    <p:sldId id="259" r:id="rId7"/>
    <p:sldId id="276" r:id="rId8"/>
    <p:sldId id="283" r:id="rId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016"/>
        <p:guide pos="2880"/>
      </p:guideLst>
    </p:cSldViewPr>
  </p:slideViewPr>
  <p:notesTextViewPr>
    <p:cViewPr>
      <p:scale>
        <a:sx n="1" d="1"/>
        <a:sy n="1" d="1"/>
      </p:scale>
      <p:origin x="0" y="0"/>
    </p:cViewPr>
  </p:notesTextViewPr>
  <p:sorterViewPr>
    <p:cViewPr>
      <p:scale>
        <a:sx n="150" d="100"/>
        <a:sy n="150" d="100"/>
      </p:scale>
      <p:origin x="0" y="16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993ADFCD-1A96-4E70-A87A-99D7E7AAC0F3}" type="datetimeFigureOut">
              <a:rPr lang="en-US" smtClean="0"/>
              <a:pPr/>
              <a:t>2/23/2017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E3674B8F-68E6-4113-96B9-158CCAA451BC}" type="slidenum">
              <a:rPr lang="en-US" smtClean="0"/>
              <a:pPr/>
              <a:t>‹#›</a:t>
            </a:fld>
            <a:endParaRPr lang="en-US"/>
          </a:p>
        </p:txBody>
      </p:sp>
    </p:spTree>
    <p:extLst>
      <p:ext uri="{BB962C8B-B14F-4D97-AF65-F5344CB8AC3E}">
        <p14:creationId xmlns:p14="http://schemas.microsoft.com/office/powerpoint/2010/main" xmlns="" val="3283727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cstate="print">
            <a:extLst>
              <a:ext uri="{28A0092B-C50C-407E-A947-70E740481C1C}">
                <a14:useLocalDpi xmlns:a14="http://schemas.microsoft.com/office/drawing/2010/main" xmlns=""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xmlns=""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pPr/>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pPr/>
              <a:t>‹#›</a:t>
            </a:fld>
            <a:endParaRPr lang="en-US"/>
          </a:p>
        </p:txBody>
      </p:sp>
      <p:pic>
        <p:nvPicPr>
          <p:cNvPr id="2" name="Picture 1" descr="DOJ&amp;CD revised footer.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xmlns=""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pPr/>
              <a:t>2/23/2017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pPr/>
              <a:t>‹#›</a:t>
            </a:fld>
            <a:endParaRPr lang="en-US"/>
          </a:p>
        </p:txBody>
      </p:sp>
    </p:spTree>
    <p:extLst>
      <p:ext uri="{BB962C8B-B14F-4D97-AF65-F5344CB8AC3E}">
        <p14:creationId xmlns:p14="http://schemas.microsoft.com/office/powerpoint/2010/main" xmlns=""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9067800" cy="1470025"/>
          </a:xfrm>
        </p:spPr>
        <p:txBody>
          <a:bodyPr>
            <a:normAutofit fontScale="90000"/>
          </a:bodyPr>
          <a:lstStyle/>
          <a:p>
            <a:r>
              <a:rPr lang="en-US" dirty="0" smtClean="0"/>
              <a:t/>
            </a:r>
            <a:br>
              <a:rPr lang="en-US" dirty="0" smtClean="0"/>
            </a:br>
            <a:r>
              <a:rPr lang="en-US" sz="3600" cap="all" dirty="0" smtClean="0"/>
              <a:t>Sentencing IN RESPECT OF </a:t>
            </a:r>
            <a:r>
              <a:rPr lang="en-US" sz="3600" cap="all" dirty="0"/>
              <a:t>Rhino Poaching-Related Offences</a:t>
            </a:r>
            <a:br>
              <a:rPr lang="en-US" sz="3600" cap="all" dirty="0"/>
            </a:br>
            <a:endParaRPr lang="en-US" sz="3600" cap="all" dirty="0"/>
          </a:p>
        </p:txBody>
      </p:sp>
      <p:sp>
        <p:nvSpPr>
          <p:cNvPr id="3" name="Subtitle 2"/>
          <p:cNvSpPr>
            <a:spLocks noGrp="1"/>
          </p:cNvSpPr>
          <p:nvPr>
            <p:ph type="subTitle" idx="4294967295"/>
          </p:nvPr>
        </p:nvSpPr>
        <p:spPr>
          <a:xfrm>
            <a:off x="0" y="3429374"/>
            <a:ext cx="9144000" cy="1752600"/>
          </a:xfrm>
        </p:spPr>
        <p:txBody>
          <a:bodyPr>
            <a:normAutofit/>
          </a:bodyPr>
          <a:lstStyle/>
          <a:p>
            <a:pPr marL="0" indent="0" algn="ctr">
              <a:buNone/>
            </a:pPr>
            <a:r>
              <a:rPr lang="en-US" dirty="0" smtClean="0"/>
              <a:t>PRESENTATION TO THE PORTFOLIO COMMITTEE ON ENVIRONMENTAL AFFAIRS:</a:t>
            </a:r>
          </a:p>
          <a:p>
            <a:pPr marL="0" indent="0" algn="ctr">
              <a:buNone/>
            </a:pPr>
            <a:r>
              <a:rPr lang="en-US" dirty="0" smtClean="0"/>
              <a:t>21 FEBRUARY 2017</a:t>
            </a:r>
            <a:endParaRPr lang="en-US" dirty="0"/>
          </a:p>
        </p:txBody>
      </p:sp>
    </p:spTree>
    <p:extLst>
      <p:ext uri="{BB962C8B-B14F-4D97-AF65-F5344CB8AC3E}">
        <p14:creationId xmlns:p14="http://schemas.microsoft.com/office/powerpoint/2010/main" xmlns="" val="11955316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fontScale="25000" lnSpcReduction="20000"/>
          </a:bodyPr>
          <a:lstStyle/>
          <a:p>
            <a:pPr marL="0" indent="0" algn="ctr">
              <a:buNone/>
            </a:pPr>
            <a:endParaRPr lang="en-US" sz="2800" b="1" dirty="0"/>
          </a:p>
          <a:p>
            <a:r>
              <a:rPr lang="en-US" sz="6400" dirty="0" smtClean="0"/>
              <a:t>Global March (NGO)</a:t>
            </a:r>
            <a:r>
              <a:rPr lang="en-GB" sz="6400" dirty="0"/>
              <a:t> </a:t>
            </a:r>
            <a:r>
              <a:rPr lang="en-GB" sz="6400" dirty="0" smtClean="0"/>
              <a:t>wrote to Government proposing  amendments to –</a:t>
            </a:r>
            <a:endParaRPr lang="en-US" sz="6400" dirty="0" smtClean="0"/>
          </a:p>
          <a:p>
            <a:pPr marL="0" indent="0">
              <a:buNone/>
            </a:pPr>
            <a:r>
              <a:rPr lang="en-GB" sz="6400" dirty="0" smtClean="0"/>
              <a:t>	(a)	the Criminal Procedure Act, 1977 (CPA)  to make section 			60(11) of that Act, read with Schedule 5, dealing with bail 			provisions, applicable to persons accused of rhino related 			offences;  and</a:t>
            </a:r>
            <a:endParaRPr lang="en-US" sz="6400" dirty="0" smtClean="0"/>
          </a:p>
          <a:p>
            <a:pPr marL="0" indent="0">
              <a:buNone/>
            </a:pPr>
            <a:r>
              <a:rPr lang="en-GB" sz="6400" dirty="0" smtClean="0"/>
              <a:t>	(</a:t>
            </a:r>
            <a:r>
              <a:rPr lang="en-GB" sz="6400" dirty="0"/>
              <a:t>b)	the </a:t>
            </a:r>
            <a:r>
              <a:rPr lang="en-GB" sz="6400" dirty="0" smtClean="0"/>
              <a:t>Criminal Law Amendment Act, 1997  (the Minimum 			Sentences Act) to </a:t>
            </a:r>
            <a:r>
              <a:rPr lang="en-GB" sz="6400" dirty="0"/>
              <a:t>make the minimum </a:t>
            </a:r>
            <a:r>
              <a:rPr lang="en-GB" sz="6400" dirty="0" smtClean="0"/>
              <a:t>sentencing regime 			applicable to rhino </a:t>
            </a:r>
            <a:r>
              <a:rPr lang="en-GB" sz="6400" dirty="0"/>
              <a:t>related offences. </a:t>
            </a:r>
            <a:endParaRPr lang="en-US" sz="6400" dirty="0"/>
          </a:p>
          <a:p>
            <a:pPr algn="just"/>
            <a:endParaRPr lang="en-US" sz="6400" dirty="0"/>
          </a:p>
          <a:p>
            <a:pPr algn="just"/>
            <a:r>
              <a:rPr lang="en-GB" sz="6400" dirty="0" smtClean="0">
                <a:cs typeface="Arial" panose="020B0604020202020204" pitchFamily="34" charset="0"/>
              </a:rPr>
              <a:t>In terms of section 60(11) of the CPA</a:t>
            </a:r>
            <a:r>
              <a:rPr lang="en-GB" sz="6400" dirty="0" smtClean="0"/>
              <a:t>, </a:t>
            </a:r>
            <a:r>
              <a:rPr lang="en-GB" sz="6400" dirty="0"/>
              <a:t>read with Schedule 5</a:t>
            </a:r>
            <a:r>
              <a:rPr lang="en-GB" sz="6400" dirty="0" smtClean="0">
                <a:cs typeface="Arial" panose="020B0604020202020204" pitchFamily="34" charset="0"/>
              </a:rPr>
              <a:t>, only a court may grant bail to an accused charged with an offence listed in Schedule 5 and in this instance the accused must satisfy the court that his or her release is in the interests of justice.</a:t>
            </a:r>
          </a:p>
          <a:p>
            <a:pPr algn="just"/>
            <a:r>
              <a:rPr lang="en-GB" sz="6400" dirty="0" smtClean="0">
                <a:cs typeface="Arial" panose="020B0604020202020204" pitchFamily="34" charset="0"/>
              </a:rPr>
              <a:t>The Minimum Sentences Act provides for minimum sentences depending on the number of previous convictions of an accused and  the sentencing regime applicable to the offence, yet allowing for some discretion for the court to deviate from the prescribed minimum sentence if substantial  and compelling circumstances exist.</a:t>
            </a:r>
          </a:p>
          <a:p>
            <a:pPr algn="just"/>
            <a:endParaRPr lang="en-US" sz="2800" dirty="0" smtClean="0"/>
          </a:p>
          <a:p>
            <a:endParaRPr lang="en-US" sz="2800"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Sentencing </a:t>
            </a:r>
            <a:r>
              <a:rPr lang="en-US" sz="3200" dirty="0" err="1" smtClean="0"/>
              <a:t>iro</a:t>
            </a:r>
            <a:r>
              <a:rPr lang="en-US" sz="3200" dirty="0" smtClean="0"/>
              <a:t> Rhino Poaching-Related Offences</a:t>
            </a:r>
            <a:endParaRPr lang="en-US" sz="3200" dirty="0"/>
          </a:p>
        </p:txBody>
      </p:sp>
    </p:spTree>
    <p:extLst>
      <p:ext uri="{BB962C8B-B14F-4D97-AF65-F5344CB8AC3E}">
        <p14:creationId xmlns:p14="http://schemas.microsoft.com/office/powerpoint/2010/main" xmlns="" val="1155757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413338"/>
            <a:ext cx="7543800" cy="2585323"/>
          </a:xfrm>
          <a:prstGeom prst="rect">
            <a:avLst/>
          </a:prstGeom>
        </p:spPr>
        <p:txBody>
          <a:bodyPr wrap="square">
            <a:spAutoFit/>
          </a:bodyPr>
          <a:lstStyle/>
          <a:p>
            <a:pPr marL="285750" indent="-285750" algn="just">
              <a:buFont typeface="Arial" panose="020B0604020202020204" pitchFamily="34" charset="0"/>
              <a:buChar char="•"/>
            </a:pPr>
            <a:r>
              <a:rPr lang="en-GB" sz="1600" dirty="0" smtClean="0">
                <a:cs typeface="Arial" panose="020B0604020202020204" pitchFamily="34" charset="0"/>
              </a:rPr>
              <a:t>Section 51 of the Minimum Sentences Act provides for the following minimum sentences:</a:t>
            </a:r>
          </a:p>
          <a:p>
            <a:pPr marL="285750" indent="-285750" algn="just">
              <a:buFont typeface="Arial" panose="020B0604020202020204" pitchFamily="34" charset="0"/>
              <a:buChar char="•"/>
            </a:pPr>
            <a:r>
              <a:rPr lang="en-GB" sz="1600" dirty="0" smtClean="0">
                <a:cs typeface="Arial" panose="020B0604020202020204" pitchFamily="34" charset="0"/>
              </a:rPr>
              <a:t>Part I : imprisonment for life.</a:t>
            </a:r>
          </a:p>
          <a:p>
            <a:pPr marL="285750" indent="-285750" algn="just">
              <a:buFont typeface="Arial" panose="020B0604020202020204" pitchFamily="34" charset="0"/>
              <a:buChar char="•"/>
            </a:pPr>
            <a:r>
              <a:rPr lang="en-GB" sz="1600" dirty="0" smtClean="0">
                <a:cs typeface="Arial" panose="020B0604020202020204" pitchFamily="34" charset="0"/>
              </a:rPr>
              <a:t>Part II:  First offender- imprisonment for not less than 15 years</a:t>
            </a:r>
          </a:p>
          <a:p>
            <a:pPr marL="742950" lvl="1" indent="-285750" algn="just">
              <a:buFont typeface="Arial" panose="020B0604020202020204" pitchFamily="34" charset="0"/>
              <a:buChar char="•"/>
            </a:pPr>
            <a:r>
              <a:rPr lang="en-GB" sz="1600" dirty="0" smtClean="0">
                <a:cs typeface="Arial" panose="020B0604020202020204" pitchFamily="34" charset="0"/>
              </a:rPr>
              <a:t>Second offender – imprisonment for not less than 20 years</a:t>
            </a:r>
          </a:p>
          <a:p>
            <a:pPr marL="742950" lvl="1" indent="-285750" algn="just">
              <a:buFont typeface="Arial" panose="020B0604020202020204" pitchFamily="34" charset="0"/>
              <a:buChar char="•"/>
            </a:pPr>
            <a:r>
              <a:rPr lang="en-GB" sz="1600" dirty="0" smtClean="0">
                <a:cs typeface="Arial" panose="020B0604020202020204" pitchFamily="34" charset="0"/>
              </a:rPr>
              <a:t>Third or subsequent offender – imprisonment for not less than 25 years.</a:t>
            </a:r>
          </a:p>
          <a:p>
            <a:pPr marL="285750" indent="-285750" algn="just">
              <a:buFont typeface="Arial" panose="020B0604020202020204" pitchFamily="34" charset="0"/>
              <a:buChar char="•"/>
            </a:pPr>
            <a:r>
              <a:rPr lang="en-GB" sz="1600" dirty="0" smtClean="0">
                <a:cs typeface="Arial" panose="020B0604020202020204" pitchFamily="34" charset="0"/>
              </a:rPr>
              <a:t>Part III : </a:t>
            </a:r>
            <a:r>
              <a:rPr lang="en-GB" sz="1600" dirty="0">
                <a:cs typeface="Arial" panose="020B0604020202020204" pitchFamily="34" charset="0"/>
              </a:rPr>
              <a:t>:  First offender- imprisonment for not less than </a:t>
            </a:r>
            <a:r>
              <a:rPr lang="en-GB" sz="1600" dirty="0" smtClean="0">
                <a:cs typeface="Arial" panose="020B0604020202020204" pitchFamily="34" charset="0"/>
              </a:rPr>
              <a:t>10 </a:t>
            </a:r>
            <a:r>
              <a:rPr lang="en-GB" sz="1600" dirty="0">
                <a:cs typeface="Arial" panose="020B0604020202020204" pitchFamily="34" charset="0"/>
              </a:rPr>
              <a:t>years</a:t>
            </a:r>
          </a:p>
          <a:p>
            <a:pPr marL="742950" lvl="1" indent="-285750" algn="just">
              <a:buFont typeface="Arial" panose="020B0604020202020204" pitchFamily="34" charset="0"/>
              <a:buChar char="•"/>
            </a:pPr>
            <a:r>
              <a:rPr lang="en-GB" sz="1600" dirty="0">
                <a:cs typeface="Arial" panose="020B0604020202020204" pitchFamily="34" charset="0"/>
              </a:rPr>
              <a:t>Second offender – imprisonment for not less than </a:t>
            </a:r>
            <a:r>
              <a:rPr lang="en-GB" sz="1600" dirty="0" smtClean="0">
                <a:cs typeface="Arial" panose="020B0604020202020204" pitchFamily="34" charset="0"/>
              </a:rPr>
              <a:t>15 </a:t>
            </a:r>
            <a:r>
              <a:rPr lang="en-GB" sz="1600" dirty="0">
                <a:cs typeface="Arial" panose="020B0604020202020204" pitchFamily="34" charset="0"/>
              </a:rPr>
              <a:t>years</a:t>
            </a:r>
          </a:p>
          <a:p>
            <a:pPr marL="742950" lvl="1" indent="-285750" algn="just">
              <a:buFont typeface="Arial" panose="020B0604020202020204" pitchFamily="34" charset="0"/>
              <a:buChar char="•"/>
            </a:pPr>
            <a:r>
              <a:rPr lang="en-GB" sz="1600" dirty="0">
                <a:cs typeface="Arial" panose="020B0604020202020204" pitchFamily="34" charset="0"/>
              </a:rPr>
              <a:t>Third or subsequent offender – imprisonment for not less than </a:t>
            </a:r>
            <a:r>
              <a:rPr lang="en-GB" sz="1600" dirty="0" smtClean="0">
                <a:cs typeface="Arial" panose="020B0604020202020204" pitchFamily="34" charset="0"/>
              </a:rPr>
              <a:t>20 years.</a:t>
            </a:r>
            <a:endParaRPr lang="en-GB" sz="1600" dirty="0">
              <a:cs typeface="Arial" panose="020B0604020202020204" pitchFamily="34" charset="0"/>
            </a:endParaRPr>
          </a:p>
          <a:p>
            <a:pPr marL="742950" lvl="1" indent="-285750" algn="just">
              <a:buFont typeface="Arial" panose="020B0604020202020204" pitchFamily="34" charset="0"/>
              <a:buChar char="•"/>
            </a:pPr>
            <a:endParaRPr lang="en-GB" dirty="0" smtClean="0">
              <a:cs typeface="Arial" panose="020B0604020202020204" pitchFamily="34" charset="0"/>
            </a:endParaRPr>
          </a:p>
        </p:txBody>
      </p:sp>
    </p:spTree>
    <p:extLst>
      <p:ext uri="{BB962C8B-B14F-4D97-AF65-F5344CB8AC3E}">
        <p14:creationId xmlns:p14="http://schemas.microsoft.com/office/powerpoint/2010/main" xmlns="" val="1500834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413338"/>
            <a:ext cx="7772400" cy="2585323"/>
          </a:xfrm>
          <a:prstGeom prst="rect">
            <a:avLst/>
          </a:prstGeom>
        </p:spPr>
        <p:txBody>
          <a:bodyPr wrap="square">
            <a:spAutoFit/>
          </a:bodyPr>
          <a:lstStyle/>
          <a:p>
            <a:pPr marL="285750" indent="-285750" algn="just">
              <a:buFont typeface="Arial" panose="020B0604020202020204" pitchFamily="34" charset="0"/>
              <a:buChar char="•"/>
            </a:pPr>
            <a:r>
              <a:rPr lang="en-GB" sz="1600" dirty="0">
                <a:cs typeface="Arial" panose="020B0604020202020204" pitchFamily="34" charset="0"/>
              </a:rPr>
              <a:t>Part </a:t>
            </a:r>
            <a:r>
              <a:rPr lang="en-GB" sz="1600" dirty="0" smtClean="0">
                <a:cs typeface="Arial" panose="020B0604020202020204" pitchFamily="34" charset="0"/>
              </a:rPr>
              <a:t>IV </a:t>
            </a:r>
            <a:r>
              <a:rPr lang="en-GB" sz="1600" dirty="0">
                <a:cs typeface="Arial" panose="020B0604020202020204" pitchFamily="34" charset="0"/>
              </a:rPr>
              <a:t>: </a:t>
            </a:r>
            <a:r>
              <a:rPr lang="en-GB" sz="1600" dirty="0" smtClean="0">
                <a:cs typeface="Arial" panose="020B0604020202020204" pitchFamily="34" charset="0"/>
              </a:rPr>
              <a:t>  </a:t>
            </a:r>
            <a:r>
              <a:rPr lang="en-GB" sz="1600" dirty="0">
                <a:cs typeface="Arial" panose="020B0604020202020204" pitchFamily="34" charset="0"/>
              </a:rPr>
              <a:t>First offender- imprisonment for not less than </a:t>
            </a:r>
            <a:r>
              <a:rPr lang="en-GB" sz="1600" dirty="0" smtClean="0">
                <a:cs typeface="Arial" panose="020B0604020202020204" pitchFamily="34" charset="0"/>
              </a:rPr>
              <a:t>5 </a:t>
            </a:r>
            <a:r>
              <a:rPr lang="en-GB" sz="1600" dirty="0">
                <a:cs typeface="Arial" panose="020B0604020202020204" pitchFamily="34" charset="0"/>
              </a:rPr>
              <a:t>years</a:t>
            </a:r>
          </a:p>
          <a:p>
            <a:pPr marL="742950" lvl="1" indent="-285750" algn="just">
              <a:buFont typeface="Arial" panose="020B0604020202020204" pitchFamily="34" charset="0"/>
              <a:buChar char="•"/>
            </a:pPr>
            <a:r>
              <a:rPr lang="en-GB" sz="1600" dirty="0">
                <a:cs typeface="Arial" panose="020B0604020202020204" pitchFamily="34" charset="0"/>
              </a:rPr>
              <a:t>Second offender – imprisonment for not less than </a:t>
            </a:r>
            <a:r>
              <a:rPr lang="en-GB" sz="1600" dirty="0" smtClean="0">
                <a:cs typeface="Arial" panose="020B0604020202020204" pitchFamily="34" charset="0"/>
              </a:rPr>
              <a:t>7 </a:t>
            </a:r>
            <a:r>
              <a:rPr lang="en-GB" sz="1600" dirty="0">
                <a:cs typeface="Arial" panose="020B0604020202020204" pitchFamily="34" charset="0"/>
              </a:rPr>
              <a:t>years</a:t>
            </a:r>
          </a:p>
          <a:p>
            <a:pPr marL="742950" lvl="1" indent="-285750" algn="just">
              <a:buFont typeface="Arial" panose="020B0604020202020204" pitchFamily="34" charset="0"/>
              <a:buChar char="•"/>
            </a:pPr>
            <a:r>
              <a:rPr lang="en-GB" sz="1600" dirty="0">
                <a:cs typeface="Arial" panose="020B0604020202020204" pitchFamily="34" charset="0"/>
              </a:rPr>
              <a:t>Third or subsequent offender – imprisonment for not less than 1</a:t>
            </a:r>
            <a:r>
              <a:rPr lang="en-GB" sz="1600" dirty="0" smtClean="0">
                <a:cs typeface="Arial" panose="020B0604020202020204" pitchFamily="34" charset="0"/>
              </a:rPr>
              <a:t>0 years.</a:t>
            </a:r>
          </a:p>
          <a:p>
            <a:pPr marL="742950" lvl="1" indent="-285750" algn="just">
              <a:buFont typeface="Arial" panose="020B0604020202020204" pitchFamily="34" charset="0"/>
              <a:buChar char="•"/>
            </a:pPr>
            <a:endParaRPr lang="en-GB" sz="1600" dirty="0">
              <a:cs typeface="Arial" panose="020B0604020202020204" pitchFamily="34" charset="0"/>
            </a:endParaRPr>
          </a:p>
          <a:p>
            <a:pPr marL="285750" indent="-285750" algn="just">
              <a:buFont typeface="Arial" panose="020B0604020202020204" pitchFamily="34" charset="0"/>
              <a:buChar char="•"/>
            </a:pPr>
            <a:r>
              <a:rPr lang="en-GB" sz="1600" dirty="0">
                <a:cs typeface="Arial" panose="020B0604020202020204" pitchFamily="34" charset="0"/>
              </a:rPr>
              <a:t>Part V</a:t>
            </a:r>
            <a:r>
              <a:rPr lang="en-GB" sz="1600" dirty="0" smtClean="0">
                <a:cs typeface="Arial" panose="020B0604020202020204" pitchFamily="34" charset="0"/>
              </a:rPr>
              <a:t> </a:t>
            </a:r>
            <a:r>
              <a:rPr lang="en-GB" sz="1600" dirty="0">
                <a:cs typeface="Arial" panose="020B0604020202020204" pitchFamily="34" charset="0"/>
              </a:rPr>
              <a:t>: </a:t>
            </a:r>
            <a:r>
              <a:rPr lang="en-GB" sz="1600" dirty="0" smtClean="0">
                <a:cs typeface="Arial" panose="020B0604020202020204" pitchFamily="34" charset="0"/>
              </a:rPr>
              <a:t>  </a:t>
            </a:r>
            <a:r>
              <a:rPr lang="en-GB" sz="1600" dirty="0">
                <a:cs typeface="Arial" panose="020B0604020202020204" pitchFamily="34" charset="0"/>
              </a:rPr>
              <a:t>First offender- imprisonment for not less </a:t>
            </a:r>
            <a:r>
              <a:rPr lang="en-GB" sz="1600" dirty="0" smtClean="0">
                <a:cs typeface="Arial" panose="020B0604020202020204" pitchFamily="34" charset="0"/>
              </a:rPr>
              <a:t>than 3 years</a:t>
            </a:r>
            <a:endParaRPr lang="en-GB" sz="1600" dirty="0">
              <a:cs typeface="Arial" panose="020B0604020202020204" pitchFamily="34" charset="0"/>
            </a:endParaRPr>
          </a:p>
          <a:p>
            <a:pPr marL="742950" lvl="1" indent="-285750" algn="just">
              <a:buFont typeface="Arial" panose="020B0604020202020204" pitchFamily="34" charset="0"/>
              <a:buChar char="•"/>
            </a:pPr>
            <a:r>
              <a:rPr lang="en-GB" sz="1600" dirty="0">
                <a:cs typeface="Arial" panose="020B0604020202020204" pitchFamily="34" charset="0"/>
              </a:rPr>
              <a:t>Second offender – imprisonment for not less than </a:t>
            </a:r>
            <a:r>
              <a:rPr lang="en-GB" sz="1600" dirty="0" smtClean="0">
                <a:cs typeface="Arial" panose="020B0604020202020204" pitchFamily="34" charset="0"/>
              </a:rPr>
              <a:t>5 </a:t>
            </a:r>
            <a:r>
              <a:rPr lang="en-GB" sz="1600" dirty="0">
                <a:cs typeface="Arial" panose="020B0604020202020204" pitchFamily="34" charset="0"/>
              </a:rPr>
              <a:t>years</a:t>
            </a:r>
          </a:p>
          <a:p>
            <a:pPr marL="742950" lvl="1" indent="-285750" algn="just">
              <a:buFont typeface="Arial" panose="020B0604020202020204" pitchFamily="34" charset="0"/>
              <a:buChar char="•"/>
            </a:pPr>
            <a:r>
              <a:rPr lang="en-GB" sz="1600" dirty="0">
                <a:cs typeface="Arial" panose="020B0604020202020204" pitchFamily="34" charset="0"/>
              </a:rPr>
              <a:t>Third or subsequent offender – imprisonment for not less than </a:t>
            </a:r>
            <a:r>
              <a:rPr lang="en-GB" sz="1600" dirty="0" smtClean="0">
                <a:cs typeface="Arial" panose="020B0604020202020204" pitchFamily="34" charset="0"/>
              </a:rPr>
              <a:t>7 years.</a:t>
            </a:r>
          </a:p>
          <a:p>
            <a:pPr marL="742950" lvl="1" indent="-285750" algn="just">
              <a:buFont typeface="Arial" panose="020B0604020202020204" pitchFamily="34" charset="0"/>
              <a:buChar char="•"/>
            </a:pPr>
            <a:endParaRPr lang="en-GB" sz="1600" dirty="0">
              <a:cs typeface="Arial" panose="020B0604020202020204" pitchFamily="34" charset="0"/>
            </a:endParaRPr>
          </a:p>
          <a:p>
            <a:pPr lvl="1" algn="just"/>
            <a:endParaRPr lang="en-GB" sz="1600" dirty="0">
              <a:cs typeface="Arial" panose="020B0604020202020204" pitchFamily="34" charset="0"/>
            </a:endParaRPr>
          </a:p>
          <a:p>
            <a:pPr marL="742950" lvl="1" indent="-285750" algn="just">
              <a:buFont typeface="Arial" panose="020B0604020202020204" pitchFamily="34" charset="0"/>
              <a:buChar char="•"/>
            </a:pPr>
            <a:endParaRPr lang="en-GB" dirty="0">
              <a:cs typeface="Arial" panose="020B0604020202020204" pitchFamily="34" charset="0"/>
            </a:endParaRPr>
          </a:p>
        </p:txBody>
      </p:sp>
    </p:spTree>
    <p:extLst>
      <p:ext uri="{BB962C8B-B14F-4D97-AF65-F5344CB8AC3E}">
        <p14:creationId xmlns:p14="http://schemas.microsoft.com/office/powerpoint/2010/main" xmlns="" val="367890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274838"/>
            <a:ext cx="7010400" cy="3077766"/>
          </a:xfrm>
          <a:prstGeom prst="rect">
            <a:avLst/>
          </a:prstGeom>
        </p:spPr>
        <p:txBody>
          <a:bodyPr wrap="square">
            <a:spAutoFit/>
          </a:bodyPr>
          <a:lstStyle/>
          <a:p>
            <a:pPr marL="285750" indent="-285750" algn="just">
              <a:buFont typeface="Arial" panose="020B0604020202020204" pitchFamily="34" charset="0"/>
              <a:buChar char="•"/>
            </a:pPr>
            <a:endParaRPr lang="en-GB" dirty="0">
              <a:cs typeface="Arial" panose="020B0604020202020204" pitchFamily="34" charset="0"/>
            </a:endParaRPr>
          </a:p>
          <a:p>
            <a:pPr marL="285750" indent="-285750" algn="just">
              <a:buFont typeface="Arial" panose="020B0604020202020204" pitchFamily="34" charset="0"/>
              <a:buChar char="•"/>
            </a:pPr>
            <a:r>
              <a:rPr lang="en-GB" sz="1600" dirty="0">
                <a:cs typeface="Arial" panose="020B0604020202020204" pitchFamily="34" charset="0"/>
              </a:rPr>
              <a:t>Government </a:t>
            </a:r>
            <a:r>
              <a:rPr lang="en-GB" sz="1600" dirty="0" smtClean="0">
                <a:cs typeface="Arial" panose="020B0604020202020204" pitchFamily="34" charset="0"/>
              </a:rPr>
              <a:t>Departments which </a:t>
            </a:r>
            <a:r>
              <a:rPr lang="en-GB" sz="1600" dirty="0">
                <a:cs typeface="Arial" panose="020B0604020202020204" pitchFamily="34" charset="0"/>
              </a:rPr>
              <a:t>received the letter from Global March and the National Prosecuting Authority (the NPA) met to discuss the </a:t>
            </a:r>
            <a:r>
              <a:rPr lang="en-GB" sz="1600" dirty="0" smtClean="0">
                <a:cs typeface="Arial" panose="020B0604020202020204" pitchFamily="34" charset="0"/>
              </a:rPr>
              <a:t>proposal. </a:t>
            </a:r>
            <a:endParaRPr lang="en-US" sz="1600" dirty="0">
              <a:cs typeface="Arial" panose="020B0604020202020204" pitchFamily="34" charset="0"/>
            </a:endParaRPr>
          </a:p>
          <a:p>
            <a:pPr algn="just"/>
            <a:endParaRPr lang="en-US" sz="1600" dirty="0"/>
          </a:p>
          <a:p>
            <a:pPr marL="285750" indent="-285750" algn="just">
              <a:buFont typeface="Arial" panose="020B0604020202020204" pitchFamily="34" charset="0"/>
              <a:buChar char="•"/>
            </a:pPr>
            <a:r>
              <a:rPr lang="en-GB" sz="1600" dirty="0" smtClean="0"/>
              <a:t>The meeting </a:t>
            </a:r>
            <a:r>
              <a:rPr lang="en-GB" sz="1600" dirty="0"/>
              <a:t>supported </a:t>
            </a:r>
            <a:r>
              <a:rPr lang="en-GB" sz="1600" dirty="0" smtClean="0"/>
              <a:t>an amendment </a:t>
            </a:r>
            <a:r>
              <a:rPr lang="en-GB" sz="1600" dirty="0"/>
              <a:t>to Schedule 5 to the </a:t>
            </a:r>
            <a:r>
              <a:rPr lang="en-GB" sz="1600" dirty="0" smtClean="0"/>
              <a:t>CPA</a:t>
            </a:r>
            <a:r>
              <a:rPr lang="en-US" sz="1600" dirty="0" smtClean="0"/>
              <a:t>, which deals with bail.</a:t>
            </a:r>
          </a:p>
          <a:p>
            <a:pPr algn="just"/>
            <a:endParaRPr lang="en-US" sz="1600" dirty="0" smtClean="0"/>
          </a:p>
          <a:p>
            <a:pPr marL="285750" indent="-285750" algn="just">
              <a:buFont typeface="Arial" panose="020B0604020202020204" pitchFamily="34" charset="0"/>
              <a:buChar char="•"/>
            </a:pPr>
            <a:r>
              <a:rPr lang="en-GB" sz="1600" dirty="0"/>
              <a:t>The meeting also agreed that </a:t>
            </a:r>
            <a:r>
              <a:rPr lang="en-GB" sz="1600" dirty="0" smtClean="0"/>
              <a:t>there </a:t>
            </a:r>
            <a:r>
              <a:rPr lang="en-GB" sz="1600" dirty="0"/>
              <a:t>is no need to amend the minimum sentencing regime.  The view was expressed that the courts impose appropriate sentences upon the submission of aggravating evidence by the </a:t>
            </a:r>
            <a:r>
              <a:rPr lang="en-GB" sz="1600" dirty="0" smtClean="0"/>
              <a:t>prosecution.</a:t>
            </a:r>
            <a:endParaRPr lang="en-US" sz="1600" dirty="0" smtClean="0"/>
          </a:p>
          <a:p>
            <a:pPr marL="285750" indent="-285750" algn="just">
              <a:buFont typeface="Arial" panose="020B0604020202020204" pitchFamily="34" charset="0"/>
              <a:buChar char="•"/>
            </a:pPr>
            <a:endParaRPr lang="en-US" sz="1600" dirty="0"/>
          </a:p>
        </p:txBody>
      </p:sp>
    </p:spTree>
    <p:extLst>
      <p:ext uri="{BB962C8B-B14F-4D97-AF65-F5344CB8AC3E}">
        <p14:creationId xmlns:p14="http://schemas.microsoft.com/office/powerpoint/2010/main" xmlns="" val="342669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752600"/>
            <a:ext cx="7543800" cy="4373563"/>
          </a:xfrm>
        </p:spPr>
        <p:txBody>
          <a:bodyPr>
            <a:normAutofit fontScale="25000" lnSpcReduction="20000"/>
          </a:bodyPr>
          <a:lstStyle/>
          <a:p>
            <a:pPr algn="just">
              <a:lnSpc>
                <a:spcPct val="120000"/>
              </a:lnSpc>
            </a:pPr>
            <a:r>
              <a:rPr lang="en-GB" sz="6400" dirty="0" smtClean="0"/>
              <a:t>It was </a:t>
            </a:r>
            <a:r>
              <a:rPr lang="en-GB" sz="6400" dirty="0"/>
              <a:t>a</a:t>
            </a:r>
            <a:r>
              <a:rPr lang="en-GB" sz="6400" dirty="0" smtClean="0"/>
              <a:t>greed that </a:t>
            </a:r>
            <a:r>
              <a:rPr lang="en-GB" sz="6400" dirty="0"/>
              <a:t>Schedule 5 to the CPA </a:t>
            </a:r>
            <a:r>
              <a:rPr lang="en-GB" sz="6400" dirty="0" smtClean="0"/>
              <a:t>be amended </a:t>
            </a:r>
            <a:r>
              <a:rPr lang="en-GB" sz="6400" dirty="0"/>
              <a:t>by including the offences under the </a:t>
            </a:r>
            <a:r>
              <a:rPr lang="en-GB" sz="6400" dirty="0" smtClean="0"/>
              <a:t>Prevention of Organised Crime Act, 1998 (POCA) in Schedule 5 and </a:t>
            </a:r>
            <a:r>
              <a:rPr lang="en-GB" sz="6400" dirty="0"/>
              <a:t>not </a:t>
            </a:r>
            <a:r>
              <a:rPr lang="en-GB" sz="6400" dirty="0" smtClean="0"/>
              <a:t>the offences under </a:t>
            </a:r>
            <a:r>
              <a:rPr lang="en-GB" sz="6400" dirty="0"/>
              <a:t>section 57(1) of the </a:t>
            </a:r>
            <a:r>
              <a:rPr lang="en-GB" sz="6400" dirty="0" smtClean="0"/>
              <a:t>National Environmental Management: Biodiversity Act (NEMA), 2004, </a:t>
            </a:r>
            <a:r>
              <a:rPr lang="en-GB" sz="6400" dirty="0"/>
              <a:t>as persons involved in rhino poaching operate as syndicates, taking the form of organised crime as envisaged in the </a:t>
            </a:r>
            <a:r>
              <a:rPr lang="en-GB" sz="6400" dirty="0" smtClean="0"/>
              <a:t>POCA.</a:t>
            </a:r>
          </a:p>
          <a:p>
            <a:pPr algn="just">
              <a:lnSpc>
                <a:spcPct val="120000"/>
              </a:lnSpc>
            </a:pPr>
            <a:endParaRPr lang="en-GB" sz="6400" dirty="0" smtClean="0"/>
          </a:p>
          <a:p>
            <a:pPr algn="just">
              <a:lnSpc>
                <a:spcPct val="120000"/>
              </a:lnSpc>
            </a:pPr>
            <a:r>
              <a:rPr lang="en-GB" sz="6400" dirty="0" smtClean="0"/>
              <a:t>By including all POCA offences in Schedule 5, without any limitation, all offences under the NEMA committed by syndicates will be covered.</a:t>
            </a:r>
          </a:p>
          <a:p>
            <a:pPr algn="just">
              <a:lnSpc>
                <a:spcPct val="120000"/>
              </a:lnSpc>
            </a:pPr>
            <a:endParaRPr lang="en-GB" sz="6400" dirty="0" smtClean="0"/>
          </a:p>
          <a:p>
            <a:pPr algn="just">
              <a:lnSpc>
                <a:spcPct val="120000"/>
              </a:lnSpc>
            </a:pPr>
            <a:r>
              <a:rPr lang="en-GB" sz="6400" dirty="0" smtClean="0">
                <a:cs typeface="Arial" panose="020B0604020202020204" pitchFamily="34" charset="0"/>
              </a:rPr>
              <a:t>Amendments to Schedule 5 to the CPA were included in the Criminal Matters Amendment Act, 2015,  so as to include POCA offences – see section 4 of the Act – POCA offences include racketeering, money laundering and  gang-related activities.</a:t>
            </a:r>
            <a:endParaRPr lang="en-US" sz="6400" dirty="0" smtClean="0">
              <a:cs typeface="Arial" panose="020B0604020202020204" pitchFamily="34" charset="0"/>
            </a:endParaRPr>
          </a:p>
          <a:p>
            <a:pPr algn="just">
              <a:lnSpc>
                <a:spcPct val="120000"/>
              </a:lnSpc>
            </a:pPr>
            <a:endParaRPr lang="en-US" sz="9600" dirty="0" smtClean="0"/>
          </a:p>
          <a:p>
            <a:pPr marL="0" indent="0" algn="just">
              <a:lnSpc>
                <a:spcPct val="120000"/>
              </a:lnSpc>
              <a:buNone/>
            </a:pP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5334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989447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676400"/>
            <a:ext cx="7543800" cy="4449763"/>
          </a:xfrm>
        </p:spPr>
        <p:txBody>
          <a:bodyPr>
            <a:normAutofit fontScale="25000" lnSpcReduction="20000"/>
          </a:bodyPr>
          <a:lstStyle/>
          <a:p>
            <a:pPr marL="457200" lvl="1" indent="0" algn="just">
              <a:lnSpc>
                <a:spcPct val="120000"/>
              </a:lnSpc>
              <a:buNone/>
            </a:pPr>
            <a:r>
              <a:rPr lang="en-US" sz="6400" dirty="0" smtClean="0"/>
              <a:t>Minimum sentences must only be prescribed for exceptional offences for a number of reasons:</a:t>
            </a:r>
          </a:p>
          <a:p>
            <a:pPr lvl="1" algn="just">
              <a:lnSpc>
                <a:spcPct val="120000"/>
              </a:lnSpc>
              <a:buFont typeface="Arial" panose="020B0604020202020204" pitchFamily="34" charset="0"/>
              <a:buChar char="•"/>
            </a:pPr>
            <a:r>
              <a:rPr lang="en-US" sz="6400" dirty="0" smtClean="0"/>
              <a:t> As a general rule, the imposition of sentences should be left in the discretion of judicial officers who are best placed to impose appropriate sentences, having regard to all the facts of the case and the personal circumstances of the accused.  </a:t>
            </a:r>
            <a:endParaRPr lang="en-US" sz="6400" strike="sngStrike" dirty="0" smtClean="0"/>
          </a:p>
          <a:p>
            <a:pPr lvl="1" algn="just">
              <a:lnSpc>
                <a:spcPct val="120000"/>
              </a:lnSpc>
              <a:buFont typeface="Arial" panose="020B0604020202020204" pitchFamily="34" charset="0"/>
              <a:buChar char="•"/>
            </a:pPr>
            <a:r>
              <a:rPr lang="en-US" sz="6400" dirty="0" smtClean="0"/>
              <a:t>Mandatory minimum sentences have in the past elicited severe criticism, especially from the judiciary.</a:t>
            </a:r>
          </a:p>
          <a:p>
            <a:pPr lvl="1" algn="just">
              <a:lnSpc>
                <a:spcPct val="120000"/>
              </a:lnSpc>
              <a:buFont typeface="Arial" panose="020B0604020202020204" pitchFamily="34" charset="0"/>
              <a:buChar char="•"/>
            </a:pPr>
            <a:r>
              <a:rPr lang="en-US" sz="6400" dirty="0" smtClean="0"/>
              <a:t>The Department has already received a few requests to make minimum sentences applicable to other offences as well.</a:t>
            </a:r>
          </a:p>
          <a:p>
            <a:pPr lvl="1" algn="just">
              <a:lnSpc>
                <a:spcPct val="120000"/>
              </a:lnSpc>
              <a:buFont typeface="Arial" panose="020B0604020202020204" pitchFamily="34" charset="0"/>
              <a:buChar char="•"/>
            </a:pPr>
            <a:r>
              <a:rPr lang="en-US" sz="6400" dirty="0" smtClean="0"/>
              <a:t>The extension  of minimum sentences  for other offences will exacerbate the challenges faced by the already overburdened correctional facilities.  This was highlighted in a recent Western Cape High Court judgment.</a:t>
            </a:r>
          </a:p>
          <a:p>
            <a:pPr lvl="1" algn="just">
              <a:lnSpc>
                <a:spcPct val="120000"/>
              </a:lnSpc>
              <a:buFont typeface="Arial" panose="020B0604020202020204" pitchFamily="34" charset="0"/>
              <a:buChar char="•"/>
            </a:pPr>
            <a:endParaRPr lang="en-US" sz="1900" dirty="0" smtClean="0"/>
          </a:p>
          <a:p>
            <a:pPr lvl="1" algn="just">
              <a:lnSpc>
                <a:spcPct val="120000"/>
              </a:lnSpc>
            </a:pPr>
            <a:endParaRPr lang="en-US" sz="1500" dirty="0" smtClean="0"/>
          </a:p>
          <a:p>
            <a:pPr marL="0" indent="0" algn="just">
              <a:lnSpc>
                <a:spcPct val="120000"/>
              </a:lnSpc>
              <a:buNone/>
            </a:pP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103965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676400"/>
            <a:ext cx="7543800" cy="4449763"/>
          </a:xfrm>
        </p:spPr>
        <p:txBody>
          <a:bodyPr>
            <a:normAutofit fontScale="25000" lnSpcReduction="20000"/>
          </a:bodyPr>
          <a:lstStyle/>
          <a:p>
            <a:pPr lvl="1" algn="just">
              <a:lnSpc>
                <a:spcPct val="120000"/>
              </a:lnSpc>
              <a:buFont typeface="Arial" panose="020B0604020202020204" pitchFamily="34" charset="0"/>
              <a:buChar char="•"/>
            </a:pPr>
            <a:r>
              <a:rPr lang="en-US" sz="6400" dirty="0" smtClean="0"/>
              <a:t>The Department is, however, mindful of the level of crime relating to rhino poaching and its negative effects.</a:t>
            </a:r>
          </a:p>
          <a:p>
            <a:pPr lvl="1" algn="just">
              <a:lnSpc>
                <a:spcPct val="120000"/>
              </a:lnSpc>
              <a:buFont typeface="Arial" panose="020B0604020202020204" pitchFamily="34" charset="0"/>
              <a:buChar char="•"/>
            </a:pPr>
            <a:r>
              <a:rPr lang="en-US" sz="6400" dirty="0" smtClean="0"/>
              <a:t>In order to deal with this problem the following alternative initiatives are suggested:</a:t>
            </a:r>
          </a:p>
          <a:p>
            <a:pPr lvl="2" algn="just">
              <a:lnSpc>
                <a:spcPct val="120000"/>
              </a:lnSpc>
            </a:pPr>
            <a:r>
              <a:rPr lang="en-US" sz="6000" dirty="0" smtClean="0"/>
              <a:t>Sensitising judicial officers in respect of the level of this particular offence and the implications thereof .</a:t>
            </a:r>
          </a:p>
          <a:p>
            <a:pPr lvl="2" algn="just">
              <a:lnSpc>
                <a:spcPct val="120000"/>
              </a:lnSpc>
            </a:pPr>
            <a:r>
              <a:rPr lang="en-US" sz="6000" dirty="0" smtClean="0"/>
              <a:t>Ensuring that prosecutors place aggravating factors before the court so as to ensure appropriate sentencing – the use of impact statements  and statistics are crucial.</a:t>
            </a:r>
          </a:p>
          <a:p>
            <a:pPr lvl="2" algn="just">
              <a:lnSpc>
                <a:spcPct val="120000"/>
              </a:lnSpc>
            </a:pPr>
            <a:r>
              <a:rPr lang="en-US" sz="6000" dirty="0" smtClean="0"/>
              <a:t>Ensuring that the legislation provides for maximum sentences that will enable judicial officers to impose harsh sentences.</a:t>
            </a:r>
          </a:p>
          <a:p>
            <a:pPr lvl="2" algn="just">
              <a:lnSpc>
                <a:spcPct val="120000"/>
              </a:lnSpc>
            </a:pPr>
            <a:r>
              <a:rPr lang="en-US" sz="6000" dirty="0" smtClean="0"/>
              <a:t>The prosecution must ensure that the offences are adjudicated in an appropriate forum.</a:t>
            </a:r>
          </a:p>
          <a:p>
            <a:pPr lvl="2" algn="just">
              <a:lnSpc>
                <a:spcPct val="120000"/>
              </a:lnSpc>
            </a:pPr>
            <a:r>
              <a:rPr lang="en-US" sz="6000" dirty="0" smtClean="0"/>
              <a:t>Experienced prosecutors must be assigned to these cases.</a:t>
            </a:r>
          </a:p>
          <a:p>
            <a:pPr lvl="2" algn="just">
              <a:lnSpc>
                <a:spcPct val="120000"/>
              </a:lnSpc>
            </a:pPr>
            <a:r>
              <a:rPr lang="en-US" sz="6000" dirty="0" smtClean="0"/>
              <a:t>It will be necessary to monitor sentences for rhino poaching offences over a period of time in order to  determine patterns of sentencing with a view to considering possible amendments to relevant legislation. For this purpose, formal statistics are required. </a:t>
            </a:r>
          </a:p>
          <a:p>
            <a:pPr lvl="2" algn="just">
              <a:lnSpc>
                <a:spcPct val="120000"/>
              </a:lnSpc>
            </a:pPr>
            <a:endParaRPr lang="en-US" sz="6000" dirty="0" smtClean="0"/>
          </a:p>
          <a:p>
            <a:pPr lvl="1" algn="just">
              <a:lnSpc>
                <a:spcPct val="120000"/>
              </a:lnSpc>
              <a:buFont typeface="Arial" panose="020B0604020202020204" pitchFamily="34" charset="0"/>
              <a:buChar char="•"/>
            </a:pPr>
            <a:endParaRPr lang="en-US" sz="1900" dirty="0" smtClean="0"/>
          </a:p>
          <a:p>
            <a:pPr lvl="1" algn="just">
              <a:lnSpc>
                <a:spcPct val="120000"/>
              </a:lnSpc>
            </a:pPr>
            <a:endParaRPr lang="en-US" sz="1500" dirty="0" smtClean="0"/>
          </a:p>
          <a:p>
            <a:pPr marL="0" indent="0" algn="just">
              <a:lnSpc>
                <a:spcPct val="120000"/>
              </a:lnSpc>
              <a:buNone/>
            </a:pPr>
            <a:r>
              <a:rPr lang="en-US" sz="9600" b="1" dirty="0" smtClean="0"/>
              <a:t/>
            </a:r>
            <a:br>
              <a:rPr lang="en-US" sz="9600" b="1" dirty="0" smtClean="0"/>
            </a:br>
            <a:endParaRPr lang="en-US" sz="9600" b="1"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100417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xmlns="" val="3614494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1658</TotalTime>
  <Words>698</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Sentencing IN RESPECT OF Rhino Poaching-Related Offences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PUMZA</cp:lastModifiedBy>
  <cp:revision>88</cp:revision>
  <cp:lastPrinted>2017-02-20T13:45:25Z</cp:lastPrinted>
  <dcterms:created xsi:type="dcterms:W3CDTF">2015-10-15T09:51:46Z</dcterms:created>
  <dcterms:modified xsi:type="dcterms:W3CDTF">2017-02-23T13:26:08Z</dcterms:modified>
</cp:coreProperties>
</file>