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5" r:id="rId1"/>
  </p:sldMasterIdLst>
  <p:notesMasterIdLst>
    <p:notesMasterId r:id="rId20"/>
  </p:notesMasterIdLst>
  <p:handoutMasterIdLst>
    <p:handoutMasterId r:id="rId21"/>
  </p:handoutMasterIdLst>
  <p:sldIdLst>
    <p:sldId id="557" r:id="rId2"/>
    <p:sldId id="558" r:id="rId3"/>
    <p:sldId id="559" r:id="rId4"/>
    <p:sldId id="561" r:id="rId5"/>
    <p:sldId id="560" r:id="rId6"/>
    <p:sldId id="562" r:id="rId7"/>
    <p:sldId id="563" r:id="rId8"/>
    <p:sldId id="564" r:id="rId9"/>
    <p:sldId id="565" r:id="rId10"/>
    <p:sldId id="566" r:id="rId11"/>
    <p:sldId id="568" r:id="rId12"/>
    <p:sldId id="569" r:id="rId13"/>
    <p:sldId id="570" r:id="rId14"/>
    <p:sldId id="571" r:id="rId15"/>
    <p:sldId id="572" r:id="rId16"/>
    <p:sldId id="573" r:id="rId17"/>
    <p:sldId id="574" r:id="rId18"/>
    <p:sldId id="343" r:id="rId19"/>
  </p:sldIdLst>
  <p:sldSz cx="9144000" cy="6858000" type="screen4x3"/>
  <p:notesSz cx="6794500" cy="9906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5353D39D-A4AA-4AE8-AD10-E052822D447B}">
          <p14:sldIdLst>
            <p14:sldId id="557"/>
            <p14:sldId id="558"/>
            <p14:sldId id="559"/>
            <p14:sldId id="561"/>
            <p14:sldId id="560"/>
            <p14:sldId id="562"/>
            <p14:sldId id="563"/>
            <p14:sldId id="564"/>
            <p14:sldId id="565"/>
            <p14:sldId id="566"/>
            <p14:sldId id="568"/>
            <p14:sldId id="569"/>
            <p14:sldId id="570"/>
            <p14:sldId id="571"/>
            <p14:sldId id="572"/>
            <p14:sldId id="573"/>
            <p14:sldId id="574"/>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9228" autoAdjust="0"/>
  </p:normalViewPr>
  <p:slideViewPr>
    <p:cSldViewPr>
      <p:cViewPr varScale="1">
        <p:scale>
          <a:sx n="63" d="100"/>
          <a:sy n="63" d="100"/>
        </p:scale>
        <p:origin x="1512" y="60"/>
      </p:cViewPr>
      <p:guideLst>
        <p:guide orient="horz" pos="2160"/>
        <p:guide pos="2880"/>
      </p:guideLst>
    </p:cSldViewPr>
  </p:slideViewPr>
  <p:outlineViewPr>
    <p:cViewPr>
      <p:scale>
        <a:sx n="33" d="100"/>
        <a:sy n="33" d="100"/>
      </p:scale>
      <p:origin x="0" y="-241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82" d="100"/>
          <a:sy n="82" d="100"/>
        </p:scale>
        <p:origin x="-1974" y="-78"/>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99" cy="4954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063" y="0"/>
            <a:ext cx="2944899" cy="495471"/>
          </a:xfrm>
          <a:prstGeom prst="rect">
            <a:avLst/>
          </a:prstGeom>
        </p:spPr>
        <p:txBody>
          <a:bodyPr vert="horz" lIns="91440" tIns="45720" rIns="91440" bIns="45720" rtlCol="0"/>
          <a:lstStyle>
            <a:lvl1pPr algn="r">
              <a:defRPr sz="1200"/>
            </a:lvl1pPr>
          </a:lstStyle>
          <a:p>
            <a:fld id="{7494EE01-3F31-475D-A6FE-C45288E770DE}" type="datetimeFigureOut">
              <a:rPr lang="en-US" smtClean="0"/>
              <a:t>2/14/2017</a:t>
            </a:fld>
            <a:endParaRPr lang="en-US"/>
          </a:p>
        </p:txBody>
      </p:sp>
      <p:sp>
        <p:nvSpPr>
          <p:cNvPr id="4" name="Footer Placeholder 3"/>
          <p:cNvSpPr>
            <a:spLocks noGrp="1"/>
          </p:cNvSpPr>
          <p:nvPr>
            <p:ph type="ftr" sz="quarter" idx="2"/>
          </p:nvPr>
        </p:nvSpPr>
        <p:spPr>
          <a:xfrm>
            <a:off x="0" y="9408828"/>
            <a:ext cx="2944899" cy="4954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063" y="9408828"/>
            <a:ext cx="2944899" cy="495471"/>
          </a:xfrm>
          <a:prstGeom prst="rect">
            <a:avLst/>
          </a:prstGeom>
        </p:spPr>
        <p:txBody>
          <a:bodyPr vert="horz" lIns="91440" tIns="45720" rIns="91440" bIns="45720" rtlCol="0" anchor="b"/>
          <a:lstStyle>
            <a:lvl1pPr algn="r">
              <a:defRPr sz="1200"/>
            </a:lvl1pPr>
          </a:lstStyle>
          <a:p>
            <a:fld id="{A810E518-C389-4482-AB2C-3B1F08FDF5F5}" type="slidenum">
              <a:rPr lang="en-US" smtClean="0"/>
              <a:t>‹#›</a:t>
            </a:fld>
            <a:endParaRPr lang="en-US"/>
          </a:p>
        </p:txBody>
      </p:sp>
    </p:spTree>
    <p:extLst>
      <p:ext uri="{BB962C8B-B14F-4D97-AF65-F5344CB8AC3E}">
        <p14:creationId xmlns:p14="http://schemas.microsoft.com/office/powerpoint/2010/main" val="3466897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99" cy="495471"/>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6387" name="Rectangle 3"/>
          <p:cNvSpPr>
            <a:spLocks noGrp="1" noChangeArrowheads="1"/>
          </p:cNvSpPr>
          <p:nvPr>
            <p:ph type="dt" idx="1"/>
          </p:nvPr>
        </p:nvSpPr>
        <p:spPr bwMode="auto">
          <a:xfrm>
            <a:off x="3848063" y="0"/>
            <a:ext cx="2944899" cy="495471"/>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066" y="4706117"/>
            <a:ext cx="5434369" cy="445753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08828"/>
            <a:ext cx="2944899" cy="495471"/>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48063" y="9408828"/>
            <a:ext cx="2944899" cy="495471"/>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a:lvl1pPr>
          </a:lstStyle>
          <a:p>
            <a:fld id="{5B23FFDC-EE17-4B25-AF68-32E8EDF6DF99}" type="slidenum">
              <a:rPr lang="en-US"/>
              <a:pPr/>
              <a:t>‹#›</a:t>
            </a:fld>
            <a:endParaRPr lang="en-US"/>
          </a:p>
        </p:txBody>
      </p:sp>
    </p:spTree>
    <p:extLst>
      <p:ext uri="{BB962C8B-B14F-4D97-AF65-F5344CB8AC3E}">
        <p14:creationId xmlns:p14="http://schemas.microsoft.com/office/powerpoint/2010/main" val="3093581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ZA" dirty="0">
              <a:latin typeface="Calibri" charset="0"/>
              <a:ea typeface="MS PGothic" charset="0"/>
            </a:endParaRP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C3A449-8619-6E43-B120-8D69E071B00D}" type="slidenum">
              <a:rPr lang="en-US" sz="1200"/>
              <a:pPr/>
              <a:t>1</a:t>
            </a:fld>
            <a:endParaRPr lang="en-US" sz="1200" dirty="0"/>
          </a:p>
        </p:txBody>
      </p:sp>
      <p:sp>
        <p:nvSpPr>
          <p:cNvPr id="18436"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dirty="0"/>
          </a:p>
        </p:txBody>
      </p:sp>
    </p:spTree>
    <p:extLst>
      <p:ext uri="{BB962C8B-B14F-4D97-AF65-F5344CB8AC3E}">
        <p14:creationId xmlns:p14="http://schemas.microsoft.com/office/powerpoint/2010/main" val="288936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10</a:t>
            </a:fld>
            <a:endParaRPr lang="en-US" dirty="0"/>
          </a:p>
        </p:txBody>
      </p:sp>
    </p:spTree>
    <p:extLst>
      <p:ext uri="{BB962C8B-B14F-4D97-AF65-F5344CB8AC3E}">
        <p14:creationId xmlns:p14="http://schemas.microsoft.com/office/powerpoint/2010/main" val="226747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11</a:t>
            </a:fld>
            <a:endParaRPr lang="en-US" dirty="0"/>
          </a:p>
        </p:txBody>
      </p:sp>
    </p:spTree>
    <p:extLst>
      <p:ext uri="{BB962C8B-B14F-4D97-AF65-F5344CB8AC3E}">
        <p14:creationId xmlns:p14="http://schemas.microsoft.com/office/powerpoint/2010/main" val="1821006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12</a:t>
            </a:fld>
            <a:endParaRPr lang="en-US" dirty="0"/>
          </a:p>
        </p:txBody>
      </p:sp>
    </p:spTree>
    <p:extLst>
      <p:ext uri="{BB962C8B-B14F-4D97-AF65-F5344CB8AC3E}">
        <p14:creationId xmlns:p14="http://schemas.microsoft.com/office/powerpoint/2010/main" val="327288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13</a:t>
            </a:fld>
            <a:endParaRPr lang="en-US" dirty="0"/>
          </a:p>
        </p:txBody>
      </p:sp>
    </p:spTree>
    <p:extLst>
      <p:ext uri="{BB962C8B-B14F-4D97-AF65-F5344CB8AC3E}">
        <p14:creationId xmlns:p14="http://schemas.microsoft.com/office/powerpoint/2010/main" val="385778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14</a:t>
            </a:fld>
            <a:endParaRPr lang="en-US" dirty="0"/>
          </a:p>
        </p:txBody>
      </p:sp>
    </p:spTree>
    <p:extLst>
      <p:ext uri="{BB962C8B-B14F-4D97-AF65-F5344CB8AC3E}">
        <p14:creationId xmlns:p14="http://schemas.microsoft.com/office/powerpoint/2010/main" val="56099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15</a:t>
            </a:fld>
            <a:endParaRPr lang="en-US" dirty="0"/>
          </a:p>
        </p:txBody>
      </p:sp>
    </p:spTree>
    <p:extLst>
      <p:ext uri="{BB962C8B-B14F-4D97-AF65-F5344CB8AC3E}">
        <p14:creationId xmlns:p14="http://schemas.microsoft.com/office/powerpoint/2010/main" val="149004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16</a:t>
            </a:fld>
            <a:endParaRPr lang="en-US" dirty="0"/>
          </a:p>
        </p:txBody>
      </p:sp>
    </p:spTree>
    <p:extLst>
      <p:ext uri="{BB962C8B-B14F-4D97-AF65-F5344CB8AC3E}">
        <p14:creationId xmlns:p14="http://schemas.microsoft.com/office/powerpoint/2010/main" val="1741183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17</a:t>
            </a:fld>
            <a:endParaRPr lang="en-US" dirty="0"/>
          </a:p>
        </p:txBody>
      </p:sp>
    </p:spTree>
    <p:extLst>
      <p:ext uri="{BB962C8B-B14F-4D97-AF65-F5344CB8AC3E}">
        <p14:creationId xmlns:p14="http://schemas.microsoft.com/office/powerpoint/2010/main" val="180718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B23FFDC-EE17-4B25-AF68-32E8EDF6DF99}" type="slidenum">
              <a:rPr lang="en-US" smtClean="0"/>
              <a:pPr/>
              <a:t>18</a:t>
            </a:fld>
            <a:endParaRPr lang="en-US"/>
          </a:p>
        </p:txBody>
      </p:sp>
    </p:spTree>
    <p:extLst>
      <p:ext uri="{BB962C8B-B14F-4D97-AF65-F5344CB8AC3E}">
        <p14:creationId xmlns:p14="http://schemas.microsoft.com/office/powerpoint/2010/main" val="135626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2</a:t>
            </a:fld>
            <a:endParaRPr lang="en-US" dirty="0"/>
          </a:p>
        </p:txBody>
      </p:sp>
    </p:spTree>
    <p:extLst>
      <p:ext uri="{BB962C8B-B14F-4D97-AF65-F5344CB8AC3E}">
        <p14:creationId xmlns:p14="http://schemas.microsoft.com/office/powerpoint/2010/main" val="226464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3</a:t>
            </a:fld>
            <a:endParaRPr lang="en-US" dirty="0"/>
          </a:p>
        </p:txBody>
      </p:sp>
    </p:spTree>
    <p:extLst>
      <p:ext uri="{BB962C8B-B14F-4D97-AF65-F5344CB8AC3E}">
        <p14:creationId xmlns:p14="http://schemas.microsoft.com/office/powerpoint/2010/main" val="388670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4</a:t>
            </a:fld>
            <a:endParaRPr lang="en-US" dirty="0"/>
          </a:p>
        </p:txBody>
      </p:sp>
    </p:spTree>
    <p:extLst>
      <p:ext uri="{BB962C8B-B14F-4D97-AF65-F5344CB8AC3E}">
        <p14:creationId xmlns:p14="http://schemas.microsoft.com/office/powerpoint/2010/main" val="124346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5</a:t>
            </a:fld>
            <a:endParaRPr lang="en-US" dirty="0"/>
          </a:p>
        </p:txBody>
      </p:sp>
    </p:spTree>
    <p:extLst>
      <p:ext uri="{BB962C8B-B14F-4D97-AF65-F5344CB8AC3E}">
        <p14:creationId xmlns:p14="http://schemas.microsoft.com/office/powerpoint/2010/main" val="87834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6</a:t>
            </a:fld>
            <a:endParaRPr lang="en-US" dirty="0"/>
          </a:p>
        </p:txBody>
      </p:sp>
    </p:spTree>
    <p:extLst>
      <p:ext uri="{BB962C8B-B14F-4D97-AF65-F5344CB8AC3E}">
        <p14:creationId xmlns:p14="http://schemas.microsoft.com/office/powerpoint/2010/main" val="111283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7</a:t>
            </a:fld>
            <a:endParaRPr lang="en-US" dirty="0"/>
          </a:p>
        </p:txBody>
      </p:sp>
    </p:spTree>
    <p:extLst>
      <p:ext uri="{BB962C8B-B14F-4D97-AF65-F5344CB8AC3E}">
        <p14:creationId xmlns:p14="http://schemas.microsoft.com/office/powerpoint/2010/main" val="310815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8</a:t>
            </a:fld>
            <a:endParaRPr lang="en-US" dirty="0"/>
          </a:p>
        </p:txBody>
      </p:sp>
    </p:spTree>
    <p:extLst>
      <p:ext uri="{BB962C8B-B14F-4D97-AF65-F5344CB8AC3E}">
        <p14:creationId xmlns:p14="http://schemas.microsoft.com/office/powerpoint/2010/main" val="1970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605B865-05E5-5E41-B78C-949F14F54B8B}" type="slidenum">
              <a:rPr lang="en-US" smtClean="0"/>
              <a:t>9</a:t>
            </a:fld>
            <a:endParaRPr lang="en-US" dirty="0"/>
          </a:p>
        </p:txBody>
      </p:sp>
    </p:spTree>
    <p:extLst>
      <p:ext uri="{BB962C8B-B14F-4D97-AF65-F5344CB8AC3E}">
        <p14:creationId xmlns:p14="http://schemas.microsoft.com/office/powerpoint/2010/main" val="179348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AEEB1D-91F4-4970-AB5C-2814DA84981A}" type="slidenum">
              <a:rPr lang="en-US" smtClean="0"/>
              <a:pPr/>
              <a:t>‹#›</a:t>
            </a:fld>
            <a:endParaRPr lang="en-US"/>
          </a:p>
        </p:txBody>
      </p:sp>
    </p:spTree>
    <p:extLst>
      <p:ext uri="{BB962C8B-B14F-4D97-AF65-F5344CB8AC3E}">
        <p14:creationId xmlns:p14="http://schemas.microsoft.com/office/powerpoint/2010/main" val="133804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91F41D0-9AE9-4CEA-9A8B-CD21AAB40763}" type="slidenum">
              <a:rPr lang="en-US" smtClean="0"/>
              <a:pPr/>
              <a:t>‹#›</a:t>
            </a:fld>
            <a:endParaRPr lang="en-US"/>
          </a:p>
        </p:txBody>
      </p:sp>
    </p:spTree>
    <p:extLst>
      <p:ext uri="{BB962C8B-B14F-4D97-AF65-F5344CB8AC3E}">
        <p14:creationId xmlns:p14="http://schemas.microsoft.com/office/powerpoint/2010/main" val="135588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1AB1F78-86EF-4D9C-BC81-6A60AB79F87F}" type="slidenum">
              <a:rPr lang="en-US" smtClean="0"/>
              <a:pPr/>
              <a:t>‹#›</a:t>
            </a:fld>
            <a:endParaRPr lang="en-US"/>
          </a:p>
        </p:txBody>
      </p:sp>
    </p:spTree>
    <p:extLst>
      <p:ext uri="{BB962C8B-B14F-4D97-AF65-F5344CB8AC3E}">
        <p14:creationId xmlns:p14="http://schemas.microsoft.com/office/powerpoint/2010/main" val="230826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extLst>
      <p:ext uri="{BB962C8B-B14F-4D97-AF65-F5344CB8AC3E}">
        <p14:creationId xmlns:p14="http://schemas.microsoft.com/office/powerpoint/2010/main" val="148113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5776110-45E5-447C-B6DC-AE36FCB41A70}" type="slidenum">
              <a:rPr lang="en-US" smtClean="0"/>
              <a:pPr/>
              <a:t>‹#›</a:t>
            </a:fld>
            <a:endParaRPr lang="en-US"/>
          </a:p>
        </p:txBody>
      </p:sp>
    </p:spTree>
    <p:extLst>
      <p:ext uri="{BB962C8B-B14F-4D97-AF65-F5344CB8AC3E}">
        <p14:creationId xmlns:p14="http://schemas.microsoft.com/office/powerpoint/2010/main" val="282656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C7FD3E7-2D4E-4A64-9E9F-AF754A99BFA5}" type="slidenum">
              <a:rPr lang="en-US" smtClean="0"/>
              <a:pPr/>
              <a:t>‹#›</a:t>
            </a:fld>
            <a:endParaRPr lang="en-US"/>
          </a:p>
        </p:txBody>
      </p:sp>
    </p:spTree>
    <p:extLst>
      <p:ext uri="{BB962C8B-B14F-4D97-AF65-F5344CB8AC3E}">
        <p14:creationId xmlns:p14="http://schemas.microsoft.com/office/powerpoint/2010/main" val="238825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0AEAC2-4972-4B6D-937E-209FDAAEDC46}" type="slidenum">
              <a:rPr lang="en-US" smtClean="0"/>
              <a:pPr/>
              <a:t>‹#›</a:t>
            </a:fld>
            <a:endParaRPr lang="en-US"/>
          </a:p>
        </p:txBody>
      </p:sp>
    </p:spTree>
    <p:extLst>
      <p:ext uri="{BB962C8B-B14F-4D97-AF65-F5344CB8AC3E}">
        <p14:creationId xmlns:p14="http://schemas.microsoft.com/office/powerpoint/2010/main" val="260126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E60FC8E-3F83-4F54-8891-0871BA3B9618}" type="slidenum">
              <a:rPr lang="en-US" smtClean="0"/>
              <a:pPr/>
              <a:t>‹#›</a:t>
            </a:fld>
            <a:endParaRPr lang="en-US"/>
          </a:p>
        </p:txBody>
      </p:sp>
    </p:spTree>
    <p:extLst>
      <p:ext uri="{BB962C8B-B14F-4D97-AF65-F5344CB8AC3E}">
        <p14:creationId xmlns:p14="http://schemas.microsoft.com/office/powerpoint/2010/main" val="378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8ACB1F4-7F61-4C52-9150-7BCCFDEC0C26}" type="slidenum">
              <a:rPr lang="en-US" smtClean="0"/>
              <a:pPr/>
              <a:t>‹#›</a:t>
            </a:fld>
            <a:endParaRPr lang="en-US"/>
          </a:p>
        </p:txBody>
      </p:sp>
    </p:spTree>
    <p:extLst>
      <p:ext uri="{BB962C8B-B14F-4D97-AF65-F5344CB8AC3E}">
        <p14:creationId xmlns:p14="http://schemas.microsoft.com/office/powerpoint/2010/main" val="49608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0EA8490-904D-455F-8AE3-E25B1094FECF}" type="slidenum">
              <a:rPr lang="en-US" smtClean="0"/>
              <a:pPr/>
              <a:t>‹#›</a:t>
            </a:fld>
            <a:endParaRPr lang="en-US"/>
          </a:p>
        </p:txBody>
      </p:sp>
    </p:spTree>
    <p:extLst>
      <p:ext uri="{BB962C8B-B14F-4D97-AF65-F5344CB8AC3E}">
        <p14:creationId xmlns:p14="http://schemas.microsoft.com/office/powerpoint/2010/main" val="8525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46D18E-991A-41F4-B135-BE3502E4E330}" type="slidenum">
              <a:rPr lang="en-US" smtClean="0"/>
              <a:pPr/>
              <a:t>‹#›</a:t>
            </a:fld>
            <a:endParaRPr lang="en-US"/>
          </a:p>
        </p:txBody>
      </p:sp>
    </p:spTree>
    <p:extLst>
      <p:ext uri="{BB962C8B-B14F-4D97-AF65-F5344CB8AC3E}">
        <p14:creationId xmlns:p14="http://schemas.microsoft.com/office/powerpoint/2010/main" val="236661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2A648B8-7928-4A43-9B99-375AA72E510C}" type="slidenum">
              <a:rPr lang="en-US" smtClean="0"/>
              <a:pPr/>
              <a:t>‹#›</a:t>
            </a:fld>
            <a:endParaRPr lang="en-US"/>
          </a:p>
        </p:txBody>
      </p:sp>
    </p:spTree>
    <p:extLst>
      <p:ext uri="{BB962C8B-B14F-4D97-AF65-F5344CB8AC3E}">
        <p14:creationId xmlns:p14="http://schemas.microsoft.com/office/powerpoint/2010/main" val="71305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02C3-DF7C-49E4-8550-63A1206F68EA}" type="slidenum">
              <a:rPr lang="en-US" smtClean="0"/>
              <a:pPr/>
              <a:t>‹#›</a:t>
            </a:fld>
            <a:endParaRPr lang="en-US"/>
          </a:p>
        </p:txBody>
      </p:sp>
    </p:spTree>
    <p:extLst>
      <p:ext uri="{BB962C8B-B14F-4D97-AF65-F5344CB8AC3E}">
        <p14:creationId xmlns:p14="http://schemas.microsoft.com/office/powerpoint/2010/main" val="2894618786"/>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51780" y="675093"/>
            <a:ext cx="8077200" cy="5715000"/>
          </a:xfrm>
          <a:prstGeom prst="rect">
            <a:avLst/>
          </a:prstGeom>
        </p:spPr>
        <p:txBody>
          <a:bodyPr/>
          <a:lstStyle/>
          <a:p>
            <a:pPr marL="342900" indent="-342900" algn="ctr">
              <a:lnSpc>
                <a:spcPct val="90000"/>
              </a:lnSpc>
              <a:spcBef>
                <a:spcPct val="20000"/>
              </a:spcBef>
              <a:defRPr/>
            </a:pPr>
            <a:r>
              <a:rPr lang="en-US" sz="2800" b="1" kern="0" dirty="0">
                <a:latin typeface="Arial" panose="020B0604020202020204" pitchFamily="34" charset="0"/>
                <a:cs typeface="Arial" panose="020B0604020202020204" pitchFamily="34" charset="0"/>
              </a:rPr>
              <a:t>Department of </a:t>
            </a:r>
          </a:p>
          <a:p>
            <a:pPr marL="342900" indent="-342900" algn="ctr">
              <a:lnSpc>
                <a:spcPct val="90000"/>
              </a:lnSpc>
              <a:spcBef>
                <a:spcPct val="20000"/>
              </a:spcBef>
              <a:defRPr/>
            </a:pPr>
            <a:r>
              <a:rPr lang="en-US" sz="2800" b="1" kern="0" dirty="0">
                <a:latin typeface="Arial" panose="020B0604020202020204" pitchFamily="34" charset="0"/>
                <a:cs typeface="Arial" panose="020B0604020202020204" pitchFamily="34" charset="0"/>
              </a:rPr>
              <a:t>Higher Education and Training</a:t>
            </a:r>
            <a:endParaRPr lang="en-US" sz="2800" kern="0" dirty="0">
              <a:solidFill>
                <a:srgbClr val="FF0000"/>
              </a:solidFill>
              <a:latin typeface="Arial" panose="020B0604020202020204" pitchFamily="34" charset="0"/>
              <a:cs typeface="Arial" panose="020B0604020202020204" pitchFamily="34" charset="0"/>
            </a:endParaRPr>
          </a:p>
          <a:p>
            <a:pPr marL="342900" indent="-342900" algn="ctr" eaLnBrk="1" hangingPunct="1">
              <a:lnSpc>
                <a:spcPct val="90000"/>
              </a:lnSpc>
              <a:spcBef>
                <a:spcPct val="20000"/>
              </a:spcBef>
              <a:defRPr/>
            </a:pPr>
            <a:endParaRPr lang="en-US" sz="1000" b="1" dirty="0" smtClean="0">
              <a:solidFill>
                <a:srgbClr val="FF0000"/>
              </a:solidFill>
              <a:latin typeface="Arial" panose="020B0604020202020204" pitchFamily="34" charset="0"/>
              <a:ea typeface="MS PGothic" panose="020B0600070205080204" pitchFamily="34" charset="-128"/>
              <a:cs typeface="+mn-cs"/>
            </a:endParaRPr>
          </a:p>
          <a:p>
            <a:pPr marL="342900" indent="-342900" algn="ctr" eaLnBrk="1" hangingPunct="1">
              <a:lnSpc>
                <a:spcPct val="90000"/>
              </a:lnSpc>
              <a:spcBef>
                <a:spcPct val="20000"/>
              </a:spcBef>
              <a:defRPr/>
            </a:pPr>
            <a:r>
              <a:rPr lang="en-ZA" sz="2800" b="1" dirty="0" smtClean="0">
                <a:solidFill>
                  <a:srgbClr val="FF0000"/>
                </a:solidFill>
                <a:ea typeface="MS PGothic" panose="020B0600070205080204" pitchFamily="34" charset="-128"/>
              </a:rPr>
              <a:t>Progress Report on the Action Plan in Addressing Issues Identified during </a:t>
            </a:r>
            <a:r>
              <a:rPr lang="en-ZA" sz="2800" b="1" dirty="0">
                <a:solidFill>
                  <a:srgbClr val="FF0000"/>
                </a:solidFill>
                <a:ea typeface="MS PGothic" panose="020B0600070205080204" pitchFamily="34" charset="-128"/>
              </a:rPr>
              <a:t>t</a:t>
            </a:r>
            <a:r>
              <a:rPr lang="en-ZA" sz="2800" b="1" dirty="0" smtClean="0">
                <a:solidFill>
                  <a:srgbClr val="FF0000"/>
                </a:solidFill>
                <a:ea typeface="MS PGothic" panose="020B0600070205080204" pitchFamily="34" charset="-128"/>
              </a:rPr>
              <a:t>he Oversight Visit at South West Gauteng TVET College</a:t>
            </a:r>
          </a:p>
          <a:p>
            <a:pPr marL="342900" indent="-342900" algn="ctr" eaLnBrk="1" hangingPunct="1">
              <a:lnSpc>
                <a:spcPct val="90000"/>
              </a:lnSpc>
              <a:spcBef>
                <a:spcPct val="20000"/>
              </a:spcBef>
              <a:defRPr/>
            </a:pPr>
            <a:endParaRPr lang="en-ZA" sz="2800" b="1" dirty="0" smtClean="0">
              <a:solidFill>
                <a:srgbClr val="FF0000"/>
              </a:solidFill>
              <a:ea typeface="MS PGothic" panose="020B0600070205080204" pitchFamily="34" charset="-128"/>
            </a:endParaRPr>
          </a:p>
          <a:p>
            <a:pPr marL="342900" indent="-342900" algn="ctr" eaLnBrk="1" hangingPunct="1">
              <a:lnSpc>
                <a:spcPct val="90000"/>
              </a:lnSpc>
              <a:spcBef>
                <a:spcPct val="20000"/>
              </a:spcBef>
              <a:defRPr/>
            </a:pPr>
            <a:r>
              <a:rPr lang="en-US" sz="2400" b="1" dirty="0" smtClean="0">
                <a:latin typeface="Arial" panose="020B0604020202020204" pitchFamily="34" charset="0"/>
                <a:ea typeface="MS PGothic" panose="020B0600070205080204" pitchFamily="34" charset="-128"/>
              </a:rPr>
              <a:t>Portfolio Committee on Higher Education and Training </a:t>
            </a:r>
            <a:endParaRPr lang="en-US" sz="2400" b="1" dirty="0">
              <a:latin typeface="Arial" panose="020B0604020202020204" pitchFamily="34" charset="0"/>
              <a:ea typeface="MS PGothic" panose="020B0600070205080204" pitchFamily="34" charset="-128"/>
            </a:endParaRPr>
          </a:p>
          <a:p>
            <a:pPr marL="342900" indent="-342900" algn="ctr" eaLnBrk="1" hangingPunct="1">
              <a:lnSpc>
                <a:spcPct val="90000"/>
              </a:lnSpc>
              <a:spcBef>
                <a:spcPct val="20000"/>
              </a:spcBef>
              <a:defRPr/>
            </a:pPr>
            <a:r>
              <a:rPr lang="en-US" sz="2400" b="1" dirty="0" smtClean="0">
                <a:latin typeface="Arial" panose="020B0604020202020204" pitchFamily="34" charset="0"/>
                <a:ea typeface="MS PGothic" panose="020B0600070205080204" pitchFamily="34" charset="-128"/>
              </a:rPr>
              <a:t>15 February 2017</a:t>
            </a:r>
          </a:p>
          <a:p>
            <a:pPr marL="342900" indent="-342900" algn="ctr">
              <a:lnSpc>
                <a:spcPct val="90000"/>
              </a:lnSpc>
              <a:spcBef>
                <a:spcPct val="20000"/>
              </a:spcBef>
              <a:defRPr/>
            </a:pPr>
            <a:endParaRPr lang="en-ZA" sz="1050" b="1" dirty="0">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ZA" sz="2400" b="1" dirty="0" smtClean="0">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ZA" sz="2400" b="1" dirty="0">
              <a:solidFill>
                <a:srgbClr val="FF0000"/>
              </a:solidFill>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ZA" sz="2400" b="1" dirty="0">
              <a:solidFill>
                <a:srgbClr val="FF0000"/>
              </a:solidFill>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US" sz="6000" kern="0" dirty="0">
              <a:solidFill>
                <a:srgbClr val="FF0000"/>
              </a:solidFill>
              <a:latin typeface="+mn-lt"/>
              <a:ea typeface="+mn-ea"/>
              <a:cs typeface="+mn-cs"/>
            </a:endParaRPr>
          </a:p>
        </p:txBody>
      </p:sp>
      <p:pic>
        <p:nvPicPr>
          <p:cNvPr id="4" name="Picture 6" descr="C:\Users\Lefifi.T\AppData\Local\Microsoft\Windows\Temporary Internet Files\Content.Outlook\XAEMJRW7\Higher Education LOGO (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32" r="67960"/>
          <a:stretch>
            <a:fillRect/>
          </a:stretch>
        </p:blipFill>
        <p:spPr bwMode="auto">
          <a:xfrm>
            <a:off x="7068003" y="4543425"/>
            <a:ext cx="1825625" cy="220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702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Pending results and exam irregularities</a:t>
            </a:r>
          </a:p>
        </p:txBody>
      </p:sp>
      <p:sp>
        <p:nvSpPr>
          <p:cNvPr id="2" name="Slide Number Placeholder 1"/>
          <p:cNvSpPr>
            <a:spLocks noGrp="1"/>
          </p:cNvSpPr>
          <p:nvPr>
            <p:ph type="sldNum" sz="quarter" idx="12"/>
          </p:nvPr>
        </p:nvSpPr>
        <p:spPr/>
        <p:txBody>
          <a:bodyPr/>
          <a:lstStyle/>
          <a:p>
            <a:fld id="{31EE6E2F-CC14-2D44-A3B5-D96EDE0F4D3B}" type="slidenum">
              <a:rPr lang="en-US" smtClean="0"/>
              <a:t>10</a:t>
            </a:fld>
            <a:endParaRPr lang="en-US" dirty="0"/>
          </a:p>
        </p:txBody>
      </p:sp>
      <p:graphicFrame>
        <p:nvGraphicFramePr>
          <p:cNvPr id="9" name="Content Placeholder 8"/>
          <p:cNvGraphicFramePr>
            <a:graphicFrameLocks/>
          </p:cNvGraphicFramePr>
          <p:nvPr>
            <p:extLst>
              <p:ext uri="{D42A27DB-BD31-4B8C-83A1-F6EECF244321}">
                <p14:modId xmlns:p14="http://schemas.microsoft.com/office/powerpoint/2010/main" val="3273916736"/>
              </p:ext>
            </p:extLst>
          </p:nvPr>
        </p:nvGraphicFramePr>
        <p:xfrm>
          <a:off x="588480" y="1213742"/>
          <a:ext cx="7997520" cy="4859532"/>
        </p:xfrm>
        <a:graphic>
          <a:graphicData uri="http://schemas.openxmlformats.org/drawingml/2006/table">
            <a:tbl>
              <a:tblPr firstRow="1" bandRow="1">
                <a:tableStyleId>{F5AB1C69-6EDB-4FF4-983F-18BD219EF322}</a:tableStyleId>
              </a:tblPr>
              <a:tblGrid>
                <a:gridCol w="3998760"/>
                <a:gridCol w="3998760"/>
              </a:tblGrid>
              <a:tr h="31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rgbClr val="000000"/>
                          </a:solidFill>
                          <a:latin typeface="+mn-lt"/>
                          <a:ea typeface="Times New Roman"/>
                          <a:cs typeface="Arial" pitchFamily="34" charset="0"/>
                        </a:rPr>
                        <a:t>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ea typeface="Times New Roman"/>
                          <a:cs typeface="Arial" pitchFamily="34" charset="0"/>
                        </a:rPr>
                        <a:t>Progress Update:</a:t>
                      </a:r>
                      <a:endParaRPr lang="en-ZA" sz="1800" b="1" dirty="0" smtClean="0">
                        <a:solidFill>
                          <a:srgbClr val="000000"/>
                        </a:solidFill>
                        <a:latin typeface="+mn-lt"/>
                        <a:ea typeface="Times New Roman"/>
                        <a:cs typeface="Arial" pitchFamily="34" charset="0"/>
                      </a:endParaRPr>
                    </a:p>
                  </a:txBody>
                  <a:tcPr/>
                </a:tc>
              </a:tr>
              <a:tr h="2658088">
                <a:tc>
                  <a:txBody>
                    <a:bodyPr/>
                    <a:lstStyle/>
                    <a:p>
                      <a:pPr marL="0" indent="0" algn="just" defTabSz="914400" rtl="0" eaLnBrk="1" fontAlgn="base" latinLnBrk="0" hangingPunct="1">
                        <a:lnSpc>
                          <a:spcPct val="130000"/>
                        </a:lnSpc>
                        <a:spcBef>
                          <a:spcPts val="600"/>
                        </a:spcBef>
                        <a:spcAft>
                          <a:spcPts val="1200"/>
                        </a:spcAft>
                        <a:buNone/>
                        <a:tabLst>
                          <a:tab pos="228600" algn="l"/>
                        </a:tabLst>
                      </a:pPr>
                      <a:r>
                        <a:rPr lang="en-US" sz="1800" b="0" kern="1200" dirty="0" smtClean="0">
                          <a:solidFill>
                            <a:srgbClr val="000000"/>
                          </a:solidFill>
                          <a:latin typeface="+mn-lt"/>
                          <a:ea typeface="Times New Roman"/>
                          <a:cs typeface="Arial" pitchFamily="34" charset="0"/>
                        </a:rPr>
                        <a:t>Document all the current problems related to pending results and the changing of results and send a report to DDG: TVET.</a:t>
                      </a:r>
                      <a:endParaRPr lang="en-ZA" sz="1800" b="0" kern="1200" dirty="0" smtClean="0">
                        <a:solidFill>
                          <a:srgbClr val="000000"/>
                        </a:solidFill>
                        <a:latin typeface="+mn-lt"/>
                        <a:ea typeface="Times New Roman"/>
                        <a:cs typeface="Arial" pitchFamily="34" charset="0"/>
                      </a:endParaRPr>
                    </a:p>
                    <a:p>
                      <a:pPr>
                        <a:lnSpc>
                          <a:spcPct val="150000"/>
                        </a:lnSpc>
                      </a:pPr>
                      <a:endParaRPr lang="en-ZA" sz="1800" b="0" dirty="0">
                        <a:latin typeface="+mn-lt"/>
                      </a:endParaRPr>
                    </a:p>
                  </a:txBody>
                  <a:tcPr/>
                </a:tc>
                <a:tc>
                  <a:txBody>
                    <a:bodyPr/>
                    <a:lstStyle/>
                    <a:p>
                      <a:pPr marL="0" indent="0" algn="just" defTabSz="914400" rtl="0" eaLnBrk="1" fontAlgn="base" latinLnBrk="0" hangingPunct="1">
                        <a:lnSpc>
                          <a:spcPct val="130000"/>
                        </a:lnSpc>
                        <a:spcBef>
                          <a:spcPts val="600"/>
                        </a:spcBef>
                        <a:spcAft>
                          <a:spcPts val="1200"/>
                        </a:spcAft>
                        <a:buNone/>
                        <a:tabLst>
                          <a:tab pos="228600" algn="l"/>
                        </a:tabLst>
                      </a:pPr>
                      <a:r>
                        <a:rPr lang="en-US" sz="1800" b="0" kern="1200" dirty="0" smtClean="0">
                          <a:solidFill>
                            <a:srgbClr val="000000"/>
                          </a:solidFill>
                          <a:latin typeface="+mn-lt"/>
                          <a:ea typeface="Times New Roman"/>
                          <a:cs typeface="Arial" pitchFamily="34" charset="0"/>
                        </a:rPr>
                        <a:t>All resulting queries have been resolved.  The task team on examinations matters has been established and DDG: TVET is the convener. Weekly meetings are held where actions to resolve challenges are agreed upon and progress reports are provided to DDG: TVET.</a:t>
                      </a:r>
                      <a:endParaRPr lang="en-ZA" sz="1800" b="0" kern="1200" dirty="0">
                        <a:solidFill>
                          <a:srgbClr val="000000"/>
                        </a:solidFill>
                        <a:latin typeface="+mn-lt"/>
                        <a:ea typeface="Times New Roman"/>
                        <a:cs typeface="Arial" pitchFamily="34" charset="0"/>
                      </a:endParaRPr>
                    </a:p>
                  </a:txBody>
                  <a:tcPr/>
                </a:tc>
              </a:tr>
              <a:tr h="1835684">
                <a:tc>
                  <a:txBody>
                    <a:bodyPr/>
                    <a:lstStyle/>
                    <a:p>
                      <a:pPr marL="0" indent="0" algn="just" defTabSz="914400" rtl="0" eaLnBrk="1" fontAlgn="base" latinLnBrk="0" hangingPunct="1">
                        <a:lnSpc>
                          <a:spcPct val="130000"/>
                        </a:lnSpc>
                        <a:spcBef>
                          <a:spcPts val="600"/>
                        </a:spcBef>
                        <a:spcAft>
                          <a:spcPts val="1200"/>
                        </a:spcAft>
                        <a:buNone/>
                        <a:tabLst>
                          <a:tab pos="228600" algn="l"/>
                        </a:tabLst>
                      </a:pPr>
                      <a:r>
                        <a:rPr lang="en-US" sz="1800" b="0" kern="1200" dirty="0" smtClean="0">
                          <a:solidFill>
                            <a:srgbClr val="000000"/>
                          </a:solidFill>
                          <a:latin typeface="+mn-lt"/>
                          <a:ea typeface="Times New Roman"/>
                          <a:cs typeface="Arial" pitchFamily="34" charset="0"/>
                        </a:rPr>
                        <a:t>Instruct the Chief Director: Examinations and officials to be sent to college to clarify the issues raised by the student.</a:t>
                      </a:r>
                      <a:endParaRPr lang="en-ZA" sz="1800" b="0" kern="1200" dirty="0" smtClean="0">
                        <a:solidFill>
                          <a:srgbClr val="000000"/>
                        </a:solidFill>
                        <a:latin typeface="+mn-lt"/>
                        <a:ea typeface="Times New Roman"/>
                        <a:cs typeface="Arial" pitchFamily="34" charset="0"/>
                      </a:endParaRPr>
                    </a:p>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endParaRPr lang="en-ZA" sz="1800" b="0" kern="1200" dirty="0">
                        <a:solidFill>
                          <a:srgbClr val="000000"/>
                        </a:solidFill>
                        <a:latin typeface="+mn-lt"/>
                        <a:ea typeface="Times New Roman"/>
                        <a:cs typeface="Arial" pitchFamily="34" charset="0"/>
                      </a:endParaRPr>
                    </a:p>
                  </a:txBody>
                  <a:tcPr/>
                </a:tc>
                <a:tc>
                  <a:txBody>
                    <a:bodyPr/>
                    <a:lstStyle/>
                    <a:p>
                      <a:pPr marL="0" indent="0" algn="just" defTabSz="914400" rtl="0" eaLnBrk="1" fontAlgn="base" latinLnBrk="0" hangingPunct="1">
                        <a:lnSpc>
                          <a:spcPct val="130000"/>
                        </a:lnSpc>
                        <a:spcBef>
                          <a:spcPts val="600"/>
                        </a:spcBef>
                        <a:spcAft>
                          <a:spcPts val="1200"/>
                        </a:spcAft>
                        <a:buNone/>
                        <a:tabLst>
                          <a:tab pos="228600" algn="l"/>
                        </a:tabLst>
                      </a:pPr>
                      <a:r>
                        <a:rPr lang="en-US" sz="1800" b="0" kern="1200" dirty="0" smtClean="0">
                          <a:solidFill>
                            <a:srgbClr val="000000"/>
                          </a:solidFill>
                          <a:latin typeface="+mn-lt"/>
                          <a:ea typeface="Times New Roman"/>
                          <a:cs typeface="Arial" pitchFamily="34" charset="0"/>
                        </a:rPr>
                        <a:t>No visit undertaken to date. Resulting issues raised have been resolved in the interim. The matter closed.</a:t>
                      </a:r>
                      <a:endParaRPr lang="en-ZA" sz="1800" b="0" kern="1200" dirty="0">
                        <a:solidFill>
                          <a:srgbClr val="000000"/>
                        </a:solidFill>
                        <a:latin typeface="+mn-lt"/>
                        <a:ea typeface="Times New Roman"/>
                        <a:cs typeface="Arial" pitchFamily="34" charset="0"/>
                      </a:endParaRPr>
                    </a:p>
                  </a:txBody>
                  <a:tcPr/>
                </a:tc>
              </a:tr>
            </a:tbl>
          </a:graphicData>
        </a:graphic>
      </p:graphicFrame>
    </p:spTree>
    <p:extLst>
      <p:ext uri="{BB962C8B-B14F-4D97-AF65-F5344CB8AC3E}">
        <p14:creationId xmlns:p14="http://schemas.microsoft.com/office/powerpoint/2010/main" val="4048780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954107"/>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Km radius coverage not adequately catered by bursary policy</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11</a:t>
            </a:fld>
            <a:endParaRPr lang="en-US" dirty="0"/>
          </a:p>
        </p:txBody>
      </p:sp>
      <p:pic>
        <p:nvPicPr>
          <p:cNvPr id="4" name="Picture 3"/>
          <p:cNvPicPr>
            <a:picLocks noChangeAspect="1"/>
          </p:cNvPicPr>
          <p:nvPr/>
        </p:nvPicPr>
        <p:blipFill>
          <a:blip r:embed="rId3"/>
          <a:stretch>
            <a:fillRect/>
          </a:stretch>
        </p:blipFill>
        <p:spPr>
          <a:xfrm>
            <a:off x="542760" y="1574076"/>
            <a:ext cx="8043240" cy="4782274"/>
          </a:xfrm>
          <a:prstGeom prst="rect">
            <a:avLst/>
          </a:prstGeom>
        </p:spPr>
      </p:pic>
    </p:spTree>
    <p:extLst>
      <p:ext uri="{BB962C8B-B14F-4D97-AF65-F5344CB8AC3E}">
        <p14:creationId xmlns:p14="http://schemas.microsoft.com/office/powerpoint/2010/main" val="1887858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954107"/>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Km radius coverage not adequately catered by bursary policy</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12</a:t>
            </a:fld>
            <a:endParaRPr lang="en-US" dirty="0"/>
          </a:p>
        </p:txBody>
      </p:sp>
      <p:graphicFrame>
        <p:nvGraphicFramePr>
          <p:cNvPr id="9" name="Content Placeholder 8"/>
          <p:cNvGraphicFramePr>
            <a:graphicFrameLocks/>
          </p:cNvGraphicFramePr>
          <p:nvPr>
            <p:extLst>
              <p:ext uri="{D42A27DB-BD31-4B8C-83A1-F6EECF244321}">
                <p14:modId xmlns:p14="http://schemas.microsoft.com/office/powerpoint/2010/main" val="4252713178"/>
              </p:ext>
            </p:extLst>
          </p:nvPr>
        </p:nvGraphicFramePr>
        <p:xfrm>
          <a:off x="558000" y="1820704"/>
          <a:ext cx="8028000" cy="2476842"/>
        </p:xfrm>
        <a:graphic>
          <a:graphicData uri="http://schemas.openxmlformats.org/drawingml/2006/table">
            <a:tbl>
              <a:tblPr firstRow="1" bandRow="1">
                <a:tableStyleId>{F5AB1C69-6EDB-4FF4-983F-18BD219EF322}</a:tableStyleId>
              </a:tblPr>
              <a:tblGrid>
                <a:gridCol w="4014000"/>
                <a:gridCol w="4014000"/>
              </a:tblGrid>
              <a:tr h="371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rgbClr val="000000"/>
                          </a:solidFill>
                          <a:latin typeface="+mn-lt"/>
                          <a:ea typeface="Times New Roman"/>
                          <a:cs typeface="Arial" pitchFamily="34" charset="0"/>
                        </a:rPr>
                        <a:t>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ea typeface="Times New Roman"/>
                          <a:cs typeface="Arial" pitchFamily="34" charset="0"/>
                        </a:rPr>
                        <a:t>Progress Update:</a:t>
                      </a:r>
                      <a:endParaRPr lang="en-ZA" sz="1800" b="1" dirty="0" smtClean="0">
                        <a:solidFill>
                          <a:srgbClr val="000000"/>
                        </a:solidFill>
                        <a:latin typeface="+mn-lt"/>
                        <a:ea typeface="Times New Roman"/>
                        <a:cs typeface="Arial" pitchFamily="34" charset="0"/>
                      </a:endParaRPr>
                    </a:p>
                  </a:txBody>
                  <a:tcPr/>
                </a:tc>
              </a:tr>
              <a:tr h="2105570">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Student Support Services Directorate will visit the College to explore what is possible within the NSFAS policy guidelines.</a:t>
                      </a:r>
                      <a:endParaRPr lang="en-ZA" sz="1800" b="0" kern="1200" dirty="0" smtClean="0">
                        <a:solidFill>
                          <a:srgbClr val="000000"/>
                        </a:solidFill>
                        <a:latin typeface="+mn-lt"/>
                        <a:ea typeface="Times New Roman"/>
                        <a:cs typeface="Arial" pitchFamily="34" charset="0"/>
                      </a:endParaRPr>
                    </a:p>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endParaRPr lang="en-ZA" sz="1800" b="0" kern="1200" dirty="0">
                        <a:solidFill>
                          <a:srgbClr val="000000"/>
                        </a:solidFill>
                        <a:latin typeface="+mn-lt"/>
                        <a:ea typeface="Times New Roman"/>
                        <a:cs typeface="Arial" pitchFamily="34" charset="0"/>
                      </a:endParaRPr>
                    </a:p>
                  </a:txBody>
                  <a:tcPr/>
                </a:tc>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No specific visit has been conducted at the College. However, SWGC has been part of workshops on changes in the NSFAS policy.</a:t>
                      </a:r>
                      <a:endParaRPr lang="en-ZA" sz="1800" b="0" kern="1200" dirty="0">
                        <a:solidFill>
                          <a:srgbClr val="000000"/>
                        </a:solidFill>
                        <a:latin typeface="+mn-lt"/>
                        <a:ea typeface="Times New Roman"/>
                        <a:cs typeface="Arial" pitchFamily="34" charset="0"/>
                      </a:endParaRPr>
                    </a:p>
                  </a:txBody>
                  <a:tcPr/>
                </a:tc>
              </a:tr>
            </a:tbl>
          </a:graphicData>
        </a:graphic>
      </p:graphicFrame>
    </p:spTree>
    <p:extLst>
      <p:ext uri="{BB962C8B-B14F-4D97-AF65-F5344CB8AC3E}">
        <p14:creationId xmlns:p14="http://schemas.microsoft.com/office/powerpoint/2010/main" val="2040666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Curriculum of TVET Colleges out-dated</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13</a:t>
            </a:fld>
            <a:endParaRPr lang="en-US" dirty="0"/>
          </a:p>
        </p:txBody>
      </p:sp>
      <p:pic>
        <p:nvPicPr>
          <p:cNvPr id="3" name="Picture 2"/>
          <p:cNvPicPr>
            <a:picLocks noChangeAspect="1"/>
          </p:cNvPicPr>
          <p:nvPr/>
        </p:nvPicPr>
        <p:blipFill>
          <a:blip r:embed="rId3"/>
          <a:stretch>
            <a:fillRect/>
          </a:stretch>
        </p:blipFill>
        <p:spPr>
          <a:xfrm>
            <a:off x="558000" y="1185932"/>
            <a:ext cx="8028000" cy="4921181"/>
          </a:xfrm>
          <a:prstGeom prst="rect">
            <a:avLst/>
          </a:prstGeom>
        </p:spPr>
      </p:pic>
    </p:spTree>
    <p:extLst>
      <p:ext uri="{BB962C8B-B14F-4D97-AF65-F5344CB8AC3E}">
        <p14:creationId xmlns:p14="http://schemas.microsoft.com/office/powerpoint/2010/main" val="69939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Labour relations issues</a:t>
            </a:r>
          </a:p>
        </p:txBody>
      </p:sp>
      <p:sp>
        <p:nvSpPr>
          <p:cNvPr id="2" name="Slide Number Placeholder 1"/>
          <p:cNvSpPr>
            <a:spLocks noGrp="1"/>
          </p:cNvSpPr>
          <p:nvPr>
            <p:ph type="sldNum" sz="quarter" idx="12"/>
          </p:nvPr>
        </p:nvSpPr>
        <p:spPr/>
        <p:txBody>
          <a:bodyPr/>
          <a:lstStyle/>
          <a:p>
            <a:fld id="{31EE6E2F-CC14-2D44-A3B5-D96EDE0F4D3B}" type="slidenum">
              <a:rPr lang="en-US" smtClean="0"/>
              <a:t>14</a:t>
            </a:fld>
            <a:endParaRPr lang="en-US" dirty="0"/>
          </a:p>
        </p:txBody>
      </p:sp>
      <p:pic>
        <p:nvPicPr>
          <p:cNvPr id="4" name="Picture 3"/>
          <p:cNvPicPr>
            <a:picLocks noChangeAspect="1"/>
          </p:cNvPicPr>
          <p:nvPr/>
        </p:nvPicPr>
        <p:blipFill>
          <a:blip r:embed="rId3"/>
          <a:stretch>
            <a:fillRect/>
          </a:stretch>
        </p:blipFill>
        <p:spPr>
          <a:xfrm>
            <a:off x="558000" y="1145666"/>
            <a:ext cx="8028000" cy="4950334"/>
          </a:xfrm>
          <a:prstGeom prst="rect">
            <a:avLst/>
          </a:prstGeom>
        </p:spPr>
      </p:pic>
    </p:spTree>
    <p:extLst>
      <p:ext uri="{BB962C8B-B14F-4D97-AF65-F5344CB8AC3E}">
        <p14:creationId xmlns:p14="http://schemas.microsoft.com/office/powerpoint/2010/main" val="4130068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Labour relations issues</a:t>
            </a:r>
          </a:p>
        </p:txBody>
      </p:sp>
      <p:sp>
        <p:nvSpPr>
          <p:cNvPr id="2" name="Slide Number Placeholder 1"/>
          <p:cNvSpPr>
            <a:spLocks noGrp="1"/>
          </p:cNvSpPr>
          <p:nvPr>
            <p:ph type="sldNum" sz="quarter" idx="12"/>
          </p:nvPr>
        </p:nvSpPr>
        <p:spPr/>
        <p:txBody>
          <a:bodyPr/>
          <a:lstStyle/>
          <a:p>
            <a:fld id="{31EE6E2F-CC14-2D44-A3B5-D96EDE0F4D3B}" type="slidenum">
              <a:rPr lang="en-US" smtClean="0"/>
              <a:t>15</a:t>
            </a:fld>
            <a:endParaRPr lang="en-US" dirty="0"/>
          </a:p>
        </p:txBody>
      </p:sp>
      <p:graphicFrame>
        <p:nvGraphicFramePr>
          <p:cNvPr id="9" name="Content Placeholder 8"/>
          <p:cNvGraphicFramePr>
            <a:graphicFrameLocks/>
          </p:cNvGraphicFramePr>
          <p:nvPr>
            <p:extLst>
              <p:ext uri="{D42A27DB-BD31-4B8C-83A1-F6EECF244321}">
                <p14:modId xmlns:p14="http://schemas.microsoft.com/office/powerpoint/2010/main" val="1199139897"/>
              </p:ext>
            </p:extLst>
          </p:nvPr>
        </p:nvGraphicFramePr>
        <p:xfrm>
          <a:off x="558000" y="1263450"/>
          <a:ext cx="8028000" cy="2508398"/>
        </p:xfrm>
        <a:graphic>
          <a:graphicData uri="http://schemas.openxmlformats.org/drawingml/2006/table">
            <a:tbl>
              <a:tblPr firstRow="1" bandRow="1">
                <a:tableStyleId>{F5AB1C69-6EDB-4FF4-983F-18BD219EF322}</a:tableStyleId>
              </a:tblPr>
              <a:tblGrid>
                <a:gridCol w="4014000"/>
                <a:gridCol w="4014000"/>
              </a:tblGrid>
              <a:tr h="434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rgbClr val="000000"/>
                          </a:solidFill>
                          <a:latin typeface="+mn-lt"/>
                          <a:ea typeface="Times New Roman"/>
                          <a:cs typeface="Arial" pitchFamily="34" charset="0"/>
                        </a:rPr>
                        <a:t>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ea typeface="Times New Roman"/>
                          <a:cs typeface="Arial" pitchFamily="34" charset="0"/>
                        </a:rPr>
                        <a:t>Progress Update:</a:t>
                      </a:r>
                      <a:endParaRPr lang="en-ZA" sz="1800" b="1" dirty="0" smtClean="0">
                        <a:solidFill>
                          <a:srgbClr val="000000"/>
                        </a:solidFill>
                        <a:latin typeface="+mn-lt"/>
                        <a:ea typeface="Times New Roman"/>
                        <a:cs typeface="Arial" pitchFamily="34" charset="0"/>
                      </a:endParaRPr>
                    </a:p>
                  </a:txBody>
                  <a:tcPr/>
                </a:tc>
              </a:tr>
              <a:tr h="2044465">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The Department will ensure that there is only one contact point dealing with </a:t>
                      </a:r>
                      <a:r>
                        <a:rPr lang="en-US" sz="1800" b="0" kern="1200" dirty="0" err="1" smtClean="0">
                          <a:solidFill>
                            <a:srgbClr val="000000"/>
                          </a:solidFill>
                          <a:latin typeface="+mn-lt"/>
                          <a:ea typeface="Times New Roman"/>
                          <a:cs typeface="Arial" pitchFamily="34" charset="0"/>
                        </a:rPr>
                        <a:t>labour</a:t>
                      </a:r>
                      <a:r>
                        <a:rPr lang="en-US" sz="1800" b="0" kern="1200" dirty="0" smtClean="0">
                          <a:solidFill>
                            <a:srgbClr val="000000"/>
                          </a:solidFill>
                          <a:latin typeface="+mn-lt"/>
                          <a:ea typeface="Times New Roman"/>
                          <a:cs typeface="Arial" pitchFamily="34" charset="0"/>
                        </a:rPr>
                        <a:t> relations matters at Head Office.</a:t>
                      </a:r>
                      <a:endParaRPr lang="en-ZA" sz="1800" b="0" kern="1200" dirty="0" smtClean="0">
                        <a:solidFill>
                          <a:srgbClr val="000000"/>
                        </a:solidFill>
                        <a:latin typeface="+mn-lt"/>
                        <a:ea typeface="Times New Roman"/>
                        <a:cs typeface="Arial" pitchFamily="34" charset="0"/>
                      </a:endParaRPr>
                    </a:p>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endParaRPr lang="en-ZA" sz="1800" b="0" kern="1200" dirty="0">
                        <a:solidFill>
                          <a:srgbClr val="000000"/>
                        </a:solidFill>
                        <a:latin typeface="+mn-lt"/>
                        <a:ea typeface="Times New Roman"/>
                        <a:cs typeface="Arial" pitchFamily="34" charset="0"/>
                      </a:endParaRPr>
                    </a:p>
                  </a:txBody>
                  <a:tcPr/>
                </a:tc>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An official from Head Office, </a:t>
                      </a:r>
                      <a:r>
                        <a:rPr lang="en-US" sz="1800" b="0" kern="1200" dirty="0" err="1" smtClean="0">
                          <a:solidFill>
                            <a:srgbClr val="000000"/>
                          </a:solidFill>
                          <a:latin typeface="+mn-lt"/>
                          <a:ea typeface="Times New Roman"/>
                          <a:cs typeface="Arial" pitchFamily="34" charset="0"/>
                        </a:rPr>
                        <a:t>Ms</a:t>
                      </a:r>
                      <a:r>
                        <a:rPr lang="en-US" sz="1800" b="0" kern="1200" dirty="0" smtClean="0">
                          <a:solidFill>
                            <a:srgbClr val="000000"/>
                          </a:solidFill>
                          <a:latin typeface="+mn-lt"/>
                          <a:ea typeface="Times New Roman"/>
                          <a:cs typeface="Arial" pitchFamily="34" charset="0"/>
                        </a:rPr>
                        <a:t> Julianne Avis has been appointed to deal with all </a:t>
                      </a:r>
                      <a:r>
                        <a:rPr lang="en-US" sz="1800" b="0" kern="1200" dirty="0" err="1" smtClean="0">
                          <a:solidFill>
                            <a:srgbClr val="000000"/>
                          </a:solidFill>
                          <a:latin typeface="+mn-lt"/>
                          <a:ea typeface="Times New Roman"/>
                          <a:cs typeface="Arial" pitchFamily="34" charset="0"/>
                        </a:rPr>
                        <a:t>labour</a:t>
                      </a:r>
                      <a:r>
                        <a:rPr lang="en-US" sz="1800" b="0" kern="1200" dirty="0" smtClean="0">
                          <a:solidFill>
                            <a:srgbClr val="000000"/>
                          </a:solidFill>
                          <a:latin typeface="+mn-lt"/>
                          <a:ea typeface="Times New Roman"/>
                          <a:cs typeface="Arial" pitchFamily="34" charset="0"/>
                        </a:rPr>
                        <a:t> relations matters related to SWGC.</a:t>
                      </a:r>
                      <a:endParaRPr lang="en-ZA" sz="1800" b="0" kern="1200" dirty="0" smtClean="0">
                        <a:solidFill>
                          <a:srgbClr val="000000"/>
                        </a:solidFill>
                        <a:latin typeface="+mn-lt"/>
                        <a:ea typeface="Times New Roman"/>
                        <a:cs typeface="Arial" pitchFamily="34" charset="0"/>
                      </a:endParaRPr>
                    </a:p>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endParaRPr lang="en-ZA" sz="1800" b="0" kern="1200" dirty="0">
                        <a:solidFill>
                          <a:srgbClr val="000000"/>
                        </a:solidFill>
                        <a:latin typeface="+mn-lt"/>
                        <a:ea typeface="Times New Roman"/>
                        <a:cs typeface="Arial" pitchFamily="34" charset="0"/>
                      </a:endParaRPr>
                    </a:p>
                  </a:txBody>
                  <a:tcPr/>
                </a:tc>
              </a:tr>
            </a:tbl>
          </a:graphicData>
        </a:graphic>
      </p:graphicFrame>
    </p:spTree>
    <p:extLst>
      <p:ext uri="{BB962C8B-B14F-4D97-AF65-F5344CB8AC3E}">
        <p14:creationId xmlns:p14="http://schemas.microsoft.com/office/powerpoint/2010/main" val="1073094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Human resources issues</a:t>
            </a:r>
          </a:p>
        </p:txBody>
      </p:sp>
      <p:sp>
        <p:nvSpPr>
          <p:cNvPr id="2" name="Slide Number Placeholder 1"/>
          <p:cNvSpPr>
            <a:spLocks noGrp="1"/>
          </p:cNvSpPr>
          <p:nvPr>
            <p:ph type="sldNum" sz="quarter" idx="12"/>
          </p:nvPr>
        </p:nvSpPr>
        <p:spPr/>
        <p:txBody>
          <a:bodyPr/>
          <a:lstStyle/>
          <a:p>
            <a:fld id="{31EE6E2F-CC14-2D44-A3B5-D96EDE0F4D3B}" type="slidenum">
              <a:rPr lang="en-US" smtClean="0"/>
              <a:t>16</a:t>
            </a:fld>
            <a:endParaRPr lang="en-US" dirty="0"/>
          </a:p>
        </p:txBody>
      </p:sp>
      <p:pic>
        <p:nvPicPr>
          <p:cNvPr id="3" name="Picture 2"/>
          <p:cNvPicPr>
            <a:picLocks noChangeAspect="1"/>
          </p:cNvPicPr>
          <p:nvPr/>
        </p:nvPicPr>
        <p:blipFill>
          <a:blip r:embed="rId3"/>
          <a:stretch>
            <a:fillRect/>
          </a:stretch>
        </p:blipFill>
        <p:spPr>
          <a:xfrm>
            <a:off x="558000" y="1206736"/>
            <a:ext cx="8089507" cy="5142500"/>
          </a:xfrm>
          <a:prstGeom prst="rect">
            <a:avLst/>
          </a:prstGeom>
        </p:spPr>
      </p:pic>
    </p:spTree>
    <p:extLst>
      <p:ext uri="{BB962C8B-B14F-4D97-AF65-F5344CB8AC3E}">
        <p14:creationId xmlns:p14="http://schemas.microsoft.com/office/powerpoint/2010/main" val="66143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smtClean="0">
                <a:solidFill>
                  <a:schemeClr val="bg1"/>
                </a:solidFill>
                <a:cs typeface="Arial" panose="020B0604020202020204" pitchFamily="34" charset="0"/>
              </a:rPr>
              <a:t>Way forward</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17</a:t>
            </a:fld>
            <a:endParaRPr lang="en-US" dirty="0"/>
          </a:p>
        </p:txBody>
      </p:sp>
      <p:graphicFrame>
        <p:nvGraphicFramePr>
          <p:cNvPr id="10" name="Content Placeholder 8"/>
          <p:cNvGraphicFramePr>
            <a:graphicFrameLocks/>
          </p:cNvGraphicFramePr>
          <p:nvPr>
            <p:extLst>
              <p:ext uri="{D42A27DB-BD31-4B8C-83A1-F6EECF244321}">
                <p14:modId xmlns:p14="http://schemas.microsoft.com/office/powerpoint/2010/main" val="4034206067"/>
              </p:ext>
            </p:extLst>
          </p:nvPr>
        </p:nvGraphicFramePr>
        <p:xfrm>
          <a:off x="558000" y="1173358"/>
          <a:ext cx="8028000" cy="5113537"/>
        </p:xfrm>
        <a:graphic>
          <a:graphicData uri="http://schemas.openxmlformats.org/drawingml/2006/table">
            <a:tbl>
              <a:tblPr firstRow="1" bandRow="1">
                <a:tableStyleId>{F5AB1C69-6EDB-4FF4-983F-18BD219EF322}</a:tableStyleId>
              </a:tblPr>
              <a:tblGrid>
                <a:gridCol w="4014000"/>
                <a:gridCol w="4014000"/>
              </a:tblGrid>
              <a:tr h="624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rgbClr val="000000"/>
                          </a:solidFill>
                          <a:latin typeface="+mn-lt"/>
                          <a:ea typeface="Times New Roman"/>
                          <a:cs typeface="Arial" pitchFamily="34" charset="0"/>
                        </a:rPr>
                        <a:t>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ea typeface="Times New Roman"/>
                          <a:cs typeface="Arial" pitchFamily="34" charset="0"/>
                        </a:rPr>
                        <a:t>Progress Update:</a:t>
                      </a:r>
                      <a:endParaRPr lang="en-ZA" sz="1800" b="1" dirty="0" smtClean="0">
                        <a:solidFill>
                          <a:srgbClr val="000000"/>
                        </a:solidFill>
                        <a:latin typeface="+mn-lt"/>
                        <a:ea typeface="Times New Roman"/>
                        <a:cs typeface="Arial" pitchFamily="34" charset="0"/>
                      </a:endParaRPr>
                    </a:p>
                  </a:txBody>
                  <a:tcPr/>
                </a:tc>
              </a:tr>
              <a:tr h="2165474">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The process report will be submitted to the Portfolio Committee listing all the issues and indicating what process will be undertaken to resolve these issues.</a:t>
                      </a:r>
                      <a:endParaRPr lang="en-ZA" sz="1800" b="0" kern="1200" dirty="0" smtClean="0">
                        <a:solidFill>
                          <a:srgbClr val="000000"/>
                        </a:solidFill>
                        <a:latin typeface="+mn-lt"/>
                        <a:ea typeface="Times New Roman"/>
                        <a:cs typeface="Arial" pitchFamily="34" charset="0"/>
                      </a:endParaRPr>
                    </a:p>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endParaRPr lang="en-ZA" sz="1800" b="0" kern="1200" dirty="0">
                        <a:solidFill>
                          <a:srgbClr val="000000"/>
                        </a:solidFill>
                        <a:latin typeface="+mn-lt"/>
                        <a:ea typeface="Times New Roman"/>
                        <a:cs typeface="Arial" pitchFamily="34" charset="0"/>
                      </a:endParaRPr>
                    </a:p>
                  </a:txBody>
                  <a:tcPr/>
                </a:tc>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A report with an Action Plan was submitted to the Portfolio Committee on 10 October 2016.</a:t>
                      </a:r>
                      <a:endParaRPr lang="en-ZA" sz="1800" b="0" kern="1200" dirty="0" smtClean="0">
                        <a:solidFill>
                          <a:srgbClr val="000000"/>
                        </a:solidFill>
                        <a:latin typeface="+mn-lt"/>
                        <a:ea typeface="Times New Roman"/>
                        <a:cs typeface="Arial" pitchFamily="34" charset="0"/>
                      </a:endParaRPr>
                    </a:p>
                  </a:txBody>
                  <a:tcPr/>
                </a:tc>
              </a:tr>
              <a:tr h="2323223">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The Regional Office will follow up with the college in regard to developing the broad plan with timeframes. The Regional Office should give priority to the issues in terms of the urgency required to resolve them.</a:t>
                      </a:r>
                      <a:endParaRPr lang="en-ZA" sz="1800" b="0" kern="1200" dirty="0">
                        <a:solidFill>
                          <a:srgbClr val="000000"/>
                        </a:solidFill>
                        <a:latin typeface="+mn-lt"/>
                        <a:ea typeface="Times New Roman"/>
                        <a:cs typeface="Arial" pitchFamily="34" charset="0"/>
                      </a:endParaRPr>
                    </a:p>
                  </a:txBody>
                  <a:tcPr/>
                </a:tc>
                <a:tc>
                  <a:txBody>
                    <a:bodyPr/>
                    <a:lstStyle/>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r>
                        <a:rPr lang="en-US" sz="1800" b="0" kern="1200" dirty="0" smtClean="0">
                          <a:solidFill>
                            <a:srgbClr val="000000"/>
                          </a:solidFill>
                          <a:latin typeface="+mn-lt"/>
                          <a:ea typeface="Times New Roman"/>
                          <a:cs typeface="Arial" pitchFamily="34" charset="0"/>
                        </a:rPr>
                        <a:t>Regional Office has been interacting with College and updating itself on progress being made, with latest engagement having taken place on 09 January 2017, with Acting Regional Manager, Mr. Friendly </a:t>
                      </a:r>
                      <a:r>
                        <a:rPr lang="en-US" sz="1800" b="0" kern="1200" dirty="0" err="1" smtClean="0">
                          <a:solidFill>
                            <a:srgbClr val="000000"/>
                          </a:solidFill>
                          <a:latin typeface="+mn-lt"/>
                          <a:ea typeface="Times New Roman"/>
                          <a:cs typeface="Arial" pitchFamily="34" charset="0"/>
                        </a:rPr>
                        <a:t>Thwala</a:t>
                      </a:r>
                      <a:r>
                        <a:rPr lang="en-US" sz="1800" b="0" kern="1200" dirty="0" smtClean="0">
                          <a:solidFill>
                            <a:srgbClr val="000000"/>
                          </a:solidFill>
                          <a:latin typeface="+mn-lt"/>
                          <a:ea typeface="Times New Roman"/>
                          <a:cs typeface="Arial" pitchFamily="34" charset="0"/>
                        </a:rPr>
                        <a:t> (DHET).</a:t>
                      </a:r>
                      <a:endParaRPr lang="en-ZA" sz="1800" b="0" kern="1200" dirty="0">
                        <a:solidFill>
                          <a:srgbClr val="000000"/>
                        </a:solidFill>
                        <a:latin typeface="+mn-lt"/>
                        <a:ea typeface="Times New Roman"/>
                        <a:cs typeface="Arial" pitchFamily="34" charset="0"/>
                      </a:endParaRPr>
                    </a:p>
                  </a:txBody>
                  <a:tcPr/>
                </a:tc>
              </a:tr>
            </a:tbl>
          </a:graphicData>
        </a:graphic>
      </p:graphicFrame>
    </p:spTree>
    <p:extLst>
      <p:ext uri="{BB962C8B-B14F-4D97-AF65-F5344CB8AC3E}">
        <p14:creationId xmlns:p14="http://schemas.microsoft.com/office/powerpoint/2010/main" val="219994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SLIDE LAYOUT.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4035" name="Picture 6" descr="C:\Users\Lefifi.T\AppData\Local\Microsoft\Windows\Temporary Internet Files\Content.Outlook\XAEMJRW7\Higher Education LOGO (6).jpg"/>
          <p:cNvPicPr>
            <a:picLocks noChangeAspect="1" noChangeArrowheads="1"/>
          </p:cNvPicPr>
          <p:nvPr/>
        </p:nvPicPr>
        <p:blipFill>
          <a:blip r:embed="rId4"/>
          <a:srcRect/>
          <a:stretch>
            <a:fillRect/>
          </a:stretch>
        </p:blipFill>
        <p:spPr bwMode="auto">
          <a:xfrm>
            <a:off x="1755775" y="1557338"/>
            <a:ext cx="5695950" cy="2246312"/>
          </a:xfrm>
          <a:prstGeom prst="rect">
            <a:avLst/>
          </a:prstGeom>
          <a:noFill/>
          <a:ln w="9525">
            <a:noFill/>
            <a:miter lim="800000"/>
            <a:headEnd/>
            <a:tailEnd/>
          </a:ln>
        </p:spPr>
      </p:pic>
      <p:sp>
        <p:nvSpPr>
          <p:cNvPr id="44036"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eaLnBrk="1" hangingPunct="1"/>
            <a:r>
              <a:rPr lang="en-US" sz="6000" b="1" i="1" dirty="0">
                <a:latin typeface="Calibri" pitchFamily="34"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58000" y="1263450"/>
            <a:ext cx="8028000" cy="4594426"/>
          </a:xfrm>
          <a:prstGeom prst="rect">
            <a:avLst/>
          </a:prstGeom>
        </p:spPr>
        <p:txBody>
          <a:bodyPr/>
          <a:lstStyle/>
          <a:p>
            <a:pPr eaLnBrk="1" fontAlgn="auto" hangingPunct="1">
              <a:lnSpc>
                <a:spcPct val="150000"/>
              </a:lnSpc>
              <a:spcBef>
                <a:spcPts val="0"/>
              </a:spcBef>
              <a:spcAft>
                <a:spcPts val="0"/>
              </a:spcAft>
            </a:pPr>
            <a:r>
              <a:rPr lang="en-ZA" sz="2400" dirty="0">
                <a:solidFill>
                  <a:srgbClr val="000000"/>
                </a:solidFill>
                <a:latin typeface="+mj-lt"/>
              </a:rPr>
              <a:t>1. Background</a:t>
            </a:r>
            <a:endParaRPr lang="en-ZA" sz="2400" dirty="0">
              <a:latin typeface="+mj-lt"/>
            </a:endParaRPr>
          </a:p>
          <a:p>
            <a:pPr eaLnBrk="1" fontAlgn="auto" hangingPunct="1">
              <a:lnSpc>
                <a:spcPct val="150000"/>
              </a:lnSpc>
              <a:spcBef>
                <a:spcPts val="0"/>
              </a:spcBef>
              <a:spcAft>
                <a:spcPts val="0"/>
              </a:spcAft>
            </a:pPr>
            <a:r>
              <a:rPr lang="en-ZA" sz="2400" dirty="0">
                <a:solidFill>
                  <a:srgbClr val="000000"/>
                </a:solidFill>
                <a:latin typeface="+mj-lt"/>
              </a:rPr>
              <a:t>2. Pending results and exam irregularities</a:t>
            </a:r>
            <a:endParaRPr lang="en-ZA" sz="2400" dirty="0">
              <a:latin typeface="+mj-lt"/>
            </a:endParaRPr>
          </a:p>
          <a:p>
            <a:pPr eaLnBrk="1" fontAlgn="auto" hangingPunct="1">
              <a:lnSpc>
                <a:spcPct val="150000"/>
              </a:lnSpc>
              <a:spcBef>
                <a:spcPts val="0"/>
              </a:spcBef>
              <a:spcAft>
                <a:spcPts val="0"/>
              </a:spcAft>
            </a:pPr>
            <a:r>
              <a:rPr lang="en-ZA" sz="2400" dirty="0">
                <a:solidFill>
                  <a:srgbClr val="000000"/>
                </a:solidFill>
                <a:latin typeface="+mj-lt"/>
              </a:rPr>
              <a:t>3. KM radius coverage not adequately catered by bursary policy </a:t>
            </a:r>
            <a:endParaRPr lang="en-ZA" sz="2400" dirty="0">
              <a:latin typeface="+mj-lt"/>
            </a:endParaRPr>
          </a:p>
          <a:p>
            <a:pPr eaLnBrk="1" fontAlgn="auto" hangingPunct="1">
              <a:lnSpc>
                <a:spcPct val="150000"/>
              </a:lnSpc>
              <a:spcBef>
                <a:spcPts val="0"/>
              </a:spcBef>
              <a:spcAft>
                <a:spcPts val="0"/>
              </a:spcAft>
            </a:pPr>
            <a:r>
              <a:rPr lang="en-ZA" sz="2400" dirty="0">
                <a:solidFill>
                  <a:srgbClr val="000000"/>
                </a:solidFill>
                <a:latin typeface="+mj-lt"/>
              </a:rPr>
              <a:t>4. Curriculum of TVET Colleges out-dated </a:t>
            </a:r>
            <a:endParaRPr lang="en-ZA" sz="2400" dirty="0">
              <a:latin typeface="+mj-lt"/>
            </a:endParaRPr>
          </a:p>
          <a:p>
            <a:pPr eaLnBrk="1" fontAlgn="auto" hangingPunct="1">
              <a:lnSpc>
                <a:spcPct val="150000"/>
              </a:lnSpc>
              <a:spcBef>
                <a:spcPts val="0"/>
              </a:spcBef>
              <a:spcAft>
                <a:spcPts val="0"/>
              </a:spcAft>
            </a:pPr>
            <a:r>
              <a:rPr lang="en-ZA" sz="2400" dirty="0">
                <a:solidFill>
                  <a:srgbClr val="000000"/>
                </a:solidFill>
                <a:latin typeface="+mj-lt"/>
              </a:rPr>
              <a:t>5. Labour relations issues </a:t>
            </a:r>
            <a:endParaRPr lang="en-ZA" sz="2400" dirty="0">
              <a:latin typeface="+mj-lt"/>
            </a:endParaRPr>
          </a:p>
          <a:p>
            <a:pPr eaLnBrk="1" fontAlgn="ctr" hangingPunct="1">
              <a:lnSpc>
                <a:spcPct val="150000"/>
              </a:lnSpc>
              <a:spcBef>
                <a:spcPts val="0"/>
              </a:spcBef>
              <a:spcAft>
                <a:spcPts val="0"/>
              </a:spcAft>
            </a:pPr>
            <a:r>
              <a:rPr lang="en-ZA" sz="2400" dirty="0">
                <a:solidFill>
                  <a:srgbClr val="000000"/>
                </a:solidFill>
                <a:latin typeface="+mj-lt"/>
              </a:rPr>
              <a:t>6. Human resources issues</a:t>
            </a:r>
            <a:endParaRPr lang="en-ZA" sz="2400" dirty="0">
              <a:latin typeface="+mj-lt"/>
            </a:endParaRPr>
          </a:p>
          <a:p>
            <a:pPr eaLnBrk="1" fontAlgn="ctr" hangingPunct="1">
              <a:lnSpc>
                <a:spcPct val="150000"/>
              </a:lnSpc>
              <a:spcBef>
                <a:spcPts val="0"/>
              </a:spcBef>
              <a:spcAft>
                <a:spcPts val="0"/>
              </a:spcAft>
            </a:pPr>
            <a:r>
              <a:rPr lang="en-ZA" sz="2400" dirty="0">
                <a:solidFill>
                  <a:srgbClr val="000000"/>
                </a:solidFill>
                <a:latin typeface="+mj-lt"/>
              </a:rPr>
              <a:t>7. Concluding remarks and way forward</a:t>
            </a:r>
            <a:endParaRPr lang="en-ZA" sz="2400" dirty="0">
              <a:latin typeface="+mj-lt"/>
            </a:endParaRPr>
          </a:p>
          <a:p>
            <a:pPr marL="180975" algn="just" eaLnBrk="0" hangingPunct="0">
              <a:lnSpc>
                <a:spcPct val="150000"/>
              </a:lnSpc>
              <a:spcBef>
                <a:spcPts val="600"/>
              </a:spcBef>
              <a:defRPr/>
            </a:pPr>
            <a:endParaRPr lang="en-ZA" altLang="en-US" dirty="0" smtClean="0">
              <a:latin typeface="Arial" panose="020B0604020202020204" pitchFamily="34" charset="0"/>
              <a:cs typeface="Arial" panose="020B0604020202020204" pitchFamily="34" charset="0"/>
            </a:endParaRPr>
          </a:p>
          <a:p>
            <a:pPr marL="263525" algn="just">
              <a:spcAft>
                <a:spcPts val="600"/>
              </a:spcAft>
              <a:defRPr/>
            </a:pPr>
            <a:endParaRPr lang="en-ZA" dirty="0">
              <a:cs typeface="Calibri" pitchFamily="34" charset="0"/>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US" sz="2800" b="1" dirty="0" smtClean="0">
                <a:cs typeface="Arial" panose="020B0604020202020204" pitchFamily="34" charset="0"/>
              </a:rPr>
              <a:t>Presentation Outline</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2</a:t>
            </a:fld>
            <a:endParaRPr lang="en-US" dirty="0"/>
          </a:p>
        </p:txBody>
      </p:sp>
    </p:spTree>
    <p:extLst>
      <p:ext uri="{BB962C8B-B14F-4D97-AF65-F5344CB8AC3E}">
        <p14:creationId xmlns:p14="http://schemas.microsoft.com/office/powerpoint/2010/main" val="744898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58000" y="1263450"/>
            <a:ext cx="8028000" cy="4594426"/>
          </a:xfrm>
          <a:prstGeom prst="rect">
            <a:avLst/>
          </a:prstGeom>
        </p:spPr>
        <p:txBody>
          <a:bodyPr/>
          <a:lstStyle/>
          <a:p>
            <a:pPr marL="712788" indent="-531813">
              <a:spcBef>
                <a:spcPts val="600"/>
              </a:spcBef>
              <a:buFont typeface="Arial" panose="020B0604020202020204" pitchFamily="34" charset="0"/>
              <a:buChar char="•"/>
              <a:defRPr/>
            </a:pPr>
            <a:r>
              <a:rPr lang="en-ZA" altLang="en-US" sz="2400" dirty="0">
                <a:latin typeface="+mn-lt"/>
              </a:rPr>
              <a:t>On 22 September 2016 the Portfolio Committee on Higher Education and Training conducted an oversight visit to South West Gauteng Technical and Vocational Education and Training (TVET) College, Head Office at Molapo. Several stakeholders at the College were invited to a meeting with the Portfolio Committee wherein a number of concerns were raised.</a:t>
            </a:r>
          </a:p>
          <a:p>
            <a:pPr marL="712788" indent="-531813">
              <a:spcBef>
                <a:spcPts val="600"/>
              </a:spcBef>
              <a:buFont typeface="Arial" panose="020B0604020202020204" pitchFamily="34" charset="0"/>
              <a:buChar char="•"/>
              <a:defRPr/>
            </a:pPr>
            <a:r>
              <a:rPr lang="en-ZA" altLang="en-US" sz="2400" dirty="0">
                <a:latin typeface="+mn-lt"/>
              </a:rPr>
              <a:t>Due to a disruption of the meeting by union representatives, the meeting could not conclude, and the Portfolio Committee could not get adequate responses from both the Department and the College.</a:t>
            </a:r>
          </a:p>
          <a:p>
            <a:pPr marL="180975" algn="just" eaLnBrk="0" hangingPunct="0">
              <a:lnSpc>
                <a:spcPct val="150000"/>
              </a:lnSpc>
              <a:spcBef>
                <a:spcPts val="600"/>
              </a:spcBef>
              <a:defRPr/>
            </a:pPr>
            <a:endParaRPr lang="en-ZA" altLang="en-US" dirty="0" smtClean="0">
              <a:latin typeface="+mn-lt"/>
              <a:cs typeface="Arial" panose="020B0604020202020204" pitchFamily="34" charset="0"/>
            </a:endParaRPr>
          </a:p>
          <a:p>
            <a:pPr marL="263525" algn="just">
              <a:spcAft>
                <a:spcPts val="600"/>
              </a:spcAft>
              <a:defRPr/>
            </a:pPr>
            <a:endParaRPr lang="en-ZA" dirty="0">
              <a:cs typeface="Calibri" pitchFamily="34" charset="0"/>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US" sz="2800" b="1" dirty="0" smtClean="0">
                <a:cs typeface="Arial" panose="020B0604020202020204" pitchFamily="34" charset="0"/>
              </a:rPr>
              <a:t>Background </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3</a:t>
            </a:fld>
            <a:endParaRPr lang="en-US" dirty="0"/>
          </a:p>
        </p:txBody>
      </p:sp>
    </p:spTree>
    <p:extLst>
      <p:ext uri="{BB962C8B-B14F-4D97-AF65-F5344CB8AC3E}">
        <p14:creationId xmlns:p14="http://schemas.microsoft.com/office/powerpoint/2010/main" val="75897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58000" y="1263450"/>
            <a:ext cx="8028000" cy="4594426"/>
          </a:xfrm>
          <a:prstGeom prst="rect">
            <a:avLst/>
          </a:prstGeom>
        </p:spPr>
        <p:txBody>
          <a:bodyPr/>
          <a:lstStyle/>
          <a:p>
            <a:pPr marL="712788" indent="-531813">
              <a:spcBef>
                <a:spcPts val="600"/>
              </a:spcBef>
              <a:buFont typeface="Arial" panose="020B0604020202020204" pitchFamily="34" charset="0"/>
              <a:buChar char="•"/>
              <a:defRPr/>
            </a:pPr>
            <a:r>
              <a:rPr lang="en-ZA" altLang="en-US" sz="2400" dirty="0" smtClean="0">
                <a:latin typeface="+mn-lt"/>
              </a:rPr>
              <a:t>The </a:t>
            </a:r>
            <a:r>
              <a:rPr lang="en-ZA" altLang="en-US" sz="2400" dirty="0">
                <a:latin typeface="+mn-lt"/>
              </a:rPr>
              <a:t>Department and the College were requested to provide feedback to the Portfolio Committee on actions that will be undertaken to resolve the issues raised mainly by organised labour and students</a:t>
            </a:r>
            <a:r>
              <a:rPr lang="en-ZA" altLang="en-US" sz="2400" dirty="0" smtClean="0">
                <a:latin typeface="+mn-lt"/>
              </a:rPr>
              <a:t>.</a:t>
            </a:r>
          </a:p>
          <a:p>
            <a:pPr marL="712788" indent="-531813">
              <a:spcBef>
                <a:spcPts val="600"/>
              </a:spcBef>
              <a:buFont typeface="Arial" panose="020B0604020202020204" pitchFamily="34" charset="0"/>
              <a:buChar char="•"/>
              <a:defRPr/>
            </a:pPr>
            <a:r>
              <a:rPr lang="en-ZA" altLang="en-US" sz="2400" dirty="0">
                <a:latin typeface="+mn-lt"/>
              </a:rPr>
              <a:t>On 07 October 2016 DDG: TVET convened a meeting of all stakeholders at the College to discuss the issues and to develop the Action Plan. </a:t>
            </a:r>
          </a:p>
          <a:p>
            <a:pPr marL="712788" indent="-531813">
              <a:spcBef>
                <a:spcPts val="600"/>
              </a:spcBef>
              <a:buFont typeface="Arial" panose="020B0604020202020204" pitchFamily="34" charset="0"/>
              <a:buChar char="•"/>
              <a:defRPr/>
            </a:pPr>
            <a:endParaRPr lang="en-ZA" altLang="en-US" sz="2400" dirty="0">
              <a:latin typeface="+mn-lt"/>
            </a:endParaRPr>
          </a:p>
          <a:p>
            <a:pPr marL="180975" algn="just" eaLnBrk="0" hangingPunct="0">
              <a:lnSpc>
                <a:spcPct val="150000"/>
              </a:lnSpc>
              <a:spcBef>
                <a:spcPts val="600"/>
              </a:spcBef>
              <a:defRPr/>
            </a:pPr>
            <a:endParaRPr lang="en-ZA" altLang="en-US" dirty="0" smtClean="0">
              <a:latin typeface="+mn-lt"/>
              <a:cs typeface="Arial" panose="020B0604020202020204" pitchFamily="34" charset="0"/>
            </a:endParaRPr>
          </a:p>
          <a:p>
            <a:pPr marL="263525" algn="just">
              <a:spcAft>
                <a:spcPts val="600"/>
              </a:spcAft>
              <a:defRPr/>
            </a:pPr>
            <a:endParaRPr lang="en-ZA" dirty="0">
              <a:cs typeface="Calibri" pitchFamily="34" charset="0"/>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US" sz="2800" b="1" dirty="0" smtClean="0">
                <a:cs typeface="Arial" panose="020B0604020202020204" pitchFamily="34" charset="0"/>
              </a:rPr>
              <a:t>Background </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4</a:t>
            </a:fld>
            <a:endParaRPr lang="en-US" dirty="0"/>
          </a:p>
        </p:txBody>
      </p:sp>
    </p:spTree>
    <p:extLst>
      <p:ext uri="{BB962C8B-B14F-4D97-AF65-F5344CB8AC3E}">
        <p14:creationId xmlns:p14="http://schemas.microsoft.com/office/powerpoint/2010/main" val="366977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58000" y="1263450"/>
            <a:ext cx="8028000" cy="4594426"/>
          </a:xfrm>
          <a:prstGeom prst="rect">
            <a:avLst/>
          </a:prstGeom>
        </p:spPr>
        <p:txBody>
          <a:bodyPr/>
          <a:lstStyle/>
          <a:p>
            <a:pPr marL="712788" indent="-531813">
              <a:spcBef>
                <a:spcPts val="600"/>
              </a:spcBef>
              <a:buFont typeface="Arial" panose="020B0604020202020204" pitchFamily="34" charset="0"/>
              <a:buChar char="•"/>
              <a:defRPr/>
            </a:pPr>
            <a:r>
              <a:rPr lang="en-ZA" altLang="en-US" sz="2400" dirty="0" smtClean="0">
                <a:latin typeface="+mn-lt"/>
              </a:rPr>
              <a:t>This </a:t>
            </a:r>
            <a:r>
              <a:rPr lang="en-ZA" altLang="en-US" sz="2400" dirty="0">
                <a:latin typeface="+mn-lt"/>
              </a:rPr>
              <a:t>meeting was attended by officials from Head Office, Regional Office and College Management.  Various stakeholders at the College were also invited to the meeting and they included representatives from the SRC, NAPTOSA, NEHAWU and  PSA, Concerns raised by the various stakeholders at the College were discussed and actions to be undertaken to resolve these issues were agreed upon by the DHET, College Management, organised labour and the SRC.</a:t>
            </a:r>
          </a:p>
          <a:p>
            <a:pPr marL="712788" indent="-531813">
              <a:spcBef>
                <a:spcPts val="600"/>
              </a:spcBef>
              <a:buFont typeface="Arial" panose="020B0604020202020204" pitchFamily="34" charset="0"/>
              <a:buChar char="•"/>
              <a:defRPr/>
            </a:pPr>
            <a:r>
              <a:rPr lang="en-ZA" altLang="en-US" sz="2400" dirty="0">
                <a:latin typeface="+mn-lt"/>
              </a:rPr>
              <a:t>On 10 October 2016, a report with the Action Plan was submitted to the Portfolio Committee.</a:t>
            </a:r>
          </a:p>
          <a:p>
            <a:pPr marL="712788" indent="-531813">
              <a:spcBef>
                <a:spcPts val="600"/>
              </a:spcBef>
              <a:buFont typeface="Arial" panose="020B0604020202020204" pitchFamily="34" charset="0"/>
              <a:buChar char="•"/>
              <a:defRPr/>
            </a:pPr>
            <a:r>
              <a:rPr lang="en-ZA" altLang="en-US" sz="2400" dirty="0">
                <a:latin typeface="+mn-lt"/>
              </a:rPr>
              <a:t>Progress update is provided for actions assigned to DHET.</a:t>
            </a:r>
          </a:p>
          <a:p>
            <a:pPr marL="180975" algn="just" eaLnBrk="0" hangingPunct="0">
              <a:lnSpc>
                <a:spcPct val="150000"/>
              </a:lnSpc>
              <a:spcBef>
                <a:spcPts val="600"/>
              </a:spcBef>
              <a:defRPr/>
            </a:pPr>
            <a:endParaRPr lang="en-ZA" altLang="en-US" sz="2400" dirty="0">
              <a:latin typeface="+mn-lt"/>
            </a:endParaRPr>
          </a:p>
          <a:p>
            <a:pPr marL="263525" algn="just">
              <a:spcAft>
                <a:spcPts val="600"/>
              </a:spcAft>
              <a:defRPr/>
            </a:pPr>
            <a:endParaRPr lang="en-ZA" sz="2400" dirty="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US" sz="2800" b="1" dirty="0" smtClean="0">
                <a:cs typeface="Arial" panose="020B0604020202020204" pitchFamily="34" charset="0"/>
              </a:rPr>
              <a:t>Background</a:t>
            </a:r>
            <a:endParaRPr lang="en-ZA" sz="2800"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5</a:t>
            </a:fld>
            <a:endParaRPr lang="en-US" dirty="0"/>
          </a:p>
        </p:txBody>
      </p:sp>
    </p:spTree>
    <p:extLst>
      <p:ext uri="{BB962C8B-B14F-4D97-AF65-F5344CB8AC3E}">
        <p14:creationId xmlns:p14="http://schemas.microsoft.com/office/powerpoint/2010/main" val="282110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58000" y="1263450"/>
            <a:ext cx="8028000" cy="4594426"/>
          </a:xfrm>
          <a:prstGeom prst="rect">
            <a:avLst/>
          </a:prstGeom>
        </p:spPr>
        <p:txBody>
          <a:bodyPr/>
          <a:lstStyle/>
          <a:p>
            <a:pPr marL="180975">
              <a:spcBef>
                <a:spcPts val="600"/>
              </a:spcBef>
              <a:defRPr/>
            </a:pPr>
            <a:endParaRPr lang="en-ZA" sz="2400" b="1" dirty="0" smtClean="0"/>
          </a:p>
          <a:p>
            <a:pPr marL="180975">
              <a:spcBef>
                <a:spcPts val="600"/>
              </a:spcBef>
              <a:defRPr/>
            </a:pPr>
            <a:endParaRPr lang="en-ZA" sz="2400" b="1" dirty="0"/>
          </a:p>
          <a:p>
            <a:pPr marL="180975">
              <a:spcBef>
                <a:spcPts val="600"/>
              </a:spcBef>
              <a:defRPr/>
            </a:pPr>
            <a:endParaRPr lang="en-ZA" sz="2400" b="1" dirty="0" smtClean="0"/>
          </a:p>
          <a:p>
            <a:pPr marL="180975" algn="ctr">
              <a:spcBef>
                <a:spcPts val="600"/>
              </a:spcBef>
              <a:defRPr/>
            </a:pPr>
            <a:r>
              <a:rPr lang="en-ZA" sz="2800" b="1" dirty="0" smtClean="0">
                <a:latin typeface="+mn-lt"/>
              </a:rPr>
              <a:t>DHET </a:t>
            </a:r>
            <a:r>
              <a:rPr lang="en-ZA" sz="2800" b="1" dirty="0">
                <a:latin typeface="+mn-lt"/>
              </a:rPr>
              <a:t>PROGRESS REPORT ON KEY ACTIONS FROM THE SWGC MEETING OF 07 OCTOBER 2016</a:t>
            </a:r>
            <a:endParaRPr lang="en-ZA" altLang="en-US" sz="2800" dirty="0">
              <a:latin typeface="+mn-lt"/>
            </a:endParaRPr>
          </a:p>
          <a:p>
            <a:pPr marL="263525" algn="just">
              <a:spcAft>
                <a:spcPts val="600"/>
              </a:spcAft>
              <a:defRPr/>
            </a:pPr>
            <a:endParaRPr lang="en-ZA" sz="2400" dirty="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6</a:t>
            </a:fld>
            <a:endParaRPr lang="en-US" dirty="0"/>
          </a:p>
        </p:txBody>
      </p:sp>
    </p:spTree>
    <p:extLst>
      <p:ext uri="{BB962C8B-B14F-4D97-AF65-F5344CB8AC3E}">
        <p14:creationId xmlns:p14="http://schemas.microsoft.com/office/powerpoint/2010/main" val="12370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Pending results and exam irregularities</a:t>
            </a:r>
          </a:p>
        </p:txBody>
      </p:sp>
      <p:sp>
        <p:nvSpPr>
          <p:cNvPr id="2" name="Slide Number Placeholder 1"/>
          <p:cNvSpPr>
            <a:spLocks noGrp="1"/>
          </p:cNvSpPr>
          <p:nvPr>
            <p:ph type="sldNum" sz="quarter" idx="12"/>
          </p:nvPr>
        </p:nvSpPr>
        <p:spPr/>
        <p:txBody>
          <a:bodyPr/>
          <a:lstStyle/>
          <a:p>
            <a:fld id="{31EE6E2F-CC14-2D44-A3B5-D96EDE0F4D3B}" type="slidenum">
              <a:rPr lang="en-US" smtClean="0"/>
              <a:t>7</a:t>
            </a:fld>
            <a:endParaRPr lang="en-US" dirty="0"/>
          </a:p>
        </p:txBody>
      </p:sp>
      <p:pic>
        <p:nvPicPr>
          <p:cNvPr id="3" name="Picture 2"/>
          <p:cNvPicPr>
            <a:picLocks noChangeAspect="1"/>
          </p:cNvPicPr>
          <p:nvPr/>
        </p:nvPicPr>
        <p:blipFill>
          <a:blip r:embed="rId3"/>
          <a:stretch>
            <a:fillRect/>
          </a:stretch>
        </p:blipFill>
        <p:spPr>
          <a:xfrm>
            <a:off x="558000" y="1170747"/>
            <a:ext cx="8028000" cy="5171227"/>
          </a:xfrm>
          <a:prstGeom prst="rect">
            <a:avLst/>
          </a:prstGeom>
        </p:spPr>
      </p:pic>
    </p:spTree>
    <p:extLst>
      <p:ext uri="{BB962C8B-B14F-4D97-AF65-F5344CB8AC3E}">
        <p14:creationId xmlns:p14="http://schemas.microsoft.com/office/powerpoint/2010/main" val="133060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Pending results and exam irregularities</a:t>
            </a:r>
          </a:p>
        </p:txBody>
      </p:sp>
      <p:sp>
        <p:nvSpPr>
          <p:cNvPr id="2" name="Slide Number Placeholder 1"/>
          <p:cNvSpPr>
            <a:spLocks noGrp="1"/>
          </p:cNvSpPr>
          <p:nvPr>
            <p:ph type="sldNum" sz="quarter" idx="12"/>
          </p:nvPr>
        </p:nvSpPr>
        <p:spPr/>
        <p:txBody>
          <a:bodyPr/>
          <a:lstStyle/>
          <a:p>
            <a:fld id="{31EE6E2F-CC14-2D44-A3B5-D96EDE0F4D3B}" type="slidenum">
              <a:rPr lang="en-US" smtClean="0"/>
              <a:t>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2544563"/>
              </p:ext>
            </p:extLst>
          </p:nvPr>
        </p:nvGraphicFramePr>
        <p:xfrm>
          <a:off x="542760" y="1224408"/>
          <a:ext cx="8043240" cy="4636008"/>
        </p:xfrm>
        <a:graphic>
          <a:graphicData uri="http://schemas.openxmlformats.org/drawingml/2006/table">
            <a:tbl>
              <a:tblPr firstRow="1" bandRow="1">
                <a:tableStyleId>{F5AB1C69-6EDB-4FF4-983F-18BD219EF322}</a:tableStyleId>
              </a:tblPr>
              <a:tblGrid>
                <a:gridCol w="4021620"/>
                <a:gridCol w="4021620"/>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rgbClr val="000000"/>
                          </a:solidFill>
                          <a:latin typeface="+mn-lt"/>
                          <a:ea typeface="Times New Roman"/>
                          <a:cs typeface="Arial" pitchFamily="34" charset="0"/>
                        </a:rPr>
                        <a:t>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latin typeface="+mn-lt"/>
                          <a:ea typeface="Times New Roman"/>
                          <a:cs typeface="Arial" pitchFamily="34" charset="0"/>
                        </a:rPr>
                        <a:t>Progress Update:</a:t>
                      </a:r>
                      <a:endParaRPr lang="en-ZA" sz="2000" b="1" dirty="0" smtClean="0">
                        <a:solidFill>
                          <a:srgbClr val="000000"/>
                        </a:solidFill>
                        <a:latin typeface="+mn-lt"/>
                        <a:ea typeface="Times New Roman"/>
                        <a:cs typeface="Arial" pitchFamily="34" charset="0"/>
                      </a:endParaRPr>
                    </a:p>
                  </a:txBody>
                  <a:tcPr/>
                </a:tc>
              </a:tr>
              <a:tr h="2558264">
                <a:tc>
                  <a:txBody>
                    <a:bodyPr/>
                    <a:lstStyle/>
                    <a:p>
                      <a:pPr marL="0" indent="0" algn="just" fontAlgn="base">
                        <a:lnSpc>
                          <a:spcPct val="130000"/>
                        </a:lnSpc>
                        <a:spcBef>
                          <a:spcPts val="600"/>
                        </a:spcBef>
                        <a:spcAft>
                          <a:spcPts val="1200"/>
                        </a:spcAft>
                        <a:buNone/>
                        <a:tabLst>
                          <a:tab pos="228600" algn="l"/>
                        </a:tabLst>
                      </a:pPr>
                      <a:r>
                        <a:rPr lang="en-US" sz="1600" b="0" kern="1200" dirty="0" smtClean="0">
                          <a:solidFill>
                            <a:srgbClr val="000000"/>
                          </a:solidFill>
                          <a:latin typeface="+mn-lt"/>
                          <a:ea typeface="Times New Roman"/>
                          <a:cs typeface="Arial" pitchFamily="34" charset="0"/>
                        </a:rPr>
                        <a:t>Provide a firm commitment as to when the results will be released and indicate what the challenge was.</a:t>
                      </a:r>
                      <a:endParaRPr lang="en-ZA" sz="1600" b="0" kern="1200" dirty="0" smtClean="0">
                        <a:solidFill>
                          <a:srgbClr val="000000"/>
                        </a:solidFill>
                        <a:latin typeface="+mn-lt"/>
                        <a:ea typeface="Times New Roman"/>
                        <a:cs typeface="Arial" pitchFamily="34" charset="0"/>
                      </a:endParaRPr>
                    </a:p>
                    <a:p>
                      <a:pPr>
                        <a:lnSpc>
                          <a:spcPct val="150000"/>
                        </a:lnSpc>
                      </a:pPr>
                      <a:endParaRPr lang="en-ZA" sz="1600" b="0" dirty="0">
                        <a:latin typeface="+mn-lt"/>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kern="1200" dirty="0" smtClean="0">
                          <a:solidFill>
                            <a:srgbClr val="000000"/>
                          </a:solidFill>
                          <a:latin typeface="+mn-lt"/>
                          <a:ea typeface="Times New Roman"/>
                          <a:cs typeface="Arial" pitchFamily="34" charset="0"/>
                        </a:rPr>
                        <a:t>A meeting was agreed upon between the College and the CD: NEA in December 2016. Unfortunately, the Deputy Principal: Academic fell ill and the meeting was postponed. This has now been overtaken by the developments as all matters related to outstanding results have been addressed with the College.</a:t>
                      </a:r>
                      <a:endParaRPr lang="en-ZA" sz="1600" b="0" kern="1200" dirty="0">
                        <a:solidFill>
                          <a:srgbClr val="000000"/>
                        </a:solidFill>
                        <a:latin typeface="+mn-lt"/>
                        <a:ea typeface="Times New Roman"/>
                        <a:cs typeface="Arial" pitchFamily="34" charset="0"/>
                      </a:endParaRPr>
                    </a:p>
                  </a:txBody>
                  <a:tcPr/>
                </a:tc>
              </a:tr>
              <a:tr h="1544756">
                <a:tc>
                  <a:txBody>
                    <a:bodyPr/>
                    <a:lstStyle/>
                    <a:p>
                      <a:pPr marL="0" indent="0" algn="just" defTabSz="914400" rtl="0" eaLnBrk="1" fontAlgn="base" latinLnBrk="0" hangingPunct="1">
                        <a:lnSpc>
                          <a:spcPct val="130000"/>
                        </a:lnSpc>
                        <a:spcBef>
                          <a:spcPts val="600"/>
                        </a:spcBef>
                        <a:spcAft>
                          <a:spcPts val="1200"/>
                        </a:spcAft>
                        <a:buNone/>
                        <a:tabLst>
                          <a:tab pos="228600" algn="l"/>
                        </a:tabLst>
                      </a:pPr>
                      <a:r>
                        <a:rPr lang="en-US" sz="1600" b="0" kern="1200" dirty="0" smtClean="0">
                          <a:solidFill>
                            <a:srgbClr val="000000"/>
                          </a:solidFill>
                          <a:latin typeface="+mn-lt"/>
                          <a:ea typeface="Times New Roman"/>
                          <a:cs typeface="Arial" pitchFamily="34" charset="0"/>
                        </a:rPr>
                        <a:t>Conduct an investigation of irregularities within a specified period, which period should be communicated to students at college.</a:t>
                      </a:r>
                      <a:endParaRPr lang="en-ZA" sz="1600" b="0" kern="1200" dirty="0" smtClean="0">
                        <a:solidFill>
                          <a:srgbClr val="000000"/>
                        </a:solidFill>
                        <a:latin typeface="+mn-lt"/>
                        <a:ea typeface="Times New Roman"/>
                        <a:cs typeface="Arial" pitchFamily="34" charset="0"/>
                      </a:endParaRPr>
                    </a:p>
                    <a:p>
                      <a:pPr marL="0" marR="0" lvl="0" indent="0" algn="just" defTabSz="914400" rtl="0" eaLnBrk="1" fontAlgn="base" latinLnBrk="0" hangingPunct="1">
                        <a:lnSpc>
                          <a:spcPct val="130000"/>
                        </a:lnSpc>
                        <a:spcBef>
                          <a:spcPts val="600"/>
                        </a:spcBef>
                        <a:spcAft>
                          <a:spcPts val="1200"/>
                        </a:spcAft>
                        <a:buClrTx/>
                        <a:buSzTx/>
                        <a:buFontTx/>
                        <a:buNone/>
                        <a:tabLst>
                          <a:tab pos="228600" algn="l"/>
                        </a:tabLst>
                        <a:defRPr/>
                      </a:pPr>
                      <a:endParaRPr lang="en-ZA" sz="1600" b="0" kern="1200" dirty="0">
                        <a:solidFill>
                          <a:srgbClr val="000000"/>
                        </a:solidFill>
                        <a:latin typeface="+mn-lt"/>
                        <a:ea typeface="Times New Roman"/>
                        <a:cs typeface="Arial"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kern="1200" dirty="0" smtClean="0">
                          <a:solidFill>
                            <a:srgbClr val="000000"/>
                          </a:solidFill>
                          <a:latin typeface="+mn-lt"/>
                          <a:ea typeface="Times New Roman"/>
                          <a:cs typeface="Arial" pitchFamily="34" charset="0"/>
                        </a:rPr>
                        <a:t>The irregularities at SWGC are processed along with those of all other </a:t>
                      </a:r>
                      <a:r>
                        <a:rPr lang="en-US" sz="1600" b="0" kern="1200" dirty="0" err="1" smtClean="0">
                          <a:solidFill>
                            <a:srgbClr val="000000"/>
                          </a:solidFill>
                          <a:latin typeface="+mn-lt"/>
                          <a:ea typeface="Times New Roman"/>
                          <a:cs typeface="Arial" pitchFamily="34" charset="0"/>
                        </a:rPr>
                        <a:t>centres</a:t>
                      </a:r>
                      <a:r>
                        <a:rPr lang="en-US" sz="1600" b="0" kern="1200" dirty="0" smtClean="0">
                          <a:solidFill>
                            <a:srgbClr val="000000"/>
                          </a:solidFill>
                          <a:latin typeface="+mn-lt"/>
                          <a:ea typeface="Times New Roman"/>
                          <a:cs typeface="Arial" pitchFamily="34" charset="0"/>
                        </a:rPr>
                        <a:t> per exam cycle.  The college will have to provide specific details should any cases remain unresolved.</a:t>
                      </a:r>
                      <a:endParaRPr lang="en-ZA" sz="1600" b="0" kern="1200" dirty="0" smtClean="0">
                        <a:solidFill>
                          <a:srgbClr val="000000"/>
                        </a:solidFill>
                        <a:latin typeface="+mn-lt"/>
                        <a:ea typeface="Times New Roman"/>
                        <a:cs typeface="Arial" pitchFamily="34" charset="0"/>
                      </a:endParaRPr>
                    </a:p>
                  </a:txBody>
                  <a:tcPr/>
                </a:tc>
              </a:tr>
            </a:tbl>
          </a:graphicData>
        </a:graphic>
      </p:graphicFrame>
    </p:spTree>
    <p:extLst>
      <p:ext uri="{BB962C8B-B14F-4D97-AF65-F5344CB8AC3E}">
        <p14:creationId xmlns:p14="http://schemas.microsoft.com/office/powerpoint/2010/main" val="63091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58000" y="1263450"/>
            <a:ext cx="8028000" cy="4594426"/>
          </a:xfrm>
          <a:prstGeom prst="rect">
            <a:avLst/>
          </a:prstGeom>
        </p:spPr>
        <p:txBody>
          <a:bodyPr/>
          <a:lstStyle/>
          <a:p>
            <a:pPr marL="180975" algn="just" eaLnBrk="0" hangingPunct="0">
              <a:lnSpc>
                <a:spcPct val="150000"/>
              </a:lnSpc>
              <a:spcBef>
                <a:spcPts val="600"/>
              </a:spcBef>
              <a:defRPr/>
            </a:pPr>
            <a:endParaRPr lang="en-ZA" altLang="en-US" sz="2400" dirty="0" smtClean="0">
              <a:latin typeface="+mn-lt"/>
            </a:endParaRPr>
          </a:p>
          <a:p>
            <a:pPr marL="263525" algn="just">
              <a:spcAft>
                <a:spcPts val="600"/>
              </a:spcAft>
              <a:defRPr/>
            </a:pPr>
            <a:endParaRPr lang="en-ZA" sz="2400" dirty="0" smtClean="0">
              <a:latin typeface="+mn-lt"/>
            </a:endParaRPr>
          </a:p>
          <a:p>
            <a:pPr marL="712788" indent="-531813" algn="just" eaLnBrk="0" hangingPunct="0">
              <a:lnSpc>
                <a:spcPct val="150000"/>
              </a:lnSpc>
              <a:spcBef>
                <a:spcPts val="600"/>
              </a:spcBef>
              <a:buFont typeface="+mj-lt"/>
              <a:buAutoNum type="arabicPeriod"/>
              <a:defRPr/>
            </a:pPr>
            <a:endParaRPr lang="en-ZA" altLang="en-US" dirty="0" smtClean="0">
              <a:latin typeface="Arial" panose="020B0604020202020204" pitchFamily="34" charset="0"/>
              <a:cs typeface="Arial" panose="020B0604020202020204" pitchFamily="34" charset="0"/>
            </a:endParaRPr>
          </a:p>
          <a:p>
            <a:pPr marL="712788" indent="-531813" algn="just" eaLnBrk="0" hangingPunct="0">
              <a:lnSpc>
                <a:spcPct val="150000"/>
              </a:lnSpc>
              <a:spcBef>
                <a:spcPts val="600"/>
              </a:spcBef>
              <a:buFont typeface="+mj-lt"/>
              <a:buAutoNum type="arabicPeriod"/>
              <a:defRPr/>
            </a:pPr>
            <a:endParaRPr lang="en-ZA" altLang="en-US" dirty="0">
              <a:latin typeface="Arial" panose="020B0604020202020204" pitchFamily="34" charset="0"/>
              <a:cs typeface="Arial" panose="020B0604020202020204" pitchFamily="34" charset="0"/>
            </a:endParaRPr>
          </a:p>
          <a:p>
            <a:pPr marL="996950" lvl="1" indent="-276225">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7" name="TextBox 6"/>
          <p:cNvSpPr txBox="1"/>
          <p:nvPr/>
        </p:nvSpPr>
        <p:spPr>
          <a:xfrm>
            <a:off x="558000" y="580805"/>
            <a:ext cx="8028000" cy="523220"/>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800" b="1" dirty="0">
                <a:cs typeface="Arial" panose="020B0604020202020204" pitchFamily="34" charset="0"/>
              </a:rPr>
              <a:t>Pending results and exam irregularities</a:t>
            </a:r>
          </a:p>
        </p:txBody>
      </p:sp>
      <p:sp>
        <p:nvSpPr>
          <p:cNvPr id="2" name="Slide Number Placeholder 1"/>
          <p:cNvSpPr>
            <a:spLocks noGrp="1"/>
          </p:cNvSpPr>
          <p:nvPr>
            <p:ph type="sldNum" sz="quarter" idx="12"/>
          </p:nvPr>
        </p:nvSpPr>
        <p:spPr/>
        <p:txBody>
          <a:bodyPr/>
          <a:lstStyle/>
          <a:p>
            <a:fld id="{31EE6E2F-CC14-2D44-A3B5-D96EDE0F4D3B}" type="slidenum">
              <a:rPr lang="en-US" smtClean="0"/>
              <a:t>9</a:t>
            </a:fld>
            <a:endParaRPr lang="en-US" dirty="0"/>
          </a:p>
        </p:txBody>
      </p:sp>
      <p:pic>
        <p:nvPicPr>
          <p:cNvPr id="4" name="Picture 3"/>
          <p:cNvPicPr>
            <a:picLocks noChangeAspect="1"/>
          </p:cNvPicPr>
          <p:nvPr/>
        </p:nvPicPr>
        <p:blipFill>
          <a:blip r:embed="rId3"/>
          <a:stretch>
            <a:fillRect/>
          </a:stretch>
        </p:blipFill>
        <p:spPr>
          <a:xfrm>
            <a:off x="558000" y="1104025"/>
            <a:ext cx="8028000" cy="5197971"/>
          </a:xfrm>
          <a:prstGeom prst="rect">
            <a:avLst/>
          </a:prstGeom>
        </p:spPr>
      </p:pic>
    </p:spTree>
    <p:extLst>
      <p:ext uri="{BB962C8B-B14F-4D97-AF65-F5344CB8AC3E}">
        <p14:creationId xmlns:p14="http://schemas.microsoft.com/office/powerpoint/2010/main" val="65611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12363</TotalTime>
  <Words>928</Words>
  <Application>Microsoft Office PowerPoint</Application>
  <PresentationFormat>On-screen Show (4:3)</PresentationFormat>
  <Paragraphs>360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맑은 고딕</vt:lpstr>
      <vt:lpstr>MS PGothic</vt: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Pillay.Demitra</cp:lastModifiedBy>
  <cp:revision>605</cp:revision>
  <cp:lastPrinted>2017-02-10T09:22:03Z</cp:lastPrinted>
  <dcterms:created xsi:type="dcterms:W3CDTF">2010-10-01T19:49:50Z</dcterms:created>
  <dcterms:modified xsi:type="dcterms:W3CDTF">2017-02-14T07:22:34Z</dcterms:modified>
</cp:coreProperties>
</file>