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900" r:id="rId2"/>
    <p:sldMasterId id="2147483912" r:id="rId3"/>
  </p:sldMasterIdLst>
  <p:notesMasterIdLst>
    <p:notesMasterId r:id="rId14"/>
  </p:notesMasterIdLst>
  <p:handoutMasterIdLst>
    <p:handoutMasterId r:id="rId15"/>
  </p:handoutMasterIdLst>
  <p:sldIdLst>
    <p:sldId id="284" r:id="rId4"/>
    <p:sldId id="506" r:id="rId5"/>
    <p:sldId id="543" r:id="rId6"/>
    <p:sldId id="524" r:id="rId7"/>
    <p:sldId id="541" r:id="rId8"/>
    <p:sldId id="525" r:id="rId9"/>
    <p:sldId id="540" r:id="rId10"/>
    <p:sldId id="523" r:id="rId11"/>
    <p:sldId id="544" r:id="rId12"/>
    <p:sldId id="522" r:id="rId13"/>
  </p:sldIdLst>
  <p:sldSz cx="9144000" cy="6858000" type="screen4x3"/>
  <p:notesSz cx="6797675" cy="9872663"/>
  <p:defaultTextStyle>
    <a:defPPr>
      <a:defRPr lang="en-US"/>
    </a:defPPr>
    <a:lvl1pPr algn="l" rtl="0" fontAlgn="base">
      <a:spcBef>
        <a:spcPct val="0"/>
      </a:spcBef>
      <a:spcAft>
        <a:spcPct val="0"/>
      </a:spcAft>
      <a:defRPr sz="2400" kern="1200">
        <a:solidFill>
          <a:schemeClr val="tx1"/>
        </a:solidFill>
        <a:latin typeface="Times" charset="0"/>
        <a:ea typeface="MS PGothic" pitchFamily="34" charset="-128"/>
        <a:cs typeface="+mn-cs"/>
      </a:defRPr>
    </a:lvl1pPr>
    <a:lvl2pPr marL="457200" algn="l" rtl="0" fontAlgn="base">
      <a:spcBef>
        <a:spcPct val="0"/>
      </a:spcBef>
      <a:spcAft>
        <a:spcPct val="0"/>
      </a:spcAft>
      <a:defRPr sz="2400" kern="1200">
        <a:solidFill>
          <a:schemeClr val="tx1"/>
        </a:solidFill>
        <a:latin typeface="Times" charset="0"/>
        <a:ea typeface="MS PGothic" pitchFamily="34" charset="-128"/>
        <a:cs typeface="+mn-cs"/>
      </a:defRPr>
    </a:lvl2pPr>
    <a:lvl3pPr marL="914400" algn="l" rtl="0" fontAlgn="base">
      <a:spcBef>
        <a:spcPct val="0"/>
      </a:spcBef>
      <a:spcAft>
        <a:spcPct val="0"/>
      </a:spcAft>
      <a:defRPr sz="2400" kern="1200">
        <a:solidFill>
          <a:schemeClr val="tx1"/>
        </a:solidFill>
        <a:latin typeface="Times"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1" userDrawn="1">
          <p15:clr>
            <a:srgbClr val="A4A3A4"/>
          </p15:clr>
        </p15:guide>
        <p15:guide id="3"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CC0000"/>
    <a:srgbClr val="FF0066"/>
    <a:srgbClr val="CC3300"/>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45" autoAdjust="0"/>
    <p:restoredTop sz="94660"/>
  </p:normalViewPr>
  <p:slideViewPr>
    <p:cSldViewPr>
      <p:cViewPr varScale="1">
        <p:scale>
          <a:sx n="110" d="100"/>
          <a:sy n="110" d="100"/>
        </p:scale>
        <p:origin x="-1644" y="-90"/>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3110"/>
        <p:guide pos="2141"/>
        <p:guide pos="214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3"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06CD2213-D635-4289-A010-2C385DCB444B}" type="slidenum">
              <a:rPr lang="en-US"/>
              <a:pPr>
                <a:defRPr/>
              </a:pPr>
              <a:t>‹#›</a:t>
            </a:fld>
            <a:endParaRPr lang="en-US" dirty="0"/>
          </a:p>
        </p:txBody>
      </p:sp>
    </p:spTree>
    <p:extLst>
      <p:ext uri="{BB962C8B-B14F-4D97-AF65-F5344CB8AC3E}">
        <p14:creationId xmlns:p14="http://schemas.microsoft.com/office/powerpoint/2010/main" xmlns="" val="14068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3"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67" name="Rectangle 3"/>
          <p:cNvSpPr>
            <a:spLocks noGrp="1" noChangeArrowheads="1"/>
          </p:cNvSpPr>
          <p:nvPr>
            <p:ph type="dt" idx="1"/>
          </p:nvPr>
        </p:nvSpPr>
        <p:spPr bwMode="auto">
          <a:xfrm>
            <a:off x="3851401" y="0"/>
            <a:ext cx="2946275" cy="49397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930275" y="739775"/>
            <a:ext cx="4937125" cy="37020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06668" y="4690193"/>
            <a:ext cx="4984346" cy="4442362"/>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3"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71" name="Rectangle 7"/>
          <p:cNvSpPr>
            <a:spLocks noGrp="1" noChangeArrowheads="1"/>
          </p:cNvSpPr>
          <p:nvPr>
            <p:ph type="sldNum" sz="quarter" idx="5"/>
          </p:nvPr>
        </p:nvSpPr>
        <p:spPr bwMode="auto">
          <a:xfrm>
            <a:off x="3851401" y="9378694"/>
            <a:ext cx="2946275" cy="49397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74DBADD2-E077-4E72-A543-AA479F939231}" type="slidenum">
              <a:rPr lang="en-US"/>
              <a:pPr>
                <a:defRPr/>
              </a:pPr>
              <a:t>‹#›</a:t>
            </a:fld>
            <a:endParaRPr lang="en-US" dirty="0"/>
          </a:p>
        </p:txBody>
      </p:sp>
    </p:spTree>
    <p:extLst>
      <p:ext uri="{BB962C8B-B14F-4D97-AF65-F5344CB8AC3E}">
        <p14:creationId xmlns:p14="http://schemas.microsoft.com/office/powerpoint/2010/main" xmlns="" val="3610863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4DBADD2-E077-4E72-A543-AA479F939231}" type="slidenum">
              <a:rPr lang="en-US" smtClean="0"/>
              <a:pPr>
                <a:defRPr/>
              </a:pPr>
              <a:t>9</a:t>
            </a:fld>
            <a:endParaRPr lang="en-US" dirty="0"/>
          </a:p>
        </p:txBody>
      </p:sp>
    </p:spTree>
    <p:extLst>
      <p:ext uri="{BB962C8B-B14F-4D97-AF65-F5344CB8AC3E}">
        <p14:creationId xmlns:p14="http://schemas.microsoft.com/office/powerpoint/2010/main" xmlns="" val="29064926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xmlns="" val="159574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136213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580460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46136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478788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860920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64412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af-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19385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241711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061316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342715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xmlns="" val="1223902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26825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841902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633715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361820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883833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6975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pPr>
                <a:defRPr/>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smtClean="0"/>
              <a:t>Click to edit Master title style</a:t>
            </a:r>
            <a:endParaRPr lang="af-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7622150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8992638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578913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53901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smtClean="0"/>
            </a:lvl1pPr>
          </a:lstStyle>
          <a:p>
            <a:pPr>
              <a:defRPr/>
            </a:pPr>
            <a:fld id="{162C112F-DFEF-4154-8E75-CF4B4FA2F3F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smtClean="0"/>
            </a:lvl1pPr>
          </a:lstStyle>
          <a:p>
            <a:pPr>
              <a:defRPr/>
            </a:pPr>
            <a:fld id="{162C112F-DFEF-4154-8E75-CF4B4FA2F3F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0851314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rtl="0" eaLnBrk="0" fontAlgn="base" hangingPunct="0">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5pPr>
      <a:lvl6pPr marL="342900" algn="ctr" rtl="0" fontAlgn="base">
        <a:spcBef>
          <a:spcPct val="0"/>
        </a:spcBef>
        <a:spcAft>
          <a:spcPct val="0"/>
        </a:spcAft>
        <a:defRPr sz="2400" b="1">
          <a:solidFill>
            <a:schemeClr val="tx2"/>
          </a:solidFill>
          <a:latin typeface="Arial" charset="0"/>
        </a:defRPr>
      </a:lvl6pPr>
      <a:lvl7pPr marL="685800" algn="ctr" rtl="0" fontAlgn="base">
        <a:spcBef>
          <a:spcPct val="0"/>
        </a:spcBef>
        <a:spcAft>
          <a:spcPct val="0"/>
        </a:spcAft>
        <a:defRPr sz="2400" b="1">
          <a:solidFill>
            <a:schemeClr val="tx2"/>
          </a:solidFill>
          <a:latin typeface="Arial" charset="0"/>
        </a:defRPr>
      </a:lvl7pPr>
      <a:lvl8pPr marL="1028700" algn="ctr" rtl="0" fontAlgn="base">
        <a:spcBef>
          <a:spcPct val="0"/>
        </a:spcBef>
        <a:spcAft>
          <a:spcPct val="0"/>
        </a:spcAft>
        <a:defRPr sz="2400" b="1">
          <a:solidFill>
            <a:schemeClr val="tx2"/>
          </a:solidFill>
          <a:latin typeface="Arial" charset="0"/>
        </a:defRPr>
      </a:lvl8pPr>
      <a:lvl9pPr marL="1371600" algn="ctr" rtl="0" fontAlgn="base">
        <a:spcBef>
          <a:spcPct val="0"/>
        </a:spcBef>
        <a:spcAft>
          <a:spcPct val="0"/>
        </a:spcAft>
        <a:defRPr sz="2400" b="1">
          <a:solidFill>
            <a:schemeClr val="tx2"/>
          </a:solidFill>
          <a:latin typeface="Arial" charset="0"/>
        </a:defRPr>
      </a:lvl9pPr>
    </p:titleStyle>
    <p:bodyStyle>
      <a:lvl1pPr marL="257175" indent="-257175" algn="l" rtl="0" eaLnBrk="0" fontAlgn="base" hangingPunct="0">
        <a:spcBef>
          <a:spcPct val="20000"/>
        </a:spcBef>
        <a:spcAft>
          <a:spcPct val="0"/>
        </a:spcAft>
        <a:buChar char="•"/>
        <a:defRPr sz="1650">
          <a:solidFill>
            <a:schemeClr val="tx1"/>
          </a:solidFill>
          <a:latin typeface="+mn-lt"/>
          <a:ea typeface="MS PGothic" pitchFamily="34" charset="-128"/>
          <a:cs typeface="MS PGothic" charset="0"/>
        </a:defRPr>
      </a:lvl1pPr>
      <a:lvl2pPr marL="557213" indent="-214313" algn="l" rtl="0" eaLnBrk="0" fontAlgn="base" hangingPunct="0">
        <a:spcBef>
          <a:spcPct val="20000"/>
        </a:spcBef>
        <a:spcAft>
          <a:spcPct val="0"/>
        </a:spcAft>
        <a:buChar char="–"/>
        <a:defRPr sz="1500">
          <a:solidFill>
            <a:schemeClr val="tx1"/>
          </a:solidFill>
          <a:latin typeface="+mn-lt"/>
          <a:ea typeface="MS PGothic" pitchFamily="34" charset="-128"/>
          <a:cs typeface="MS PGothic" charset="0"/>
        </a:defRPr>
      </a:lvl2pPr>
      <a:lvl3pPr marL="857250" indent="-17145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3pPr>
      <a:lvl4pPr marL="1200150" indent="-17145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543050" indent="-171450" algn="l" rtl="0" eaLnBrk="0" fontAlgn="base" hangingPunct="0">
        <a:spcBef>
          <a:spcPct val="20000"/>
        </a:spcBef>
        <a:spcAft>
          <a:spcPct val="0"/>
        </a:spcAft>
        <a:buChar char="»"/>
        <a:defRPr sz="1050">
          <a:solidFill>
            <a:schemeClr val="tx1"/>
          </a:solidFill>
          <a:latin typeface="+mn-lt"/>
          <a:ea typeface="MS PGothic" pitchFamily="34" charset="-128"/>
          <a:cs typeface="MS PGothic" charset="0"/>
        </a:defRPr>
      </a:lvl5pPr>
      <a:lvl6pPr marL="1885950" indent="-171450" algn="l" rtl="0" fontAlgn="base">
        <a:spcBef>
          <a:spcPct val="20000"/>
        </a:spcBef>
        <a:spcAft>
          <a:spcPct val="0"/>
        </a:spcAft>
        <a:buChar char="»"/>
        <a:defRPr sz="1050">
          <a:solidFill>
            <a:schemeClr val="tx1"/>
          </a:solidFill>
          <a:latin typeface="+mn-lt"/>
        </a:defRPr>
      </a:lvl6pPr>
      <a:lvl7pPr marL="2228850" indent="-171450" algn="l" rtl="0" fontAlgn="base">
        <a:spcBef>
          <a:spcPct val="20000"/>
        </a:spcBef>
        <a:spcAft>
          <a:spcPct val="0"/>
        </a:spcAft>
        <a:buChar char="»"/>
        <a:defRPr sz="1050">
          <a:solidFill>
            <a:schemeClr val="tx1"/>
          </a:solidFill>
          <a:latin typeface="+mn-lt"/>
        </a:defRPr>
      </a:lvl7pPr>
      <a:lvl8pPr marL="2571750" indent="-171450" algn="l" rtl="0" fontAlgn="base">
        <a:spcBef>
          <a:spcPct val="20000"/>
        </a:spcBef>
        <a:spcAft>
          <a:spcPct val="0"/>
        </a:spcAft>
        <a:buChar char="»"/>
        <a:defRPr sz="1050">
          <a:solidFill>
            <a:schemeClr val="tx1"/>
          </a:solidFill>
          <a:latin typeface="+mn-lt"/>
        </a:defRPr>
      </a:lvl8pPr>
      <a:lvl9pPr marL="2914650" indent="-171450" algn="l" rtl="0" fontAlgn="base">
        <a:spcBef>
          <a:spcPct val="20000"/>
        </a:spcBef>
        <a:spcAft>
          <a:spcPct val="0"/>
        </a:spcAft>
        <a:buChar char="»"/>
        <a:defRPr sz="1050">
          <a:solidFill>
            <a:schemeClr val="tx1"/>
          </a:solidFill>
          <a:latin typeface="+mn-lt"/>
        </a:defRPr>
      </a:lvl9pPr>
    </p:bodyStyle>
    <p:otherStyle>
      <a:defPPr>
        <a:defRPr lang="af-Z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smtClean="0"/>
            </a:lvl1pPr>
          </a:lstStyle>
          <a:p>
            <a:pPr>
              <a:defRPr/>
            </a:pPr>
            <a:fld id="{162C112F-DFEF-4154-8E75-CF4B4FA2F3F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84466236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rtl="0" eaLnBrk="0" fontAlgn="base" hangingPunct="0">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5pPr>
      <a:lvl6pPr marL="342900" algn="ctr" rtl="0" fontAlgn="base">
        <a:spcBef>
          <a:spcPct val="0"/>
        </a:spcBef>
        <a:spcAft>
          <a:spcPct val="0"/>
        </a:spcAft>
        <a:defRPr sz="2400" b="1">
          <a:solidFill>
            <a:schemeClr val="tx2"/>
          </a:solidFill>
          <a:latin typeface="Arial" charset="0"/>
        </a:defRPr>
      </a:lvl6pPr>
      <a:lvl7pPr marL="685800" algn="ctr" rtl="0" fontAlgn="base">
        <a:spcBef>
          <a:spcPct val="0"/>
        </a:spcBef>
        <a:spcAft>
          <a:spcPct val="0"/>
        </a:spcAft>
        <a:defRPr sz="2400" b="1">
          <a:solidFill>
            <a:schemeClr val="tx2"/>
          </a:solidFill>
          <a:latin typeface="Arial" charset="0"/>
        </a:defRPr>
      </a:lvl7pPr>
      <a:lvl8pPr marL="1028700" algn="ctr" rtl="0" fontAlgn="base">
        <a:spcBef>
          <a:spcPct val="0"/>
        </a:spcBef>
        <a:spcAft>
          <a:spcPct val="0"/>
        </a:spcAft>
        <a:defRPr sz="2400" b="1">
          <a:solidFill>
            <a:schemeClr val="tx2"/>
          </a:solidFill>
          <a:latin typeface="Arial" charset="0"/>
        </a:defRPr>
      </a:lvl8pPr>
      <a:lvl9pPr marL="1371600" algn="ctr" rtl="0" fontAlgn="base">
        <a:spcBef>
          <a:spcPct val="0"/>
        </a:spcBef>
        <a:spcAft>
          <a:spcPct val="0"/>
        </a:spcAft>
        <a:defRPr sz="2400" b="1">
          <a:solidFill>
            <a:schemeClr val="tx2"/>
          </a:solidFill>
          <a:latin typeface="Arial" charset="0"/>
        </a:defRPr>
      </a:lvl9pPr>
    </p:titleStyle>
    <p:bodyStyle>
      <a:lvl1pPr marL="257175" indent="-257175" algn="l" rtl="0" eaLnBrk="0" fontAlgn="base" hangingPunct="0">
        <a:spcBef>
          <a:spcPct val="20000"/>
        </a:spcBef>
        <a:spcAft>
          <a:spcPct val="0"/>
        </a:spcAft>
        <a:buChar char="•"/>
        <a:defRPr sz="1650">
          <a:solidFill>
            <a:schemeClr val="tx1"/>
          </a:solidFill>
          <a:latin typeface="+mn-lt"/>
          <a:ea typeface="MS PGothic" pitchFamily="34" charset="-128"/>
          <a:cs typeface="MS PGothic" charset="0"/>
        </a:defRPr>
      </a:lvl1pPr>
      <a:lvl2pPr marL="557213" indent="-214313" algn="l" rtl="0" eaLnBrk="0" fontAlgn="base" hangingPunct="0">
        <a:spcBef>
          <a:spcPct val="20000"/>
        </a:spcBef>
        <a:spcAft>
          <a:spcPct val="0"/>
        </a:spcAft>
        <a:buChar char="–"/>
        <a:defRPr sz="1500">
          <a:solidFill>
            <a:schemeClr val="tx1"/>
          </a:solidFill>
          <a:latin typeface="+mn-lt"/>
          <a:ea typeface="MS PGothic" pitchFamily="34" charset="-128"/>
          <a:cs typeface="MS PGothic" charset="0"/>
        </a:defRPr>
      </a:lvl2pPr>
      <a:lvl3pPr marL="857250" indent="-17145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3pPr>
      <a:lvl4pPr marL="1200150" indent="-17145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543050" indent="-171450" algn="l" rtl="0" eaLnBrk="0" fontAlgn="base" hangingPunct="0">
        <a:spcBef>
          <a:spcPct val="20000"/>
        </a:spcBef>
        <a:spcAft>
          <a:spcPct val="0"/>
        </a:spcAft>
        <a:buChar char="»"/>
        <a:defRPr sz="1050">
          <a:solidFill>
            <a:schemeClr val="tx1"/>
          </a:solidFill>
          <a:latin typeface="+mn-lt"/>
          <a:ea typeface="MS PGothic" pitchFamily="34" charset="-128"/>
          <a:cs typeface="MS PGothic" charset="0"/>
        </a:defRPr>
      </a:lvl5pPr>
      <a:lvl6pPr marL="1885950" indent="-171450" algn="l" rtl="0" fontAlgn="base">
        <a:spcBef>
          <a:spcPct val="20000"/>
        </a:spcBef>
        <a:spcAft>
          <a:spcPct val="0"/>
        </a:spcAft>
        <a:buChar char="»"/>
        <a:defRPr sz="1050">
          <a:solidFill>
            <a:schemeClr val="tx1"/>
          </a:solidFill>
          <a:latin typeface="+mn-lt"/>
        </a:defRPr>
      </a:lvl6pPr>
      <a:lvl7pPr marL="2228850" indent="-171450" algn="l" rtl="0" fontAlgn="base">
        <a:spcBef>
          <a:spcPct val="20000"/>
        </a:spcBef>
        <a:spcAft>
          <a:spcPct val="0"/>
        </a:spcAft>
        <a:buChar char="»"/>
        <a:defRPr sz="1050">
          <a:solidFill>
            <a:schemeClr val="tx1"/>
          </a:solidFill>
          <a:latin typeface="+mn-lt"/>
        </a:defRPr>
      </a:lvl7pPr>
      <a:lvl8pPr marL="2571750" indent="-171450" algn="l" rtl="0" fontAlgn="base">
        <a:spcBef>
          <a:spcPct val="20000"/>
        </a:spcBef>
        <a:spcAft>
          <a:spcPct val="0"/>
        </a:spcAft>
        <a:buChar char="»"/>
        <a:defRPr sz="1050">
          <a:solidFill>
            <a:schemeClr val="tx1"/>
          </a:solidFill>
          <a:latin typeface="+mn-lt"/>
        </a:defRPr>
      </a:lvl8pPr>
      <a:lvl9pPr marL="2914650" indent="-171450" algn="l" rtl="0" fontAlgn="base">
        <a:spcBef>
          <a:spcPct val="20000"/>
        </a:spcBef>
        <a:spcAft>
          <a:spcPct val="0"/>
        </a:spcAft>
        <a:buChar char="»"/>
        <a:defRPr sz="1050">
          <a:solidFill>
            <a:schemeClr val="tx1"/>
          </a:solidFill>
          <a:latin typeface="+mn-lt"/>
        </a:defRPr>
      </a:lvl9pPr>
    </p:bodyStyle>
    <p:otherStyle>
      <a:defPPr>
        <a:defRPr lang="af-Z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83568" y="548680"/>
            <a:ext cx="7992888" cy="3168352"/>
          </a:xfrm>
        </p:spPr>
        <p:txBody>
          <a:bodyPr/>
          <a:lstStyle/>
          <a:p>
            <a:pPr eaLnBrk="1" hangingPunct="1"/>
            <a:r>
              <a:rPr lang="en-ZA" sz="3600" dirty="0" smtClean="0"/>
              <a:t/>
            </a:r>
            <a:br>
              <a:rPr lang="en-ZA" sz="3600" dirty="0" smtClean="0"/>
            </a:br>
            <a:r>
              <a:rPr lang="en-ZA" sz="3600" dirty="0" smtClean="0"/>
              <a:t/>
            </a:r>
            <a:br>
              <a:rPr lang="en-ZA" sz="3600" dirty="0" smtClean="0"/>
            </a:br>
            <a:r>
              <a:rPr lang="en-ZA" dirty="0" smtClean="0">
                <a:solidFill>
                  <a:srgbClr val="FF0000"/>
                </a:solidFill>
              </a:rPr>
              <a:t/>
            </a:r>
            <a:br>
              <a:rPr lang="en-ZA" dirty="0" smtClean="0">
                <a:solidFill>
                  <a:srgbClr val="FF0000"/>
                </a:solidFill>
              </a:rPr>
            </a:br>
            <a:r>
              <a:rPr lang="en-ZA" sz="4000" dirty="0" smtClean="0">
                <a:solidFill>
                  <a:schemeClr val="tx1"/>
                </a:solidFill>
              </a:rPr>
              <a:t>PRESENTATION TO THE PORTFOLIO COMMITTEE ON INTERNATIONAL RELATIONS</a:t>
            </a:r>
            <a:br>
              <a:rPr lang="en-ZA" sz="4000" dirty="0" smtClean="0">
                <a:solidFill>
                  <a:schemeClr val="tx1"/>
                </a:solidFill>
              </a:rPr>
            </a:br>
            <a:r>
              <a:rPr lang="en-ZA" sz="4000" dirty="0" smtClean="0">
                <a:solidFill>
                  <a:schemeClr val="tx1"/>
                </a:solidFill>
              </a:rPr>
              <a:t/>
            </a:r>
            <a:br>
              <a:rPr lang="en-ZA" sz="4000" dirty="0" smtClean="0">
                <a:solidFill>
                  <a:schemeClr val="tx1"/>
                </a:solidFill>
              </a:rPr>
            </a:br>
            <a:r>
              <a:rPr lang="en-ZA" sz="4000" dirty="0" smtClean="0">
                <a:solidFill>
                  <a:schemeClr val="tx1"/>
                </a:solidFill>
              </a:rPr>
              <a:t>15 FEBRUARY 2017</a:t>
            </a:r>
            <a:br>
              <a:rPr lang="en-ZA" sz="4000" dirty="0" smtClean="0">
                <a:solidFill>
                  <a:schemeClr val="tx1"/>
                </a:solidFill>
              </a:rPr>
            </a:br>
            <a:r>
              <a:rPr lang="en-ZA" sz="4000" dirty="0" smtClean="0">
                <a:solidFill>
                  <a:schemeClr val="tx1"/>
                </a:solidFill>
              </a:rPr>
              <a:t/>
            </a:r>
            <a:br>
              <a:rPr lang="en-ZA" sz="4000" dirty="0" smtClean="0">
                <a:solidFill>
                  <a:schemeClr val="tx1"/>
                </a:solidFill>
              </a:rPr>
            </a:br>
            <a:r>
              <a:rPr lang="en-ZA" sz="4000" dirty="0" smtClean="0">
                <a:solidFill>
                  <a:schemeClr val="tx1"/>
                </a:solidFill>
              </a:rPr>
              <a:t>MS BONGIWE QWABE</a:t>
            </a:r>
          </a:p>
        </p:txBody>
      </p:sp>
      <p:sp>
        <p:nvSpPr>
          <p:cNvPr id="3075" name="Subtitle 2"/>
          <p:cNvSpPr>
            <a:spLocks noGrp="1"/>
          </p:cNvSpPr>
          <p:nvPr>
            <p:ph type="subTitle" idx="1"/>
          </p:nvPr>
        </p:nvSpPr>
        <p:spPr>
          <a:xfrm>
            <a:off x="1071563" y="3643313"/>
            <a:ext cx="6929437" cy="1538287"/>
          </a:xfrm>
        </p:spPr>
        <p:txBody>
          <a:bodyPr/>
          <a:lstStyle/>
          <a:p>
            <a:pPr eaLnBrk="1" hangingPunct="1"/>
            <a:endParaRPr lang="en-ZA" dirty="0" smtClean="0"/>
          </a:p>
          <a:p>
            <a:pPr eaLnBrk="1" hangingPunct="1"/>
            <a:endParaRPr lang="en-ZA" dirty="0" smtClean="0"/>
          </a:p>
        </p:txBody>
      </p:sp>
      <p:sp>
        <p:nvSpPr>
          <p:cNvPr id="3076" name="Slide Number Placeholder 3"/>
          <p:cNvSpPr>
            <a:spLocks noGrp="1"/>
          </p:cNvSpPr>
          <p:nvPr>
            <p:ph type="sldNum" sz="quarter" idx="4294967295"/>
          </p:nvPr>
        </p:nvSpPr>
        <p:spPr>
          <a:xfrm>
            <a:off x="8647113" y="6408738"/>
            <a:ext cx="366712" cy="365125"/>
          </a:xfrm>
          <a:noFill/>
        </p:spPr>
        <p:txBody>
          <a:bodyPr/>
          <a:lstStyle/>
          <a:p>
            <a:fld id="{50982F16-3140-4FC7-926A-A6B9C22C7AC6}" type="slidenum">
              <a:rPr lang="en-ZA"/>
              <a:pPr/>
              <a:t>1</a:t>
            </a:fld>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6832"/>
            <a:ext cx="8229600" cy="1143000"/>
          </a:xfrm>
        </p:spPr>
        <p:txBody>
          <a:bodyPr/>
          <a:lstStyle/>
          <a:p>
            <a:r>
              <a:rPr lang="en-ZA" sz="4400" dirty="0" smtClean="0">
                <a:solidFill>
                  <a:srgbClr val="00B050"/>
                </a:solidFill>
                <a:latin typeface="Arial" pitchFamily="34" charset="0"/>
                <a:cs typeface="Arial" pitchFamily="34" charset="0"/>
              </a:rPr>
              <a:t>THANK YOU</a:t>
            </a:r>
            <a:endParaRPr lang="en-ZA" sz="4400" dirty="0">
              <a:solidFill>
                <a:srgbClr val="00B050"/>
              </a:solidFill>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B7ECCFFD-28B8-4B2B-AA3B-9D8401C94CCD}" type="slidenum">
              <a:rPr lang="en-GB" smtClean="0"/>
              <a:pPr>
                <a:defRPr/>
              </a:pPr>
              <a:t>10</a:t>
            </a:fld>
            <a:endParaRPr lang="en-GB" dirty="0"/>
          </a:p>
        </p:txBody>
      </p:sp>
      <p:sp>
        <p:nvSpPr>
          <p:cNvPr id="4" name="Rectangle 3"/>
          <p:cNvSpPr/>
          <p:nvPr/>
        </p:nvSpPr>
        <p:spPr>
          <a:xfrm>
            <a:off x="2286000" y="-125819"/>
            <a:ext cx="4572000" cy="1938992"/>
          </a:xfrm>
          <a:prstGeom prst="rect">
            <a:avLst/>
          </a:prstGeom>
        </p:spPr>
        <p:txBody>
          <a:bodyPr>
            <a:spAutoFit/>
          </a:bodyPr>
          <a:lstStyle/>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xmlns="" val="2598286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23528" y="188640"/>
            <a:ext cx="8147248" cy="504056"/>
          </a:xfrm>
        </p:spPr>
        <p:txBody>
          <a:bodyPr/>
          <a:lstStyle/>
          <a:p>
            <a:r>
              <a:rPr lang="en-US" sz="2800" dirty="0" smtClean="0"/>
              <a:t/>
            </a:r>
            <a:br>
              <a:rPr lang="en-US" sz="2800" dirty="0" smtClean="0"/>
            </a:br>
            <a:r>
              <a:rPr lang="en-ZA" dirty="0">
                <a:solidFill>
                  <a:srgbClr val="00B050"/>
                </a:solidFill>
              </a:rPr>
              <a:t>OUTLINE OF THE PRESENTATION</a:t>
            </a:r>
            <a:r>
              <a:rPr lang="en-ZA" sz="2400" dirty="0">
                <a:solidFill>
                  <a:srgbClr val="00B050"/>
                </a:solidFill>
              </a:rPr>
              <a:t/>
            </a:r>
            <a:br>
              <a:rPr lang="en-ZA" sz="2400" dirty="0">
                <a:solidFill>
                  <a:srgbClr val="00B050"/>
                </a:solidFill>
              </a:rPr>
            </a:br>
            <a:endParaRPr lang="de-DE" sz="2400" dirty="0">
              <a:solidFill>
                <a:srgbClr val="00B050"/>
              </a:solidFill>
            </a:endParaRPr>
          </a:p>
        </p:txBody>
      </p:sp>
      <p:sp>
        <p:nvSpPr>
          <p:cNvPr id="10243" name="Inhaltsplatzhalter 2"/>
          <p:cNvSpPr>
            <a:spLocks noGrp="1"/>
          </p:cNvSpPr>
          <p:nvPr>
            <p:ph idx="1"/>
          </p:nvPr>
        </p:nvSpPr>
        <p:spPr>
          <a:xfrm>
            <a:off x="107504" y="836712"/>
            <a:ext cx="8928992" cy="5184576"/>
          </a:xfrm>
        </p:spPr>
        <p:txBody>
          <a:bodyPr/>
          <a:lstStyle/>
          <a:p>
            <a:pPr marL="514350" indent="-514350">
              <a:lnSpc>
                <a:spcPct val="150000"/>
              </a:lnSpc>
              <a:spcBef>
                <a:spcPts val="0"/>
              </a:spcBef>
              <a:buFont typeface="+mj-lt"/>
              <a:buAutoNum type="arabicPeriod"/>
            </a:pPr>
            <a:r>
              <a:rPr lang="en-ZA" sz="2800" dirty="0" smtClean="0"/>
              <a:t>INTRODUCTION </a:t>
            </a:r>
          </a:p>
          <a:p>
            <a:pPr marL="514350" indent="-514350">
              <a:lnSpc>
                <a:spcPct val="150000"/>
              </a:lnSpc>
              <a:spcBef>
                <a:spcPts val="0"/>
              </a:spcBef>
              <a:buFont typeface="+mj-lt"/>
              <a:buAutoNum type="arabicPeriod"/>
            </a:pPr>
            <a:r>
              <a:rPr lang="en-ZA" sz="2800" dirty="0" smtClean="0"/>
              <a:t>MOROCCO</a:t>
            </a:r>
          </a:p>
          <a:p>
            <a:pPr marL="514350" indent="-514350">
              <a:lnSpc>
                <a:spcPct val="150000"/>
              </a:lnSpc>
              <a:spcBef>
                <a:spcPts val="0"/>
              </a:spcBef>
              <a:buFont typeface="+mj-lt"/>
              <a:buAutoNum type="arabicPeriod"/>
            </a:pPr>
            <a:r>
              <a:rPr lang="en-ZA" sz="2800" dirty="0" smtClean="0"/>
              <a:t>INTERNATIONAL CRIMINAL COURT (ICC)</a:t>
            </a:r>
          </a:p>
          <a:p>
            <a:pPr marL="514350" indent="-514350">
              <a:lnSpc>
                <a:spcPct val="150000"/>
              </a:lnSpc>
              <a:spcBef>
                <a:spcPts val="0"/>
              </a:spcBef>
              <a:buFont typeface="+mj-lt"/>
              <a:buAutoNum type="arabicPeriod"/>
            </a:pPr>
            <a:r>
              <a:rPr lang="en-ZA" sz="2800" dirty="0" smtClean="0"/>
              <a:t>INSTITUTIONAL REFORM</a:t>
            </a:r>
          </a:p>
          <a:p>
            <a:pPr marL="514350" indent="-514350">
              <a:lnSpc>
                <a:spcPct val="150000"/>
              </a:lnSpc>
              <a:spcBef>
                <a:spcPts val="0"/>
              </a:spcBef>
              <a:buFont typeface="+mj-lt"/>
              <a:buAutoNum type="arabicPeriod"/>
            </a:pPr>
            <a:r>
              <a:rPr lang="en-US" sz="2800" dirty="0"/>
              <a:t>CONTINENTAL FREE TRADE AREA (CFTA</a:t>
            </a:r>
            <a:r>
              <a:rPr lang="en-US" sz="2800" dirty="0" smtClean="0"/>
              <a:t>)</a:t>
            </a:r>
            <a:endParaRPr lang="en-ZA" sz="2800" dirty="0" smtClean="0"/>
          </a:p>
          <a:p>
            <a:pPr marL="514350" indent="-514350">
              <a:lnSpc>
                <a:spcPct val="150000"/>
              </a:lnSpc>
              <a:spcBef>
                <a:spcPts val="0"/>
              </a:spcBef>
              <a:buFont typeface="+mj-lt"/>
              <a:buAutoNum type="arabicPeriod"/>
            </a:pPr>
            <a:r>
              <a:rPr lang="en-ZA" sz="2800" dirty="0" smtClean="0"/>
              <a:t>ELECTIONS</a:t>
            </a:r>
          </a:p>
          <a:p>
            <a:pPr marL="514350" indent="-514350">
              <a:lnSpc>
                <a:spcPct val="150000"/>
              </a:lnSpc>
              <a:spcBef>
                <a:spcPts val="0"/>
              </a:spcBef>
              <a:buFont typeface="+mj-lt"/>
              <a:buAutoNum type="arabicPeriod"/>
            </a:pPr>
            <a:endParaRPr lang="en-ZA" sz="2800" dirty="0" smtClean="0"/>
          </a:p>
          <a:p>
            <a:pPr marL="0" indent="0">
              <a:spcBef>
                <a:spcPts val="0"/>
              </a:spcBef>
              <a:buNone/>
            </a:pPr>
            <a:endParaRPr lang="en-ZA" sz="2800" dirty="0" smtClean="0"/>
          </a:p>
          <a:p>
            <a:pPr marL="0" indent="0" algn="just">
              <a:spcBef>
                <a:spcPts val="0"/>
              </a:spcBef>
              <a:buNone/>
            </a:pPr>
            <a:endParaRPr lang="en-US" sz="1000" b="1" dirty="0" smtClean="0"/>
          </a:p>
          <a:p>
            <a:pPr lvl="0"/>
            <a:endParaRPr lang="en-ZA" sz="1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pPr/>
              <a:t>2</a:t>
            </a:fld>
            <a:endParaRPr lang="en-GB" dirty="0"/>
          </a:p>
        </p:txBody>
      </p:sp>
    </p:spTree>
    <p:extLst>
      <p:ext uri="{BB962C8B-B14F-4D97-AF65-F5344CB8AC3E}">
        <p14:creationId xmlns:p14="http://schemas.microsoft.com/office/powerpoint/2010/main" xmlns="" val="226729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420" y="-90264"/>
            <a:ext cx="8229600" cy="1143000"/>
          </a:xfrm>
        </p:spPr>
        <p:txBody>
          <a:bodyPr/>
          <a:lstStyle/>
          <a:p>
            <a:r>
              <a:rPr lang="en-US" dirty="0">
                <a:solidFill>
                  <a:srgbClr val="00B050"/>
                </a:solidFill>
              </a:rPr>
              <a:t>INTRODUCTION</a:t>
            </a:r>
            <a:r>
              <a:rPr lang="en-US" dirty="0" smtClean="0"/>
              <a:t> </a:t>
            </a:r>
            <a:endParaRPr lang="en-US" dirty="0"/>
          </a:p>
        </p:txBody>
      </p:sp>
      <p:sp>
        <p:nvSpPr>
          <p:cNvPr id="3" name="Content Placeholder 2"/>
          <p:cNvSpPr>
            <a:spLocks noGrp="1"/>
          </p:cNvSpPr>
          <p:nvPr>
            <p:ph idx="1"/>
          </p:nvPr>
        </p:nvSpPr>
        <p:spPr>
          <a:xfrm>
            <a:off x="455420" y="764704"/>
            <a:ext cx="8229600" cy="4514056"/>
          </a:xfrm>
        </p:spPr>
        <p:txBody>
          <a:bodyPr/>
          <a:lstStyle/>
          <a:p>
            <a:pPr algn="just"/>
            <a:r>
              <a:rPr lang="en-US" sz="2000" dirty="0" smtClean="0"/>
              <a:t>The Assembly launched the African Union theme for 2017: </a:t>
            </a:r>
            <a:r>
              <a:rPr lang="en-ZA" sz="2000" dirty="0"/>
              <a:t>“Harnessing the Demographic </a:t>
            </a:r>
            <a:r>
              <a:rPr lang="en-ZA" sz="2000" dirty="0" smtClean="0"/>
              <a:t>Dividend </a:t>
            </a:r>
            <a:r>
              <a:rPr lang="en-ZA" sz="2000" dirty="0"/>
              <a:t>through Investments in the Youth</a:t>
            </a:r>
            <a:r>
              <a:rPr lang="en-ZA" sz="2000" dirty="0" smtClean="0"/>
              <a:t>”.</a:t>
            </a:r>
          </a:p>
          <a:p>
            <a:pPr marL="0" indent="0">
              <a:buNone/>
            </a:pPr>
            <a:endParaRPr lang="en-ZA" sz="2000" dirty="0" smtClean="0"/>
          </a:p>
          <a:p>
            <a:pPr algn="just"/>
            <a:r>
              <a:rPr lang="en-ZA" sz="2000" dirty="0" smtClean="0"/>
              <a:t>The new Chairperson of the </a:t>
            </a:r>
            <a:r>
              <a:rPr lang="en-ZA" sz="2000" dirty="0"/>
              <a:t>African </a:t>
            </a:r>
            <a:r>
              <a:rPr lang="en-ZA" sz="2000" dirty="0" smtClean="0"/>
              <a:t>Union for 2017 </a:t>
            </a:r>
            <a:r>
              <a:rPr lang="en-ZA" sz="2000" dirty="0"/>
              <a:t>is H.E. President Alpha </a:t>
            </a:r>
            <a:r>
              <a:rPr lang="en-ZA" sz="2000" dirty="0" smtClean="0"/>
              <a:t>Condé, </a:t>
            </a:r>
            <a:r>
              <a:rPr lang="en-US" sz="2000" dirty="0"/>
              <a:t>President of </a:t>
            </a:r>
            <a:r>
              <a:rPr lang="en-US" sz="2000" dirty="0" smtClean="0"/>
              <a:t>Guinea</a:t>
            </a:r>
          </a:p>
          <a:p>
            <a:pPr marL="0" indent="0">
              <a:buNone/>
            </a:pPr>
            <a:endParaRPr lang="en-ZA" sz="2000" dirty="0" smtClean="0"/>
          </a:p>
          <a:p>
            <a:pPr algn="just"/>
            <a:r>
              <a:rPr lang="en-ZA" sz="2000" dirty="0" smtClean="0"/>
              <a:t>The</a:t>
            </a:r>
            <a:r>
              <a:rPr lang="en-US" sz="2000" dirty="0" smtClean="0"/>
              <a:t> </a:t>
            </a:r>
            <a:r>
              <a:rPr lang="en-US" sz="2000" dirty="0"/>
              <a:t>28</a:t>
            </a:r>
            <a:r>
              <a:rPr lang="en-US" sz="2000" baseline="30000" dirty="0"/>
              <a:t>th</a:t>
            </a:r>
            <a:r>
              <a:rPr lang="en-US" sz="2000" dirty="0"/>
              <a:t> </a:t>
            </a:r>
            <a:r>
              <a:rPr lang="en-US" sz="2000" dirty="0" smtClean="0"/>
              <a:t>Ordinary Session </a:t>
            </a:r>
            <a:r>
              <a:rPr lang="en-US" sz="2000" dirty="0"/>
              <a:t>of</a:t>
            </a:r>
            <a:r>
              <a:rPr lang="en-ZA" sz="2000" dirty="0" smtClean="0"/>
              <a:t> of the Assembly was preceded by meetings of the Permanent Representatives Council and the Executive Council. The meeting of the Assembly was immediately preceded by that of the Retreat of Heads of State and Government.</a:t>
            </a:r>
          </a:p>
          <a:p>
            <a:endParaRPr lang="en-ZA" sz="2000" dirty="0"/>
          </a:p>
          <a:p>
            <a:r>
              <a:rPr lang="en-ZA" sz="2000" dirty="0" smtClean="0"/>
              <a:t>In addition to these meetings, other meetings and side events took place on the margins of the Assembly.   </a:t>
            </a:r>
            <a:endParaRPr lang="en-US" sz="2000" dirty="0"/>
          </a:p>
        </p:txBody>
      </p:sp>
      <p:sp>
        <p:nvSpPr>
          <p:cNvPr id="4" name="Slide Number Placeholder 3"/>
          <p:cNvSpPr>
            <a:spLocks noGrp="1"/>
          </p:cNvSpPr>
          <p:nvPr>
            <p:ph type="sldNum" sz="quarter" idx="10"/>
          </p:nvPr>
        </p:nvSpPr>
        <p:spPr/>
        <p:txBody>
          <a:bodyPr/>
          <a:lstStyle/>
          <a:p>
            <a:pPr>
              <a:defRPr/>
            </a:pPr>
            <a:fld id="{CF1E8975-B498-4F38-B570-13EB84F40AB8}" type="slidenum">
              <a:rPr lang="en-GB" smtClean="0"/>
              <a:pPr>
                <a:defRPr/>
              </a:pPr>
              <a:t>3</a:t>
            </a:fld>
            <a:endParaRPr lang="en-GB" dirty="0"/>
          </a:p>
        </p:txBody>
      </p:sp>
    </p:spTree>
    <p:extLst>
      <p:ext uri="{BB962C8B-B14F-4D97-AF65-F5344CB8AC3E}">
        <p14:creationId xmlns:p14="http://schemas.microsoft.com/office/powerpoint/2010/main" xmlns="" val="3863697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00708" y="332656"/>
            <a:ext cx="8286092" cy="640846"/>
          </a:xfrm>
        </p:spPr>
        <p:txBody>
          <a:bodyPr/>
          <a:lstStyle/>
          <a:p>
            <a:r>
              <a:rPr lang="en-ZA" dirty="0" smtClean="0">
                <a:solidFill>
                  <a:srgbClr val="00B050"/>
                </a:solidFill>
              </a:rPr>
              <a:t/>
            </a:r>
            <a:br>
              <a:rPr lang="en-ZA" dirty="0" smtClean="0">
                <a:solidFill>
                  <a:srgbClr val="00B050"/>
                </a:solidFill>
              </a:rPr>
            </a:br>
            <a:r>
              <a:rPr lang="en-ZA" dirty="0" smtClean="0">
                <a:solidFill>
                  <a:srgbClr val="00B050"/>
                </a:solidFill>
              </a:rPr>
              <a:t>MOROCCO</a:t>
            </a:r>
            <a:r>
              <a:rPr lang="en-ZA" dirty="0">
                <a:solidFill>
                  <a:srgbClr val="00B050"/>
                </a:solidFill>
              </a:rPr>
              <a:t/>
            </a:r>
            <a:br>
              <a:rPr lang="en-ZA" dirty="0">
                <a:solidFill>
                  <a:srgbClr val="00B050"/>
                </a:solidFill>
              </a:rPr>
            </a:br>
            <a:r>
              <a:rPr lang="en-ZA" sz="2800" dirty="0"/>
              <a:t/>
            </a:r>
            <a:br>
              <a:rPr lang="en-ZA" sz="2800" dirty="0"/>
            </a:br>
            <a:endParaRPr lang="de-DE" sz="2800" dirty="0" smtClean="0"/>
          </a:p>
        </p:txBody>
      </p:sp>
      <p:sp>
        <p:nvSpPr>
          <p:cNvPr id="10243" name="Inhaltsplatzhalter 2"/>
          <p:cNvSpPr>
            <a:spLocks noGrp="1"/>
          </p:cNvSpPr>
          <p:nvPr>
            <p:ph idx="1"/>
          </p:nvPr>
        </p:nvSpPr>
        <p:spPr>
          <a:xfrm>
            <a:off x="-26969" y="509063"/>
            <a:ext cx="8856984" cy="4320480"/>
          </a:xfrm>
        </p:spPr>
        <p:txBody>
          <a:bodyPr/>
          <a:lstStyle/>
          <a:p>
            <a:pPr marL="0" lvl="0" indent="0" algn="just">
              <a:spcBef>
                <a:spcPts val="0"/>
              </a:spcBef>
              <a:buNone/>
            </a:pPr>
            <a:endParaRPr lang="en-US" sz="2000" dirty="0" smtClean="0">
              <a:solidFill>
                <a:srgbClr val="000000"/>
              </a:solidFill>
            </a:endParaRPr>
          </a:p>
          <a:p>
            <a:pPr lvl="0" algn="just"/>
            <a:r>
              <a:rPr lang="en-ZA" sz="2000" dirty="0"/>
              <a:t>The admission of Morocco </a:t>
            </a:r>
            <a:r>
              <a:rPr lang="en-ZA" sz="2000" dirty="0" smtClean="0"/>
              <a:t>vis-à-vis </a:t>
            </a:r>
            <a:r>
              <a:rPr lang="en-ZA" sz="2000" dirty="0"/>
              <a:t>the question of the Saharawi Arab Democratic Republic (SADR) is central to Africa’s commitment to the attainment of decolonisation and self-determination. </a:t>
            </a:r>
            <a:endParaRPr lang="en-ZA" sz="2000" dirty="0" smtClean="0"/>
          </a:p>
          <a:p>
            <a:pPr lvl="0" algn="just"/>
            <a:r>
              <a:rPr lang="en-ZA" sz="2000" dirty="0" smtClean="0"/>
              <a:t>While </a:t>
            </a:r>
            <a:r>
              <a:rPr lang="en-ZA" sz="2000" dirty="0"/>
              <a:t>Morocco’s membership of the AU would enhance continental </a:t>
            </a:r>
            <a:r>
              <a:rPr lang="en-ZA" sz="2000" dirty="0" smtClean="0"/>
              <a:t>unity, </a:t>
            </a:r>
            <a:r>
              <a:rPr lang="en-ZA" sz="2000" dirty="0"/>
              <a:t>it also poses fundamental questions related to the intrinsic Principles of the </a:t>
            </a:r>
            <a:r>
              <a:rPr lang="en-ZA" sz="2000" dirty="0" smtClean="0"/>
              <a:t>AU.</a:t>
            </a:r>
            <a:endParaRPr lang="en-US" sz="2000" dirty="0"/>
          </a:p>
          <a:p>
            <a:pPr lvl="0" algn="just"/>
            <a:r>
              <a:rPr lang="en-ZA" sz="2000" dirty="0"/>
              <a:t>Morocco’s </a:t>
            </a:r>
            <a:r>
              <a:rPr lang="en-ZA" sz="2000" dirty="0" smtClean="0"/>
              <a:t>Continued </a:t>
            </a:r>
            <a:r>
              <a:rPr lang="en-ZA" sz="2000" dirty="0"/>
              <a:t>occupation of SADR </a:t>
            </a:r>
            <a:r>
              <a:rPr lang="en-ZA" sz="2000" dirty="0" smtClean="0"/>
              <a:t>territory, is an </a:t>
            </a:r>
            <a:r>
              <a:rPr lang="en-ZA" sz="2000" dirty="0"/>
              <a:t>act of colonialism and </a:t>
            </a:r>
            <a:r>
              <a:rPr lang="en-ZA" sz="2000" dirty="0" smtClean="0"/>
              <a:t>is contrary </a:t>
            </a:r>
            <a:r>
              <a:rPr lang="en-ZA" sz="2000" dirty="0"/>
              <a:t>to the letter and the spirit of Constitutive Act of the </a:t>
            </a:r>
            <a:r>
              <a:rPr lang="en-ZA" sz="2000" dirty="0" smtClean="0"/>
              <a:t>Union</a:t>
            </a:r>
            <a:endParaRPr lang="en-ZA" sz="2000" dirty="0"/>
          </a:p>
          <a:p>
            <a:pPr lvl="0" algn="just">
              <a:spcBef>
                <a:spcPts val="0"/>
              </a:spcBef>
            </a:pPr>
            <a:r>
              <a:rPr lang="en-ZA" sz="2000" dirty="0" smtClean="0"/>
              <a:t>Article 42 of the Moroccan Constitution is inconsistent with the Constitutive Act and </a:t>
            </a:r>
            <a:r>
              <a:rPr lang="en-ZA" sz="2000" dirty="0"/>
              <a:t>subsequently the membership of the SADR to the African </a:t>
            </a:r>
            <a:r>
              <a:rPr lang="en-ZA" sz="2000" dirty="0" smtClean="0"/>
              <a:t>Union.</a:t>
            </a:r>
          </a:p>
          <a:p>
            <a:pPr algn="just">
              <a:spcBef>
                <a:spcPts val="0"/>
              </a:spcBef>
            </a:pPr>
            <a:r>
              <a:rPr lang="en-ZA" sz="2000" dirty="0" smtClean="0"/>
              <a:t>Article 42, asserts that </a:t>
            </a:r>
            <a:r>
              <a:rPr lang="en-ZA" sz="2000" dirty="0"/>
              <a:t>the SADR is an integral part of </a:t>
            </a:r>
            <a:r>
              <a:rPr lang="en-ZA" sz="2000" dirty="0" smtClean="0"/>
              <a:t>the </a:t>
            </a:r>
            <a:r>
              <a:rPr lang="en-ZA" sz="2000" dirty="0"/>
              <a:t>“</a:t>
            </a:r>
            <a:r>
              <a:rPr lang="en-ZA" sz="2000" i="1" dirty="0"/>
              <a:t>authentic </a:t>
            </a:r>
            <a:r>
              <a:rPr lang="en-ZA" sz="2000" i="1" dirty="0" smtClean="0"/>
              <a:t>borders</a:t>
            </a:r>
            <a:r>
              <a:rPr lang="en-ZA" sz="2000" dirty="0" smtClean="0"/>
              <a:t>” of Morocco. This raises questions </a:t>
            </a:r>
            <a:r>
              <a:rPr lang="en-ZA" sz="2000" dirty="0"/>
              <a:t>on what the </a:t>
            </a:r>
            <a:r>
              <a:rPr lang="en-ZA" sz="2000" dirty="0" smtClean="0"/>
              <a:t>AU regards </a:t>
            </a:r>
            <a:r>
              <a:rPr lang="en-ZA" sz="2000" dirty="0"/>
              <a:t>as colonial borders in relation to Morocco’s “</a:t>
            </a:r>
            <a:r>
              <a:rPr lang="en-ZA" sz="2000" i="1" dirty="0"/>
              <a:t>authentic </a:t>
            </a:r>
            <a:r>
              <a:rPr lang="en-ZA" sz="2000" i="1" dirty="0" smtClean="0"/>
              <a:t>borders</a:t>
            </a:r>
            <a:r>
              <a:rPr lang="en-ZA" sz="2000" dirty="0" smtClean="0"/>
              <a:t>” </a:t>
            </a:r>
            <a:endParaRPr lang="en-US" sz="2000" dirty="0"/>
          </a:p>
          <a:p>
            <a:pPr lvl="0" algn="just">
              <a:spcBef>
                <a:spcPts val="0"/>
              </a:spcBef>
            </a:pPr>
            <a:endParaRPr lang="en-US" sz="2000" dirty="0" smtClean="0"/>
          </a:p>
          <a:p>
            <a:pPr lvl="0"/>
            <a:endParaRPr lang="en-ZA" sz="1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solidFill>
                  <a:srgbClr val="000000"/>
                </a:solidFill>
              </a:rPr>
              <a:pPr/>
              <a:t>4</a:t>
            </a:fld>
            <a:endParaRPr lang="en-GB" dirty="0">
              <a:solidFill>
                <a:srgbClr val="000000"/>
              </a:solidFill>
            </a:endParaRPr>
          </a:p>
        </p:txBody>
      </p:sp>
    </p:spTree>
    <p:extLst>
      <p:ext uri="{BB962C8B-B14F-4D97-AF65-F5344CB8AC3E}">
        <p14:creationId xmlns:p14="http://schemas.microsoft.com/office/powerpoint/2010/main" xmlns="" val="1181189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0" y="25192"/>
            <a:ext cx="8681628" cy="640846"/>
          </a:xfrm>
        </p:spPr>
        <p:txBody>
          <a:bodyPr/>
          <a:lstStyle/>
          <a:p>
            <a:pPr>
              <a:lnSpc>
                <a:spcPct val="150000"/>
              </a:lnSpc>
              <a:spcBef>
                <a:spcPts val="0"/>
              </a:spcBef>
            </a:pPr>
            <a:r>
              <a:rPr lang="en-ZA" dirty="0">
                <a:solidFill>
                  <a:srgbClr val="00B050"/>
                </a:solidFill>
              </a:rPr>
              <a:t>INTERNATIONAL CRIMINAL COURT (ICC)</a:t>
            </a:r>
          </a:p>
        </p:txBody>
      </p:sp>
      <p:sp>
        <p:nvSpPr>
          <p:cNvPr id="10243" name="Inhaltsplatzhalter 2"/>
          <p:cNvSpPr>
            <a:spLocks noGrp="1"/>
          </p:cNvSpPr>
          <p:nvPr>
            <p:ph idx="1"/>
          </p:nvPr>
        </p:nvSpPr>
        <p:spPr>
          <a:xfrm>
            <a:off x="23978" y="260648"/>
            <a:ext cx="8856984" cy="5472608"/>
          </a:xfrm>
        </p:spPr>
        <p:txBody>
          <a:bodyPr/>
          <a:lstStyle/>
          <a:p>
            <a:pPr marL="0" indent="0">
              <a:buNone/>
            </a:pPr>
            <a:endParaRPr lang="en-ZA" sz="1800" dirty="0"/>
          </a:p>
          <a:p>
            <a:pPr algn="just"/>
            <a:r>
              <a:rPr lang="en-GB" sz="2000" dirty="0"/>
              <a:t>The </a:t>
            </a:r>
            <a:r>
              <a:rPr lang="en-GB" sz="2000" dirty="0" smtClean="0"/>
              <a:t>Collective Withdrawal Strategy from the ICC was adopted </a:t>
            </a:r>
            <a:r>
              <a:rPr lang="en-GB" sz="2000" dirty="0"/>
              <a:t>however, </a:t>
            </a:r>
            <a:r>
              <a:rPr lang="en-GB" sz="2000" dirty="0" smtClean="0"/>
              <a:t>some Member </a:t>
            </a:r>
            <a:r>
              <a:rPr lang="en-GB" sz="2000" dirty="0"/>
              <a:t>States </a:t>
            </a:r>
            <a:r>
              <a:rPr lang="en-GB" sz="2000" dirty="0" smtClean="0"/>
              <a:t>registered reservations. The decision to withdraw from the ICC remains a sovereign decision, the purpose of the strategy is solidarity. </a:t>
            </a:r>
            <a:endParaRPr lang="en-GB" sz="2000" dirty="0"/>
          </a:p>
          <a:p>
            <a:pPr algn="just"/>
            <a:r>
              <a:rPr lang="en-ZA" sz="2000" dirty="0" smtClean="0"/>
              <a:t>Prior to the Assembly, The </a:t>
            </a:r>
            <a:r>
              <a:rPr lang="en-ZA" sz="2000" dirty="0"/>
              <a:t>Gambia, Burundi and South Africa </a:t>
            </a:r>
            <a:r>
              <a:rPr lang="en-ZA" sz="2000" dirty="0" smtClean="0"/>
              <a:t>had </a:t>
            </a:r>
            <a:r>
              <a:rPr lang="en-ZA" sz="2000" dirty="0"/>
              <a:t>notified the ICC of their intention to </a:t>
            </a:r>
            <a:r>
              <a:rPr lang="en-ZA" sz="2000" dirty="0" smtClean="0"/>
              <a:t>withdraw, however The Gambia </a:t>
            </a:r>
            <a:r>
              <a:rPr lang="en-ZA" sz="2000" dirty="0"/>
              <a:t>informed that since they have a new government </a:t>
            </a:r>
            <a:r>
              <a:rPr lang="en-US" sz="2000" dirty="0"/>
              <a:t>they requested to keep their intention to withdraw in abeyance for now.</a:t>
            </a:r>
            <a:r>
              <a:rPr lang="en-ZA" sz="2000" dirty="0" smtClean="0"/>
              <a:t> </a:t>
            </a:r>
          </a:p>
          <a:p>
            <a:pPr algn="just"/>
            <a:r>
              <a:rPr lang="en-ZA" sz="2000" dirty="0" smtClean="0"/>
              <a:t>South </a:t>
            </a:r>
            <a:r>
              <a:rPr lang="en-ZA" sz="2000" dirty="0"/>
              <a:t>Africa emphasised the importance of strengthening continental </a:t>
            </a:r>
            <a:r>
              <a:rPr lang="en-ZA" sz="2000" dirty="0" smtClean="0"/>
              <a:t>institutions such as the African Court of Justice and Human Rights, which the Malabo Protocol makes provision for. </a:t>
            </a:r>
            <a:r>
              <a:rPr lang="en-ZA" sz="2000" dirty="0"/>
              <a:t>H</a:t>
            </a:r>
            <a:r>
              <a:rPr lang="en-ZA" sz="2000" dirty="0" smtClean="0"/>
              <a:t>owever, South </a:t>
            </a:r>
            <a:r>
              <a:rPr lang="en-ZA" sz="2000" dirty="0"/>
              <a:t>Africa has neither signed nor ratified the Malabo Protocol due to several inconsistencies with </a:t>
            </a:r>
            <a:r>
              <a:rPr lang="en-ZA" sz="2000" dirty="0" smtClean="0"/>
              <a:t>our </a:t>
            </a:r>
            <a:r>
              <a:rPr lang="en-ZA" sz="2000" dirty="0"/>
              <a:t>national law</a:t>
            </a:r>
            <a:r>
              <a:rPr lang="en-ZA" sz="2000" dirty="0" smtClean="0"/>
              <a:t>. </a:t>
            </a:r>
            <a:r>
              <a:rPr lang="en-ZA" sz="2000" dirty="0"/>
              <a:t>Only a few countries have ratified the Malabo </a:t>
            </a:r>
            <a:r>
              <a:rPr lang="en-ZA" sz="2000" dirty="0" smtClean="0"/>
              <a:t>Protocol.</a:t>
            </a:r>
            <a:endParaRPr lang="en-ZA" sz="2000" dirty="0"/>
          </a:p>
          <a:p>
            <a:pPr marL="0" lvl="0" indent="0">
              <a:buNone/>
            </a:pPr>
            <a:endParaRPr lang="en-ZA" sz="2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solidFill>
                  <a:srgbClr val="000000"/>
                </a:solidFill>
              </a:rPr>
              <a:pPr/>
              <a:t>5</a:t>
            </a:fld>
            <a:endParaRPr lang="en-GB" dirty="0">
              <a:solidFill>
                <a:srgbClr val="000000"/>
              </a:solidFill>
            </a:endParaRPr>
          </a:p>
        </p:txBody>
      </p:sp>
    </p:spTree>
    <p:extLst>
      <p:ext uri="{BB962C8B-B14F-4D97-AF65-F5344CB8AC3E}">
        <p14:creationId xmlns:p14="http://schemas.microsoft.com/office/powerpoint/2010/main" xmlns="" val="838367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5536" y="548680"/>
            <a:ext cx="8286092" cy="640846"/>
          </a:xfrm>
        </p:spPr>
        <p:txBody>
          <a:bodyPr/>
          <a:lstStyle/>
          <a:p>
            <a:r>
              <a:rPr lang="en-ZA" dirty="0">
                <a:solidFill>
                  <a:srgbClr val="00B050"/>
                </a:solidFill>
              </a:rPr>
              <a:t>INSTITUTIONAL REFORM</a:t>
            </a:r>
            <a:r>
              <a:rPr lang="en-ZA" dirty="0"/>
              <a:t/>
            </a:r>
            <a:br>
              <a:rPr lang="en-ZA" dirty="0"/>
            </a:br>
            <a:r>
              <a:rPr lang="en-ZA" sz="2800" dirty="0"/>
              <a:t/>
            </a:r>
            <a:br>
              <a:rPr lang="en-ZA" sz="2800" dirty="0"/>
            </a:br>
            <a:endParaRPr lang="de-DE" sz="2800" dirty="0" smtClean="0"/>
          </a:p>
        </p:txBody>
      </p:sp>
      <p:sp>
        <p:nvSpPr>
          <p:cNvPr id="10243" name="Inhaltsplatzhalter 2"/>
          <p:cNvSpPr>
            <a:spLocks noGrp="1"/>
          </p:cNvSpPr>
          <p:nvPr>
            <p:ph idx="1"/>
          </p:nvPr>
        </p:nvSpPr>
        <p:spPr>
          <a:xfrm>
            <a:off x="107504" y="692696"/>
            <a:ext cx="8856984" cy="5472608"/>
          </a:xfrm>
        </p:spPr>
        <p:txBody>
          <a:bodyPr/>
          <a:lstStyle/>
          <a:p>
            <a:pPr algn="just"/>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The Assembly adopted the report presented by President Kagame of Rwanda.</a:t>
            </a:r>
          </a:p>
          <a:p>
            <a:pPr marL="0" indent="0" algn="just">
              <a:buNone/>
            </a:pPr>
            <a:endParaRPr lang="en-ZA" sz="2000" dirty="0" smtClean="0">
              <a:latin typeface="Arial" pitchFamily="34" charset="0"/>
              <a:cs typeface="Arial" pitchFamily="34" charset="0"/>
            </a:endParaRPr>
          </a:p>
          <a:p>
            <a:pPr algn="just"/>
            <a:r>
              <a:rPr lang="en-ZA" sz="2000" dirty="0" smtClean="0">
                <a:latin typeface="Arial" pitchFamily="34" charset="0"/>
                <a:cs typeface="Arial" pitchFamily="34" charset="0"/>
              </a:rPr>
              <a:t>The main areas highlighted in the Kagame Report include: </a:t>
            </a:r>
          </a:p>
          <a:p>
            <a:pPr lvl="1" algn="just">
              <a:lnSpc>
                <a:spcPct val="150000"/>
              </a:lnSpc>
              <a:spcBef>
                <a:spcPts val="0"/>
              </a:spcBef>
              <a:buFont typeface="Courier New" panose="02070309020205020404" pitchFamily="49" charset="0"/>
              <a:buChar char="–"/>
            </a:pPr>
            <a:r>
              <a:rPr lang="en-ZA" dirty="0">
                <a:latin typeface="Arial" pitchFamily="34" charset="0"/>
                <a:cs typeface="Arial" pitchFamily="34" charset="0"/>
              </a:rPr>
              <a:t>Focusing on key priories with continental scope</a:t>
            </a:r>
          </a:p>
          <a:p>
            <a:pPr lvl="1" algn="just">
              <a:lnSpc>
                <a:spcPct val="150000"/>
              </a:lnSpc>
              <a:spcBef>
                <a:spcPts val="0"/>
              </a:spcBef>
              <a:buFont typeface="Courier New" panose="02070309020205020404" pitchFamily="49" charset="0"/>
              <a:buChar char="–"/>
            </a:pPr>
            <a:r>
              <a:rPr lang="en-ZA" dirty="0">
                <a:latin typeface="Arial" pitchFamily="34" charset="0"/>
                <a:cs typeface="Arial" pitchFamily="34" charset="0"/>
              </a:rPr>
              <a:t>Realigning AU institutions in order to deliver the priorities above</a:t>
            </a:r>
          </a:p>
          <a:p>
            <a:pPr lvl="1" algn="just">
              <a:lnSpc>
                <a:spcPct val="150000"/>
              </a:lnSpc>
              <a:spcBef>
                <a:spcPts val="0"/>
              </a:spcBef>
              <a:buFont typeface="Courier New" panose="02070309020205020404" pitchFamily="49" charset="0"/>
              <a:buChar char="–"/>
            </a:pPr>
            <a:r>
              <a:rPr lang="en-ZA" dirty="0">
                <a:latin typeface="Arial" pitchFamily="34" charset="0"/>
                <a:cs typeface="Arial" pitchFamily="34" charset="0"/>
              </a:rPr>
              <a:t>Connecting the African Union to its citizens</a:t>
            </a:r>
          </a:p>
          <a:p>
            <a:pPr lvl="1" algn="just">
              <a:lnSpc>
                <a:spcPct val="150000"/>
              </a:lnSpc>
              <a:spcBef>
                <a:spcPts val="0"/>
              </a:spcBef>
              <a:buFont typeface="Courier New" panose="02070309020205020404" pitchFamily="49" charset="0"/>
              <a:buChar char="–"/>
            </a:pPr>
            <a:r>
              <a:rPr lang="en-ZA" dirty="0">
                <a:latin typeface="Arial" pitchFamily="34" charset="0"/>
                <a:cs typeface="Arial" pitchFamily="34" charset="0"/>
              </a:rPr>
              <a:t>Managing the business of AU efficiently and </a:t>
            </a:r>
            <a:r>
              <a:rPr lang="en-ZA" dirty="0" smtClean="0">
                <a:latin typeface="Arial" pitchFamily="34" charset="0"/>
                <a:cs typeface="Arial" pitchFamily="34" charset="0"/>
              </a:rPr>
              <a:t>effectively, both </a:t>
            </a:r>
            <a:r>
              <a:rPr lang="en-ZA" dirty="0">
                <a:latin typeface="Arial" pitchFamily="34" charset="0"/>
                <a:cs typeface="Arial" pitchFamily="34" charset="0"/>
              </a:rPr>
              <a:t>political and operational </a:t>
            </a:r>
            <a:r>
              <a:rPr lang="en-ZA" dirty="0" smtClean="0">
                <a:latin typeface="Arial" pitchFamily="34" charset="0"/>
                <a:cs typeface="Arial" pitchFamily="34" charset="0"/>
              </a:rPr>
              <a:t>levels</a:t>
            </a:r>
            <a:endParaRPr lang="en-ZA" dirty="0">
              <a:latin typeface="Arial" pitchFamily="34" charset="0"/>
              <a:cs typeface="Arial" pitchFamily="34" charset="0"/>
            </a:endParaRPr>
          </a:p>
          <a:p>
            <a:pPr lvl="1" algn="just">
              <a:lnSpc>
                <a:spcPct val="150000"/>
              </a:lnSpc>
              <a:spcBef>
                <a:spcPts val="0"/>
              </a:spcBef>
              <a:buFont typeface="Courier New" panose="02070309020205020404" pitchFamily="49" charset="0"/>
              <a:buChar char="–"/>
            </a:pPr>
            <a:r>
              <a:rPr lang="en-ZA" dirty="0">
                <a:latin typeface="Arial" pitchFamily="34" charset="0"/>
                <a:cs typeface="Arial" pitchFamily="34" charset="0"/>
              </a:rPr>
              <a:t>Sustainable financing of the AU</a:t>
            </a:r>
          </a:p>
          <a:p>
            <a:endParaRPr lang="en-ZA" sz="2000" b="1" dirty="0" smtClean="0"/>
          </a:p>
          <a:p>
            <a:endParaRPr lang="en-US" sz="1000" b="1" dirty="0" smtClean="0"/>
          </a:p>
          <a:p>
            <a:pPr lvl="0"/>
            <a:endParaRPr lang="en-ZA" sz="1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solidFill>
                  <a:srgbClr val="000000"/>
                </a:solidFill>
              </a:rPr>
              <a:pPr/>
              <a:t>6</a:t>
            </a:fld>
            <a:endParaRPr lang="en-GB" dirty="0">
              <a:solidFill>
                <a:srgbClr val="000000"/>
              </a:solidFill>
            </a:endParaRPr>
          </a:p>
        </p:txBody>
      </p:sp>
    </p:spTree>
    <p:extLst>
      <p:ext uri="{BB962C8B-B14F-4D97-AF65-F5344CB8AC3E}">
        <p14:creationId xmlns:p14="http://schemas.microsoft.com/office/powerpoint/2010/main" xmlns="" val="678015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0" y="548680"/>
            <a:ext cx="8681628" cy="640846"/>
          </a:xfrm>
        </p:spPr>
        <p:txBody>
          <a:bodyPr/>
          <a:lstStyle/>
          <a:p>
            <a:r>
              <a:rPr lang="en-ZA" dirty="0" smtClean="0">
                <a:solidFill>
                  <a:srgbClr val="00B050"/>
                </a:solidFill>
              </a:rPr>
              <a:t>CONTINENTAL FREE TRADE AREA (CFTA)</a:t>
            </a:r>
            <a:r>
              <a:rPr lang="en-ZA" dirty="0"/>
              <a:t/>
            </a:r>
            <a:br>
              <a:rPr lang="en-ZA" dirty="0"/>
            </a:br>
            <a:r>
              <a:rPr lang="en-ZA" sz="2800" dirty="0"/>
              <a:t/>
            </a:r>
            <a:br>
              <a:rPr lang="en-ZA" sz="2800" dirty="0"/>
            </a:br>
            <a:endParaRPr lang="de-DE" sz="2800" dirty="0" smtClean="0"/>
          </a:p>
        </p:txBody>
      </p:sp>
      <p:sp>
        <p:nvSpPr>
          <p:cNvPr id="10243" name="Inhaltsplatzhalter 2"/>
          <p:cNvSpPr>
            <a:spLocks noGrp="1"/>
          </p:cNvSpPr>
          <p:nvPr>
            <p:ph idx="1"/>
          </p:nvPr>
        </p:nvSpPr>
        <p:spPr>
          <a:xfrm>
            <a:off x="107504" y="476672"/>
            <a:ext cx="8856984" cy="5472608"/>
          </a:xfrm>
        </p:spPr>
        <p:txBody>
          <a:bodyPr/>
          <a:lstStyle/>
          <a:p>
            <a:pPr marL="0" indent="0">
              <a:buNone/>
            </a:pPr>
            <a:endParaRPr lang="en-ZA" sz="1000" dirty="0"/>
          </a:p>
          <a:p>
            <a:pPr algn="just"/>
            <a:endParaRPr lang="en-ZA" sz="2000" dirty="0" smtClean="0"/>
          </a:p>
          <a:p>
            <a:pPr algn="just"/>
            <a:r>
              <a:rPr lang="en-ZA" sz="2000" dirty="0" smtClean="0"/>
              <a:t>The </a:t>
            </a:r>
            <a:r>
              <a:rPr lang="en-ZA" sz="2000" dirty="0"/>
              <a:t>Assembly called upon Member States to </a:t>
            </a:r>
            <a:r>
              <a:rPr lang="en-GB" sz="2000" dirty="0" smtClean="0"/>
              <a:t> </a:t>
            </a:r>
            <a:r>
              <a:rPr lang="en-GB" sz="2000" dirty="0"/>
              <a:t>mobilise funding for implementation of the non-tariff barriers (NTBs) Elimination Program on the </a:t>
            </a:r>
            <a:r>
              <a:rPr lang="en-GB" sz="2000" dirty="0" smtClean="0"/>
              <a:t>CFTA.</a:t>
            </a:r>
            <a:endParaRPr lang="en-ZA" sz="2000" dirty="0"/>
          </a:p>
          <a:p>
            <a:pPr marL="0" indent="0" algn="just">
              <a:buNone/>
            </a:pPr>
            <a:endParaRPr lang="en-ZA" sz="2000" dirty="0">
              <a:solidFill>
                <a:srgbClr val="FF0000"/>
              </a:solidFill>
            </a:endParaRPr>
          </a:p>
          <a:p>
            <a:pPr algn="just"/>
            <a:r>
              <a:rPr lang="en-ZA" sz="2000" dirty="0" smtClean="0"/>
              <a:t>The Assembly established a </a:t>
            </a:r>
            <a:r>
              <a:rPr lang="en-ZA" sz="2000" dirty="0"/>
              <a:t>High Level Panel of Eminent Persons (one from each region) on the CFTA. The panel </a:t>
            </a:r>
            <a:r>
              <a:rPr lang="en-ZA" sz="2000" dirty="0" smtClean="0"/>
              <a:t>will </a:t>
            </a:r>
            <a:r>
              <a:rPr lang="en-ZA" sz="2000" dirty="0"/>
              <a:t>champion the fast-tracking of the </a:t>
            </a:r>
            <a:r>
              <a:rPr lang="en-ZA" sz="2000" dirty="0" smtClean="0"/>
              <a:t>CFTA negotiations. </a:t>
            </a:r>
            <a:endParaRPr lang="en-ZA" sz="2000" dirty="0">
              <a:solidFill>
                <a:srgbClr val="FF0000"/>
              </a:solidFill>
            </a:endParaRPr>
          </a:p>
          <a:p>
            <a:pPr algn="just"/>
            <a:endParaRPr lang="en-ZA" sz="2000" dirty="0">
              <a:solidFill>
                <a:srgbClr val="FF0000"/>
              </a:solidFill>
            </a:endParaRPr>
          </a:p>
          <a:p>
            <a:pPr algn="just"/>
            <a:r>
              <a:rPr lang="en-ZA" sz="2000" dirty="0"/>
              <a:t>T</a:t>
            </a:r>
            <a:r>
              <a:rPr lang="en-ZA" sz="2000" dirty="0" smtClean="0"/>
              <a:t>he </a:t>
            </a:r>
            <a:r>
              <a:rPr lang="en-ZA" sz="2000" dirty="0"/>
              <a:t>Commission </a:t>
            </a:r>
            <a:r>
              <a:rPr lang="en-ZA" sz="2000" dirty="0" smtClean="0"/>
              <a:t>still has to consult </a:t>
            </a:r>
            <a:r>
              <a:rPr lang="en-ZA" sz="2000" dirty="0"/>
              <a:t>Member States on the process for the establishment of the </a:t>
            </a:r>
            <a:r>
              <a:rPr lang="en-ZA" sz="2000" dirty="0" smtClean="0"/>
              <a:t>Panel.</a:t>
            </a:r>
          </a:p>
          <a:p>
            <a:pPr algn="just"/>
            <a:endParaRPr lang="en-ZA" sz="2000" dirty="0"/>
          </a:p>
          <a:p>
            <a:pPr algn="just"/>
            <a:r>
              <a:rPr lang="en-ZA" sz="2000" dirty="0"/>
              <a:t>The functions and the mandate of </a:t>
            </a:r>
            <a:r>
              <a:rPr lang="en-ZA" sz="2000" dirty="0" smtClean="0"/>
              <a:t>the High </a:t>
            </a:r>
            <a:r>
              <a:rPr lang="en-ZA" sz="2000" dirty="0"/>
              <a:t>Level Panel of Eminent Persons</a:t>
            </a:r>
            <a:r>
              <a:rPr lang="en-ZA" sz="2000" dirty="0" smtClean="0"/>
              <a:t> vis-a vis High </a:t>
            </a:r>
            <a:r>
              <a:rPr lang="en-ZA" sz="2000" dirty="0"/>
              <a:t>Level Panel on </a:t>
            </a:r>
            <a:r>
              <a:rPr lang="en-ZA" sz="2000" dirty="0" smtClean="0"/>
              <a:t>Trade.</a:t>
            </a:r>
            <a:endParaRPr lang="en-ZA" sz="2000" dirty="0"/>
          </a:p>
          <a:p>
            <a:pPr marL="720725" lvl="0" indent="-720725"/>
            <a:endParaRPr lang="en-ZA" sz="2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solidFill>
                  <a:srgbClr val="000000"/>
                </a:solidFill>
              </a:rPr>
              <a:pPr/>
              <a:t>7</a:t>
            </a:fld>
            <a:endParaRPr lang="en-GB" dirty="0">
              <a:solidFill>
                <a:srgbClr val="000000"/>
              </a:solidFill>
            </a:endParaRPr>
          </a:p>
        </p:txBody>
      </p:sp>
    </p:spTree>
    <p:extLst>
      <p:ext uri="{BB962C8B-B14F-4D97-AF65-F5344CB8AC3E}">
        <p14:creationId xmlns:p14="http://schemas.microsoft.com/office/powerpoint/2010/main" xmlns="" val="1679594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395536" y="260648"/>
            <a:ext cx="8286092" cy="640846"/>
          </a:xfrm>
        </p:spPr>
        <p:txBody>
          <a:bodyPr/>
          <a:lstStyle/>
          <a:p>
            <a:r>
              <a:rPr lang="en-ZA" dirty="0">
                <a:solidFill>
                  <a:srgbClr val="00B050"/>
                </a:solidFill>
              </a:rPr>
              <a:t>ELECTIONS</a:t>
            </a:r>
            <a:r>
              <a:rPr lang="en-ZA" sz="2800" dirty="0"/>
              <a:t/>
            </a:r>
            <a:br>
              <a:rPr lang="en-ZA" sz="2800" dirty="0"/>
            </a:br>
            <a:endParaRPr lang="de-DE" sz="2800" dirty="0" smtClean="0"/>
          </a:p>
        </p:txBody>
      </p:sp>
      <p:sp>
        <p:nvSpPr>
          <p:cNvPr id="10243" name="Inhaltsplatzhalter 2"/>
          <p:cNvSpPr>
            <a:spLocks noGrp="1"/>
          </p:cNvSpPr>
          <p:nvPr>
            <p:ph idx="1"/>
          </p:nvPr>
        </p:nvSpPr>
        <p:spPr>
          <a:xfrm>
            <a:off x="110090" y="288908"/>
            <a:ext cx="8856984" cy="5472608"/>
          </a:xfrm>
        </p:spPr>
        <p:txBody>
          <a:bodyPr/>
          <a:lstStyle/>
          <a:p>
            <a:pPr algn="just">
              <a:spcBef>
                <a:spcPts val="0"/>
              </a:spcBef>
            </a:pPr>
            <a:endParaRPr lang="en-US" sz="2000" dirty="0" smtClean="0">
              <a:latin typeface="Arial" pitchFamily="34" charset="0"/>
              <a:cs typeface="Arial" pitchFamily="34" charset="0"/>
            </a:endParaRPr>
          </a:p>
          <a:p>
            <a:pPr algn="just">
              <a:spcBef>
                <a:spcPts val="0"/>
              </a:spcBef>
            </a:pPr>
            <a:r>
              <a:rPr lang="en-US" sz="2000" dirty="0" smtClean="0">
                <a:latin typeface="Arial" pitchFamily="34" charset="0"/>
                <a:cs typeface="Arial" pitchFamily="34" charset="0"/>
              </a:rPr>
              <a:t>The Assembly conducted elections for the Commission’s office bearers, which include the Chairperson, Deputy Chairperson and eight Commissioners:</a:t>
            </a:r>
            <a:endParaRPr lang="en-US" sz="2000" dirty="0">
              <a:latin typeface="Arial" pitchFamily="34" charset="0"/>
              <a:cs typeface="Arial" pitchFamily="34" charset="0"/>
            </a:endParaRPr>
          </a:p>
          <a:p>
            <a:pPr lvl="1" algn="just">
              <a:spcBef>
                <a:spcPts val="0"/>
              </a:spcBef>
            </a:pPr>
            <a:r>
              <a:rPr lang="en-US" dirty="0">
                <a:latin typeface="Arial" pitchFamily="34" charset="0"/>
                <a:cs typeface="Arial" pitchFamily="34" charset="0"/>
              </a:rPr>
              <a:t>Chairperson of the AU </a:t>
            </a:r>
            <a:r>
              <a:rPr lang="en-US" dirty="0" smtClean="0">
                <a:latin typeface="Arial" pitchFamily="34" charset="0"/>
                <a:cs typeface="Arial" pitchFamily="34" charset="0"/>
              </a:rPr>
              <a:t>Commission- Mr Mahamat of Chad </a:t>
            </a:r>
            <a:endParaRPr lang="en-US" dirty="0">
              <a:latin typeface="Arial" pitchFamily="34" charset="0"/>
              <a:cs typeface="Arial" pitchFamily="34" charset="0"/>
            </a:endParaRPr>
          </a:p>
          <a:p>
            <a:pPr lvl="1" algn="just">
              <a:spcBef>
                <a:spcPts val="0"/>
              </a:spcBef>
            </a:pPr>
            <a:r>
              <a:rPr lang="en-US" dirty="0">
                <a:latin typeface="Arial" pitchFamily="34" charset="0"/>
                <a:cs typeface="Arial" pitchFamily="34" charset="0"/>
              </a:rPr>
              <a:t>Deputy Chairperson of the AU </a:t>
            </a:r>
            <a:r>
              <a:rPr lang="en-US" dirty="0" smtClean="0">
                <a:latin typeface="Arial" pitchFamily="34" charset="0"/>
                <a:cs typeface="Arial" pitchFamily="34" charset="0"/>
              </a:rPr>
              <a:t>Commission- Mr Quartey of Ghana  </a:t>
            </a:r>
            <a:endParaRPr lang="en-US" dirty="0">
              <a:latin typeface="Arial" pitchFamily="34" charset="0"/>
              <a:cs typeface="Arial" pitchFamily="34" charset="0"/>
            </a:endParaRPr>
          </a:p>
          <a:p>
            <a:pPr algn="just">
              <a:spcBef>
                <a:spcPts val="0"/>
              </a:spcBef>
            </a:pPr>
            <a:endParaRPr lang="en-US" sz="2000" dirty="0" smtClean="0">
              <a:latin typeface="Arial" pitchFamily="34" charset="0"/>
              <a:cs typeface="Arial" pitchFamily="34" charset="0"/>
            </a:endParaRPr>
          </a:p>
          <a:p>
            <a:pPr algn="just">
              <a:spcBef>
                <a:spcPts val="0"/>
              </a:spcBef>
            </a:pPr>
            <a:r>
              <a:rPr lang="en-US" sz="2000" dirty="0" smtClean="0">
                <a:latin typeface="Arial" pitchFamily="34" charset="0"/>
                <a:cs typeface="Arial" pitchFamily="34" charset="0"/>
              </a:rPr>
              <a:t>The Assembly elected six Commissioners and elections for the remaining two Commissioner posts will be held at the next session in </a:t>
            </a:r>
            <a:r>
              <a:rPr lang="en-US" sz="2000" dirty="0">
                <a:latin typeface="Arial" pitchFamily="34" charset="0"/>
                <a:cs typeface="Arial" pitchFamily="34" charset="0"/>
              </a:rPr>
              <a:t>J</a:t>
            </a:r>
            <a:r>
              <a:rPr lang="en-US" sz="2000" dirty="0" smtClean="0">
                <a:latin typeface="Arial" pitchFamily="34" charset="0"/>
                <a:cs typeface="Arial" pitchFamily="34" charset="0"/>
              </a:rPr>
              <a:t>uly.</a:t>
            </a:r>
          </a:p>
          <a:p>
            <a:pPr marL="0" indent="0" algn="just">
              <a:spcBef>
                <a:spcPts val="0"/>
              </a:spcBef>
              <a:buNone/>
            </a:pPr>
            <a:endParaRPr lang="en-US" sz="2000" dirty="0" smtClean="0">
              <a:latin typeface="Arial" pitchFamily="34" charset="0"/>
              <a:cs typeface="Arial" pitchFamily="34" charset="0"/>
            </a:endParaRPr>
          </a:p>
          <a:p>
            <a:pPr algn="just">
              <a:spcBef>
                <a:spcPts val="0"/>
              </a:spcBef>
            </a:pPr>
            <a:r>
              <a:rPr lang="en-US" sz="2000" dirty="0" smtClean="0">
                <a:latin typeface="Arial" pitchFamily="34" charset="0"/>
                <a:cs typeface="Arial" pitchFamily="34" charset="0"/>
              </a:rPr>
              <a:t>Two Commissioners from the Southern Region were elected from </a:t>
            </a:r>
            <a:r>
              <a:rPr lang="en-ZA" sz="2000" dirty="0"/>
              <a:t>Zambia and </a:t>
            </a:r>
            <a:r>
              <a:rPr lang="en-ZA" sz="2000" dirty="0" smtClean="0"/>
              <a:t>Angola.</a:t>
            </a:r>
            <a:endParaRPr lang="en-US" sz="2000" dirty="0" smtClean="0">
              <a:latin typeface="Arial" pitchFamily="34" charset="0"/>
              <a:cs typeface="Arial" pitchFamily="34" charset="0"/>
            </a:endParaRPr>
          </a:p>
          <a:p>
            <a:pPr marL="0" indent="0" algn="just">
              <a:spcBef>
                <a:spcPts val="0"/>
              </a:spcBef>
              <a:buNone/>
            </a:pPr>
            <a:endParaRPr lang="en-US" sz="2000" dirty="0">
              <a:latin typeface="Arial" pitchFamily="34" charset="0"/>
              <a:cs typeface="Arial" pitchFamily="34" charset="0"/>
            </a:endParaRPr>
          </a:p>
          <a:p>
            <a:pPr algn="just">
              <a:spcBef>
                <a:spcPts val="0"/>
              </a:spcBef>
            </a:pPr>
            <a:r>
              <a:rPr lang="en-US" sz="2000" dirty="0" smtClean="0">
                <a:latin typeface="Arial" pitchFamily="34" charset="0"/>
                <a:cs typeface="Arial" pitchFamily="34" charset="0"/>
              </a:rPr>
              <a:t>With the election of a new AUC Chairperson, South Africa </a:t>
            </a:r>
            <a:r>
              <a:rPr lang="en-ZA" sz="2000" dirty="0"/>
              <a:t>would be concerned about the continuation </a:t>
            </a:r>
            <a:r>
              <a:rPr lang="en-ZA" sz="2000" dirty="0" smtClean="0"/>
              <a:t>of </a:t>
            </a:r>
            <a:r>
              <a:rPr lang="en-ZA" sz="2000" dirty="0"/>
              <a:t>Agenda 2063 as was championed by the outgoing </a:t>
            </a:r>
            <a:r>
              <a:rPr lang="en-ZA" sz="2000" dirty="0" smtClean="0"/>
              <a:t>Chairperson, </a:t>
            </a:r>
            <a:r>
              <a:rPr lang="en-ZA" sz="2000" dirty="0"/>
              <a:t>should the new </a:t>
            </a:r>
            <a:r>
              <a:rPr lang="en-ZA" sz="2000" dirty="0" smtClean="0"/>
              <a:t>Commission </a:t>
            </a:r>
            <a:r>
              <a:rPr lang="en-ZA" sz="2000" dirty="0"/>
              <a:t>chart a different pathway. </a:t>
            </a:r>
            <a:endParaRPr lang="en-US" sz="2000" dirty="0"/>
          </a:p>
          <a:p>
            <a:pPr algn="just">
              <a:spcBef>
                <a:spcPts val="0"/>
              </a:spcBef>
            </a:pPr>
            <a:endParaRPr lang="en-US" sz="2000" dirty="0" smtClean="0">
              <a:latin typeface="Arial" pitchFamily="34" charset="0"/>
              <a:cs typeface="Arial" pitchFamily="34" charset="0"/>
            </a:endParaRPr>
          </a:p>
          <a:p>
            <a:pPr marL="0" indent="0" algn="just">
              <a:spcBef>
                <a:spcPts val="0"/>
              </a:spcBef>
              <a:buNone/>
            </a:pPr>
            <a:endParaRPr lang="en-US" sz="2000" dirty="0" smtClean="0">
              <a:latin typeface="Arial" pitchFamily="34" charset="0"/>
              <a:cs typeface="Arial" pitchFamily="34" charset="0"/>
            </a:endParaRPr>
          </a:p>
          <a:p>
            <a:pPr marL="0" indent="0" algn="just">
              <a:spcBef>
                <a:spcPts val="0"/>
              </a:spcBef>
              <a:buNone/>
            </a:pPr>
            <a:endParaRPr lang="en-US" sz="2000" dirty="0" smtClean="0">
              <a:latin typeface="Arial" pitchFamily="34" charset="0"/>
              <a:cs typeface="Arial" pitchFamily="34" charset="0"/>
            </a:endParaRPr>
          </a:p>
          <a:p>
            <a:pPr algn="just">
              <a:spcBef>
                <a:spcPts val="0"/>
              </a:spcBef>
            </a:pPr>
            <a:endParaRPr lang="en-US" sz="2000" dirty="0">
              <a:latin typeface="Arial" pitchFamily="34" charset="0"/>
              <a:cs typeface="Arial" pitchFamily="34" charset="0"/>
            </a:endParaRPr>
          </a:p>
          <a:p>
            <a:pPr marL="0" indent="0" algn="just">
              <a:spcBef>
                <a:spcPts val="0"/>
              </a:spcBef>
              <a:buNone/>
            </a:pPr>
            <a:endParaRPr lang="en-US" sz="2000" dirty="0">
              <a:latin typeface="Arial" pitchFamily="34" charset="0"/>
              <a:cs typeface="Arial" pitchFamily="34" charset="0"/>
            </a:endParaRPr>
          </a:p>
          <a:p>
            <a:pPr algn="just">
              <a:spcBef>
                <a:spcPts val="0"/>
              </a:spcBef>
            </a:pPr>
            <a:endParaRPr lang="en-US" dirty="0">
              <a:latin typeface="Arial" pitchFamily="34" charset="0"/>
              <a:cs typeface="Arial" pitchFamily="34" charset="0"/>
            </a:endParaRPr>
          </a:p>
          <a:p>
            <a:pPr marL="0" indent="0" algn="just">
              <a:spcBef>
                <a:spcPts val="0"/>
              </a:spcBef>
              <a:buNone/>
            </a:pPr>
            <a:endParaRPr lang="en-US" sz="2000" u="sng" dirty="0" smtClean="0"/>
          </a:p>
          <a:p>
            <a:pPr marL="0" indent="0" algn="just">
              <a:spcBef>
                <a:spcPts val="0"/>
              </a:spcBef>
              <a:buNone/>
            </a:pPr>
            <a:endParaRPr lang="en-US" sz="2000" u="sng" dirty="0" smtClean="0"/>
          </a:p>
          <a:p>
            <a:pPr marL="0" indent="0" algn="just">
              <a:spcBef>
                <a:spcPts val="0"/>
              </a:spcBef>
              <a:buNone/>
            </a:pPr>
            <a:endParaRPr lang="en-US" sz="1000" b="1" dirty="0" smtClean="0"/>
          </a:p>
          <a:p>
            <a:pPr lvl="0"/>
            <a:endParaRPr lang="en-ZA" sz="1000" dirty="0" smtClean="0"/>
          </a:p>
          <a:p>
            <a:pPr marL="0" indent="0">
              <a:buNone/>
            </a:pPr>
            <a:endParaRPr lang="en-US" sz="1000" b="1" dirty="0" smtClean="0"/>
          </a:p>
        </p:txBody>
      </p:sp>
      <p:sp>
        <p:nvSpPr>
          <p:cNvPr id="10244" name="Foliennummernplatzhalter 3"/>
          <p:cNvSpPr>
            <a:spLocks noGrp="1"/>
          </p:cNvSpPr>
          <p:nvPr>
            <p:ph type="sldNum" sz="quarter" idx="10"/>
          </p:nvPr>
        </p:nvSpPr>
        <p:spPr>
          <a:noFill/>
        </p:spPr>
        <p:txBody>
          <a:bodyPr/>
          <a:lstStyle/>
          <a:p>
            <a:fld id="{3E3A3029-28E1-4304-83ED-AEB38E5A50F0}" type="slidenum">
              <a:rPr lang="en-GB" smtClean="0">
                <a:solidFill>
                  <a:srgbClr val="000000"/>
                </a:solidFill>
              </a:rPr>
              <a:pPr/>
              <a:t>8</a:t>
            </a:fld>
            <a:endParaRPr lang="en-GB" dirty="0">
              <a:solidFill>
                <a:srgbClr val="000000"/>
              </a:solidFill>
            </a:endParaRPr>
          </a:p>
        </p:txBody>
      </p:sp>
    </p:spTree>
    <p:extLst>
      <p:ext uri="{BB962C8B-B14F-4D97-AF65-F5344CB8AC3E}">
        <p14:creationId xmlns:p14="http://schemas.microsoft.com/office/powerpoint/2010/main" xmlns="" val="35643341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0"/>
            <a:ext cx="8229600" cy="1143000"/>
          </a:xfrm>
        </p:spPr>
        <p:txBody>
          <a:bodyPr/>
          <a:lstStyle/>
          <a:p>
            <a:r>
              <a:rPr lang="en-US" dirty="0">
                <a:solidFill>
                  <a:srgbClr val="00B050"/>
                </a:solidFill>
              </a:rPr>
              <a:t>SIDE</a:t>
            </a:r>
            <a:r>
              <a:rPr lang="en-US" dirty="0" smtClean="0"/>
              <a:t> </a:t>
            </a:r>
            <a:r>
              <a:rPr lang="en-US" dirty="0">
                <a:solidFill>
                  <a:srgbClr val="00B050"/>
                </a:solidFill>
              </a:rPr>
              <a:t>MEETINGS AND </a:t>
            </a:r>
            <a:r>
              <a:rPr lang="en-US" dirty="0" smtClean="0">
                <a:solidFill>
                  <a:srgbClr val="00B050"/>
                </a:solidFill>
              </a:rPr>
              <a:t>EVENTS</a:t>
            </a:r>
            <a:r>
              <a:rPr lang="en-US" dirty="0" smtClean="0"/>
              <a:t> </a:t>
            </a:r>
            <a:endParaRPr lang="en-US" dirty="0"/>
          </a:p>
        </p:txBody>
      </p:sp>
      <p:sp>
        <p:nvSpPr>
          <p:cNvPr id="3" name="Slide Number Placeholder 2"/>
          <p:cNvSpPr>
            <a:spLocks noGrp="1"/>
          </p:cNvSpPr>
          <p:nvPr>
            <p:ph type="sldNum" sz="quarter" idx="10"/>
          </p:nvPr>
        </p:nvSpPr>
        <p:spPr/>
        <p:txBody>
          <a:bodyPr/>
          <a:lstStyle/>
          <a:p>
            <a:pPr>
              <a:defRPr/>
            </a:pPr>
            <a:fld id="{B7ECCFFD-28B8-4B2B-AA3B-9D8401C94CCD}" type="slidenum">
              <a:rPr lang="en-GB" smtClean="0"/>
              <a:pPr>
                <a:defRPr/>
              </a:pPr>
              <a:t>9</a:t>
            </a:fld>
            <a:endParaRPr lang="en-GB" dirty="0"/>
          </a:p>
        </p:txBody>
      </p:sp>
      <p:sp>
        <p:nvSpPr>
          <p:cNvPr id="4" name="Inhaltsplatzhalter 2"/>
          <p:cNvSpPr txBox="1">
            <a:spLocks/>
          </p:cNvSpPr>
          <p:nvPr/>
        </p:nvSpPr>
        <p:spPr>
          <a:xfrm>
            <a:off x="107504" y="116632"/>
            <a:ext cx="8856984" cy="4617640"/>
          </a:xfrm>
          <a:prstGeom prst="rect">
            <a:avLst/>
          </a:prstGeom>
        </p:spPr>
        <p:txBody>
          <a:bodyPr/>
          <a:lstStyle>
            <a:lvl1pPr marL="342900" indent="-342900" algn="l" rtl="0" eaLnBrk="0" fontAlgn="base" hangingPunct="0">
              <a:spcBef>
                <a:spcPct val="20000"/>
              </a:spcBef>
              <a:spcAft>
                <a:spcPct val="0"/>
              </a:spcAft>
              <a:buChar char="•"/>
              <a:defRPr sz="2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a:lstStyle>
          <a:p>
            <a:pPr algn="just">
              <a:spcBef>
                <a:spcPts val="0"/>
              </a:spcBef>
            </a:pPr>
            <a:endParaRPr lang="en-US" sz="2000" kern="0" dirty="0" smtClean="0">
              <a:latin typeface="Arial" pitchFamily="34" charset="0"/>
              <a:cs typeface="Arial" pitchFamily="34" charset="0"/>
            </a:endParaRPr>
          </a:p>
          <a:p>
            <a:pPr marL="0" indent="0" algn="just">
              <a:spcBef>
                <a:spcPts val="0"/>
              </a:spcBef>
              <a:buNone/>
            </a:pPr>
            <a:endParaRPr lang="en-US" sz="2000" kern="0" dirty="0">
              <a:latin typeface="Arial" pitchFamily="34" charset="0"/>
              <a:cs typeface="Arial" pitchFamily="34" charset="0"/>
            </a:endParaRPr>
          </a:p>
          <a:p>
            <a:pPr algn="just">
              <a:spcBef>
                <a:spcPts val="0"/>
              </a:spcBef>
            </a:pPr>
            <a:r>
              <a:rPr lang="en-US" sz="2000" kern="0" dirty="0" smtClean="0">
                <a:latin typeface="Arial" pitchFamily="34" charset="0"/>
                <a:cs typeface="Arial" pitchFamily="34" charset="0"/>
              </a:rPr>
              <a:t>South Africa participated in a number side-events which also form part of the Assembly’s proceedings. These included:</a:t>
            </a:r>
          </a:p>
          <a:p>
            <a:pPr marL="0" indent="0" algn="just">
              <a:spcBef>
                <a:spcPts val="0"/>
              </a:spcBef>
              <a:buNone/>
            </a:pPr>
            <a:endParaRPr lang="en-US" sz="2000" kern="0" dirty="0">
              <a:latin typeface="Arial" pitchFamily="34" charset="0"/>
              <a:cs typeface="Arial" pitchFamily="34" charset="0"/>
            </a:endParaRPr>
          </a:p>
          <a:p>
            <a:pPr lvl="1"/>
            <a:r>
              <a:rPr lang="en-ZA" dirty="0"/>
              <a:t>Pre-Summit Gender </a:t>
            </a:r>
            <a:r>
              <a:rPr lang="en-ZA" dirty="0" smtClean="0"/>
              <a:t>Meeting</a:t>
            </a:r>
            <a:endParaRPr lang="en-US" dirty="0"/>
          </a:p>
          <a:p>
            <a:pPr lvl="1"/>
            <a:r>
              <a:rPr lang="en-ZA" dirty="0" smtClean="0"/>
              <a:t>Working </a:t>
            </a:r>
            <a:r>
              <a:rPr lang="en-ZA" dirty="0"/>
              <a:t>Breakfast with the United Nations Secretary </a:t>
            </a:r>
            <a:r>
              <a:rPr lang="en-ZA" dirty="0" smtClean="0"/>
              <a:t>General</a:t>
            </a:r>
          </a:p>
          <a:p>
            <a:pPr lvl="1"/>
            <a:r>
              <a:rPr lang="en-ZA" dirty="0" smtClean="0"/>
              <a:t>African </a:t>
            </a:r>
            <a:r>
              <a:rPr lang="en-ZA" dirty="0"/>
              <a:t>Peer Review </a:t>
            </a:r>
            <a:r>
              <a:rPr lang="en-ZA" dirty="0" smtClean="0"/>
              <a:t>Mechanism</a:t>
            </a:r>
          </a:p>
          <a:p>
            <a:pPr lvl="1"/>
            <a:r>
              <a:rPr lang="en-ZA" dirty="0" smtClean="0"/>
              <a:t>Peace </a:t>
            </a:r>
            <a:r>
              <a:rPr lang="en-ZA" dirty="0"/>
              <a:t>and Security </a:t>
            </a:r>
            <a:r>
              <a:rPr lang="en-ZA" dirty="0" smtClean="0"/>
              <a:t>Council</a:t>
            </a:r>
            <a:endParaRPr lang="en-ZA" dirty="0"/>
          </a:p>
          <a:p>
            <a:pPr lvl="1"/>
            <a:r>
              <a:rPr lang="en-ZA" dirty="0" smtClean="0"/>
              <a:t>Committee </a:t>
            </a:r>
            <a:r>
              <a:rPr lang="en-ZA" dirty="0"/>
              <a:t>of African Heads of State and Government on Climate </a:t>
            </a:r>
            <a:r>
              <a:rPr lang="en-ZA" dirty="0" smtClean="0"/>
              <a:t>Change</a:t>
            </a:r>
            <a:endParaRPr lang="en-US" dirty="0"/>
          </a:p>
          <a:p>
            <a:pPr lvl="1"/>
            <a:r>
              <a:rPr lang="en-US" dirty="0"/>
              <a:t>Foundation Stone Laying of the headquarters of the Committee of Intelligence and Security Services of Africa</a:t>
            </a:r>
          </a:p>
          <a:p>
            <a:pPr lvl="1"/>
            <a:r>
              <a:rPr lang="en-ZA" dirty="0" smtClean="0"/>
              <a:t>High </a:t>
            </a:r>
            <a:r>
              <a:rPr lang="en-ZA" dirty="0"/>
              <a:t>Level Event on the Implementation of the Common African Position on Ending Child </a:t>
            </a:r>
            <a:r>
              <a:rPr lang="en-ZA" dirty="0" smtClean="0"/>
              <a:t>Marriage</a:t>
            </a:r>
          </a:p>
          <a:p>
            <a:pPr lvl="1"/>
            <a:r>
              <a:rPr lang="en-ZA" dirty="0" smtClean="0"/>
              <a:t>Official </a:t>
            </a:r>
            <a:r>
              <a:rPr lang="en-ZA" dirty="0"/>
              <a:t>Launch of the Africa Centre for Disease </a:t>
            </a:r>
            <a:r>
              <a:rPr lang="en-ZA" dirty="0" smtClean="0"/>
              <a:t>Control</a:t>
            </a:r>
            <a:endParaRPr lang="en-US" kern="0" dirty="0" smtClean="0">
              <a:latin typeface="Arial" pitchFamily="34" charset="0"/>
              <a:cs typeface="Arial" pitchFamily="34" charset="0"/>
            </a:endParaRPr>
          </a:p>
          <a:p>
            <a:pPr algn="just">
              <a:spcBef>
                <a:spcPts val="0"/>
              </a:spcBef>
            </a:pPr>
            <a:endParaRPr lang="en-US" sz="2000" kern="0" dirty="0">
              <a:latin typeface="Arial" pitchFamily="34" charset="0"/>
              <a:cs typeface="Arial" pitchFamily="34" charset="0"/>
            </a:endParaRPr>
          </a:p>
          <a:p>
            <a:pPr algn="just">
              <a:spcBef>
                <a:spcPts val="0"/>
              </a:spcBef>
            </a:pPr>
            <a:endParaRPr lang="en-US" sz="2000" kern="0" dirty="0" smtClean="0">
              <a:latin typeface="Arial" pitchFamily="34" charset="0"/>
              <a:cs typeface="Arial" pitchFamily="34" charset="0"/>
            </a:endParaRPr>
          </a:p>
          <a:p>
            <a:pPr marL="0" indent="0" algn="just">
              <a:spcBef>
                <a:spcPts val="0"/>
              </a:spcBef>
              <a:buFontTx/>
              <a:buNone/>
            </a:pPr>
            <a:endParaRPr lang="en-US" sz="2000" kern="0" dirty="0" smtClean="0">
              <a:latin typeface="Arial" pitchFamily="34" charset="0"/>
              <a:cs typeface="Arial" pitchFamily="34" charset="0"/>
            </a:endParaRPr>
          </a:p>
          <a:p>
            <a:pPr algn="just">
              <a:spcBef>
                <a:spcPts val="0"/>
              </a:spcBef>
            </a:pPr>
            <a:endParaRPr lang="en-US" sz="2000" kern="0" dirty="0" smtClean="0">
              <a:latin typeface="Arial" pitchFamily="34" charset="0"/>
              <a:cs typeface="Arial" pitchFamily="34" charset="0"/>
            </a:endParaRPr>
          </a:p>
          <a:p>
            <a:pPr marL="0" indent="0" algn="just">
              <a:spcBef>
                <a:spcPts val="0"/>
              </a:spcBef>
              <a:buFontTx/>
              <a:buNone/>
            </a:pPr>
            <a:endParaRPr lang="en-US" sz="2000" kern="0" dirty="0" smtClean="0">
              <a:latin typeface="Arial" pitchFamily="34" charset="0"/>
              <a:cs typeface="Arial" pitchFamily="34" charset="0"/>
            </a:endParaRPr>
          </a:p>
          <a:p>
            <a:pPr algn="just">
              <a:spcBef>
                <a:spcPts val="0"/>
              </a:spcBef>
            </a:pPr>
            <a:endParaRPr lang="en-US" kern="0" dirty="0" smtClean="0">
              <a:latin typeface="Arial" pitchFamily="34" charset="0"/>
              <a:cs typeface="Arial" pitchFamily="34" charset="0"/>
            </a:endParaRPr>
          </a:p>
          <a:p>
            <a:pPr marL="0" indent="0" algn="just">
              <a:spcBef>
                <a:spcPts val="0"/>
              </a:spcBef>
              <a:buFontTx/>
              <a:buNone/>
            </a:pPr>
            <a:endParaRPr lang="en-US" sz="2000" u="sng" kern="0" dirty="0" smtClean="0"/>
          </a:p>
          <a:p>
            <a:pPr marL="0" indent="0" algn="just">
              <a:spcBef>
                <a:spcPts val="0"/>
              </a:spcBef>
              <a:buFontTx/>
              <a:buNone/>
            </a:pPr>
            <a:endParaRPr lang="en-US" sz="2000" u="sng" kern="0" dirty="0" smtClean="0"/>
          </a:p>
          <a:p>
            <a:pPr marL="0" indent="0" algn="just">
              <a:spcBef>
                <a:spcPts val="0"/>
              </a:spcBef>
              <a:buFontTx/>
              <a:buNone/>
            </a:pPr>
            <a:endParaRPr lang="en-US" sz="1000" b="1" kern="0" dirty="0" smtClean="0"/>
          </a:p>
          <a:p>
            <a:endParaRPr lang="en-ZA" sz="1000" kern="0" dirty="0" smtClean="0"/>
          </a:p>
          <a:p>
            <a:pPr marL="0" indent="0">
              <a:buFontTx/>
              <a:buNone/>
            </a:pPr>
            <a:endParaRPr lang="en-US" sz="1000" b="1" kern="0" dirty="0" smtClean="0"/>
          </a:p>
        </p:txBody>
      </p:sp>
    </p:spTree>
    <p:extLst>
      <p:ext uri="{BB962C8B-B14F-4D97-AF65-F5344CB8AC3E}">
        <p14:creationId xmlns:p14="http://schemas.microsoft.com/office/powerpoint/2010/main" xmlns="" val="199152804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4375</TotalTime>
  <Words>760</Words>
  <Application>Microsoft Office PowerPoint</Application>
  <PresentationFormat>On-screen Show (4:3)</PresentationFormat>
  <Paragraphs>111</Paragraphs>
  <Slides>10</Slides>
  <Notes>1</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Blank Presentation</vt:lpstr>
      <vt:lpstr>1_Blank Presentation</vt:lpstr>
      <vt:lpstr>2_Blank Presentation</vt:lpstr>
      <vt:lpstr>   PRESENTATION TO THE PORTFOLIO COMMITTEE ON INTERNATIONAL RELATIONS  15 FEBRUARY 2017  MS BONGIWE QWABE</vt:lpstr>
      <vt:lpstr> OUTLINE OF THE PRESENTATION </vt:lpstr>
      <vt:lpstr>INTRODUCTION </vt:lpstr>
      <vt:lpstr> MOROCCO  </vt:lpstr>
      <vt:lpstr>INTERNATIONAL CRIMINAL COURT (ICC)</vt:lpstr>
      <vt:lpstr>INSTITUTIONAL REFORM  </vt:lpstr>
      <vt:lpstr>CONTINENTAL FREE TRADE AREA (CFTA)  </vt:lpstr>
      <vt:lpstr>ELECTIONS </vt:lpstr>
      <vt:lpstr>SIDE MEETINGS AND EVENTS </vt:lpstr>
      <vt:lpstr>THANK YOU</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Oosthuizen, Annelize Ms : CD: UN (Political)</dc:creator>
  <cp:lastModifiedBy>PUMZA</cp:lastModifiedBy>
  <cp:revision>728</cp:revision>
  <cp:lastPrinted>2017-02-07T07:54:58Z</cp:lastPrinted>
  <dcterms:created xsi:type="dcterms:W3CDTF">2005-10-07T13:50:53Z</dcterms:created>
  <dcterms:modified xsi:type="dcterms:W3CDTF">2017-02-15T14:02:49Z</dcterms:modified>
</cp:coreProperties>
</file>