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45"/>
  </p:notesMasterIdLst>
  <p:sldIdLst>
    <p:sldId id="259" r:id="rId3"/>
    <p:sldId id="333" r:id="rId4"/>
    <p:sldId id="257" r:id="rId5"/>
    <p:sldId id="261" r:id="rId6"/>
    <p:sldId id="265" r:id="rId7"/>
    <p:sldId id="264" r:id="rId8"/>
    <p:sldId id="266" r:id="rId9"/>
    <p:sldId id="268" r:id="rId10"/>
    <p:sldId id="267" r:id="rId11"/>
    <p:sldId id="270" r:id="rId12"/>
    <p:sldId id="271" r:id="rId13"/>
    <p:sldId id="274" r:id="rId14"/>
    <p:sldId id="332" r:id="rId15"/>
    <p:sldId id="276" r:id="rId16"/>
    <p:sldId id="324" r:id="rId17"/>
    <p:sldId id="278" r:id="rId18"/>
    <p:sldId id="280" r:id="rId19"/>
    <p:sldId id="282" r:id="rId20"/>
    <p:sldId id="286" r:id="rId21"/>
    <p:sldId id="288" r:id="rId22"/>
    <p:sldId id="291" r:id="rId23"/>
    <p:sldId id="325" r:id="rId24"/>
    <p:sldId id="295" r:id="rId25"/>
    <p:sldId id="297" r:id="rId26"/>
    <p:sldId id="300" r:id="rId27"/>
    <p:sldId id="301" r:id="rId28"/>
    <p:sldId id="303" r:id="rId29"/>
    <p:sldId id="304" r:id="rId30"/>
    <p:sldId id="306" r:id="rId31"/>
    <p:sldId id="308" r:id="rId32"/>
    <p:sldId id="312" r:id="rId33"/>
    <p:sldId id="328" r:id="rId34"/>
    <p:sldId id="329" r:id="rId35"/>
    <p:sldId id="330" r:id="rId36"/>
    <p:sldId id="314" r:id="rId37"/>
    <p:sldId id="316" r:id="rId38"/>
    <p:sldId id="331" r:id="rId39"/>
    <p:sldId id="320" r:id="rId40"/>
    <p:sldId id="321" r:id="rId41"/>
    <p:sldId id="322" r:id="rId42"/>
    <p:sldId id="323" r:id="rId43"/>
    <p:sldId id="33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962" autoAdjust="0"/>
  </p:normalViewPr>
  <p:slideViewPr>
    <p:cSldViewPr snapToGrid="0">
      <p:cViewPr varScale="1">
        <p:scale>
          <a:sx n="81" d="100"/>
          <a:sy n="81" d="100"/>
        </p:scale>
        <p:origin x="24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663200-C1CC-4488-AD73-8632A219DC23}" type="datetimeFigureOut">
              <a:rPr lang="en-ZA" smtClean="0"/>
              <a:t>2017/02/14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BB884-50A3-4DC2-BD0F-A648EADBB0AF}" type="slidenum">
              <a:rPr lang="en-ZA" smtClean="0"/>
              <a:t>‹#›</a:t>
            </a:fld>
            <a:endParaRPr lang="en-ZA"/>
          </a:p>
        </p:txBody>
      </p:sp>
    </p:spTree>
    <p:extLst>
      <p:ext uri="{BB962C8B-B14F-4D97-AF65-F5344CB8AC3E}">
        <p14:creationId xmlns:p14="http://schemas.microsoft.com/office/powerpoint/2010/main" val="3248635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7DBB884-50A3-4DC2-BD0F-A648EADBB0AF}" type="slidenum">
              <a:rPr lang="en-ZA" smtClean="0"/>
              <a:t>21</a:t>
            </a:fld>
            <a:endParaRPr lang="en-ZA"/>
          </a:p>
        </p:txBody>
      </p:sp>
    </p:spTree>
    <p:extLst>
      <p:ext uri="{BB962C8B-B14F-4D97-AF65-F5344CB8AC3E}">
        <p14:creationId xmlns:p14="http://schemas.microsoft.com/office/powerpoint/2010/main" val="1082338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7DBB884-50A3-4DC2-BD0F-A648EADBB0AF}" type="slidenum">
              <a:rPr lang="en-ZA" smtClean="0"/>
              <a:t>29</a:t>
            </a:fld>
            <a:endParaRPr lang="en-ZA"/>
          </a:p>
        </p:txBody>
      </p:sp>
    </p:spTree>
    <p:extLst>
      <p:ext uri="{BB962C8B-B14F-4D97-AF65-F5344CB8AC3E}">
        <p14:creationId xmlns:p14="http://schemas.microsoft.com/office/powerpoint/2010/main" val="1353165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1" y="170815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800">
              <a:solidFill>
                <a:srgbClr val="FFFFFF"/>
              </a:solidFill>
              <a:ea typeface="MS PGothic" panose="020B0600070205080204" pitchFamily="34" charset="-128"/>
            </a:endParaRPr>
          </a:p>
        </p:txBody>
      </p:sp>
      <p:sp>
        <p:nvSpPr>
          <p:cNvPr id="5" name="Arc 3"/>
          <p:cNvSpPr>
            <a:spLocks/>
          </p:cNvSpPr>
          <p:nvPr/>
        </p:nvSpPr>
        <p:spPr bwMode="auto">
          <a:xfrm>
            <a:off x="0" y="842964"/>
            <a:ext cx="3862917"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lang="en-ZA" sz="1800">
              <a:solidFill>
                <a:srgbClr val="FFFFFF"/>
              </a:solidFill>
              <a:ea typeface="MS PGothic" panose="020B0600070205080204" pitchFamily="34" charset="-128"/>
            </a:endParaRPr>
          </a:p>
        </p:txBody>
      </p:sp>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8180" y="5271796"/>
            <a:ext cx="2529006"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4"/>
          <p:cNvSpPr>
            <a:spLocks noGrp="1" noChangeArrowheads="1"/>
          </p:cNvSpPr>
          <p:nvPr>
            <p:ph type="ctrTitle" sz="quarter"/>
          </p:nvPr>
        </p:nvSpPr>
        <p:spPr>
          <a:xfrm>
            <a:off x="3657601" y="427038"/>
            <a:ext cx="8532284" cy="1524000"/>
          </a:xfrm>
        </p:spPr>
        <p:txBody>
          <a:bodyPr anchor="b"/>
          <a:lstStyle>
            <a:lvl1pPr>
              <a:lnSpc>
                <a:spcPct val="80000"/>
              </a:lnSpc>
              <a:defRPr sz="6600"/>
            </a:lvl1pPr>
          </a:lstStyle>
          <a:p>
            <a:r>
              <a:rPr lang="en-US" smtClean="0"/>
              <a:t>Click to edit Master title style</a:t>
            </a:r>
            <a:endParaRPr lang="en-US"/>
          </a:p>
        </p:txBody>
      </p:sp>
      <p:sp>
        <p:nvSpPr>
          <p:cNvPr id="68613" name="Rectangle 5"/>
          <p:cNvSpPr>
            <a:spLocks noGrp="1" noChangeArrowheads="1"/>
          </p:cNvSpPr>
          <p:nvPr>
            <p:ph type="subTitle" sz="quarter" idx="1"/>
          </p:nvPr>
        </p:nvSpPr>
        <p:spPr>
          <a:xfrm>
            <a:off x="5588000" y="1828800"/>
            <a:ext cx="6096000" cy="1752600"/>
          </a:xfrm>
        </p:spPr>
        <p:txBody>
          <a:bodyPr/>
          <a:lstStyle>
            <a:lvl1pPr marL="0" indent="0">
              <a:buFont typeface="Wingdings" pitchFamily="2" charset="2"/>
              <a:buNone/>
              <a:defRPr sz="2400"/>
            </a:lvl1pPr>
          </a:lstStyle>
          <a:p>
            <a:r>
              <a:rPr lang="en-US" smtClean="0"/>
              <a:t>Click to edit Master subtitle style</a:t>
            </a:r>
            <a:endParaRPr lang="en-US"/>
          </a:p>
        </p:txBody>
      </p:sp>
      <p:sp>
        <p:nvSpPr>
          <p:cNvPr id="7" name="Rectangle 6"/>
          <p:cNvSpPr>
            <a:spLocks noGrp="1" noChangeArrowheads="1"/>
          </p:cNvSpPr>
          <p:nvPr>
            <p:ph type="dt" sz="quarter" idx="10"/>
          </p:nvPr>
        </p:nvSpPr>
        <p:spPr/>
        <p:txBody>
          <a:bodyPr/>
          <a:lstStyle>
            <a:lvl1pPr>
              <a:defRPr/>
            </a:lvl1pPr>
          </a:lstStyle>
          <a:p>
            <a:fld id="{24CD73AF-79B6-48C2-832C-6759D19A2910}" type="datetimeFigureOut">
              <a:rPr lang="en-GB" smtClean="0"/>
              <a:t>14/02/2017</a:t>
            </a:fld>
            <a:endParaRPr lang="en-GB"/>
          </a:p>
        </p:txBody>
      </p:sp>
      <p:sp>
        <p:nvSpPr>
          <p:cNvPr id="8" name="Rectangle 7"/>
          <p:cNvSpPr>
            <a:spLocks noGrp="1" noChangeArrowheads="1"/>
          </p:cNvSpPr>
          <p:nvPr>
            <p:ph type="ftr" sz="quarter" idx="11"/>
          </p:nvPr>
        </p:nvSpPr>
        <p:spPr/>
        <p:txBody>
          <a:bodyPr/>
          <a:lstStyle>
            <a:lvl1pPr>
              <a:defRPr/>
            </a:lvl1pPr>
          </a:lstStyle>
          <a:p>
            <a:endParaRPr lang="en-GB"/>
          </a:p>
        </p:txBody>
      </p:sp>
      <p:sp>
        <p:nvSpPr>
          <p:cNvPr id="9" name="Rectangle 8"/>
          <p:cNvSpPr>
            <a:spLocks noGrp="1" noChangeArrowheads="1"/>
          </p:cNvSpPr>
          <p:nvPr>
            <p:ph type="sldNum" sz="quarter" idx="12"/>
          </p:nvPr>
        </p:nvSpPr>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3914595488"/>
      </p:ext>
    </p:extLst>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3453" y="5281127"/>
            <a:ext cx="2867616"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5" name="Rectangle 6"/>
          <p:cNvSpPr>
            <a:spLocks noGrp="1" noChangeArrowheads="1"/>
          </p:cNvSpPr>
          <p:nvPr>
            <p:ph type="ftr" sz="quarter" idx="11"/>
          </p:nvPr>
        </p:nvSpPr>
        <p:spPr>
          <a:ln/>
        </p:spPr>
        <p:txBody>
          <a:bodyPr/>
          <a:lstStyle>
            <a:lvl1pPr>
              <a:defRPr/>
            </a:lvl1pPr>
          </a:lstStyle>
          <a:p>
            <a:endParaRPr lang="en-GB"/>
          </a:p>
        </p:txBody>
      </p:sp>
      <p:sp>
        <p:nvSpPr>
          <p:cNvPr id="6"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1868010394"/>
      </p:ext>
    </p:extLst>
  </p:cSld>
  <p:clrMapOvr>
    <a:masterClrMapping/>
  </p:clrMapOvr>
  <p:transition>
    <p:split orient="vert"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14741" y="5288614"/>
            <a:ext cx="2922981" cy="890093"/>
          </a:xfrm>
          <a:prstGeom prst="rect">
            <a:avLst/>
          </a:prstGeom>
        </p:spPr>
      </p:pic>
      <p:sp>
        <p:nvSpPr>
          <p:cNvPr id="2" name="Vertical Title 1"/>
          <p:cNvSpPr>
            <a:spLocks noGrp="1"/>
          </p:cNvSpPr>
          <p:nvPr>
            <p:ph type="title" orient="vert"/>
          </p:nvPr>
        </p:nvSpPr>
        <p:spPr>
          <a:xfrm>
            <a:off x="9855200" y="609600"/>
            <a:ext cx="20320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759200" y="609600"/>
            <a:ext cx="5892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5" name="Rectangle 6"/>
          <p:cNvSpPr>
            <a:spLocks noGrp="1" noChangeArrowheads="1"/>
          </p:cNvSpPr>
          <p:nvPr>
            <p:ph type="ftr" sz="quarter" idx="11"/>
          </p:nvPr>
        </p:nvSpPr>
        <p:spPr>
          <a:ln/>
        </p:spPr>
        <p:txBody>
          <a:bodyPr/>
          <a:lstStyle>
            <a:lvl1pPr>
              <a:defRPr/>
            </a:lvl1pPr>
          </a:lstStyle>
          <a:p>
            <a:endParaRPr lang="en-GB"/>
          </a:p>
        </p:txBody>
      </p:sp>
      <p:sp>
        <p:nvSpPr>
          <p:cNvPr id="6"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973642688"/>
      </p:ext>
    </p:extLst>
  </p:cSld>
  <p:clrMapOvr>
    <a:masterClrMapping/>
  </p:clrMapOvr>
  <p:transition>
    <p:split orient="vert" dir="in"/>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759200" y="609600"/>
            <a:ext cx="8128000" cy="1143000"/>
          </a:xfrm>
        </p:spPr>
        <p:txBody>
          <a:bodyPr/>
          <a:lstStyle/>
          <a:p>
            <a:r>
              <a:rPr lang="en-US" smtClean="0"/>
              <a:t>Click to edit Master title style</a:t>
            </a:r>
            <a:endParaRPr lang="en-ZA"/>
          </a:p>
        </p:txBody>
      </p:sp>
      <p:sp>
        <p:nvSpPr>
          <p:cNvPr id="3" name="Content Placeholder 2"/>
          <p:cNvSpPr>
            <a:spLocks noGrp="1"/>
          </p:cNvSpPr>
          <p:nvPr>
            <p:ph sz="quarter" idx="1"/>
          </p:nvPr>
        </p:nvSpPr>
        <p:spPr>
          <a:xfrm>
            <a:off x="3759200" y="19812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7924800" y="19812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3759200" y="41148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Content Placeholder 5"/>
          <p:cNvSpPr>
            <a:spLocks noGrp="1"/>
          </p:cNvSpPr>
          <p:nvPr>
            <p:ph sz="quarter" idx="4"/>
          </p:nvPr>
        </p:nvSpPr>
        <p:spPr>
          <a:xfrm>
            <a:off x="7924800" y="41148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8" name="Rectangle 6"/>
          <p:cNvSpPr>
            <a:spLocks noGrp="1" noChangeArrowheads="1"/>
          </p:cNvSpPr>
          <p:nvPr>
            <p:ph type="ftr" sz="quarter" idx="11"/>
          </p:nvPr>
        </p:nvSpPr>
        <p:spPr>
          <a:ln/>
        </p:spPr>
        <p:txBody>
          <a:bodyPr/>
          <a:lstStyle>
            <a:lvl1pPr>
              <a:defRPr/>
            </a:lvl1pPr>
          </a:lstStyle>
          <a:p>
            <a:endParaRPr lang="en-GB"/>
          </a:p>
        </p:txBody>
      </p:sp>
      <p:sp>
        <p:nvSpPr>
          <p:cNvPr id="9"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pic>
        <p:nvPicPr>
          <p:cNvPr id="10"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5125" y="5289031"/>
            <a:ext cx="2856614"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3652184"/>
      </p:ext>
    </p:extLst>
  </p:cSld>
  <p:clrMapOvr>
    <a:masterClrMapping/>
  </p:clrMapOvr>
  <p:transition>
    <p:split orient="vert" dir="in"/>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5793" y="5354346"/>
            <a:ext cx="2893937"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759200" y="609600"/>
            <a:ext cx="81280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3759200" y="1981200"/>
            <a:ext cx="396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7924800" y="1981200"/>
            <a:ext cx="396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6" name="Rectangle 6"/>
          <p:cNvSpPr>
            <a:spLocks noGrp="1" noChangeArrowheads="1"/>
          </p:cNvSpPr>
          <p:nvPr>
            <p:ph type="ftr" sz="quarter" idx="11"/>
          </p:nvPr>
        </p:nvSpPr>
        <p:spPr>
          <a:ln/>
        </p:spPr>
        <p:txBody>
          <a:bodyPr/>
          <a:lstStyle>
            <a:lvl1pPr>
              <a:defRPr/>
            </a:lvl1pPr>
          </a:lstStyle>
          <a:p>
            <a:endParaRPr lang="en-GB"/>
          </a:p>
        </p:txBody>
      </p:sp>
      <p:sp>
        <p:nvSpPr>
          <p:cNvPr id="7"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3608160380"/>
      </p:ext>
    </p:extLst>
  </p:cSld>
  <p:clrMapOvr>
    <a:masterClrMapping/>
  </p:clrMapOvr>
  <p:transition>
    <p:split orient="vert" dir="in"/>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1" y="170815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800">
              <a:solidFill>
                <a:srgbClr val="FFFFFF"/>
              </a:solidFill>
              <a:ea typeface="MS PGothic" panose="020B0600070205080204" pitchFamily="34" charset="-128"/>
            </a:endParaRPr>
          </a:p>
        </p:txBody>
      </p:sp>
      <p:sp>
        <p:nvSpPr>
          <p:cNvPr id="5" name="Arc 3"/>
          <p:cNvSpPr>
            <a:spLocks/>
          </p:cNvSpPr>
          <p:nvPr/>
        </p:nvSpPr>
        <p:spPr bwMode="auto">
          <a:xfrm>
            <a:off x="0" y="842964"/>
            <a:ext cx="3862917"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lang="en-ZA" sz="1800">
              <a:solidFill>
                <a:srgbClr val="FFFFFF"/>
              </a:solidFill>
              <a:ea typeface="MS PGothic" panose="020B0600070205080204" pitchFamily="34" charset="-128"/>
            </a:endParaRPr>
          </a:p>
        </p:txBody>
      </p:sp>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5373688"/>
            <a:ext cx="2540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4"/>
          <p:cNvSpPr>
            <a:spLocks noGrp="1" noChangeArrowheads="1"/>
          </p:cNvSpPr>
          <p:nvPr>
            <p:ph type="ctrTitle" sz="quarter"/>
          </p:nvPr>
        </p:nvSpPr>
        <p:spPr>
          <a:xfrm>
            <a:off x="3657601" y="427038"/>
            <a:ext cx="8532284" cy="1524000"/>
          </a:xfrm>
        </p:spPr>
        <p:txBody>
          <a:bodyPr anchor="b"/>
          <a:lstStyle>
            <a:lvl1pPr>
              <a:lnSpc>
                <a:spcPct val="80000"/>
              </a:lnSpc>
              <a:defRPr sz="6600"/>
            </a:lvl1pPr>
          </a:lstStyle>
          <a:p>
            <a:r>
              <a:rPr lang="en-US" smtClean="0"/>
              <a:t>Click to edit Master title style</a:t>
            </a:r>
            <a:endParaRPr lang="en-US"/>
          </a:p>
        </p:txBody>
      </p:sp>
      <p:sp>
        <p:nvSpPr>
          <p:cNvPr id="68613" name="Rectangle 5"/>
          <p:cNvSpPr>
            <a:spLocks noGrp="1" noChangeArrowheads="1"/>
          </p:cNvSpPr>
          <p:nvPr>
            <p:ph type="subTitle" sz="quarter" idx="1"/>
          </p:nvPr>
        </p:nvSpPr>
        <p:spPr>
          <a:xfrm>
            <a:off x="5588000" y="1828800"/>
            <a:ext cx="6096000" cy="1752600"/>
          </a:xfrm>
        </p:spPr>
        <p:txBody>
          <a:bodyPr/>
          <a:lstStyle>
            <a:lvl1pPr marL="0" indent="0">
              <a:buFont typeface="Wingdings" pitchFamily="2" charset="2"/>
              <a:buNone/>
              <a:defRPr sz="2400"/>
            </a:lvl1pPr>
          </a:lstStyle>
          <a:p>
            <a:r>
              <a:rPr lang="en-US" smtClean="0"/>
              <a:t>Click to edit Master subtitle style</a:t>
            </a:r>
            <a:endParaRPr lang="en-US"/>
          </a:p>
        </p:txBody>
      </p:sp>
      <p:sp>
        <p:nvSpPr>
          <p:cNvPr id="7" name="Rectangle 6"/>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8" name="Rectangle 7"/>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9" name="Rectangle 8"/>
          <p:cNvSpPr>
            <a:spLocks noGrp="1" noChangeArrowheads="1"/>
          </p:cNvSpPr>
          <p:nvPr>
            <p:ph type="sldNum" sz="quarter" idx="12"/>
          </p:nvPr>
        </p:nvSpPr>
        <p:spPr/>
        <p:txBody>
          <a:bodyPr/>
          <a:lstStyle>
            <a:lvl1pPr>
              <a:defRPr/>
            </a:lvl1pPr>
          </a:lstStyle>
          <a:p>
            <a:pPr>
              <a:defRPr/>
            </a:pPr>
            <a:fld id="{882653C4-99F9-4E52-98DE-A4505D79E6B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25975163"/>
      </p:ext>
    </p:extLst>
  </p:cSld>
  <p:clrMapOvr>
    <a:masterClrMapping/>
  </p:clrMapOvr>
  <p:transition>
    <p:split orient="vert" dir="in"/>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05411" y="5292993"/>
            <a:ext cx="2894989" cy="890093"/>
          </a:xfrm>
          <a:prstGeom prst="rect">
            <a:avLst/>
          </a:prstGeom>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30B8288-D626-4B65-8845-63DB22BA6446}"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832862430"/>
      </p:ext>
    </p:extLst>
  </p:cSld>
  <p:clrMapOvr>
    <a:masterClrMapping/>
  </p:clrMapOvr>
  <p:transition>
    <p:split orient="vert" dir="in"/>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2784" y="5321949"/>
            <a:ext cx="2830294"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75B6D79A-0E5C-435F-A3A6-41BC7156C40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506750290"/>
      </p:ext>
    </p:extLst>
  </p:cSld>
  <p:clrMapOvr>
    <a:masterClrMapping/>
  </p:clrMapOvr>
  <p:transition>
    <p:split orient="vert" dir="in"/>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5794" y="5289032"/>
            <a:ext cx="2856614"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759200" y="19812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7924800" y="19812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D8B9ED96-B875-456E-A305-3986DCA11C6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502052793"/>
      </p:ext>
    </p:extLst>
  </p:cSld>
  <p:clrMapOvr>
    <a:masterClrMapping/>
  </p:clrMapOvr>
  <p:transition>
    <p:split orient="vert" dir="in"/>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3453" y="5293228"/>
            <a:ext cx="2867615"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2E147E84-017B-4743-B3F5-E021B910D47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30011921"/>
      </p:ext>
    </p:extLst>
  </p:cSld>
  <p:clrMapOvr>
    <a:masterClrMapping/>
  </p:clrMapOvr>
  <p:transition>
    <p:split orient="vert" dir="in"/>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461" y="5271796"/>
            <a:ext cx="2923600"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1A9D2E67-0094-4EE9-B6B7-5887163CD7E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26007430"/>
      </p:ext>
    </p:extLst>
  </p:cSld>
  <p:clrMapOvr>
    <a:masterClrMapping/>
  </p:clrMapOvr>
  <p:transition>
    <p:split orient="ver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79918" y="5281126"/>
            <a:ext cx="2957804"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5" name="Rectangle 6"/>
          <p:cNvSpPr>
            <a:spLocks noGrp="1" noChangeArrowheads="1"/>
          </p:cNvSpPr>
          <p:nvPr>
            <p:ph type="ftr" sz="quarter" idx="11"/>
          </p:nvPr>
        </p:nvSpPr>
        <p:spPr>
          <a:ln/>
        </p:spPr>
        <p:txBody>
          <a:bodyPr/>
          <a:lstStyle>
            <a:lvl1pPr>
              <a:defRPr/>
            </a:lvl1pPr>
          </a:lstStyle>
          <a:p>
            <a:endParaRPr lang="en-GB"/>
          </a:p>
        </p:txBody>
      </p:sp>
      <p:sp>
        <p:nvSpPr>
          <p:cNvPr id="6"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512689951"/>
      </p:ext>
    </p:extLst>
  </p:cSld>
  <p:clrMapOvr>
    <a:masterClrMapping/>
  </p:clrMapOvr>
  <p:transition>
    <p:split orient="vert" dir="in"/>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123" y="5271796"/>
            <a:ext cx="2876946"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B1C4195B-0DFB-4035-9A16-3AFFBBE4188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7495735"/>
      </p:ext>
    </p:extLst>
  </p:cSld>
  <p:clrMapOvr>
    <a:masterClrMapping/>
  </p:clrMapOvr>
  <p:transition>
    <p:split orient="vert" dir="in"/>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9012" y="5300291"/>
            <a:ext cx="2889379"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833C2A9-B89F-4862-91E0-E2CD640EF299}"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864684634"/>
      </p:ext>
    </p:extLst>
  </p:cSld>
  <p:clrMapOvr>
    <a:masterClrMapping/>
  </p:clrMapOvr>
  <p:transition>
    <p:split orient="vert" dir="in"/>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3094" y="5278146"/>
            <a:ext cx="2887306"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8744853C-6C7C-47AA-9ECC-BB0886DB46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608730653"/>
      </p:ext>
    </p:extLst>
  </p:cSld>
  <p:clrMapOvr>
    <a:masterClrMapping/>
  </p:clrMapOvr>
  <p:transition>
    <p:split orient="vert" dir="in"/>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791" y="5281127"/>
            <a:ext cx="2904939"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46E16EEF-2374-4E89-ABF3-7546628B798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589955471"/>
      </p:ext>
    </p:extLst>
  </p:cSld>
  <p:clrMapOvr>
    <a:masterClrMapping/>
  </p:clrMapOvr>
  <p:transition>
    <p:split orient="vert" dir="in"/>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122" y="5271796"/>
            <a:ext cx="2886277"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855200" y="609600"/>
            <a:ext cx="20320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759200" y="609600"/>
            <a:ext cx="5892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FC0F055-5436-4D39-B82B-2FCF2888577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70998027"/>
      </p:ext>
    </p:extLst>
  </p:cSld>
  <p:clrMapOvr>
    <a:masterClrMapping/>
  </p:clrMapOvr>
  <p:transition>
    <p:split orient="vert" dir="in"/>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pic>
        <p:nvPicPr>
          <p:cNvPr id="10"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791" y="5279701"/>
            <a:ext cx="2942261"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sz="quarter"/>
          </p:nvPr>
        </p:nvSpPr>
        <p:spPr>
          <a:xfrm>
            <a:off x="3759200" y="609600"/>
            <a:ext cx="8128000" cy="1143000"/>
          </a:xfrm>
        </p:spPr>
        <p:txBody>
          <a:bodyPr/>
          <a:lstStyle/>
          <a:p>
            <a:r>
              <a:rPr lang="en-US" smtClean="0"/>
              <a:t>Click to edit Master title style</a:t>
            </a:r>
            <a:endParaRPr lang="en-ZA"/>
          </a:p>
        </p:txBody>
      </p:sp>
      <p:sp>
        <p:nvSpPr>
          <p:cNvPr id="3" name="Content Placeholder 2"/>
          <p:cNvSpPr>
            <a:spLocks noGrp="1"/>
          </p:cNvSpPr>
          <p:nvPr>
            <p:ph sz="quarter" idx="1"/>
          </p:nvPr>
        </p:nvSpPr>
        <p:spPr>
          <a:xfrm>
            <a:off x="3759200" y="19812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7924800" y="19812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3759200" y="41148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Content Placeholder 5"/>
          <p:cNvSpPr>
            <a:spLocks noGrp="1"/>
          </p:cNvSpPr>
          <p:nvPr>
            <p:ph sz="quarter" idx="4"/>
          </p:nvPr>
        </p:nvSpPr>
        <p:spPr>
          <a:xfrm>
            <a:off x="7924800" y="4114800"/>
            <a:ext cx="396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54234805-5CED-4F27-9C45-04B0CB56044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99055305"/>
      </p:ext>
    </p:extLst>
  </p:cSld>
  <p:clrMapOvr>
    <a:masterClrMapping/>
  </p:clrMapOvr>
  <p:transition>
    <p:split orient="vert" dir="in"/>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762" y="5271796"/>
            <a:ext cx="3008291"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759200" y="609600"/>
            <a:ext cx="81280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3759200" y="1981200"/>
            <a:ext cx="396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7924800" y="1981200"/>
            <a:ext cx="396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AF008B2A-B37F-420A-BB8C-E38C7CA4A909}"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92720114"/>
      </p:ext>
    </p:extLst>
  </p:cSld>
  <p:clrMapOvr>
    <a:masterClrMapping/>
  </p:clrMapOvr>
  <p:transition>
    <p:split orient="ver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461" y="5321949"/>
            <a:ext cx="2895607"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5" name="Rectangle 6"/>
          <p:cNvSpPr>
            <a:spLocks noGrp="1" noChangeArrowheads="1"/>
          </p:cNvSpPr>
          <p:nvPr>
            <p:ph type="ftr" sz="quarter" idx="11"/>
          </p:nvPr>
        </p:nvSpPr>
        <p:spPr>
          <a:ln/>
        </p:spPr>
        <p:txBody>
          <a:bodyPr/>
          <a:lstStyle>
            <a:lvl1pPr>
              <a:defRPr/>
            </a:lvl1pPr>
          </a:lstStyle>
          <a:p>
            <a:endParaRPr lang="en-GB"/>
          </a:p>
        </p:txBody>
      </p:sp>
      <p:sp>
        <p:nvSpPr>
          <p:cNvPr id="6"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1916628021"/>
      </p:ext>
    </p:extLst>
  </p:cSld>
  <p:clrMapOvr>
    <a:masterClrMapping/>
  </p:clrMapOvr>
  <p:transition>
    <p:split orient="ver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5794" y="5281127"/>
            <a:ext cx="2847284"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759200" y="19812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7924800" y="19812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6" name="Rectangle 6"/>
          <p:cNvSpPr>
            <a:spLocks noGrp="1" noChangeArrowheads="1"/>
          </p:cNvSpPr>
          <p:nvPr>
            <p:ph type="ftr" sz="quarter" idx="11"/>
          </p:nvPr>
        </p:nvSpPr>
        <p:spPr>
          <a:ln/>
        </p:spPr>
        <p:txBody>
          <a:bodyPr/>
          <a:lstStyle>
            <a:lvl1pPr>
              <a:defRPr/>
            </a:lvl1pPr>
          </a:lstStyle>
          <a:p>
            <a:endParaRPr lang="en-GB"/>
          </a:p>
        </p:txBody>
      </p:sp>
      <p:sp>
        <p:nvSpPr>
          <p:cNvPr id="7"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606699383"/>
      </p:ext>
    </p:extLst>
  </p:cSld>
  <p:clrMapOvr>
    <a:masterClrMapping/>
  </p:clrMapOvr>
  <p:transition>
    <p:split orient="ver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8" name="Rectangle 6"/>
          <p:cNvSpPr>
            <a:spLocks noGrp="1" noChangeArrowheads="1"/>
          </p:cNvSpPr>
          <p:nvPr>
            <p:ph type="ftr" sz="quarter" idx="11"/>
          </p:nvPr>
        </p:nvSpPr>
        <p:spPr>
          <a:ln/>
        </p:spPr>
        <p:txBody>
          <a:bodyPr/>
          <a:lstStyle>
            <a:lvl1pPr>
              <a:defRPr/>
            </a:lvl1pPr>
          </a:lstStyle>
          <a:p>
            <a:endParaRPr lang="en-GB"/>
          </a:p>
        </p:txBody>
      </p:sp>
      <p:sp>
        <p:nvSpPr>
          <p:cNvPr id="9"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4177789468"/>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791" y="5281126"/>
            <a:ext cx="2886277"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4" name="Rectangle 6"/>
          <p:cNvSpPr>
            <a:spLocks noGrp="1" noChangeArrowheads="1"/>
          </p:cNvSpPr>
          <p:nvPr>
            <p:ph type="ftr" sz="quarter" idx="11"/>
          </p:nvPr>
        </p:nvSpPr>
        <p:spPr>
          <a:ln/>
        </p:spPr>
        <p:txBody>
          <a:bodyPr/>
          <a:lstStyle>
            <a:lvl1pPr>
              <a:defRPr/>
            </a:lvl1pPr>
          </a:lstStyle>
          <a:p>
            <a:endParaRPr lang="en-GB"/>
          </a:p>
        </p:txBody>
      </p:sp>
      <p:sp>
        <p:nvSpPr>
          <p:cNvPr id="5"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4251386111"/>
      </p:ext>
    </p:extLst>
  </p:cSld>
  <p:clrMapOvr>
    <a:masterClrMapping/>
  </p:clrMapOvr>
  <p:transition>
    <p:split orient="ver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3" name="Rectangle 6"/>
          <p:cNvSpPr>
            <a:spLocks noGrp="1" noChangeArrowheads="1"/>
          </p:cNvSpPr>
          <p:nvPr>
            <p:ph type="ftr" sz="quarter" idx="11"/>
          </p:nvPr>
        </p:nvSpPr>
        <p:spPr>
          <a:ln/>
        </p:spPr>
        <p:txBody>
          <a:bodyPr/>
          <a:lstStyle>
            <a:lvl1pPr>
              <a:defRPr/>
            </a:lvl1pPr>
          </a:lstStyle>
          <a:p>
            <a:endParaRPr lang="en-GB"/>
          </a:p>
        </p:txBody>
      </p:sp>
      <p:sp>
        <p:nvSpPr>
          <p:cNvPr id="4"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792" y="5271796"/>
            <a:ext cx="2895608"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6053481"/>
      </p:ext>
    </p:extLst>
  </p:cSld>
  <p:clrMapOvr>
    <a:masterClrMapping/>
  </p:clrMapOvr>
  <p:transition>
    <p:split orient="ver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793" y="5293228"/>
            <a:ext cx="2876946"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6" name="Rectangle 6"/>
          <p:cNvSpPr>
            <a:spLocks noGrp="1" noChangeArrowheads="1"/>
          </p:cNvSpPr>
          <p:nvPr>
            <p:ph type="ftr" sz="quarter" idx="11"/>
          </p:nvPr>
        </p:nvSpPr>
        <p:spPr>
          <a:ln/>
        </p:spPr>
        <p:txBody>
          <a:bodyPr/>
          <a:lstStyle>
            <a:lvl1pPr>
              <a:defRPr/>
            </a:lvl1pPr>
          </a:lstStyle>
          <a:p>
            <a:endParaRPr lang="en-GB"/>
          </a:p>
        </p:txBody>
      </p:sp>
      <p:sp>
        <p:nvSpPr>
          <p:cNvPr id="7"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2490618977"/>
      </p:ext>
    </p:extLst>
  </p:cSld>
  <p:clrMapOvr>
    <a:masterClrMapping/>
  </p:clrMapOvr>
  <p:transition>
    <p:split orient="ver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791" y="5278146"/>
            <a:ext cx="2914269" cy="89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24CD73AF-79B6-48C2-832C-6759D19A2910}" type="datetimeFigureOut">
              <a:rPr lang="en-GB" smtClean="0"/>
              <a:t>14/02/2017</a:t>
            </a:fld>
            <a:endParaRPr lang="en-GB"/>
          </a:p>
        </p:txBody>
      </p:sp>
      <p:sp>
        <p:nvSpPr>
          <p:cNvPr id="6" name="Rectangle 6"/>
          <p:cNvSpPr>
            <a:spLocks noGrp="1" noChangeArrowheads="1"/>
          </p:cNvSpPr>
          <p:nvPr>
            <p:ph type="ftr" sz="quarter" idx="11"/>
          </p:nvPr>
        </p:nvSpPr>
        <p:spPr>
          <a:ln/>
        </p:spPr>
        <p:txBody>
          <a:bodyPr/>
          <a:lstStyle>
            <a:lvl1pPr>
              <a:defRPr/>
            </a:lvl1pPr>
          </a:lstStyle>
          <a:p>
            <a:endParaRPr lang="en-GB"/>
          </a:p>
        </p:txBody>
      </p:sp>
      <p:sp>
        <p:nvSpPr>
          <p:cNvPr id="7" name="Rectangle 7"/>
          <p:cNvSpPr>
            <a:spLocks noGrp="1" noChangeArrowheads="1"/>
          </p:cNvSpPr>
          <p:nvPr>
            <p:ph type="sldNum" sz="quarter" idx="12"/>
          </p:nvPr>
        </p:nvSpPr>
        <p:spPr>
          <a:ln/>
        </p:spPr>
        <p:txBody>
          <a:bodyPr/>
          <a:lstStyle>
            <a:lvl1pPr>
              <a:defRPr/>
            </a:lvl1pPr>
          </a:lstStyle>
          <a:p>
            <a:fld id="{27D16AA3-C8E2-4E78-9FF9-481F546CD391}" type="slidenum">
              <a:rPr lang="en-GB" smtClean="0"/>
              <a:t>‹#›</a:t>
            </a:fld>
            <a:endParaRPr lang="en-GB"/>
          </a:p>
        </p:txBody>
      </p:sp>
    </p:spTree>
    <p:extLst>
      <p:ext uri="{BB962C8B-B14F-4D97-AF65-F5344CB8AC3E}">
        <p14:creationId xmlns:p14="http://schemas.microsoft.com/office/powerpoint/2010/main" val="3268294179"/>
      </p:ext>
    </p:extLst>
  </p:cSld>
  <p:clrMapOvr>
    <a:masterClrMapping/>
  </p:clrMapOvr>
  <p:transition>
    <p:split orient="ver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4"/>
            <a:ext cx="3862917"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lang="en-ZA" sz="1800">
              <a:solidFill>
                <a:srgbClr val="FFFFFF"/>
              </a:solidFill>
              <a:ea typeface="MS PGothic" panose="020B0600070205080204" pitchFamily="34" charset="-128"/>
            </a:endParaRPr>
          </a:p>
        </p:txBody>
      </p:sp>
      <p:sp>
        <p:nvSpPr>
          <p:cNvPr id="1027" name="Rectangle 3"/>
          <p:cNvSpPr>
            <a:spLocks noGrp="1" noChangeArrowheads="1"/>
          </p:cNvSpPr>
          <p:nvPr>
            <p:ph type="title"/>
          </p:nvPr>
        </p:nvSpPr>
        <p:spPr bwMode="auto">
          <a:xfrm>
            <a:off x="3759200" y="609600"/>
            <a:ext cx="812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3759200" y="1981200"/>
            <a:ext cx="8128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8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l" eaLnBrk="1" hangingPunct="1">
              <a:defRPr sz="1400">
                <a:latin typeface="Arial" charset="0"/>
                <a:ea typeface="+mn-ea"/>
                <a:cs typeface="+mn-cs"/>
              </a:defRPr>
            </a:lvl1pPr>
          </a:lstStyle>
          <a:p>
            <a:fld id="{24CD73AF-79B6-48C2-832C-6759D19A2910}" type="datetimeFigureOut">
              <a:rPr lang="en-GB" smtClean="0"/>
              <a:t>14/02/2017</a:t>
            </a:fld>
            <a:endParaRPr lang="en-GB"/>
          </a:p>
        </p:txBody>
      </p:sp>
      <p:sp>
        <p:nvSpPr>
          <p:cNvPr id="6759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hangingPunct="1">
              <a:defRPr sz="1400">
                <a:latin typeface="Arial" charset="0"/>
                <a:ea typeface="+mn-ea"/>
                <a:cs typeface="+mn-cs"/>
              </a:defRPr>
            </a:lvl1pPr>
          </a:lstStyle>
          <a:p>
            <a:endParaRPr lang="en-GB"/>
          </a:p>
        </p:txBody>
      </p:sp>
      <p:sp>
        <p:nvSpPr>
          <p:cNvPr id="6759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400"/>
            </a:lvl1pPr>
          </a:lstStyle>
          <a:p>
            <a:fld id="{27D16AA3-C8E2-4E78-9FF9-481F546CD391}" type="slidenum">
              <a:rPr lang="en-GB" smtClean="0"/>
              <a:t>‹#›</a:t>
            </a:fld>
            <a:endParaRPr lang="en-GB"/>
          </a:p>
        </p:txBody>
      </p:sp>
      <p:pic>
        <p:nvPicPr>
          <p:cNvPr id="1032" name="Picture 9" descr="SWGC 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434" y="5373688"/>
            <a:ext cx="28321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024506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split orient="vert" dir="in"/>
  </p:transition>
  <p:timing>
    <p:tnLst>
      <p:par>
        <p:cTn id="1" dur="indefinite" restart="never" nodeType="tmRoot"/>
      </p:par>
    </p:tnLst>
  </p:timing>
  <p:txStyles>
    <p:titleStyle>
      <a:lvl1pPr algn="l" rtl="0" eaLnBrk="1" fontAlgn="base" hangingPunct="1">
        <a:lnSpc>
          <a:spcPct val="70000"/>
        </a:lnSpc>
        <a:spcBef>
          <a:spcPct val="0"/>
        </a:spcBef>
        <a:spcAft>
          <a:spcPct val="0"/>
        </a:spcAft>
        <a:defRPr sz="4800" b="1">
          <a:solidFill>
            <a:schemeClr val="tx2"/>
          </a:solidFill>
          <a:latin typeface="+mj-lt"/>
          <a:ea typeface="MS PGothic" panose="020B0600070205080204" pitchFamily="34" charset="-128"/>
          <a:cs typeface="ＭＳ Ｐゴシック" pitchFamily="-107" charset="-128"/>
        </a:defRPr>
      </a:lvl1pPr>
      <a:lvl2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2pPr>
      <a:lvl3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3pPr>
      <a:lvl4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4pPr>
      <a:lvl5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S PGothic" panose="020B0600070205080204" pitchFamily="34" charset="-128"/>
          <a:cs typeface="ＭＳ Ｐゴシック" pitchFamily="-107" charset="-128"/>
        </a:defRPr>
      </a:lvl1pPr>
      <a:lvl2pPr marL="742950" indent="-285750" algn="l" rtl="0" eaLnBrk="1" fontAlgn="base" hangingPunct="1">
        <a:spcBef>
          <a:spcPct val="20000"/>
        </a:spcBef>
        <a:spcAft>
          <a:spcPct val="0"/>
        </a:spcAft>
        <a:buClr>
          <a:schemeClr val="tx2"/>
        </a:buClr>
        <a:buSzPct val="65000"/>
        <a:buFont typeface="Wingdings" panose="05000000000000000000" pitchFamily="2" charset="2"/>
        <a:buChar char="u"/>
        <a:defRPr sz="26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lr>
          <a:schemeClr val="hlink"/>
        </a:buClr>
        <a:buSzPct val="65000"/>
        <a:buFont typeface="Wingdings" panose="05000000000000000000" pitchFamily="2" charset="2"/>
        <a:buChar char="«"/>
        <a:defRPr sz="24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lr>
          <a:schemeClr val="hlink"/>
        </a:buClr>
        <a:buSzPct val="100000"/>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4"/>
            <a:ext cx="3862917"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lang="en-ZA" sz="1800">
              <a:solidFill>
                <a:srgbClr val="FFFFFF"/>
              </a:solidFill>
              <a:ea typeface="MS PGothic" panose="020B0600070205080204" pitchFamily="34" charset="-128"/>
            </a:endParaRPr>
          </a:p>
        </p:txBody>
      </p:sp>
      <p:sp>
        <p:nvSpPr>
          <p:cNvPr id="1027" name="Rectangle 3"/>
          <p:cNvSpPr>
            <a:spLocks noGrp="1" noChangeArrowheads="1"/>
          </p:cNvSpPr>
          <p:nvPr>
            <p:ph type="title"/>
          </p:nvPr>
        </p:nvSpPr>
        <p:spPr bwMode="auto">
          <a:xfrm>
            <a:off x="3759200" y="609600"/>
            <a:ext cx="812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3759200" y="1981200"/>
            <a:ext cx="8128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8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l" eaLnBrk="1" hangingPunct="1">
              <a:defRPr sz="1400">
                <a:latin typeface="Arial" charset="0"/>
                <a:ea typeface="+mn-ea"/>
                <a:cs typeface="+mn-cs"/>
              </a:defRPr>
            </a:lvl1pPr>
          </a:lstStyle>
          <a:p>
            <a:pPr fontAlgn="base">
              <a:spcBef>
                <a:spcPct val="0"/>
              </a:spcBef>
              <a:spcAft>
                <a:spcPct val="0"/>
              </a:spcAft>
              <a:defRPr/>
            </a:pPr>
            <a:endParaRPr lang="en-US">
              <a:solidFill>
                <a:srgbClr val="FFFFFF"/>
              </a:solidFill>
            </a:endParaRPr>
          </a:p>
        </p:txBody>
      </p:sp>
      <p:sp>
        <p:nvSpPr>
          <p:cNvPr id="6759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hangingPunct="1">
              <a:defRPr sz="1400">
                <a:latin typeface="Arial" charset="0"/>
                <a:ea typeface="+mn-ea"/>
                <a:cs typeface="+mn-cs"/>
              </a:defRPr>
            </a:lvl1pPr>
          </a:lstStyle>
          <a:p>
            <a:pPr fontAlgn="base">
              <a:spcBef>
                <a:spcPct val="0"/>
              </a:spcBef>
              <a:spcAft>
                <a:spcPct val="0"/>
              </a:spcAft>
              <a:defRPr/>
            </a:pPr>
            <a:endParaRPr lang="en-US">
              <a:solidFill>
                <a:srgbClr val="FFFFFF"/>
              </a:solidFill>
            </a:endParaRPr>
          </a:p>
        </p:txBody>
      </p:sp>
      <p:sp>
        <p:nvSpPr>
          <p:cNvPr id="6759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400"/>
            </a:lvl1pPr>
          </a:lstStyle>
          <a:p>
            <a:pPr fontAlgn="base">
              <a:spcBef>
                <a:spcPct val="0"/>
              </a:spcBef>
              <a:spcAft>
                <a:spcPct val="0"/>
              </a:spcAft>
              <a:defRPr/>
            </a:pPr>
            <a:fld id="{96FFE9A2-D29A-4A74-B8B8-2C83787C39E8}" type="slidenum">
              <a:rPr lang="en-US" altLang="en-US">
                <a:solidFill>
                  <a:srgbClr val="FFFFFF"/>
                </a:solidFill>
                <a:ea typeface="MS PGothic" panose="020B0600070205080204" pitchFamily="34" charset="-128"/>
              </a:rPr>
              <a:pPr fontAlgn="base">
                <a:spcBef>
                  <a:spcPct val="0"/>
                </a:spcBef>
                <a:spcAft>
                  <a:spcPct val="0"/>
                </a:spcAft>
                <a:defRPr/>
              </a:pPr>
              <a:t>‹#›</a:t>
            </a:fld>
            <a:endParaRPr lang="en-US" altLang="en-US">
              <a:solidFill>
                <a:srgbClr val="FFFFFF"/>
              </a:solidFill>
              <a:ea typeface="MS PGothic" panose="020B0600070205080204" pitchFamily="34" charset="-128"/>
            </a:endParaRPr>
          </a:p>
        </p:txBody>
      </p:sp>
      <p:pic>
        <p:nvPicPr>
          <p:cNvPr id="1032" name="Picture 9" descr="SWGC 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434" y="5373688"/>
            <a:ext cx="28321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0524352"/>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split orient="vert" dir="in"/>
  </p:transition>
  <p:timing>
    <p:tnLst>
      <p:par>
        <p:cTn id="1" dur="indefinite" restart="never" nodeType="tmRoot"/>
      </p:par>
    </p:tnLst>
  </p:timing>
  <p:txStyles>
    <p:titleStyle>
      <a:lvl1pPr algn="l" rtl="0" eaLnBrk="1" fontAlgn="base" hangingPunct="1">
        <a:lnSpc>
          <a:spcPct val="70000"/>
        </a:lnSpc>
        <a:spcBef>
          <a:spcPct val="0"/>
        </a:spcBef>
        <a:spcAft>
          <a:spcPct val="0"/>
        </a:spcAft>
        <a:defRPr sz="4800" b="1">
          <a:solidFill>
            <a:schemeClr val="tx2"/>
          </a:solidFill>
          <a:latin typeface="+mj-lt"/>
          <a:ea typeface="MS PGothic" panose="020B0600070205080204" pitchFamily="34" charset="-128"/>
          <a:cs typeface="ＭＳ Ｐゴシック" pitchFamily="-107" charset="-128"/>
        </a:defRPr>
      </a:lvl1pPr>
      <a:lvl2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2pPr>
      <a:lvl3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3pPr>
      <a:lvl4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4pPr>
      <a:lvl5pPr algn="l" rtl="0" eaLnBrk="1" fontAlgn="base" hangingPunct="1">
        <a:lnSpc>
          <a:spcPct val="70000"/>
        </a:lnSpc>
        <a:spcBef>
          <a:spcPct val="0"/>
        </a:spcBef>
        <a:spcAft>
          <a:spcPct val="0"/>
        </a:spcAft>
        <a:defRPr sz="4800" b="1">
          <a:solidFill>
            <a:schemeClr val="tx2"/>
          </a:solidFill>
          <a:latin typeface="Arial Narrow" pitchFamily="34" charset="0"/>
          <a:ea typeface="MS PGothic" panose="020B0600070205080204" pitchFamily="34" charset="-128"/>
          <a:cs typeface="ＭＳ Ｐゴシック" pitchFamily="-107" charset="-128"/>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S PGothic" panose="020B0600070205080204" pitchFamily="34" charset="-128"/>
          <a:cs typeface="ＭＳ Ｐゴシック" pitchFamily="-107" charset="-128"/>
        </a:defRPr>
      </a:lvl1pPr>
      <a:lvl2pPr marL="742950" indent="-285750" algn="l" rtl="0" eaLnBrk="1" fontAlgn="base" hangingPunct="1">
        <a:spcBef>
          <a:spcPct val="20000"/>
        </a:spcBef>
        <a:spcAft>
          <a:spcPct val="0"/>
        </a:spcAft>
        <a:buClr>
          <a:schemeClr val="tx2"/>
        </a:buClr>
        <a:buSzPct val="65000"/>
        <a:buFont typeface="Wingdings" panose="05000000000000000000" pitchFamily="2" charset="2"/>
        <a:buChar char="u"/>
        <a:defRPr sz="26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lr>
          <a:schemeClr val="hlink"/>
        </a:buClr>
        <a:buSzPct val="65000"/>
        <a:buFont typeface="Wingdings" panose="05000000000000000000" pitchFamily="2" charset="2"/>
        <a:buChar char="«"/>
        <a:defRPr sz="24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lr>
          <a:schemeClr val="hlink"/>
        </a:buClr>
        <a:buSzPct val="100000"/>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19641" y="427038"/>
            <a:ext cx="12070244" cy="1524000"/>
          </a:xfrm>
        </p:spPr>
        <p:txBody>
          <a:bodyPr/>
          <a:lstStyle/>
          <a:p>
            <a:pPr algn="ctr"/>
            <a:r>
              <a:rPr lang="en-US" sz="4800" dirty="0" smtClean="0">
                <a:solidFill>
                  <a:schemeClr val="tx2">
                    <a:lumMod val="50000"/>
                  </a:schemeClr>
                </a:solidFill>
              </a:rPr>
              <a:t>UPDATE ON ISSUES RAISED DURING THE VISIT OF PARLIAMENTARY COMMITTEE ON HET, </a:t>
            </a:r>
            <a:br>
              <a:rPr lang="en-US" sz="4800" dirty="0" smtClean="0">
                <a:solidFill>
                  <a:schemeClr val="tx2">
                    <a:lumMod val="50000"/>
                  </a:schemeClr>
                </a:solidFill>
              </a:rPr>
            </a:br>
            <a:r>
              <a:rPr lang="en-US" sz="4800" dirty="0" smtClean="0">
                <a:solidFill>
                  <a:schemeClr val="tx2">
                    <a:lumMod val="50000"/>
                  </a:schemeClr>
                </a:solidFill>
              </a:rPr>
              <a:t>22-09-2016</a:t>
            </a:r>
            <a:endParaRPr lang="en-GB" sz="4800" dirty="0">
              <a:solidFill>
                <a:schemeClr val="tx2">
                  <a:lumMod val="50000"/>
                </a:schemeClr>
              </a:solidFill>
            </a:endParaRPr>
          </a:p>
        </p:txBody>
      </p:sp>
      <p:sp>
        <p:nvSpPr>
          <p:cNvPr id="3" name="Subtitle 2"/>
          <p:cNvSpPr>
            <a:spLocks noGrp="1"/>
          </p:cNvSpPr>
          <p:nvPr>
            <p:ph type="subTitle" sz="quarter" idx="1"/>
          </p:nvPr>
        </p:nvSpPr>
        <p:spPr>
          <a:xfrm>
            <a:off x="5758916" y="1951038"/>
            <a:ext cx="6096000" cy="1752600"/>
          </a:xfrm>
        </p:spPr>
        <p:txBody>
          <a:bodyPr/>
          <a:lstStyle/>
          <a:p>
            <a:pPr algn="ctr"/>
            <a:r>
              <a:rPr lang="en-US" dirty="0" smtClean="0"/>
              <a:t>PRESENTATION TO PARLIAMENTARY COMMITTEE ON HIGHER EDUCATION</a:t>
            </a:r>
          </a:p>
          <a:p>
            <a:pPr algn="ctr"/>
            <a:r>
              <a:rPr lang="en-US" dirty="0" smtClean="0"/>
              <a:t>15 FEBRUARY 2017, PARLIAMENT CAPE-TOWN</a:t>
            </a:r>
            <a:endParaRPr lang="en-GB" dirty="0"/>
          </a:p>
        </p:txBody>
      </p:sp>
      <p:sp>
        <p:nvSpPr>
          <p:cNvPr id="4" name="TextBox 3"/>
          <p:cNvSpPr txBox="1"/>
          <p:nvPr/>
        </p:nvSpPr>
        <p:spPr>
          <a:xfrm>
            <a:off x="4050707" y="3703638"/>
            <a:ext cx="7246833" cy="1077218"/>
          </a:xfrm>
          <a:prstGeom prst="rect">
            <a:avLst/>
          </a:prstGeom>
          <a:noFill/>
        </p:spPr>
        <p:txBody>
          <a:bodyPr wrap="square" rtlCol="0">
            <a:spAutoFit/>
          </a:bodyPr>
          <a:lstStyle/>
          <a:p>
            <a:pPr algn="ctr"/>
            <a:r>
              <a:rPr lang="en-US" sz="3200" dirty="0" smtClean="0"/>
              <a:t>“WE HAVE MADE PROGRESS AND WILL CONTINUE TO DO SO”</a:t>
            </a:r>
            <a:endParaRPr lang="en-GB" sz="3200" dirty="0"/>
          </a:p>
        </p:txBody>
      </p:sp>
      <p:sp>
        <p:nvSpPr>
          <p:cNvPr id="5" name="TextBox 4"/>
          <p:cNvSpPr txBox="1"/>
          <p:nvPr/>
        </p:nvSpPr>
        <p:spPr>
          <a:xfrm>
            <a:off x="4050707" y="5161660"/>
            <a:ext cx="7990317" cy="646331"/>
          </a:xfrm>
          <a:prstGeom prst="rect">
            <a:avLst/>
          </a:prstGeom>
          <a:noFill/>
        </p:spPr>
        <p:txBody>
          <a:bodyPr wrap="square" rtlCol="0">
            <a:spAutoFit/>
          </a:bodyPr>
          <a:lstStyle/>
          <a:p>
            <a:r>
              <a:rPr lang="en-US" dirty="0" smtClean="0"/>
              <a:t>DDG PATEL CONVENED A MEETING OF STAKEHOLDERS ON 07-10-2016 WHEREIN A COMPREHENSIVE ACTION LIST WAS COMPILED</a:t>
            </a:r>
            <a:endParaRPr lang="en-GB" dirty="0"/>
          </a:p>
        </p:txBody>
      </p:sp>
    </p:spTree>
    <p:extLst>
      <p:ext uri="{BB962C8B-B14F-4D97-AF65-F5344CB8AC3E}">
        <p14:creationId xmlns:p14="http://schemas.microsoft.com/office/powerpoint/2010/main" val="1838427864"/>
      </p:ext>
    </p:extLst>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3292"/>
            <a:ext cx="10972800" cy="831273"/>
          </a:xfrm>
        </p:spPr>
        <p:txBody>
          <a:bodyPr/>
          <a:lstStyle/>
          <a:p>
            <a:r>
              <a:rPr lang="en-ZA" dirty="0" smtClean="0">
                <a:solidFill>
                  <a:schemeClr val="tx2">
                    <a:lumMod val="50000"/>
                  </a:schemeClr>
                </a:solidFill>
              </a:rPr>
              <a:t>9. The </a:t>
            </a:r>
            <a:r>
              <a:rPr lang="en-ZA" dirty="0">
                <a:solidFill>
                  <a:schemeClr val="tx2">
                    <a:lumMod val="50000"/>
                  </a:schemeClr>
                </a:solidFill>
              </a:rPr>
              <a:t>80% attendance policy</a:t>
            </a:r>
          </a:p>
        </p:txBody>
      </p:sp>
      <p:sp>
        <p:nvSpPr>
          <p:cNvPr id="3" name="Content Placeholder 2"/>
          <p:cNvSpPr>
            <a:spLocks noGrp="1"/>
          </p:cNvSpPr>
          <p:nvPr>
            <p:ph idx="1"/>
          </p:nvPr>
        </p:nvSpPr>
        <p:spPr>
          <a:xfrm>
            <a:off x="3325091" y="1184565"/>
            <a:ext cx="8866909" cy="5830598"/>
          </a:xfrm>
        </p:spPr>
        <p:txBody>
          <a:bodyPr/>
          <a:lstStyle/>
          <a:p>
            <a:r>
              <a:rPr lang="en-US" sz="2300" dirty="0"/>
              <a:t>The application of the 80% attendance policy has mostly been incident- free, though it ended up not being implemented in the 2016 examinations. </a:t>
            </a:r>
            <a:endParaRPr lang="en-US" sz="2300" dirty="0" smtClean="0"/>
          </a:p>
          <a:p>
            <a:r>
              <a:rPr lang="en-US" sz="2300" dirty="0" smtClean="0"/>
              <a:t>Complaints mostly relate </a:t>
            </a:r>
            <a:r>
              <a:rPr lang="en-US" sz="2300" dirty="0"/>
              <a:t>to the college having to ensure that the policy is applied fairly and </a:t>
            </a:r>
            <a:r>
              <a:rPr lang="en-US" sz="2300" dirty="0" smtClean="0"/>
              <a:t>evenly, which the college ensures. </a:t>
            </a:r>
          </a:p>
          <a:p>
            <a:r>
              <a:rPr lang="en-US" sz="2300" dirty="0" smtClean="0"/>
              <a:t>The </a:t>
            </a:r>
            <a:r>
              <a:rPr lang="en-US" sz="2300" dirty="0"/>
              <a:t>students generally accept the principle of the policy, but want to make sure that there are no delays in the payment of transport allowances, which could see them falling foul to this policy. The college well appreciates these concerns.</a:t>
            </a:r>
            <a:endParaRPr lang="en-ZA" sz="2300" dirty="0"/>
          </a:p>
          <a:p>
            <a:r>
              <a:rPr lang="en-US" sz="2300" dirty="0"/>
              <a:t>The college is a bit apprehensive of the Online </a:t>
            </a:r>
            <a:r>
              <a:rPr lang="en-US" sz="2300" dirty="0" smtClean="0"/>
              <a:t>NSFAS system, though in it. </a:t>
            </a:r>
          </a:p>
          <a:p>
            <a:r>
              <a:rPr lang="en-US" sz="2300" dirty="0" smtClean="0"/>
              <a:t>The </a:t>
            </a:r>
            <a:r>
              <a:rPr lang="en-US" sz="2300" dirty="0"/>
              <a:t>college's record of claiming during the old Manual system was exemplary</a:t>
            </a:r>
            <a:endParaRPr lang="en-ZA" sz="2300" dirty="0"/>
          </a:p>
        </p:txBody>
      </p:sp>
    </p:spTree>
    <p:extLst>
      <p:ext uri="{BB962C8B-B14F-4D97-AF65-F5344CB8AC3E}">
        <p14:creationId xmlns:p14="http://schemas.microsoft.com/office/powerpoint/2010/main" val="349888146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910" y="308386"/>
            <a:ext cx="11747351" cy="1143000"/>
          </a:xfrm>
        </p:spPr>
        <p:txBody>
          <a:bodyPr/>
          <a:lstStyle/>
          <a:p>
            <a:pPr algn="ctr"/>
            <a:r>
              <a:rPr lang="en-ZA" dirty="0" smtClean="0">
                <a:solidFill>
                  <a:schemeClr val="tx2">
                    <a:lumMod val="50000"/>
                  </a:schemeClr>
                </a:solidFill>
              </a:rPr>
              <a:t>10. Evening </a:t>
            </a:r>
            <a:r>
              <a:rPr lang="en-ZA" dirty="0">
                <a:solidFill>
                  <a:schemeClr val="tx2">
                    <a:lumMod val="50000"/>
                  </a:schemeClr>
                </a:solidFill>
              </a:rPr>
              <a:t>classes impact negatively to students and Staff</a:t>
            </a:r>
          </a:p>
        </p:txBody>
      </p:sp>
      <p:sp>
        <p:nvSpPr>
          <p:cNvPr id="3" name="Content Placeholder 2"/>
          <p:cNvSpPr>
            <a:spLocks noGrp="1"/>
          </p:cNvSpPr>
          <p:nvPr>
            <p:ph idx="1"/>
          </p:nvPr>
        </p:nvSpPr>
        <p:spPr>
          <a:xfrm>
            <a:off x="3259567" y="1733774"/>
            <a:ext cx="8627633" cy="4114800"/>
          </a:xfrm>
        </p:spPr>
        <p:txBody>
          <a:bodyPr/>
          <a:lstStyle/>
          <a:p>
            <a:pPr>
              <a:spcBef>
                <a:spcPts val="0"/>
              </a:spcBef>
            </a:pPr>
            <a:r>
              <a:rPr lang="en-ZA" dirty="0" smtClean="0"/>
              <a:t>Evening classes are necessary for students who cannot attend during the day. College will try  to manage the day classes that overlap into the evening to minimize complaints.</a:t>
            </a:r>
          </a:p>
          <a:p>
            <a:pPr>
              <a:spcBef>
                <a:spcPts val="0"/>
              </a:spcBef>
            </a:pPr>
            <a:r>
              <a:rPr lang="en-ZA" dirty="0" smtClean="0"/>
              <a:t>The reality is that it is not possible to have all students starting at 07h45 and finishing at 14h30! </a:t>
            </a:r>
          </a:p>
          <a:p>
            <a:pPr>
              <a:spcBef>
                <a:spcPts val="0"/>
              </a:spcBef>
            </a:pPr>
            <a:r>
              <a:rPr lang="en-ZA" dirty="0" smtClean="0"/>
              <a:t>The college’s limited physical facilities require other students and staff to flexibly start later and finish later. Otherwise, the college will enrol much fewer students!</a:t>
            </a:r>
            <a:endParaRPr lang="en-ZA" dirty="0"/>
          </a:p>
        </p:txBody>
      </p:sp>
    </p:spTree>
    <p:extLst>
      <p:ext uri="{BB962C8B-B14F-4D97-AF65-F5344CB8AC3E}">
        <p14:creationId xmlns:p14="http://schemas.microsoft.com/office/powerpoint/2010/main" val="3738204685"/>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475" y="0"/>
            <a:ext cx="10372725" cy="1243013"/>
          </a:xfrm>
        </p:spPr>
        <p:txBody>
          <a:bodyPr/>
          <a:lstStyle/>
          <a:p>
            <a:pPr algn="ctr"/>
            <a:r>
              <a:rPr lang="en-ZA" dirty="0" smtClean="0">
                <a:solidFill>
                  <a:schemeClr val="tx2">
                    <a:lumMod val="50000"/>
                  </a:schemeClr>
                </a:solidFill>
              </a:rPr>
              <a:t>11.  Health </a:t>
            </a:r>
            <a:r>
              <a:rPr lang="en-ZA" dirty="0">
                <a:solidFill>
                  <a:schemeClr val="tx2">
                    <a:lumMod val="50000"/>
                  </a:schemeClr>
                </a:solidFill>
              </a:rPr>
              <a:t>and safety</a:t>
            </a:r>
          </a:p>
        </p:txBody>
      </p:sp>
      <p:sp>
        <p:nvSpPr>
          <p:cNvPr id="3" name="Content Placeholder 2"/>
          <p:cNvSpPr>
            <a:spLocks noGrp="1"/>
          </p:cNvSpPr>
          <p:nvPr>
            <p:ph idx="1"/>
          </p:nvPr>
        </p:nvSpPr>
        <p:spPr>
          <a:xfrm>
            <a:off x="3119719" y="1085851"/>
            <a:ext cx="9072282" cy="5772150"/>
          </a:xfrm>
        </p:spPr>
        <p:txBody>
          <a:bodyPr/>
          <a:lstStyle/>
          <a:p>
            <a:pPr>
              <a:spcBef>
                <a:spcPts val="0"/>
              </a:spcBef>
            </a:pPr>
            <a:r>
              <a:rPr lang="en-ZA" sz="2600" dirty="0"/>
              <a:t>An assessment has been made. There number </a:t>
            </a:r>
            <a:r>
              <a:rPr lang="en-ZA" sz="2600" dirty="0" smtClean="0"/>
              <a:t>of toilets </a:t>
            </a:r>
            <a:r>
              <a:rPr lang="en-ZA" sz="2600" dirty="0"/>
              <a:t>for both female and male students at </a:t>
            </a:r>
            <a:r>
              <a:rPr lang="en-ZA" sz="2600" dirty="0" smtClean="0"/>
              <a:t>the different campuses.</a:t>
            </a:r>
          </a:p>
          <a:p>
            <a:pPr>
              <a:spcBef>
                <a:spcPts val="0"/>
              </a:spcBef>
            </a:pPr>
            <a:r>
              <a:rPr lang="en-ZA" sz="2600" dirty="0" err="1" smtClean="0"/>
              <a:t>Dobsonville</a:t>
            </a:r>
            <a:r>
              <a:rPr lang="en-ZA" sz="2600" dirty="0"/>
              <a:t>: 6 toilet blocks with 63 </a:t>
            </a:r>
            <a:r>
              <a:rPr lang="en-ZA" sz="2600" dirty="0" smtClean="0"/>
              <a:t>seats</a:t>
            </a:r>
            <a:endParaRPr lang="en-ZA" sz="2600" dirty="0"/>
          </a:p>
          <a:p>
            <a:pPr>
              <a:spcBef>
                <a:spcPts val="0"/>
              </a:spcBef>
            </a:pPr>
            <a:r>
              <a:rPr lang="en-ZA" sz="2600" dirty="0" err="1" smtClean="0"/>
              <a:t>Molapo</a:t>
            </a:r>
            <a:r>
              <a:rPr lang="en-ZA" sz="2600" dirty="0" smtClean="0"/>
              <a:t> </a:t>
            </a:r>
            <a:r>
              <a:rPr lang="en-ZA" sz="2600" dirty="0"/>
              <a:t>: 6 toilet blocks with 95 </a:t>
            </a:r>
            <a:r>
              <a:rPr lang="en-ZA" sz="2600" dirty="0" smtClean="0"/>
              <a:t>seats</a:t>
            </a:r>
            <a:endParaRPr lang="en-ZA" sz="2600" dirty="0"/>
          </a:p>
          <a:p>
            <a:pPr>
              <a:spcBef>
                <a:spcPts val="0"/>
              </a:spcBef>
            </a:pPr>
            <a:r>
              <a:rPr lang="en-ZA" sz="2600" dirty="0" smtClean="0"/>
              <a:t>George </a:t>
            </a:r>
            <a:r>
              <a:rPr lang="en-ZA" sz="2600" dirty="0"/>
              <a:t>Tabor : 4 toilet blocks with </a:t>
            </a:r>
            <a:r>
              <a:rPr lang="en-ZA" sz="2600" dirty="0" smtClean="0"/>
              <a:t>36 seats</a:t>
            </a:r>
            <a:endParaRPr lang="en-ZA" sz="2600" dirty="0"/>
          </a:p>
          <a:p>
            <a:pPr>
              <a:spcBef>
                <a:spcPts val="0"/>
              </a:spcBef>
            </a:pPr>
            <a:r>
              <a:rPr lang="en-ZA" sz="2600" dirty="0" smtClean="0"/>
              <a:t>Roodepoort </a:t>
            </a:r>
            <a:r>
              <a:rPr lang="en-ZA" sz="2600" dirty="0"/>
              <a:t>: 4 toilet blocks with </a:t>
            </a:r>
            <a:r>
              <a:rPr lang="en-ZA" sz="2600" dirty="0" smtClean="0"/>
              <a:t>41 seats</a:t>
            </a:r>
          </a:p>
          <a:p>
            <a:pPr>
              <a:spcBef>
                <a:spcPts val="0"/>
              </a:spcBef>
            </a:pPr>
            <a:r>
              <a:rPr lang="en-ZA" sz="2600" dirty="0" smtClean="0"/>
              <a:t>Roodepoort </a:t>
            </a:r>
            <a:r>
              <a:rPr lang="en-ZA" sz="2600" dirty="0"/>
              <a:t>West: 6 toilet blocks </a:t>
            </a:r>
            <a:r>
              <a:rPr lang="en-ZA" sz="2600" dirty="0" smtClean="0"/>
              <a:t>with 46 seats</a:t>
            </a:r>
          </a:p>
          <a:p>
            <a:pPr>
              <a:spcBef>
                <a:spcPts val="0"/>
              </a:spcBef>
            </a:pPr>
            <a:r>
              <a:rPr lang="en-ZA" sz="2600" dirty="0" smtClean="0"/>
              <a:t>TECHNISA </a:t>
            </a:r>
            <a:r>
              <a:rPr lang="en-ZA" sz="2600" dirty="0"/>
              <a:t>: 8 toilet blocks with </a:t>
            </a:r>
            <a:r>
              <a:rPr lang="en-ZA" sz="2600" dirty="0" smtClean="0"/>
              <a:t>34 seats  </a:t>
            </a:r>
          </a:p>
          <a:p>
            <a:pPr>
              <a:spcBef>
                <a:spcPts val="0"/>
              </a:spcBef>
            </a:pPr>
            <a:r>
              <a:rPr lang="en-ZA" sz="2600" dirty="0" smtClean="0"/>
              <a:t>Student </a:t>
            </a:r>
            <a:r>
              <a:rPr lang="en-ZA" sz="2600" dirty="0"/>
              <a:t>enrolments have grown though. As </a:t>
            </a:r>
            <a:r>
              <a:rPr lang="en-ZA" sz="2600" dirty="0" smtClean="0"/>
              <a:t>part of </a:t>
            </a:r>
            <a:r>
              <a:rPr lang="en-ZA" sz="2600" dirty="0"/>
              <a:t>the recently </a:t>
            </a:r>
            <a:endParaRPr lang="en-ZA" sz="2600" dirty="0" smtClean="0"/>
          </a:p>
          <a:p>
            <a:pPr>
              <a:spcBef>
                <a:spcPts val="0"/>
              </a:spcBef>
            </a:pPr>
            <a:r>
              <a:rPr lang="en-ZA" sz="2600" dirty="0" smtClean="0"/>
              <a:t>completed </a:t>
            </a:r>
            <a:r>
              <a:rPr lang="en-ZA" sz="2600" dirty="0"/>
              <a:t>construction </a:t>
            </a:r>
            <a:r>
              <a:rPr lang="en-ZA" sz="2600" dirty="0" smtClean="0"/>
              <a:t>project, the </a:t>
            </a:r>
            <a:r>
              <a:rPr lang="en-ZA" sz="2600" dirty="0"/>
              <a:t>College has added an ablution block for </a:t>
            </a:r>
            <a:r>
              <a:rPr lang="en-ZA" sz="2600" dirty="0" smtClean="0"/>
              <a:t>each site</a:t>
            </a:r>
            <a:r>
              <a:rPr lang="en-ZA" sz="2600" dirty="0"/>
              <a:t>. This will be tendered for in 2017</a:t>
            </a:r>
            <a:r>
              <a:rPr lang="en-ZA" sz="2600" dirty="0" smtClean="0"/>
              <a:t>.</a:t>
            </a:r>
            <a:endParaRPr lang="en-US" sz="2600" dirty="0" smtClean="0"/>
          </a:p>
        </p:txBody>
      </p:sp>
    </p:spTree>
    <p:extLst>
      <p:ext uri="{BB962C8B-B14F-4D97-AF65-F5344CB8AC3E}">
        <p14:creationId xmlns:p14="http://schemas.microsoft.com/office/powerpoint/2010/main" val="1132389572"/>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5708" y="276113"/>
            <a:ext cx="8128000" cy="1143000"/>
          </a:xfrm>
        </p:spPr>
        <p:txBody>
          <a:bodyPr/>
          <a:lstStyle/>
          <a:p>
            <a:r>
              <a:rPr lang="en-US" dirty="0" smtClean="0">
                <a:solidFill>
                  <a:schemeClr val="tx2">
                    <a:lumMod val="50000"/>
                  </a:schemeClr>
                </a:solidFill>
              </a:rPr>
              <a:t>12.  BUDGET</a:t>
            </a:r>
            <a:endParaRPr lang="en-GB" dirty="0"/>
          </a:p>
        </p:txBody>
      </p:sp>
      <p:sp>
        <p:nvSpPr>
          <p:cNvPr id="5" name="Content Placeholder 4"/>
          <p:cNvSpPr>
            <a:spLocks noGrp="1"/>
          </p:cNvSpPr>
          <p:nvPr>
            <p:ph idx="1"/>
          </p:nvPr>
        </p:nvSpPr>
        <p:spPr>
          <a:xfrm>
            <a:off x="3205779" y="1260437"/>
            <a:ext cx="8681421" cy="4114800"/>
          </a:xfrm>
        </p:spPr>
        <p:txBody>
          <a:bodyPr/>
          <a:lstStyle/>
          <a:p>
            <a:r>
              <a:rPr lang="en-US" sz="2600" dirty="0" smtClean="0"/>
              <a:t>In </a:t>
            </a:r>
            <a:r>
              <a:rPr lang="en-US" sz="2600" dirty="0"/>
              <a:t>2015, the college had a deficit of R45 million, which necessitated taping into reserves.</a:t>
            </a:r>
            <a:endParaRPr lang="en-ZA" sz="2600" dirty="0"/>
          </a:p>
          <a:p>
            <a:r>
              <a:rPr lang="en-US" sz="2600" dirty="0"/>
              <a:t>In 2016, the college projected </a:t>
            </a:r>
            <a:r>
              <a:rPr lang="en-US" sz="2600" dirty="0" smtClean="0"/>
              <a:t>19 438 enrollments and, </a:t>
            </a:r>
            <a:r>
              <a:rPr lang="en-US" sz="2600" dirty="0"/>
              <a:t>by February, 2016, had an estimated underfunding of R198 million. The college actually had 30 000 enrollments by end of 2016.</a:t>
            </a:r>
            <a:endParaRPr lang="en-ZA" sz="2600" dirty="0"/>
          </a:p>
          <a:p>
            <a:r>
              <a:rPr lang="en-US" sz="2600" dirty="0"/>
              <a:t>In 2017, the college has projected 19 438 enrolments and the resultant underfunding is R 240 356 408. The strife by students resulted in colleges having to go back to their 2016 actual enrolments, which were mostly higher than the projections, thus increasing the underfunding! Going back to 2016 actual will obviously increase the underfunding</a:t>
            </a:r>
            <a:endParaRPr lang="en-ZA" sz="2600" dirty="0"/>
          </a:p>
          <a:p>
            <a:endParaRPr lang="en-GB" sz="2600" dirty="0"/>
          </a:p>
        </p:txBody>
      </p:sp>
    </p:spTree>
    <p:extLst>
      <p:ext uri="{BB962C8B-B14F-4D97-AF65-F5344CB8AC3E}">
        <p14:creationId xmlns:p14="http://schemas.microsoft.com/office/powerpoint/2010/main" val="295613305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1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1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8809" y="1185863"/>
            <a:ext cx="8638391" cy="4910137"/>
          </a:xfrm>
        </p:spPr>
        <p:txBody>
          <a:bodyPr/>
          <a:lstStyle/>
          <a:p>
            <a:pPr marL="0" indent="0">
              <a:spcBef>
                <a:spcPts val="0"/>
              </a:spcBef>
              <a:buNone/>
            </a:pPr>
            <a:r>
              <a:rPr lang="en-ZA" b="1" dirty="0">
                <a:solidFill>
                  <a:schemeClr val="tx2">
                    <a:lumMod val="50000"/>
                  </a:schemeClr>
                </a:solidFill>
              </a:rPr>
              <a:t>13. </a:t>
            </a:r>
            <a:r>
              <a:rPr lang="en-US" b="1" dirty="0">
                <a:solidFill>
                  <a:schemeClr val="tx2">
                    <a:lumMod val="50000"/>
                  </a:schemeClr>
                </a:solidFill>
              </a:rPr>
              <a:t>NC(V) A</a:t>
            </a:r>
            <a:r>
              <a:rPr lang="en-US" b="1" dirty="0" smtClean="0">
                <a:solidFill>
                  <a:schemeClr val="tx2">
                    <a:lumMod val="50000"/>
                  </a:schemeClr>
                </a:solidFill>
              </a:rPr>
              <a:t>rticulation</a:t>
            </a:r>
            <a:endParaRPr lang="en-US" b="1" dirty="0" smtClean="0"/>
          </a:p>
          <a:p>
            <a:pPr>
              <a:spcBef>
                <a:spcPts val="0"/>
              </a:spcBef>
            </a:pPr>
            <a:r>
              <a:rPr lang="en-US" sz="2400" dirty="0" smtClean="0"/>
              <a:t>The </a:t>
            </a:r>
            <a:r>
              <a:rPr lang="en-US" sz="2400" dirty="0"/>
              <a:t>NC(V) </a:t>
            </a:r>
            <a:r>
              <a:rPr lang="en-US" sz="2400" dirty="0" err="1"/>
              <a:t>programmes</a:t>
            </a:r>
            <a:r>
              <a:rPr lang="en-US" sz="2400" dirty="0"/>
              <a:t> do mostly articulate with higher education and the qualification is listed in the entry requirements of universities. Curriculum is designed by the Department. Some of the NC(V) qualifications are being reviewed</a:t>
            </a:r>
            <a:r>
              <a:rPr lang="en-US" sz="3200" dirty="0" smtClean="0"/>
              <a:t>.</a:t>
            </a:r>
          </a:p>
          <a:p>
            <a:pPr marL="0" indent="0">
              <a:spcBef>
                <a:spcPts val="0"/>
              </a:spcBef>
              <a:buNone/>
            </a:pPr>
            <a:endParaRPr lang="en-US" sz="3200" dirty="0"/>
          </a:p>
          <a:p>
            <a:pPr marL="0" indent="0">
              <a:spcBef>
                <a:spcPts val="0"/>
              </a:spcBef>
              <a:buNone/>
            </a:pPr>
            <a:r>
              <a:rPr lang="en-ZA" sz="3200" b="1" dirty="0" smtClean="0">
                <a:solidFill>
                  <a:schemeClr val="tx2">
                    <a:lumMod val="50000"/>
                  </a:schemeClr>
                </a:solidFill>
              </a:rPr>
              <a:t>14.</a:t>
            </a:r>
            <a:r>
              <a:rPr lang="en-US" sz="3200" b="1" dirty="0" smtClean="0">
                <a:solidFill>
                  <a:schemeClr val="tx2">
                    <a:lumMod val="50000"/>
                  </a:schemeClr>
                </a:solidFill>
              </a:rPr>
              <a:t> Appointments in Acting positions</a:t>
            </a:r>
          </a:p>
          <a:p>
            <a:pPr>
              <a:spcBef>
                <a:spcPts val="0"/>
              </a:spcBef>
            </a:pPr>
            <a:r>
              <a:rPr lang="en-US" sz="2400" dirty="0"/>
              <a:t>There was no merit in this </a:t>
            </a:r>
            <a:r>
              <a:rPr lang="en-US" sz="2400" dirty="0" smtClean="0"/>
              <a:t>complaint. </a:t>
            </a:r>
            <a:r>
              <a:rPr lang="en-US" sz="2400" dirty="0"/>
              <a:t>Below a Campus Manager (PL5) is a Deputy Campus Manager (PL3), which is the same level as that of an HOD.  If the Campus Manager resigns or is promoted, the Deputy Campus Manager is made to act until the position is advertised</a:t>
            </a:r>
            <a:r>
              <a:rPr lang="en-US" sz="2400" dirty="0" smtClean="0"/>
              <a:t>.</a:t>
            </a:r>
            <a:r>
              <a:rPr lang="en-ZA" sz="3200" b="1" dirty="0" smtClean="0">
                <a:solidFill>
                  <a:schemeClr val="tx2">
                    <a:lumMod val="50000"/>
                  </a:schemeClr>
                </a:solidFill>
              </a:rPr>
              <a:t> </a:t>
            </a:r>
            <a:endParaRPr lang="en-ZA" sz="3200" b="1" dirty="0"/>
          </a:p>
          <a:p>
            <a:pPr>
              <a:spcBef>
                <a:spcPts val="0"/>
              </a:spcBef>
            </a:pPr>
            <a:endParaRPr lang="en-ZA" sz="3200" dirty="0"/>
          </a:p>
        </p:txBody>
      </p:sp>
    </p:spTree>
    <p:extLst>
      <p:ext uri="{BB962C8B-B14F-4D97-AF65-F5344CB8AC3E}">
        <p14:creationId xmlns:p14="http://schemas.microsoft.com/office/powerpoint/2010/main" val="187018186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4113" y="368282"/>
            <a:ext cx="8509299" cy="5957887"/>
          </a:xfrm>
        </p:spPr>
        <p:txBody>
          <a:bodyPr/>
          <a:lstStyle/>
          <a:p>
            <a:pPr marL="0" indent="0">
              <a:buNone/>
            </a:pPr>
            <a:r>
              <a:rPr lang="en-ZA" b="1" dirty="0" smtClean="0">
                <a:solidFill>
                  <a:schemeClr val="tx2">
                    <a:lumMod val="50000"/>
                  </a:schemeClr>
                </a:solidFill>
              </a:rPr>
              <a:t>15. Staff establishment</a:t>
            </a:r>
            <a:endParaRPr lang="en-US" b="1" dirty="0" smtClean="0"/>
          </a:p>
          <a:p>
            <a:pPr>
              <a:spcBef>
                <a:spcPts val="0"/>
              </a:spcBef>
            </a:pPr>
            <a:r>
              <a:rPr lang="en-US" sz="2400" dirty="0" smtClean="0"/>
              <a:t>The </a:t>
            </a:r>
            <a:r>
              <a:rPr lang="en-US" sz="2400" dirty="0"/>
              <a:t>Staff establishment arrangement has been overtaken by the new DHET system whereby colleges only need to ensure that they keep within the 63% payroll threshold. The good development is that the Department has confirmed that where colleges have spent less than the 63% on their payroll, the surplus will be paid back to colleges</a:t>
            </a:r>
            <a:r>
              <a:rPr lang="en-US" sz="2400" dirty="0" smtClean="0"/>
              <a:t>.</a:t>
            </a:r>
          </a:p>
          <a:p>
            <a:pPr>
              <a:spcBef>
                <a:spcPts val="0"/>
              </a:spcBef>
            </a:pPr>
            <a:r>
              <a:rPr lang="en-US" sz="2400" dirty="0" smtClean="0"/>
              <a:t>The college has already submitted a claim for its 63% surplus</a:t>
            </a:r>
          </a:p>
          <a:p>
            <a:pPr marL="0" indent="0">
              <a:buNone/>
            </a:pPr>
            <a:endParaRPr lang="en-US" sz="2400" dirty="0"/>
          </a:p>
          <a:p>
            <a:pPr marL="0" indent="0">
              <a:buNone/>
            </a:pPr>
            <a:r>
              <a:rPr lang="en-ZA" b="1" dirty="0" smtClean="0">
                <a:solidFill>
                  <a:schemeClr val="tx2">
                    <a:lumMod val="50000"/>
                  </a:schemeClr>
                </a:solidFill>
              </a:rPr>
              <a:t>16. </a:t>
            </a:r>
            <a:r>
              <a:rPr lang="en-ZA" b="1" dirty="0">
                <a:solidFill>
                  <a:schemeClr val="tx2">
                    <a:lumMod val="50000"/>
                  </a:schemeClr>
                </a:solidFill>
              </a:rPr>
              <a:t>College Loses staff to private sector due to low </a:t>
            </a:r>
            <a:r>
              <a:rPr lang="en-ZA" b="1" dirty="0" smtClean="0">
                <a:solidFill>
                  <a:schemeClr val="tx2">
                    <a:lumMod val="50000"/>
                  </a:schemeClr>
                </a:solidFill>
              </a:rPr>
              <a:t>salary scale</a:t>
            </a:r>
            <a:endParaRPr lang="en-ZA" b="1" dirty="0">
              <a:solidFill>
                <a:schemeClr val="tx2">
                  <a:lumMod val="50000"/>
                </a:schemeClr>
              </a:solidFill>
            </a:endParaRPr>
          </a:p>
          <a:p>
            <a:pPr>
              <a:spcBef>
                <a:spcPts val="0"/>
              </a:spcBef>
            </a:pPr>
            <a:r>
              <a:rPr lang="en-US" dirty="0"/>
              <a:t>This is an economic reality. Attracting and keeping staff in certain categories is difficult because of low salary scale</a:t>
            </a:r>
            <a:endParaRPr lang="en-ZA" b="1" dirty="0" smtClean="0">
              <a:solidFill>
                <a:schemeClr val="tx2">
                  <a:lumMod val="50000"/>
                </a:schemeClr>
              </a:solidFill>
            </a:endParaRPr>
          </a:p>
          <a:p>
            <a:endParaRPr lang="en-ZA" sz="2400" b="1" dirty="0"/>
          </a:p>
        </p:txBody>
      </p:sp>
    </p:spTree>
    <p:extLst>
      <p:ext uri="{BB962C8B-B14F-4D97-AF65-F5344CB8AC3E}">
        <p14:creationId xmlns:p14="http://schemas.microsoft.com/office/powerpoint/2010/main" val="3804335191"/>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4264" y="283396"/>
            <a:ext cx="8670663" cy="5972175"/>
          </a:xfrm>
        </p:spPr>
        <p:txBody>
          <a:bodyPr/>
          <a:lstStyle/>
          <a:p>
            <a:pPr marL="0" indent="0">
              <a:buNone/>
            </a:pPr>
            <a:r>
              <a:rPr lang="en-US" b="1" dirty="0" smtClean="0">
                <a:solidFill>
                  <a:schemeClr val="tx2">
                    <a:lumMod val="50000"/>
                  </a:schemeClr>
                </a:solidFill>
              </a:rPr>
              <a:t>17.  </a:t>
            </a:r>
            <a:r>
              <a:rPr lang="en-US" b="1" dirty="0" err="1" smtClean="0">
                <a:solidFill>
                  <a:schemeClr val="tx2">
                    <a:lumMod val="50000"/>
                  </a:schemeClr>
                </a:solidFill>
              </a:rPr>
              <a:t>Labour</a:t>
            </a:r>
            <a:r>
              <a:rPr lang="en-US" b="1" dirty="0" smtClean="0">
                <a:solidFill>
                  <a:schemeClr val="tx2">
                    <a:lumMod val="50000"/>
                  </a:schemeClr>
                </a:solidFill>
              </a:rPr>
              <a:t> Relations:  Suspension</a:t>
            </a:r>
            <a:endParaRPr lang="en-US" sz="2400" b="1" dirty="0" smtClean="0">
              <a:solidFill>
                <a:schemeClr val="tx2">
                  <a:lumMod val="50000"/>
                </a:schemeClr>
              </a:solidFill>
            </a:endParaRPr>
          </a:p>
          <a:p>
            <a:pPr>
              <a:spcBef>
                <a:spcPts val="0"/>
              </a:spcBef>
            </a:pPr>
            <a:r>
              <a:rPr lang="en-US" sz="2400" dirty="0" smtClean="0"/>
              <a:t>Personnel </a:t>
            </a:r>
            <a:r>
              <a:rPr lang="en-US" sz="2400" dirty="0"/>
              <a:t>who were suspended were suspended for reasons that can be availed. No personnel has ever been suspended or subjected to </a:t>
            </a:r>
            <a:r>
              <a:rPr lang="en-US" sz="2400" dirty="0" err="1"/>
              <a:t>labour</a:t>
            </a:r>
            <a:r>
              <a:rPr lang="en-US" sz="2400" dirty="0"/>
              <a:t> relations as an act of victimization! Regulations protect personnel from irregular actions by management. As soon as a 'grievance' is delegated to students, it is because the personnel and the union concerned know they have lost </a:t>
            </a:r>
            <a:r>
              <a:rPr lang="en-US" sz="2400" dirty="0" smtClean="0"/>
              <a:t>ground</a:t>
            </a:r>
          </a:p>
          <a:p>
            <a:endParaRPr lang="en-US" sz="2400" dirty="0"/>
          </a:p>
          <a:p>
            <a:pPr marL="0" indent="0">
              <a:buNone/>
            </a:pPr>
            <a:r>
              <a:rPr lang="en-US" b="1" dirty="0">
                <a:solidFill>
                  <a:schemeClr val="tx2">
                    <a:lumMod val="50000"/>
                  </a:schemeClr>
                </a:solidFill>
              </a:rPr>
              <a:t>18</a:t>
            </a:r>
            <a:r>
              <a:rPr lang="en-US" dirty="0">
                <a:solidFill>
                  <a:schemeClr val="tx2">
                    <a:lumMod val="50000"/>
                  </a:schemeClr>
                </a:solidFill>
              </a:rPr>
              <a:t>. </a:t>
            </a:r>
            <a:r>
              <a:rPr lang="en-US" b="1" dirty="0" smtClean="0">
                <a:solidFill>
                  <a:schemeClr val="tx2">
                    <a:lumMod val="50000"/>
                  </a:schemeClr>
                </a:solidFill>
              </a:rPr>
              <a:t>Principal fires people without processes</a:t>
            </a:r>
            <a:endParaRPr lang="en-US" b="1" dirty="0">
              <a:solidFill>
                <a:schemeClr val="tx2">
                  <a:lumMod val="50000"/>
                </a:schemeClr>
              </a:solidFill>
            </a:endParaRPr>
          </a:p>
          <a:p>
            <a:pPr>
              <a:spcBef>
                <a:spcPts val="0"/>
              </a:spcBef>
            </a:pPr>
            <a:r>
              <a:rPr lang="en-US" sz="2400" dirty="0"/>
              <a:t>Nothing can be further from the truth! Suffice to say, no evidence of this outrageous claim and allegation can be produced</a:t>
            </a:r>
            <a:r>
              <a:rPr lang="en-US" sz="2400" dirty="0" smtClean="0"/>
              <a:t>!</a:t>
            </a:r>
          </a:p>
          <a:p>
            <a:pPr>
              <a:spcBef>
                <a:spcPts val="0"/>
              </a:spcBef>
            </a:pPr>
            <a:r>
              <a:rPr lang="en-US" sz="2400" dirty="0" smtClean="0"/>
              <a:t>The college does institute disciplinary measures when necessary and many people may wish this not to be so!</a:t>
            </a:r>
            <a:endParaRPr lang="en-ZA" sz="2400" dirty="0"/>
          </a:p>
          <a:p>
            <a:endParaRPr lang="en-ZA" dirty="0"/>
          </a:p>
          <a:p>
            <a:endParaRPr lang="en-US" b="1" dirty="0" smtClean="0">
              <a:solidFill>
                <a:schemeClr val="tx2">
                  <a:lumMod val="50000"/>
                </a:schemeClr>
              </a:solidFill>
            </a:endParaRPr>
          </a:p>
          <a:p>
            <a:endParaRPr lang="en-US" b="1" dirty="0">
              <a:solidFill>
                <a:schemeClr val="tx2">
                  <a:lumMod val="50000"/>
                </a:schemeClr>
              </a:solidFill>
            </a:endParaRPr>
          </a:p>
          <a:p>
            <a:endParaRPr lang="en-ZA" sz="2400" b="1" dirty="0"/>
          </a:p>
          <a:p>
            <a:endParaRPr lang="en-ZA" sz="3200" dirty="0"/>
          </a:p>
        </p:txBody>
      </p:sp>
    </p:spTree>
    <p:extLst>
      <p:ext uri="{BB962C8B-B14F-4D97-AF65-F5344CB8AC3E}">
        <p14:creationId xmlns:p14="http://schemas.microsoft.com/office/powerpoint/2010/main" val="151629342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91999" cy="1226127"/>
          </a:xfrm>
        </p:spPr>
        <p:txBody>
          <a:bodyPr/>
          <a:lstStyle/>
          <a:p>
            <a:pPr algn="ctr"/>
            <a:r>
              <a:rPr lang="en-ZA" dirty="0" smtClean="0">
                <a:solidFill>
                  <a:schemeClr val="tx2">
                    <a:lumMod val="50000"/>
                  </a:schemeClr>
                </a:solidFill>
              </a:rPr>
              <a:t>18. Mr H</a:t>
            </a:r>
            <a:r>
              <a:rPr lang="en-US" dirty="0" err="1" smtClean="0">
                <a:solidFill>
                  <a:schemeClr val="tx2">
                    <a:lumMod val="50000"/>
                  </a:schemeClr>
                </a:solidFill>
              </a:rPr>
              <a:t>longwane</a:t>
            </a:r>
            <a:r>
              <a:rPr lang="en-US" dirty="0" smtClean="0">
                <a:solidFill>
                  <a:schemeClr val="tx2">
                    <a:lumMod val="50000"/>
                  </a:schemeClr>
                </a:solidFill>
              </a:rPr>
              <a:t> fired and won a reinstatement award</a:t>
            </a:r>
            <a:endParaRPr lang="en-ZA" dirty="0">
              <a:solidFill>
                <a:schemeClr val="tx2">
                  <a:lumMod val="50000"/>
                </a:schemeClr>
              </a:solidFill>
            </a:endParaRPr>
          </a:p>
        </p:txBody>
      </p:sp>
      <p:sp>
        <p:nvSpPr>
          <p:cNvPr id="3" name="Content Placeholder 2"/>
          <p:cNvSpPr>
            <a:spLocks noGrp="1"/>
          </p:cNvSpPr>
          <p:nvPr>
            <p:ph idx="1"/>
          </p:nvPr>
        </p:nvSpPr>
        <p:spPr>
          <a:xfrm>
            <a:off x="2886077" y="1454727"/>
            <a:ext cx="9305923" cy="4972050"/>
          </a:xfrm>
        </p:spPr>
        <p:txBody>
          <a:bodyPr/>
          <a:lstStyle/>
          <a:p>
            <a:pPr>
              <a:spcBef>
                <a:spcPts val="0"/>
              </a:spcBef>
            </a:pPr>
            <a:r>
              <a:rPr lang="en-US" sz="2600" dirty="0" err="1"/>
              <a:t>Mr</a:t>
            </a:r>
            <a:r>
              <a:rPr lang="en-US" sz="2600" dirty="0"/>
              <a:t> </a:t>
            </a:r>
            <a:r>
              <a:rPr lang="en-US" sz="2600" dirty="0" err="1"/>
              <a:t>Hlongwane</a:t>
            </a:r>
            <a:r>
              <a:rPr lang="en-US" sz="2600" dirty="0"/>
              <a:t> was charged for assaulting a student - an SRC President, for that matter! </a:t>
            </a:r>
            <a:endParaRPr lang="en-US" sz="2600" dirty="0" smtClean="0"/>
          </a:p>
          <a:p>
            <a:pPr>
              <a:spcBef>
                <a:spcPts val="0"/>
              </a:spcBef>
            </a:pPr>
            <a:r>
              <a:rPr lang="en-US" sz="2600" dirty="0" smtClean="0"/>
              <a:t>He </a:t>
            </a:r>
            <a:r>
              <a:rPr lang="en-US" sz="2600" dirty="0"/>
              <a:t>was found guilty and dismissed</a:t>
            </a:r>
            <a:r>
              <a:rPr lang="en-US" sz="2600" dirty="0" smtClean="0"/>
              <a:t>.</a:t>
            </a:r>
          </a:p>
          <a:p>
            <a:pPr>
              <a:spcBef>
                <a:spcPts val="0"/>
              </a:spcBef>
            </a:pPr>
            <a:r>
              <a:rPr lang="en-US" sz="2600" dirty="0" smtClean="0"/>
              <a:t> </a:t>
            </a:r>
            <a:r>
              <a:rPr lang="en-US" sz="2600" dirty="0"/>
              <a:t>On arbitration, he was surprisingly issued a reinstatement award, which the college instituted a process to have reviewed on the grounds that the main witness, the assaulted student, who could not testify, had on genuine grounds been unable to attend the proceedings, as he was in KZN on family business. </a:t>
            </a:r>
            <a:endParaRPr lang="en-US" sz="2600" dirty="0" smtClean="0"/>
          </a:p>
          <a:p>
            <a:pPr>
              <a:spcBef>
                <a:spcPts val="0"/>
              </a:spcBef>
            </a:pPr>
            <a:r>
              <a:rPr lang="en-US" sz="2600" dirty="0" smtClean="0"/>
              <a:t>The </a:t>
            </a:r>
            <a:r>
              <a:rPr lang="en-US" sz="2600" dirty="0"/>
              <a:t>witness had </a:t>
            </a:r>
            <a:r>
              <a:rPr lang="en-US" sz="2600" dirty="0" err="1"/>
              <a:t>honoured</a:t>
            </a:r>
            <a:r>
              <a:rPr lang="en-US" sz="2600" dirty="0"/>
              <a:t> all the notices to attend proceedings before, even When the union was asking for postponement after another! </a:t>
            </a:r>
            <a:endParaRPr lang="en-US" sz="2600" dirty="0" smtClean="0"/>
          </a:p>
        </p:txBody>
      </p:sp>
    </p:spTree>
    <p:extLst>
      <p:ext uri="{BB962C8B-B14F-4D97-AF65-F5344CB8AC3E}">
        <p14:creationId xmlns:p14="http://schemas.microsoft.com/office/powerpoint/2010/main" val="3556432761"/>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849" y="147021"/>
            <a:ext cx="11768865" cy="1143000"/>
          </a:xfrm>
        </p:spPr>
        <p:txBody>
          <a:bodyPr/>
          <a:lstStyle/>
          <a:p>
            <a:pPr algn="ctr"/>
            <a:r>
              <a:rPr lang="en-ZA" dirty="0" smtClean="0">
                <a:solidFill>
                  <a:schemeClr val="tx2">
                    <a:lumMod val="50000"/>
                  </a:schemeClr>
                </a:solidFill>
              </a:rPr>
              <a:t>18. </a:t>
            </a:r>
            <a:r>
              <a:rPr lang="en-ZA" dirty="0">
                <a:solidFill>
                  <a:schemeClr val="tx2">
                    <a:lumMod val="50000"/>
                  </a:schemeClr>
                </a:solidFill>
              </a:rPr>
              <a:t>Mr H</a:t>
            </a:r>
            <a:r>
              <a:rPr lang="en-US" dirty="0" err="1">
                <a:solidFill>
                  <a:schemeClr val="tx2">
                    <a:lumMod val="50000"/>
                  </a:schemeClr>
                </a:solidFill>
              </a:rPr>
              <a:t>longwane</a:t>
            </a:r>
            <a:r>
              <a:rPr lang="en-US" dirty="0">
                <a:solidFill>
                  <a:schemeClr val="tx2">
                    <a:lumMod val="50000"/>
                  </a:schemeClr>
                </a:solidFill>
              </a:rPr>
              <a:t> fired and won a reinstatement award</a:t>
            </a:r>
            <a:endParaRPr lang="en-ZA" dirty="0">
              <a:solidFill>
                <a:schemeClr val="tx2">
                  <a:lumMod val="50000"/>
                </a:schemeClr>
              </a:solidFill>
            </a:endParaRPr>
          </a:p>
        </p:txBody>
      </p:sp>
      <p:sp>
        <p:nvSpPr>
          <p:cNvPr id="4" name="Content Placeholder 3"/>
          <p:cNvSpPr>
            <a:spLocks noGrp="1"/>
          </p:cNvSpPr>
          <p:nvPr>
            <p:ph idx="1"/>
          </p:nvPr>
        </p:nvSpPr>
        <p:spPr>
          <a:xfrm>
            <a:off x="3151991" y="1593925"/>
            <a:ext cx="8641248" cy="4114800"/>
          </a:xfrm>
        </p:spPr>
        <p:txBody>
          <a:bodyPr/>
          <a:lstStyle/>
          <a:p>
            <a:pPr>
              <a:spcBef>
                <a:spcPts val="0"/>
              </a:spcBef>
            </a:pPr>
            <a:r>
              <a:rPr lang="en-US" dirty="0" smtClean="0"/>
              <a:t>The DHET </a:t>
            </a:r>
            <a:r>
              <a:rPr lang="en-US" dirty="0" err="1" smtClean="0"/>
              <a:t>Labour</a:t>
            </a:r>
            <a:r>
              <a:rPr lang="en-US" dirty="0" smtClean="0"/>
              <a:t> Relations / Legal Unit advised that the college applies for a rescission of the award, a process that was done. So, it is a bit of a stretch to boldly say the Principal merely ignored the award! </a:t>
            </a:r>
          </a:p>
          <a:p>
            <a:pPr>
              <a:spcBef>
                <a:spcPts val="0"/>
              </a:spcBef>
            </a:pPr>
            <a:r>
              <a:rPr lang="en-US" dirty="0" err="1" smtClean="0"/>
              <a:t>Mr</a:t>
            </a:r>
            <a:r>
              <a:rPr lang="en-US" dirty="0" smtClean="0"/>
              <a:t> </a:t>
            </a:r>
            <a:r>
              <a:rPr lang="en-US" dirty="0" err="1" smtClean="0"/>
              <a:t>Hlongwane</a:t>
            </a:r>
            <a:r>
              <a:rPr lang="en-US" dirty="0" smtClean="0"/>
              <a:t> later tried to attach college property, in lieu of the award, which the college went to court to stop. His award was honored and he has been back at the college</a:t>
            </a:r>
          </a:p>
          <a:p>
            <a:pPr>
              <a:spcBef>
                <a:spcPts val="0"/>
              </a:spcBef>
            </a:pPr>
            <a:endParaRPr lang="en-ZA" sz="3600" dirty="0"/>
          </a:p>
        </p:txBody>
      </p:sp>
    </p:spTree>
    <p:extLst>
      <p:ext uri="{BB962C8B-B14F-4D97-AF65-F5344CB8AC3E}">
        <p14:creationId xmlns:p14="http://schemas.microsoft.com/office/powerpoint/2010/main" val="455101763"/>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6256"/>
            <a:ext cx="11658600" cy="1661569"/>
          </a:xfrm>
        </p:spPr>
        <p:txBody>
          <a:bodyPr/>
          <a:lstStyle/>
          <a:p>
            <a:r>
              <a:rPr lang="en-ZA" dirty="0" smtClean="0">
                <a:solidFill>
                  <a:schemeClr val="tx2">
                    <a:lumMod val="50000"/>
                  </a:schemeClr>
                </a:solidFill>
              </a:rPr>
              <a:t>19.</a:t>
            </a:r>
            <a:r>
              <a:rPr lang="en-US" dirty="0" smtClean="0">
                <a:solidFill>
                  <a:schemeClr val="tx2">
                    <a:lumMod val="50000"/>
                  </a:schemeClr>
                </a:solidFill>
              </a:rPr>
              <a:t>  </a:t>
            </a:r>
            <a:r>
              <a:rPr lang="en-US" dirty="0">
                <a:solidFill>
                  <a:schemeClr val="tx2">
                    <a:lumMod val="50000"/>
                  </a:schemeClr>
                </a:solidFill>
              </a:rPr>
              <a:t>MS MDLALOSE WAS DISMISSED AND THE </a:t>
            </a:r>
            <a:r>
              <a:rPr lang="en-US" dirty="0" smtClean="0">
                <a:solidFill>
                  <a:schemeClr val="tx2">
                    <a:lumMod val="50000"/>
                  </a:schemeClr>
                </a:solidFill>
              </a:rPr>
              <a:t>COLLEGE </a:t>
            </a:r>
            <a:r>
              <a:rPr lang="en-US" dirty="0">
                <a:solidFill>
                  <a:schemeClr val="tx2">
                    <a:lumMod val="50000"/>
                  </a:schemeClr>
                </a:solidFill>
              </a:rPr>
              <a:t>CHANGED THE CHARGE SHEET</a:t>
            </a:r>
            <a:r>
              <a:rPr lang="en-ZA" dirty="0" smtClean="0">
                <a:solidFill>
                  <a:schemeClr val="tx2">
                    <a:lumMod val="50000"/>
                  </a:schemeClr>
                </a:solidFill>
              </a:rPr>
              <a:t> </a:t>
            </a:r>
            <a:endParaRPr lang="en-ZA" dirty="0">
              <a:solidFill>
                <a:schemeClr val="tx2">
                  <a:lumMod val="50000"/>
                </a:schemeClr>
              </a:solidFill>
            </a:endParaRPr>
          </a:p>
        </p:txBody>
      </p:sp>
      <p:sp>
        <p:nvSpPr>
          <p:cNvPr id="3" name="Content Placeholder 2"/>
          <p:cNvSpPr>
            <a:spLocks noGrp="1"/>
          </p:cNvSpPr>
          <p:nvPr>
            <p:ph idx="1"/>
          </p:nvPr>
        </p:nvSpPr>
        <p:spPr>
          <a:xfrm>
            <a:off x="3759199" y="1728788"/>
            <a:ext cx="8273473" cy="4339503"/>
          </a:xfrm>
        </p:spPr>
        <p:txBody>
          <a:bodyPr/>
          <a:lstStyle/>
          <a:p>
            <a:r>
              <a:rPr lang="en-US" sz="2000" dirty="0" err="1"/>
              <a:t>Ms</a:t>
            </a:r>
            <a:r>
              <a:rPr lang="en-US" sz="2000" dirty="0"/>
              <a:t> </a:t>
            </a:r>
            <a:r>
              <a:rPr lang="en-US" sz="2000" dirty="0" err="1"/>
              <a:t>Mdlalose</a:t>
            </a:r>
            <a:r>
              <a:rPr lang="en-US" sz="2000" dirty="0"/>
              <a:t> was charged, together with </a:t>
            </a:r>
            <a:r>
              <a:rPr lang="en-US" sz="2000" dirty="0" err="1"/>
              <a:t>Ms</a:t>
            </a:r>
            <a:r>
              <a:rPr lang="en-US" sz="2000" dirty="0"/>
              <a:t> </a:t>
            </a:r>
            <a:r>
              <a:rPr lang="en-US" sz="2000" dirty="0" err="1"/>
              <a:t>Qhinebe</a:t>
            </a:r>
            <a:r>
              <a:rPr lang="en-US" sz="2000" dirty="0"/>
              <a:t> for misconduct they involved themselves </a:t>
            </a:r>
            <a:r>
              <a:rPr lang="en-US" sz="2000" dirty="0" smtClean="0"/>
              <a:t>in,  </a:t>
            </a:r>
            <a:r>
              <a:rPr lang="en-US" sz="2000" dirty="0"/>
              <a:t>in the course of the 2013 strike. Her matter was concluded with the involvement of herself and her Union, NEHAWU. </a:t>
            </a:r>
            <a:r>
              <a:rPr lang="en-US" sz="2000" dirty="0" err="1"/>
              <a:t>Ms</a:t>
            </a:r>
            <a:r>
              <a:rPr lang="en-US" sz="2000" dirty="0"/>
              <a:t> </a:t>
            </a:r>
            <a:r>
              <a:rPr lang="en-US" sz="2000" dirty="0" err="1"/>
              <a:t>Qhinebe's</a:t>
            </a:r>
            <a:r>
              <a:rPr lang="en-US" sz="2000" dirty="0"/>
              <a:t> matter is yet to sit, since she went on long sick leave, asking for one postponement after </a:t>
            </a:r>
            <a:r>
              <a:rPr lang="en-US" sz="2000" dirty="0" smtClean="0"/>
              <a:t>another, </a:t>
            </a:r>
            <a:r>
              <a:rPr lang="en-US" sz="2000" dirty="0"/>
              <a:t>information on both matters is available on file. </a:t>
            </a:r>
            <a:endParaRPr lang="en-US" sz="2000" dirty="0" smtClean="0"/>
          </a:p>
          <a:p>
            <a:r>
              <a:rPr lang="en-US" sz="2000" dirty="0" err="1" smtClean="0"/>
              <a:t>Ms</a:t>
            </a:r>
            <a:r>
              <a:rPr lang="en-US" sz="2000" dirty="0" smtClean="0"/>
              <a:t> </a:t>
            </a:r>
            <a:r>
              <a:rPr lang="en-US" sz="2000" dirty="0" err="1"/>
              <a:t>Qhinebe</a:t>
            </a:r>
            <a:r>
              <a:rPr lang="en-US" sz="2000" dirty="0"/>
              <a:t> </a:t>
            </a:r>
            <a:r>
              <a:rPr lang="en-US" sz="2000" dirty="0" smtClean="0"/>
              <a:t> raised </a:t>
            </a:r>
            <a:r>
              <a:rPr lang="en-US" sz="2000" dirty="0"/>
              <a:t>this matter, with the knowledge that her matter is due to be continued with so that, when that </a:t>
            </a:r>
            <a:r>
              <a:rPr lang="en-US" sz="2000" dirty="0" smtClean="0"/>
              <a:t>happens, she </a:t>
            </a:r>
            <a:r>
              <a:rPr lang="en-US" sz="2000" dirty="0"/>
              <a:t>can cry foul and say she is being victimized! </a:t>
            </a:r>
            <a:endParaRPr lang="en-US" sz="2000" dirty="0" smtClean="0"/>
          </a:p>
          <a:p>
            <a:r>
              <a:rPr lang="en-US" sz="2000" dirty="0" err="1" smtClean="0"/>
              <a:t>Ms</a:t>
            </a:r>
            <a:r>
              <a:rPr lang="en-US" sz="2000" dirty="0" smtClean="0"/>
              <a:t> </a:t>
            </a:r>
            <a:r>
              <a:rPr lang="en-US" sz="2000" dirty="0" err="1"/>
              <a:t>Qhinebe</a:t>
            </a:r>
            <a:r>
              <a:rPr lang="en-US" sz="2000" dirty="0"/>
              <a:t> has been asking for postponements since, sometimes being sick, but her </a:t>
            </a:r>
            <a:r>
              <a:rPr lang="en-US" sz="2000" dirty="0" smtClean="0"/>
              <a:t>matter was </a:t>
            </a:r>
            <a:r>
              <a:rPr lang="en-US" sz="2000" dirty="0"/>
              <a:t>finally scheduled for 8 February, 2017, with an external Presiding Officer! She has no reason to cry foul regarding this due process.</a:t>
            </a:r>
            <a:endParaRPr lang="en-ZA" sz="2000" dirty="0"/>
          </a:p>
          <a:p>
            <a:endParaRPr lang="en-ZA" sz="2000" dirty="0"/>
          </a:p>
          <a:p>
            <a:endParaRPr lang="en-ZA" sz="2000" dirty="0"/>
          </a:p>
        </p:txBody>
      </p:sp>
    </p:spTree>
    <p:extLst>
      <p:ext uri="{BB962C8B-B14F-4D97-AF65-F5344CB8AC3E}">
        <p14:creationId xmlns:p14="http://schemas.microsoft.com/office/powerpoint/2010/main" val="1636048058"/>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276" y="345650"/>
            <a:ext cx="10312924" cy="1143000"/>
          </a:xfrm>
        </p:spPr>
        <p:txBody>
          <a:bodyPr/>
          <a:lstStyle/>
          <a:p>
            <a:pPr algn="ctr"/>
            <a:r>
              <a:rPr lang="en-US" dirty="0" smtClean="0">
                <a:solidFill>
                  <a:schemeClr val="tx2">
                    <a:lumMod val="75000"/>
                  </a:schemeClr>
                </a:solidFill>
              </a:rPr>
              <a:t>Presentation covers the following</a:t>
            </a:r>
            <a:endParaRPr lang="en-GB" dirty="0">
              <a:solidFill>
                <a:schemeClr val="tx2">
                  <a:lumMod val="75000"/>
                </a:schemeClr>
              </a:solidFill>
            </a:endParaRPr>
          </a:p>
        </p:txBody>
      </p:sp>
      <p:sp>
        <p:nvSpPr>
          <p:cNvPr id="3" name="Content Placeholder 2"/>
          <p:cNvSpPr>
            <a:spLocks noGrp="1"/>
          </p:cNvSpPr>
          <p:nvPr>
            <p:ph idx="1"/>
          </p:nvPr>
        </p:nvSpPr>
        <p:spPr/>
        <p:txBody>
          <a:bodyPr/>
          <a:lstStyle/>
          <a:p>
            <a:r>
              <a:rPr lang="en-US" dirty="0" smtClean="0"/>
              <a:t>Issues raised during the Parliamentary Committee visit</a:t>
            </a:r>
          </a:p>
          <a:p>
            <a:r>
              <a:rPr lang="en-US" dirty="0" smtClean="0"/>
              <a:t>Management’s responses</a:t>
            </a:r>
          </a:p>
          <a:p>
            <a:r>
              <a:rPr lang="en-US" dirty="0" smtClean="0"/>
              <a:t>Questions and points made by the members of the Parliamentary Committee</a:t>
            </a:r>
          </a:p>
          <a:p>
            <a:r>
              <a:rPr lang="en-US" dirty="0"/>
              <a:t>Management’s </a:t>
            </a:r>
            <a:r>
              <a:rPr lang="en-US" dirty="0" smtClean="0"/>
              <a:t>responses</a:t>
            </a:r>
            <a:endParaRPr lang="en-US" dirty="0"/>
          </a:p>
        </p:txBody>
      </p:sp>
    </p:spTree>
    <p:extLst>
      <p:ext uri="{BB962C8B-B14F-4D97-AF65-F5344CB8AC3E}">
        <p14:creationId xmlns:p14="http://schemas.microsoft.com/office/powerpoint/2010/main" val="3544953809"/>
      </p:ext>
    </p:extLst>
  </p:cSld>
  <p:clrMapOvr>
    <a:masterClrMapping/>
  </p:clrMapOvr>
  <p:transition>
    <p:split orient="ver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50" y="122537"/>
            <a:ext cx="11901488" cy="1457325"/>
          </a:xfrm>
        </p:spPr>
        <p:txBody>
          <a:bodyPr/>
          <a:lstStyle/>
          <a:p>
            <a:pPr algn="ctr"/>
            <a:r>
              <a:rPr lang="en-US" sz="3200" dirty="0" smtClean="0">
                <a:solidFill>
                  <a:schemeClr val="tx2">
                    <a:lumMod val="50000"/>
                  </a:schemeClr>
                </a:solidFill>
              </a:rPr>
              <a:t>20. MR </a:t>
            </a:r>
            <a:r>
              <a:rPr lang="en-US" sz="3200" dirty="0">
                <a:solidFill>
                  <a:schemeClr val="tx2">
                    <a:lumMod val="50000"/>
                  </a:schemeClr>
                </a:solidFill>
              </a:rPr>
              <a:t>MAKHABELA WAS SUSPENDED ON ALLEGATIONS OF SEXUAL HARASSMENT MADE BY AN INTERN WHO'CLAIMS TO HAVE A SPECIAL RELATIONSHIP WITH THE PRINCIPAL</a:t>
            </a:r>
            <a:r>
              <a:rPr lang="en-US" sz="3200" dirty="0" smtClean="0">
                <a:solidFill>
                  <a:schemeClr val="tx2">
                    <a:lumMod val="50000"/>
                  </a:schemeClr>
                </a:solidFill>
              </a:rPr>
              <a:t>'</a:t>
            </a:r>
            <a:endParaRPr lang="en-ZA" sz="3200" dirty="0">
              <a:solidFill>
                <a:schemeClr val="tx2">
                  <a:lumMod val="50000"/>
                </a:schemeClr>
              </a:solidFill>
            </a:endParaRPr>
          </a:p>
        </p:txBody>
      </p:sp>
      <p:sp>
        <p:nvSpPr>
          <p:cNvPr id="3" name="Content Placeholder 2"/>
          <p:cNvSpPr>
            <a:spLocks noGrp="1"/>
          </p:cNvSpPr>
          <p:nvPr>
            <p:ph idx="1"/>
          </p:nvPr>
        </p:nvSpPr>
        <p:spPr>
          <a:xfrm>
            <a:off x="3356386" y="1343193"/>
            <a:ext cx="8944984" cy="4643437"/>
          </a:xfrm>
        </p:spPr>
        <p:txBody>
          <a:bodyPr/>
          <a:lstStyle/>
          <a:p>
            <a:pPr>
              <a:spcBef>
                <a:spcPts val="0"/>
              </a:spcBef>
            </a:pPr>
            <a:r>
              <a:rPr lang="en-US" sz="2200" dirty="0"/>
              <a:t>The new interesting twist in this matter is that now, it is being said, it is the intern who says, she has a special relationship with the Principal, whereas, all along the allegation was that they had evidence that </a:t>
            </a:r>
            <a:r>
              <a:rPr lang="en-US" sz="2200" dirty="0" smtClean="0"/>
              <a:t>the </a:t>
            </a:r>
            <a:r>
              <a:rPr lang="en-US" sz="2200" dirty="0"/>
              <a:t>Principal had a romantic / sexual relationship with the intern and that is why he charged </a:t>
            </a:r>
            <a:r>
              <a:rPr lang="en-US" sz="2200" dirty="0" err="1"/>
              <a:t>Mr</a:t>
            </a:r>
            <a:r>
              <a:rPr lang="en-US" sz="2200" dirty="0"/>
              <a:t> Makhaphela. I even heard in the corridors that the Principal had gone to Cape Town with the said intern! Such slanderous fabrications, if proven to be fabrications, should be punishable by any employer</a:t>
            </a:r>
            <a:r>
              <a:rPr lang="en-US" sz="2200" dirty="0" smtClean="0"/>
              <a:t>!</a:t>
            </a:r>
          </a:p>
          <a:p>
            <a:pPr>
              <a:spcBef>
                <a:spcPts val="0"/>
              </a:spcBef>
            </a:pPr>
            <a:r>
              <a:rPr lang="en-US" sz="2200" dirty="0">
                <a:ea typeface="Calibri" panose="020F0502020204030204" pitchFamily="34" charset="0"/>
                <a:cs typeface="Times New Roman" panose="02020603050405020304" pitchFamily="18" charset="0"/>
              </a:rPr>
              <a:t>A student- cum- intern made allegations against the college's Student Support Manager, based at the head office, </a:t>
            </a:r>
            <a:r>
              <a:rPr lang="en-US" sz="2200" dirty="0" err="1">
                <a:ea typeface="Calibri" panose="020F0502020204030204" pitchFamily="34" charset="0"/>
                <a:cs typeface="Times New Roman" panose="02020603050405020304" pitchFamily="18" charset="0"/>
              </a:rPr>
              <a:t>Mr</a:t>
            </a:r>
            <a:r>
              <a:rPr lang="en-US" sz="2200" dirty="0">
                <a:ea typeface="Calibri" panose="020F0502020204030204" pitchFamily="34" charset="0"/>
                <a:cs typeface="Times New Roman" panose="02020603050405020304" pitchFamily="18" charset="0"/>
              </a:rPr>
              <a:t> Makhaphela. The complainant was asked to submit an affidavit, which she did and charges were duly instituted against </a:t>
            </a:r>
            <a:r>
              <a:rPr lang="en-US" sz="2200" dirty="0" err="1">
                <a:ea typeface="Calibri" panose="020F0502020204030204" pitchFamily="34" charset="0"/>
                <a:cs typeface="Times New Roman" panose="02020603050405020304" pitchFamily="18" charset="0"/>
              </a:rPr>
              <a:t>Mr</a:t>
            </a:r>
            <a:r>
              <a:rPr lang="en-US" sz="2200" dirty="0">
                <a:ea typeface="Calibri" panose="020F0502020204030204" pitchFamily="34" charset="0"/>
                <a:cs typeface="Times New Roman" panose="02020603050405020304" pitchFamily="18" charset="0"/>
              </a:rPr>
              <a:t> Makhaphela. This became a classical case of the college taking action against one of its managers, using another manager, as Presiding Officer, with another college manager, serving as a Union representative of the accused</a:t>
            </a:r>
            <a:endParaRPr lang="en-ZA" sz="2200" dirty="0"/>
          </a:p>
          <a:p>
            <a:pPr>
              <a:spcBef>
                <a:spcPts val="0"/>
              </a:spcBef>
            </a:pPr>
            <a:endParaRPr lang="en-US" sz="2200" dirty="0" smtClean="0"/>
          </a:p>
          <a:p>
            <a:pPr>
              <a:spcBef>
                <a:spcPts val="0"/>
              </a:spcBef>
            </a:pPr>
            <a:endParaRPr lang="en-ZA" sz="2200" dirty="0"/>
          </a:p>
          <a:p>
            <a:pPr lvl="0">
              <a:spcBef>
                <a:spcPts val="0"/>
              </a:spcBef>
            </a:pPr>
            <a:endParaRPr lang="en-US" sz="2200" dirty="0" smtClean="0"/>
          </a:p>
          <a:p>
            <a:pPr marL="0" lvl="0" indent="0">
              <a:spcBef>
                <a:spcPts val="0"/>
              </a:spcBef>
              <a:buNone/>
            </a:pPr>
            <a:endParaRPr lang="en-ZA" sz="2200" dirty="0"/>
          </a:p>
        </p:txBody>
      </p:sp>
    </p:spTree>
    <p:extLst>
      <p:ext uri="{BB962C8B-B14F-4D97-AF65-F5344CB8AC3E}">
        <p14:creationId xmlns:p14="http://schemas.microsoft.com/office/powerpoint/2010/main" val="1847702718"/>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06736"/>
            <a:ext cx="12070080" cy="1143000"/>
          </a:xfrm>
        </p:spPr>
        <p:txBody>
          <a:bodyPr/>
          <a:lstStyle/>
          <a:p>
            <a:pPr algn="ctr"/>
            <a:r>
              <a:rPr lang="en-US" sz="3200" dirty="0" smtClean="0">
                <a:solidFill>
                  <a:schemeClr val="tx2">
                    <a:lumMod val="50000"/>
                  </a:schemeClr>
                </a:solidFill>
              </a:rPr>
              <a:t>20. </a:t>
            </a:r>
            <a:r>
              <a:rPr lang="en-US" sz="3200" dirty="0">
                <a:solidFill>
                  <a:schemeClr val="tx2">
                    <a:lumMod val="50000"/>
                  </a:schemeClr>
                </a:solidFill>
              </a:rPr>
              <a:t>MR MAKHABELA WAS SUSPENDED ON ALLEGATIONS OF SEXUAL HARASSMENT MADE BY AN INTERN WHO'CLAIMS TO HAVE A SPECIAL RELATIONSHIP WITH THE PRINCIPAL'</a:t>
            </a:r>
            <a:endParaRPr lang="en-GB" sz="3200" dirty="0"/>
          </a:p>
        </p:txBody>
      </p:sp>
      <p:sp>
        <p:nvSpPr>
          <p:cNvPr id="4" name="Content Placeholder 3"/>
          <p:cNvSpPr>
            <a:spLocks noGrp="1"/>
          </p:cNvSpPr>
          <p:nvPr>
            <p:ph idx="1"/>
          </p:nvPr>
        </p:nvSpPr>
        <p:spPr>
          <a:xfrm>
            <a:off x="3006164" y="1462486"/>
            <a:ext cx="8913309" cy="4114800"/>
          </a:xfrm>
        </p:spPr>
        <p:txBody>
          <a:bodyPr/>
          <a:lstStyle/>
          <a:p>
            <a:pPr>
              <a:spcBef>
                <a:spcPts val="0"/>
              </a:spcBef>
              <a:spcAft>
                <a:spcPts val="0"/>
              </a:spcAft>
            </a:pPr>
            <a:r>
              <a:rPr lang="en-US" sz="2200" dirty="0">
                <a:latin typeface="Arial" panose="020B0604020202020204" pitchFamily="34" charset="0"/>
                <a:ea typeface="Calibri" panose="020F0502020204030204" pitchFamily="34" charset="0"/>
                <a:cs typeface="Arial" panose="020B0604020202020204" pitchFamily="34" charset="0"/>
              </a:rPr>
              <a:t>In a way, the complainant became the 'odd one out'! Since the complainant was working in the Disability Unit, assisting mostly blind students, some of the witnesses were blind students! The matter was set down twice, without witnesses being called, with the </a:t>
            </a:r>
            <a:r>
              <a:rPr lang="en-US" sz="2200" dirty="0" smtClean="0">
                <a:latin typeface="Arial" panose="020B0604020202020204" pitchFamily="34" charset="0"/>
                <a:ea typeface="Calibri" panose="020F0502020204030204" pitchFamily="34" charset="0"/>
                <a:cs typeface="Arial" panose="020B0604020202020204" pitchFamily="34" charset="0"/>
              </a:rPr>
              <a:t>defense </a:t>
            </a:r>
            <a:r>
              <a:rPr lang="en-US" sz="2200" dirty="0">
                <a:latin typeface="Arial" panose="020B0604020202020204" pitchFamily="34" charset="0"/>
                <a:ea typeface="Calibri" panose="020F0502020204030204" pitchFamily="34" charset="0"/>
                <a:cs typeface="Arial" panose="020B0604020202020204" pitchFamily="34" charset="0"/>
              </a:rPr>
              <a:t>arguing for the matter to be dismissed. </a:t>
            </a:r>
          </a:p>
          <a:p>
            <a:pPr>
              <a:spcBef>
                <a:spcPts val="0"/>
              </a:spcBef>
              <a:spcAft>
                <a:spcPts val="0"/>
              </a:spcAft>
            </a:pPr>
            <a:r>
              <a:rPr lang="en-US" sz="2200" dirty="0">
                <a:latin typeface="Arial" panose="020B0604020202020204" pitchFamily="34" charset="0"/>
                <a:ea typeface="Calibri" panose="020F0502020204030204" pitchFamily="34" charset="0"/>
                <a:cs typeface="Arial" panose="020B0604020202020204" pitchFamily="34" charset="0"/>
              </a:rPr>
              <a:t>On the second sitting, without any evidence being led, and no witness being called, the Presiding Officer, a manager at the college, dismissed the matter! The circumstances were suspicious and the college representative, </a:t>
            </a:r>
            <a:r>
              <a:rPr lang="en-US" sz="2200" dirty="0" err="1">
                <a:latin typeface="Arial" panose="020B0604020202020204" pitchFamily="34" charset="0"/>
                <a:ea typeface="Calibri" panose="020F0502020204030204" pitchFamily="34" charset="0"/>
                <a:cs typeface="Arial" panose="020B0604020202020204" pitchFamily="34" charset="0"/>
              </a:rPr>
              <a:t>Mr</a:t>
            </a:r>
            <a:r>
              <a:rPr lang="en-US" sz="2200" dirty="0">
                <a:latin typeface="Arial" panose="020B0604020202020204" pitchFamily="34" charset="0"/>
                <a:ea typeface="Calibri" panose="020F0502020204030204" pitchFamily="34" charset="0"/>
                <a:cs typeface="Arial" panose="020B0604020202020204" pitchFamily="34" charset="0"/>
              </a:rPr>
              <a:t> </a:t>
            </a:r>
            <a:r>
              <a:rPr lang="en-US" sz="2200" dirty="0" err="1">
                <a:latin typeface="Arial" panose="020B0604020202020204" pitchFamily="34" charset="0"/>
                <a:ea typeface="Calibri" panose="020F0502020204030204" pitchFamily="34" charset="0"/>
                <a:cs typeface="Arial" panose="020B0604020202020204" pitchFamily="34" charset="0"/>
              </a:rPr>
              <a:t>Mahasha</a:t>
            </a:r>
            <a:r>
              <a:rPr lang="en-US" sz="2200" dirty="0">
                <a:latin typeface="Arial" panose="020B0604020202020204" pitchFamily="34" charset="0"/>
                <a:ea typeface="Calibri" panose="020F0502020204030204" pitchFamily="34" charset="0"/>
                <a:cs typeface="Arial" panose="020B0604020202020204" pitchFamily="34" charset="0"/>
              </a:rPr>
              <a:t>, a person trained in law, submitted a report saying that the Presiding Officer had erred seriously, probably due to ‘</a:t>
            </a:r>
            <a:r>
              <a:rPr lang="en-US" sz="2200" dirty="0" err="1">
                <a:latin typeface="Arial" panose="020B0604020202020204" pitchFamily="34" charset="0"/>
                <a:ea typeface="Calibri" panose="020F0502020204030204" pitchFamily="34" charset="0"/>
                <a:cs typeface="Arial" panose="020B0604020202020204" pitchFamily="34" charset="0"/>
              </a:rPr>
              <a:t>ignorance’of</a:t>
            </a:r>
            <a:r>
              <a:rPr lang="en-US" sz="2200" dirty="0">
                <a:latin typeface="Arial" panose="020B0604020202020204" pitchFamily="34" charset="0"/>
                <a:ea typeface="Calibri" panose="020F0502020204030204" pitchFamily="34" charset="0"/>
                <a:cs typeface="Arial" panose="020B0604020202020204" pitchFamily="34" charset="0"/>
              </a:rPr>
              <a:t> law and procedure. </a:t>
            </a:r>
          </a:p>
          <a:p>
            <a:pPr>
              <a:spcBef>
                <a:spcPts val="0"/>
              </a:spcBef>
              <a:spcAft>
                <a:spcPts val="0"/>
              </a:spcAft>
            </a:pPr>
            <a:r>
              <a:rPr lang="en-US" sz="2200" dirty="0">
                <a:latin typeface="Arial" panose="020B0604020202020204" pitchFamily="34" charset="0"/>
                <a:ea typeface="Calibri" panose="020F0502020204030204" pitchFamily="34" charset="0"/>
                <a:cs typeface="Arial" panose="020B0604020202020204" pitchFamily="34" charset="0"/>
              </a:rPr>
              <a:t>Some legal advice was sought and the  Department's </a:t>
            </a:r>
            <a:r>
              <a:rPr lang="en-US" sz="2200" dirty="0" err="1">
                <a:latin typeface="Arial" panose="020B0604020202020204" pitchFamily="34" charset="0"/>
                <a:ea typeface="Calibri" panose="020F0502020204030204" pitchFamily="34" charset="0"/>
                <a:cs typeface="Arial" panose="020B0604020202020204" pitchFamily="34" charset="0"/>
              </a:rPr>
              <a:t>Labour</a:t>
            </a:r>
            <a:r>
              <a:rPr lang="en-US" sz="2200" dirty="0">
                <a:latin typeface="Arial" panose="020B0604020202020204" pitchFamily="34" charset="0"/>
                <a:ea typeface="Calibri" panose="020F0502020204030204" pitchFamily="34" charset="0"/>
                <a:cs typeface="Arial" panose="020B0604020202020204" pitchFamily="34" charset="0"/>
              </a:rPr>
              <a:t> Relations unit engaged. It was agreed that based on the fact that the accused had not pleaded and no evidence was led, the matter must be continued with, with an external Presiding Officer.  </a:t>
            </a:r>
            <a:endParaRPr lang="en-ZA" sz="2200" dirty="0">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914072"/>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04" y="147021"/>
            <a:ext cx="11994776" cy="1143000"/>
          </a:xfrm>
        </p:spPr>
        <p:txBody>
          <a:bodyPr/>
          <a:lstStyle/>
          <a:p>
            <a:pPr algn="ctr"/>
            <a:r>
              <a:rPr lang="en-US" sz="3200" dirty="0" smtClean="0">
                <a:solidFill>
                  <a:schemeClr val="tx2">
                    <a:lumMod val="50000"/>
                  </a:schemeClr>
                </a:solidFill>
              </a:rPr>
              <a:t>20. </a:t>
            </a:r>
            <a:r>
              <a:rPr lang="en-US" sz="3200" dirty="0">
                <a:solidFill>
                  <a:schemeClr val="tx2">
                    <a:lumMod val="50000"/>
                  </a:schemeClr>
                </a:solidFill>
              </a:rPr>
              <a:t>MR MAKHABELA WAS SUSPENDED ON ALLEGATIONS OF SEXUAL HARASSMENT MADE BY AN INTERN WHO'CLAIMS TO HAVE A SPECIAL RELATIONSHIP WITH THE PRINCIPAL'</a:t>
            </a:r>
            <a:endParaRPr lang="en-GB" sz="3200" dirty="0"/>
          </a:p>
        </p:txBody>
      </p:sp>
      <p:sp>
        <p:nvSpPr>
          <p:cNvPr id="4" name="Content Placeholder 3"/>
          <p:cNvSpPr>
            <a:spLocks noGrp="1"/>
          </p:cNvSpPr>
          <p:nvPr>
            <p:ph idx="1"/>
          </p:nvPr>
        </p:nvSpPr>
        <p:spPr>
          <a:xfrm>
            <a:off x="2915322" y="1486348"/>
            <a:ext cx="9154758" cy="4114800"/>
          </a:xfrm>
        </p:spPr>
        <p:txBody>
          <a:bodyPr/>
          <a:lstStyle/>
          <a:p>
            <a:pPr>
              <a:spcBef>
                <a:spcPts val="0"/>
              </a:spcBef>
              <a:spcAft>
                <a:spcPts val="0"/>
              </a:spcAft>
            </a:pPr>
            <a:r>
              <a:rPr lang="en-US" sz="2100" dirty="0">
                <a:ea typeface="Calibri" panose="020F0502020204030204" pitchFamily="34" charset="0"/>
                <a:cs typeface="Times New Roman" panose="02020603050405020304" pitchFamily="18" charset="0"/>
              </a:rPr>
              <a:t>The fabrication about the existence of a special relation between the Principal and the student- cum-intern appear to have made its way to the Department and the Department revisited the matter, came back to the college. It was finally agreed that the matter must be continued with. There have been many attempts at muddying the waters in this matter! The strategy was, from he beginning, to prevent </a:t>
            </a:r>
            <a:r>
              <a:rPr lang="en-US" sz="2100" dirty="0" err="1">
                <a:ea typeface="Calibri" panose="020F0502020204030204" pitchFamily="34" charset="0"/>
                <a:cs typeface="Times New Roman" panose="02020603050405020304" pitchFamily="18" charset="0"/>
              </a:rPr>
              <a:t>Mr</a:t>
            </a:r>
            <a:r>
              <a:rPr lang="en-US" sz="2100" dirty="0">
                <a:ea typeface="Calibri" panose="020F0502020204030204" pitchFamily="34" charset="0"/>
                <a:cs typeface="Times New Roman" panose="02020603050405020304" pitchFamily="18" charset="0"/>
              </a:rPr>
              <a:t> </a:t>
            </a:r>
            <a:r>
              <a:rPr lang="en-US" sz="2100" dirty="0" err="1">
                <a:ea typeface="Calibri" panose="020F0502020204030204" pitchFamily="34" charset="0"/>
                <a:cs typeface="Times New Roman" panose="02020603050405020304" pitchFamily="18" charset="0"/>
              </a:rPr>
              <a:t>Makhaphela</a:t>
            </a:r>
            <a:r>
              <a:rPr lang="en-US" sz="2100" dirty="0">
                <a:ea typeface="Calibri" panose="020F0502020204030204" pitchFamily="34" charset="0"/>
                <a:cs typeface="Times New Roman" panose="02020603050405020304" pitchFamily="18" charset="0"/>
              </a:rPr>
              <a:t> from having to respond to the allegations at all cost</a:t>
            </a:r>
            <a:r>
              <a:rPr lang="en-US" sz="2100" dirty="0" smtClean="0">
                <a:ea typeface="Calibri" panose="020F0502020204030204" pitchFamily="34" charset="0"/>
                <a:cs typeface="Times New Roman" panose="02020603050405020304" pitchFamily="18" charset="0"/>
              </a:rPr>
              <a:t>!</a:t>
            </a:r>
          </a:p>
          <a:p>
            <a:pPr marL="0" indent="0">
              <a:spcBef>
                <a:spcPts val="0"/>
              </a:spcBef>
              <a:spcAft>
                <a:spcPts val="0"/>
              </a:spcAft>
              <a:buNone/>
            </a:pPr>
            <a:endParaRPr lang="en-US" sz="2100" dirty="0">
              <a:ea typeface="Calibri" panose="020F0502020204030204" pitchFamily="34" charset="0"/>
              <a:cs typeface="Times New Roman" panose="02020603050405020304" pitchFamily="18" charset="0"/>
            </a:endParaRPr>
          </a:p>
          <a:p>
            <a:pPr>
              <a:spcBef>
                <a:spcPts val="0"/>
              </a:spcBef>
              <a:spcAft>
                <a:spcPts val="0"/>
              </a:spcAft>
            </a:pPr>
            <a:r>
              <a:rPr lang="en-US" sz="2100" dirty="0">
                <a:ea typeface="Calibri" panose="020F0502020204030204" pitchFamily="34" charset="0"/>
                <a:cs typeface="Times New Roman" panose="02020603050405020304" pitchFamily="18" charset="0"/>
              </a:rPr>
              <a:t>As Principal, I have had a good working relationship with </a:t>
            </a:r>
            <a:r>
              <a:rPr lang="en-US" sz="2100" dirty="0" err="1">
                <a:ea typeface="Calibri" panose="020F0502020204030204" pitchFamily="34" charset="0"/>
                <a:cs typeface="Times New Roman" panose="02020603050405020304" pitchFamily="18" charset="0"/>
              </a:rPr>
              <a:t>Mr</a:t>
            </a:r>
            <a:r>
              <a:rPr lang="en-US" sz="2100" dirty="0">
                <a:ea typeface="Calibri" panose="020F0502020204030204" pitchFamily="34" charset="0"/>
                <a:cs typeface="Times New Roman" panose="02020603050405020304" pitchFamily="18" charset="0"/>
              </a:rPr>
              <a:t> </a:t>
            </a:r>
            <a:r>
              <a:rPr lang="en-US" sz="2100" dirty="0" err="1">
                <a:ea typeface="Calibri" panose="020F0502020204030204" pitchFamily="34" charset="0"/>
                <a:cs typeface="Times New Roman" panose="02020603050405020304" pitchFamily="18" charset="0"/>
              </a:rPr>
              <a:t>Makhaphela</a:t>
            </a:r>
            <a:r>
              <a:rPr lang="en-US" sz="2100" dirty="0">
                <a:ea typeface="Calibri" panose="020F0502020204030204" pitchFamily="34" charset="0"/>
                <a:cs typeface="Times New Roman" panose="02020603050405020304" pitchFamily="18" charset="0"/>
              </a:rPr>
              <a:t> and would have no reason to want to harm him. This he knows himself and he knows me well enough to know that the fabrications being made about a special relationship with a student or intern, are not worth my response. What these detractors do not know is that I was myself so shocked with these allegations against </a:t>
            </a:r>
            <a:r>
              <a:rPr lang="en-US" sz="2100" dirty="0" err="1">
                <a:ea typeface="Calibri" panose="020F0502020204030204" pitchFamily="34" charset="0"/>
                <a:cs typeface="Times New Roman" panose="02020603050405020304" pitchFamily="18" charset="0"/>
              </a:rPr>
              <a:t>Mr</a:t>
            </a:r>
            <a:r>
              <a:rPr lang="en-US" sz="2100" dirty="0">
                <a:ea typeface="Calibri" panose="020F0502020204030204" pitchFamily="34" charset="0"/>
                <a:cs typeface="Times New Roman" panose="02020603050405020304" pitchFamily="18" charset="0"/>
              </a:rPr>
              <a:t> </a:t>
            </a:r>
            <a:r>
              <a:rPr lang="en-US" sz="2100" dirty="0" err="1">
                <a:ea typeface="Calibri" panose="020F0502020204030204" pitchFamily="34" charset="0"/>
                <a:cs typeface="Times New Roman" panose="02020603050405020304" pitchFamily="18" charset="0"/>
              </a:rPr>
              <a:t>Makhaphela</a:t>
            </a:r>
            <a:r>
              <a:rPr lang="en-US" sz="2100" dirty="0">
                <a:ea typeface="Calibri" panose="020F0502020204030204" pitchFamily="34" charset="0"/>
                <a:cs typeface="Times New Roman" panose="02020603050405020304" pitchFamily="18" charset="0"/>
              </a:rPr>
              <a:t> that, when I was unable to hand the suspension letter to him, personally, I phoned him, a few days after, to ask him ' what was this?'.</a:t>
            </a:r>
            <a:endParaRPr lang="en-ZA" sz="2100" dirty="0"/>
          </a:p>
          <a:p>
            <a:pPr>
              <a:spcBef>
                <a:spcPts val="0"/>
              </a:spcBef>
              <a:spcAft>
                <a:spcPts val="0"/>
              </a:spcAft>
            </a:pPr>
            <a:endParaRPr lang="en-GB" sz="2100" dirty="0"/>
          </a:p>
        </p:txBody>
      </p:sp>
    </p:spTree>
    <p:extLst>
      <p:ext uri="{BB962C8B-B14F-4D97-AF65-F5344CB8AC3E}">
        <p14:creationId xmlns:p14="http://schemas.microsoft.com/office/powerpoint/2010/main" val="370448185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091" y="82476"/>
            <a:ext cx="11844169" cy="1143000"/>
          </a:xfrm>
        </p:spPr>
        <p:txBody>
          <a:bodyPr/>
          <a:lstStyle/>
          <a:p>
            <a:pPr algn="ctr"/>
            <a:r>
              <a:rPr lang="en-US" sz="3200" dirty="0" smtClean="0">
                <a:solidFill>
                  <a:schemeClr val="tx2">
                    <a:lumMod val="50000"/>
                  </a:schemeClr>
                </a:solidFill>
              </a:rPr>
              <a:t>20. </a:t>
            </a:r>
            <a:r>
              <a:rPr lang="en-US" sz="3200" dirty="0">
                <a:solidFill>
                  <a:schemeClr val="tx2">
                    <a:lumMod val="50000"/>
                  </a:schemeClr>
                </a:solidFill>
              </a:rPr>
              <a:t>MR MAKHABELA WAS SUSPENDED ON ALLEGATIONS OF SEXUAL HARASSMENT MADE BY AN INTERN WHO'CLAIMS TO HAVE A SPECIAL RELATIONSHIP WITH THE PRINCIPAL'</a:t>
            </a:r>
            <a:endParaRPr lang="en-GB" sz="3200" dirty="0"/>
          </a:p>
        </p:txBody>
      </p:sp>
      <p:sp>
        <p:nvSpPr>
          <p:cNvPr id="4" name="Content Placeholder 3"/>
          <p:cNvSpPr>
            <a:spLocks noGrp="1"/>
          </p:cNvSpPr>
          <p:nvPr>
            <p:ph idx="1"/>
          </p:nvPr>
        </p:nvSpPr>
        <p:spPr>
          <a:xfrm>
            <a:off x="3313355" y="1225476"/>
            <a:ext cx="8573845" cy="4114800"/>
          </a:xfrm>
        </p:spPr>
        <p:txBody>
          <a:bodyPr/>
          <a:lstStyle/>
          <a:p>
            <a:r>
              <a:rPr lang="en-US" sz="2100" dirty="0">
                <a:latin typeface="Arial" panose="020B0604020202020204" pitchFamily="34" charset="0"/>
                <a:ea typeface="Calibri" panose="020F0502020204030204" pitchFamily="34" charset="0"/>
                <a:cs typeface="Arial" panose="020B0604020202020204" pitchFamily="34" charset="0"/>
              </a:rPr>
              <a:t>He assured me that there was nothing of the sort and that he was going to prove his innocence in the hearing and that I should not worry!! The fabrications about a 'special relationship between the Principal and the student- cum- intern, are a serious, punishable insult to the intern, in particular, and also amount to victimization and Ill- treatment in a workplace! As for me, I should say that I live by fairly high and sound moral principles and my accusers know this! There is no staff member or student at the college who can rightly claim that I ever pursued a sexual relationship with them!</a:t>
            </a:r>
          </a:p>
          <a:p>
            <a:r>
              <a:rPr lang="en-US" sz="2100" dirty="0">
                <a:latin typeface="Arial" panose="020B0604020202020204" pitchFamily="34" charset="0"/>
                <a:ea typeface="Calibri" panose="020F0502020204030204" pitchFamily="34" charset="0"/>
                <a:cs typeface="Arial" panose="020B0604020202020204" pitchFamily="34" charset="0"/>
              </a:rPr>
              <a:t>The matter of </a:t>
            </a:r>
            <a:r>
              <a:rPr lang="en-US" sz="2100" dirty="0" err="1">
                <a:latin typeface="Arial" panose="020B0604020202020204" pitchFamily="34" charset="0"/>
                <a:ea typeface="Calibri" panose="020F0502020204030204" pitchFamily="34" charset="0"/>
                <a:cs typeface="Arial" panose="020B0604020202020204" pitchFamily="34" charset="0"/>
              </a:rPr>
              <a:t>Mr</a:t>
            </a:r>
            <a:r>
              <a:rPr lang="en-US" sz="2100" dirty="0">
                <a:latin typeface="Arial" panose="020B0604020202020204" pitchFamily="34" charset="0"/>
                <a:ea typeface="Calibri" panose="020F0502020204030204" pitchFamily="34" charset="0"/>
                <a:cs typeface="Arial" panose="020B0604020202020204" pitchFamily="34" charset="0"/>
              </a:rPr>
              <a:t> </a:t>
            </a:r>
            <a:r>
              <a:rPr lang="en-US" sz="2100" dirty="0" err="1">
                <a:latin typeface="Arial" panose="020B0604020202020204" pitchFamily="34" charset="0"/>
                <a:ea typeface="Calibri" panose="020F0502020204030204" pitchFamily="34" charset="0"/>
                <a:cs typeface="Arial" panose="020B0604020202020204" pitchFamily="34" charset="0"/>
              </a:rPr>
              <a:t>Makhaphela</a:t>
            </a:r>
            <a:r>
              <a:rPr lang="en-US" sz="2100" dirty="0">
                <a:latin typeface="Arial" panose="020B0604020202020204" pitchFamily="34" charset="0"/>
                <a:ea typeface="Calibri" panose="020F0502020204030204" pitchFamily="34" charset="0"/>
                <a:cs typeface="Arial" panose="020B0604020202020204" pitchFamily="34" charset="0"/>
              </a:rPr>
              <a:t> was concluded and by 22 September, 2016. </a:t>
            </a:r>
            <a:endParaRPr lang="en-ZA" sz="2100" dirty="0">
              <a:latin typeface="Arial" panose="020B0604020202020204" pitchFamily="34" charset="0"/>
              <a:ea typeface="Calibri" panose="020F0502020204030204" pitchFamily="34" charset="0"/>
              <a:cs typeface="Arial" panose="020B0604020202020204" pitchFamily="34" charset="0"/>
            </a:endParaRPr>
          </a:p>
          <a:p>
            <a:r>
              <a:rPr lang="en-US" sz="2100" dirty="0">
                <a:latin typeface="Arial" panose="020B0604020202020204" pitchFamily="34" charset="0"/>
                <a:ea typeface="Calibri" panose="020F0502020204030204" pitchFamily="34" charset="0"/>
                <a:cs typeface="Arial" panose="020B0604020202020204" pitchFamily="34" charset="0"/>
              </a:rPr>
              <a:t>He was found guilty and given a sanction of dismissal. He appealed to the Minister and the Minister, on assessment of the merits of the case and </a:t>
            </a:r>
            <a:r>
              <a:rPr lang="en-US" sz="2100" dirty="0" err="1">
                <a:latin typeface="Arial" panose="020B0604020202020204" pitchFamily="34" charset="0"/>
                <a:ea typeface="Calibri" panose="020F0502020204030204" pitchFamily="34" charset="0"/>
                <a:cs typeface="Arial" panose="020B0604020202020204" pitchFamily="34" charset="0"/>
              </a:rPr>
              <a:t>Mr</a:t>
            </a:r>
            <a:r>
              <a:rPr lang="en-US" sz="2100" dirty="0">
                <a:latin typeface="Arial" panose="020B0604020202020204" pitchFamily="34" charset="0"/>
                <a:ea typeface="Calibri" panose="020F0502020204030204" pitchFamily="34" charset="0"/>
                <a:cs typeface="Arial" panose="020B0604020202020204" pitchFamily="34" charset="0"/>
              </a:rPr>
              <a:t> </a:t>
            </a:r>
            <a:r>
              <a:rPr lang="en-US" sz="2100" dirty="0" err="1">
                <a:latin typeface="Arial" panose="020B0604020202020204" pitchFamily="34" charset="0"/>
                <a:ea typeface="Calibri" panose="020F0502020204030204" pitchFamily="34" charset="0"/>
                <a:cs typeface="Arial" panose="020B0604020202020204" pitchFamily="34" charset="0"/>
              </a:rPr>
              <a:t>Makhaphela's</a:t>
            </a:r>
            <a:r>
              <a:rPr lang="en-US" sz="2100" dirty="0">
                <a:latin typeface="Arial" panose="020B0604020202020204" pitchFamily="34" charset="0"/>
                <a:ea typeface="Calibri" panose="020F0502020204030204" pitchFamily="34" charset="0"/>
                <a:cs typeface="Arial" panose="020B0604020202020204" pitchFamily="34" charset="0"/>
              </a:rPr>
              <a:t> appeal, upheld the dismissal. </a:t>
            </a:r>
            <a:endParaRPr lang="en-ZA" sz="2100" dirty="0">
              <a:latin typeface="Arial" panose="020B0604020202020204" pitchFamily="34" charset="0"/>
              <a:ea typeface="Calibri" panose="020F0502020204030204" pitchFamily="34" charset="0"/>
              <a:cs typeface="Arial" panose="020B0604020202020204" pitchFamily="34" charset="0"/>
            </a:endParaRPr>
          </a:p>
          <a:p>
            <a:r>
              <a:rPr lang="en-US" sz="2100" dirty="0">
                <a:latin typeface="Arial" panose="020B0604020202020204" pitchFamily="34" charset="0"/>
                <a:ea typeface="Calibri" panose="020F0502020204030204" pitchFamily="34" charset="0"/>
                <a:cs typeface="Arial" panose="020B0604020202020204" pitchFamily="34" charset="0"/>
              </a:rPr>
              <a:t>This case was very important since </a:t>
            </a:r>
            <a:r>
              <a:rPr lang="en-US" sz="2100" dirty="0" smtClean="0">
                <a:latin typeface="Arial" panose="020B0604020202020204" pitchFamily="34" charset="0"/>
                <a:ea typeface="Calibri" panose="020F0502020204030204" pitchFamily="34" charset="0"/>
                <a:cs typeface="Arial" panose="020B0604020202020204" pitchFamily="34" charset="0"/>
              </a:rPr>
              <a:t>it amounted </a:t>
            </a:r>
            <a:r>
              <a:rPr lang="en-US" sz="2100" dirty="0">
                <a:latin typeface="Arial" panose="020B0604020202020204" pitchFamily="34" charset="0"/>
                <a:ea typeface="Calibri" panose="020F0502020204030204" pitchFamily="34" charset="0"/>
                <a:cs typeface="Arial" panose="020B0604020202020204" pitchFamily="34" charset="0"/>
              </a:rPr>
              <a:t>to the college defending the weak among its stakeholders against the powerful!</a:t>
            </a:r>
            <a:endParaRPr lang="en-ZA" sz="2100" dirty="0">
              <a:latin typeface="Arial" panose="020B0604020202020204" pitchFamily="34" charset="0"/>
              <a:ea typeface="Calibri" panose="020F0502020204030204" pitchFamily="34" charset="0"/>
              <a:cs typeface="Arial" panose="020B0604020202020204" pitchFamily="34" charset="0"/>
            </a:endParaRPr>
          </a:p>
          <a:p>
            <a:endParaRPr lang="en-GB" sz="2100" dirty="0"/>
          </a:p>
        </p:txBody>
      </p:sp>
    </p:spTree>
    <p:extLst>
      <p:ext uri="{BB962C8B-B14F-4D97-AF65-F5344CB8AC3E}">
        <p14:creationId xmlns:p14="http://schemas.microsoft.com/office/powerpoint/2010/main" val="3681124235"/>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19" y="180527"/>
            <a:ext cx="11658600" cy="1042988"/>
          </a:xfrm>
        </p:spPr>
        <p:txBody>
          <a:bodyPr/>
          <a:lstStyle/>
          <a:p>
            <a:pPr algn="ctr"/>
            <a:r>
              <a:rPr lang="en-ZA" sz="4000" dirty="0" smtClean="0">
                <a:solidFill>
                  <a:schemeClr val="tx2">
                    <a:lumMod val="50000"/>
                  </a:schemeClr>
                </a:solidFill>
              </a:rPr>
              <a:t>21. </a:t>
            </a:r>
            <a:r>
              <a:rPr lang="en-US" sz="4000" dirty="0" smtClean="0">
                <a:solidFill>
                  <a:schemeClr val="tx2">
                    <a:lumMod val="50000"/>
                  </a:schemeClr>
                </a:solidFill>
              </a:rPr>
              <a:t> </a:t>
            </a:r>
            <a:r>
              <a:rPr lang="en-US" sz="4000" dirty="0">
                <a:solidFill>
                  <a:schemeClr val="tx2">
                    <a:lumMod val="50000"/>
                  </a:schemeClr>
                </a:solidFill>
              </a:rPr>
              <a:t>CAMPUS MANAGER MS STATU - SISTER TO PRINCIPAL AND POST WAS TAILOR-MADE FOR </a:t>
            </a:r>
            <a:r>
              <a:rPr lang="en-US" sz="4000" dirty="0" smtClean="0">
                <a:solidFill>
                  <a:schemeClr val="tx2">
                    <a:lumMod val="50000"/>
                  </a:schemeClr>
                </a:solidFill>
              </a:rPr>
              <a:t>HER</a:t>
            </a:r>
            <a:endParaRPr lang="en-ZA" sz="4000" dirty="0">
              <a:solidFill>
                <a:schemeClr val="tx2">
                  <a:lumMod val="50000"/>
                </a:schemeClr>
              </a:solidFill>
            </a:endParaRPr>
          </a:p>
        </p:txBody>
      </p:sp>
      <p:sp>
        <p:nvSpPr>
          <p:cNvPr id="3" name="Content Placeholder 2"/>
          <p:cNvSpPr>
            <a:spLocks noGrp="1"/>
          </p:cNvSpPr>
          <p:nvPr>
            <p:ph idx="1"/>
          </p:nvPr>
        </p:nvSpPr>
        <p:spPr>
          <a:xfrm>
            <a:off x="3044413" y="1495425"/>
            <a:ext cx="8939605" cy="2743200"/>
          </a:xfrm>
        </p:spPr>
        <p:txBody>
          <a:bodyPr/>
          <a:lstStyle/>
          <a:p>
            <a:r>
              <a:rPr lang="en-US" sz="2100" dirty="0"/>
              <a:t>This allegation dates back to 2013 and was responded to, in full, then, and exposed as a fallacy!  When I joined the college as Principal in 2003, </a:t>
            </a:r>
            <a:r>
              <a:rPr lang="en-US" sz="2100" dirty="0" err="1"/>
              <a:t>Ms</a:t>
            </a:r>
            <a:r>
              <a:rPr lang="en-US" sz="2100" dirty="0"/>
              <a:t> Statu was working for </a:t>
            </a:r>
            <a:r>
              <a:rPr lang="en-US" sz="2100" dirty="0" err="1"/>
              <a:t>Technisa</a:t>
            </a:r>
            <a:r>
              <a:rPr lang="en-US" sz="2100" dirty="0"/>
              <a:t>  Technical College, which later became a campus of the </a:t>
            </a:r>
            <a:r>
              <a:rPr lang="en-US" sz="2100" dirty="0" smtClean="0"/>
              <a:t>college</a:t>
            </a:r>
          </a:p>
          <a:p>
            <a:r>
              <a:rPr lang="en-US" sz="2100" dirty="0">
                <a:ea typeface="Calibri" panose="020F0502020204030204" pitchFamily="34" charset="0"/>
                <a:cs typeface="Times New Roman" panose="02020603050405020304" pitchFamily="18" charset="0"/>
              </a:rPr>
              <a:t>At the time </a:t>
            </a:r>
            <a:r>
              <a:rPr lang="en-US" sz="2100" dirty="0" err="1">
                <a:ea typeface="Calibri" panose="020F0502020204030204" pitchFamily="34" charset="0"/>
                <a:cs typeface="Times New Roman" panose="02020603050405020304" pitchFamily="18" charset="0"/>
              </a:rPr>
              <a:t>Ms</a:t>
            </a:r>
            <a:r>
              <a:rPr lang="en-US" sz="2100" dirty="0">
                <a:ea typeface="Calibri" panose="020F0502020204030204" pitchFamily="34" charset="0"/>
                <a:cs typeface="Times New Roman" panose="02020603050405020304" pitchFamily="18" charset="0"/>
              </a:rPr>
              <a:t> Statu applied for the HOD post at </a:t>
            </a:r>
            <a:r>
              <a:rPr lang="en-US" sz="2100" dirty="0" err="1">
                <a:ea typeface="Calibri" panose="020F0502020204030204" pitchFamily="34" charset="0"/>
                <a:cs typeface="Times New Roman" panose="02020603050405020304" pitchFamily="18" charset="0"/>
              </a:rPr>
              <a:t>Dobsonvile</a:t>
            </a:r>
            <a:r>
              <a:rPr lang="en-US" sz="2100" dirty="0">
                <a:ea typeface="Calibri" panose="020F0502020204030204" pitchFamily="34" charset="0"/>
                <a:cs typeface="Times New Roman" panose="02020603050405020304" pitchFamily="18" charset="0"/>
              </a:rPr>
              <a:t> Campus, which saw her serving as Deputy Campus Manager, deputizing then Campus Manager, </a:t>
            </a:r>
            <a:r>
              <a:rPr lang="en-US" sz="2100" dirty="0" err="1">
                <a:ea typeface="Calibri" panose="020F0502020204030204" pitchFamily="34" charset="0"/>
                <a:cs typeface="Times New Roman" panose="02020603050405020304" pitchFamily="18" charset="0"/>
              </a:rPr>
              <a:t>Mr</a:t>
            </a:r>
            <a:r>
              <a:rPr lang="en-US" sz="2100" dirty="0">
                <a:ea typeface="Calibri" panose="020F0502020204030204" pitchFamily="34" charset="0"/>
                <a:cs typeface="Times New Roman" panose="02020603050405020304" pitchFamily="18" charset="0"/>
              </a:rPr>
              <a:t> Andrew </a:t>
            </a:r>
            <a:r>
              <a:rPr lang="en-US" sz="2100" dirty="0" err="1">
                <a:ea typeface="Calibri" panose="020F0502020204030204" pitchFamily="34" charset="0"/>
                <a:cs typeface="Times New Roman" panose="02020603050405020304" pitchFamily="18" charset="0"/>
              </a:rPr>
              <a:t>Dube</a:t>
            </a:r>
            <a:r>
              <a:rPr lang="en-US" sz="2100" dirty="0">
                <a:ea typeface="Calibri" panose="020F0502020204030204" pitchFamily="34" charset="0"/>
                <a:cs typeface="Times New Roman" panose="02020603050405020304" pitchFamily="18" charset="0"/>
              </a:rPr>
              <a:t>, I was no longer involving myself in short- listing / Interviewing panels. These were then the responsibilities of the Deputy Principals. My involvement was in signing the recommendations to the Department! I had involved myself in these processes when I was building capacity and systems, when we were starting. If </a:t>
            </a:r>
            <a:r>
              <a:rPr lang="en-US" sz="2100" dirty="0" err="1">
                <a:ea typeface="Calibri" panose="020F0502020204030204" pitchFamily="34" charset="0"/>
                <a:cs typeface="Times New Roman" panose="02020603050405020304" pitchFamily="18" charset="0"/>
              </a:rPr>
              <a:t>Ms</a:t>
            </a:r>
            <a:r>
              <a:rPr lang="en-US" sz="2100" dirty="0">
                <a:ea typeface="Calibri" panose="020F0502020204030204" pitchFamily="34" charset="0"/>
                <a:cs typeface="Times New Roman" panose="02020603050405020304" pitchFamily="18" charset="0"/>
              </a:rPr>
              <a:t> Statu were my sister, there would not have been a problem in her applying for any promotional post in the college, as a qualified member of staff, as long as I was not going to be involved in the process! This is important! I was not involved in the short- listing or interviewing process and I did not influence the pane!.</a:t>
            </a:r>
            <a:endParaRPr lang="en-ZA" sz="2100" dirty="0">
              <a:ea typeface="Calibri" panose="020F0502020204030204" pitchFamily="34" charset="0"/>
              <a:cs typeface="Times New Roman" panose="02020603050405020304" pitchFamily="18" charset="0"/>
            </a:endParaRPr>
          </a:p>
          <a:p>
            <a:endParaRPr lang="en-US" sz="2100" dirty="0" smtClean="0"/>
          </a:p>
          <a:p>
            <a:endParaRPr lang="en-ZA" sz="2100" dirty="0"/>
          </a:p>
        </p:txBody>
      </p:sp>
    </p:spTree>
    <p:extLst>
      <p:ext uri="{BB962C8B-B14F-4D97-AF65-F5344CB8AC3E}">
        <p14:creationId xmlns:p14="http://schemas.microsoft.com/office/powerpoint/2010/main" val="2487937431"/>
      </p:ext>
    </p:extLst>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80" y="265355"/>
            <a:ext cx="11801139" cy="1143000"/>
          </a:xfrm>
        </p:spPr>
        <p:txBody>
          <a:bodyPr/>
          <a:lstStyle/>
          <a:p>
            <a:pPr algn="ctr"/>
            <a:r>
              <a:rPr lang="en-ZA" sz="4000" dirty="0" smtClean="0">
                <a:solidFill>
                  <a:schemeClr val="tx2">
                    <a:lumMod val="50000"/>
                  </a:schemeClr>
                </a:solidFill>
              </a:rPr>
              <a:t>21. </a:t>
            </a:r>
            <a:r>
              <a:rPr lang="en-US" sz="4000" dirty="0" smtClean="0">
                <a:solidFill>
                  <a:schemeClr val="tx2">
                    <a:lumMod val="50000"/>
                  </a:schemeClr>
                </a:solidFill>
              </a:rPr>
              <a:t> </a:t>
            </a:r>
            <a:r>
              <a:rPr lang="en-US" sz="4000" dirty="0">
                <a:solidFill>
                  <a:schemeClr val="tx2">
                    <a:lumMod val="50000"/>
                  </a:schemeClr>
                </a:solidFill>
              </a:rPr>
              <a:t>CAMPUS MANAGER MS STATU - SISTER TO PRINCIPAL AND POST WAS TAILOR-MADE FOR HER</a:t>
            </a:r>
            <a:endParaRPr lang="en-GB" sz="4000" dirty="0"/>
          </a:p>
        </p:txBody>
      </p:sp>
      <p:sp>
        <p:nvSpPr>
          <p:cNvPr id="4" name="Content Placeholder 3"/>
          <p:cNvSpPr>
            <a:spLocks noGrp="1"/>
          </p:cNvSpPr>
          <p:nvPr>
            <p:ph idx="1"/>
          </p:nvPr>
        </p:nvSpPr>
        <p:spPr>
          <a:xfrm>
            <a:off x="3087445" y="1981200"/>
            <a:ext cx="8799755" cy="4114800"/>
          </a:xfrm>
        </p:spPr>
        <p:txBody>
          <a:bodyPr/>
          <a:lstStyle/>
          <a:p>
            <a:r>
              <a:rPr lang="en-US" sz="2400" dirty="0"/>
              <a:t>But, the ultimate truth is that I am not related to </a:t>
            </a:r>
            <a:r>
              <a:rPr lang="en-US" sz="2400" dirty="0" err="1"/>
              <a:t>Ms</a:t>
            </a:r>
            <a:r>
              <a:rPr lang="en-US" sz="2400" dirty="0"/>
              <a:t> </a:t>
            </a:r>
            <a:r>
              <a:rPr lang="en-US" sz="2400" dirty="0" err="1"/>
              <a:t>Statu</a:t>
            </a:r>
            <a:r>
              <a:rPr lang="en-US" sz="2400" dirty="0"/>
              <a:t>. Her maiden surname is indeed </a:t>
            </a:r>
            <a:r>
              <a:rPr lang="en-US" sz="2400" dirty="0" err="1"/>
              <a:t>Nkosi</a:t>
            </a:r>
            <a:r>
              <a:rPr lang="en-US" sz="2400" dirty="0"/>
              <a:t>, but she is no relation of mine! I have high regard and respect for </a:t>
            </a:r>
            <a:r>
              <a:rPr lang="en-US" sz="2400" dirty="0" err="1"/>
              <a:t>Ms</a:t>
            </a:r>
            <a:r>
              <a:rPr lang="en-US" sz="2400" dirty="0"/>
              <a:t> </a:t>
            </a:r>
            <a:r>
              <a:rPr lang="en-US" sz="2400" dirty="0" err="1"/>
              <a:t>Statu's</a:t>
            </a:r>
            <a:r>
              <a:rPr lang="en-US" sz="2400" dirty="0"/>
              <a:t>  professionalism and work ethic. In response to the SASCO allegations and insults  of 19 August, 2016, which allegations and insults were in all likelihood being  hurled by </a:t>
            </a:r>
            <a:r>
              <a:rPr lang="en-US" sz="2400" dirty="0" err="1"/>
              <a:t>Mr</a:t>
            </a:r>
            <a:r>
              <a:rPr lang="en-US" sz="2400" dirty="0"/>
              <a:t> Mani and SASCO, on behalf of NEHAWU at </a:t>
            </a:r>
            <a:r>
              <a:rPr lang="en-US" sz="2400" dirty="0" err="1"/>
              <a:t>Dobsonvile</a:t>
            </a:r>
            <a:r>
              <a:rPr lang="en-US" sz="2400" dirty="0"/>
              <a:t> Campus, I prepared an affidavit, which I gave to the Council of the college. This allegation is included in that affidavit. When  Honorable </a:t>
            </a:r>
            <a:r>
              <a:rPr lang="en-US" sz="2400" dirty="0" err="1"/>
              <a:t>Mchunu</a:t>
            </a:r>
            <a:r>
              <a:rPr lang="en-US" sz="2400" dirty="0"/>
              <a:t> asked if this was not a case of similarity in surnames, she seemed 'prophetic' and timely! </a:t>
            </a:r>
            <a:endParaRPr lang="en-ZA" sz="2400" dirty="0"/>
          </a:p>
          <a:p>
            <a:endParaRPr lang="en-GB" sz="2400" dirty="0"/>
          </a:p>
        </p:txBody>
      </p:sp>
    </p:spTree>
    <p:extLst>
      <p:ext uri="{BB962C8B-B14F-4D97-AF65-F5344CB8AC3E}">
        <p14:creationId xmlns:p14="http://schemas.microsoft.com/office/powerpoint/2010/main" val="366325422"/>
      </p:ext>
    </p:extLst>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5850"/>
            <a:ext cx="11758612" cy="200025"/>
          </a:xfrm>
        </p:spPr>
        <p:txBody>
          <a:bodyPr/>
          <a:lstStyle/>
          <a:p>
            <a:pPr algn="ctr"/>
            <a:r>
              <a:rPr lang="en-US" sz="4000" dirty="0" smtClean="0">
                <a:solidFill>
                  <a:schemeClr val="tx2">
                    <a:lumMod val="50000"/>
                  </a:schemeClr>
                </a:solidFill>
              </a:rPr>
              <a:t>21. </a:t>
            </a:r>
            <a:r>
              <a:rPr lang="en-US" sz="4000" dirty="0">
                <a:solidFill>
                  <a:schemeClr val="tx2">
                    <a:lumMod val="50000"/>
                  </a:schemeClr>
                </a:solidFill>
              </a:rPr>
              <a:t>CAMPUS MANAGER GEORGE TABOR APPOINTMENT AND THAT OF THE DEPUTY PRINCIPALS</a:t>
            </a:r>
            <a:r>
              <a:rPr lang="en-ZA" sz="4000" dirty="0"/>
              <a:t/>
            </a:r>
            <a:br>
              <a:rPr lang="en-ZA" sz="4000" dirty="0"/>
            </a:br>
            <a:endParaRPr lang="en-ZA" sz="4000" dirty="0"/>
          </a:p>
        </p:txBody>
      </p:sp>
      <p:sp>
        <p:nvSpPr>
          <p:cNvPr id="3" name="Content Placeholder 2"/>
          <p:cNvSpPr>
            <a:spLocks noGrp="1"/>
          </p:cNvSpPr>
          <p:nvPr>
            <p:ph idx="1"/>
          </p:nvPr>
        </p:nvSpPr>
        <p:spPr>
          <a:xfrm>
            <a:off x="3759200" y="1643063"/>
            <a:ext cx="8128000" cy="2300287"/>
          </a:xfrm>
        </p:spPr>
        <p:txBody>
          <a:bodyPr/>
          <a:lstStyle/>
          <a:p>
            <a:r>
              <a:rPr lang="en-US" sz="2200" dirty="0">
                <a:latin typeface="+mj-lt"/>
              </a:rPr>
              <a:t>All of these people, </a:t>
            </a:r>
            <a:r>
              <a:rPr lang="en-US" sz="2200" dirty="0" err="1">
                <a:latin typeface="+mj-lt"/>
              </a:rPr>
              <a:t>Ms</a:t>
            </a:r>
            <a:r>
              <a:rPr lang="en-US" sz="2200" dirty="0">
                <a:latin typeface="+mj-lt"/>
              </a:rPr>
              <a:t> Statu, </a:t>
            </a:r>
            <a:r>
              <a:rPr lang="en-US" sz="2200" dirty="0" err="1">
                <a:latin typeface="+mj-lt"/>
              </a:rPr>
              <a:t>Mr</a:t>
            </a:r>
            <a:r>
              <a:rPr lang="en-US" sz="2200" dirty="0">
                <a:latin typeface="+mj-lt"/>
              </a:rPr>
              <a:t> Mosiane and the two Deputy Principals applied for the positions they now occupy and went through the normal processes, at different times. The first Deputy Principal position, for Corporate Affairs was advertised by the then Gauteng Department of Education ( GDE), together with those of other colleges</a:t>
            </a:r>
            <a:r>
              <a:rPr lang="en-US" sz="2200" dirty="0" smtClean="0">
                <a:latin typeface="+mj-lt"/>
              </a:rPr>
              <a:t>.</a:t>
            </a:r>
          </a:p>
          <a:p>
            <a:r>
              <a:rPr lang="en-US" sz="2200" dirty="0" smtClean="0">
                <a:latin typeface="+mj-lt"/>
                <a:ea typeface="Calibri" panose="020F0502020204030204" pitchFamily="34" charset="0"/>
                <a:cs typeface="Times New Roman" panose="02020603050405020304" pitchFamily="18" charset="0"/>
              </a:rPr>
              <a:t>The </a:t>
            </a:r>
            <a:r>
              <a:rPr lang="en-US" sz="2200" dirty="0">
                <a:latin typeface="+mj-lt"/>
                <a:ea typeface="Calibri" panose="020F0502020204030204" pitchFamily="34" charset="0"/>
                <a:cs typeface="Times New Roman" panose="02020603050405020304" pitchFamily="18" charset="0"/>
              </a:rPr>
              <a:t>second one was advertised and handled by the Department of Higher Education and Training ( DHET).These were clean processes! Only malice and evil can make people suggest something went wrong with these positions. Yes, in the case of the Campus Manager positions and the  Deputy Principal for Academic Affairs, the incumbents acted first, but the people appointed to act were serving as Deputy Campus Managers and the person appointed Acting Deputy Principal for Academic Affairs, was Campus Manager of the best performing Campus in the college at the time, which informed him being asked to act when then Deputy Principal for Academic Affairs left the college on promotion.</a:t>
            </a:r>
            <a:endParaRPr lang="en-US" sz="2200" dirty="0" smtClean="0">
              <a:latin typeface="+mj-lt"/>
            </a:endParaRPr>
          </a:p>
          <a:p>
            <a:endParaRPr lang="en-ZA" sz="2200" dirty="0">
              <a:latin typeface="+mj-lt"/>
            </a:endParaRPr>
          </a:p>
          <a:p>
            <a:endParaRPr lang="en-ZA" sz="2200" dirty="0">
              <a:latin typeface="+mj-lt"/>
            </a:endParaRPr>
          </a:p>
        </p:txBody>
      </p:sp>
    </p:spTree>
    <p:extLst>
      <p:ext uri="{BB962C8B-B14F-4D97-AF65-F5344CB8AC3E}">
        <p14:creationId xmlns:p14="http://schemas.microsoft.com/office/powerpoint/2010/main" val="396073408"/>
      </p:ext>
    </p:extLst>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196121"/>
            <a:ext cx="11779624" cy="1632680"/>
          </a:xfrm>
        </p:spPr>
        <p:txBody>
          <a:bodyPr/>
          <a:lstStyle/>
          <a:p>
            <a:pPr algn="ctr"/>
            <a:r>
              <a:rPr lang="en-ZA" dirty="0" smtClean="0">
                <a:solidFill>
                  <a:schemeClr val="tx2">
                    <a:lumMod val="50000"/>
                  </a:schemeClr>
                </a:solidFill>
              </a:rPr>
              <a:t>22.</a:t>
            </a:r>
            <a:r>
              <a:rPr lang="en-US" dirty="0" smtClean="0">
                <a:solidFill>
                  <a:schemeClr val="tx2">
                    <a:lumMod val="50000"/>
                  </a:schemeClr>
                </a:solidFill>
              </a:rPr>
              <a:t> Manager who assaulted another, and the college dismissed the grievant</a:t>
            </a:r>
            <a:endParaRPr lang="en-ZA" dirty="0">
              <a:solidFill>
                <a:schemeClr val="tx2">
                  <a:lumMod val="50000"/>
                </a:schemeClr>
              </a:solidFill>
            </a:endParaRPr>
          </a:p>
        </p:txBody>
      </p:sp>
      <p:sp>
        <p:nvSpPr>
          <p:cNvPr id="3" name="Content Placeholder 2"/>
          <p:cNvSpPr>
            <a:spLocks noGrp="1"/>
          </p:cNvSpPr>
          <p:nvPr>
            <p:ph idx="1"/>
          </p:nvPr>
        </p:nvSpPr>
        <p:spPr>
          <a:xfrm>
            <a:off x="3673139" y="2377165"/>
            <a:ext cx="8128000" cy="3094892"/>
          </a:xfrm>
        </p:spPr>
        <p:txBody>
          <a:bodyPr/>
          <a:lstStyle/>
          <a:p>
            <a:r>
              <a:rPr lang="en-US" dirty="0"/>
              <a:t>There is just nothing like that! It is not possible for something like that to happen in the college!</a:t>
            </a:r>
            <a:endParaRPr lang="en-ZA" dirty="0"/>
          </a:p>
          <a:p>
            <a:endParaRPr lang="en-ZA" dirty="0"/>
          </a:p>
        </p:txBody>
      </p:sp>
    </p:spTree>
    <p:extLst>
      <p:ext uri="{BB962C8B-B14F-4D97-AF65-F5344CB8AC3E}">
        <p14:creationId xmlns:p14="http://schemas.microsoft.com/office/powerpoint/2010/main" val="1087217278"/>
      </p:ext>
    </p:extLst>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4"/>
            <a:ext cx="11887200" cy="1157286"/>
          </a:xfrm>
        </p:spPr>
        <p:txBody>
          <a:bodyPr/>
          <a:lstStyle/>
          <a:p>
            <a:pPr algn="ctr"/>
            <a:r>
              <a:rPr lang="en-ZA" sz="4400" dirty="0" smtClean="0">
                <a:solidFill>
                  <a:schemeClr val="tx2">
                    <a:lumMod val="50000"/>
                  </a:schemeClr>
                </a:solidFill>
              </a:rPr>
              <a:t>23. </a:t>
            </a:r>
            <a:r>
              <a:rPr lang="en-US" sz="4400" dirty="0" smtClean="0">
                <a:solidFill>
                  <a:schemeClr val="tx2">
                    <a:lumMod val="50000"/>
                  </a:schemeClr>
                </a:solidFill>
              </a:rPr>
              <a:t> </a:t>
            </a:r>
            <a:r>
              <a:rPr lang="en-US" sz="4400" dirty="0">
                <a:solidFill>
                  <a:schemeClr val="tx2">
                    <a:lumMod val="50000"/>
                  </a:schemeClr>
                </a:solidFill>
              </a:rPr>
              <a:t>POLICY FOR COLLEGES TO RUN UNTIL </a:t>
            </a:r>
            <a:r>
              <a:rPr lang="en-US" sz="4400" dirty="0" smtClean="0">
                <a:solidFill>
                  <a:schemeClr val="tx2">
                    <a:lumMod val="50000"/>
                  </a:schemeClr>
                </a:solidFill>
              </a:rPr>
              <a:t>23H00</a:t>
            </a:r>
            <a:endParaRPr lang="en-ZA" sz="4400" dirty="0">
              <a:solidFill>
                <a:schemeClr val="tx2">
                  <a:lumMod val="50000"/>
                </a:schemeClr>
              </a:solidFill>
            </a:endParaRPr>
          </a:p>
        </p:txBody>
      </p:sp>
      <p:sp>
        <p:nvSpPr>
          <p:cNvPr id="3" name="Content Placeholder 2"/>
          <p:cNvSpPr>
            <a:spLocks noGrp="1"/>
          </p:cNvSpPr>
          <p:nvPr>
            <p:ph idx="1"/>
          </p:nvPr>
        </p:nvSpPr>
        <p:spPr>
          <a:xfrm>
            <a:off x="3399416" y="1257300"/>
            <a:ext cx="8487784" cy="3214686"/>
          </a:xfrm>
        </p:spPr>
        <p:txBody>
          <a:bodyPr/>
          <a:lstStyle/>
          <a:p>
            <a:pPr>
              <a:spcBef>
                <a:spcPts val="0"/>
              </a:spcBef>
            </a:pPr>
            <a:r>
              <a:rPr lang="en-US" sz="2400" dirty="0"/>
              <a:t>The college observes the normal regulated working conditions of personnel, including the working hours for personnel. More than five years ago, the college engaged personnel about stretching itself to accommodate more students, in line with the Department's call for colleges to be open for business longer and </a:t>
            </a:r>
            <a:r>
              <a:rPr lang="en-US" sz="2400" dirty="0" smtClean="0"/>
              <a:t>increase numbers</a:t>
            </a:r>
            <a:r>
              <a:rPr lang="en-US" sz="3200" dirty="0" smtClean="0"/>
              <a:t>.</a:t>
            </a:r>
          </a:p>
          <a:p>
            <a:pPr marL="0" indent="0">
              <a:spcBef>
                <a:spcPts val="0"/>
              </a:spcBef>
              <a:buNone/>
            </a:pPr>
            <a:endParaRPr lang="en-US" sz="3200" dirty="0" smtClean="0"/>
          </a:p>
          <a:p>
            <a:pPr>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The college introduced flexi- working hours, where at </a:t>
            </a:r>
            <a:r>
              <a:rPr lang="en-US" sz="2400" dirty="0" err="1">
                <a:latin typeface="Arial" panose="020B0604020202020204" pitchFamily="34" charset="0"/>
                <a:ea typeface="Calibri" panose="020F0502020204030204" pitchFamily="34" charset="0"/>
                <a:cs typeface="Arial" panose="020B0604020202020204" pitchFamily="34" charset="0"/>
              </a:rPr>
              <a:t>Dobsonvile</a:t>
            </a:r>
            <a:r>
              <a:rPr lang="en-US" sz="2400" dirty="0">
                <a:latin typeface="Arial" panose="020B0604020202020204" pitchFamily="34" charset="0"/>
                <a:ea typeface="Calibri" panose="020F0502020204030204" pitchFamily="34" charset="0"/>
                <a:cs typeface="Arial" panose="020B0604020202020204" pitchFamily="34" charset="0"/>
              </a:rPr>
              <a:t> campus, for example, it ran two sessions - a morning session </a:t>
            </a:r>
            <a:r>
              <a:rPr lang="en-US" sz="2400" dirty="0" smtClean="0">
                <a:latin typeface="Arial" panose="020B0604020202020204" pitchFamily="34" charset="0"/>
                <a:ea typeface="Calibri" panose="020F0502020204030204" pitchFamily="34" charset="0"/>
                <a:cs typeface="Arial" panose="020B0604020202020204" pitchFamily="34" charset="0"/>
              </a:rPr>
              <a:t>(for </a:t>
            </a:r>
            <a:r>
              <a:rPr lang="en-US" sz="2400" dirty="0">
                <a:latin typeface="Arial" panose="020B0604020202020204" pitchFamily="34" charset="0"/>
                <a:ea typeface="Calibri" panose="020F0502020204030204" pitchFamily="34" charset="0"/>
                <a:cs typeface="Arial" panose="020B0604020202020204" pitchFamily="34" charset="0"/>
              </a:rPr>
              <a:t>NCV) and an afternoon session for Report 191. This was the only way the campus could </a:t>
            </a:r>
            <a:r>
              <a:rPr lang="en-US" sz="2400" dirty="0" smtClean="0">
                <a:latin typeface="Arial" panose="020B0604020202020204" pitchFamily="34" charset="0"/>
                <a:ea typeface="Calibri" panose="020F0502020204030204" pitchFamily="34" charset="0"/>
                <a:cs typeface="Arial" panose="020B0604020202020204" pitchFamily="34" charset="0"/>
              </a:rPr>
              <a:t>enroll </a:t>
            </a:r>
            <a:r>
              <a:rPr lang="en-US" sz="2400" dirty="0">
                <a:latin typeface="Arial" panose="020B0604020202020204" pitchFamily="34" charset="0"/>
                <a:ea typeface="Calibri" panose="020F0502020204030204" pitchFamily="34" charset="0"/>
                <a:cs typeface="Arial" panose="020B0604020202020204" pitchFamily="34" charset="0"/>
              </a:rPr>
              <a:t>bigger </a:t>
            </a:r>
            <a:r>
              <a:rPr lang="en-US" sz="2400" dirty="0" smtClean="0">
                <a:latin typeface="Arial" panose="020B0604020202020204" pitchFamily="34" charset="0"/>
                <a:ea typeface="Calibri" panose="020F0502020204030204" pitchFamily="34" charset="0"/>
                <a:cs typeface="Arial" panose="020B0604020202020204" pitchFamily="34" charset="0"/>
              </a:rPr>
              <a:t>numbers </a:t>
            </a:r>
            <a:r>
              <a:rPr lang="en-US" sz="2400" dirty="0">
                <a:latin typeface="Arial" panose="020B0604020202020204" pitchFamily="34" charset="0"/>
                <a:ea typeface="Calibri" panose="020F0502020204030204" pitchFamily="34" charset="0"/>
                <a:cs typeface="Arial" panose="020B0604020202020204" pitchFamily="34" charset="0"/>
              </a:rPr>
              <a:t>of NC(V) and Report 191 students.  Personnel accepted and worked the two sessions. </a:t>
            </a: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980335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9718" y="344357"/>
            <a:ext cx="8986221" cy="5362574"/>
          </a:xfrm>
        </p:spPr>
        <p:txBody>
          <a:bodyPr/>
          <a:lstStyle/>
          <a:p>
            <a:pPr marL="0" indent="0">
              <a:buNone/>
            </a:pPr>
            <a:r>
              <a:rPr lang="en-US" sz="2400" b="1" dirty="0" smtClean="0">
                <a:solidFill>
                  <a:schemeClr val="tx2">
                    <a:lumMod val="50000"/>
                  </a:schemeClr>
                </a:solidFill>
              </a:rPr>
              <a:t>25.  Pregnant staff member served with suspension letter</a:t>
            </a:r>
          </a:p>
          <a:p>
            <a:r>
              <a:rPr lang="en-US" sz="2200" dirty="0" err="1" smtClean="0"/>
              <a:t>Ms</a:t>
            </a:r>
            <a:r>
              <a:rPr lang="en-US" sz="2200" dirty="0" smtClean="0"/>
              <a:t> </a:t>
            </a:r>
            <a:r>
              <a:rPr lang="en-US" sz="2200" dirty="0" err="1"/>
              <a:t>Qhinebe</a:t>
            </a:r>
            <a:r>
              <a:rPr lang="en-US" sz="2200" dirty="0"/>
              <a:t> </a:t>
            </a:r>
            <a:r>
              <a:rPr lang="en-US" sz="2200" dirty="0" smtClean="0"/>
              <a:t>never gave </a:t>
            </a:r>
            <a:r>
              <a:rPr lang="en-US" sz="2200" dirty="0"/>
              <a:t>details on this one , but if a staff member has made herself subject to </a:t>
            </a:r>
            <a:r>
              <a:rPr lang="en-US" sz="2200" dirty="0" err="1"/>
              <a:t>Labour</a:t>
            </a:r>
            <a:r>
              <a:rPr lang="en-US" sz="2200" dirty="0"/>
              <a:t> relations and she is not on maternity leave, there should not be a problem in her being subjected to that process! A pregnant staff member will not, under normal circumstances, commit misconduct</a:t>
            </a:r>
            <a:r>
              <a:rPr lang="en-US" sz="2200" dirty="0" smtClean="0"/>
              <a:t>!</a:t>
            </a:r>
          </a:p>
          <a:p>
            <a:pPr marL="0" indent="0">
              <a:buNone/>
            </a:pPr>
            <a:endParaRPr lang="en-US" sz="2200" dirty="0" smtClean="0"/>
          </a:p>
          <a:p>
            <a:pPr marL="0" indent="0">
              <a:buNone/>
            </a:pPr>
            <a:r>
              <a:rPr lang="en-ZA" sz="2400" b="1" dirty="0" smtClean="0">
                <a:solidFill>
                  <a:schemeClr val="tx2">
                    <a:lumMod val="50000"/>
                  </a:schemeClr>
                </a:solidFill>
              </a:rPr>
              <a:t>26. </a:t>
            </a:r>
            <a:r>
              <a:rPr lang="en-US" sz="2400" b="1" dirty="0" smtClean="0">
                <a:solidFill>
                  <a:schemeClr val="tx2">
                    <a:lumMod val="50000"/>
                  </a:schemeClr>
                </a:solidFill>
              </a:rPr>
              <a:t>Working computers</a:t>
            </a:r>
          </a:p>
          <a:p>
            <a:r>
              <a:rPr lang="en-US" sz="2200" dirty="0"/>
              <a:t>Computer rooms in the college have </a:t>
            </a:r>
            <a:r>
              <a:rPr lang="en-US" sz="2200" dirty="0" smtClean="0"/>
              <a:t>±40 </a:t>
            </a:r>
            <a:r>
              <a:rPr lang="en-US" sz="2200" dirty="0"/>
              <a:t>computers </a:t>
            </a:r>
            <a:r>
              <a:rPr lang="en-US" sz="2200" dirty="0" smtClean="0"/>
              <a:t>(mostly </a:t>
            </a:r>
            <a:r>
              <a:rPr lang="en-US" sz="2200" dirty="0"/>
              <a:t>laptops!) in the main. Each campus has an IT Technician and where the internal Technician is unable to sort computer-related problems out, the college sources external assistance. </a:t>
            </a:r>
            <a:endParaRPr lang="en-US" sz="2200" dirty="0" smtClean="0"/>
          </a:p>
          <a:p>
            <a:r>
              <a:rPr lang="en-US" sz="2200" dirty="0" smtClean="0"/>
              <a:t> </a:t>
            </a:r>
            <a:r>
              <a:rPr lang="en-US" sz="2200" dirty="0"/>
              <a:t>is possible that there might have been a time when some of the computers were down, but it should not have been for long. </a:t>
            </a:r>
            <a:endParaRPr lang="en-US" sz="2200" dirty="0" smtClean="0"/>
          </a:p>
          <a:p>
            <a:r>
              <a:rPr lang="en-US" sz="2200" dirty="0" smtClean="0"/>
              <a:t>Theft </a:t>
            </a:r>
            <a:r>
              <a:rPr lang="en-US" sz="2200" dirty="0"/>
              <a:t>of computers has also been a problem and some  staff members have been found to have been involved in the theft of computers! Criminal cases have been pursued in all such instances!</a:t>
            </a:r>
            <a:endParaRPr lang="en-ZA" sz="2200" dirty="0"/>
          </a:p>
          <a:p>
            <a:endParaRPr lang="en-ZA" sz="2200" b="1" dirty="0"/>
          </a:p>
          <a:p>
            <a:endParaRPr lang="en-ZA" sz="2000" dirty="0"/>
          </a:p>
        </p:txBody>
      </p:sp>
    </p:spTree>
    <p:extLst>
      <p:ext uri="{BB962C8B-B14F-4D97-AF65-F5344CB8AC3E}">
        <p14:creationId xmlns:p14="http://schemas.microsoft.com/office/powerpoint/2010/main" val="3771442257"/>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6" y="0"/>
            <a:ext cx="11964113" cy="1143000"/>
          </a:xfrm>
        </p:spPr>
        <p:txBody>
          <a:bodyPr/>
          <a:lstStyle/>
          <a:p>
            <a:r>
              <a:rPr lang="en-ZA" dirty="0" smtClean="0">
                <a:solidFill>
                  <a:schemeClr val="tx2">
                    <a:lumMod val="50000"/>
                  </a:schemeClr>
                </a:solidFill>
              </a:rPr>
              <a:t>1. </a:t>
            </a:r>
            <a:r>
              <a:rPr lang="en-ZA" dirty="0">
                <a:solidFill>
                  <a:schemeClr val="tx2">
                    <a:lumMod val="50000"/>
                  </a:schemeClr>
                </a:solidFill>
              </a:rPr>
              <a:t>Care and support for student with disabilities</a:t>
            </a:r>
            <a:endParaRPr lang="en-GB" dirty="0">
              <a:solidFill>
                <a:schemeClr val="tx2">
                  <a:lumMod val="50000"/>
                </a:schemeClr>
              </a:solidFill>
            </a:endParaRPr>
          </a:p>
        </p:txBody>
      </p:sp>
      <p:sp>
        <p:nvSpPr>
          <p:cNvPr id="3" name="Content Placeholder 2"/>
          <p:cNvSpPr>
            <a:spLocks noGrp="1"/>
          </p:cNvSpPr>
          <p:nvPr>
            <p:ph idx="1"/>
          </p:nvPr>
        </p:nvSpPr>
        <p:spPr>
          <a:xfrm>
            <a:off x="3071813" y="1001598"/>
            <a:ext cx="8960666" cy="7046335"/>
          </a:xfrm>
        </p:spPr>
        <p:txBody>
          <a:bodyPr/>
          <a:lstStyle/>
          <a:p>
            <a:r>
              <a:rPr lang="en-US" sz="2200" b="1" dirty="0"/>
              <a:t>More posts for support to students with </a:t>
            </a:r>
            <a:r>
              <a:rPr lang="en-US" sz="2200" b="1" dirty="0" smtClean="0"/>
              <a:t>disabilities</a:t>
            </a:r>
          </a:p>
          <a:p>
            <a:r>
              <a:rPr lang="en-US" sz="2000" dirty="0" smtClean="0"/>
              <a:t>2 </a:t>
            </a:r>
            <a:r>
              <a:rPr lang="en-US" sz="2000" dirty="0"/>
              <a:t>x Administration posts advertised in October 2016</a:t>
            </a:r>
          </a:p>
          <a:p>
            <a:r>
              <a:rPr lang="en-US" sz="2000" dirty="0"/>
              <a:t>3 x Lecturing posts advertised on reopening in January 2017</a:t>
            </a:r>
          </a:p>
          <a:p>
            <a:r>
              <a:rPr lang="en-US" sz="2000" dirty="0"/>
              <a:t>Assessment of campuses has been conducted.  College campuses are generally safe and accessible to students with disabilities.  Budget of 2017 and 2018 includes infrastructure, devices and technologies to further enhance the reasonable accommodation of the needs of students with </a:t>
            </a:r>
            <a:r>
              <a:rPr lang="en-US" sz="2000" dirty="0" smtClean="0"/>
              <a:t>disabilities</a:t>
            </a:r>
          </a:p>
          <a:p>
            <a:r>
              <a:rPr lang="en-US" sz="2000" dirty="0"/>
              <a:t>Contact with DEAFSA and BLINDSA and similar institutions has been </a:t>
            </a:r>
            <a:r>
              <a:rPr lang="en-US" sz="2000" dirty="0" smtClean="0"/>
              <a:t>established</a:t>
            </a:r>
          </a:p>
          <a:p>
            <a:r>
              <a:rPr lang="en-US" sz="2000" dirty="0" smtClean="0"/>
              <a:t>The College has also partnered with Fuchs Foundation’s Regional Disability Resource Centre at UJ, Soweto Campus under </a:t>
            </a:r>
            <a:r>
              <a:rPr lang="en-US" sz="2000" dirty="0" err="1" smtClean="0"/>
              <a:t>Dr</a:t>
            </a:r>
            <a:r>
              <a:rPr lang="en-US" sz="2000" dirty="0" smtClean="0"/>
              <a:t> </a:t>
            </a:r>
            <a:r>
              <a:rPr lang="en-US" sz="2000" dirty="0" err="1" smtClean="0"/>
              <a:t>Serero</a:t>
            </a:r>
            <a:endParaRPr lang="en-GB" sz="2000" dirty="0"/>
          </a:p>
          <a:p>
            <a:r>
              <a:rPr lang="en-US" sz="2000" dirty="0"/>
              <a:t>The </a:t>
            </a:r>
            <a:r>
              <a:rPr lang="en-US" sz="2000" dirty="0" smtClean="0"/>
              <a:t>uneven pathway</a:t>
            </a:r>
            <a:r>
              <a:rPr lang="en-US" sz="2000" dirty="0"/>
              <a:t>/ walkway has been resolved </a:t>
            </a:r>
            <a:r>
              <a:rPr lang="en-US" sz="2000" dirty="0" smtClean="0"/>
              <a:t>after having had to replace </a:t>
            </a:r>
            <a:r>
              <a:rPr lang="en-US" sz="2000" dirty="0"/>
              <a:t>2 </a:t>
            </a:r>
            <a:r>
              <a:rPr lang="en-US" sz="2000" dirty="0" smtClean="0"/>
              <a:t>different poorly </a:t>
            </a:r>
            <a:r>
              <a:rPr lang="en-US" sz="2000" dirty="0"/>
              <a:t>performing suppliers</a:t>
            </a:r>
            <a:endParaRPr lang="en-GB" sz="2000" dirty="0"/>
          </a:p>
          <a:p>
            <a:r>
              <a:rPr lang="en-US" sz="2000" dirty="0"/>
              <a:t>Committee to develop an inclusive plan to address the needs of students with disabilities was  established on 12 January 2017 and already functioning.  Plan to be finalized by 28 February 2017</a:t>
            </a:r>
            <a:endParaRPr lang="en-GB" sz="2000" dirty="0"/>
          </a:p>
          <a:p>
            <a:endParaRPr lang="en-ZA" sz="2000" dirty="0"/>
          </a:p>
          <a:p>
            <a:endParaRPr lang="en-GB" sz="2000" dirty="0"/>
          </a:p>
          <a:p>
            <a:endParaRPr lang="en-GB" sz="2200" dirty="0"/>
          </a:p>
        </p:txBody>
      </p:sp>
    </p:spTree>
    <p:extLst>
      <p:ext uri="{BB962C8B-B14F-4D97-AF65-F5344CB8AC3E}">
        <p14:creationId xmlns:p14="http://schemas.microsoft.com/office/powerpoint/2010/main" val="2930058896"/>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0933" y="290457"/>
            <a:ext cx="8692178" cy="6148444"/>
          </a:xfrm>
        </p:spPr>
        <p:txBody>
          <a:bodyPr/>
          <a:lstStyle/>
          <a:p>
            <a:pPr marL="0" indent="0">
              <a:buNone/>
            </a:pPr>
            <a:r>
              <a:rPr lang="en-US" sz="2400" b="1" dirty="0" smtClean="0">
                <a:solidFill>
                  <a:schemeClr val="tx2">
                    <a:lumMod val="50000"/>
                  </a:schemeClr>
                </a:solidFill>
              </a:rPr>
              <a:t>27.  </a:t>
            </a:r>
            <a:r>
              <a:rPr lang="en-US" sz="2400" b="1" dirty="0" err="1" smtClean="0">
                <a:solidFill>
                  <a:schemeClr val="tx2">
                    <a:lumMod val="50000"/>
                  </a:schemeClr>
                </a:solidFill>
              </a:rPr>
              <a:t>Programmes</a:t>
            </a:r>
            <a:r>
              <a:rPr lang="en-US" sz="2400" b="1" dirty="0" smtClean="0">
                <a:solidFill>
                  <a:schemeClr val="tx2">
                    <a:lumMod val="50000"/>
                  </a:schemeClr>
                </a:solidFill>
              </a:rPr>
              <a:t> enabling students to complete matric taken out</a:t>
            </a:r>
          </a:p>
          <a:p>
            <a:r>
              <a:rPr lang="en-US" sz="2200" dirty="0" smtClean="0"/>
              <a:t>The college's selection of </a:t>
            </a:r>
            <a:r>
              <a:rPr lang="en-US" sz="2200" dirty="0" err="1" smtClean="0"/>
              <a:t>programmes</a:t>
            </a:r>
            <a:r>
              <a:rPr lang="en-US" sz="2200" dirty="0" smtClean="0"/>
              <a:t> is informed by economic needs and available funding, including directives from the Department. CET colleges are catering for the Grade 12 needs.</a:t>
            </a:r>
          </a:p>
          <a:p>
            <a:pPr marL="0" indent="0">
              <a:buNone/>
            </a:pPr>
            <a:endParaRPr lang="en-ZA" sz="2000" dirty="0" smtClean="0"/>
          </a:p>
          <a:p>
            <a:pPr marL="0" indent="0">
              <a:buNone/>
            </a:pPr>
            <a:r>
              <a:rPr lang="en-US" sz="2400" b="1" dirty="0" smtClean="0">
                <a:solidFill>
                  <a:schemeClr val="tx2">
                    <a:lumMod val="50000"/>
                  </a:schemeClr>
                </a:solidFill>
              </a:rPr>
              <a:t>28. Health </a:t>
            </a:r>
            <a:r>
              <a:rPr lang="en-US" sz="2400" b="1" dirty="0" err="1" smtClean="0">
                <a:solidFill>
                  <a:schemeClr val="tx2">
                    <a:lumMod val="50000"/>
                  </a:schemeClr>
                </a:solidFill>
              </a:rPr>
              <a:t>centres</a:t>
            </a:r>
            <a:r>
              <a:rPr lang="en-US" sz="2400" b="1" dirty="0" smtClean="0">
                <a:solidFill>
                  <a:schemeClr val="tx2">
                    <a:lumMod val="50000"/>
                  </a:schemeClr>
                </a:solidFill>
              </a:rPr>
              <a:t> like universities</a:t>
            </a:r>
          </a:p>
          <a:p>
            <a:r>
              <a:rPr lang="en-US" sz="2200" dirty="0" smtClean="0"/>
              <a:t>Some </a:t>
            </a:r>
            <a:r>
              <a:rPr lang="en-US" sz="2200" dirty="0"/>
              <a:t>of these aspirations are limited by funding </a:t>
            </a:r>
            <a:r>
              <a:rPr lang="en-US" sz="2200" dirty="0" smtClean="0"/>
              <a:t>realities</a:t>
            </a:r>
          </a:p>
          <a:p>
            <a:pPr marL="0" indent="0">
              <a:buNone/>
            </a:pPr>
            <a:endParaRPr lang="en-US" sz="2200" b="1" dirty="0" smtClean="0">
              <a:solidFill>
                <a:schemeClr val="tx2">
                  <a:lumMod val="50000"/>
                </a:schemeClr>
              </a:solidFill>
            </a:endParaRPr>
          </a:p>
          <a:p>
            <a:pPr marL="0" indent="0">
              <a:buNone/>
            </a:pPr>
            <a:r>
              <a:rPr lang="en-ZA" sz="2400" b="1" dirty="0" smtClean="0">
                <a:solidFill>
                  <a:srgbClr val="FFFF00"/>
                </a:solidFill>
              </a:rPr>
              <a:t>29.</a:t>
            </a:r>
            <a:r>
              <a:rPr lang="en-US" sz="2400" b="1" dirty="0" smtClean="0">
                <a:solidFill>
                  <a:srgbClr val="FFFF00"/>
                </a:solidFill>
              </a:rPr>
              <a:t> No policies defining personnel's obligations</a:t>
            </a:r>
          </a:p>
          <a:p>
            <a:pPr>
              <a:spcBef>
                <a:spcPts val="0"/>
              </a:spcBef>
            </a:pPr>
            <a:r>
              <a:rPr lang="en-US" sz="2200" dirty="0" smtClean="0"/>
              <a:t>There </a:t>
            </a:r>
            <a:r>
              <a:rPr lang="en-US" sz="2200" dirty="0"/>
              <a:t>are very clear DHET policies on conditions of </a:t>
            </a:r>
            <a:r>
              <a:rPr lang="en-US" sz="2200" dirty="0" smtClean="0"/>
              <a:t>service </a:t>
            </a:r>
            <a:r>
              <a:rPr lang="en-US" sz="2200" dirty="0"/>
              <a:t>of employees and some are being sent to colleges in an ongoing basis. </a:t>
            </a:r>
            <a:r>
              <a:rPr lang="en-US" sz="2200" dirty="0" smtClean="0"/>
              <a:t> </a:t>
            </a:r>
            <a:r>
              <a:rPr lang="en-US" sz="2200" dirty="0" err="1" smtClean="0"/>
              <a:t>Mr</a:t>
            </a:r>
            <a:r>
              <a:rPr lang="en-US" sz="2200" dirty="0" smtClean="0"/>
              <a:t> </a:t>
            </a:r>
            <a:r>
              <a:rPr lang="en-US" sz="2200" dirty="0"/>
              <a:t>MASEKO did not explain the area that he thought there was no policy</a:t>
            </a:r>
            <a:r>
              <a:rPr lang="en-US" sz="2200" dirty="0" smtClean="0"/>
              <a:t>.</a:t>
            </a:r>
            <a:endParaRPr lang="en-ZA" sz="2200" b="1" dirty="0" smtClean="0">
              <a:solidFill>
                <a:srgbClr val="FFFF00"/>
              </a:solidFill>
            </a:endParaRPr>
          </a:p>
        </p:txBody>
      </p:sp>
    </p:spTree>
    <p:extLst>
      <p:ext uri="{BB962C8B-B14F-4D97-AF65-F5344CB8AC3E}">
        <p14:creationId xmlns:p14="http://schemas.microsoft.com/office/powerpoint/2010/main" val="2892598539"/>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80" y="233083"/>
            <a:ext cx="11772153" cy="977900"/>
          </a:xfrm>
        </p:spPr>
        <p:txBody>
          <a:bodyPr/>
          <a:lstStyle/>
          <a:p>
            <a:pPr algn="ctr"/>
            <a:r>
              <a:rPr lang="en-ZA" sz="3200" dirty="0" smtClean="0">
                <a:solidFill>
                  <a:srgbClr val="FFFF00"/>
                </a:solidFill>
              </a:rPr>
              <a:t>31.  Questions and points made by members of the Parliamentary </a:t>
            </a:r>
            <a:r>
              <a:rPr lang="en-ZA" sz="3200" dirty="0">
                <a:solidFill>
                  <a:srgbClr val="FFFF00"/>
                </a:solidFill>
              </a:rPr>
              <a:t>C</a:t>
            </a:r>
            <a:r>
              <a:rPr lang="en-ZA" sz="3200" dirty="0" smtClean="0">
                <a:solidFill>
                  <a:srgbClr val="FFFF00"/>
                </a:solidFill>
              </a:rPr>
              <a:t>ommittee</a:t>
            </a:r>
            <a:endParaRPr lang="en-ZA" sz="3200" dirty="0">
              <a:solidFill>
                <a:srgbClr val="FFFF00"/>
              </a:solidFill>
            </a:endParaRPr>
          </a:p>
        </p:txBody>
      </p:sp>
      <p:sp>
        <p:nvSpPr>
          <p:cNvPr id="3" name="Content Placeholder 2"/>
          <p:cNvSpPr>
            <a:spLocks noGrp="1"/>
          </p:cNvSpPr>
          <p:nvPr>
            <p:ph idx="1"/>
          </p:nvPr>
        </p:nvSpPr>
        <p:spPr>
          <a:xfrm>
            <a:off x="3388659" y="1292710"/>
            <a:ext cx="8530814" cy="4114800"/>
          </a:xfrm>
        </p:spPr>
        <p:txBody>
          <a:bodyPr/>
          <a:lstStyle/>
          <a:p>
            <a:r>
              <a:rPr lang="en-US" sz="2200" dirty="0" smtClean="0"/>
              <a:t>Honorable </a:t>
            </a:r>
            <a:r>
              <a:rPr lang="en-US" sz="2200" dirty="0"/>
              <a:t>Kekana spoke to everybody in the meeting, including us as management of the college, when he spoke about  the need to be positive and realize that we have a duty to build a country and develop all its people, even in imperfect circumstances  and as educators, we are key in this</a:t>
            </a:r>
            <a:r>
              <a:rPr lang="en-US" sz="2200" dirty="0" smtClean="0"/>
              <a:t>!</a:t>
            </a:r>
          </a:p>
          <a:p>
            <a:pPr marL="0" indent="0">
              <a:buNone/>
            </a:pPr>
            <a:endParaRPr lang="en-US" sz="2200" dirty="0"/>
          </a:p>
          <a:p>
            <a:pPr marL="0" indent="0">
              <a:lnSpc>
                <a:spcPct val="115000"/>
              </a:lnSpc>
              <a:spcAft>
                <a:spcPts val="1000"/>
              </a:spcAft>
              <a:buNone/>
            </a:pPr>
            <a:r>
              <a:rPr lang="en-US" sz="2200" b="1" dirty="0">
                <a:solidFill>
                  <a:srgbClr val="FFFF00"/>
                </a:solidFill>
                <a:ea typeface="Calibri" panose="020F0502020204030204" pitchFamily="34" charset="0"/>
                <a:cs typeface="Times New Roman" panose="02020603050405020304" pitchFamily="18" charset="0"/>
              </a:rPr>
              <a:t>31.1 Is the curriculum not designed with the private </a:t>
            </a:r>
            <a:r>
              <a:rPr lang="en-US" sz="2200" b="1" dirty="0" smtClean="0">
                <a:solidFill>
                  <a:srgbClr val="FFFF00"/>
                </a:solidFill>
                <a:ea typeface="Calibri" panose="020F0502020204030204" pitchFamily="34" charset="0"/>
                <a:cs typeface="Times New Roman" panose="02020603050405020304" pitchFamily="18" charset="0"/>
              </a:rPr>
              <a:t>sector?</a:t>
            </a:r>
            <a:endParaRPr lang="en-ZA" sz="2200" b="1" dirty="0">
              <a:solidFill>
                <a:srgbClr val="FFFF00"/>
              </a:solidFill>
              <a:ea typeface="Calibri" panose="020F0502020204030204" pitchFamily="34" charset="0"/>
              <a:cs typeface="Times New Roman" panose="02020603050405020304" pitchFamily="18" charset="0"/>
            </a:endParaRPr>
          </a:p>
          <a:p>
            <a:pPr>
              <a:lnSpc>
                <a:spcPct val="115000"/>
              </a:lnSpc>
              <a:spcAft>
                <a:spcPts val="1000"/>
              </a:spcAft>
            </a:pPr>
            <a:r>
              <a:rPr lang="en-US" sz="2200" dirty="0" smtClean="0">
                <a:ea typeface="Calibri" panose="020F0502020204030204" pitchFamily="34" charset="0"/>
                <a:cs typeface="Times New Roman" panose="02020603050405020304" pitchFamily="18" charset="0"/>
              </a:rPr>
              <a:t>Colleges </a:t>
            </a:r>
            <a:r>
              <a:rPr lang="en-US" sz="2200" dirty="0">
                <a:ea typeface="Calibri" panose="020F0502020204030204" pitchFamily="34" charset="0"/>
                <a:cs typeface="Times New Roman" panose="02020603050405020304" pitchFamily="18" charset="0"/>
              </a:rPr>
              <a:t>do not design the curriculum. The curriculum is                 designed by the Department, but it is done with the involvement of the industry. There have been complaints by some industry people in relation to other </a:t>
            </a:r>
            <a:r>
              <a:rPr lang="en-US" sz="2200" dirty="0" err="1">
                <a:ea typeface="Calibri" panose="020F0502020204030204" pitchFamily="34" charset="0"/>
                <a:cs typeface="Times New Roman" panose="02020603050405020304" pitchFamily="18" charset="0"/>
              </a:rPr>
              <a:t>programmes</a:t>
            </a:r>
            <a:r>
              <a:rPr lang="en-US" sz="2200" dirty="0">
                <a:ea typeface="Calibri" panose="020F0502020204030204" pitchFamily="34" charset="0"/>
                <a:cs typeface="Times New Roman" panose="02020603050405020304" pitchFamily="18" charset="0"/>
              </a:rPr>
              <a:t>, saying they were not consulted, but this is rare</a:t>
            </a:r>
            <a:endParaRPr lang="en-ZA" sz="2200" dirty="0"/>
          </a:p>
          <a:p>
            <a:endParaRPr lang="en-ZA" sz="2200" dirty="0"/>
          </a:p>
        </p:txBody>
      </p:sp>
    </p:spTree>
    <p:extLst>
      <p:ext uri="{BB962C8B-B14F-4D97-AF65-F5344CB8AC3E}">
        <p14:creationId xmlns:p14="http://schemas.microsoft.com/office/powerpoint/2010/main" val="144171221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0"/>
            <a:ext cx="11760200" cy="1257300"/>
          </a:xfrm>
        </p:spPr>
        <p:txBody>
          <a:bodyPr/>
          <a:lstStyle/>
          <a:p>
            <a:r>
              <a:rPr lang="en-US" sz="3600" kern="1200" dirty="0">
                <a:solidFill>
                  <a:srgbClr val="FFFF00"/>
                </a:solidFill>
                <a:latin typeface="Calibri" panose="020F0502020204030204" pitchFamily="34" charset="0"/>
                <a:ea typeface="Calibri" panose="020F0502020204030204" pitchFamily="34" charset="0"/>
                <a:cs typeface="Times New Roman" panose="02020603050405020304" pitchFamily="18" charset="0"/>
              </a:rPr>
              <a:t>31.2. Challenges in getting CFO / Finance Manager - why not people with Accounting Qualifications, even if they are </a:t>
            </a:r>
            <a:r>
              <a:rPr lang="en-US" sz="3600" kern="12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not CAs</a:t>
            </a:r>
            <a:endParaRPr lang="en-ZA" sz="3600" dirty="0"/>
          </a:p>
        </p:txBody>
      </p:sp>
      <p:sp>
        <p:nvSpPr>
          <p:cNvPr id="3" name="Content Placeholder 2"/>
          <p:cNvSpPr>
            <a:spLocks noGrp="1"/>
          </p:cNvSpPr>
          <p:nvPr>
            <p:ph idx="1"/>
          </p:nvPr>
        </p:nvSpPr>
        <p:spPr>
          <a:xfrm>
            <a:off x="3086100" y="1257300"/>
            <a:ext cx="8966200" cy="5600700"/>
          </a:xfrm>
        </p:spPr>
        <p:txBody>
          <a:bodyPr/>
          <a:lstStyle/>
          <a:p>
            <a:pPr marL="342900" lvl="2" indent="-342900">
              <a:lnSpc>
                <a:spcPct val="115000"/>
              </a:lnSpc>
              <a:buSzPct val="60000"/>
              <a:buFont typeface="Wingdings" panose="05000000000000000000" pitchFamily="2" charset="2"/>
              <a:buChar char="n"/>
            </a:pPr>
            <a:r>
              <a:rPr lang="en-US" sz="2300" dirty="0">
                <a:cs typeface="ＭＳ Ｐゴシック" pitchFamily="-107" charset="-128"/>
              </a:rPr>
              <a:t>From the college's perspective - what is needed is the appointment of a permanent CFO, whether or not they are CAs. </a:t>
            </a:r>
          </a:p>
          <a:p>
            <a:pPr marL="342900" lvl="2" indent="-342900">
              <a:lnSpc>
                <a:spcPct val="115000"/>
              </a:lnSpc>
              <a:buSzPct val="60000"/>
              <a:buFont typeface="Wingdings" panose="05000000000000000000" pitchFamily="2" charset="2"/>
              <a:buChar char="n"/>
            </a:pPr>
            <a:r>
              <a:rPr lang="en-US" sz="2300" dirty="0">
                <a:cs typeface="ＭＳ Ｐゴシック" pitchFamily="-107" charset="-128"/>
              </a:rPr>
              <a:t>The problem is the time it has taken even for the SAICA Support CFO to be replaced and I know there have been efforts, but not many CAs would leave a job somewhere for something that is interim in nature! As, I said in the meeting, we have attracted people who were doing other things privately and in between and not showing true commitment!</a:t>
            </a:r>
          </a:p>
          <a:p>
            <a:pPr marL="342900" lvl="2" indent="-342900">
              <a:lnSpc>
                <a:spcPct val="115000"/>
              </a:lnSpc>
              <a:buSzPct val="60000"/>
              <a:buFont typeface="Wingdings" panose="05000000000000000000" pitchFamily="2" charset="2"/>
              <a:buChar char="n"/>
            </a:pPr>
            <a:r>
              <a:rPr lang="en-US" sz="2300" dirty="0">
                <a:cs typeface="ＭＳ Ｐゴシック" pitchFamily="-107" charset="-128"/>
              </a:rPr>
              <a:t> At the time of the meeting, the date of the Support CFO interview was being set, with the involvement of the Department and SAICA. The Finance Manager post which has been vacant since April, 2016, just like the CFO post, is one of those which needed to be filled by the Department. </a:t>
            </a:r>
            <a:endParaRPr lang="en-ZA" sz="2300" dirty="0">
              <a:cs typeface="ＭＳ Ｐゴシック" pitchFamily="-107" charset="-128"/>
            </a:endParaRPr>
          </a:p>
        </p:txBody>
      </p:sp>
    </p:spTree>
    <p:extLst>
      <p:ext uri="{BB962C8B-B14F-4D97-AF65-F5344CB8AC3E}">
        <p14:creationId xmlns:p14="http://schemas.microsoft.com/office/powerpoint/2010/main" val="3757738956"/>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357100" cy="1193800"/>
          </a:xfrm>
        </p:spPr>
        <p:txBody>
          <a:bodyPr/>
          <a:lstStyle/>
          <a:p>
            <a:pPr algn="ctr"/>
            <a:r>
              <a:rPr lang="en-US" sz="3600" kern="1200" dirty="0" smtClean="0">
                <a:solidFill>
                  <a:srgbClr val="FFFF00"/>
                </a:solidFill>
                <a:latin typeface="Arial Narrow" panose="020B0606020202030204" pitchFamily="34" charset="0"/>
                <a:ea typeface="Calibri" panose="020F0502020204030204" pitchFamily="34" charset="0"/>
                <a:cs typeface="Times New Roman" panose="02020603050405020304" pitchFamily="18" charset="0"/>
              </a:rPr>
              <a:t>Challenges </a:t>
            </a:r>
            <a:r>
              <a:rPr lang="en-US" sz="3600" kern="1200" dirty="0">
                <a:solidFill>
                  <a:srgbClr val="FFFF00"/>
                </a:solidFill>
                <a:latin typeface="Arial Narrow" panose="020B0606020202030204" pitchFamily="34" charset="0"/>
                <a:ea typeface="Calibri" panose="020F0502020204030204" pitchFamily="34" charset="0"/>
                <a:cs typeface="Times New Roman" panose="02020603050405020304" pitchFamily="18" charset="0"/>
              </a:rPr>
              <a:t>in getting CFO / Finance Manager - why not people with Accounting Qualifications, even if they are not CAs</a:t>
            </a:r>
            <a:endParaRPr lang="en-ZA" sz="3600" dirty="0">
              <a:latin typeface="Arial Narrow" panose="020B0606020202030204" pitchFamily="34" charset="0"/>
            </a:endParaRPr>
          </a:p>
        </p:txBody>
      </p:sp>
      <p:sp>
        <p:nvSpPr>
          <p:cNvPr id="3" name="Content Placeholder 2"/>
          <p:cNvSpPr>
            <a:spLocks noGrp="1"/>
          </p:cNvSpPr>
          <p:nvPr>
            <p:ph idx="1"/>
          </p:nvPr>
        </p:nvSpPr>
        <p:spPr>
          <a:xfrm>
            <a:off x="3225800" y="1384300"/>
            <a:ext cx="8966200" cy="4711700"/>
          </a:xfrm>
        </p:spPr>
        <p:txBody>
          <a:bodyPr/>
          <a:lstStyle/>
          <a:p>
            <a:pPr>
              <a:lnSpc>
                <a:spcPct val="115000"/>
              </a:lnSpc>
              <a:spcBef>
                <a:spcPts val="0"/>
              </a:spcBef>
              <a:spcAft>
                <a:spcPts val="0"/>
              </a:spcAft>
            </a:pPr>
            <a:r>
              <a:rPr lang="en-US" sz="2200" dirty="0">
                <a:latin typeface="Arial" panose="020B0604020202020204" pitchFamily="34" charset="0"/>
                <a:ea typeface="Calibri" panose="020F0502020204030204" pitchFamily="34" charset="0"/>
                <a:cs typeface="Arial" panose="020B0604020202020204" pitchFamily="34" charset="0"/>
              </a:rPr>
              <a:t>The college has a Support CFO, ( Acting Deputy Principal for Finance) </a:t>
            </a:r>
            <a:r>
              <a:rPr lang="en-US" sz="2200" dirty="0" err="1">
                <a:latin typeface="Arial" panose="020B0604020202020204" pitchFamily="34" charset="0"/>
                <a:ea typeface="Calibri" panose="020F0502020204030204" pitchFamily="34" charset="0"/>
                <a:cs typeface="Arial" panose="020B0604020202020204" pitchFamily="34" charset="0"/>
              </a:rPr>
              <a:t>Mr</a:t>
            </a:r>
            <a:r>
              <a:rPr lang="en-US" sz="2200" dirty="0">
                <a:latin typeface="Arial" panose="020B0604020202020204" pitchFamily="34" charset="0"/>
                <a:ea typeface="Calibri" panose="020F0502020204030204" pitchFamily="34" charset="0"/>
                <a:cs typeface="Arial" panose="020B0604020202020204" pitchFamily="34" charset="0"/>
              </a:rPr>
              <a:t> Makaula, who comes highly recommended and is making a difference already. It is however an interim arrangement.</a:t>
            </a:r>
            <a:endParaRPr lang="en-ZA" sz="22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0"/>
              </a:spcAft>
            </a:pPr>
            <a:r>
              <a:rPr lang="en-US" sz="2200" dirty="0">
                <a:latin typeface="Arial" panose="020B0604020202020204" pitchFamily="34" charset="0"/>
                <a:ea typeface="Calibri" panose="020F0502020204030204" pitchFamily="34" charset="0"/>
                <a:cs typeface="Arial" panose="020B0604020202020204" pitchFamily="34" charset="0"/>
              </a:rPr>
              <a:t>From the college's perspective - what is needed is the appointment of a permanent </a:t>
            </a:r>
            <a:r>
              <a:rPr lang="en-US" sz="2200" dirty="0" smtClean="0">
                <a:latin typeface="Arial" panose="020B0604020202020204" pitchFamily="34" charset="0"/>
                <a:ea typeface="Calibri" panose="020F0502020204030204" pitchFamily="34" charset="0"/>
                <a:cs typeface="Arial" panose="020B0604020202020204" pitchFamily="34" charset="0"/>
              </a:rPr>
              <a:t>CFO. </a:t>
            </a:r>
          </a:p>
          <a:p>
            <a:pPr>
              <a:lnSpc>
                <a:spcPct val="115000"/>
              </a:lnSpc>
              <a:spcBef>
                <a:spcPts val="0"/>
              </a:spcBef>
              <a:spcAft>
                <a:spcPts val="0"/>
              </a:spcAft>
            </a:pPr>
            <a:r>
              <a:rPr lang="en-US" sz="2200" dirty="0" smtClean="0">
                <a:latin typeface="Arial" panose="020B0604020202020204" pitchFamily="34" charset="0"/>
                <a:ea typeface="Calibri" panose="020F0502020204030204" pitchFamily="34" charset="0"/>
                <a:cs typeface="Arial" panose="020B0604020202020204" pitchFamily="34" charset="0"/>
              </a:rPr>
              <a:t>The </a:t>
            </a:r>
            <a:r>
              <a:rPr lang="en-US" sz="2200" dirty="0">
                <a:latin typeface="Arial" panose="020B0604020202020204" pitchFamily="34" charset="0"/>
                <a:ea typeface="Calibri" panose="020F0502020204030204" pitchFamily="34" charset="0"/>
                <a:cs typeface="Arial" panose="020B0604020202020204" pitchFamily="34" charset="0"/>
              </a:rPr>
              <a:t>problem is the time it has taken even for the SAICA Support CFO to be replaced and I know there have been efforts, but not many CAs would leave a job somewhere for something that is interim in nature! As, I said in the meeting, we have attracted people who were doing other things privately and in between and not showing true commitment! </a:t>
            </a:r>
            <a:endParaRPr lang="en-ZA"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984522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900"/>
            <a:ext cx="11887200" cy="1422400"/>
          </a:xfrm>
        </p:spPr>
        <p:txBody>
          <a:bodyPr/>
          <a:lstStyle/>
          <a:p>
            <a:pPr algn="ctr"/>
            <a:r>
              <a:rPr lang="en-ZA" sz="3600" dirty="0" smtClean="0">
                <a:solidFill>
                  <a:srgbClr val="FFFF00"/>
                </a:solidFill>
              </a:rPr>
              <a:t>CHALLENGES IN GETTING QUALIFIED CFO - </a:t>
            </a:r>
            <a:r>
              <a:rPr lang="en-ZA" sz="3000" i="1" dirty="0" smtClean="0">
                <a:solidFill>
                  <a:srgbClr val="FFFF00"/>
                </a:solidFill>
              </a:rPr>
              <a:t>CONTINUED</a:t>
            </a:r>
            <a:endParaRPr lang="en-ZA" sz="3000" i="1" dirty="0">
              <a:solidFill>
                <a:srgbClr val="FFFF00"/>
              </a:solidFill>
            </a:endParaRPr>
          </a:p>
        </p:txBody>
      </p:sp>
      <p:sp>
        <p:nvSpPr>
          <p:cNvPr id="3" name="Content Placeholder 2"/>
          <p:cNvSpPr>
            <a:spLocks noGrp="1"/>
          </p:cNvSpPr>
          <p:nvPr>
            <p:ph idx="1"/>
          </p:nvPr>
        </p:nvSpPr>
        <p:spPr>
          <a:xfrm>
            <a:off x="3442447" y="1333500"/>
            <a:ext cx="8530814" cy="4114800"/>
          </a:xfrm>
        </p:spPr>
        <p:txBody>
          <a:bodyPr/>
          <a:lstStyle/>
          <a:p>
            <a:pPr marL="342900" lvl="2" indent="-342900">
              <a:buSzPct val="60000"/>
              <a:buFont typeface="Wingdings" panose="05000000000000000000" pitchFamily="2" charset="2"/>
              <a:buChar char="n"/>
            </a:pPr>
            <a:r>
              <a:rPr lang="en-US" sz="3200" dirty="0">
                <a:latin typeface="Calibri" panose="020F0502020204030204" pitchFamily="34" charset="0"/>
                <a:ea typeface="Calibri" panose="020F0502020204030204" pitchFamily="34" charset="0"/>
                <a:cs typeface="Times New Roman" panose="02020603050405020304" pitchFamily="18" charset="0"/>
              </a:rPr>
              <a:t>At the time of the meeting, the date of the Support CFO interview was being set, with the involvement of the Department and SAICA.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342900" lvl="2" indent="-342900">
              <a:buSzPct val="60000"/>
              <a:buFont typeface="Wingdings" panose="05000000000000000000" pitchFamily="2" charset="2"/>
              <a:buChar char="n"/>
            </a:pPr>
            <a:r>
              <a:rPr lang="en-US" sz="3200"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dirty="0">
                <a:latin typeface="Calibri" panose="020F0502020204030204" pitchFamily="34" charset="0"/>
                <a:ea typeface="Calibri" panose="020F0502020204030204" pitchFamily="34" charset="0"/>
                <a:cs typeface="Times New Roman" panose="02020603050405020304" pitchFamily="18" charset="0"/>
              </a:rPr>
              <a:t>Finance Manager post which has been vacant since April, 2016, just like the CFO post, is one of those which needed to be filled by the Department.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0372407"/>
      </p:ext>
    </p:extLst>
  </p:cSld>
  <p:clrMapOvr>
    <a:masterClrMapping/>
  </p:clrMapOvr>
  <p:transition>
    <p:split orient="ver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7901" y="211268"/>
            <a:ext cx="8563087" cy="5842000"/>
          </a:xfrm>
        </p:spPr>
        <p:txBody>
          <a:bodyPr/>
          <a:lstStyle/>
          <a:p>
            <a:pPr marL="0" indent="0">
              <a:buNone/>
            </a:pPr>
            <a:r>
              <a:rPr lang="en-US" sz="2400" b="1" dirty="0" smtClean="0">
                <a:solidFill>
                  <a:schemeClr val="tx2">
                    <a:lumMod val="50000"/>
                  </a:schemeClr>
                </a:solidFill>
              </a:rPr>
              <a:t>32.  Audit of 2015</a:t>
            </a:r>
          </a:p>
          <a:p>
            <a:r>
              <a:rPr lang="en-US" sz="2000" dirty="0" smtClean="0"/>
              <a:t>The </a:t>
            </a:r>
            <a:r>
              <a:rPr lang="en-US" sz="2000" dirty="0"/>
              <a:t>audit of 2015 is continuing, expected to be completed by 17 March, 2017. The presence of the New Support CFO is quite helpful in this regard. The 2016 audit will be completed within the regulated time frame</a:t>
            </a:r>
            <a:r>
              <a:rPr lang="en-US" sz="2000" dirty="0" smtClean="0"/>
              <a:t>.</a:t>
            </a:r>
          </a:p>
          <a:p>
            <a:pPr marL="0" indent="0">
              <a:buNone/>
            </a:pPr>
            <a:endParaRPr lang="en-US" sz="2000" dirty="0"/>
          </a:p>
          <a:p>
            <a:pPr marL="0" indent="0">
              <a:buNone/>
            </a:pPr>
            <a:r>
              <a:rPr lang="en-ZA" sz="2400" b="1" dirty="0" smtClean="0">
                <a:solidFill>
                  <a:schemeClr val="tx2">
                    <a:lumMod val="50000"/>
                  </a:schemeClr>
                </a:solidFill>
              </a:rPr>
              <a:t>33.</a:t>
            </a:r>
            <a:r>
              <a:rPr lang="en-US" sz="2400" b="1" dirty="0" smtClean="0">
                <a:solidFill>
                  <a:schemeClr val="tx2">
                    <a:lumMod val="50000"/>
                  </a:schemeClr>
                </a:solidFill>
              </a:rPr>
              <a:t> </a:t>
            </a:r>
            <a:r>
              <a:rPr lang="en-US" sz="2400" b="1" dirty="0">
                <a:solidFill>
                  <a:schemeClr val="tx2">
                    <a:lumMod val="50000"/>
                  </a:schemeClr>
                </a:solidFill>
              </a:rPr>
              <a:t>Comparing performance with that of other </a:t>
            </a:r>
            <a:r>
              <a:rPr lang="en-US" sz="2400" b="1" dirty="0" smtClean="0">
                <a:solidFill>
                  <a:schemeClr val="tx2">
                    <a:lumMod val="50000"/>
                  </a:schemeClr>
                </a:solidFill>
              </a:rPr>
              <a:t>colleges</a:t>
            </a:r>
            <a:endParaRPr lang="en-US" sz="2400" b="1" dirty="0">
              <a:solidFill>
                <a:schemeClr val="tx2">
                  <a:lumMod val="50000"/>
                </a:schemeClr>
              </a:solidFill>
            </a:endParaRPr>
          </a:p>
          <a:p>
            <a:r>
              <a:rPr lang="en-US" sz="2000" dirty="0"/>
              <a:t>Our performance is currently below our target of 65% Certification rate,  but it is showing signs of improving, though  not as fast as we would want it to. </a:t>
            </a:r>
            <a:endParaRPr lang="en-US" sz="2000" dirty="0" smtClean="0"/>
          </a:p>
          <a:p>
            <a:r>
              <a:rPr lang="en-US" sz="2000" dirty="0" smtClean="0"/>
              <a:t>In </a:t>
            </a:r>
            <a:r>
              <a:rPr lang="en-US" sz="2000" dirty="0"/>
              <a:t>Gauteng there may be two colleges that are ahead of us, with some small margins, but definitely not more. In the year, 2012, the college's NCV results were the highest in the province, but percentages were much lower then, country-wide. </a:t>
            </a:r>
            <a:endParaRPr lang="en-US" sz="2000" dirty="0" smtClean="0"/>
          </a:p>
          <a:p>
            <a:r>
              <a:rPr lang="en-US" sz="2000" dirty="0" smtClean="0"/>
              <a:t>We </a:t>
            </a:r>
            <a:r>
              <a:rPr lang="en-US" sz="2000" dirty="0"/>
              <a:t>have not received the schedules to be able to do a comparison! Ours is a college with a great promise - even when it must be said by ourselves!</a:t>
            </a:r>
            <a:endParaRPr lang="en-ZA" sz="2000" dirty="0"/>
          </a:p>
          <a:p>
            <a:endParaRPr lang="en-ZA" sz="2000" b="1" dirty="0"/>
          </a:p>
          <a:p>
            <a:endParaRPr lang="en-ZA" sz="2000" dirty="0"/>
          </a:p>
        </p:txBody>
      </p:sp>
    </p:spTree>
    <p:extLst>
      <p:ext uri="{BB962C8B-B14F-4D97-AF65-F5344CB8AC3E}">
        <p14:creationId xmlns:p14="http://schemas.microsoft.com/office/powerpoint/2010/main" val="358831907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5800" y="135516"/>
            <a:ext cx="8966200" cy="5549900"/>
          </a:xfrm>
        </p:spPr>
        <p:txBody>
          <a:bodyPr/>
          <a:lstStyle/>
          <a:p>
            <a:pPr marL="0" indent="0">
              <a:buNone/>
            </a:pPr>
            <a:r>
              <a:rPr lang="en-US" sz="2400" b="1" dirty="0" smtClean="0">
                <a:solidFill>
                  <a:schemeClr val="tx2">
                    <a:lumMod val="50000"/>
                  </a:schemeClr>
                </a:solidFill>
              </a:rPr>
              <a:t>34.  What has been done to recoup the fees</a:t>
            </a:r>
          </a:p>
          <a:p>
            <a:r>
              <a:rPr lang="en-US" sz="2000" dirty="0" smtClean="0"/>
              <a:t>Almost </a:t>
            </a:r>
            <a:r>
              <a:rPr lang="en-US" sz="2000" dirty="0"/>
              <a:t>everything! </a:t>
            </a:r>
            <a:endParaRPr lang="en-US" sz="2000" dirty="0" smtClean="0"/>
          </a:p>
          <a:p>
            <a:r>
              <a:rPr lang="en-US" sz="2000" dirty="0" smtClean="0"/>
              <a:t>The </a:t>
            </a:r>
            <a:r>
              <a:rPr lang="en-US" sz="2000" dirty="0"/>
              <a:t>college has a contact Centre, whose function includes the collecting of fees! They phone, make regular follow ups. Fees that have been outstanding for two years are given to debt collectors. </a:t>
            </a:r>
            <a:endParaRPr lang="en-US" sz="2000" dirty="0" smtClean="0"/>
          </a:p>
          <a:p>
            <a:r>
              <a:rPr lang="en-US" sz="2000" dirty="0" smtClean="0"/>
              <a:t>Because </a:t>
            </a:r>
            <a:r>
              <a:rPr lang="en-US" sz="2000" dirty="0"/>
              <a:t>debt collectors take a percentage, the college tries to first vigorously collect itself, before handing over, with the prospect of losing a percentage</a:t>
            </a:r>
            <a:r>
              <a:rPr lang="en-US" sz="2000" dirty="0" smtClean="0"/>
              <a:t>!</a:t>
            </a:r>
          </a:p>
          <a:p>
            <a:r>
              <a:rPr lang="en-US" sz="2000" dirty="0" smtClean="0"/>
              <a:t>After changing to new MIS system, college experienced some accounting inaccuracies, which have now been resolved</a:t>
            </a:r>
          </a:p>
          <a:p>
            <a:pPr marL="0" indent="0">
              <a:buNone/>
            </a:pPr>
            <a:endParaRPr lang="en-US" sz="2000" dirty="0" smtClean="0"/>
          </a:p>
          <a:p>
            <a:pPr marL="0" indent="0">
              <a:buNone/>
            </a:pPr>
            <a:r>
              <a:rPr lang="en-ZA" sz="2000" b="1" dirty="0" smtClean="0">
                <a:solidFill>
                  <a:schemeClr val="tx2">
                    <a:lumMod val="50000"/>
                  </a:schemeClr>
                </a:solidFill>
              </a:rPr>
              <a:t>35</a:t>
            </a:r>
            <a:r>
              <a:rPr lang="en-ZA" sz="2000" dirty="0" smtClean="0">
                <a:solidFill>
                  <a:schemeClr val="tx2">
                    <a:lumMod val="50000"/>
                  </a:schemeClr>
                </a:solidFill>
              </a:rPr>
              <a:t>.</a:t>
            </a:r>
            <a:r>
              <a:rPr lang="en-US" sz="2000" dirty="0" smtClean="0">
                <a:solidFill>
                  <a:schemeClr val="tx2">
                    <a:lumMod val="50000"/>
                  </a:schemeClr>
                </a:solidFill>
              </a:rPr>
              <a:t> </a:t>
            </a:r>
            <a:r>
              <a:rPr lang="en-US" sz="2000" b="1" dirty="0">
                <a:solidFill>
                  <a:schemeClr val="tx2">
                    <a:lumMod val="50000"/>
                  </a:schemeClr>
                </a:solidFill>
              </a:rPr>
              <a:t>How much is the college paying for AG audit, as compared to prior audit</a:t>
            </a:r>
            <a:r>
              <a:rPr lang="en-US" sz="2000" b="1" dirty="0" smtClean="0">
                <a:solidFill>
                  <a:schemeClr val="tx2">
                    <a:lumMod val="50000"/>
                  </a:schemeClr>
                </a:solidFill>
              </a:rPr>
              <a:t>?</a:t>
            </a:r>
          </a:p>
          <a:p>
            <a:r>
              <a:rPr lang="en-US" sz="2000" dirty="0"/>
              <a:t>The highest the college paid for an audit before the era of AG audits, was around R 800 000, which was  for an audit that took quite some time. </a:t>
            </a:r>
            <a:endParaRPr lang="en-US" sz="2000" dirty="0" smtClean="0"/>
          </a:p>
          <a:p>
            <a:r>
              <a:rPr lang="en-US" sz="2000" dirty="0" smtClean="0"/>
              <a:t>The </a:t>
            </a:r>
            <a:r>
              <a:rPr lang="en-US" sz="2000" dirty="0"/>
              <a:t>first AG Audit cost R 1. 6 million. So, the audits by the AG have been at least double, which is justified on special procedures that need to be followed. The bottom line is that AG audits are far more expensive than audits by conventional audit firms!</a:t>
            </a:r>
            <a:endParaRPr lang="en-ZA" sz="2000" dirty="0"/>
          </a:p>
          <a:p>
            <a:endParaRPr lang="en-US" sz="2000" b="1" dirty="0" smtClean="0">
              <a:solidFill>
                <a:schemeClr val="tx2">
                  <a:lumMod val="50000"/>
                </a:schemeClr>
              </a:solidFill>
            </a:endParaRPr>
          </a:p>
          <a:p>
            <a:endParaRPr lang="en-US" sz="2000" b="1" dirty="0" smtClean="0"/>
          </a:p>
          <a:p>
            <a:endParaRPr lang="en-ZA" sz="2000" dirty="0"/>
          </a:p>
          <a:p>
            <a:endParaRPr lang="en-ZA" sz="2000" dirty="0"/>
          </a:p>
        </p:txBody>
      </p:sp>
    </p:spTree>
    <p:extLst>
      <p:ext uri="{BB962C8B-B14F-4D97-AF65-F5344CB8AC3E}">
        <p14:creationId xmlns:p14="http://schemas.microsoft.com/office/powerpoint/2010/main" val="1870996517"/>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6777" y="698500"/>
            <a:ext cx="8128000" cy="5245100"/>
          </a:xfrm>
        </p:spPr>
        <p:txBody>
          <a:bodyPr/>
          <a:lstStyle/>
          <a:p>
            <a:pPr marL="0" indent="0">
              <a:buNone/>
            </a:pPr>
            <a:r>
              <a:rPr lang="en-US" sz="3200" b="1" dirty="0" smtClean="0">
                <a:solidFill>
                  <a:schemeClr val="tx2">
                    <a:lumMod val="50000"/>
                  </a:schemeClr>
                </a:solidFill>
              </a:rPr>
              <a:t>36.  Are there lecturers with disabilities?</a:t>
            </a:r>
          </a:p>
          <a:p>
            <a:r>
              <a:rPr lang="en-US" sz="2400" dirty="0" smtClean="0"/>
              <a:t>Yes</a:t>
            </a:r>
            <a:r>
              <a:rPr lang="en-US" sz="2400" dirty="0"/>
              <a:t>, there are - though not many</a:t>
            </a:r>
            <a:r>
              <a:rPr lang="en-US" sz="2400" dirty="0" smtClean="0"/>
              <a:t>!</a:t>
            </a:r>
          </a:p>
          <a:p>
            <a:endParaRPr lang="en-US" sz="3200" dirty="0"/>
          </a:p>
          <a:p>
            <a:pPr marL="0" indent="0">
              <a:buNone/>
            </a:pPr>
            <a:r>
              <a:rPr lang="en-ZA" sz="3200" b="1" dirty="0" smtClean="0">
                <a:solidFill>
                  <a:schemeClr val="tx2">
                    <a:lumMod val="50000"/>
                  </a:schemeClr>
                </a:solidFill>
              </a:rPr>
              <a:t>37. </a:t>
            </a:r>
            <a:r>
              <a:rPr lang="en-US" sz="3200" b="1" dirty="0" smtClean="0">
                <a:solidFill>
                  <a:schemeClr val="tx2">
                    <a:lumMod val="50000"/>
                  </a:schemeClr>
                </a:solidFill>
              </a:rPr>
              <a:t> </a:t>
            </a:r>
            <a:r>
              <a:rPr lang="en-US" sz="3200" b="1" dirty="0">
                <a:solidFill>
                  <a:schemeClr val="tx2">
                    <a:lumMod val="50000"/>
                  </a:schemeClr>
                </a:solidFill>
              </a:rPr>
              <a:t>In the R 4 million, that is yet to claim, were students allowances paid</a:t>
            </a:r>
            <a:r>
              <a:rPr lang="en-US" sz="3200" b="1" dirty="0" smtClean="0">
                <a:solidFill>
                  <a:schemeClr val="tx2">
                    <a:lumMod val="50000"/>
                  </a:schemeClr>
                </a:solidFill>
              </a:rPr>
              <a:t>?</a:t>
            </a:r>
            <a:endParaRPr lang="en-US" sz="3200" b="1" dirty="0">
              <a:solidFill>
                <a:schemeClr val="tx2">
                  <a:lumMod val="50000"/>
                </a:schemeClr>
              </a:solidFill>
            </a:endParaRPr>
          </a:p>
          <a:p>
            <a:r>
              <a:rPr lang="en-US" sz="2400" dirty="0"/>
              <a:t>The college paid </a:t>
            </a:r>
            <a:r>
              <a:rPr lang="en-US" sz="2400" dirty="0" smtClean="0"/>
              <a:t>allowances </a:t>
            </a:r>
            <a:r>
              <a:rPr lang="en-US" sz="2400" dirty="0"/>
              <a:t>to qualifying students from </a:t>
            </a:r>
            <a:r>
              <a:rPr lang="en-US" sz="2400" dirty="0" smtClean="0"/>
              <a:t>February 2016! </a:t>
            </a:r>
          </a:p>
          <a:p>
            <a:r>
              <a:rPr lang="en-US" sz="2400" dirty="0" smtClean="0"/>
              <a:t>The </a:t>
            </a:r>
            <a:r>
              <a:rPr lang="en-US" sz="2400" dirty="0"/>
              <a:t>remaining  R 4 million is being applied for and claimed by the students who are enrolling now, for the 3rd Trimester, which starts in September! So, it is not a problem that it was yet unclaimed! It will be fully claimed during this Trimester! The college is among the leaders in the country in terms of NSFAS claims</a:t>
            </a:r>
            <a:r>
              <a:rPr lang="en-US" sz="2400" dirty="0" smtClean="0"/>
              <a:t>!</a:t>
            </a:r>
            <a:endParaRPr lang="en-ZA" sz="3200" dirty="0"/>
          </a:p>
        </p:txBody>
      </p:sp>
    </p:spTree>
    <p:extLst>
      <p:ext uri="{BB962C8B-B14F-4D97-AF65-F5344CB8AC3E}">
        <p14:creationId xmlns:p14="http://schemas.microsoft.com/office/powerpoint/2010/main" val="625155951"/>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11887200" cy="812800"/>
          </a:xfrm>
        </p:spPr>
        <p:txBody>
          <a:bodyPr/>
          <a:lstStyle/>
          <a:p>
            <a:pPr algn="ctr"/>
            <a:r>
              <a:rPr lang="en-US" dirty="0" smtClean="0">
                <a:solidFill>
                  <a:schemeClr val="tx2">
                    <a:lumMod val="50000"/>
                  </a:schemeClr>
                </a:solidFill>
              </a:rPr>
              <a:t/>
            </a:r>
            <a:br>
              <a:rPr lang="en-US" dirty="0" smtClean="0">
                <a:solidFill>
                  <a:schemeClr val="tx2">
                    <a:lumMod val="50000"/>
                  </a:schemeClr>
                </a:solidFill>
              </a:rPr>
            </a:br>
            <a:r>
              <a:rPr lang="en-US" dirty="0" smtClean="0">
                <a:solidFill>
                  <a:schemeClr val="tx2">
                    <a:lumMod val="50000"/>
                  </a:schemeClr>
                </a:solidFill>
              </a:rPr>
              <a:t>38. CERTIFICATION </a:t>
            </a:r>
            <a:r>
              <a:rPr lang="en-US" dirty="0">
                <a:solidFill>
                  <a:schemeClr val="tx2">
                    <a:lumMod val="50000"/>
                  </a:schemeClr>
                </a:solidFill>
              </a:rPr>
              <a:t>BACKLOG</a:t>
            </a:r>
            <a:r>
              <a:rPr lang="en-ZA" dirty="0">
                <a:solidFill>
                  <a:schemeClr val="tx2">
                    <a:lumMod val="50000"/>
                  </a:schemeClr>
                </a:solidFill>
              </a:rPr>
              <a:t/>
            </a:r>
            <a:br>
              <a:rPr lang="en-ZA" dirty="0">
                <a:solidFill>
                  <a:schemeClr val="tx2">
                    <a:lumMod val="50000"/>
                  </a:schemeClr>
                </a:solidFill>
              </a:rPr>
            </a:br>
            <a:endParaRPr lang="en-ZA" dirty="0">
              <a:solidFill>
                <a:schemeClr val="tx2">
                  <a:lumMod val="50000"/>
                </a:schemeClr>
              </a:solidFill>
            </a:endParaRPr>
          </a:p>
        </p:txBody>
      </p:sp>
      <p:sp>
        <p:nvSpPr>
          <p:cNvPr id="3" name="Content Placeholder 2"/>
          <p:cNvSpPr>
            <a:spLocks noGrp="1"/>
          </p:cNvSpPr>
          <p:nvPr>
            <p:ph idx="1"/>
          </p:nvPr>
        </p:nvSpPr>
        <p:spPr/>
        <p:txBody>
          <a:bodyPr/>
          <a:lstStyle/>
          <a:p>
            <a:r>
              <a:rPr lang="en-US" dirty="0"/>
              <a:t>The certificate backlog is real, but the certificates have been arriving, albeit slowly! A number of certificates are still awaited, but they have started coming. </a:t>
            </a:r>
            <a:endParaRPr lang="en-US" dirty="0" smtClean="0"/>
          </a:p>
          <a:p>
            <a:r>
              <a:rPr lang="en-US" dirty="0" smtClean="0"/>
              <a:t>The </a:t>
            </a:r>
            <a:r>
              <a:rPr lang="en-US" dirty="0"/>
              <a:t>Department does issue a letter as proof of qualification, in request, to give to prospective employers. The students' recent shut- down has resulted in 14 day deadline for the release of all certificates</a:t>
            </a:r>
            <a:r>
              <a:rPr lang="en-US" dirty="0" smtClean="0"/>
              <a:t>!</a:t>
            </a:r>
          </a:p>
          <a:p>
            <a:endParaRPr lang="en-ZA" dirty="0"/>
          </a:p>
          <a:p>
            <a:endParaRPr lang="en-ZA" dirty="0"/>
          </a:p>
        </p:txBody>
      </p:sp>
    </p:spTree>
    <p:extLst>
      <p:ext uri="{BB962C8B-B14F-4D97-AF65-F5344CB8AC3E}">
        <p14:creationId xmlns:p14="http://schemas.microsoft.com/office/powerpoint/2010/main" val="3769525211"/>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11887200" cy="1092200"/>
          </a:xfrm>
        </p:spPr>
        <p:txBody>
          <a:bodyPr/>
          <a:lstStyle/>
          <a:p>
            <a:pPr algn="ctr"/>
            <a:r>
              <a:rPr lang="en-ZA" sz="4000" dirty="0" smtClean="0">
                <a:solidFill>
                  <a:schemeClr val="tx2">
                    <a:lumMod val="50000"/>
                  </a:schemeClr>
                </a:solidFill>
              </a:rPr>
              <a:t>39. </a:t>
            </a:r>
            <a:r>
              <a:rPr lang="en-US" sz="4000" dirty="0">
                <a:solidFill>
                  <a:schemeClr val="tx2">
                    <a:lumMod val="50000"/>
                  </a:schemeClr>
                </a:solidFill>
              </a:rPr>
              <a:t>UNROADWORTHY </a:t>
            </a:r>
            <a:r>
              <a:rPr lang="en-US" sz="4000" dirty="0" smtClean="0">
                <a:solidFill>
                  <a:schemeClr val="tx2">
                    <a:lumMod val="50000"/>
                  </a:schemeClr>
                </a:solidFill>
              </a:rPr>
              <a:t>BUSSES</a:t>
            </a:r>
            <a:endParaRPr lang="en-ZA" sz="6000" dirty="0">
              <a:solidFill>
                <a:schemeClr val="tx2">
                  <a:lumMod val="50000"/>
                </a:schemeClr>
              </a:solidFill>
            </a:endParaRPr>
          </a:p>
        </p:txBody>
      </p:sp>
      <p:sp>
        <p:nvSpPr>
          <p:cNvPr id="3" name="Content Placeholder 2"/>
          <p:cNvSpPr>
            <a:spLocks noGrp="1"/>
          </p:cNvSpPr>
          <p:nvPr>
            <p:ph idx="1"/>
          </p:nvPr>
        </p:nvSpPr>
        <p:spPr>
          <a:xfrm>
            <a:off x="3454400" y="1092200"/>
            <a:ext cx="8737600" cy="5608639"/>
          </a:xfrm>
        </p:spPr>
        <p:txBody>
          <a:bodyPr/>
          <a:lstStyle/>
          <a:p>
            <a:r>
              <a:rPr lang="en-US" sz="2400" dirty="0" smtClean="0"/>
              <a:t>This </a:t>
            </a:r>
            <a:r>
              <a:rPr lang="en-US" sz="2400" dirty="0"/>
              <a:t>was an unfortunate incident</a:t>
            </a:r>
            <a:r>
              <a:rPr lang="en-US" sz="2400" dirty="0" smtClean="0"/>
              <a:t>, an accident,  </a:t>
            </a:r>
            <a:r>
              <a:rPr lang="en-US" sz="2400" dirty="0"/>
              <a:t>which got to be taken </a:t>
            </a:r>
            <a:r>
              <a:rPr lang="en-US" sz="2400" dirty="0" smtClean="0"/>
              <a:t>advantage of </a:t>
            </a:r>
            <a:r>
              <a:rPr lang="en-US" sz="2400" dirty="0"/>
              <a:t>and maliciously exploited by people for wrong reasons. At the point when the college signed with the said bus company, there was no obvious problem with their busses</a:t>
            </a:r>
            <a:r>
              <a:rPr lang="en-US" sz="2400" dirty="0" smtClean="0"/>
              <a:t>.</a:t>
            </a:r>
          </a:p>
          <a:p>
            <a:r>
              <a:rPr lang="en-US" sz="2400" dirty="0" smtClean="0"/>
              <a:t> </a:t>
            </a:r>
            <a:r>
              <a:rPr lang="en-US" sz="2400" dirty="0"/>
              <a:t>These busses were being used by the company, not only for college students! So, when that unfortunate incident happened, everybody was shocked. </a:t>
            </a:r>
            <a:endParaRPr lang="en-US" sz="2400" dirty="0" smtClean="0"/>
          </a:p>
          <a:p>
            <a:r>
              <a:rPr lang="en-US" sz="2400" dirty="0" smtClean="0"/>
              <a:t>The </a:t>
            </a:r>
            <a:r>
              <a:rPr lang="en-US" sz="2400" dirty="0"/>
              <a:t>matter became a police investigation. </a:t>
            </a:r>
            <a:endParaRPr lang="en-US" sz="2400" dirty="0" smtClean="0"/>
          </a:p>
          <a:p>
            <a:r>
              <a:rPr lang="en-US" sz="2400" dirty="0" smtClean="0"/>
              <a:t>The </a:t>
            </a:r>
            <a:r>
              <a:rPr lang="en-US" sz="2400" dirty="0"/>
              <a:t>bursary guidelines now direct that the allowances be paid directly to the students. So, the allowance is paid directly to the students!</a:t>
            </a:r>
            <a:endParaRPr lang="en-ZA" sz="2400" dirty="0"/>
          </a:p>
          <a:p>
            <a:endParaRPr lang="en-ZA" sz="2400" dirty="0"/>
          </a:p>
        </p:txBody>
      </p:sp>
    </p:spTree>
    <p:extLst>
      <p:ext uri="{BB962C8B-B14F-4D97-AF65-F5344CB8AC3E}">
        <p14:creationId xmlns:p14="http://schemas.microsoft.com/office/powerpoint/2010/main" val="3530782466"/>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1101" y="1074657"/>
            <a:ext cx="8616099" cy="5211844"/>
          </a:xfrm>
        </p:spPr>
        <p:txBody>
          <a:bodyPr/>
          <a:lstStyle/>
          <a:p>
            <a:pPr marL="0" indent="0">
              <a:buNone/>
            </a:pPr>
            <a:r>
              <a:rPr lang="en-US" b="1" dirty="0" smtClean="0">
                <a:solidFill>
                  <a:schemeClr val="tx2">
                    <a:lumMod val="50000"/>
                  </a:schemeClr>
                </a:solidFill>
              </a:rPr>
              <a:t>2.  Pending Results of NC (V) and Report 191</a:t>
            </a:r>
            <a:endParaRPr lang="en-US" sz="2200" b="1" dirty="0" smtClean="0">
              <a:solidFill>
                <a:schemeClr val="tx2">
                  <a:lumMod val="50000"/>
                </a:schemeClr>
              </a:solidFill>
            </a:endParaRPr>
          </a:p>
          <a:p>
            <a:r>
              <a:rPr lang="en-US" sz="2200" dirty="0" smtClean="0"/>
              <a:t>Many </a:t>
            </a:r>
            <a:r>
              <a:rPr lang="en-US" sz="2200" dirty="0"/>
              <a:t>of the results which were pending at the time of the visit were resolved.  Some remained pending and follow ups </a:t>
            </a:r>
            <a:r>
              <a:rPr lang="en-US" sz="2200" dirty="0" smtClean="0"/>
              <a:t> and resubmissions were </a:t>
            </a:r>
            <a:r>
              <a:rPr lang="en-US" sz="2200" dirty="0"/>
              <a:t>made with the Examinations Directorate.  There is now a </a:t>
            </a:r>
            <a:r>
              <a:rPr lang="en-US" sz="2200" dirty="0">
                <a:solidFill>
                  <a:srgbClr val="FFFF00"/>
                </a:solidFill>
              </a:rPr>
              <a:t>new</a:t>
            </a:r>
            <a:r>
              <a:rPr lang="en-US" sz="2200" dirty="0"/>
              <a:t> process involving even the November 2016 results, following the meeting between the Minister and </a:t>
            </a:r>
            <a:r>
              <a:rPr lang="en-US" sz="2200" dirty="0" smtClean="0"/>
              <a:t>SAFETSA</a:t>
            </a:r>
          </a:p>
          <a:p>
            <a:pPr marL="0" indent="0">
              <a:buNone/>
            </a:pPr>
            <a:endParaRPr lang="en-US" sz="2200" dirty="0" smtClean="0"/>
          </a:p>
          <a:p>
            <a:pPr marL="0" indent="0">
              <a:buNone/>
            </a:pPr>
            <a:r>
              <a:rPr lang="en-US" b="1" dirty="0">
                <a:solidFill>
                  <a:schemeClr val="tx2">
                    <a:lumMod val="50000"/>
                  </a:schemeClr>
                </a:solidFill>
              </a:rPr>
              <a:t>3</a:t>
            </a:r>
            <a:r>
              <a:rPr lang="en-US" sz="2200" b="1" dirty="0" smtClean="0">
                <a:solidFill>
                  <a:schemeClr val="tx2">
                    <a:lumMod val="50000"/>
                  </a:schemeClr>
                </a:solidFill>
              </a:rPr>
              <a:t>.  </a:t>
            </a:r>
            <a:r>
              <a:rPr lang="en-US" b="1" dirty="0">
                <a:solidFill>
                  <a:schemeClr val="tx2">
                    <a:lumMod val="50000"/>
                  </a:schemeClr>
                </a:solidFill>
              </a:rPr>
              <a:t>Lack</a:t>
            </a:r>
            <a:r>
              <a:rPr lang="en-US" sz="2200" b="1" dirty="0" smtClean="0">
                <a:solidFill>
                  <a:schemeClr val="tx2">
                    <a:lumMod val="50000"/>
                  </a:schemeClr>
                </a:solidFill>
              </a:rPr>
              <a:t> </a:t>
            </a:r>
            <a:r>
              <a:rPr lang="en-US" b="1" dirty="0">
                <a:solidFill>
                  <a:schemeClr val="tx2">
                    <a:lumMod val="50000"/>
                  </a:schemeClr>
                </a:solidFill>
              </a:rPr>
              <a:t>of</a:t>
            </a:r>
            <a:r>
              <a:rPr lang="en-US" sz="2200" b="1" dirty="0" smtClean="0">
                <a:solidFill>
                  <a:schemeClr val="tx2">
                    <a:lumMod val="50000"/>
                  </a:schemeClr>
                </a:solidFill>
              </a:rPr>
              <a:t> </a:t>
            </a:r>
            <a:r>
              <a:rPr lang="en-US" b="1" dirty="0" err="1">
                <a:solidFill>
                  <a:schemeClr val="tx2">
                    <a:lumMod val="50000"/>
                  </a:schemeClr>
                </a:solidFill>
              </a:rPr>
              <a:t>Practicals</a:t>
            </a:r>
            <a:r>
              <a:rPr lang="en-US" sz="2200" b="1" dirty="0" smtClean="0">
                <a:solidFill>
                  <a:schemeClr val="tx2">
                    <a:lumMod val="50000"/>
                  </a:schemeClr>
                </a:solidFill>
              </a:rPr>
              <a:t> </a:t>
            </a:r>
            <a:endParaRPr lang="en-US" sz="2400" b="1" dirty="0" smtClean="0">
              <a:solidFill>
                <a:schemeClr val="tx2">
                  <a:lumMod val="50000"/>
                </a:schemeClr>
              </a:solidFill>
            </a:endParaRPr>
          </a:p>
          <a:p>
            <a:r>
              <a:rPr lang="en-US" sz="2200" i="1" dirty="0" smtClean="0"/>
              <a:t>Practical </a:t>
            </a:r>
            <a:r>
              <a:rPr lang="en-US" sz="2200" i="1" dirty="0"/>
              <a:t>are scheduled </a:t>
            </a:r>
            <a:r>
              <a:rPr lang="en-US" sz="2200" dirty="0"/>
              <a:t>on the timetable as per the syllabus prescripts.  College’s 2017 Plan </a:t>
            </a:r>
            <a:r>
              <a:rPr lang="en-US" sz="2200" dirty="0" smtClean="0"/>
              <a:t>caters </a:t>
            </a:r>
            <a:r>
              <a:rPr lang="en-US" sz="2200" dirty="0"/>
              <a:t>a bit more for </a:t>
            </a:r>
            <a:r>
              <a:rPr lang="en-US" sz="2200" dirty="0" err="1" smtClean="0"/>
              <a:t>practicals</a:t>
            </a:r>
            <a:r>
              <a:rPr lang="en-US" sz="2200" dirty="0" smtClean="0"/>
              <a:t>.  </a:t>
            </a:r>
            <a:r>
              <a:rPr lang="en-US" sz="2200" dirty="0"/>
              <a:t>Funding is a challenge </a:t>
            </a:r>
            <a:r>
              <a:rPr lang="en-US" sz="2200" dirty="0" smtClean="0"/>
              <a:t>though because more </a:t>
            </a:r>
            <a:r>
              <a:rPr lang="en-US" sz="2200" dirty="0" err="1" smtClean="0"/>
              <a:t>practicals</a:t>
            </a:r>
            <a:r>
              <a:rPr lang="en-US" sz="2200" dirty="0" smtClean="0"/>
              <a:t> mean more costs.</a:t>
            </a:r>
            <a:endParaRPr lang="en-ZA" dirty="0"/>
          </a:p>
        </p:txBody>
      </p:sp>
    </p:spTree>
    <p:extLst>
      <p:ext uri="{BB962C8B-B14F-4D97-AF65-F5344CB8AC3E}">
        <p14:creationId xmlns:p14="http://schemas.microsoft.com/office/powerpoint/2010/main" val="296619578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00"/>
            <a:ext cx="11887200" cy="1092200"/>
          </a:xfrm>
        </p:spPr>
        <p:txBody>
          <a:bodyPr/>
          <a:lstStyle/>
          <a:p>
            <a:pPr algn="ctr"/>
            <a:r>
              <a:rPr lang="en-ZA" sz="4000" dirty="0" smtClean="0">
                <a:solidFill>
                  <a:schemeClr val="tx2">
                    <a:lumMod val="75000"/>
                  </a:schemeClr>
                </a:solidFill>
              </a:rPr>
              <a:t>39. </a:t>
            </a:r>
            <a:r>
              <a:rPr lang="en-US" sz="4000" dirty="0">
                <a:solidFill>
                  <a:schemeClr val="tx2">
                    <a:lumMod val="75000"/>
                  </a:schemeClr>
                </a:solidFill>
              </a:rPr>
              <a:t>Partnerships - how about </a:t>
            </a:r>
            <a:r>
              <a:rPr lang="en-US" sz="4000" dirty="0" smtClean="0">
                <a:solidFill>
                  <a:schemeClr val="tx2">
                    <a:lumMod val="75000"/>
                  </a:schemeClr>
                </a:solidFill>
              </a:rPr>
              <a:t>partnering </a:t>
            </a:r>
            <a:r>
              <a:rPr lang="en-US" sz="4000" dirty="0">
                <a:solidFill>
                  <a:schemeClr val="tx2">
                    <a:lumMod val="75000"/>
                  </a:schemeClr>
                </a:solidFill>
              </a:rPr>
              <a:t>with ETDP </a:t>
            </a:r>
            <a:r>
              <a:rPr lang="en-US" sz="4000" dirty="0" smtClean="0">
                <a:solidFill>
                  <a:schemeClr val="tx2">
                    <a:lumMod val="75000"/>
                  </a:schemeClr>
                </a:solidFill>
              </a:rPr>
              <a:t>Seta</a:t>
            </a:r>
            <a:endParaRPr lang="en-ZA" sz="4000" dirty="0">
              <a:solidFill>
                <a:schemeClr val="tx2">
                  <a:lumMod val="75000"/>
                </a:schemeClr>
              </a:solidFill>
            </a:endParaRPr>
          </a:p>
        </p:txBody>
      </p:sp>
      <p:sp>
        <p:nvSpPr>
          <p:cNvPr id="3" name="Content Placeholder 2"/>
          <p:cNvSpPr>
            <a:spLocks noGrp="1"/>
          </p:cNvSpPr>
          <p:nvPr>
            <p:ph idx="1"/>
          </p:nvPr>
        </p:nvSpPr>
        <p:spPr>
          <a:xfrm>
            <a:off x="3251200" y="1409700"/>
            <a:ext cx="8636000" cy="46863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r>
              <a:rPr lang="en-US" sz="2400" dirty="0"/>
              <a:t>The college is forever exploring partnerships, with </a:t>
            </a:r>
            <a:r>
              <a:rPr lang="en-US" sz="2400" dirty="0" err="1"/>
              <a:t>Setas</a:t>
            </a:r>
            <a:r>
              <a:rPr lang="en-US" sz="2400" dirty="0"/>
              <a:t>, industry, local government. The </a:t>
            </a:r>
            <a:r>
              <a:rPr lang="en-US" sz="2400" dirty="0" err="1"/>
              <a:t>ETDPSeta</a:t>
            </a:r>
            <a:r>
              <a:rPr lang="en-US" sz="2400" dirty="0"/>
              <a:t>, for example has  assisted the college with staff development, Student Support Internship allowances. All leads are followed!</a:t>
            </a:r>
            <a:endParaRPr lang="en-ZA" sz="2400" dirty="0"/>
          </a:p>
          <a:p>
            <a:r>
              <a:rPr lang="en-US" sz="2400" dirty="0"/>
              <a:t>The college's performance in terms of linking students with industry is getting better! In 2016, over 2000 students were assisted to spend anything from week or more  in industry on course, including those who went on post- qualification internships. We have a unit that specializes in that, but all of us are involved in this endeavor</a:t>
            </a:r>
            <a:endParaRPr lang="en-ZA" sz="2400" dirty="0"/>
          </a:p>
        </p:txBody>
      </p:sp>
    </p:spTree>
    <p:extLst>
      <p:ext uri="{BB962C8B-B14F-4D97-AF65-F5344CB8AC3E}">
        <p14:creationId xmlns:p14="http://schemas.microsoft.com/office/powerpoint/2010/main" val="4248965578"/>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887200" cy="1193800"/>
          </a:xfrm>
        </p:spPr>
        <p:txBody>
          <a:bodyPr/>
          <a:lstStyle/>
          <a:p>
            <a:pPr algn="ctr"/>
            <a:r>
              <a:rPr lang="en-ZA" smtClean="0">
                <a:solidFill>
                  <a:schemeClr val="tx2">
                    <a:lumMod val="75000"/>
                  </a:schemeClr>
                </a:solidFill>
              </a:rPr>
              <a:t>40. </a:t>
            </a:r>
            <a:r>
              <a:rPr lang="en-US" dirty="0">
                <a:solidFill>
                  <a:schemeClr val="tx2">
                    <a:lumMod val="75000"/>
                  </a:schemeClr>
                </a:solidFill>
              </a:rPr>
              <a:t>Transport vs Accommodation</a:t>
            </a:r>
            <a:endParaRPr lang="en-ZA" dirty="0">
              <a:solidFill>
                <a:schemeClr val="tx2">
                  <a:lumMod val="75000"/>
                </a:schemeClr>
              </a:solidFill>
            </a:endParaRPr>
          </a:p>
        </p:txBody>
      </p:sp>
      <p:sp>
        <p:nvSpPr>
          <p:cNvPr id="3" name="Content Placeholder 2"/>
          <p:cNvSpPr>
            <a:spLocks noGrp="1"/>
          </p:cNvSpPr>
          <p:nvPr>
            <p:ph idx="1"/>
          </p:nvPr>
        </p:nvSpPr>
        <p:spPr>
          <a:xfrm>
            <a:off x="3085951" y="1193800"/>
            <a:ext cx="8966200" cy="4787900"/>
          </a:xfrm>
        </p:spPr>
        <p:txBody>
          <a:bodyPr/>
          <a:lstStyle/>
          <a:p>
            <a:r>
              <a:rPr lang="en-US" sz="2000" dirty="0"/>
              <a:t>The maximum  Transport allowance per student is nearly three times less than the maximum accommodation allowance!  </a:t>
            </a:r>
            <a:endParaRPr lang="en-US" sz="2000" dirty="0" smtClean="0"/>
          </a:p>
          <a:p>
            <a:r>
              <a:rPr lang="en-US" sz="2000" dirty="0" smtClean="0"/>
              <a:t>The </a:t>
            </a:r>
            <a:r>
              <a:rPr lang="en-US" sz="2000" dirty="0"/>
              <a:t>trend is to encourage students to </a:t>
            </a:r>
            <a:r>
              <a:rPr lang="en-US" sz="2000" dirty="0" smtClean="0"/>
              <a:t>enroll </a:t>
            </a:r>
            <a:r>
              <a:rPr lang="en-US" sz="2000" dirty="0"/>
              <a:t>at colleges that are nearest to their homes. </a:t>
            </a:r>
            <a:endParaRPr lang="en-US" sz="2000" dirty="0" smtClean="0"/>
          </a:p>
          <a:p>
            <a:r>
              <a:rPr lang="en-US" sz="2000" dirty="0" smtClean="0"/>
              <a:t>The </a:t>
            </a:r>
            <a:r>
              <a:rPr lang="en-US" sz="2000" dirty="0"/>
              <a:t>college does still offer accommodation allowances in special cases, for example there is no college near home, or the college near home does not offer a particular </a:t>
            </a:r>
            <a:r>
              <a:rPr lang="en-US" sz="2000" dirty="0" err="1"/>
              <a:t>programme</a:t>
            </a:r>
            <a:r>
              <a:rPr lang="en-US" sz="2000" dirty="0"/>
              <a:t>, Primary Agriculture ( all the students are boarding, since the place is remotely situated), students with disabilities and so on</a:t>
            </a:r>
            <a:r>
              <a:rPr lang="en-US" sz="2000" dirty="0" smtClean="0"/>
              <a:t>.</a:t>
            </a:r>
          </a:p>
          <a:p>
            <a:r>
              <a:rPr lang="en-US" sz="2000" dirty="0" smtClean="0"/>
              <a:t> </a:t>
            </a:r>
            <a:r>
              <a:rPr lang="en-US" sz="2000" dirty="0"/>
              <a:t>Transport allowances stretch the rand to cover more students! </a:t>
            </a:r>
            <a:endParaRPr lang="en-US" sz="2000" dirty="0" smtClean="0"/>
          </a:p>
          <a:p>
            <a:r>
              <a:rPr lang="en-US" sz="2000" dirty="0" smtClean="0"/>
              <a:t>The </a:t>
            </a:r>
            <a:r>
              <a:rPr lang="en-US" sz="2000" dirty="0"/>
              <a:t>reality is that if thirty percent of the students were to apply for and get. Accommodation allowances, fewer students would be assisted from the total allocation</a:t>
            </a:r>
            <a:endParaRPr lang="en-ZA" sz="2000" dirty="0"/>
          </a:p>
        </p:txBody>
      </p:sp>
    </p:spTree>
    <p:extLst>
      <p:ext uri="{BB962C8B-B14F-4D97-AF65-F5344CB8AC3E}">
        <p14:creationId xmlns:p14="http://schemas.microsoft.com/office/powerpoint/2010/main" val="1754870109"/>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Thank you!!!</a:t>
            </a:r>
            <a:endParaRPr lang="en-GB" dirty="0">
              <a:solidFill>
                <a:schemeClr val="tx2">
                  <a:lumMod val="75000"/>
                </a:schemeClr>
              </a:solidFill>
            </a:endParaRP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322350889"/>
      </p:ext>
    </p:extLst>
  </p:cSld>
  <p:clrMapOvr>
    <a:masterClrMapping/>
  </p:clrMapOvr>
  <p:transition>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48" y="402210"/>
            <a:ext cx="11887200" cy="1143000"/>
          </a:xfrm>
        </p:spPr>
        <p:txBody>
          <a:bodyPr/>
          <a:lstStyle/>
          <a:p>
            <a:r>
              <a:rPr lang="en-ZA" sz="4000" dirty="0">
                <a:solidFill>
                  <a:schemeClr val="tx2">
                    <a:lumMod val="50000"/>
                  </a:schemeClr>
                </a:solidFill>
              </a:rPr>
              <a:t>4. KM radius coverage not adequately catered by policy </a:t>
            </a:r>
            <a:endParaRPr lang="en-ZA" sz="4000" dirty="0"/>
          </a:p>
        </p:txBody>
      </p:sp>
      <p:sp>
        <p:nvSpPr>
          <p:cNvPr id="3" name="Content Placeholder 2"/>
          <p:cNvSpPr>
            <a:spLocks noGrp="1"/>
          </p:cNvSpPr>
          <p:nvPr>
            <p:ph idx="1"/>
          </p:nvPr>
        </p:nvSpPr>
        <p:spPr>
          <a:xfrm>
            <a:off x="3606308" y="1545210"/>
            <a:ext cx="8403439" cy="5167745"/>
          </a:xfrm>
        </p:spPr>
        <p:txBody>
          <a:bodyPr/>
          <a:lstStyle/>
          <a:p>
            <a:r>
              <a:rPr lang="en-ZA" kern="1200" dirty="0" smtClean="0"/>
              <a:t>College adheres strictly to </a:t>
            </a:r>
            <a:r>
              <a:rPr lang="en-ZA" kern="1200" dirty="0"/>
              <a:t>bursary </a:t>
            </a:r>
            <a:r>
              <a:rPr lang="en-US" kern="1200" dirty="0"/>
              <a:t>guidelines. </a:t>
            </a:r>
            <a:endParaRPr lang="en-US" kern="1200" dirty="0" smtClean="0"/>
          </a:p>
          <a:p>
            <a:r>
              <a:rPr lang="en-US" kern="1200" dirty="0" smtClean="0"/>
              <a:t>The </a:t>
            </a:r>
            <a:r>
              <a:rPr lang="en-US" kern="1200" dirty="0"/>
              <a:t>problem is that funds become exhausted before the college can accommodate students who live less than </a:t>
            </a:r>
            <a:r>
              <a:rPr lang="en-US" kern="1200" dirty="0" smtClean="0"/>
              <a:t>ten kilometers </a:t>
            </a:r>
            <a:r>
              <a:rPr lang="en-US" kern="1200" dirty="0"/>
              <a:t>from the campus.</a:t>
            </a:r>
            <a:endParaRPr lang="en-GB" kern="1200" dirty="0"/>
          </a:p>
          <a:p>
            <a:r>
              <a:rPr lang="en-US" kern="1200" dirty="0"/>
              <a:t>In 2016, for example, the </a:t>
            </a:r>
            <a:r>
              <a:rPr lang="en-US" kern="1200" dirty="0" smtClean="0"/>
              <a:t>college exhausted </a:t>
            </a:r>
            <a:r>
              <a:rPr lang="en-US" kern="1200" dirty="0"/>
              <a:t>it's allocated R85 million and even sent a request to the Department and NSFAS to be assisted with </a:t>
            </a:r>
            <a:r>
              <a:rPr lang="en-US" kern="1200" dirty="0" smtClean="0"/>
              <a:t>an extra R13 million from </a:t>
            </a:r>
            <a:r>
              <a:rPr lang="en-US" kern="1200" dirty="0"/>
              <a:t>unclaimed funds from other colleges in the country. We are still awaiting response to that request</a:t>
            </a:r>
            <a:endParaRPr lang="en-ZA" dirty="0"/>
          </a:p>
        </p:txBody>
      </p:sp>
    </p:spTree>
    <p:extLst>
      <p:ext uri="{BB962C8B-B14F-4D97-AF65-F5344CB8AC3E}">
        <p14:creationId xmlns:p14="http://schemas.microsoft.com/office/powerpoint/2010/main" val="300210039"/>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223101"/>
            <a:ext cx="11618260" cy="1143000"/>
          </a:xfrm>
        </p:spPr>
        <p:txBody>
          <a:bodyPr/>
          <a:lstStyle/>
          <a:p>
            <a:pPr algn="ctr"/>
            <a:r>
              <a:rPr lang="en-ZA" sz="6000" dirty="0">
                <a:solidFill>
                  <a:schemeClr val="tx2">
                    <a:lumMod val="50000"/>
                  </a:schemeClr>
                </a:solidFill>
              </a:rPr>
              <a:t>5</a:t>
            </a:r>
            <a:r>
              <a:rPr lang="en-ZA" sz="6000" dirty="0" smtClean="0">
                <a:solidFill>
                  <a:schemeClr val="tx2">
                    <a:lumMod val="50000"/>
                  </a:schemeClr>
                </a:solidFill>
              </a:rPr>
              <a:t>.  </a:t>
            </a:r>
            <a:r>
              <a:rPr lang="en-ZA" sz="6000" dirty="0">
                <a:solidFill>
                  <a:schemeClr val="tx2">
                    <a:lumMod val="50000"/>
                  </a:schemeClr>
                </a:solidFill>
              </a:rPr>
              <a:t>Lack of </a:t>
            </a:r>
            <a:r>
              <a:rPr lang="en-ZA" sz="6000" dirty="0" smtClean="0">
                <a:solidFill>
                  <a:schemeClr val="tx2">
                    <a:lumMod val="50000"/>
                  </a:schemeClr>
                </a:solidFill>
              </a:rPr>
              <a:t>Workplaces</a:t>
            </a:r>
            <a:endParaRPr lang="en-ZA" sz="6000" dirty="0"/>
          </a:p>
        </p:txBody>
      </p:sp>
      <p:sp>
        <p:nvSpPr>
          <p:cNvPr id="3" name="Content Placeholder 2"/>
          <p:cNvSpPr>
            <a:spLocks noGrp="1"/>
          </p:cNvSpPr>
          <p:nvPr>
            <p:ph idx="1"/>
          </p:nvPr>
        </p:nvSpPr>
        <p:spPr>
          <a:xfrm>
            <a:off x="4029075" y="1273945"/>
            <a:ext cx="8008954" cy="4481396"/>
          </a:xfrm>
        </p:spPr>
        <p:txBody>
          <a:bodyPr/>
          <a:lstStyle/>
          <a:p>
            <a:pPr>
              <a:lnSpc>
                <a:spcPct val="107000"/>
              </a:lnSpc>
              <a:spcAft>
                <a:spcPts val="0"/>
              </a:spcAft>
            </a:pPr>
            <a:r>
              <a:rPr lang="en-US" sz="2200" dirty="0" smtClean="0">
                <a:ea typeface="Calibri" panose="020F0502020204030204" pitchFamily="34" charset="0"/>
                <a:cs typeface="Times New Roman" panose="02020603050405020304" pitchFamily="18" charset="0"/>
              </a:rPr>
              <a:t>The </a:t>
            </a:r>
            <a:r>
              <a:rPr lang="en-US" sz="2200" dirty="0">
                <a:ea typeface="Calibri" panose="020F0502020204030204" pitchFamily="34" charset="0"/>
                <a:cs typeface="Times New Roman" panose="02020603050405020304" pitchFamily="18" charset="0"/>
              </a:rPr>
              <a:t>college's New Business Development unit, </a:t>
            </a:r>
            <a:r>
              <a:rPr lang="en-US" sz="2200" dirty="0" smtClean="0">
                <a:ea typeface="Calibri" panose="020F0502020204030204" pitchFamily="34" charset="0"/>
                <a:cs typeface="Times New Roman" panose="02020603050405020304" pitchFamily="18" charset="0"/>
              </a:rPr>
              <a:t>Marketing, Campus Managers and all of us </a:t>
            </a:r>
            <a:r>
              <a:rPr lang="en-US" sz="2200" dirty="0">
                <a:ea typeface="Calibri" panose="020F0502020204030204" pitchFamily="34" charset="0"/>
                <a:cs typeface="Times New Roman" panose="02020603050405020304" pitchFamily="18" charset="0"/>
              </a:rPr>
              <a:t>are working very hard and focused on building relationships with industry to create placement opportunities for the college students. </a:t>
            </a:r>
            <a:endParaRPr lang="en-US" sz="2200" dirty="0" smtClean="0">
              <a:ea typeface="Calibri" panose="020F0502020204030204" pitchFamily="34" charset="0"/>
              <a:cs typeface="Times New Roman" panose="02020603050405020304" pitchFamily="18" charset="0"/>
            </a:endParaRPr>
          </a:p>
          <a:p>
            <a:pPr>
              <a:lnSpc>
                <a:spcPct val="107000"/>
              </a:lnSpc>
              <a:spcAft>
                <a:spcPts val="0"/>
              </a:spcAft>
            </a:pPr>
            <a:r>
              <a:rPr lang="en-US" sz="2200" dirty="0" smtClean="0">
                <a:ea typeface="Calibri" panose="020F0502020204030204" pitchFamily="34" charset="0"/>
                <a:cs typeface="Times New Roman" panose="02020603050405020304" pitchFamily="18" charset="0"/>
              </a:rPr>
              <a:t>The </a:t>
            </a:r>
            <a:r>
              <a:rPr lang="en-US" sz="2200" dirty="0">
                <a:ea typeface="Calibri" panose="020F0502020204030204" pitchFamily="34" charset="0"/>
                <a:cs typeface="Times New Roman" panose="02020603050405020304" pitchFamily="18" charset="0"/>
              </a:rPr>
              <a:t>new strategy, adopted from the college partner college in the Netherlands is for students to be in the forefront of organizing placement for themselves through their family contacts in industry</a:t>
            </a:r>
            <a:r>
              <a:rPr lang="en-US" sz="2200" dirty="0" smtClean="0">
                <a:ea typeface="Calibri" panose="020F0502020204030204" pitchFamily="34" charset="0"/>
                <a:cs typeface="Times New Roman" panose="02020603050405020304" pitchFamily="18" charset="0"/>
              </a:rPr>
              <a:t>.</a:t>
            </a:r>
          </a:p>
          <a:p>
            <a:pPr>
              <a:lnSpc>
                <a:spcPct val="107000"/>
              </a:lnSpc>
              <a:spcAft>
                <a:spcPts val="0"/>
              </a:spcAft>
            </a:pPr>
            <a:r>
              <a:rPr lang="en-US" sz="2200" dirty="0" smtClean="0">
                <a:ea typeface="Calibri" panose="020F0502020204030204" pitchFamily="34" charset="0"/>
                <a:cs typeface="Times New Roman" panose="02020603050405020304" pitchFamily="18" charset="0"/>
              </a:rPr>
              <a:t>But </a:t>
            </a:r>
            <a:r>
              <a:rPr lang="en-US" sz="2200" dirty="0">
                <a:ea typeface="Calibri" panose="020F0502020204030204" pitchFamily="34" charset="0"/>
                <a:cs typeface="Times New Roman" panose="02020603050405020304" pitchFamily="18" charset="0"/>
              </a:rPr>
              <a:t>the college's performance in this regard has been getting better each year, with more students being placed, but this remains work in </a:t>
            </a:r>
            <a:r>
              <a:rPr lang="en-US" sz="2200" dirty="0" smtClean="0">
                <a:ea typeface="Calibri" panose="020F0502020204030204" pitchFamily="34" charset="0"/>
                <a:cs typeface="Times New Roman" panose="02020603050405020304" pitchFamily="18" charset="0"/>
              </a:rPr>
              <a:t>progress</a:t>
            </a:r>
          </a:p>
          <a:p>
            <a:pPr>
              <a:lnSpc>
                <a:spcPct val="107000"/>
              </a:lnSpc>
              <a:spcAft>
                <a:spcPts val="0"/>
              </a:spcAft>
            </a:pPr>
            <a:r>
              <a:rPr lang="en-US" sz="2200" dirty="0" smtClean="0">
                <a:cs typeface="Times New Roman" panose="02020603050405020304" pitchFamily="18" charset="0"/>
              </a:rPr>
              <a:t>In 2016 more than 2 000 students spent anything from a week to three weeks in some workplace – a huge improvement from the previous year</a:t>
            </a:r>
            <a:endParaRPr lang="en-ZA" sz="2200" dirty="0"/>
          </a:p>
        </p:txBody>
      </p:sp>
    </p:spTree>
    <p:extLst>
      <p:ext uri="{BB962C8B-B14F-4D97-AF65-F5344CB8AC3E}">
        <p14:creationId xmlns:p14="http://schemas.microsoft.com/office/powerpoint/2010/main" val="3058354549"/>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9" y="265356"/>
            <a:ext cx="11736593" cy="1143000"/>
          </a:xfrm>
        </p:spPr>
        <p:txBody>
          <a:bodyPr/>
          <a:lstStyle/>
          <a:p>
            <a:pPr algn="ctr"/>
            <a:r>
              <a:rPr lang="en-ZA" sz="4400" dirty="0" smtClean="0">
                <a:solidFill>
                  <a:schemeClr val="tx2">
                    <a:lumMod val="50000"/>
                  </a:schemeClr>
                </a:solidFill>
              </a:rPr>
              <a:t>6. Lack </a:t>
            </a:r>
            <a:r>
              <a:rPr lang="en-ZA" sz="4400" dirty="0">
                <a:solidFill>
                  <a:schemeClr val="tx2">
                    <a:lumMod val="50000"/>
                  </a:schemeClr>
                </a:solidFill>
              </a:rPr>
              <a:t>of investment in sport and culture for students</a:t>
            </a:r>
            <a:endParaRPr lang="en-ZA" sz="4400" dirty="0"/>
          </a:p>
        </p:txBody>
      </p:sp>
      <p:sp>
        <p:nvSpPr>
          <p:cNvPr id="3" name="Content Placeholder 2"/>
          <p:cNvSpPr>
            <a:spLocks noGrp="1"/>
          </p:cNvSpPr>
          <p:nvPr>
            <p:ph idx="1"/>
          </p:nvPr>
        </p:nvSpPr>
        <p:spPr>
          <a:xfrm>
            <a:off x="3356386" y="1408356"/>
            <a:ext cx="8616876" cy="4114800"/>
          </a:xfrm>
        </p:spPr>
        <p:txBody>
          <a:bodyPr/>
          <a:lstStyle/>
          <a:p>
            <a:pPr>
              <a:spcBef>
                <a:spcPts val="0"/>
              </a:spcBef>
            </a:pPr>
            <a:r>
              <a:rPr lang="en-US" sz="3200" kern="1200" dirty="0"/>
              <a:t>The college has been spending its reserves to better the facilities and experience of students. More will be done in 2017 </a:t>
            </a:r>
            <a:r>
              <a:rPr lang="en-US" sz="3200" kern="1200" dirty="0" smtClean="0"/>
              <a:t>and 2018 in </a:t>
            </a:r>
            <a:r>
              <a:rPr lang="en-US" sz="3200" kern="1200" dirty="0"/>
              <a:t>this regard, within the limitation of available funds. </a:t>
            </a:r>
            <a:endParaRPr lang="en-US" sz="3200" kern="1200" dirty="0" smtClean="0"/>
          </a:p>
          <a:p>
            <a:pPr marL="0" indent="0">
              <a:spcBef>
                <a:spcPts val="0"/>
              </a:spcBef>
              <a:buNone/>
            </a:pPr>
            <a:endParaRPr lang="en-US" sz="3200" kern="1200" dirty="0" smtClean="0"/>
          </a:p>
          <a:p>
            <a:pPr>
              <a:spcBef>
                <a:spcPts val="0"/>
              </a:spcBef>
            </a:pPr>
            <a:r>
              <a:rPr lang="en-US" sz="3200" kern="1200" dirty="0" smtClean="0"/>
              <a:t>Funding </a:t>
            </a:r>
            <a:r>
              <a:rPr lang="en-US" sz="3200" kern="1200" dirty="0"/>
              <a:t>is really an issue! At the current rate, the college will face serious problems in </a:t>
            </a:r>
            <a:r>
              <a:rPr lang="en-US" sz="3200" kern="1200" dirty="0" smtClean="0"/>
              <a:t>three </a:t>
            </a:r>
            <a:r>
              <a:rPr lang="en-US" sz="3200" kern="1200" dirty="0"/>
              <a:t>/ four </a:t>
            </a:r>
            <a:r>
              <a:rPr lang="en-US" sz="3200" kern="1200" dirty="0" smtClean="0"/>
              <a:t>years‘ time </a:t>
            </a:r>
            <a:r>
              <a:rPr lang="en-US" sz="3200" kern="1200" dirty="0"/>
              <a:t>when reserves run dry</a:t>
            </a:r>
            <a:r>
              <a:rPr lang="en-US" sz="3200" kern="1200" dirty="0" smtClean="0"/>
              <a:t>!</a:t>
            </a:r>
            <a:endParaRPr lang="en-GB" sz="3200" dirty="0">
              <a:ea typeface="Calibri" panose="020F0502020204030204" pitchFamily="34" charset="0"/>
              <a:cs typeface="Times New Roman" panose="02020603050405020304" pitchFamily="18" charset="0"/>
            </a:endParaRPr>
          </a:p>
          <a:p>
            <a:pPr>
              <a:spcBef>
                <a:spcPts val="0"/>
              </a:spcBef>
            </a:pPr>
            <a:endParaRPr lang="en-ZA" sz="3200" dirty="0"/>
          </a:p>
        </p:txBody>
      </p:sp>
    </p:spTree>
    <p:extLst>
      <p:ext uri="{BB962C8B-B14F-4D97-AF65-F5344CB8AC3E}">
        <p14:creationId xmlns:p14="http://schemas.microsoft.com/office/powerpoint/2010/main" val="316818758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6537" y="159683"/>
            <a:ext cx="8845810" cy="6015038"/>
          </a:xfrm>
        </p:spPr>
        <p:txBody>
          <a:bodyPr/>
          <a:lstStyle/>
          <a:p>
            <a:pPr marL="0" indent="0">
              <a:buNone/>
            </a:pPr>
            <a:r>
              <a:rPr lang="en-ZA" sz="2400" b="1" dirty="0" smtClean="0">
                <a:solidFill>
                  <a:schemeClr val="tx2">
                    <a:lumMod val="75000"/>
                  </a:schemeClr>
                </a:solidFill>
              </a:rPr>
              <a:t>7.  Curriculum of TVET Colleges outdated</a:t>
            </a:r>
          </a:p>
          <a:p>
            <a:r>
              <a:rPr lang="en-ZA" sz="2200" dirty="0" smtClean="0"/>
              <a:t>Curriculum formulation is currently a function of the Department of Higher Education .</a:t>
            </a:r>
          </a:p>
          <a:p>
            <a:r>
              <a:rPr lang="en-ZA" sz="2200" dirty="0" smtClean="0"/>
              <a:t>The (N)CV was introduced in 2007, with the understanding that it would be revised on a three year basis. </a:t>
            </a:r>
          </a:p>
          <a:p>
            <a:r>
              <a:rPr lang="en-ZA" sz="2200" dirty="0" smtClean="0"/>
              <a:t>Report 191 is  more outdated but is in the process of being revised through the QTCO</a:t>
            </a:r>
          </a:p>
          <a:p>
            <a:pPr marL="0" indent="0">
              <a:buNone/>
            </a:pPr>
            <a:endParaRPr lang="en-ZA" sz="2000" dirty="0" smtClean="0"/>
          </a:p>
          <a:p>
            <a:pPr marL="0" indent="0">
              <a:buNone/>
            </a:pPr>
            <a:r>
              <a:rPr lang="en-ZA" sz="2400" b="1" dirty="0">
                <a:solidFill>
                  <a:schemeClr val="tx2">
                    <a:lumMod val="75000"/>
                  </a:schemeClr>
                </a:solidFill>
              </a:rPr>
              <a:t>8</a:t>
            </a:r>
            <a:r>
              <a:rPr lang="en-ZA" sz="2400" b="1" dirty="0" smtClean="0">
                <a:solidFill>
                  <a:schemeClr val="tx2">
                    <a:lumMod val="75000"/>
                  </a:schemeClr>
                </a:solidFill>
              </a:rPr>
              <a:t>.  Different </a:t>
            </a:r>
            <a:r>
              <a:rPr lang="en-ZA" sz="2400" b="1" dirty="0">
                <a:solidFill>
                  <a:schemeClr val="tx2">
                    <a:lumMod val="75000"/>
                  </a:schemeClr>
                </a:solidFill>
              </a:rPr>
              <a:t>sets of results received</a:t>
            </a:r>
          </a:p>
          <a:p>
            <a:r>
              <a:rPr lang="en-ZA" sz="2200" dirty="0"/>
              <a:t>T</a:t>
            </a:r>
            <a:r>
              <a:rPr lang="en-US" sz="2200" dirty="0"/>
              <a:t>he college submitted all results -related queries to the Examinations and Assessment </a:t>
            </a:r>
            <a:r>
              <a:rPr lang="en-US" sz="2200" dirty="0" smtClean="0"/>
              <a:t>Directorate and continued to make follow-ups</a:t>
            </a:r>
          </a:p>
          <a:p>
            <a:r>
              <a:rPr lang="en-US" sz="2200" dirty="0" smtClean="0"/>
              <a:t>This </a:t>
            </a:r>
            <a:r>
              <a:rPr lang="en-US" sz="2200" dirty="0"/>
              <a:t>has been overtaken by the developments following the shutdown, which, in a way we would not have recommended, has helped to problematize' the issues, leading to the 14 day deadline resolution, which the Department is already working hard with colleges, to meet</a:t>
            </a:r>
            <a:endParaRPr lang="en-ZA" sz="2200" dirty="0" smtClean="0"/>
          </a:p>
        </p:txBody>
      </p:sp>
    </p:spTree>
    <p:extLst>
      <p:ext uri="{BB962C8B-B14F-4D97-AF65-F5344CB8AC3E}">
        <p14:creationId xmlns:p14="http://schemas.microsoft.com/office/powerpoint/2010/main" val="219509309"/>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22" y="-145472"/>
            <a:ext cx="12019878" cy="1124081"/>
          </a:xfrm>
        </p:spPr>
        <p:txBody>
          <a:bodyPr/>
          <a:lstStyle/>
          <a:p>
            <a:pPr algn="ctr"/>
            <a:r>
              <a:rPr lang="en-ZA" sz="3600" dirty="0">
                <a:solidFill>
                  <a:schemeClr val="tx2">
                    <a:lumMod val="50000"/>
                  </a:schemeClr>
                </a:solidFill>
              </a:rPr>
              <a:t>9</a:t>
            </a:r>
            <a:r>
              <a:rPr lang="en-ZA" sz="3600" dirty="0" smtClean="0">
                <a:solidFill>
                  <a:schemeClr val="tx2">
                    <a:lumMod val="50000"/>
                  </a:schemeClr>
                </a:solidFill>
              </a:rPr>
              <a:t>. Inadequate </a:t>
            </a:r>
            <a:r>
              <a:rPr lang="en-ZA" sz="3600" dirty="0">
                <a:solidFill>
                  <a:schemeClr val="tx2">
                    <a:lumMod val="50000"/>
                  </a:schemeClr>
                </a:solidFill>
              </a:rPr>
              <a:t>number of computers in the computer laboratories</a:t>
            </a:r>
          </a:p>
        </p:txBody>
      </p:sp>
      <p:sp>
        <p:nvSpPr>
          <p:cNvPr id="3" name="Content Placeholder 2"/>
          <p:cNvSpPr>
            <a:spLocks noGrp="1"/>
          </p:cNvSpPr>
          <p:nvPr>
            <p:ph idx="1"/>
          </p:nvPr>
        </p:nvSpPr>
        <p:spPr>
          <a:xfrm>
            <a:off x="2878405" y="978609"/>
            <a:ext cx="9164782" cy="5239311"/>
          </a:xfrm>
        </p:spPr>
        <p:txBody>
          <a:bodyPr/>
          <a:lstStyle/>
          <a:p>
            <a:r>
              <a:rPr lang="en-ZA" sz="2300" dirty="0"/>
              <a:t>Computers are normally not a problem in the College. Where there are proven shortages, the </a:t>
            </a:r>
            <a:r>
              <a:rPr lang="en-ZA" sz="2300" dirty="0" smtClean="0"/>
              <a:t>college supplements </a:t>
            </a:r>
            <a:r>
              <a:rPr lang="en-ZA" sz="2300" dirty="0"/>
              <a:t>the number of computers</a:t>
            </a:r>
            <a:r>
              <a:rPr lang="en-US" sz="2300" dirty="0"/>
              <a:t>. </a:t>
            </a:r>
            <a:endParaRPr lang="en-US" sz="2300" dirty="0" smtClean="0"/>
          </a:p>
          <a:p>
            <a:r>
              <a:rPr lang="en-US" sz="2300" dirty="0" smtClean="0"/>
              <a:t>The </a:t>
            </a:r>
            <a:r>
              <a:rPr lang="en-US" sz="2300" dirty="0"/>
              <a:t>college has up to 10 computer rooms at some campuses such as Dobsonville, with fairly newer laptops, which are energy- efficient, as compared to desktops. All college Resource </a:t>
            </a:r>
            <a:r>
              <a:rPr lang="en-US" sz="2300" dirty="0" err="1"/>
              <a:t>Centres</a:t>
            </a:r>
            <a:r>
              <a:rPr lang="en-US" sz="2300" dirty="0"/>
              <a:t> have laptops and internet connection. </a:t>
            </a:r>
            <a:endParaRPr lang="en-US" sz="2300" dirty="0" smtClean="0"/>
          </a:p>
          <a:p>
            <a:r>
              <a:rPr lang="en-US" sz="2300" dirty="0" smtClean="0"/>
              <a:t>The </a:t>
            </a:r>
            <a:r>
              <a:rPr lang="en-US" sz="2300" dirty="0"/>
              <a:t>issue which was dramatized during the visit of the Portfolio Committee related to a stampede during class room change when new students were coming before the other class had left the particular </a:t>
            </a:r>
            <a:r>
              <a:rPr lang="en-US" sz="2300" dirty="0" smtClean="0"/>
              <a:t>classroom.</a:t>
            </a:r>
          </a:p>
          <a:p>
            <a:r>
              <a:rPr lang="en-US" sz="2300" dirty="0" smtClean="0"/>
              <a:t>It does happen that 1 or a few computers are not functional at a given moment, but there is an IT Technician at each campus for that reason</a:t>
            </a:r>
            <a:endParaRPr lang="en-ZA" sz="2300" dirty="0"/>
          </a:p>
        </p:txBody>
      </p:sp>
    </p:spTree>
    <p:extLst>
      <p:ext uri="{BB962C8B-B14F-4D97-AF65-F5344CB8AC3E}">
        <p14:creationId xmlns:p14="http://schemas.microsoft.com/office/powerpoint/2010/main" val="44011941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Swgc Theme">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wgc Theme" id="{F608DC53-B26D-4E66-87B7-2F232F505118}" vid="{BAEC2C65-0926-4515-B872-6B1C0978693F}"/>
    </a:ext>
  </a:extLst>
</a:theme>
</file>

<file path=ppt/theme/theme2.xml><?xml version="1.0" encoding="utf-8"?>
<a:theme xmlns:a="http://schemas.openxmlformats.org/drawingml/2006/main" name="1_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Swgc Theme</Template>
  <TotalTime>651</TotalTime>
  <Words>5261</Words>
  <Application>Microsoft Office PowerPoint</Application>
  <PresentationFormat>Widescreen</PresentationFormat>
  <Paragraphs>214</Paragraphs>
  <Slides>42</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42</vt:i4>
      </vt:variant>
    </vt:vector>
  </HeadingPairs>
  <TitlesOfParts>
    <vt:vector size="51" baseType="lpstr">
      <vt:lpstr>ＭＳ Ｐゴシック</vt:lpstr>
      <vt:lpstr>ＭＳ Ｐゴシック</vt:lpstr>
      <vt:lpstr>Arial</vt:lpstr>
      <vt:lpstr>Arial Narrow</vt:lpstr>
      <vt:lpstr>Calibri</vt:lpstr>
      <vt:lpstr>Times New Roman</vt:lpstr>
      <vt:lpstr>Wingdings</vt:lpstr>
      <vt:lpstr>Swgc Theme</vt:lpstr>
      <vt:lpstr>1_Generic</vt:lpstr>
      <vt:lpstr>UPDATE ON ISSUES RAISED DURING THE VISIT OF PARLIAMENTARY COMMITTEE ON HET,  22-09-2016</vt:lpstr>
      <vt:lpstr>Presentation covers the following</vt:lpstr>
      <vt:lpstr>1. Care and support for student with disabilities</vt:lpstr>
      <vt:lpstr>PowerPoint Presentation</vt:lpstr>
      <vt:lpstr>4. KM radius coverage not adequately catered by policy </vt:lpstr>
      <vt:lpstr>5.  Lack of Workplaces</vt:lpstr>
      <vt:lpstr>6. Lack of investment in sport and culture for students</vt:lpstr>
      <vt:lpstr>PowerPoint Presentation</vt:lpstr>
      <vt:lpstr>9. Inadequate number of computers in the computer laboratories</vt:lpstr>
      <vt:lpstr>9. The 80% attendance policy</vt:lpstr>
      <vt:lpstr>10. Evening classes impact negatively to students and Staff</vt:lpstr>
      <vt:lpstr>11.  Health and safety</vt:lpstr>
      <vt:lpstr>12.  BUDGET</vt:lpstr>
      <vt:lpstr>PowerPoint Presentation</vt:lpstr>
      <vt:lpstr>PowerPoint Presentation</vt:lpstr>
      <vt:lpstr>PowerPoint Presentation</vt:lpstr>
      <vt:lpstr>18. Mr Hlongwane fired and won a reinstatement award</vt:lpstr>
      <vt:lpstr>18. Mr Hlongwane fired and won a reinstatement award</vt:lpstr>
      <vt:lpstr>19.  MS MDLALOSE WAS DISMISSED AND THE COLLEGE CHANGED THE CHARGE SHEET </vt:lpstr>
      <vt:lpstr>20. MR MAKHABELA WAS SUSPENDED ON ALLEGATIONS OF SEXUAL HARASSMENT MADE BY AN INTERN WHO'CLAIMS TO HAVE A SPECIAL RELATIONSHIP WITH THE PRINCIPAL'</vt:lpstr>
      <vt:lpstr>20. MR MAKHABELA WAS SUSPENDED ON ALLEGATIONS OF SEXUAL HARASSMENT MADE BY AN INTERN WHO'CLAIMS TO HAVE A SPECIAL RELATIONSHIP WITH THE PRINCIPAL'</vt:lpstr>
      <vt:lpstr>20. MR MAKHABELA WAS SUSPENDED ON ALLEGATIONS OF SEXUAL HARASSMENT MADE BY AN INTERN WHO'CLAIMS TO HAVE A SPECIAL RELATIONSHIP WITH THE PRINCIPAL'</vt:lpstr>
      <vt:lpstr>20. MR MAKHABELA WAS SUSPENDED ON ALLEGATIONS OF SEXUAL HARASSMENT MADE BY AN INTERN WHO'CLAIMS TO HAVE A SPECIAL RELATIONSHIP WITH THE PRINCIPAL'</vt:lpstr>
      <vt:lpstr>21.  CAMPUS MANAGER MS STATU - SISTER TO PRINCIPAL AND POST WAS TAILOR-MADE FOR HER</vt:lpstr>
      <vt:lpstr>21.  CAMPUS MANAGER MS STATU - SISTER TO PRINCIPAL AND POST WAS TAILOR-MADE FOR HER</vt:lpstr>
      <vt:lpstr>21. CAMPUS MANAGER GEORGE TABOR APPOINTMENT AND THAT OF THE DEPUTY PRINCIPALS </vt:lpstr>
      <vt:lpstr>22. Manager who assaulted another, and the college dismissed the grievant</vt:lpstr>
      <vt:lpstr>23.  POLICY FOR COLLEGES TO RUN UNTIL 23H00</vt:lpstr>
      <vt:lpstr>PowerPoint Presentation</vt:lpstr>
      <vt:lpstr>PowerPoint Presentation</vt:lpstr>
      <vt:lpstr>31.  Questions and points made by members of the Parliamentary Committee</vt:lpstr>
      <vt:lpstr>31.2. Challenges in getting CFO / Finance Manager - why not people with Accounting Qualifications, even if they are not CAs</vt:lpstr>
      <vt:lpstr>Challenges in getting CFO / Finance Manager - why not people with Accounting Qualifications, even if they are not CAs</vt:lpstr>
      <vt:lpstr>CHALLENGES IN GETTING QUALIFIED CFO - CONTINUED</vt:lpstr>
      <vt:lpstr>PowerPoint Presentation</vt:lpstr>
      <vt:lpstr>PowerPoint Presentation</vt:lpstr>
      <vt:lpstr>PowerPoint Presentation</vt:lpstr>
      <vt:lpstr> 38. CERTIFICATION BACKLOG </vt:lpstr>
      <vt:lpstr>39. UNROADWORTHY BUSSES</vt:lpstr>
      <vt:lpstr>39. Partnerships - how about partnering with ETDP Seta</vt:lpstr>
      <vt:lpstr>40. Transport vs Accommodation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ISSUES RAISED DURING THE VISIT OF PARLIAMENTARY COMMITTEE ON HET,  22-09-2016</dc:title>
  <dc:creator>Thokozile Ndlovu</dc:creator>
  <cp:lastModifiedBy>Thokozile Ndlovu</cp:lastModifiedBy>
  <cp:revision>76</cp:revision>
  <dcterms:created xsi:type="dcterms:W3CDTF">2017-02-12T19:24:21Z</dcterms:created>
  <dcterms:modified xsi:type="dcterms:W3CDTF">2017-02-13T22:16:26Z</dcterms:modified>
</cp:coreProperties>
</file>