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317" r:id="rId3"/>
    <p:sldId id="319" r:id="rId4"/>
    <p:sldId id="380" r:id="rId5"/>
    <p:sldId id="381" r:id="rId6"/>
    <p:sldId id="375" r:id="rId7"/>
    <p:sldId id="376" r:id="rId8"/>
    <p:sldId id="334" r:id="rId9"/>
    <p:sldId id="383" r:id="rId10"/>
    <p:sldId id="384" r:id="rId11"/>
    <p:sldId id="385" r:id="rId12"/>
    <p:sldId id="378" r:id="rId13"/>
    <p:sldId id="379" r:id="rId14"/>
    <p:sldId id="355" r:id="rId15"/>
    <p:sldId id="358" r:id="rId16"/>
    <p:sldId id="366" r:id="rId17"/>
    <p:sldId id="367" r:id="rId18"/>
    <p:sldId id="360" r:id="rId19"/>
    <p:sldId id="307"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3313B"/>
    <a:srgbClr val="107E40"/>
    <a:srgbClr val="3C446C"/>
    <a:srgbClr val="1D83C8"/>
    <a:srgbClr val="002060"/>
    <a:srgbClr val="4C6A99"/>
    <a:srgbClr val="138241"/>
    <a:srgbClr val="1766AE"/>
    <a:srgbClr val="0D6F39"/>
    <a:srgbClr val="1D88C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434" autoAdjust="0"/>
  </p:normalViewPr>
  <p:slideViewPr>
    <p:cSldViewPr snapToGrid="0">
      <p:cViewPr varScale="1">
        <p:scale>
          <a:sx n="116" d="100"/>
          <a:sy n="116" d="100"/>
        </p:scale>
        <p:origin x="-14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118054E9-133B-4AA8-B6B6-8BD00E223F96}" type="datetimeFigureOut">
              <a:rPr lang="en-ZA" smtClean="0"/>
              <a:pPr/>
              <a:t>2017/02/16</a:t>
            </a:fld>
            <a:endParaRPr lang="en-ZA"/>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391C18DF-0FD5-4EFC-A3DD-68551ED0177D}" type="slidenum">
              <a:rPr lang="en-ZA" smtClean="0"/>
              <a:pPr/>
              <a:t>‹#›</a:t>
            </a:fld>
            <a:endParaRPr lang="en-ZA"/>
          </a:p>
        </p:txBody>
      </p:sp>
    </p:spTree>
    <p:extLst>
      <p:ext uri="{BB962C8B-B14F-4D97-AF65-F5344CB8AC3E}">
        <p14:creationId xmlns:p14="http://schemas.microsoft.com/office/powerpoint/2010/main" xmlns="" val="12948238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4" y="1"/>
            <a:ext cx="2945659" cy="498135"/>
          </a:xfrm>
          <a:prstGeom prst="rect">
            <a:avLst/>
          </a:prstGeom>
        </p:spPr>
        <p:txBody>
          <a:bodyPr vert="horz" lIns="91440" tIns="45720" rIns="91440" bIns="45720" rtlCol="0"/>
          <a:lstStyle>
            <a:lvl1pPr algn="r">
              <a:defRPr sz="1200"/>
            </a:lvl1pPr>
          </a:lstStyle>
          <a:p>
            <a:fld id="{2851DAF4-507B-4CD6-BB6B-3435DF36F8BA}" type="datetimeFigureOut">
              <a:rPr lang="en-US" smtClean="0"/>
              <a:pPr/>
              <a:t>2/16/2017</a:t>
            </a:fld>
            <a:endParaRPr lang="en-US" dirty="0"/>
          </a:p>
        </p:txBody>
      </p:sp>
      <p:sp>
        <p:nvSpPr>
          <p:cNvPr id="4" name="Slide Image Placeholder 3"/>
          <p:cNvSpPr>
            <a:spLocks noGrp="1" noRot="1" noChangeAspect="1"/>
          </p:cNvSpPr>
          <p:nvPr>
            <p:ph type="sldImg" idx="2"/>
          </p:nvPr>
        </p:nvSpPr>
        <p:spPr>
          <a:xfrm>
            <a:off x="1163638" y="1239838"/>
            <a:ext cx="4470400" cy="33528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30091"/>
            <a:ext cx="2945659" cy="498134"/>
          </a:xfrm>
          <a:prstGeom prst="rect">
            <a:avLst/>
          </a:prstGeom>
        </p:spPr>
        <p:txBody>
          <a:bodyPr vert="horz" lIns="91440" tIns="45720" rIns="91440" bIns="45720" rtlCol="0" anchor="b"/>
          <a:lstStyle>
            <a:lvl1pPr algn="r">
              <a:defRPr sz="1200"/>
            </a:lvl1pPr>
          </a:lstStyle>
          <a:p>
            <a:fld id="{862C1811-C329-4AE3-ACB7-D0AB88413DEC}" type="slidenum">
              <a:rPr lang="en-US" smtClean="0"/>
              <a:pPr/>
              <a:t>‹#›</a:t>
            </a:fld>
            <a:endParaRPr lang="en-US" dirty="0"/>
          </a:p>
        </p:txBody>
      </p:sp>
    </p:spTree>
    <p:extLst>
      <p:ext uri="{BB962C8B-B14F-4D97-AF65-F5344CB8AC3E}">
        <p14:creationId xmlns:p14="http://schemas.microsoft.com/office/powerpoint/2010/main" xmlns="" val="135295888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63638" y="1239838"/>
            <a:ext cx="4470400" cy="3352800"/>
          </a:xfrm>
          <a:ln/>
        </p:spPr>
      </p:sp>
      <p:sp>
        <p:nvSpPr>
          <p:cNvPr id="57347" name="Notes Placeholder 2"/>
          <p:cNvSpPr>
            <a:spLocks noGrp="1"/>
          </p:cNvSpPr>
          <p:nvPr>
            <p:ph type="body" idx="1"/>
          </p:nvPr>
        </p:nvSpPr>
        <p:spPr>
          <a:noFill/>
          <a:ln/>
        </p:spPr>
        <p:txBody>
          <a:bodyPr/>
          <a:lstStyle/>
          <a:p>
            <a:endParaRPr lang="en-US" dirty="0" smtClean="0">
              <a:cs typeface="Arial" pitchFamily="34" charset="0"/>
            </a:endParaRPr>
          </a:p>
        </p:txBody>
      </p:sp>
      <p:sp>
        <p:nvSpPr>
          <p:cNvPr id="57348" name="Slide Number Placeholder 3"/>
          <p:cNvSpPr>
            <a:spLocks noGrp="1"/>
          </p:cNvSpPr>
          <p:nvPr>
            <p:ph type="sldNum" sz="quarter" idx="5"/>
          </p:nvPr>
        </p:nvSpPr>
        <p:spPr>
          <a:noFill/>
        </p:spPr>
        <p:txBody>
          <a:bodyPr/>
          <a:lstStyle/>
          <a:p>
            <a:fld id="{E35C1B4F-AAB9-4FFA-B8B6-379093A8B526}" type="slidenum">
              <a:rPr lang="en-ZA" smtClean="0">
                <a:solidFill>
                  <a:srgbClr val="000000"/>
                </a:solidFill>
                <a:cs typeface="Arial" pitchFamily="34" charset="0"/>
              </a:rPr>
              <a:pPr/>
              <a:t>1</a:t>
            </a:fld>
            <a:endParaRPr lang="en-ZA" dirty="0" smtClean="0">
              <a:solidFill>
                <a:srgbClr val="000000"/>
              </a:solidFill>
              <a:cs typeface="Arial"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1184390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400535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209576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2559452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63638" y="1239838"/>
            <a:ext cx="4470400" cy="3352800"/>
          </a:xfrm>
          <a:ln/>
        </p:spPr>
      </p:sp>
      <p:sp>
        <p:nvSpPr>
          <p:cNvPr id="57347" name="Notes Placeholder 2"/>
          <p:cNvSpPr>
            <a:spLocks noGrp="1"/>
          </p:cNvSpPr>
          <p:nvPr>
            <p:ph type="body" idx="1"/>
          </p:nvPr>
        </p:nvSpPr>
        <p:spPr>
          <a:noFill/>
          <a:ln/>
        </p:spPr>
        <p:txBody>
          <a:bodyPr/>
          <a:lstStyle/>
          <a:p>
            <a:endParaRPr lang="en-US" dirty="0" smtClean="0">
              <a:cs typeface="Arial" pitchFamily="34" charset="0"/>
            </a:endParaRPr>
          </a:p>
        </p:txBody>
      </p:sp>
      <p:sp>
        <p:nvSpPr>
          <p:cNvPr id="57348" name="Slide Number Placeholder 3"/>
          <p:cNvSpPr>
            <a:spLocks noGrp="1"/>
          </p:cNvSpPr>
          <p:nvPr>
            <p:ph type="sldNum" sz="quarter" idx="5"/>
          </p:nvPr>
        </p:nvSpPr>
        <p:spPr>
          <a:noFill/>
        </p:spPr>
        <p:txBody>
          <a:bodyPr/>
          <a:lstStyle/>
          <a:p>
            <a:fld id="{E35C1B4F-AAB9-4FFA-B8B6-379093A8B526}" type="slidenum">
              <a:rPr lang="en-ZA" smtClean="0">
                <a:solidFill>
                  <a:srgbClr val="000000"/>
                </a:solidFill>
                <a:cs typeface="Arial" pitchFamily="34" charset="0"/>
              </a:rPr>
              <a:pPr/>
              <a:t>19</a:t>
            </a:fld>
            <a:endParaRPr lang="en-ZA" dirty="0" smtClean="0">
              <a:solidFill>
                <a:srgbClr val="000000"/>
              </a:solidFill>
              <a:cs typeface="Arial"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1080823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C1811-C329-4AE3-ACB7-D0AB88413DEC}" type="slidenum">
              <a:rPr lang="en-US" smtClean="0"/>
              <a:pPr/>
              <a:t>2</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xmlns="" val="1521705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C1811-C329-4AE3-ACB7-D0AB88413DEC}" type="slidenum">
              <a:rPr lang="en-US" smtClean="0"/>
              <a:pPr/>
              <a:t>3</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xmlns="" val="39254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252976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862C1811-C329-4AE3-ACB7-D0AB88413DEC}" type="slidenum">
              <a:rPr lang="en-US" smtClean="0"/>
              <a:pPr/>
              <a:t>7</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xmlns="" val="294898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C1811-C329-4AE3-ACB7-D0AB88413DEC}" type="slidenum">
              <a:rPr lang="en-US" smtClean="0"/>
              <a:pPr/>
              <a:t>8</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xmlns="" val="3124715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3017578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862C1811-C329-4AE3-ACB7-D0AB88413DEC}" type="slidenum">
              <a:rPr lang="en-US" smtClean="0"/>
              <a:pPr/>
              <a:t>13</a:t>
            </a:fld>
            <a:endParaRPr lang="en-US" dirty="0"/>
          </a:p>
        </p:txBody>
      </p:sp>
    </p:spTree>
    <p:extLst>
      <p:ext uri="{BB962C8B-B14F-4D97-AF65-F5344CB8AC3E}">
        <p14:creationId xmlns:p14="http://schemas.microsoft.com/office/powerpoint/2010/main" xmlns="" val="2342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3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hape 132"/>
          <p:cNvSpPr>
            <a:spLocks noGrp="1"/>
          </p:cNvSpPr>
          <p:nvPr>
            <p:ph type="body"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2400" smtClean="0">
              <a:cs typeface="Arial" panose="020B0604020202020204" pitchFamily="34" charset="0"/>
            </a:endParaRPr>
          </a:p>
        </p:txBody>
      </p:sp>
      <p:sp>
        <p:nvSpPr>
          <p:cNvPr id="2" name="Header Placeholder 1"/>
          <p:cNvSpPr>
            <a:spLocks noGrp="1"/>
          </p:cNvSpPr>
          <p:nvPr>
            <p:ph type="hdr" sz="quarter" idx="10"/>
          </p:nvPr>
        </p:nvSpPr>
        <p:spPr/>
        <p:txBody>
          <a:bodyPr/>
          <a:lstStyle/>
          <a:p>
            <a:endParaRPr lang="en-US" dirty="0"/>
          </a:p>
        </p:txBody>
      </p:sp>
    </p:spTree>
    <p:extLst>
      <p:ext uri="{BB962C8B-B14F-4D97-AF65-F5344CB8AC3E}">
        <p14:creationId xmlns:p14="http://schemas.microsoft.com/office/powerpoint/2010/main" xmlns="" val="31701167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Rectangle 9"/>
          <p:cNvSpPr>
            <a:spLocks noChangeArrowheads="1"/>
          </p:cNvSpPr>
          <p:nvPr/>
        </p:nvSpPr>
        <p:spPr bwMode="auto">
          <a:xfrm>
            <a:off x="146052" y="6391279"/>
            <a:ext cx="8832850" cy="309563"/>
          </a:xfrm>
          <a:prstGeom prst="rect">
            <a:avLst/>
          </a:prstGeom>
          <a:solidFill>
            <a:srgbClr val="040B36"/>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1" name="Straight Connector 10"/>
          <p:cNvSpPr>
            <a:spLocks noChangeShapeType="1"/>
          </p:cNvSpPr>
          <p:nvPr/>
        </p:nvSpPr>
        <p:spPr bwMode="auto">
          <a:xfrm>
            <a:off x="155577" y="2419350"/>
            <a:ext cx="8832850" cy="0"/>
          </a:xfrm>
          <a:prstGeom prst="line">
            <a:avLst/>
          </a:prstGeom>
          <a:noFill/>
          <a:ln w="11430" cap="flat" cmpd="sng" algn="ctr">
            <a:solidFill>
              <a:schemeClr val="accent6"/>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6"/>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Subtitle 8"/>
          <p:cNvSpPr>
            <a:spLocks noGrp="1"/>
          </p:cNvSpPr>
          <p:nvPr>
            <p:ph type="subTitle" idx="1"/>
          </p:nvPr>
        </p:nvSpPr>
        <p:spPr>
          <a:xfrm>
            <a:off x="1428728" y="5519728"/>
            <a:ext cx="6400800" cy="876321"/>
          </a:xfrm>
        </p:spPr>
        <p:txBody>
          <a:bodyPr/>
          <a:lstStyle>
            <a:lvl1pPr marL="0" indent="0" algn="ctr">
              <a:buNone/>
              <a:defRPr sz="1600" b="1" cap="all" spc="251" baseline="0">
                <a:solidFill>
                  <a:schemeClr val="tx2"/>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en-US" dirty="0" smtClean="0"/>
              <a:t>Click to edit Master subtitle style</a:t>
            </a:r>
            <a:endParaRPr lang="en-US" dirty="0"/>
          </a:p>
        </p:txBody>
      </p:sp>
      <p:sp>
        <p:nvSpPr>
          <p:cNvPr id="8" name="Title 7"/>
          <p:cNvSpPr>
            <a:spLocks noGrp="1"/>
          </p:cNvSpPr>
          <p:nvPr>
            <p:ph type="ctrTitle"/>
          </p:nvPr>
        </p:nvSpPr>
        <p:spPr>
          <a:xfrm>
            <a:off x="685800" y="381000"/>
            <a:ext cx="7772400" cy="1262050"/>
          </a:xfrm>
        </p:spPr>
        <p:txBody>
          <a:bodyPr/>
          <a:lstStyle>
            <a:lvl1pPr>
              <a:defRPr sz="4200">
                <a:solidFill>
                  <a:srgbClr val="060D43"/>
                </a:solidFill>
              </a:defRPr>
            </a:lvl1pPr>
          </a:lstStyle>
          <a:p>
            <a:r>
              <a:rPr lang="en-US" dirty="0" smtClean="0"/>
              <a:t>Click to edit Master title style</a:t>
            </a:r>
            <a:endParaRPr lang="en-US" dirty="0"/>
          </a:p>
        </p:txBody>
      </p:sp>
      <p:sp>
        <p:nvSpPr>
          <p:cNvPr id="16" name="Date Placeholder 27"/>
          <p:cNvSpPr>
            <a:spLocks noGrp="1"/>
          </p:cNvSpPr>
          <p:nvPr>
            <p:ph type="dt" sz="half" idx="10"/>
          </p:nvPr>
        </p:nvSpPr>
        <p:spPr/>
        <p:txBody>
          <a:bodyPr/>
          <a:lstStyle>
            <a:lvl1pPr>
              <a:defRPr/>
            </a:lvl1pPr>
          </a:lstStyle>
          <a:p>
            <a:pPr>
              <a:defRPr/>
            </a:pPr>
            <a:endParaRPr lang="en-ZA" dirty="0"/>
          </a:p>
        </p:txBody>
      </p:sp>
      <p:sp>
        <p:nvSpPr>
          <p:cNvPr id="17" name="Footer Placeholder 16"/>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pic>
        <p:nvPicPr>
          <p:cNvPr id="1028" name="Picture 4" descr="http://peopleschurch.co.za/wp-content/uploads/2014/05/south-african-flag.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817813" y="1912555"/>
            <a:ext cx="3508374" cy="3032897"/>
          </a:xfrm>
          <a:prstGeom prst="rect">
            <a:avLst/>
          </a:prstGeom>
          <a:noFill/>
          <a:ln>
            <a:solidFill>
              <a:srgbClr val="007956"/>
            </a:solid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pic>
        <p:nvPicPr>
          <p:cNvPr id="2" name="Picture 1"/>
          <p:cNvPicPr>
            <a:picLocks noChangeAspect="1"/>
          </p:cNvPicPr>
          <p:nvPr userDrawn="1"/>
        </p:nvPicPr>
        <p:blipFill>
          <a:blip r:embed="rId3" cstate="print"/>
          <a:stretch>
            <a:fillRect/>
          </a:stretch>
        </p:blipFill>
        <p:spPr>
          <a:xfrm>
            <a:off x="2909081" y="2045690"/>
            <a:ext cx="657570" cy="849910"/>
          </a:xfrm>
          <a:prstGeom prst="rect">
            <a:avLst/>
          </a:prstGeom>
          <a:effectLst>
            <a:outerShdw blurRad="50800" dist="38100" dir="2700000" algn="tl" rotWithShape="0">
              <a:prstClr val="black">
                <a:alpha val="40000"/>
              </a:prstClr>
            </a:outerShdw>
          </a:effectLst>
        </p:spPr>
      </p:pic>
      <p:sp>
        <p:nvSpPr>
          <p:cNvPr id="18" name="TextBox 17"/>
          <p:cNvSpPr txBox="1"/>
          <p:nvPr userDrawn="1"/>
        </p:nvSpPr>
        <p:spPr>
          <a:xfrm>
            <a:off x="2679425" y="2939361"/>
            <a:ext cx="1116883" cy="400110"/>
          </a:xfrm>
          <a:prstGeom prst="rect">
            <a:avLst/>
          </a:prstGeom>
          <a:noFill/>
        </p:spPr>
        <p:txBody>
          <a:bodyPr wrap="square" rtlCol="0">
            <a:spAutoFit/>
          </a:bodyPr>
          <a:lstStyle/>
          <a:p>
            <a:pPr algn="ctr" fontAlgn="auto">
              <a:spcAft>
                <a:spcPts val="0"/>
              </a:spcAft>
              <a:defRPr/>
            </a:pPr>
            <a:r>
              <a:rPr lang="en-US" sz="700" b="1" dirty="0" smtClean="0">
                <a:solidFill>
                  <a:srgbClr val="002060"/>
                </a:solidFill>
              </a:rPr>
              <a:t>THE SENZ’UMEHLUKO STRATEGY </a:t>
            </a:r>
          </a:p>
          <a:p>
            <a:pPr algn="ctr" fontAlgn="auto">
              <a:spcAft>
                <a:spcPts val="0"/>
              </a:spcAft>
              <a:defRPr/>
            </a:pPr>
            <a:r>
              <a:rPr lang="en-US" sz="580" i="1" dirty="0" smtClean="0">
                <a:solidFill>
                  <a:srgbClr val="007956"/>
                </a:solidFill>
                <a:latin typeface="Segoe Script" panose="020B0504020000000003" pitchFamily="34" charset="0"/>
              </a:rPr>
              <a:t>Making a Difference</a:t>
            </a:r>
          </a:p>
        </p:txBody>
      </p:sp>
    </p:spTree>
    <p:extLst>
      <p:ext uri="{BB962C8B-B14F-4D97-AF65-F5344CB8AC3E}">
        <p14:creationId xmlns:p14="http://schemas.microsoft.com/office/powerpoint/2010/main" xmlns="" val="2281407327"/>
      </p:ext>
    </p:extLst>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ZA" dirty="0"/>
          </a:p>
        </p:txBody>
      </p:sp>
      <p:sp>
        <p:nvSpPr>
          <p:cNvPr id="5" name="Footer Placeholder 4"/>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6" name="Slide Number Placeholder 5"/>
          <p:cNvSpPr>
            <a:spLocks noGrp="1"/>
          </p:cNvSpPr>
          <p:nvPr>
            <p:ph type="sldNum" sz="quarter" idx="12"/>
          </p:nvPr>
        </p:nvSpPr>
        <p:spPr>
          <a:xfrm>
            <a:off x="4343400" y="1039817"/>
            <a:ext cx="457200" cy="441325"/>
          </a:xfrm>
          <a:prstGeom prst="rect">
            <a:avLst/>
          </a:prstGeom>
        </p:spPr>
        <p:txBody>
          <a:bodyPr/>
          <a:lstStyle>
            <a:lvl1pPr>
              <a:defRPr>
                <a:latin typeface="Arial" charset="0"/>
                <a:cs typeface="Arial" charset="0"/>
              </a:defRPr>
            </a:lvl1pPr>
          </a:lstStyle>
          <a:p>
            <a:pPr fontAlgn="base">
              <a:spcBef>
                <a:spcPct val="0"/>
              </a:spcBef>
              <a:spcAft>
                <a:spcPct val="0"/>
              </a:spcAft>
              <a:defRPr/>
            </a:pPr>
            <a:fld id="{4593E389-DED4-427A-B0E1-BA38B280E00A}" type="slidenum">
              <a:rPr lang="en-ZA">
                <a:solidFill>
                  <a:prstClr val="black"/>
                </a:solidFill>
              </a:rPr>
              <a:pPr fontAlgn="base">
                <a:spcBef>
                  <a:spcPct val="0"/>
                </a:spcBef>
                <a:spcAft>
                  <a:spcPct val="0"/>
                </a:spcAft>
                <a:defRPr/>
              </a:pPr>
              <a:t>‹#›</a:t>
            </a:fld>
            <a:endParaRPr lang="en-ZA" dirty="0">
              <a:solidFill>
                <a:prstClr val="black"/>
              </a:solidFill>
            </a:endParaRPr>
          </a:p>
        </p:txBody>
      </p:sp>
    </p:spTree>
    <p:extLst>
      <p:ext uri="{BB962C8B-B14F-4D97-AF65-F5344CB8AC3E}">
        <p14:creationId xmlns:p14="http://schemas.microsoft.com/office/powerpoint/2010/main" xmlns="" val="3228223285"/>
      </p:ext>
    </p:extLst>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6" name="Rectangle 5"/>
          <p:cNvSpPr>
            <a:spLocks noChangeArrowheads="1"/>
          </p:cNvSpPr>
          <p:nvPr/>
        </p:nvSpPr>
        <p:spPr bwMode="white">
          <a:xfrm>
            <a:off x="0" y="4"/>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Rectangle 7"/>
          <p:cNvSpPr>
            <a:spLocks noChangeArrowheads="1"/>
          </p:cNvSpPr>
          <p:nvPr/>
        </p:nvSpPr>
        <p:spPr bwMode="auto">
          <a:xfrm>
            <a:off x="146052" y="6391279"/>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Straight Connector 9"/>
          <p:cNvSpPr>
            <a:spLocks noChangeShapeType="1"/>
          </p:cNvSpPr>
          <p:nvPr/>
        </p:nvSpPr>
        <p:spPr bwMode="auto">
          <a:xfrm rot="5400000">
            <a:off x="4021139"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5"/>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4"/>
            <a:ext cx="457200" cy="441325"/>
          </a:xfrm>
          <a:prstGeom prst="rect">
            <a:avLst/>
          </a:prstGeom>
        </p:spPr>
        <p:txBody>
          <a:bodyPr/>
          <a:lstStyle>
            <a:lvl1pPr>
              <a:defRPr>
                <a:latin typeface="Arial" charset="0"/>
                <a:cs typeface="Arial" charset="0"/>
              </a:defRPr>
            </a:lvl1pPr>
          </a:lstStyle>
          <a:p>
            <a:pPr fontAlgn="base">
              <a:spcBef>
                <a:spcPct val="0"/>
              </a:spcBef>
              <a:spcAft>
                <a:spcPct val="0"/>
              </a:spcAft>
              <a:defRPr/>
            </a:pPr>
            <a:fld id="{6B6B9C30-B54A-4002-8B39-531C7B73CF82}" type="slidenum">
              <a:rPr lang="en-ZA">
                <a:solidFill>
                  <a:prstClr val="black"/>
                </a:solidFill>
              </a:rPr>
              <a:pPr fontAlgn="base">
                <a:spcBef>
                  <a:spcPct val="0"/>
                </a:spcBef>
                <a:spcAft>
                  <a:spcPct val="0"/>
                </a:spcAft>
                <a:defRPr/>
              </a:pPr>
              <a:t>‹#›</a:t>
            </a:fld>
            <a:endParaRPr lang="en-ZA" dirty="0">
              <a:solidFill>
                <a:prstClr val="black"/>
              </a:solidFill>
            </a:endParaRPr>
          </a:p>
        </p:txBody>
      </p:sp>
      <p:sp>
        <p:nvSpPr>
          <p:cNvPr id="14" name="Date Placeholder 3"/>
          <p:cNvSpPr>
            <a:spLocks noGrp="1"/>
          </p:cNvSpPr>
          <p:nvPr>
            <p:ph type="dt" sz="half" idx="11"/>
          </p:nvPr>
        </p:nvSpPr>
        <p:spPr/>
        <p:txBody>
          <a:bodyPr/>
          <a:lstStyle>
            <a:lvl1pPr>
              <a:defRPr/>
            </a:lvl1pPr>
          </a:lstStyle>
          <a:p>
            <a:pPr>
              <a:defRPr/>
            </a:pPr>
            <a:endParaRPr lang="en-ZA" dirty="0"/>
          </a:p>
        </p:txBody>
      </p:sp>
      <p:sp>
        <p:nvSpPr>
          <p:cNvPr id="15" name="Footer Placeholder 4"/>
          <p:cNvSpPr>
            <a:spLocks noGrp="1"/>
          </p:cNvSpPr>
          <p:nvPr>
            <p:ph type="ftr" sz="quarter" idx="12"/>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Tree>
    <p:extLst>
      <p:ext uri="{BB962C8B-B14F-4D97-AF65-F5344CB8AC3E}">
        <p14:creationId xmlns:p14="http://schemas.microsoft.com/office/powerpoint/2010/main" xmlns="" val="494876932"/>
      </p:ext>
    </p:extLst>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1_Default - Title and Content">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lvl1pPr>
              <a:defRPr>
                <a:solidFill>
                  <a:srgbClr val="447644"/>
                </a:solidFill>
                <a:uFill>
                  <a:solidFill>
                    <a:srgbClr val="447644"/>
                  </a:solidFill>
                </a:uFill>
              </a:defRPr>
            </a:lvl1pPr>
          </a:lstStyle>
          <a:p>
            <a:pPr lvl="0">
              <a:defRPr sz="1800">
                <a:solidFill>
                  <a:srgbClr val="000000"/>
                </a:solidFill>
                <a:uFillTx/>
              </a:defRPr>
            </a:pPr>
            <a:r>
              <a:rPr sz="3300">
                <a:solidFill>
                  <a:srgbClr val="447644"/>
                </a:solidFill>
                <a:uFill>
                  <a:solidFill>
                    <a:srgbClr val="447644"/>
                  </a:solidFill>
                </a:uFill>
              </a:rPr>
              <a:t>Title Text</a:t>
            </a:r>
          </a:p>
        </p:txBody>
      </p:sp>
    </p:spTree>
    <p:extLst>
      <p:ext uri="{BB962C8B-B14F-4D97-AF65-F5344CB8AC3E}">
        <p14:creationId xmlns:p14="http://schemas.microsoft.com/office/powerpoint/2010/main" xmlns="" val="11739611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 Title and Vertical Text">
    <p:spTree>
      <p:nvGrpSpPr>
        <p:cNvPr id="1" name=""/>
        <p:cNvGrpSpPr/>
        <p:nvPr/>
      </p:nvGrpSpPr>
      <p:grpSpPr>
        <a:xfrm>
          <a:off x="0" y="0"/>
          <a:ext cx="0" cy="0"/>
          <a:chOff x="0" y="0"/>
          <a:chExt cx="0" cy="0"/>
        </a:xfrm>
      </p:grpSpPr>
      <p:sp>
        <p:nvSpPr>
          <p:cNvPr id="96" name="Shape 96"/>
          <p:cNvSpPr>
            <a:spLocks noGrp="1"/>
          </p:cNvSpPr>
          <p:nvPr>
            <p:ph type="title"/>
          </p:nvPr>
        </p:nvSpPr>
        <p:spPr>
          <a:prstGeom prst="rect">
            <a:avLst/>
          </a:prstGeom>
        </p:spPr>
        <p:txBody>
          <a:bodyPr/>
          <a:lstStyle/>
          <a:p>
            <a:pPr lvl="0"/>
            <a:r>
              <a:rPr/>
              <a:t>Title Text</a:t>
            </a:r>
          </a:p>
        </p:txBody>
      </p:sp>
      <p:sp>
        <p:nvSpPr>
          <p:cNvPr id="97" name="Shape 97"/>
          <p:cNvSpPr>
            <a:spLocks noGrp="1"/>
          </p:cNvSpPr>
          <p:nvPr>
            <p:ph type="body" idx="1"/>
          </p:nvPr>
        </p:nvSpPr>
        <p:spPr>
          <a:prstGeom prst="rect">
            <a:avLst/>
          </a:prstGeom>
        </p:spPr>
        <p:txBody>
          <a:bodyPr/>
          <a:lstStyle/>
          <a:p>
            <a:pPr lvl="0"/>
            <a:r>
              <a:rPr/>
              <a:t>Body Level One</a:t>
            </a:r>
          </a:p>
          <a:p>
            <a:pPr lvl="1"/>
            <a:r>
              <a:rPr/>
              <a:t>Body Level Two</a:t>
            </a:r>
          </a:p>
          <a:p>
            <a:pPr lvl="2"/>
            <a:r>
              <a:rPr/>
              <a:t>Body Level Three</a:t>
            </a:r>
          </a:p>
          <a:p>
            <a:pPr lvl="3"/>
            <a:r>
              <a:rPr/>
              <a:t>Body Level Four</a:t>
            </a:r>
          </a:p>
          <a:p>
            <a:pPr lvl="4"/>
            <a:r>
              <a:rPr/>
              <a:t>Body Level Five</a:t>
            </a:r>
          </a:p>
        </p:txBody>
      </p:sp>
    </p:spTree>
    <p:extLst>
      <p:ext uri="{BB962C8B-B14F-4D97-AF65-F5344CB8AC3E}">
        <p14:creationId xmlns:p14="http://schemas.microsoft.com/office/powerpoint/2010/main" xmlns="" val="1047021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714488"/>
            <a:ext cx="8503920" cy="4572032"/>
          </a:xfrm>
        </p:spPr>
        <p:txBody>
          <a:bodyPr/>
          <a:lstStyle>
            <a:lvl1pPr>
              <a:buFont typeface="Wingdings" pitchFamily="2" charset="2"/>
              <a:buChar char="q"/>
              <a:defRPr/>
            </a:lvl1pPr>
            <a:lvl2pPr>
              <a:buFont typeface="Wingdings" pitchFamily="2" charset="2"/>
              <a:buChar char="q"/>
              <a:defRPr/>
            </a:lvl2pPr>
            <a:lvl3pPr>
              <a:buFont typeface="Wingdings" pitchFamily="2" charset="2"/>
              <a:buChar char="q"/>
              <a:defRPr/>
            </a:lvl3pPr>
            <a:lvl4pPr>
              <a:buFont typeface="Wingdings" pitchFamily="2" charset="2"/>
              <a:buChar char="q"/>
              <a:defRPr/>
            </a:lvl4pPr>
            <a:lvl5pPr>
              <a:buFont typeface="Wingdings"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ZA" dirty="0"/>
          </a:p>
        </p:txBody>
      </p:sp>
      <p:sp>
        <p:nvSpPr>
          <p:cNvPr id="5" name="Footer Placeholder 4"/>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Tree>
    <p:extLst>
      <p:ext uri="{BB962C8B-B14F-4D97-AF65-F5344CB8AC3E}">
        <p14:creationId xmlns:p14="http://schemas.microsoft.com/office/powerpoint/2010/main" xmlns="" val="227093836"/>
      </p:ext>
    </p:extLst>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auto">
          <a:xfrm>
            <a:off x="155577" y="142879"/>
            <a:ext cx="8832850" cy="1890713"/>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Rectangle 9"/>
          <p:cNvSpPr>
            <a:spLocks noChangeArrowheads="1"/>
          </p:cNvSpPr>
          <p:nvPr/>
        </p:nvSpPr>
        <p:spPr bwMode="auto">
          <a:xfrm>
            <a:off x="146052" y="6391279"/>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1"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2057399" y="533400"/>
            <a:ext cx="6437313" cy="1219200"/>
          </a:xfrm>
        </p:spPr>
        <p:txBody>
          <a:bodyPr/>
          <a:lstStyle>
            <a:lvl1pPr algn="ctr">
              <a:buNone/>
              <a:defRPr sz="4200" b="0" cap="none" baseline="0">
                <a:solidFill>
                  <a:schemeClr val="tx1"/>
                </a:solidFill>
              </a:defRPr>
            </a:lvl1pPr>
          </a:lstStyle>
          <a:p>
            <a:r>
              <a:rPr lang="en-US" dirty="0" smtClean="0"/>
              <a:t>Click to edit Master title style</a:t>
            </a:r>
            <a:endParaRPr lang="en-US" dirty="0"/>
          </a:p>
        </p:txBody>
      </p:sp>
      <p:sp>
        <p:nvSpPr>
          <p:cNvPr id="15" name="Footer Placeholder 4"/>
          <p:cNvSpPr>
            <a:spLocks noGrp="1"/>
          </p:cNvSpPr>
          <p:nvPr>
            <p:ph type="ftr" sz="quarter" idx="10"/>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16" name="Date Placeholder 3"/>
          <p:cNvSpPr>
            <a:spLocks noGrp="1"/>
          </p:cNvSpPr>
          <p:nvPr>
            <p:ph type="dt" sz="half" idx="11"/>
          </p:nvPr>
        </p:nvSpPr>
        <p:spPr/>
        <p:txBody>
          <a:bodyPr/>
          <a:lstStyle>
            <a:lvl1pPr>
              <a:defRPr/>
            </a:lvl1pPr>
          </a:lstStyle>
          <a:p>
            <a:pPr>
              <a:defRPr/>
            </a:pPr>
            <a:endParaRPr lang="en-ZA" dirty="0"/>
          </a:p>
        </p:txBody>
      </p:sp>
      <p:pic>
        <p:nvPicPr>
          <p:cNvPr id="18" name="Picture 17"/>
          <p:cNvPicPr>
            <a:picLocks noChangeAspect="1"/>
          </p:cNvPicPr>
          <p:nvPr userDrawn="1"/>
        </p:nvPicPr>
        <p:blipFill>
          <a:blip r:embed="rId2" cstate="print"/>
          <a:stretch>
            <a:fillRect/>
          </a:stretch>
        </p:blipFill>
        <p:spPr>
          <a:xfrm>
            <a:off x="603250" y="533400"/>
            <a:ext cx="985417" cy="1219200"/>
          </a:xfrm>
          <a:prstGeom prst="rect">
            <a:avLst/>
          </a:prstGeom>
        </p:spPr>
      </p:pic>
      <p:pic>
        <p:nvPicPr>
          <p:cNvPr id="19" name="Picture 18"/>
          <p:cNvPicPr>
            <a:picLocks noChangeAspect="1"/>
          </p:cNvPicPr>
          <p:nvPr userDrawn="1"/>
        </p:nvPicPr>
        <p:blipFill>
          <a:blip r:embed="rId3" cstate="print"/>
          <a:stretch>
            <a:fillRect/>
          </a:stretch>
        </p:blipFill>
        <p:spPr>
          <a:xfrm>
            <a:off x="4295777" y="2106616"/>
            <a:ext cx="625475" cy="625475"/>
          </a:xfrm>
          <a:prstGeom prst="rect">
            <a:avLst/>
          </a:prstGeom>
        </p:spPr>
      </p:pic>
    </p:spTree>
    <p:extLst>
      <p:ext uri="{BB962C8B-B14F-4D97-AF65-F5344CB8AC3E}">
        <p14:creationId xmlns:p14="http://schemas.microsoft.com/office/powerpoint/2010/main" xmlns="" val="655764238"/>
      </p:ext>
    </p:extLst>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7"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2" y="6410329"/>
            <a:ext cx="3044825" cy="365125"/>
          </a:xfrm>
        </p:spPr>
        <p:txBody>
          <a:bodyPr/>
          <a:lstStyle>
            <a:lvl1pPr>
              <a:defRPr/>
            </a:lvl1pPr>
          </a:lstStyle>
          <a:p>
            <a:pPr>
              <a:defRPr/>
            </a:pPr>
            <a:endParaRPr lang="en-ZA" dirty="0"/>
          </a:p>
        </p:txBody>
      </p:sp>
      <p:sp>
        <p:nvSpPr>
          <p:cNvPr id="7" name="Footer Placeholder 5"/>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8" name="Slide Number Placeholder 6"/>
          <p:cNvSpPr>
            <a:spLocks noGrp="1"/>
          </p:cNvSpPr>
          <p:nvPr>
            <p:ph type="sldNum" sz="quarter" idx="12"/>
          </p:nvPr>
        </p:nvSpPr>
        <p:spPr>
          <a:xfrm>
            <a:off x="4343400" y="1039817"/>
            <a:ext cx="457200" cy="441325"/>
          </a:xfrm>
          <a:prstGeom prst="rect">
            <a:avLst/>
          </a:prstGeom>
        </p:spPr>
        <p:txBody>
          <a:bodyPr/>
          <a:lstStyle>
            <a:lvl1pPr>
              <a:defRPr>
                <a:latin typeface="Arial" charset="0"/>
                <a:cs typeface="Arial" charset="0"/>
              </a:defRPr>
            </a:lvl1pPr>
          </a:lstStyle>
          <a:p>
            <a:pPr fontAlgn="base">
              <a:spcBef>
                <a:spcPct val="0"/>
              </a:spcBef>
              <a:spcAft>
                <a:spcPct val="0"/>
              </a:spcAft>
              <a:defRPr/>
            </a:pPr>
            <a:fld id="{8AC26739-4A5D-42EC-96FA-3D15AF7FBB89}" type="slidenum">
              <a:rPr lang="en-ZA">
                <a:solidFill>
                  <a:prstClr val="black"/>
                </a:solidFill>
              </a:rPr>
              <a:pPr fontAlgn="base">
                <a:spcBef>
                  <a:spcPct val="0"/>
                </a:spcBef>
                <a:spcAft>
                  <a:spcPct val="0"/>
                </a:spcAft>
                <a:defRPr/>
              </a:pPr>
              <a:t>‹#›</a:t>
            </a:fld>
            <a:endParaRPr lang="en-ZA" dirty="0">
              <a:solidFill>
                <a:prstClr val="black"/>
              </a:solidFill>
            </a:endParaRPr>
          </a:p>
        </p:txBody>
      </p:sp>
    </p:spTree>
    <p:extLst>
      <p:ext uri="{BB962C8B-B14F-4D97-AF65-F5344CB8AC3E}">
        <p14:creationId xmlns:p14="http://schemas.microsoft.com/office/powerpoint/2010/main" xmlns="" val="3087511048"/>
      </p:ext>
    </p:extLst>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9"/>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3" name="Rectangle 12"/>
          <p:cNvSpPr>
            <a:spLocks noChangeArrowheads="1"/>
          </p:cNvSpPr>
          <p:nvPr/>
        </p:nvSpPr>
        <p:spPr bwMode="auto">
          <a:xfrm>
            <a:off x="146052"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ZA" dirty="0"/>
          </a:p>
        </p:txBody>
      </p:sp>
      <p:sp>
        <p:nvSpPr>
          <p:cNvPr id="19" name="Footer Placeholder 7"/>
          <p:cNvSpPr>
            <a:spLocks noGrp="1"/>
          </p:cNvSpPr>
          <p:nvPr>
            <p:ph type="ftr" sz="quarter" idx="11"/>
          </p:nvPr>
        </p:nvSpPr>
        <p:spPr>
          <a:xfrm>
            <a:off x="304800" y="6410329"/>
            <a:ext cx="3581400" cy="365125"/>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20" name="Slide Number Placeholder 8"/>
          <p:cNvSpPr>
            <a:spLocks noGrp="1"/>
          </p:cNvSpPr>
          <p:nvPr>
            <p:ph type="sldNum" sz="quarter" idx="12"/>
          </p:nvPr>
        </p:nvSpPr>
        <p:spPr>
          <a:xfrm>
            <a:off x="4343400" y="1042992"/>
            <a:ext cx="457200" cy="441325"/>
          </a:xfrm>
          <a:prstGeom prst="rect">
            <a:avLst/>
          </a:prstGeom>
        </p:spPr>
        <p:txBody>
          <a:bodyPr/>
          <a:lstStyle>
            <a:lvl1pPr algn="ctr">
              <a:defRPr smtClean="0">
                <a:latin typeface="Arial" charset="0"/>
                <a:cs typeface="Arial" charset="0"/>
              </a:defRPr>
            </a:lvl1pPr>
          </a:lstStyle>
          <a:p>
            <a:pPr fontAlgn="base">
              <a:spcBef>
                <a:spcPct val="0"/>
              </a:spcBef>
              <a:spcAft>
                <a:spcPct val="0"/>
              </a:spcAft>
              <a:defRPr/>
            </a:pPr>
            <a:fld id="{1680DF0D-1A72-4C74-9824-67C8EB92E5C5}" type="slidenum">
              <a:rPr lang="en-ZA">
                <a:solidFill>
                  <a:prstClr val="black"/>
                </a:solidFill>
              </a:rPr>
              <a:pPr fontAlgn="base">
                <a:spcBef>
                  <a:spcPct val="0"/>
                </a:spcBef>
                <a:spcAft>
                  <a:spcPct val="0"/>
                </a:spcAft>
                <a:defRPr/>
              </a:pPr>
              <a:t>‹#›</a:t>
            </a:fld>
            <a:endParaRPr lang="en-ZA" dirty="0">
              <a:solidFill>
                <a:prstClr val="black"/>
              </a:solidFill>
            </a:endParaRPr>
          </a:p>
        </p:txBody>
      </p:sp>
    </p:spTree>
    <p:extLst>
      <p:ext uri="{BB962C8B-B14F-4D97-AF65-F5344CB8AC3E}">
        <p14:creationId xmlns:p14="http://schemas.microsoft.com/office/powerpoint/2010/main" xmlns="" val="543940374"/>
      </p:ext>
    </p:extLst>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endParaRPr lang="en-ZA" dirty="0"/>
          </a:p>
        </p:txBody>
      </p:sp>
      <p:sp>
        <p:nvSpPr>
          <p:cNvPr id="4" name="Footer Placeholder 3"/>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5" name="Slide Number Placeholder 4"/>
          <p:cNvSpPr>
            <a:spLocks noGrp="1"/>
          </p:cNvSpPr>
          <p:nvPr>
            <p:ph type="sldNum" sz="quarter" idx="12"/>
          </p:nvPr>
        </p:nvSpPr>
        <p:spPr>
          <a:xfrm>
            <a:off x="4343400" y="1036642"/>
            <a:ext cx="457200" cy="441325"/>
          </a:xfrm>
          <a:prstGeom prst="rect">
            <a:avLst/>
          </a:prstGeom>
        </p:spPr>
        <p:txBody>
          <a:bodyPr/>
          <a:lstStyle>
            <a:lvl1pPr>
              <a:defRPr>
                <a:latin typeface="Arial" charset="0"/>
                <a:cs typeface="Arial" charset="0"/>
              </a:defRPr>
            </a:lvl1pPr>
          </a:lstStyle>
          <a:p>
            <a:pPr fontAlgn="base">
              <a:spcBef>
                <a:spcPct val="0"/>
              </a:spcBef>
              <a:spcAft>
                <a:spcPct val="0"/>
              </a:spcAft>
              <a:defRPr/>
            </a:pPr>
            <a:fld id="{66F0A632-7DF3-4C0D-9ADD-FFBE1C7C22E6}" type="slidenum">
              <a:rPr lang="en-ZA">
                <a:solidFill>
                  <a:prstClr val="black"/>
                </a:solidFill>
              </a:rPr>
              <a:pPr fontAlgn="base">
                <a:spcBef>
                  <a:spcPct val="0"/>
                </a:spcBef>
                <a:spcAft>
                  <a:spcPct val="0"/>
                </a:spcAft>
                <a:defRPr/>
              </a:pPr>
              <a:t>‹#›</a:t>
            </a:fld>
            <a:endParaRPr lang="en-ZA" dirty="0">
              <a:solidFill>
                <a:prstClr val="black"/>
              </a:solidFill>
            </a:endParaRPr>
          </a:p>
        </p:txBody>
      </p:sp>
    </p:spTree>
    <p:extLst>
      <p:ext uri="{BB962C8B-B14F-4D97-AF65-F5344CB8AC3E}">
        <p14:creationId xmlns:p14="http://schemas.microsoft.com/office/powerpoint/2010/main" xmlns="" val="288001016"/>
      </p:ext>
    </p:extLst>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3" name="Rectangle 2"/>
          <p:cNvSpPr>
            <a:spLocks noChangeArrowheads="1"/>
          </p:cNvSpPr>
          <p:nvPr/>
        </p:nvSpPr>
        <p:spPr bwMode="white">
          <a:xfrm>
            <a:off x="0" y="4"/>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6" name="Rectangle 5"/>
          <p:cNvSpPr>
            <a:spLocks noChangeArrowheads="1"/>
          </p:cNvSpPr>
          <p:nvPr/>
        </p:nvSpPr>
        <p:spPr bwMode="auto">
          <a:xfrm>
            <a:off x="146052" y="6391279"/>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Date Placeholder 1"/>
          <p:cNvSpPr>
            <a:spLocks noGrp="1"/>
          </p:cNvSpPr>
          <p:nvPr>
            <p:ph type="dt" sz="half" idx="10"/>
          </p:nvPr>
        </p:nvSpPr>
        <p:spPr/>
        <p:txBody>
          <a:bodyPr/>
          <a:lstStyle>
            <a:lvl1pPr>
              <a:defRPr/>
            </a:lvl1pPr>
          </a:lstStyle>
          <a:p>
            <a:pPr>
              <a:defRPr/>
            </a:pPr>
            <a:endParaRPr lang="en-ZA" dirty="0"/>
          </a:p>
        </p:txBody>
      </p:sp>
      <p:sp>
        <p:nvSpPr>
          <p:cNvPr id="9" name="Footer Placeholder 2"/>
          <p:cNvSpPr>
            <a:spLocks noGrp="1"/>
          </p:cNvSpPr>
          <p:nvPr>
            <p:ph type="ftr" sz="quarter" idx="11"/>
          </p:nvPr>
        </p:nvSpPr>
        <p:spPr>
          <a:xfrm>
            <a:off x="304800" y="6410329"/>
            <a:ext cx="3581400"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sp>
        <p:nvSpPr>
          <p:cNvPr id="10" name="Slide Number Placeholder 3"/>
          <p:cNvSpPr>
            <a:spLocks noGrp="1"/>
          </p:cNvSpPr>
          <p:nvPr>
            <p:ph type="sldNum" sz="quarter" idx="12"/>
          </p:nvPr>
        </p:nvSpPr>
        <p:spPr>
          <a:xfrm>
            <a:off x="4267200" y="6324604"/>
            <a:ext cx="609600" cy="441325"/>
          </a:xfrm>
          <a:prstGeom prst="rect">
            <a:avLst/>
          </a:prstGeom>
        </p:spPr>
        <p:txBody>
          <a:bodyPr/>
          <a:lstStyle>
            <a:lvl1pPr>
              <a:defRPr smtClean="0">
                <a:solidFill>
                  <a:srgbClr val="FFFFFF"/>
                </a:solidFill>
                <a:latin typeface="Arial" charset="0"/>
                <a:cs typeface="Arial" charset="0"/>
              </a:defRPr>
            </a:lvl1pPr>
          </a:lstStyle>
          <a:p>
            <a:pPr fontAlgn="base">
              <a:spcBef>
                <a:spcPct val="0"/>
              </a:spcBef>
              <a:spcAft>
                <a:spcPct val="0"/>
              </a:spcAft>
              <a:defRPr/>
            </a:pPr>
            <a:fld id="{FAAEB210-B009-41E6-B98F-6F1D2786F7CD}" type="slidenum">
              <a:rPr lang="en-ZA"/>
              <a:pPr fontAlgn="base">
                <a:spcBef>
                  <a:spcPct val="0"/>
                </a:spcBef>
                <a:spcAft>
                  <a:spcPct val="0"/>
                </a:spcAft>
                <a:defRPr/>
              </a:pPr>
              <a:t>‹#›</a:t>
            </a:fld>
            <a:endParaRPr lang="en-ZA" dirty="0"/>
          </a:p>
        </p:txBody>
      </p:sp>
    </p:spTree>
    <p:extLst>
      <p:ext uri="{BB962C8B-B14F-4D97-AF65-F5344CB8AC3E}">
        <p14:creationId xmlns:p14="http://schemas.microsoft.com/office/powerpoint/2010/main" xmlns="" val="1903041520"/>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Rectangle 7"/>
          <p:cNvSpPr>
            <a:spLocks noChangeArrowheads="1"/>
          </p:cNvSpPr>
          <p:nvPr/>
        </p:nvSpPr>
        <p:spPr bwMode="white">
          <a:xfrm>
            <a:off x="0" y="4"/>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5" name="Rectangle 14"/>
          <p:cNvSpPr>
            <a:spLocks noChangeArrowheads="1"/>
          </p:cNvSpPr>
          <p:nvPr/>
        </p:nvSpPr>
        <p:spPr bwMode="auto">
          <a:xfrm>
            <a:off x="149226" y="6388104"/>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4"/>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42"/>
            <a:ext cx="457200" cy="441325"/>
          </a:xfrm>
          <a:prstGeom prst="rect">
            <a:avLst/>
          </a:prstGeom>
        </p:spPr>
        <p:txBody>
          <a:bodyPr/>
          <a:lstStyle>
            <a:lvl1pPr>
              <a:defRPr smtClean="0">
                <a:solidFill>
                  <a:schemeClr val="accent3">
                    <a:shade val="75000"/>
                  </a:schemeClr>
                </a:solidFill>
                <a:latin typeface="Arial" charset="0"/>
                <a:cs typeface="Arial" charset="0"/>
              </a:defRPr>
            </a:lvl1pPr>
          </a:lstStyle>
          <a:p>
            <a:pPr fontAlgn="base">
              <a:spcBef>
                <a:spcPct val="0"/>
              </a:spcBef>
              <a:spcAft>
                <a:spcPct val="0"/>
              </a:spcAft>
              <a:defRPr/>
            </a:pPr>
            <a:fld id="{87CE2A9D-5D8C-4C38-AA51-F31DA39EFA02}" type="slidenum">
              <a:rPr lang="en-ZA">
                <a:solidFill>
                  <a:srgbClr val="002060">
                    <a:shade val="75000"/>
                  </a:srgbClr>
                </a:solidFill>
              </a:rPr>
              <a:pPr fontAlgn="base">
                <a:spcBef>
                  <a:spcPct val="0"/>
                </a:spcBef>
                <a:spcAft>
                  <a:spcPct val="0"/>
                </a:spcAft>
                <a:defRPr/>
              </a:pPr>
              <a:t>‹#›</a:t>
            </a:fld>
            <a:endParaRPr lang="en-ZA" dirty="0">
              <a:solidFill>
                <a:srgbClr val="002060">
                  <a:shade val="75000"/>
                </a:srgbClr>
              </a:solidFill>
            </a:endParaRPr>
          </a:p>
        </p:txBody>
      </p:sp>
      <p:sp>
        <p:nvSpPr>
          <p:cNvPr id="17" name="Date Placeholder 4"/>
          <p:cNvSpPr>
            <a:spLocks noGrp="1"/>
          </p:cNvSpPr>
          <p:nvPr>
            <p:ph type="dt" sz="half" idx="11"/>
          </p:nvPr>
        </p:nvSpPr>
        <p:spPr/>
        <p:txBody>
          <a:bodyPr/>
          <a:lstStyle>
            <a:lvl1pPr>
              <a:defRPr/>
            </a:lvl1pPr>
          </a:lstStyle>
          <a:p>
            <a:pPr>
              <a:defRPr/>
            </a:pPr>
            <a:endParaRPr lang="en-ZA" dirty="0"/>
          </a:p>
        </p:txBody>
      </p:sp>
      <p:sp>
        <p:nvSpPr>
          <p:cNvPr id="18" name="Footer Placeholder 5"/>
          <p:cNvSpPr>
            <a:spLocks noGrp="1"/>
          </p:cNvSpPr>
          <p:nvPr>
            <p:ph type="ftr" sz="quarter" idx="12"/>
          </p:nvPr>
        </p:nvSpPr>
        <p:spPr>
          <a:xfrm>
            <a:off x="301627" y="6410329"/>
            <a:ext cx="3382963"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pic>
        <p:nvPicPr>
          <p:cNvPr id="19" name="Picture 18"/>
          <p:cNvPicPr>
            <a:picLocks noChangeAspect="1"/>
          </p:cNvPicPr>
          <p:nvPr userDrawn="1"/>
        </p:nvPicPr>
        <p:blipFill>
          <a:blip r:embed="rId2" cstate="print"/>
          <a:stretch>
            <a:fillRect/>
          </a:stretch>
        </p:blipFill>
        <p:spPr>
          <a:xfrm>
            <a:off x="1331016" y="155299"/>
            <a:ext cx="558202" cy="690632"/>
          </a:xfrm>
          <a:prstGeom prst="rect">
            <a:avLst/>
          </a:prstGeom>
        </p:spPr>
      </p:pic>
    </p:spTree>
    <p:extLst>
      <p:ext uri="{BB962C8B-B14F-4D97-AF65-F5344CB8AC3E}">
        <p14:creationId xmlns:p14="http://schemas.microsoft.com/office/powerpoint/2010/main" xmlns="" val="510220446"/>
      </p:ext>
    </p:extLst>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Rectangle 9"/>
          <p:cNvSpPr>
            <a:spLocks noChangeArrowheads="1"/>
          </p:cNvSpPr>
          <p:nvPr/>
        </p:nvSpPr>
        <p:spPr bwMode="auto">
          <a:xfrm>
            <a:off x="152400" y="152404"/>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1" name="Rectangle 10"/>
          <p:cNvSpPr/>
          <p:nvPr/>
        </p:nvSpPr>
        <p:spPr>
          <a:xfrm>
            <a:off x="158750" y="454029"/>
            <a:ext cx="2736850" cy="6022971"/>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15" name="Rectangle 14"/>
          <p:cNvSpPr>
            <a:spLocks noChangeArrowheads="1"/>
          </p:cNvSpPr>
          <p:nvPr/>
        </p:nvSpPr>
        <p:spPr bwMode="auto">
          <a:xfrm>
            <a:off x="149226" y="6388104"/>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42"/>
            <a:ext cx="457200" cy="441325"/>
          </a:xfrm>
          <a:prstGeom prst="rect">
            <a:avLst/>
          </a:prstGeom>
        </p:spPr>
        <p:txBody>
          <a:bodyPr/>
          <a:lstStyle>
            <a:lvl1pPr>
              <a:defRPr>
                <a:latin typeface="Arial" charset="0"/>
                <a:cs typeface="Arial" charset="0"/>
              </a:defRPr>
            </a:lvl1pPr>
          </a:lstStyle>
          <a:p>
            <a:pPr fontAlgn="base">
              <a:spcBef>
                <a:spcPct val="0"/>
              </a:spcBef>
              <a:spcAft>
                <a:spcPct val="0"/>
              </a:spcAft>
              <a:defRPr/>
            </a:pPr>
            <a:fld id="{B2E68A02-9E9C-4D12-8302-F1D2D0B0B950}" type="slidenum">
              <a:rPr lang="en-ZA">
                <a:solidFill>
                  <a:prstClr val="black"/>
                </a:solidFill>
              </a:rPr>
              <a:pPr fontAlgn="base">
                <a:spcBef>
                  <a:spcPct val="0"/>
                </a:spcBef>
                <a:spcAft>
                  <a:spcPct val="0"/>
                </a:spcAft>
                <a:defRPr/>
              </a:pPr>
              <a:t>‹#›</a:t>
            </a:fld>
            <a:endParaRPr lang="en-ZA" dirty="0">
              <a:solidFill>
                <a:prstClr val="black"/>
              </a:solidFill>
            </a:endParaRPr>
          </a:p>
        </p:txBody>
      </p:sp>
      <p:sp>
        <p:nvSpPr>
          <p:cNvPr id="17" name="Date Placeholder 4"/>
          <p:cNvSpPr>
            <a:spLocks noGrp="1"/>
          </p:cNvSpPr>
          <p:nvPr>
            <p:ph type="dt" sz="half" idx="11"/>
          </p:nvPr>
        </p:nvSpPr>
        <p:spPr>
          <a:xfrm>
            <a:off x="5788027" y="6405567"/>
            <a:ext cx="3044825" cy="365125"/>
          </a:xfrm>
        </p:spPr>
        <p:txBody>
          <a:bodyPr/>
          <a:lstStyle>
            <a:lvl1pPr>
              <a:defRPr/>
            </a:lvl1pPr>
          </a:lstStyle>
          <a:p>
            <a:pPr>
              <a:defRPr/>
            </a:pPr>
            <a:endParaRPr lang="en-ZA" dirty="0"/>
          </a:p>
        </p:txBody>
      </p:sp>
      <p:sp>
        <p:nvSpPr>
          <p:cNvPr id="18" name="Footer Placeholder 5"/>
          <p:cNvSpPr>
            <a:spLocks noGrp="1"/>
          </p:cNvSpPr>
          <p:nvPr>
            <p:ph type="ftr" sz="quarter" idx="12"/>
          </p:nvPr>
        </p:nvSpPr>
        <p:spPr>
          <a:xfrm>
            <a:off x="301627" y="6410329"/>
            <a:ext cx="3584575" cy="366713"/>
          </a:xfrm>
          <a:prstGeom prst="rect">
            <a:avLst/>
          </a:prstGeom>
        </p:spPr>
        <p:txBody>
          <a:bodyPr/>
          <a:lstStyle>
            <a:lvl1pPr>
              <a:defRPr>
                <a:latin typeface="Arial" charset="0"/>
                <a:cs typeface="Arial" charset="0"/>
              </a:defRPr>
            </a:lvl1pPr>
          </a:lstStyle>
          <a:p>
            <a:pPr fontAlgn="base">
              <a:spcBef>
                <a:spcPct val="0"/>
              </a:spcBef>
              <a:spcAft>
                <a:spcPct val="0"/>
              </a:spcAft>
              <a:defRPr/>
            </a:pPr>
            <a:endParaRPr lang="en-ZA" dirty="0">
              <a:solidFill>
                <a:prstClr val="black"/>
              </a:solidFill>
            </a:endParaRPr>
          </a:p>
        </p:txBody>
      </p:sp>
      <p:pic>
        <p:nvPicPr>
          <p:cNvPr id="19" name="Picture 18"/>
          <p:cNvPicPr>
            <a:picLocks noChangeAspect="1"/>
          </p:cNvPicPr>
          <p:nvPr userDrawn="1"/>
        </p:nvPicPr>
        <p:blipFill>
          <a:blip r:embed="rId2" cstate="print"/>
          <a:stretch>
            <a:fillRect/>
          </a:stretch>
        </p:blipFill>
        <p:spPr>
          <a:xfrm>
            <a:off x="1331016" y="155299"/>
            <a:ext cx="558202" cy="690632"/>
          </a:xfrm>
          <a:prstGeom prst="rect">
            <a:avLst/>
          </a:prstGeom>
        </p:spPr>
      </p:pic>
    </p:spTree>
    <p:extLst>
      <p:ext uri="{BB962C8B-B14F-4D97-AF65-F5344CB8AC3E}">
        <p14:creationId xmlns:p14="http://schemas.microsoft.com/office/powerpoint/2010/main" xmlns="" val="802101531"/>
      </p:ext>
    </p:extLst>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6" name="Rectangle 15"/>
          <p:cNvSpPr>
            <a:spLocks noChangeArrowheads="1"/>
          </p:cNvSpPr>
          <p:nvPr userDrawn="1"/>
        </p:nvSpPr>
        <p:spPr bwMode="white">
          <a:xfrm>
            <a:off x="0" y="4"/>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9" name="Rectangle 8"/>
          <p:cNvSpPr>
            <a:spLocks noChangeArrowheads="1"/>
          </p:cNvSpPr>
          <p:nvPr/>
        </p:nvSpPr>
        <p:spPr bwMode="auto">
          <a:xfrm>
            <a:off x="149226" y="6388104"/>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4" name="Date Placeholder 13"/>
          <p:cNvSpPr>
            <a:spLocks noGrp="1"/>
          </p:cNvSpPr>
          <p:nvPr>
            <p:ph type="dt" sz="half" idx="2"/>
          </p:nvPr>
        </p:nvSpPr>
        <p:spPr>
          <a:xfrm>
            <a:off x="5791202" y="6405567"/>
            <a:ext cx="3044825" cy="365125"/>
          </a:xfrm>
          <a:prstGeom prst="rect">
            <a:avLst/>
          </a:prstGeom>
        </p:spPr>
        <p:txBody>
          <a:bodyPr vert="horz"/>
          <a:lstStyle>
            <a:lvl1pPr algn="r" eaLnBrk="1" latinLnBrk="0" hangingPunct="1">
              <a:defRPr kumimoji="0" sz="1400" smtClean="0">
                <a:solidFill>
                  <a:srgbClr val="FFFFFF"/>
                </a:solidFill>
                <a:latin typeface="Arial" charset="0"/>
                <a:cs typeface="Arial" charset="0"/>
              </a:defRPr>
            </a:lvl1pPr>
          </a:lstStyle>
          <a:p>
            <a:pPr fontAlgn="base">
              <a:spcBef>
                <a:spcPct val="0"/>
              </a:spcBef>
              <a:spcAft>
                <a:spcPct val="0"/>
              </a:spcAft>
              <a:defRPr/>
            </a:pPr>
            <a:endParaRPr lang="en-ZA"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6"/>
            </a:solidFill>
            <a:prstDash val="solid"/>
            <a:miter lim="800000"/>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6"/>
            </a:solidFill>
            <a:prstDash val="sysDash"/>
            <a:round/>
            <a:headEnd type="none" w="med" len="med"/>
            <a:tailEnd type="none" w="med" len="med"/>
          </a:ln>
          <a:effectLst/>
        </p:spPr>
        <p:txBody>
          <a:bodyPr wrap="none" anchor="ctr"/>
          <a:lstStyle/>
          <a:p>
            <a:pPr fontAlgn="base">
              <a:spcBef>
                <a:spcPct val="0"/>
              </a:spcBef>
              <a:spcAft>
                <a:spcPct val="0"/>
              </a:spcAft>
              <a:defRPr/>
            </a:pPr>
            <a:endParaRPr lang="en-US" sz="1800" dirty="0">
              <a:solidFill>
                <a:prstClr val="black"/>
              </a:solidFill>
              <a:latin typeface="Arial" charset="0"/>
              <a:cs typeface="Arial" charset="0"/>
            </a:endParaRPr>
          </a:p>
        </p:txBody>
      </p:sp>
      <p:sp>
        <p:nvSpPr>
          <p:cNvPr id="1034" name="Title Placeholder 21"/>
          <p:cNvSpPr>
            <a:spLocks noGrp="1"/>
          </p:cNvSpPr>
          <p:nvPr>
            <p:ph type="title"/>
          </p:nvPr>
        </p:nvSpPr>
        <p:spPr bwMode="auto">
          <a:xfrm>
            <a:off x="1066800" y="307979"/>
            <a:ext cx="7048464" cy="758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5" name="Text Placeholder 12"/>
          <p:cNvSpPr>
            <a:spLocks noGrp="1"/>
          </p:cNvSpPr>
          <p:nvPr>
            <p:ph type="body" idx="1"/>
          </p:nvPr>
        </p:nvSpPr>
        <p:spPr bwMode="auto">
          <a:xfrm>
            <a:off x="301625" y="1634335"/>
            <a:ext cx="8534400" cy="44886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2" name="Picture 4" descr="http://www.acellifootball.co.za/uploads/images/sa_flag.jp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8268079" y="405209"/>
            <a:ext cx="564356" cy="564356"/>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14"/>
          <p:cNvPicPr>
            <a:picLocks noChangeAspect="1"/>
          </p:cNvPicPr>
          <p:nvPr userDrawn="1"/>
        </p:nvPicPr>
        <p:blipFill>
          <a:blip r:embed="rId16" cstate="print"/>
          <a:stretch>
            <a:fillRect/>
          </a:stretch>
        </p:blipFill>
        <p:spPr>
          <a:xfrm>
            <a:off x="421148" y="204554"/>
            <a:ext cx="565867" cy="731383"/>
          </a:xfrm>
          <a:prstGeom prst="rect">
            <a:avLst/>
          </a:prstGeom>
        </p:spPr>
      </p:pic>
      <p:sp>
        <p:nvSpPr>
          <p:cNvPr id="20" name="TextBox 19"/>
          <p:cNvSpPr txBox="1"/>
          <p:nvPr userDrawn="1"/>
        </p:nvSpPr>
        <p:spPr>
          <a:xfrm>
            <a:off x="145640" y="903279"/>
            <a:ext cx="1116883" cy="400110"/>
          </a:xfrm>
          <a:prstGeom prst="rect">
            <a:avLst/>
          </a:prstGeom>
          <a:noFill/>
        </p:spPr>
        <p:txBody>
          <a:bodyPr wrap="square" rtlCol="0">
            <a:spAutoFit/>
          </a:bodyPr>
          <a:lstStyle/>
          <a:p>
            <a:pPr algn="ctr" fontAlgn="auto">
              <a:spcAft>
                <a:spcPts val="0"/>
              </a:spcAft>
              <a:defRPr/>
            </a:pPr>
            <a:r>
              <a:rPr lang="en-US" sz="700" b="1" dirty="0" smtClean="0">
                <a:solidFill>
                  <a:srgbClr val="002060"/>
                </a:solidFill>
              </a:rPr>
              <a:t>THE SENZ’UMEHLUKO STRATEGY </a:t>
            </a:r>
          </a:p>
          <a:p>
            <a:pPr algn="ctr" fontAlgn="auto">
              <a:spcAft>
                <a:spcPts val="0"/>
              </a:spcAft>
              <a:defRPr/>
            </a:pPr>
            <a:r>
              <a:rPr lang="en-US" sz="600" i="1" dirty="0" smtClean="0">
                <a:solidFill>
                  <a:srgbClr val="007956"/>
                </a:solidFill>
                <a:latin typeface="Segoe Script" panose="020B0504020000000003" pitchFamily="34" charset="0"/>
              </a:rPr>
              <a:t>Making a Difference</a:t>
            </a:r>
          </a:p>
        </p:txBody>
      </p:sp>
    </p:spTree>
    <p:extLst>
      <p:ext uri="{BB962C8B-B14F-4D97-AF65-F5344CB8AC3E}">
        <p14:creationId xmlns:p14="http://schemas.microsoft.com/office/powerpoint/2010/main" xmlns="" val="2340559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3" r:id="rId13"/>
  </p:sldLayoutIdLst>
  <p:transition spd="med">
    <p:fade thruBlk="1"/>
  </p:transition>
  <p:timing>
    <p:tnLst>
      <p:par>
        <p:cTn id="1" dur="indefinite" restart="never" nodeType="tmRoot"/>
      </p:par>
    </p:tnLst>
  </p:timing>
  <p:hf sldNum="0" hdr="0" ftr="0" dt="0"/>
  <p:txStyles>
    <p:titleStyle>
      <a:lvl1pPr algn="ctr" rtl="0" fontAlgn="base">
        <a:spcBef>
          <a:spcPct val="0"/>
        </a:spcBef>
        <a:spcAft>
          <a:spcPct val="0"/>
        </a:spcAft>
        <a:defRPr sz="3300" kern="1200">
          <a:solidFill>
            <a:srgbClr val="252E37"/>
          </a:solidFill>
          <a:latin typeface="+mj-lt"/>
          <a:ea typeface="+mj-ea"/>
          <a:cs typeface="+mj-cs"/>
        </a:defRPr>
      </a:lvl1pPr>
      <a:lvl2pPr algn="ctr" rtl="0" fontAlgn="base">
        <a:spcBef>
          <a:spcPct val="0"/>
        </a:spcBef>
        <a:spcAft>
          <a:spcPct val="0"/>
        </a:spcAft>
        <a:defRPr sz="3300">
          <a:solidFill>
            <a:srgbClr val="AB2627"/>
          </a:solidFill>
          <a:latin typeface="Arial" pitchFamily="34" charset="0"/>
        </a:defRPr>
      </a:lvl2pPr>
      <a:lvl3pPr algn="ctr" rtl="0" fontAlgn="base">
        <a:spcBef>
          <a:spcPct val="0"/>
        </a:spcBef>
        <a:spcAft>
          <a:spcPct val="0"/>
        </a:spcAft>
        <a:defRPr sz="3300">
          <a:solidFill>
            <a:srgbClr val="AB2627"/>
          </a:solidFill>
          <a:latin typeface="Arial" pitchFamily="34" charset="0"/>
        </a:defRPr>
      </a:lvl3pPr>
      <a:lvl4pPr algn="ctr" rtl="0" fontAlgn="base">
        <a:spcBef>
          <a:spcPct val="0"/>
        </a:spcBef>
        <a:spcAft>
          <a:spcPct val="0"/>
        </a:spcAft>
        <a:defRPr sz="3300">
          <a:solidFill>
            <a:srgbClr val="AB2627"/>
          </a:solidFill>
          <a:latin typeface="Arial" pitchFamily="34" charset="0"/>
        </a:defRPr>
      </a:lvl4pPr>
      <a:lvl5pPr algn="ctr" rtl="0" fontAlgn="base">
        <a:spcBef>
          <a:spcPct val="0"/>
        </a:spcBef>
        <a:spcAft>
          <a:spcPct val="0"/>
        </a:spcAft>
        <a:defRPr sz="3300">
          <a:solidFill>
            <a:srgbClr val="AB2627"/>
          </a:solidFill>
          <a:latin typeface="Arial" pitchFamily="34" charset="0"/>
        </a:defRPr>
      </a:lvl5pPr>
      <a:lvl6pPr marL="457189" algn="ctr" rtl="0" fontAlgn="base">
        <a:spcBef>
          <a:spcPct val="0"/>
        </a:spcBef>
        <a:spcAft>
          <a:spcPct val="0"/>
        </a:spcAft>
        <a:defRPr sz="3300">
          <a:solidFill>
            <a:srgbClr val="AB2627"/>
          </a:solidFill>
          <a:latin typeface="Arial" pitchFamily="34" charset="0"/>
        </a:defRPr>
      </a:lvl6pPr>
      <a:lvl7pPr marL="914377" algn="ctr" rtl="0" fontAlgn="base">
        <a:spcBef>
          <a:spcPct val="0"/>
        </a:spcBef>
        <a:spcAft>
          <a:spcPct val="0"/>
        </a:spcAft>
        <a:defRPr sz="3300">
          <a:solidFill>
            <a:srgbClr val="AB2627"/>
          </a:solidFill>
          <a:latin typeface="Arial" pitchFamily="34" charset="0"/>
        </a:defRPr>
      </a:lvl7pPr>
      <a:lvl8pPr marL="1371566" algn="ctr" rtl="0" fontAlgn="base">
        <a:spcBef>
          <a:spcPct val="0"/>
        </a:spcBef>
        <a:spcAft>
          <a:spcPct val="0"/>
        </a:spcAft>
        <a:defRPr sz="3300">
          <a:solidFill>
            <a:srgbClr val="AB2627"/>
          </a:solidFill>
          <a:latin typeface="Arial" pitchFamily="34" charset="0"/>
        </a:defRPr>
      </a:lvl8pPr>
      <a:lvl9pPr marL="1828754" algn="ctr" rtl="0" fontAlgn="base">
        <a:spcBef>
          <a:spcPct val="0"/>
        </a:spcBef>
        <a:spcAft>
          <a:spcPct val="0"/>
        </a:spcAft>
        <a:defRPr sz="3300">
          <a:solidFill>
            <a:srgbClr val="AB2627"/>
          </a:solidFill>
          <a:latin typeface="Arial" pitchFamily="34" charset="0"/>
        </a:defRPr>
      </a:lvl9pPr>
    </p:titleStyle>
    <p:bodyStyle>
      <a:lvl1pPr marL="273044" indent="-273044"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74" indent="-273044"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05" indent="-228594" algn="l" rtl="0" fontAlgn="base">
        <a:spcBef>
          <a:spcPct val="20000"/>
        </a:spcBef>
        <a:spcAft>
          <a:spcPct val="0"/>
        </a:spcAft>
        <a:buClr>
          <a:srgbClr val="C32D2E"/>
        </a:buClr>
        <a:buSzPct val="75000"/>
        <a:buFont typeface="Wingdings 2" pitchFamily="18" charset="2"/>
        <a:buChar char=""/>
        <a:defRPr sz="2000" kern="1200">
          <a:solidFill>
            <a:schemeClr val="tx1"/>
          </a:solidFill>
          <a:latin typeface="+mn-lt"/>
          <a:ea typeface="+mn-ea"/>
          <a:cs typeface="+mn-cs"/>
        </a:defRPr>
      </a:lvl3pPr>
      <a:lvl4pPr marL="1096935" indent="-228594" algn="l" rtl="0" fontAlgn="base">
        <a:spcBef>
          <a:spcPct val="20000"/>
        </a:spcBef>
        <a:spcAft>
          <a:spcPct val="0"/>
        </a:spcAft>
        <a:buClr>
          <a:srgbClr val="84AA33"/>
        </a:buClr>
        <a:buSzPct val="70000"/>
        <a:buFont typeface="Wingdings" pitchFamily="2" charset="2"/>
        <a:buChar char=""/>
        <a:defRPr sz="2000" kern="1200">
          <a:solidFill>
            <a:schemeClr val="tx2"/>
          </a:solidFill>
          <a:latin typeface="+mn-lt"/>
          <a:ea typeface="+mn-ea"/>
          <a:cs typeface="+mn-cs"/>
        </a:defRPr>
      </a:lvl4pPr>
      <a:lvl5pPr marL="1371566" indent="-228594" algn="l" rtl="0" fontAlgn="base">
        <a:spcBef>
          <a:spcPct val="20000"/>
        </a:spcBef>
        <a:spcAft>
          <a:spcPct val="0"/>
        </a:spcAft>
        <a:buClr>
          <a:srgbClr val="964305"/>
        </a:buClr>
        <a:buChar char="•"/>
        <a:defRPr kern="1200">
          <a:solidFill>
            <a:schemeClr val="tx1"/>
          </a:solidFill>
          <a:latin typeface="+mn-lt"/>
          <a:ea typeface="+mn-ea"/>
          <a:cs typeface="+mn-cs"/>
        </a:defRPr>
      </a:lvl5pPr>
      <a:lvl6pPr marL="1645879" indent="-182875"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067" indent="-182875"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381" indent="-182875"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jpe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png"/><Relationship Id="rId4" Type="http://schemas.openxmlformats.org/officeDocument/2006/relationships/image" Target="../media/image11.jpe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04900" y="425086"/>
            <a:ext cx="6743700" cy="867930"/>
          </a:xfrm>
          <a:prstGeom prst="rect">
            <a:avLst/>
          </a:prstGeom>
        </p:spPr>
        <p:txBody>
          <a:bodyPr wrap="square">
            <a:spAutoFit/>
          </a:bodyPr>
          <a:lstStyle/>
          <a:p>
            <a:pPr algn="ctr">
              <a:lnSpc>
                <a:spcPct val="90000"/>
              </a:lnSpc>
            </a:pPr>
            <a:r>
              <a:rPr lang="en-US" altLang="en-US" sz="2800" b="1" dirty="0" smtClean="0">
                <a:cs typeface="Arial" panose="020B0604020202020204" pitchFamily="34" charset="0"/>
              </a:rPr>
              <a:t>CCMA 2016/17 QUARTER 1 AND QUARTER 2 PERFORMANCE REPORT</a:t>
            </a:r>
            <a:endParaRPr lang="en-US" altLang="en-US" sz="2800" b="1" dirty="0">
              <a:cs typeface="Arial" panose="020B0604020202020204" pitchFamily="34" charset="0"/>
            </a:endParaRPr>
          </a:p>
        </p:txBody>
      </p:sp>
      <p:sp>
        <p:nvSpPr>
          <p:cNvPr id="5" name="Subtitle 4"/>
          <p:cNvSpPr>
            <a:spLocks noGrp="1"/>
          </p:cNvSpPr>
          <p:nvPr>
            <p:ph type="subTitle" idx="1"/>
          </p:nvPr>
        </p:nvSpPr>
        <p:spPr>
          <a:xfrm>
            <a:off x="1428729" y="5094725"/>
            <a:ext cx="6400800" cy="1061376"/>
          </a:xfrm>
        </p:spPr>
        <p:txBody>
          <a:bodyPr/>
          <a:lstStyle/>
          <a:p>
            <a:r>
              <a:rPr lang="en-ZA" sz="1800" dirty="0" smtClean="0">
                <a:solidFill>
                  <a:srgbClr val="23313B"/>
                </a:solidFill>
              </a:rPr>
              <a:t>PRESENTATION TO THE PORTFOLIO COMMITTEE ON LABOUR</a:t>
            </a:r>
          </a:p>
          <a:p>
            <a:r>
              <a:rPr lang="en-ZA" sz="1800" dirty="0" smtClean="0">
                <a:solidFill>
                  <a:srgbClr val="23313B"/>
                </a:solidFill>
              </a:rPr>
              <a:t>15 FEBRUARY 2017</a:t>
            </a:r>
            <a:endParaRPr lang="en-ZA" sz="1800" dirty="0">
              <a:solidFill>
                <a:srgbClr val="23313B"/>
              </a:solidFill>
            </a:endParaRPr>
          </a:p>
        </p:txBody>
      </p:sp>
    </p:spTree>
    <p:extLst>
      <p:ext uri="{BB962C8B-B14F-4D97-AF65-F5344CB8AC3E}">
        <p14:creationId xmlns:p14="http://schemas.microsoft.com/office/powerpoint/2010/main" xmlns="" val="40998207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3295" y="1066804"/>
            <a:ext cx="8654654" cy="3829050"/>
          </a:xfrm>
        </p:spPr>
        <p:txBody>
          <a:bodyPr/>
          <a:lstStyle/>
          <a:p>
            <a:pPr marL="205973" lvl="1" indent="0">
              <a:buNone/>
              <a:defRPr/>
            </a:pPr>
            <a:endParaRPr lang="en-US" sz="2000" b="1" dirty="0"/>
          </a:p>
          <a:p>
            <a:pPr marL="205973" lvl="1" indent="0" algn="ctr">
              <a:buNone/>
              <a:defRPr/>
            </a:pPr>
            <a:r>
              <a:rPr lang="en-GB" sz="2000" b="1" dirty="0">
                <a:solidFill>
                  <a:schemeClr val="tx1"/>
                </a:solidFill>
              </a:rPr>
              <a:t>FINANCIAL POSITION AND </a:t>
            </a:r>
            <a:r>
              <a:rPr lang="en-ZA" sz="2000" b="1" dirty="0">
                <a:solidFill>
                  <a:schemeClr val="tx1"/>
                </a:solidFill>
              </a:rPr>
              <a:t>WORKING CAPITAL</a:t>
            </a:r>
            <a:endParaRPr lang="en-GB" sz="2000" b="1" dirty="0">
              <a:solidFill>
                <a:schemeClr val="tx1"/>
              </a:solidFill>
            </a:endParaRPr>
          </a:p>
          <a:p>
            <a:pPr marL="205979" lvl="1" indent="0" algn="ctr">
              <a:buNone/>
              <a:defRPr/>
            </a:pPr>
            <a:endParaRPr lang="en-ZA" sz="2000" b="1" dirty="0">
              <a:solidFill>
                <a:schemeClr val="tx1"/>
              </a:solidFill>
            </a:endParaRPr>
          </a:p>
          <a:p>
            <a:pPr algn="just" eaLnBrk="1" hangingPunct="1">
              <a:buClrTx/>
              <a:defRPr/>
            </a:pPr>
            <a:r>
              <a:rPr lang="en-ZA" sz="2000" dirty="0"/>
              <a:t>The organisation continues to maintain a healthy financial position.</a:t>
            </a:r>
          </a:p>
          <a:p>
            <a:pPr algn="just" eaLnBrk="1" hangingPunct="1">
              <a:buClrTx/>
              <a:defRPr/>
            </a:pPr>
            <a:r>
              <a:rPr lang="en-ZA" sz="2000" dirty="0"/>
              <a:t>The total of active invested funds as at 30 September was R474m, with total earned interest income of R8.9 on total funds invested effective beginning of the financial year. </a:t>
            </a:r>
          </a:p>
          <a:p>
            <a:pPr algn="just" eaLnBrk="1" hangingPunct="1">
              <a:buClrTx/>
              <a:defRPr/>
            </a:pPr>
            <a:endParaRPr lang="en-ZA" sz="2000" dirty="0"/>
          </a:p>
          <a:p>
            <a:pPr algn="just" eaLnBrk="1" hangingPunct="1">
              <a:buClrTx/>
              <a:defRPr/>
            </a:pPr>
            <a:r>
              <a:rPr lang="en-ZA" sz="2000" dirty="0"/>
              <a:t>The interest from investments yielded an average of 7.7% which was in line with the average rates offered during the quotation process. </a:t>
            </a:r>
          </a:p>
          <a:p>
            <a:pPr algn="just" eaLnBrk="1" hangingPunct="1">
              <a:buClrTx/>
              <a:defRPr/>
            </a:pPr>
            <a:endParaRPr lang="en-ZA" sz="2000" dirty="0"/>
          </a:p>
          <a:p>
            <a:pPr algn="just" eaLnBrk="1" hangingPunct="1">
              <a:buClrTx/>
              <a:defRPr/>
            </a:pPr>
            <a:r>
              <a:rPr lang="en-GB" sz="2000" dirty="0"/>
              <a:t>The Cash and Cash Equivalents closed at R247m which is equivalent to 3, 6 month’s cash turnover ratio. </a:t>
            </a:r>
          </a:p>
          <a:p>
            <a:pPr algn="just" eaLnBrk="1" hangingPunct="1">
              <a:buClrTx/>
              <a:defRPr/>
            </a:pPr>
            <a:endParaRPr lang="en-GB" sz="2000" dirty="0"/>
          </a:p>
          <a:p>
            <a:pPr algn="just" eaLnBrk="1" hangingPunct="1">
              <a:buClrTx/>
              <a:defRPr/>
            </a:pPr>
            <a:r>
              <a:rPr lang="en-GB" sz="2000" dirty="0"/>
              <a:t>The liquidity ratio was 3, 8:1, which exceeded the target of 1:1</a:t>
            </a:r>
            <a:endParaRPr lang="en-ZA" sz="2000" dirty="0"/>
          </a:p>
          <a:p>
            <a:pPr marL="204783" indent="-204783" algn="just">
              <a:buClrTx/>
              <a:buFont typeface="Arial" panose="020B0604020202020204" pitchFamily="34" charset="0"/>
              <a:buChar char="•"/>
              <a:defRPr/>
            </a:pPr>
            <a:endParaRPr lang="en-ZA" sz="2000" dirty="0"/>
          </a:p>
          <a:p>
            <a:pPr marL="0" indent="0" algn="just">
              <a:buClrTx/>
              <a:buNone/>
              <a:defRPr/>
            </a:pPr>
            <a:endParaRPr lang="en-ZA" sz="2000" dirty="0"/>
          </a:p>
          <a:p>
            <a:pPr marL="204783" indent="-204783">
              <a:defRPr/>
            </a:pPr>
            <a:endParaRPr lang="en-US" sz="2000" dirty="0" smtClean="0"/>
          </a:p>
          <a:p>
            <a:pPr marL="204783" indent="-204783">
              <a:defRPr/>
            </a:pPr>
            <a:endParaRPr lang="en-US" sz="2000" dirty="0"/>
          </a:p>
          <a:p>
            <a:pPr marL="204783" indent="-204783">
              <a:defRPr/>
            </a:pPr>
            <a:endParaRPr lang="en-US" sz="2000" dirty="0"/>
          </a:p>
        </p:txBody>
      </p:sp>
      <p:sp>
        <p:nvSpPr>
          <p:cNvPr id="5" name="Title 1"/>
          <p:cNvSpPr>
            <a:spLocks noGrp="1"/>
          </p:cNvSpPr>
          <p:nvPr>
            <p:ph type="title"/>
          </p:nvPr>
        </p:nvSpPr>
        <p:spPr/>
        <p:txBody>
          <a:bodyPr/>
          <a:lstStyle/>
          <a:p>
            <a:pPr eaLnBrk="1" hangingPunct="1">
              <a:defRPr/>
            </a:pPr>
            <a:r>
              <a:rPr lang="en-ZA" altLang="en-US" sz="2400" b="1" dirty="0" smtClean="0">
                <a:solidFill>
                  <a:schemeClr val="tx1"/>
                </a:solidFill>
              </a:rPr>
              <a:t>2016/17 SECOND QUARTER FINANCIAL PERFORMANCE (CONT) </a:t>
            </a:r>
            <a:endParaRPr lang="en-US" altLang="en-US" sz="2400" b="1" dirty="0">
              <a:solidFill>
                <a:schemeClr val="tx1"/>
              </a:solidFill>
            </a:endParaRPr>
          </a:p>
        </p:txBody>
      </p:sp>
    </p:spTree>
    <p:extLst>
      <p:ext uri="{BB962C8B-B14F-4D97-AF65-F5344CB8AC3E}">
        <p14:creationId xmlns:p14="http://schemas.microsoft.com/office/powerpoint/2010/main" xmlns="" val="1744315441"/>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60123" y="1356626"/>
            <a:ext cx="7473553" cy="3561159"/>
          </a:xfrm>
        </p:spPr>
        <p:txBody>
          <a:bodyPr/>
          <a:lstStyle/>
          <a:p>
            <a:pPr marL="0" indent="0" algn="just">
              <a:buClrTx/>
              <a:buNone/>
              <a:defRPr/>
            </a:pPr>
            <a:endParaRPr lang="en-ZA" sz="2000" dirty="0"/>
          </a:p>
          <a:p>
            <a:pPr algn="just" eaLnBrk="1" hangingPunct="1">
              <a:buClrTx/>
              <a:defRPr/>
            </a:pPr>
            <a:r>
              <a:rPr lang="en-ZA" sz="2000" dirty="0"/>
              <a:t>The accumulated surplus as at 31 March 2016 of R50.6m were approved for a rollover to the current financial year. </a:t>
            </a:r>
            <a:endParaRPr lang="en-ZA" sz="2000" dirty="0" smtClean="0"/>
          </a:p>
          <a:p>
            <a:pPr algn="just" eaLnBrk="1" hangingPunct="1">
              <a:buClrTx/>
              <a:defRPr/>
            </a:pPr>
            <a:endParaRPr lang="en-ZA" sz="800" dirty="0"/>
          </a:p>
          <a:p>
            <a:pPr algn="just" eaLnBrk="1" hangingPunct="1">
              <a:buClrTx/>
              <a:defRPr/>
            </a:pPr>
            <a:r>
              <a:rPr lang="en-ZA" sz="2000" dirty="0"/>
              <a:t>The accumulated surplus </a:t>
            </a:r>
            <a:r>
              <a:rPr lang="en-ZA" sz="2000" dirty="0" smtClean="0"/>
              <a:t>resulted from additional </a:t>
            </a:r>
            <a:r>
              <a:rPr lang="en-ZA" sz="2000" dirty="0"/>
              <a:t>funding over the three year MTEF period which ended in 2015/16 which was utilised for: the implementation of the Employment Law Amendments (ELA); opening of new offices; establishment of the Employment Security Unit; and the roll out of the web enabled Case Management System (CMS). All the projects have been successfully commenced and are in various phases of implementation</a:t>
            </a:r>
            <a:r>
              <a:rPr lang="en-ZA" sz="2000" dirty="0" smtClean="0"/>
              <a:t>.</a:t>
            </a:r>
          </a:p>
          <a:p>
            <a:pPr marL="0" indent="0" algn="just" eaLnBrk="1" hangingPunct="1">
              <a:buClrTx/>
              <a:buNone/>
              <a:defRPr/>
            </a:pPr>
            <a:endParaRPr lang="en-ZA" sz="800" dirty="0"/>
          </a:p>
          <a:p>
            <a:pPr algn="just" eaLnBrk="1" hangingPunct="1">
              <a:buClrTx/>
              <a:defRPr/>
            </a:pPr>
            <a:r>
              <a:rPr lang="en-ZA" sz="2000" dirty="0"/>
              <a:t>The approved budget was adjusted with the approved rollover  amount during the Midterm budget review.</a:t>
            </a:r>
          </a:p>
          <a:p>
            <a:pPr marL="0" indent="0">
              <a:buClrTx/>
              <a:buNone/>
              <a:defRPr/>
            </a:pPr>
            <a:endParaRPr lang="en-ZA" sz="2000" dirty="0"/>
          </a:p>
          <a:p>
            <a:pPr marL="204783" indent="-204783">
              <a:buClrTx/>
              <a:defRPr/>
            </a:pPr>
            <a:endParaRPr lang="en-ZA" sz="2000" dirty="0"/>
          </a:p>
          <a:p>
            <a:pPr marL="204783" indent="-204783">
              <a:buClrTx/>
              <a:buFont typeface="Wingdings" pitchFamily="2" charset="2"/>
              <a:buChar char="§"/>
              <a:defRPr/>
            </a:pPr>
            <a:endParaRPr lang="en-US" sz="2000" dirty="0" smtClean="0"/>
          </a:p>
          <a:p>
            <a:pPr marL="204783" indent="-204783">
              <a:defRPr/>
            </a:pPr>
            <a:endParaRPr lang="en-US" sz="2000" dirty="0"/>
          </a:p>
          <a:p>
            <a:pPr marL="0" indent="0">
              <a:buNone/>
              <a:defRPr/>
            </a:pPr>
            <a:endParaRPr lang="en-US" sz="2000" dirty="0"/>
          </a:p>
        </p:txBody>
      </p:sp>
      <p:sp>
        <p:nvSpPr>
          <p:cNvPr id="5" name="Title 1"/>
          <p:cNvSpPr txBox="1">
            <a:spLocks/>
          </p:cNvSpPr>
          <p:nvPr/>
        </p:nvSpPr>
        <p:spPr bwMode="auto">
          <a:xfrm>
            <a:off x="1116705" y="584346"/>
            <a:ext cx="7048500" cy="569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rtl="0" eaLnBrk="0" fontAlgn="base" hangingPunct="0">
              <a:spcBef>
                <a:spcPct val="0"/>
              </a:spcBef>
              <a:spcAft>
                <a:spcPct val="0"/>
              </a:spcAft>
              <a:defRPr sz="3300" kern="1200">
                <a:solidFill>
                  <a:schemeClr val="accent3">
                    <a:shade val="75000"/>
                  </a:schemeClr>
                </a:solidFill>
                <a:latin typeface="+mj-lt"/>
                <a:ea typeface="+mj-ea"/>
                <a:cs typeface="+mj-cs"/>
              </a:defRPr>
            </a:lvl1pPr>
            <a:lvl2pPr algn="ctr" rtl="0" eaLnBrk="0" fontAlgn="base" hangingPunct="0">
              <a:spcBef>
                <a:spcPct val="0"/>
              </a:spcBef>
              <a:spcAft>
                <a:spcPct val="0"/>
              </a:spcAft>
              <a:defRPr sz="3300">
                <a:solidFill>
                  <a:srgbClr val="252E37"/>
                </a:solidFill>
                <a:latin typeface="Arial Narrow" panose="020B0606020202030204" pitchFamily="34" charset="0"/>
              </a:defRPr>
            </a:lvl2pPr>
            <a:lvl3pPr algn="ctr" rtl="0" eaLnBrk="0" fontAlgn="base" hangingPunct="0">
              <a:spcBef>
                <a:spcPct val="0"/>
              </a:spcBef>
              <a:spcAft>
                <a:spcPct val="0"/>
              </a:spcAft>
              <a:defRPr sz="3300">
                <a:solidFill>
                  <a:srgbClr val="252E37"/>
                </a:solidFill>
                <a:latin typeface="Arial Narrow" panose="020B0606020202030204" pitchFamily="34" charset="0"/>
              </a:defRPr>
            </a:lvl3pPr>
            <a:lvl4pPr algn="ctr" rtl="0" eaLnBrk="0" fontAlgn="base" hangingPunct="0">
              <a:spcBef>
                <a:spcPct val="0"/>
              </a:spcBef>
              <a:spcAft>
                <a:spcPct val="0"/>
              </a:spcAft>
              <a:defRPr sz="3300">
                <a:solidFill>
                  <a:srgbClr val="252E37"/>
                </a:solidFill>
                <a:latin typeface="Arial Narrow" panose="020B0606020202030204" pitchFamily="34" charset="0"/>
              </a:defRPr>
            </a:lvl4pPr>
            <a:lvl5pPr algn="ctr" rtl="0" eaLnBrk="0" fontAlgn="base" hangingPunct="0">
              <a:spcBef>
                <a:spcPct val="0"/>
              </a:spcBef>
              <a:spcAft>
                <a:spcPct val="0"/>
              </a:spcAft>
              <a:defRPr sz="3300">
                <a:solidFill>
                  <a:srgbClr val="252E37"/>
                </a:solidFill>
                <a:latin typeface="Arial Narrow" panose="020B0606020202030204" pitchFamily="34" charset="0"/>
              </a:defRPr>
            </a:lvl5pPr>
            <a:lvl6pPr marL="457189" algn="ctr" rtl="0" fontAlgn="base">
              <a:spcBef>
                <a:spcPct val="0"/>
              </a:spcBef>
              <a:spcAft>
                <a:spcPct val="0"/>
              </a:spcAft>
              <a:defRPr sz="3300">
                <a:solidFill>
                  <a:srgbClr val="AB2627"/>
                </a:solidFill>
                <a:latin typeface="Arial" pitchFamily="34" charset="0"/>
              </a:defRPr>
            </a:lvl6pPr>
            <a:lvl7pPr marL="914377" algn="ctr" rtl="0" fontAlgn="base">
              <a:spcBef>
                <a:spcPct val="0"/>
              </a:spcBef>
              <a:spcAft>
                <a:spcPct val="0"/>
              </a:spcAft>
              <a:defRPr sz="3300">
                <a:solidFill>
                  <a:srgbClr val="AB2627"/>
                </a:solidFill>
                <a:latin typeface="Arial" pitchFamily="34" charset="0"/>
              </a:defRPr>
            </a:lvl7pPr>
            <a:lvl8pPr marL="1371566" algn="ctr" rtl="0" fontAlgn="base">
              <a:spcBef>
                <a:spcPct val="0"/>
              </a:spcBef>
              <a:spcAft>
                <a:spcPct val="0"/>
              </a:spcAft>
              <a:defRPr sz="3300">
                <a:solidFill>
                  <a:srgbClr val="AB2627"/>
                </a:solidFill>
                <a:latin typeface="Arial" pitchFamily="34" charset="0"/>
              </a:defRPr>
            </a:lvl8pPr>
            <a:lvl9pPr marL="1828754" algn="ctr" rtl="0" fontAlgn="base">
              <a:spcBef>
                <a:spcPct val="0"/>
              </a:spcBef>
              <a:spcAft>
                <a:spcPct val="0"/>
              </a:spcAft>
              <a:defRPr sz="3300">
                <a:solidFill>
                  <a:srgbClr val="AB2627"/>
                </a:solidFill>
                <a:latin typeface="Arial" pitchFamily="34" charset="0"/>
              </a:defRPr>
            </a:lvl9pPr>
          </a:lstStyle>
          <a:p>
            <a:pPr eaLnBrk="1" hangingPunct="1">
              <a:defRPr/>
            </a:pPr>
            <a:r>
              <a:rPr lang="en-ZA" altLang="en-US" sz="2400" b="1" dirty="0" smtClean="0">
                <a:solidFill>
                  <a:schemeClr val="accent6">
                    <a:lumMod val="50000"/>
                  </a:schemeClr>
                </a:solidFill>
              </a:rPr>
              <a:t>2016/17 SECOND QUARTER FINANCIAL PERFORMANCE (CONT) </a:t>
            </a:r>
            <a:endParaRPr lang="en-US" altLang="en-US" sz="2400" b="1" dirty="0">
              <a:solidFill>
                <a:schemeClr val="accent6">
                  <a:lumMod val="50000"/>
                </a:schemeClr>
              </a:solidFill>
            </a:endParaRPr>
          </a:p>
        </p:txBody>
      </p:sp>
    </p:spTree>
    <p:extLst>
      <p:ext uri="{BB962C8B-B14F-4D97-AF65-F5344CB8AC3E}">
        <p14:creationId xmlns:p14="http://schemas.microsoft.com/office/powerpoint/2010/main" xmlns="" val="1402338948"/>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p:cNvSpPr/>
          <p:nvPr/>
        </p:nvSpPr>
        <p:spPr>
          <a:xfrm>
            <a:off x="536575" y="1555750"/>
            <a:ext cx="3816350" cy="749300"/>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1" spcCol="1270" anchor="ctr"/>
          <a:lstStyle/>
          <a:p>
            <a:pPr marL="93663" algn="just" defTabSz="622300">
              <a:lnSpc>
                <a:spcPct val="90000"/>
              </a:lnSpc>
              <a:spcAft>
                <a:spcPct val="35000"/>
              </a:spcAft>
              <a:defRPr/>
            </a:pPr>
            <a:r>
              <a:rPr lang="en-US" sz="1350" b="1" dirty="0"/>
              <a:t>46 308 </a:t>
            </a:r>
            <a:r>
              <a:rPr lang="en-US" sz="1350" dirty="0"/>
              <a:t>cases were referred to the CCMA during the period under review</a:t>
            </a:r>
          </a:p>
        </p:txBody>
      </p:sp>
      <p:sp>
        <p:nvSpPr>
          <p:cNvPr id="18" name="Oval 17"/>
          <p:cNvSpPr/>
          <p:nvPr/>
        </p:nvSpPr>
        <p:spPr>
          <a:xfrm>
            <a:off x="323510" y="1588448"/>
            <a:ext cx="684003" cy="684003"/>
          </a:xfrm>
          <a:prstGeom prst="ellipse">
            <a:avLst/>
          </a:prstGeom>
          <a:blipFill dpi="0" rotWithShape="1">
            <a:blip r:embed="rId3" cstate="print">
              <a:extLst>
                <a:ext uri="{28A0092B-C50C-407E-A947-70E740481C1C}">
                  <a14:useLocalDpi xmlns:a14="http://schemas.microsoft.com/office/drawing/2010/main" xmlns="" val="0"/>
                </a:ext>
              </a:extLst>
            </a:blip>
            <a:srcRect/>
            <a:stretch>
              <a:fillRect l="-4457" r="-4457"/>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9" name="Freeform 18"/>
          <p:cNvSpPr/>
          <p:nvPr/>
        </p:nvSpPr>
        <p:spPr>
          <a:xfrm>
            <a:off x="539750" y="2501900"/>
            <a:ext cx="3816350" cy="808038"/>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39" spcCol="1270" anchor="ctr"/>
          <a:lstStyle/>
          <a:p>
            <a:pPr marL="93663" algn="just" defTabSz="622300">
              <a:lnSpc>
                <a:spcPct val="90000"/>
              </a:lnSpc>
              <a:spcAft>
                <a:spcPct val="35000"/>
              </a:spcAft>
              <a:defRPr/>
            </a:pPr>
            <a:r>
              <a:rPr lang="en-ZA" sz="1350" dirty="0"/>
              <a:t>On average, the CCMA took </a:t>
            </a:r>
            <a:r>
              <a:rPr lang="en-ZA" sz="1350" b="1" dirty="0"/>
              <a:t>23 </a:t>
            </a:r>
            <a:r>
              <a:rPr lang="en-ZA" sz="1350" dirty="0"/>
              <a:t>days to deal with </a:t>
            </a:r>
            <a:r>
              <a:rPr lang="en-ZA" sz="1350" b="1" dirty="0"/>
              <a:t>conciliation cases </a:t>
            </a:r>
            <a:r>
              <a:rPr lang="en-ZA" sz="1350" dirty="0"/>
              <a:t>as compared to the </a:t>
            </a:r>
            <a:r>
              <a:rPr lang="en-ZA" sz="1350" dirty="0" smtClean="0"/>
              <a:t>targeted  </a:t>
            </a:r>
            <a:r>
              <a:rPr lang="en-ZA" sz="1350" b="1" dirty="0"/>
              <a:t>30</a:t>
            </a:r>
            <a:r>
              <a:rPr lang="en-ZA" sz="1350" dirty="0"/>
              <a:t> days</a:t>
            </a:r>
            <a:endParaRPr lang="en-US" sz="1350" dirty="0"/>
          </a:p>
        </p:txBody>
      </p:sp>
      <p:sp>
        <p:nvSpPr>
          <p:cNvPr id="20" name="Oval 19"/>
          <p:cNvSpPr/>
          <p:nvPr/>
        </p:nvSpPr>
        <p:spPr>
          <a:xfrm>
            <a:off x="213499" y="2554508"/>
            <a:ext cx="684003" cy="684003"/>
          </a:xfrm>
          <a:prstGeom prst="ellipse">
            <a:avLst/>
          </a:prstGeom>
          <a:blipFill dpi="0" rotWithShape="1">
            <a:blip r:embed="rId4" cstate="print"/>
            <a:srcRect/>
            <a:stretch>
              <a:fillRect l="-22609" r="-22609"/>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1" name="Freeform 20"/>
          <p:cNvSpPr/>
          <p:nvPr/>
        </p:nvSpPr>
        <p:spPr>
          <a:xfrm>
            <a:off x="536575" y="4406900"/>
            <a:ext cx="3816350" cy="749300"/>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0" spcCol="1270" anchor="ctr"/>
          <a:lstStyle/>
          <a:p>
            <a:pPr algn="just" defTabSz="622300">
              <a:lnSpc>
                <a:spcPct val="90000"/>
              </a:lnSpc>
              <a:spcAft>
                <a:spcPct val="35000"/>
              </a:spcAft>
              <a:defRPr/>
            </a:pPr>
            <a:r>
              <a:rPr lang="en-ZA" sz="1350" dirty="0"/>
              <a:t>The CCMA settled </a:t>
            </a:r>
            <a:r>
              <a:rPr lang="en-ZA" sz="1350" b="1" dirty="0">
                <a:solidFill>
                  <a:schemeClr val="tx1"/>
                </a:solidFill>
              </a:rPr>
              <a:t>27</a:t>
            </a:r>
            <a:r>
              <a:rPr lang="en-ZA" sz="1350" dirty="0"/>
              <a:t> public interest matters (Section 150)</a:t>
            </a:r>
            <a:endParaRPr lang="en-US" sz="1350" dirty="0"/>
          </a:p>
        </p:txBody>
      </p:sp>
      <p:sp>
        <p:nvSpPr>
          <p:cNvPr id="22" name="Oval 21"/>
          <p:cNvSpPr/>
          <p:nvPr/>
        </p:nvSpPr>
        <p:spPr>
          <a:xfrm>
            <a:off x="290773" y="4363132"/>
            <a:ext cx="684003" cy="684003"/>
          </a:xfrm>
          <a:prstGeom prst="ellipse">
            <a:avLst/>
          </a:prstGeom>
          <a:blipFill dpi="0" rotWithShape="1">
            <a:blip r:embed="rId5" cstate="print"/>
            <a:srcRect/>
            <a:stretch>
              <a:fillRect l="1593" t="1593" r="1593" b="1593"/>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3" name="Freeform 22"/>
          <p:cNvSpPr/>
          <p:nvPr/>
        </p:nvSpPr>
        <p:spPr>
          <a:xfrm>
            <a:off x="536575" y="5351463"/>
            <a:ext cx="3816350" cy="747712"/>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0" spcCol="1270" anchor="ctr"/>
          <a:lstStyle/>
          <a:p>
            <a:pPr algn="just" defTabSz="622300">
              <a:lnSpc>
                <a:spcPct val="90000"/>
              </a:lnSpc>
              <a:spcAft>
                <a:spcPct val="35000"/>
              </a:spcAft>
              <a:defRPr/>
            </a:pPr>
            <a:r>
              <a:rPr lang="en-ZA" sz="1350" dirty="0"/>
              <a:t>The CCMA settled</a:t>
            </a:r>
            <a:r>
              <a:rPr lang="en-ZA" sz="1350" b="1" dirty="0">
                <a:solidFill>
                  <a:srgbClr val="FF0000"/>
                </a:solidFill>
              </a:rPr>
              <a:t> </a:t>
            </a:r>
            <a:r>
              <a:rPr lang="en-ZA" sz="1350" b="1" dirty="0">
                <a:solidFill>
                  <a:schemeClr val="tx1"/>
                </a:solidFill>
              </a:rPr>
              <a:t>76% </a:t>
            </a:r>
            <a:r>
              <a:rPr lang="en-ZA" sz="1350" dirty="0"/>
              <a:t>of all cases</a:t>
            </a:r>
            <a:endParaRPr lang="en-US" sz="1350" dirty="0"/>
          </a:p>
        </p:txBody>
      </p:sp>
      <p:sp>
        <p:nvSpPr>
          <p:cNvPr id="24" name="Oval 23"/>
          <p:cNvSpPr/>
          <p:nvPr/>
        </p:nvSpPr>
        <p:spPr>
          <a:xfrm>
            <a:off x="296863" y="5414963"/>
            <a:ext cx="684212" cy="684212"/>
          </a:xfrm>
          <a:prstGeom prst="ellipse">
            <a:avLst/>
          </a:prstGeom>
          <a:blipFill>
            <a:blip r:embed="rId6" cstate="print">
              <a:extLst>
                <a:ext uri="{28A0092B-C50C-407E-A947-70E740481C1C}">
                  <a14:useLocalDpi xmlns:a14="http://schemas.microsoft.com/office/drawing/2010/main" xmlns="" val="0"/>
                </a:ext>
              </a:extLst>
            </a:blip>
            <a:srcRect/>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Freeform 24"/>
          <p:cNvSpPr/>
          <p:nvPr/>
        </p:nvSpPr>
        <p:spPr>
          <a:xfrm>
            <a:off x="4967288" y="1538288"/>
            <a:ext cx="3814762" cy="747712"/>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9" bIns="53340" spcCol="1270" anchor="ctr"/>
          <a:lstStyle/>
          <a:p>
            <a:pPr algn="just" defTabSz="622300">
              <a:lnSpc>
                <a:spcPct val="90000"/>
              </a:lnSpc>
              <a:spcAft>
                <a:spcPct val="35000"/>
              </a:spcAft>
              <a:defRPr/>
            </a:pPr>
            <a:r>
              <a:rPr lang="en-US" sz="1350" dirty="0"/>
              <a:t>The CCMA helped </a:t>
            </a:r>
            <a:r>
              <a:rPr lang="en-US" sz="1350" b="1" dirty="0">
                <a:solidFill>
                  <a:schemeClr val="tx1"/>
                </a:solidFill>
              </a:rPr>
              <a:t>13 131 </a:t>
            </a:r>
            <a:r>
              <a:rPr lang="en-US" sz="1350" dirty="0"/>
              <a:t>people better understand the law and their rights</a:t>
            </a:r>
          </a:p>
        </p:txBody>
      </p:sp>
      <p:sp>
        <p:nvSpPr>
          <p:cNvPr id="26" name="Oval 25"/>
          <p:cNvSpPr/>
          <p:nvPr/>
        </p:nvSpPr>
        <p:spPr>
          <a:xfrm>
            <a:off x="4595296" y="1570468"/>
            <a:ext cx="684003" cy="684003"/>
          </a:xfrm>
          <a:prstGeom prst="ellipse">
            <a:avLst/>
          </a:prstGeom>
          <a:blipFill dpi="0" rotWithShape="1">
            <a:blip r:embed="rId7" cstate="print">
              <a:extLst>
                <a:ext uri="{28A0092B-C50C-407E-A947-70E740481C1C}">
                  <a14:useLocalDpi xmlns:a14="http://schemas.microsoft.com/office/drawing/2010/main" xmlns="" val="0"/>
                </a:ext>
              </a:extLst>
            </a:blip>
            <a:srcRect/>
            <a:stretch>
              <a:fillRect l="1593" t="13695" r="1593" b="13695"/>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4" name="Freeform 3"/>
          <p:cNvSpPr/>
          <p:nvPr/>
        </p:nvSpPr>
        <p:spPr>
          <a:xfrm>
            <a:off x="4965700" y="2532063"/>
            <a:ext cx="3816350" cy="749300"/>
          </a:xfrm>
          <a:custGeom>
            <a:avLst/>
            <a:gdLst>
              <a:gd name="connsiteX0" fmla="*/ 0 w 3934994"/>
              <a:gd name="connsiteY0" fmla="*/ 0 h 796209"/>
              <a:gd name="connsiteX1" fmla="*/ 3536890 w 3934994"/>
              <a:gd name="connsiteY1" fmla="*/ 0 h 796209"/>
              <a:gd name="connsiteX2" fmla="*/ 3934994 w 3934994"/>
              <a:gd name="connsiteY2" fmla="*/ 398105 h 796209"/>
              <a:gd name="connsiteX3" fmla="*/ 3536890 w 3934994"/>
              <a:gd name="connsiteY3" fmla="*/ 796209 h 796209"/>
              <a:gd name="connsiteX4" fmla="*/ 0 w 3934994"/>
              <a:gd name="connsiteY4" fmla="*/ 796209 h 796209"/>
              <a:gd name="connsiteX5" fmla="*/ 0 w 3934994"/>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994" h="796209">
                <a:moveTo>
                  <a:pt x="3934994" y="796208"/>
                </a:moveTo>
                <a:lnTo>
                  <a:pt x="398104" y="796208"/>
                </a:lnTo>
                <a:lnTo>
                  <a:pt x="0" y="398104"/>
                </a:lnTo>
                <a:lnTo>
                  <a:pt x="398104" y="1"/>
                </a:lnTo>
                <a:lnTo>
                  <a:pt x="3934994" y="1"/>
                </a:lnTo>
                <a:lnTo>
                  <a:pt x="3934994"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1" spcCol="1270" anchor="ctr"/>
          <a:lstStyle/>
          <a:p>
            <a:pPr marL="93663" algn="just" defTabSz="622300">
              <a:lnSpc>
                <a:spcPct val="90000"/>
              </a:lnSpc>
              <a:spcAft>
                <a:spcPct val="35000"/>
              </a:spcAft>
              <a:defRPr/>
            </a:pPr>
            <a:r>
              <a:rPr lang="en-US" sz="1350" dirty="0">
                <a:solidFill>
                  <a:schemeClr val="tx1"/>
                </a:solidFill>
              </a:rPr>
              <a:t>The CCMA conducted </a:t>
            </a:r>
            <a:r>
              <a:rPr lang="en-US" sz="1350" b="1" dirty="0">
                <a:solidFill>
                  <a:schemeClr val="tx1"/>
                </a:solidFill>
              </a:rPr>
              <a:t>569</a:t>
            </a:r>
            <a:r>
              <a:rPr lang="en-US" sz="1350" dirty="0">
                <a:solidFill>
                  <a:schemeClr val="tx1"/>
                </a:solidFill>
              </a:rPr>
              <a:t> outreach services  (inclusive of awareness raising, capacity building and social justice blockages activities)</a:t>
            </a:r>
          </a:p>
        </p:txBody>
      </p:sp>
      <p:sp>
        <p:nvSpPr>
          <p:cNvPr id="5" name="Oval 4"/>
          <p:cNvSpPr/>
          <p:nvPr/>
        </p:nvSpPr>
        <p:spPr>
          <a:xfrm>
            <a:off x="4511527" y="2544625"/>
            <a:ext cx="683998" cy="683998"/>
          </a:xfrm>
          <a:prstGeom prst="ellipse">
            <a:avLst/>
          </a:prstGeom>
          <a:blipFill>
            <a:blip r:embed="rId8" cstate="print"/>
            <a:srcRect/>
            <a:stretch>
              <a:fillRect l="-3000" r="-3000"/>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8" name="Freeform 7"/>
          <p:cNvSpPr/>
          <p:nvPr/>
        </p:nvSpPr>
        <p:spPr>
          <a:xfrm>
            <a:off x="4965700" y="3455988"/>
            <a:ext cx="3816350" cy="749300"/>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0" spcCol="1270" anchor="ctr"/>
          <a:lstStyle/>
          <a:p>
            <a:pPr marL="177800" algn="just" defTabSz="622300">
              <a:lnSpc>
                <a:spcPct val="90000"/>
              </a:lnSpc>
              <a:spcAft>
                <a:spcPct val="35000"/>
              </a:spcAft>
              <a:defRPr/>
            </a:pPr>
            <a:r>
              <a:rPr lang="en-US" sz="1350" b="1" dirty="0">
                <a:solidFill>
                  <a:schemeClr val="tx1"/>
                </a:solidFill>
              </a:rPr>
              <a:t>39%</a:t>
            </a:r>
            <a:r>
              <a:rPr lang="en-US" sz="1350" dirty="0">
                <a:solidFill>
                  <a:schemeClr val="tx1"/>
                </a:solidFill>
              </a:rPr>
              <a:t> of jobs were saved compared to employees facing retrenchments (cases referred to the CCMA) </a:t>
            </a:r>
          </a:p>
        </p:txBody>
      </p:sp>
      <p:sp>
        <p:nvSpPr>
          <p:cNvPr id="9" name="Oval 8"/>
          <p:cNvSpPr/>
          <p:nvPr/>
        </p:nvSpPr>
        <p:spPr>
          <a:xfrm>
            <a:off x="4595296" y="3444827"/>
            <a:ext cx="683998" cy="683998"/>
          </a:xfrm>
          <a:prstGeom prst="ellipse">
            <a:avLst/>
          </a:prstGeom>
          <a:blipFill dpi="0" rotWithShape="1">
            <a:blip r:embed="rId9" cstate="print">
              <a:extLst>
                <a:ext uri="{28A0092B-C50C-407E-A947-70E740481C1C}">
                  <a14:useLocalDpi xmlns:a14="http://schemas.microsoft.com/office/drawing/2010/main" xmlns="" val="0"/>
                </a:ext>
              </a:extLst>
            </a:blip>
            <a:srcRect/>
            <a:stretch>
              <a:fillRect l="-28106" t="19625" r="-28106" b="19625"/>
            </a:stretch>
          </a:blipFill>
          <a:ln w="3175">
            <a:solidFill>
              <a:schemeClr val="bg1"/>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10" name="Freeform 9"/>
          <p:cNvSpPr/>
          <p:nvPr/>
        </p:nvSpPr>
        <p:spPr>
          <a:xfrm>
            <a:off x="4965700" y="4410075"/>
            <a:ext cx="3816350" cy="749300"/>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0" spcCol="1270" anchor="ctr"/>
          <a:lstStyle/>
          <a:p>
            <a:pPr marL="93663" algn="just" defTabSz="622300">
              <a:lnSpc>
                <a:spcPct val="90000"/>
              </a:lnSpc>
              <a:spcAft>
                <a:spcPct val="35000"/>
              </a:spcAft>
              <a:defRPr/>
            </a:pPr>
            <a:r>
              <a:rPr lang="en-US" sz="1300" dirty="0">
                <a:solidFill>
                  <a:schemeClr val="tx1"/>
                </a:solidFill>
              </a:rPr>
              <a:t>To bring the CCMA services closer to the people, User Forums and Social Dialogues were conducted in all the Regions</a:t>
            </a:r>
          </a:p>
        </p:txBody>
      </p:sp>
      <p:sp>
        <p:nvSpPr>
          <p:cNvPr id="11" name="Oval 10"/>
          <p:cNvSpPr/>
          <p:nvPr/>
        </p:nvSpPr>
        <p:spPr>
          <a:xfrm>
            <a:off x="4553062" y="4397798"/>
            <a:ext cx="683998" cy="683998"/>
          </a:xfrm>
          <a:prstGeom prst="ellipse">
            <a:avLst/>
          </a:prstGeom>
          <a:blipFill dpi="0" rotWithShape="1">
            <a:blip r:embed="rId10" cstate="print"/>
            <a:srcRect/>
            <a:stretch>
              <a:fillRect l="-10594" r="-10594"/>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14" name="Freeform 13"/>
          <p:cNvSpPr/>
          <p:nvPr/>
        </p:nvSpPr>
        <p:spPr>
          <a:xfrm>
            <a:off x="4965700" y="5326063"/>
            <a:ext cx="3816350" cy="747712"/>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9" bIns="53340" spcCol="1270" anchor="ctr"/>
          <a:lstStyle/>
          <a:p>
            <a:pPr marL="93663" algn="just" defTabSz="622300">
              <a:lnSpc>
                <a:spcPct val="90000"/>
              </a:lnSpc>
              <a:spcAft>
                <a:spcPct val="35000"/>
              </a:spcAft>
              <a:defRPr/>
            </a:pPr>
            <a:r>
              <a:rPr lang="en-US" sz="1350" dirty="0">
                <a:solidFill>
                  <a:schemeClr val="tx1"/>
                </a:solidFill>
              </a:rPr>
              <a:t>The CCMA investigated all complaints, and acted against five (5) Commissioners</a:t>
            </a:r>
          </a:p>
        </p:txBody>
      </p:sp>
      <p:sp>
        <p:nvSpPr>
          <p:cNvPr id="15" name="Oval 14"/>
          <p:cNvSpPr/>
          <p:nvPr/>
        </p:nvSpPr>
        <p:spPr>
          <a:xfrm>
            <a:off x="4542830" y="5319061"/>
            <a:ext cx="683998" cy="683998"/>
          </a:xfrm>
          <a:prstGeom prst="ellipse">
            <a:avLst/>
          </a:prstGeom>
          <a:blipFill dpi="0" rotWithShape="1">
            <a:blip r:embed="rId11" cstate="print">
              <a:extLst>
                <a:ext uri="{28A0092B-C50C-407E-A947-70E740481C1C}">
                  <a14:useLocalDpi xmlns:a14="http://schemas.microsoft.com/office/drawing/2010/main" xmlns="" val="0"/>
                </a:ext>
              </a:extLst>
            </a:blip>
            <a:srcRect/>
            <a:stretch>
              <a:fillRect l="-2091" r="-2091"/>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7" name="Title 2"/>
          <p:cNvSpPr>
            <a:spLocks noGrp="1"/>
          </p:cNvSpPr>
          <p:nvPr>
            <p:ph type="title"/>
          </p:nvPr>
        </p:nvSpPr>
        <p:spPr>
          <a:xfrm>
            <a:off x="1074644" y="288292"/>
            <a:ext cx="7048500" cy="758825"/>
          </a:xfrm>
          <a:noFill/>
          <a:ln>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a:lstStyle/>
          <a:p>
            <a:pPr eaLnBrk="1" hangingPunct="1">
              <a:defRPr/>
            </a:pPr>
            <a:r>
              <a:rPr lang="en-ZA" sz="2000" b="1" dirty="0" smtClean="0">
                <a:solidFill>
                  <a:schemeClr val="tx1"/>
                </a:solidFill>
              </a:rPr>
              <a:t>THE CCMA IS MAKING A DIFFERENCE</a:t>
            </a:r>
            <a:br>
              <a:rPr lang="en-ZA" sz="2000" b="1" dirty="0" smtClean="0">
                <a:solidFill>
                  <a:schemeClr val="tx1"/>
                </a:solidFill>
              </a:rPr>
            </a:br>
            <a:r>
              <a:rPr lang="en-ZA" sz="2000" b="1" dirty="0" smtClean="0">
                <a:solidFill>
                  <a:schemeClr val="tx1"/>
                </a:solidFill>
              </a:rPr>
              <a:t>QUARTER 2 DASHBOARD</a:t>
            </a:r>
            <a:br>
              <a:rPr lang="en-ZA" sz="2000" b="1" dirty="0" smtClean="0">
                <a:solidFill>
                  <a:schemeClr val="tx1"/>
                </a:solidFill>
              </a:rPr>
            </a:br>
            <a:r>
              <a:rPr lang="en-ZA" sz="1800" b="1" dirty="0" smtClean="0">
                <a:solidFill>
                  <a:schemeClr val="tx1"/>
                </a:solidFill>
              </a:rPr>
              <a:t>1 July 2016 – 30 September 2016</a:t>
            </a:r>
            <a:endParaRPr lang="en-ZA" sz="1800" b="1" dirty="0">
              <a:solidFill>
                <a:schemeClr val="tx1"/>
              </a:solidFill>
            </a:endParaRPr>
          </a:p>
        </p:txBody>
      </p:sp>
      <p:sp>
        <p:nvSpPr>
          <p:cNvPr id="27" name="Freeform 26"/>
          <p:cNvSpPr/>
          <p:nvPr/>
        </p:nvSpPr>
        <p:spPr>
          <a:xfrm>
            <a:off x="717550" y="3503613"/>
            <a:ext cx="3609975" cy="733425"/>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39" spcCol="1270" anchor="ctr"/>
          <a:lstStyle/>
          <a:p>
            <a:pPr marL="93663" algn="just" defTabSz="622300">
              <a:lnSpc>
                <a:spcPct val="90000"/>
              </a:lnSpc>
              <a:spcAft>
                <a:spcPct val="35000"/>
              </a:spcAft>
              <a:defRPr/>
            </a:pPr>
            <a:r>
              <a:rPr lang="en-ZA" sz="1350" dirty="0"/>
              <a:t>On average, the CCMA took </a:t>
            </a:r>
            <a:r>
              <a:rPr lang="en-ZA" sz="1350" b="1" dirty="0"/>
              <a:t>49</a:t>
            </a:r>
            <a:r>
              <a:rPr lang="en-ZA" sz="1350" dirty="0"/>
              <a:t> days to deal with </a:t>
            </a:r>
            <a:r>
              <a:rPr lang="en-ZA" sz="1350" b="1" dirty="0"/>
              <a:t>arbitration cases</a:t>
            </a:r>
            <a:r>
              <a:rPr lang="en-ZA" sz="1350" dirty="0"/>
              <a:t> as compared to the targeted </a:t>
            </a:r>
            <a:r>
              <a:rPr lang="en-ZA" sz="1350" b="1" dirty="0" smtClean="0"/>
              <a:t>60 </a:t>
            </a:r>
            <a:r>
              <a:rPr lang="en-ZA" sz="1350" dirty="0"/>
              <a:t>days</a:t>
            </a:r>
            <a:endParaRPr lang="en-US" sz="1350" dirty="0"/>
          </a:p>
        </p:txBody>
      </p:sp>
      <p:sp>
        <p:nvSpPr>
          <p:cNvPr id="28" name="Oval 27"/>
          <p:cNvSpPr/>
          <p:nvPr/>
        </p:nvSpPr>
        <p:spPr>
          <a:xfrm>
            <a:off x="237110" y="3531155"/>
            <a:ext cx="684003" cy="684003"/>
          </a:xfrm>
          <a:prstGeom prst="ellipse">
            <a:avLst/>
          </a:prstGeom>
          <a:blipFill dpi="0" rotWithShape="1">
            <a:blip r:embed="rId4" cstate="print"/>
            <a:srcRect/>
            <a:stretch>
              <a:fillRect l="-22609" r="-22609"/>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xmlns="" val="2688779664"/>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17411" name="Content Placeholder 3"/>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rcRect/>
          <a:stretch>
            <a:fillRect/>
          </a:stretch>
        </p:blipFill>
        <p:spPr>
          <a:xfrm>
            <a:off x="0" y="0"/>
            <a:ext cx="9144000" cy="6858000"/>
          </a:xfrm>
        </p:spPr>
      </p:pic>
      <p:graphicFrame>
        <p:nvGraphicFramePr>
          <p:cNvPr id="6" name="Table 5"/>
          <p:cNvGraphicFramePr>
            <a:graphicFrameLocks noGrp="1"/>
          </p:cNvGraphicFramePr>
          <p:nvPr/>
        </p:nvGraphicFramePr>
        <p:xfrm>
          <a:off x="6907213" y="4741863"/>
          <a:ext cx="2117725" cy="609600"/>
        </p:xfrm>
        <a:graphic>
          <a:graphicData uri="http://schemas.openxmlformats.org/drawingml/2006/table">
            <a:tbl>
              <a:tblPr firstRow="1" bandRow="1">
                <a:tableStyleId>{2D5ABB26-0587-4C30-8999-92F81FD0307C}</a:tableStyleId>
              </a:tblPr>
              <a:tblGrid>
                <a:gridCol w="615149"/>
                <a:gridCol w="1502576"/>
              </a:tblGrid>
              <a:tr h="281682">
                <a:tc>
                  <a:txBody>
                    <a:bodyPr/>
                    <a:lstStyle/>
                    <a:p>
                      <a:endParaRPr lang="en-US" sz="1400"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National</a:t>
                      </a:r>
                      <a:r>
                        <a:rPr lang="en-US" sz="1200" b="1" baseline="0" dirty="0" smtClean="0"/>
                        <a:t> Office </a:t>
                      </a:r>
                      <a:endParaRPr lang="en-US" sz="1200" b="1" dirty="0">
                        <a:solidFill>
                          <a:schemeClr val="tx1"/>
                        </a:solidFill>
                      </a:endParaRPr>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27918">
                <a:tc>
                  <a:txBody>
                    <a:bodyPr/>
                    <a:lstStyle/>
                    <a:p>
                      <a:endParaRPr lang="en-US" sz="1400"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Regional Offices </a:t>
                      </a:r>
                      <a:endParaRPr lang="en-US" sz="1200" b="1"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7" name="5-Point Star 6"/>
          <p:cNvSpPr/>
          <p:nvPr/>
        </p:nvSpPr>
        <p:spPr>
          <a:xfrm>
            <a:off x="7066166" y="4787676"/>
            <a:ext cx="191690" cy="141684"/>
          </a:xfrm>
          <a:prstGeom prst="star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8" name="5-Point Star 7"/>
          <p:cNvSpPr/>
          <p:nvPr/>
        </p:nvSpPr>
        <p:spPr>
          <a:xfrm>
            <a:off x="7100371" y="5127733"/>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9" name="5-Point Star 8"/>
          <p:cNvSpPr/>
          <p:nvPr/>
        </p:nvSpPr>
        <p:spPr>
          <a:xfrm>
            <a:off x="5301058" y="1879204"/>
            <a:ext cx="191690" cy="141684"/>
          </a:xfrm>
          <a:prstGeom prst="star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11" name="5-Point Star 10"/>
          <p:cNvSpPr/>
          <p:nvPr/>
        </p:nvSpPr>
        <p:spPr>
          <a:xfrm>
            <a:off x="6485756" y="945356"/>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2" name="5-Point Star 11"/>
          <p:cNvSpPr/>
          <p:nvPr/>
        </p:nvSpPr>
        <p:spPr>
          <a:xfrm>
            <a:off x="7335761" y="167606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3" name="5-Point Star 12"/>
          <p:cNvSpPr/>
          <p:nvPr/>
        </p:nvSpPr>
        <p:spPr>
          <a:xfrm>
            <a:off x="6626250" y="1899444"/>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4" name="5-Point Star 13"/>
          <p:cNvSpPr/>
          <p:nvPr/>
        </p:nvSpPr>
        <p:spPr>
          <a:xfrm>
            <a:off x="5986698" y="178529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5" name="5-Point Star 14"/>
          <p:cNvSpPr/>
          <p:nvPr/>
        </p:nvSpPr>
        <p:spPr>
          <a:xfrm>
            <a:off x="6825395" y="221594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6" name="5-Point Star 15"/>
          <p:cNvSpPr/>
          <p:nvPr/>
        </p:nvSpPr>
        <p:spPr>
          <a:xfrm>
            <a:off x="6616123" y="308851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7" name="5-Point Star 16"/>
          <p:cNvSpPr/>
          <p:nvPr/>
        </p:nvSpPr>
        <p:spPr>
          <a:xfrm>
            <a:off x="7825159" y="322586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8" name="5-Point Star 17"/>
          <p:cNvSpPr/>
          <p:nvPr/>
        </p:nvSpPr>
        <p:spPr>
          <a:xfrm>
            <a:off x="7100371" y="400083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9" name="5-Point Star 18"/>
          <p:cNvSpPr/>
          <p:nvPr/>
        </p:nvSpPr>
        <p:spPr>
          <a:xfrm>
            <a:off x="6654946" y="437872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0" name="5-Point Star 19"/>
          <p:cNvSpPr/>
          <p:nvPr/>
        </p:nvSpPr>
        <p:spPr>
          <a:xfrm>
            <a:off x="6836805" y="372380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1" name="5-Point Star 20"/>
          <p:cNvSpPr/>
          <p:nvPr/>
        </p:nvSpPr>
        <p:spPr>
          <a:xfrm>
            <a:off x="5297984" y="5385180"/>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2" name="5-Point Star 21"/>
          <p:cNvSpPr/>
          <p:nvPr/>
        </p:nvSpPr>
        <p:spPr>
          <a:xfrm>
            <a:off x="4139654" y="593136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3" name="5-Point Star 22"/>
          <p:cNvSpPr/>
          <p:nvPr/>
        </p:nvSpPr>
        <p:spPr>
          <a:xfrm>
            <a:off x="4574534" y="343836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4" name="5-Point Star 23"/>
          <p:cNvSpPr/>
          <p:nvPr/>
        </p:nvSpPr>
        <p:spPr>
          <a:xfrm>
            <a:off x="3999160" y="341045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5" name="5-Point Star 24"/>
          <p:cNvSpPr/>
          <p:nvPr/>
        </p:nvSpPr>
        <p:spPr>
          <a:xfrm>
            <a:off x="758950" y="602845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6" name="5-Point Star 25"/>
          <p:cNvSpPr/>
          <p:nvPr/>
        </p:nvSpPr>
        <p:spPr>
          <a:xfrm>
            <a:off x="2750882" y="602845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7" name="5-Point Star 26"/>
          <p:cNvSpPr/>
          <p:nvPr/>
        </p:nvSpPr>
        <p:spPr>
          <a:xfrm>
            <a:off x="2891376" y="318101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8" name="5-Point Star 27"/>
          <p:cNvSpPr/>
          <p:nvPr/>
        </p:nvSpPr>
        <p:spPr>
          <a:xfrm>
            <a:off x="3979911" y="254059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9" name="5-Point Star 28"/>
          <p:cNvSpPr/>
          <p:nvPr/>
        </p:nvSpPr>
        <p:spPr>
          <a:xfrm>
            <a:off x="5157490" y="241237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30" name="5-Point Star 29"/>
          <p:cNvSpPr/>
          <p:nvPr/>
        </p:nvSpPr>
        <p:spPr>
          <a:xfrm>
            <a:off x="4439189" y="1941743"/>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graphicFrame>
        <p:nvGraphicFramePr>
          <p:cNvPr id="31" name="Table 30"/>
          <p:cNvGraphicFramePr>
            <a:graphicFrameLocks noGrp="1"/>
          </p:cNvGraphicFramePr>
          <p:nvPr/>
        </p:nvGraphicFramePr>
        <p:xfrm>
          <a:off x="6907213" y="5476875"/>
          <a:ext cx="2117725" cy="563568"/>
        </p:xfrm>
        <a:graphic>
          <a:graphicData uri="http://schemas.openxmlformats.org/drawingml/2006/table">
            <a:tbl>
              <a:tblPr firstRow="1" bandRow="1">
                <a:tableStyleId>{2D5ABB26-0587-4C30-8999-92F81FD0307C}</a:tableStyleId>
              </a:tblPr>
              <a:tblGrid>
                <a:gridCol w="615149"/>
                <a:gridCol w="1502576"/>
              </a:tblGrid>
              <a:tr h="281782">
                <a:tc>
                  <a:txBody>
                    <a:bodyPr/>
                    <a:lstStyle/>
                    <a:p>
                      <a:endParaRPr lang="en-US" sz="1400" dirty="0"/>
                    </a:p>
                  </a:txBody>
                  <a:tcPr marL="68574" marR="68574" marT="34212" marB="342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solidFill>
                            <a:schemeClr val="tx1"/>
                          </a:solidFill>
                        </a:rPr>
                        <a:t>Awareness</a:t>
                      </a:r>
                      <a:r>
                        <a:rPr lang="en-US" sz="1200" b="1" baseline="0" dirty="0" smtClean="0">
                          <a:solidFill>
                            <a:schemeClr val="tx1"/>
                          </a:solidFill>
                        </a:rPr>
                        <a:t> Raising</a:t>
                      </a:r>
                      <a:endParaRPr lang="en-US" sz="1200" b="1" dirty="0">
                        <a:solidFill>
                          <a:schemeClr val="tx1"/>
                        </a:solidFill>
                      </a:endParaRPr>
                    </a:p>
                  </a:txBody>
                  <a:tcPr marL="68574" marR="68574" marT="34212" marB="342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1782">
                <a:tc>
                  <a:txBody>
                    <a:bodyPr/>
                    <a:lstStyle/>
                    <a:p>
                      <a:endParaRPr lang="en-US" sz="1400" dirty="0"/>
                    </a:p>
                  </a:txBody>
                  <a:tcPr marL="68574" marR="68574" marT="34212" marB="342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Capacity Building</a:t>
                      </a:r>
                      <a:endParaRPr lang="en-US" sz="1200" b="1" dirty="0"/>
                    </a:p>
                  </a:txBody>
                  <a:tcPr marL="68574" marR="68574" marT="34212" marB="3421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graphicFrame>
        <p:nvGraphicFramePr>
          <p:cNvPr id="33" name="Table 32"/>
          <p:cNvGraphicFramePr>
            <a:graphicFrameLocks noGrp="1"/>
          </p:cNvGraphicFramePr>
          <p:nvPr/>
        </p:nvGraphicFramePr>
        <p:xfrm>
          <a:off x="6907213" y="6119813"/>
          <a:ext cx="2117725" cy="609600"/>
        </p:xfrm>
        <a:graphic>
          <a:graphicData uri="http://schemas.openxmlformats.org/drawingml/2006/table">
            <a:tbl>
              <a:tblPr firstRow="1" bandRow="1">
                <a:tableStyleId>{2D5ABB26-0587-4C30-8999-92F81FD0307C}</a:tableStyleId>
              </a:tblPr>
              <a:tblGrid>
                <a:gridCol w="615149"/>
                <a:gridCol w="1502576"/>
              </a:tblGrid>
              <a:tr h="281682">
                <a:tc>
                  <a:txBody>
                    <a:bodyPr/>
                    <a:lstStyle/>
                    <a:p>
                      <a:endParaRPr lang="en-US" sz="1400"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solidFill>
                            <a:schemeClr val="tx1"/>
                          </a:solidFill>
                        </a:rPr>
                        <a:t>Outreach Services</a:t>
                      </a:r>
                      <a:endParaRPr lang="en-US" sz="1200" b="1" dirty="0">
                        <a:solidFill>
                          <a:schemeClr val="tx1"/>
                        </a:solidFill>
                      </a:endParaRPr>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27918">
                <a:tc>
                  <a:txBody>
                    <a:bodyPr/>
                    <a:lstStyle/>
                    <a:p>
                      <a:endParaRPr lang="en-US" sz="1400"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Social Justice </a:t>
                      </a:r>
                      <a:endParaRPr lang="en-US" sz="1200" b="1" dirty="0"/>
                    </a:p>
                  </a:txBody>
                  <a:tcPr marL="68574" marR="68574" marT="34161" marB="3416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35" name="Oval 34"/>
          <p:cNvSpPr/>
          <p:nvPr/>
        </p:nvSpPr>
        <p:spPr>
          <a:xfrm>
            <a:off x="7004050" y="6473825"/>
            <a:ext cx="315913" cy="130175"/>
          </a:xfrm>
          <a:prstGeom prst="ellipse">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6996113" y="6172200"/>
            <a:ext cx="315912" cy="1317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7004050" y="5838825"/>
            <a:ext cx="315913" cy="1111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p:nvPr/>
        </p:nvSpPr>
        <p:spPr>
          <a:xfrm>
            <a:off x="6996113" y="5518150"/>
            <a:ext cx="315912" cy="13176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ular Callout 46"/>
          <p:cNvSpPr/>
          <p:nvPr/>
        </p:nvSpPr>
        <p:spPr bwMode="auto">
          <a:xfrm>
            <a:off x="836613" y="4741863"/>
            <a:ext cx="1079500" cy="719137"/>
          </a:xfrm>
          <a:prstGeom prst="wedgeRectCallout">
            <a:avLst>
              <a:gd name="adj1" fmla="val -52117"/>
              <a:gd name="adj2" fmla="val 143455"/>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Western Cape:</a:t>
            </a:r>
          </a:p>
          <a:p>
            <a:pPr algn="ctr">
              <a:defRPr/>
            </a:pPr>
            <a:r>
              <a:rPr lang="en-US" sz="1050" dirty="0">
                <a:solidFill>
                  <a:schemeClr val="tx1"/>
                </a:solidFill>
              </a:rPr>
              <a:t>100 Capacity Building &amp; Outreach events  </a:t>
            </a:r>
          </a:p>
        </p:txBody>
      </p:sp>
      <p:sp>
        <p:nvSpPr>
          <p:cNvPr id="48" name="Rectangular Callout 47"/>
          <p:cNvSpPr/>
          <p:nvPr/>
        </p:nvSpPr>
        <p:spPr bwMode="auto">
          <a:xfrm>
            <a:off x="525463" y="2295525"/>
            <a:ext cx="1081087" cy="719138"/>
          </a:xfrm>
          <a:prstGeom prst="wedgeRectCallout">
            <a:avLst>
              <a:gd name="adj1" fmla="val 171221"/>
              <a:gd name="adj2" fmla="val 78166"/>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Northern Cape :</a:t>
            </a:r>
          </a:p>
          <a:p>
            <a:pPr algn="ctr">
              <a:defRPr/>
            </a:pPr>
            <a:r>
              <a:rPr lang="en-US" sz="1050" dirty="0">
                <a:solidFill>
                  <a:schemeClr val="tx1"/>
                </a:solidFill>
              </a:rPr>
              <a:t>30 Capacity Building &amp; Outreach events  </a:t>
            </a:r>
          </a:p>
        </p:txBody>
      </p:sp>
      <p:sp>
        <p:nvSpPr>
          <p:cNvPr id="49" name="Rectangular Callout 48"/>
          <p:cNvSpPr/>
          <p:nvPr/>
        </p:nvSpPr>
        <p:spPr bwMode="auto">
          <a:xfrm>
            <a:off x="2047875" y="1020763"/>
            <a:ext cx="1081088" cy="719137"/>
          </a:xfrm>
          <a:prstGeom prst="wedgeRectCallout">
            <a:avLst>
              <a:gd name="adj1" fmla="val 171221"/>
              <a:gd name="adj2" fmla="val 78166"/>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North West :</a:t>
            </a:r>
          </a:p>
          <a:p>
            <a:pPr algn="ctr">
              <a:defRPr/>
            </a:pPr>
            <a:r>
              <a:rPr lang="en-US" sz="1050" dirty="0">
                <a:solidFill>
                  <a:schemeClr val="tx1"/>
                </a:solidFill>
              </a:rPr>
              <a:t>40 Capacity Building &amp; Outreach events  </a:t>
            </a:r>
          </a:p>
        </p:txBody>
      </p:sp>
      <p:sp>
        <p:nvSpPr>
          <p:cNvPr id="50" name="Rectangular Callout 49"/>
          <p:cNvSpPr/>
          <p:nvPr/>
        </p:nvSpPr>
        <p:spPr bwMode="auto">
          <a:xfrm>
            <a:off x="4303713" y="360363"/>
            <a:ext cx="1079500" cy="720725"/>
          </a:xfrm>
          <a:prstGeom prst="wedgeRectCallout">
            <a:avLst>
              <a:gd name="adj1" fmla="val 47548"/>
              <a:gd name="adj2" fmla="val 153737"/>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Gauteng:</a:t>
            </a:r>
          </a:p>
          <a:p>
            <a:pPr algn="ctr">
              <a:defRPr/>
            </a:pPr>
            <a:r>
              <a:rPr lang="en-US" sz="1050" dirty="0">
                <a:solidFill>
                  <a:schemeClr val="tx1"/>
                </a:solidFill>
              </a:rPr>
              <a:t>125 Capacity Building &amp; Outreach events  </a:t>
            </a:r>
          </a:p>
        </p:txBody>
      </p:sp>
      <p:sp>
        <p:nvSpPr>
          <p:cNvPr id="51" name="Rectangular Callout 50"/>
          <p:cNvSpPr/>
          <p:nvPr/>
        </p:nvSpPr>
        <p:spPr bwMode="auto">
          <a:xfrm>
            <a:off x="7586663" y="198438"/>
            <a:ext cx="1079500" cy="720725"/>
          </a:xfrm>
          <a:prstGeom prst="wedgeRectCallout">
            <a:avLst>
              <a:gd name="adj1" fmla="val -139182"/>
              <a:gd name="adj2" fmla="val 64127"/>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Limpopo:</a:t>
            </a:r>
          </a:p>
          <a:p>
            <a:pPr algn="ctr">
              <a:defRPr/>
            </a:pPr>
            <a:r>
              <a:rPr lang="en-US" sz="1050" dirty="0">
                <a:solidFill>
                  <a:schemeClr val="tx1"/>
                </a:solidFill>
              </a:rPr>
              <a:t>21 Capacity Building &amp; Outreach events  </a:t>
            </a:r>
          </a:p>
        </p:txBody>
      </p:sp>
      <p:sp>
        <p:nvSpPr>
          <p:cNvPr id="52" name="Rectangular Callout 51"/>
          <p:cNvSpPr/>
          <p:nvPr/>
        </p:nvSpPr>
        <p:spPr bwMode="auto">
          <a:xfrm>
            <a:off x="7966075" y="2292350"/>
            <a:ext cx="1079500" cy="720725"/>
          </a:xfrm>
          <a:prstGeom prst="wedgeRectCallout">
            <a:avLst>
              <a:gd name="adj1" fmla="val -96152"/>
              <a:gd name="adj2" fmla="val -122713"/>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Mpumalanga:</a:t>
            </a:r>
          </a:p>
          <a:p>
            <a:pPr algn="ctr">
              <a:defRPr/>
            </a:pPr>
            <a:r>
              <a:rPr lang="en-US" sz="1050" dirty="0">
                <a:solidFill>
                  <a:schemeClr val="tx1"/>
                </a:solidFill>
              </a:rPr>
              <a:t> 32 Capacity Building &amp; Outreach events  </a:t>
            </a:r>
          </a:p>
        </p:txBody>
      </p:sp>
      <p:sp>
        <p:nvSpPr>
          <p:cNvPr id="53" name="Rectangular Callout 52"/>
          <p:cNvSpPr/>
          <p:nvPr/>
        </p:nvSpPr>
        <p:spPr bwMode="auto">
          <a:xfrm>
            <a:off x="8034338" y="3559175"/>
            <a:ext cx="1079500" cy="720725"/>
          </a:xfrm>
          <a:prstGeom prst="wedgeRectCallout">
            <a:avLst>
              <a:gd name="adj1" fmla="val -126598"/>
              <a:gd name="adj2" fmla="val 21629"/>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KwaZulu- Natal</a:t>
            </a:r>
            <a:r>
              <a:rPr lang="en-US" sz="1050" dirty="0">
                <a:solidFill>
                  <a:schemeClr val="tx1"/>
                </a:solidFill>
              </a:rPr>
              <a:t>:</a:t>
            </a:r>
          </a:p>
          <a:p>
            <a:pPr algn="ctr">
              <a:defRPr/>
            </a:pPr>
            <a:r>
              <a:rPr lang="en-US" sz="1050" dirty="0">
                <a:solidFill>
                  <a:schemeClr val="tx1"/>
                </a:solidFill>
              </a:rPr>
              <a:t>64 Capacity Building &amp; Outreach events  </a:t>
            </a:r>
          </a:p>
        </p:txBody>
      </p:sp>
      <p:sp>
        <p:nvSpPr>
          <p:cNvPr id="54" name="Rectangular Callout 53"/>
          <p:cNvSpPr/>
          <p:nvPr/>
        </p:nvSpPr>
        <p:spPr bwMode="auto">
          <a:xfrm>
            <a:off x="3956050" y="4154488"/>
            <a:ext cx="1079500" cy="720725"/>
          </a:xfrm>
          <a:prstGeom prst="wedgeRectCallout">
            <a:avLst>
              <a:gd name="adj1" fmla="val -41026"/>
              <a:gd name="adj2" fmla="val -145348"/>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Free State:</a:t>
            </a:r>
          </a:p>
          <a:p>
            <a:pPr algn="ctr">
              <a:defRPr/>
            </a:pPr>
            <a:r>
              <a:rPr lang="en-US" sz="1050" dirty="0">
                <a:solidFill>
                  <a:schemeClr val="tx1"/>
                </a:solidFill>
              </a:rPr>
              <a:t>41  Capacity Building &amp; Outreach events  </a:t>
            </a:r>
          </a:p>
        </p:txBody>
      </p:sp>
      <p:sp>
        <p:nvSpPr>
          <p:cNvPr id="55" name="Rectangular Callout 54"/>
          <p:cNvSpPr/>
          <p:nvPr/>
        </p:nvSpPr>
        <p:spPr bwMode="auto">
          <a:xfrm>
            <a:off x="5037138" y="5949950"/>
            <a:ext cx="1079500" cy="720725"/>
          </a:xfrm>
          <a:prstGeom prst="wedgeRectCallout">
            <a:avLst>
              <a:gd name="adj1" fmla="val -118605"/>
              <a:gd name="adj2" fmla="val -42364"/>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Eastern Cape</a:t>
            </a:r>
            <a:r>
              <a:rPr lang="en-US" sz="1050" dirty="0">
                <a:solidFill>
                  <a:schemeClr val="tx1"/>
                </a:solidFill>
              </a:rPr>
              <a:t>: 116 Capacity Building &amp; Outreach events  </a:t>
            </a:r>
          </a:p>
        </p:txBody>
      </p:sp>
      <p:pic>
        <p:nvPicPr>
          <p:cNvPr id="17527" name="Picture 2"/>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922838" y="2125663"/>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28" name="Picture 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91313" y="1130300"/>
            <a:ext cx="133350" cy="93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29" name="Picture 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83288" y="2032000"/>
            <a:ext cx="96837"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0" name="Picture 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07250" y="3835400"/>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1" name="Picture 3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048375" y="4749800"/>
            <a:ext cx="168275" cy="119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2" name="Picture 3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94288" y="1863725"/>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3" name="Picture 3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61025" y="1979613"/>
            <a:ext cx="133350" cy="93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4" name="Picture 3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03850" y="2147888"/>
            <a:ext cx="96838"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5" name="Picture 40"/>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40463" y="2251075"/>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6" name="Picture 4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473825" y="1593850"/>
            <a:ext cx="76200" cy="5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7" name="Picture 4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70638" y="1812925"/>
            <a:ext cx="10795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8" name="Picture 4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283075" y="3487738"/>
            <a:ext cx="165100" cy="11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39" name="Picture 4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32225" y="3357563"/>
            <a:ext cx="107950" cy="7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0" name="Picture 4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60700" y="3049588"/>
            <a:ext cx="163513"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1" name="Picture 5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92475" y="3009900"/>
            <a:ext cx="95250" cy="6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2" name="Picture 56"/>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46625" y="2327275"/>
            <a:ext cx="82550" cy="58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3" name="Picture 5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947738" y="5921375"/>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4" name="Picture 5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90563" y="5345113"/>
            <a:ext cx="92075" cy="6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5" name="Picture 5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08313" y="6088063"/>
            <a:ext cx="96837" cy="6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6" name="Picture 60"/>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29250" y="5637213"/>
            <a:ext cx="114300" cy="80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7" name="Picture 6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89450" y="3371850"/>
            <a:ext cx="82550" cy="57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8" name="Picture 6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67450" y="1052513"/>
            <a:ext cx="163513"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49" name="Picture 1740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27225" y="3255963"/>
            <a:ext cx="95250"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0" name="Picture 1740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58950" y="5637213"/>
            <a:ext cx="77788" cy="55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1" name="Picture 1740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489825" y="1658938"/>
            <a:ext cx="107950" cy="74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2" name="Picture 1741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13413" y="2263775"/>
            <a:ext cx="206375" cy="144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3" name="Picture 1741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51375" y="5783263"/>
            <a:ext cx="2428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4" name="Picture 1741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538788" y="1374775"/>
            <a:ext cx="223837" cy="157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5" name="Picture 1741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587875" y="3811588"/>
            <a:ext cx="104775" cy="74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6" name="Picture 1741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244975" y="5830888"/>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7" name="Picture 17416"/>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83063" y="6259513"/>
            <a:ext cx="123825" cy="8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8" name="Picture 1741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79775" y="5946775"/>
            <a:ext cx="95250"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59" name="Picture 1741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51775" y="1014413"/>
            <a:ext cx="163513"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0" name="Picture 1741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078288" y="2689225"/>
            <a:ext cx="163512"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1" name="Picture 17420"/>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880100" y="4878388"/>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2" name="Picture 1742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9225" y="5251450"/>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3" name="Picture 1742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96888" y="5881688"/>
            <a:ext cx="120650" cy="85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4" name="Picture 1742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41413" y="6165850"/>
            <a:ext cx="77787" cy="5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5" name="Picture 1742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94338" y="666750"/>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6" name="Picture 1742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75425" y="538163"/>
            <a:ext cx="96838"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7" name="Picture 17426"/>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00663" y="3422650"/>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8" name="Picture 1742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82700" y="3500438"/>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69" name="Picture 1742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194175" y="2082800"/>
            <a:ext cx="163513"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0" name="Picture 1742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721600" y="3616325"/>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1" name="Picture 17430"/>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98963" y="4027488"/>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2" name="Picture 1743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22925" y="1800225"/>
            <a:ext cx="96838" cy="6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3" name="Picture 1743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43063" y="2443163"/>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4" name="Picture 1743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013200" y="5238750"/>
            <a:ext cx="165100" cy="115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5" name="Picture 1743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275263" y="2573338"/>
            <a:ext cx="165100" cy="11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6" name="Picture 17435"/>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285038" y="1903413"/>
            <a:ext cx="163512"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7" name="Picture 17436"/>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25950" y="6100763"/>
            <a:ext cx="114300" cy="80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8" name="Picture 17437"/>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06663" y="6062663"/>
            <a:ext cx="163512"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79" name="Picture 17438"/>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975475" y="3989388"/>
            <a:ext cx="165100" cy="11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80" name="Picture 17439"/>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597525" y="5160963"/>
            <a:ext cx="131763" cy="93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81" name="Picture 17440"/>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021013" y="2122488"/>
            <a:ext cx="114300" cy="7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82" name="Picture 17441"/>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65100" y="3838575"/>
            <a:ext cx="68263" cy="47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83" name="Picture 17442"/>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70000" y="5495925"/>
            <a:ext cx="95250" cy="68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584" name="Picture 17443"/>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73350" y="4079875"/>
            <a:ext cx="77788" cy="5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65363354"/>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66799" y="307979"/>
            <a:ext cx="7355983" cy="758825"/>
          </a:xfrm>
          <a:ln w="12700">
            <a:noFill/>
            <a:miter lim="4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50800" tIns="50800" rIns="50800" bIns="50800" anchor="ctr">
            <a:noAutofit/>
          </a:bodyPr>
          <a:lstStyle/>
          <a:p>
            <a:pPr eaLnBrk="1" fontAlgn="auto" hangingPunct="1">
              <a:spcBef>
                <a:spcPts val="0"/>
              </a:spcBef>
              <a:spcAft>
                <a:spcPts val="1800"/>
              </a:spcAft>
              <a:buClr>
                <a:srgbClr val="002060"/>
              </a:buClr>
            </a:pPr>
            <a:r>
              <a:rPr lang="en-ZA" sz="2400" b="1" cap="small" dirty="0" smtClean="0">
                <a:solidFill>
                  <a:srgbClr val="23313B"/>
                </a:solidFill>
                <a:uFill>
                  <a:solidFill>
                    <a:srgbClr val="447644"/>
                  </a:solidFill>
                </a:uFill>
              </a:rPr>
              <a:t>PROGRESS:</a:t>
            </a:r>
            <a:br>
              <a:rPr lang="en-ZA" sz="2400" b="1" cap="small" dirty="0" smtClean="0">
                <a:solidFill>
                  <a:srgbClr val="23313B"/>
                </a:solidFill>
                <a:uFill>
                  <a:solidFill>
                    <a:srgbClr val="447644"/>
                  </a:solidFill>
                </a:uFill>
              </a:rPr>
            </a:br>
            <a:r>
              <a:rPr lang="en-ZA" sz="2400" b="1" cap="small" dirty="0" smtClean="0">
                <a:solidFill>
                  <a:srgbClr val="23313B"/>
                </a:solidFill>
                <a:uFill>
                  <a:solidFill>
                    <a:srgbClr val="447644"/>
                  </a:solidFill>
                </a:uFill>
              </a:rPr>
              <a:t>ACHIEVEMENT OF 2016/17 ANNUAL TARGETS</a:t>
            </a:r>
            <a:endParaRPr lang="en-ZA" sz="2400" b="1" cap="small" dirty="0">
              <a:solidFill>
                <a:srgbClr val="23313B"/>
              </a:solidFill>
              <a:uFill>
                <a:solidFill>
                  <a:srgbClr val="447644"/>
                </a:solidFill>
              </a:uFill>
            </a:endParaRPr>
          </a:p>
        </p:txBody>
      </p:sp>
      <p:sp>
        <p:nvSpPr>
          <p:cNvPr id="4" name="Content Placeholder 3"/>
          <p:cNvSpPr>
            <a:spLocks noGrp="1"/>
          </p:cNvSpPr>
          <p:nvPr>
            <p:ph sz="quarter" idx="1"/>
          </p:nvPr>
        </p:nvSpPr>
        <p:spPr>
          <a:xfrm>
            <a:off x="301752" y="1468192"/>
            <a:ext cx="8503920" cy="4818328"/>
          </a:xfrm>
        </p:spPr>
        <p:txBody>
          <a:bodyPr/>
          <a:lstStyle/>
          <a:p>
            <a:pPr algn="just">
              <a:buClrTx/>
            </a:pPr>
            <a:r>
              <a:rPr lang="en-ZA" sz="1600" b="1" dirty="0" smtClean="0"/>
              <a:t>The CCMA has an established monitoring and evaluation system with performance and service delivery being tracked regularly; including early warning mid – quarter reports</a:t>
            </a:r>
          </a:p>
          <a:p>
            <a:pPr marL="0" indent="0" algn="just">
              <a:buClrTx/>
              <a:buNone/>
            </a:pPr>
            <a:endParaRPr lang="en-ZA" sz="1600" b="1" dirty="0" smtClean="0"/>
          </a:p>
          <a:p>
            <a:pPr algn="just">
              <a:buClrTx/>
            </a:pPr>
            <a:r>
              <a:rPr lang="en-ZA" sz="1600" b="1" dirty="0" smtClean="0"/>
              <a:t>The Strategic Risk Register and the Operational Risk Registers are closely monitored </a:t>
            </a:r>
          </a:p>
          <a:p>
            <a:pPr marL="0" indent="0" algn="just">
              <a:buClrTx/>
              <a:buNone/>
            </a:pPr>
            <a:endParaRPr lang="en-ZA" sz="1600" b="1" dirty="0" smtClean="0"/>
          </a:p>
          <a:p>
            <a:pPr algn="just">
              <a:buClrTx/>
            </a:pPr>
            <a:r>
              <a:rPr lang="en-ZA" sz="1600" b="1" dirty="0" smtClean="0"/>
              <a:t>The CCMA’s Internal Audit vets and validates the reported quarterly performance reports and supporting evidence to provide assurance of the credibility of the report. The quarterly performance reports also gets tabled to the Audit Committee for approval prior to submission for final approval by the Governing Body.</a:t>
            </a:r>
          </a:p>
          <a:p>
            <a:pPr marL="0" indent="0" algn="just">
              <a:buClrTx/>
              <a:buNone/>
            </a:pPr>
            <a:endParaRPr lang="en-ZA" sz="1600" b="1" dirty="0" smtClean="0"/>
          </a:p>
          <a:p>
            <a:pPr algn="just">
              <a:buClrTx/>
            </a:pPr>
            <a:r>
              <a:rPr lang="en-ZA" sz="1600" b="1" dirty="0" smtClean="0"/>
              <a:t>The </a:t>
            </a:r>
            <a:r>
              <a:rPr lang="en-ZA" sz="1600" b="1" dirty="0"/>
              <a:t>CCMA anticipates an overall </a:t>
            </a:r>
            <a:r>
              <a:rPr lang="en-ZA" sz="1600" b="1" dirty="0" smtClean="0"/>
              <a:t>2016/17 </a:t>
            </a:r>
            <a:r>
              <a:rPr lang="en-ZA" sz="1600" b="1" dirty="0"/>
              <a:t>annual performance </a:t>
            </a:r>
            <a:r>
              <a:rPr lang="en-ZA" sz="1600" b="1"/>
              <a:t>above </a:t>
            </a:r>
            <a:r>
              <a:rPr lang="en-ZA" sz="1600" b="1" smtClean="0"/>
              <a:t>eighty </a:t>
            </a:r>
            <a:r>
              <a:rPr lang="en-ZA" sz="1600" b="1" dirty="0"/>
              <a:t>percent (80</a:t>
            </a:r>
            <a:r>
              <a:rPr lang="en-ZA" sz="1600" b="1" dirty="0" smtClean="0"/>
              <a:t>%)</a:t>
            </a:r>
          </a:p>
          <a:p>
            <a:pPr marL="0" indent="0" algn="just">
              <a:buClrTx/>
              <a:buNone/>
            </a:pPr>
            <a:endParaRPr lang="en-ZA" sz="1600" b="1" dirty="0"/>
          </a:p>
          <a:p>
            <a:endParaRPr lang="en-ZA" dirty="0" smtClean="0"/>
          </a:p>
          <a:p>
            <a:endParaRPr lang="en-ZA" dirty="0"/>
          </a:p>
        </p:txBody>
      </p:sp>
    </p:spTree>
    <p:extLst>
      <p:ext uri="{BB962C8B-B14F-4D97-AF65-F5344CB8AC3E}">
        <p14:creationId xmlns:p14="http://schemas.microsoft.com/office/powerpoint/2010/main" xmlns="" val="3929956934"/>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913462" y="1285590"/>
            <a:ext cx="7972961" cy="1470489"/>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333878" tIns="40006" rIns="74676" bIns="40005" spcCol="1270" anchor="ctr"/>
          <a:lstStyle/>
          <a:p>
            <a:pPr marL="133350" algn="just" defTabSz="466725">
              <a:lnSpc>
                <a:spcPct val="90000"/>
              </a:lnSpc>
              <a:spcAft>
                <a:spcPct val="35000"/>
              </a:spcAft>
              <a:defRPr/>
            </a:pPr>
            <a:r>
              <a:rPr lang="en-US" sz="1600" b="1" u="sng" dirty="0" smtClean="0">
                <a:solidFill>
                  <a:schemeClr val="tx1"/>
                </a:solidFill>
              </a:rPr>
              <a:t>OUTCOME 4: </a:t>
            </a:r>
            <a:r>
              <a:rPr lang="en-US" sz="1600" b="1" i="1" dirty="0" smtClean="0">
                <a:solidFill>
                  <a:schemeClr val="tx1"/>
                </a:solidFill>
              </a:rPr>
              <a:t>The CCMA saved 39</a:t>
            </a:r>
            <a:r>
              <a:rPr lang="en-US" sz="1600" b="1" i="1" dirty="0">
                <a:solidFill>
                  <a:schemeClr val="tx1"/>
                </a:solidFill>
              </a:rPr>
              <a:t>% of jobs </a:t>
            </a:r>
            <a:r>
              <a:rPr lang="en-US" sz="1600" b="1" i="1" dirty="0" smtClean="0">
                <a:solidFill>
                  <a:schemeClr val="tx1"/>
                </a:solidFill>
              </a:rPr>
              <a:t>of employees </a:t>
            </a:r>
            <a:r>
              <a:rPr lang="en-US" sz="1600" b="1" i="1" dirty="0">
                <a:solidFill>
                  <a:schemeClr val="tx1"/>
                </a:solidFill>
              </a:rPr>
              <a:t>facing retrenchments </a:t>
            </a:r>
            <a:r>
              <a:rPr lang="en-US" sz="1600" b="1" dirty="0">
                <a:solidFill>
                  <a:schemeClr val="tx1"/>
                </a:solidFill>
              </a:rPr>
              <a:t>(cases referred to the CCMA</a:t>
            </a:r>
            <a:r>
              <a:rPr lang="en-US" sz="1600" b="1" dirty="0" smtClean="0">
                <a:solidFill>
                  <a:schemeClr val="tx1"/>
                </a:solidFill>
              </a:rPr>
              <a:t>), translating into more than </a:t>
            </a:r>
            <a:r>
              <a:rPr lang="en-US" sz="1600" b="1" i="1" u="sng" dirty="0" smtClean="0">
                <a:solidFill>
                  <a:schemeClr val="tx1"/>
                </a:solidFill>
              </a:rPr>
              <a:t>21 000 jobs saved</a:t>
            </a:r>
            <a:r>
              <a:rPr lang="en-US" sz="1600" b="1" dirty="0" smtClean="0">
                <a:solidFill>
                  <a:schemeClr val="tx1"/>
                </a:solidFill>
              </a:rPr>
              <a:t>. At the end of 30 </a:t>
            </a:r>
            <a:r>
              <a:rPr lang="en-US" sz="1600" b="1" dirty="0">
                <a:solidFill>
                  <a:schemeClr val="tx1"/>
                </a:solidFill>
              </a:rPr>
              <a:t>November 2016, the </a:t>
            </a:r>
            <a:r>
              <a:rPr lang="en-US" sz="1600" b="1" dirty="0" smtClean="0">
                <a:solidFill>
                  <a:schemeClr val="tx1"/>
                </a:solidFill>
              </a:rPr>
              <a:t>national unemployment </a:t>
            </a:r>
            <a:r>
              <a:rPr lang="en-US" sz="1600" b="1" dirty="0">
                <a:solidFill>
                  <a:schemeClr val="tx1"/>
                </a:solidFill>
              </a:rPr>
              <a:t>rate stood at 27,1%. The </a:t>
            </a:r>
            <a:r>
              <a:rPr lang="en-US" sz="1600" b="1" dirty="0" smtClean="0">
                <a:solidFill>
                  <a:schemeClr val="tx1"/>
                </a:solidFill>
              </a:rPr>
              <a:t>jobs saved by the CCMA assisted in keeping the unemployment rate down</a:t>
            </a:r>
            <a:r>
              <a:rPr lang="en-US" sz="1600" b="1" dirty="0">
                <a:solidFill>
                  <a:schemeClr val="tx1"/>
                </a:solidFill>
              </a:rPr>
              <a:t> </a:t>
            </a:r>
            <a:r>
              <a:rPr lang="en-US" sz="1600" b="1" dirty="0" smtClean="0">
                <a:solidFill>
                  <a:schemeClr val="tx1"/>
                </a:solidFill>
              </a:rPr>
              <a:t>by 0,1%</a:t>
            </a:r>
            <a:endParaRPr lang="en-US" sz="1600" b="1" dirty="0">
              <a:solidFill>
                <a:schemeClr val="tx1"/>
              </a:solidFill>
            </a:endParaRPr>
          </a:p>
        </p:txBody>
      </p:sp>
      <p:sp>
        <p:nvSpPr>
          <p:cNvPr id="9" name="Oval 8"/>
          <p:cNvSpPr/>
          <p:nvPr/>
        </p:nvSpPr>
        <p:spPr>
          <a:xfrm>
            <a:off x="141668" y="1341612"/>
            <a:ext cx="1004552" cy="976584"/>
          </a:xfrm>
          <a:prstGeom prst="ellipse">
            <a:avLst/>
          </a:prstGeom>
          <a:blipFill dpi="0" rotWithShape="1">
            <a:blip r:embed="rId3" cstate="print">
              <a:extLst>
                <a:ext uri="{28A0092B-C50C-407E-A947-70E740481C1C}">
                  <a14:useLocalDpi xmlns:a14="http://schemas.microsoft.com/office/drawing/2010/main" xmlns="" val="0"/>
                </a:ext>
              </a:extLst>
            </a:blip>
            <a:srcRect/>
            <a:stretch>
              <a:fillRect l="-28106" t="19625" r="-28106" b="19625"/>
            </a:stretch>
          </a:blipFill>
          <a:ln w="3175">
            <a:solidFill>
              <a:schemeClr val="bg1"/>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2" name="Title 1"/>
          <p:cNvSpPr>
            <a:spLocks noGrp="1"/>
          </p:cNvSpPr>
          <p:nvPr>
            <p:ph type="title"/>
          </p:nvPr>
        </p:nvSpPr>
        <p:spPr/>
        <p:txBody>
          <a:bodyPr/>
          <a:lstStyle/>
          <a:p>
            <a:r>
              <a:rPr lang="en-ZA" sz="2400" b="1" dirty="0" smtClean="0">
                <a:solidFill>
                  <a:schemeClr val="tx1"/>
                </a:solidFill>
                <a:latin typeface="+mn-lt"/>
              </a:rPr>
              <a:t>IMPACT ANALYSIS:</a:t>
            </a:r>
            <a:br>
              <a:rPr lang="en-ZA" sz="2400" b="1" dirty="0" smtClean="0">
                <a:solidFill>
                  <a:schemeClr val="tx1"/>
                </a:solidFill>
                <a:latin typeface="+mn-lt"/>
              </a:rPr>
            </a:br>
            <a:r>
              <a:rPr lang="en-ZA" sz="2400" b="1" dirty="0" smtClean="0">
                <a:solidFill>
                  <a:schemeClr val="tx1"/>
                </a:solidFill>
                <a:latin typeface="+mn-lt"/>
              </a:rPr>
              <a:t>CONTRIBUTION TO GOVERNMENT OUTCOMES AND TRIPLE CRISIS</a:t>
            </a:r>
            <a:endParaRPr lang="en-ZA" sz="2400" b="1" dirty="0">
              <a:solidFill>
                <a:schemeClr val="tx1"/>
              </a:solidFill>
              <a:latin typeface="+mn-lt"/>
            </a:endParaRPr>
          </a:p>
        </p:txBody>
      </p:sp>
      <p:sp>
        <p:nvSpPr>
          <p:cNvPr id="29" name="Oval 28"/>
          <p:cNvSpPr/>
          <p:nvPr/>
        </p:nvSpPr>
        <p:spPr>
          <a:xfrm>
            <a:off x="111829" y="3142445"/>
            <a:ext cx="995754" cy="1262130"/>
          </a:xfrm>
          <a:prstGeom prst="ellipse">
            <a:avLst/>
          </a:prstGeom>
          <a:blipFill dpi="0" rotWithShape="1">
            <a:blip r:embed="rId4" cstate="print"/>
            <a:srcRect/>
            <a:stretch>
              <a:fillRect l="1593" t="1593" r="1593" b="1593"/>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30" name="Freeform 29"/>
          <p:cNvSpPr/>
          <p:nvPr/>
        </p:nvSpPr>
        <p:spPr>
          <a:xfrm>
            <a:off x="1056069" y="2781837"/>
            <a:ext cx="7830354" cy="1931831"/>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r>
              <a:rPr lang="en-US" sz="1600" b="1" u="sng" dirty="0" smtClean="0">
                <a:solidFill>
                  <a:schemeClr val="tx1"/>
                </a:solidFill>
              </a:rPr>
              <a:t>OUTCOME </a:t>
            </a:r>
            <a:r>
              <a:rPr lang="en-US" sz="1600" b="1" u="sng" dirty="0">
                <a:solidFill>
                  <a:schemeClr val="tx1"/>
                </a:solidFill>
              </a:rPr>
              <a:t>4: </a:t>
            </a:r>
            <a:r>
              <a:rPr lang="en-US" sz="1600" b="1" u="sng" dirty="0" smtClean="0">
                <a:solidFill>
                  <a:schemeClr val="tx1"/>
                </a:solidFill>
              </a:rPr>
              <a:t> </a:t>
            </a:r>
            <a:r>
              <a:rPr lang="en-ZA" sz="1600" b="1" dirty="0"/>
              <a:t>The CCMA </a:t>
            </a:r>
            <a:r>
              <a:rPr lang="en-ZA" sz="1600" b="1" i="1" u="sng" dirty="0"/>
              <a:t>facilitates pre – or – post wage </a:t>
            </a:r>
            <a:r>
              <a:rPr lang="en-ZA" sz="1600" b="1" i="1" u="sng" dirty="0" smtClean="0"/>
              <a:t>negotiations</a:t>
            </a:r>
            <a:r>
              <a:rPr lang="en-ZA" sz="1600" b="1" dirty="0" smtClean="0"/>
              <a:t>. </a:t>
            </a:r>
            <a:r>
              <a:rPr lang="en-US" sz="1600" b="1" dirty="0" smtClean="0">
                <a:solidFill>
                  <a:schemeClr val="tx1"/>
                </a:solidFill>
              </a:rPr>
              <a:t>The CCMA continues to </a:t>
            </a:r>
            <a:r>
              <a:rPr lang="en-US" sz="1600" b="1" i="1" u="sng" dirty="0" smtClean="0">
                <a:solidFill>
                  <a:schemeClr val="tx1"/>
                </a:solidFill>
              </a:rPr>
              <a:t>stabilize the labour market and </a:t>
            </a:r>
            <a:r>
              <a:rPr lang="en-ZA" sz="1600" b="1" i="1" u="sng" dirty="0" smtClean="0"/>
              <a:t>promote </a:t>
            </a:r>
            <a:r>
              <a:rPr lang="en-ZA" sz="1600" b="1" i="1" u="sng" dirty="0"/>
              <a:t>economic development </a:t>
            </a:r>
            <a:r>
              <a:rPr lang="en-ZA" sz="1600" b="1" dirty="0" smtClean="0"/>
              <a:t>through the facilitation of </a:t>
            </a:r>
            <a:r>
              <a:rPr lang="en-ZA" sz="1600" b="1" i="1" u="sng" dirty="0"/>
              <a:t>public interest matters </a:t>
            </a:r>
            <a:r>
              <a:rPr lang="en-ZA" sz="1600" b="1" dirty="0"/>
              <a:t>to </a:t>
            </a:r>
            <a:r>
              <a:rPr lang="en-ZA" sz="1600" b="1" dirty="0" smtClean="0"/>
              <a:t>resolve protracted strikes that costs the South African economy billions of rands, investor confidence and consequently job losses. CCMA facilitated public interest matters in the following sectors during the period under review: (1) Agriculture (2) Aviation (3) Government (4) Metal (5) Mining (6) Motor (7) Public Transport (8) Pharmaceutical (9) Petrochemical</a:t>
            </a:r>
            <a:r>
              <a:rPr lang="en-ZA" sz="1600" b="1" dirty="0"/>
              <a:t> </a:t>
            </a:r>
            <a:endParaRPr lang="en-US" sz="1600" b="1" dirty="0"/>
          </a:p>
        </p:txBody>
      </p:sp>
      <p:sp>
        <p:nvSpPr>
          <p:cNvPr id="31" name="Oval 30"/>
          <p:cNvSpPr/>
          <p:nvPr/>
        </p:nvSpPr>
        <p:spPr>
          <a:xfrm>
            <a:off x="180306" y="5019521"/>
            <a:ext cx="978794" cy="1149459"/>
          </a:xfrm>
          <a:prstGeom prst="ellipse">
            <a:avLst/>
          </a:prstGeom>
          <a:blipFill>
            <a:blip r:embed="rId5" cstate="print"/>
            <a:srcRect/>
            <a:stretch>
              <a:fillRect l="-3000" r="-3000"/>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32" name="Freeform 31"/>
          <p:cNvSpPr/>
          <p:nvPr/>
        </p:nvSpPr>
        <p:spPr>
          <a:xfrm>
            <a:off x="1068947" y="4778061"/>
            <a:ext cx="7920508" cy="1648495"/>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r>
              <a:rPr lang="en-US" sz="1600" b="1" u="sng" dirty="0" smtClean="0">
                <a:solidFill>
                  <a:schemeClr val="tx1"/>
                </a:solidFill>
              </a:rPr>
              <a:t>OUTCOME 11, 14: </a:t>
            </a:r>
            <a:r>
              <a:rPr lang="en-US" sz="1600" b="1" dirty="0" smtClean="0">
                <a:solidFill>
                  <a:schemeClr val="tx1"/>
                </a:solidFill>
              </a:rPr>
              <a:t>The CCMA has established strategic partnerships in order to contribute towards the </a:t>
            </a:r>
            <a:r>
              <a:rPr lang="en-GB" sz="1600" b="1" dirty="0" smtClean="0"/>
              <a:t>protection </a:t>
            </a:r>
            <a:r>
              <a:rPr lang="en-GB" sz="1600" b="1" dirty="0"/>
              <a:t>of vulnerable groups against worst effects of </a:t>
            </a:r>
            <a:r>
              <a:rPr lang="en-GB" sz="1600" b="1" dirty="0" smtClean="0"/>
              <a:t>poverty and ensure an </a:t>
            </a:r>
            <a:r>
              <a:rPr lang="en-ZA" sz="1600" b="1" dirty="0" smtClean="0"/>
              <a:t>inclusive </a:t>
            </a:r>
            <a:r>
              <a:rPr lang="en-ZA" sz="1600" b="1" dirty="0"/>
              <a:t>society and economy </a:t>
            </a:r>
            <a:r>
              <a:rPr lang="en-ZA" sz="1600" b="1" dirty="0" smtClean="0"/>
              <a:t>which minimises inequality</a:t>
            </a:r>
            <a:r>
              <a:rPr lang="en-GB" sz="1600" b="1" dirty="0" smtClean="0"/>
              <a:t>. </a:t>
            </a:r>
            <a:r>
              <a:rPr lang="en-GB" sz="1600" b="1" dirty="0" smtClean="0">
                <a:solidFill>
                  <a:schemeClr val="tx1"/>
                </a:solidFill>
              </a:rPr>
              <a:t>As at 6 November 2016</a:t>
            </a:r>
            <a:r>
              <a:rPr lang="en-GB" sz="1600" b="1" u="sng" dirty="0" smtClean="0">
                <a:solidFill>
                  <a:schemeClr val="tx1"/>
                </a:solidFill>
              </a:rPr>
              <a:t>, </a:t>
            </a:r>
            <a:r>
              <a:rPr lang="en-GB" sz="1600" b="1" i="1" u="sng" dirty="0" smtClean="0">
                <a:solidFill>
                  <a:schemeClr val="tx1"/>
                </a:solidFill>
              </a:rPr>
              <a:t>a total of 1  740 employees </a:t>
            </a:r>
            <a:r>
              <a:rPr lang="en-GB" sz="1600" b="1" dirty="0" smtClean="0">
                <a:solidFill>
                  <a:schemeClr val="tx1"/>
                </a:solidFill>
              </a:rPr>
              <a:t>have been assisted through the </a:t>
            </a:r>
            <a:r>
              <a:rPr lang="en-GB" sz="1600" b="1" i="1" u="sng" dirty="0" smtClean="0">
                <a:solidFill>
                  <a:schemeClr val="tx1"/>
                </a:solidFill>
              </a:rPr>
              <a:t>CCMA and Sheriffs Board partnership </a:t>
            </a:r>
            <a:r>
              <a:rPr lang="en-GB" sz="1600" b="1" dirty="0" smtClean="0">
                <a:solidFill>
                  <a:schemeClr val="tx1"/>
                </a:solidFill>
              </a:rPr>
              <a:t>whereby CCMA awards have been enforced </a:t>
            </a:r>
            <a:endParaRPr lang="en-US" sz="1600" b="1" dirty="0">
              <a:solidFill>
                <a:schemeClr val="tx1"/>
              </a:solidFill>
            </a:endParaRPr>
          </a:p>
        </p:txBody>
      </p:sp>
    </p:spTree>
    <p:extLst>
      <p:ext uri="{BB962C8B-B14F-4D97-AF65-F5344CB8AC3E}">
        <p14:creationId xmlns:p14="http://schemas.microsoft.com/office/powerpoint/2010/main" xmlns="" val="4050334337"/>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157" y="307979"/>
            <a:ext cx="7456867" cy="758825"/>
          </a:xfrm>
        </p:spPr>
        <p:txBody>
          <a:bodyPr/>
          <a:lstStyle/>
          <a:p>
            <a:r>
              <a:rPr lang="en-ZA" sz="2400" b="1" dirty="0" smtClean="0">
                <a:solidFill>
                  <a:schemeClr val="tx1"/>
                </a:solidFill>
                <a:latin typeface="+mn-lt"/>
              </a:rPr>
              <a:t>IMPACT ANALYSIS: </a:t>
            </a:r>
            <a:br>
              <a:rPr lang="en-ZA" sz="2400" b="1" dirty="0" smtClean="0">
                <a:solidFill>
                  <a:schemeClr val="tx1"/>
                </a:solidFill>
                <a:latin typeface="+mn-lt"/>
              </a:rPr>
            </a:br>
            <a:r>
              <a:rPr lang="en-ZA" sz="2400" b="1" dirty="0" smtClean="0">
                <a:solidFill>
                  <a:schemeClr val="tx1"/>
                </a:solidFill>
                <a:latin typeface="+mn-lt"/>
              </a:rPr>
              <a:t>CONTRIBUTION TO GOVERNMENT OUTCOMES AND TRIPLE CRISI (CONT…)</a:t>
            </a:r>
            <a:endParaRPr lang="en-ZA" sz="2400" b="1" dirty="0">
              <a:solidFill>
                <a:schemeClr val="tx1"/>
              </a:solidFill>
              <a:latin typeface="+mn-lt"/>
            </a:endParaRPr>
          </a:p>
        </p:txBody>
      </p:sp>
      <p:sp>
        <p:nvSpPr>
          <p:cNvPr id="30" name="Freeform 29"/>
          <p:cNvSpPr/>
          <p:nvPr/>
        </p:nvSpPr>
        <p:spPr>
          <a:xfrm>
            <a:off x="978794" y="1300766"/>
            <a:ext cx="7907629" cy="2021983"/>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r>
              <a:rPr lang="en-US" sz="1600" b="1" u="sng" dirty="0" smtClean="0">
                <a:solidFill>
                  <a:schemeClr val="tx1"/>
                </a:solidFill>
              </a:rPr>
              <a:t>OUTCOME </a:t>
            </a:r>
            <a:r>
              <a:rPr lang="en-US" sz="1600" b="1" u="sng" dirty="0">
                <a:solidFill>
                  <a:schemeClr val="tx1"/>
                </a:solidFill>
              </a:rPr>
              <a:t>4: </a:t>
            </a:r>
            <a:r>
              <a:rPr lang="en-US" sz="1600" b="1" dirty="0" smtClean="0">
                <a:solidFill>
                  <a:schemeClr val="tx1"/>
                </a:solidFill>
              </a:rPr>
              <a:t>The CCMA has a number of </a:t>
            </a:r>
            <a:r>
              <a:rPr lang="en-US" sz="1600" b="1" i="1" u="sng" dirty="0" smtClean="0">
                <a:solidFill>
                  <a:schemeClr val="tx1"/>
                </a:solidFill>
              </a:rPr>
              <a:t>transformation in the workplace interventions</a:t>
            </a:r>
            <a:r>
              <a:rPr lang="en-US" sz="1600" b="1" i="1" dirty="0" smtClean="0">
                <a:solidFill>
                  <a:schemeClr val="tx1"/>
                </a:solidFill>
              </a:rPr>
              <a:t> </a:t>
            </a:r>
            <a:r>
              <a:rPr lang="en-US" sz="1600" b="1" dirty="0" smtClean="0">
                <a:solidFill>
                  <a:schemeClr val="tx1"/>
                </a:solidFill>
              </a:rPr>
              <a:t>and a number of </a:t>
            </a:r>
            <a:r>
              <a:rPr lang="en-US" sz="1600" b="1" i="1" u="sng" dirty="0" smtClean="0">
                <a:solidFill>
                  <a:schemeClr val="tx1"/>
                </a:solidFill>
              </a:rPr>
              <a:t>capacity building programmes </a:t>
            </a:r>
            <a:r>
              <a:rPr lang="en-US" sz="1600" b="1" dirty="0" smtClean="0">
                <a:solidFill>
                  <a:schemeClr val="tx1"/>
                </a:solidFill>
              </a:rPr>
              <a:t>that aims to directly respond to the Sub – Outcome of Outcome 4 which states that “</a:t>
            </a:r>
            <a:r>
              <a:rPr lang="en-GB" sz="1600" b="1" i="1" dirty="0" smtClean="0"/>
              <a:t>Workplace </a:t>
            </a:r>
            <a:r>
              <a:rPr lang="en-GB" sz="1600" b="1" i="1" dirty="0"/>
              <a:t>conflict is reduced and collaboration between government, organised business and </a:t>
            </a:r>
            <a:r>
              <a:rPr lang="en-GB" sz="1600" b="1" i="1" dirty="0" smtClean="0"/>
              <a:t>organised </a:t>
            </a:r>
            <a:r>
              <a:rPr lang="en-GB" sz="1600" b="1" i="1" dirty="0"/>
              <a:t>labour </a:t>
            </a:r>
            <a:r>
              <a:rPr lang="en-GB" sz="1600" b="1" i="1" dirty="0" smtClean="0"/>
              <a:t>is improved</a:t>
            </a:r>
            <a:r>
              <a:rPr lang="en-GB" sz="1600" b="1" dirty="0" smtClean="0"/>
              <a:t>”. </a:t>
            </a:r>
            <a:r>
              <a:rPr lang="en-US" sz="1600" b="1" i="1" u="sng" dirty="0"/>
              <a:t>Sixty nine (69) interventions </a:t>
            </a:r>
            <a:r>
              <a:rPr lang="en-US" sz="1600" b="1" dirty="0"/>
              <a:t>have been delivered as at the end of November </a:t>
            </a:r>
            <a:r>
              <a:rPr lang="en-US" sz="1600" b="1" dirty="0" smtClean="0"/>
              <a:t>2016.</a:t>
            </a:r>
            <a:r>
              <a:rPr lang="en-GB" sz="1600" b="1" dirty="0"/>
              <a:t> </a:t>
            </a:r>
            <a:r>
              <a:rPr lang="en-US" sz="1600" b="1" dirty="0" smtClean="0"/>
              <a:t>Various </a:t>
            </a:r>
            <a:r>
              <a:rPr lang="en-US" sz="1600" b="1" u="sng" dirty="0" smtClean="0"/>
              <a:t>tools</a:t>
            </a:r>
            <a:r>
              <a:rPr lang="en-US" sz="1600" b="1" dirty="0" smtClean="0"/>
              <a:t> to enable </a:t>
            </a:r>
            <a:r>
              <a:rPr lang="en-US" sz="1600" b="1" u="sng" dirty="0" smtClean="0"/>
              <a:t>timely intervention </a:t>
            </a:r>
            <a:r>
              <a:rPr lang="en-US" sz="1600" b="1" dirty="0" smtClean="0"/>
              <a:t>with the ultimate goal of minimizing workplace disputes.</a:t>
            </a:r>
            <a:endParaRPr lang="en-US" sz="1600" b="1" dirty="0"/>
          </a:p>
        </p:txBody>
      </p:sp>
      <p:sp>
        <p:nvSpPr>
          <p:cNvPr id="32" name="Freeform 31"/>
          <p:cNvSpPr/>
          <p:nvPr/>
        </p:nvSpPr>
        <p:spPr>
          <a:xfrm>
            <a:off x="1092558" y="3709115"/>
            <a:ext cx="7768107" cy="2112135"/>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endParaRPr lang="en-US" sz="1400" b="1" u="sng" dirty="0" smtClean="0">
              <a:solidFill>
                <a:schemeClr val="tx1"/>
              </a:solidFill>
            </a:endParaRPr>
          </a:p>
          <a:p>
            <a:pPr algn="just" defTabSz="466725">
              <a:lnSpc>
                <a:spcPct val="90000"/>
              </a:lnSpc>
              <a:spcAft>
                <a:spcPct val="35000"/>
              </a:spcAft>
              <a:defRPr/>
            </a:pPr>
            <a:r>
              <a:rPr lang="en-US" sz="1600" b="1" u="sng" dirty="0" smtClean="0">
                <a:solidFill>
                  <a:schemeClr val="tx1"/>
                </a:solidFill>
              </a:rPr>
              <a:t>OUTCOME 11, 14: </a:t>
            </a:r>
            <a:r>
              <a:rPr lang="en-US" sz="1600" b="1" dirty="0" smtClean="0">
                <a:solidFill>
                  <a:schemeClr val="tx1"/>
                </a:solidFill>
              </a:rPr>
              <a:t>The CCMA has</a:t>
            </a:r>
            <a:r>
              <a:rPr lang="en-US" sz="1600" b="1" dirty="0" smtClean="0"/>
              <a:t>,</a:t>
            </a:r>
            <a:r>
              <a:rPr lang="en-US" sz="1600" b="1" dirty="0" smtClean="0">
                <a:solidFill>
                  <a:schemeClr val="tx1"/>
                </a:solidFill>
              </a:rPr>
              <a:t> </a:t>
            </a:r>
            <a:r>
              <a:rPr lang="en-US" sz="1600" b="1" dirty="0">
                <a:solidFill>
                  <a:schemeClr val="tx1"/>
                </a:solidFill>
              </a:rPr>
              <a:t>conducted </a:t>
            </a:r>
            <a:r>
              <a:rPr lang="en-US" sz="1600" b="1" i="1" u="sng" dirty="0">
                <a:solidFill>
                  <a:schemeClr val="tx1"/>
                </a:solidFill>
              </a:rPr>
              <a:t>569 outreach services  </a:t>
            </a:r>
            <a:r>
              <a:rPr lang="en-US" sz="1600" b="1" dirty="0">
                <a:solidFill>
                  <a:schemeClr val="tx1"/>
                </a:solidFill>
              </a:rPr>
              <a:t>(inclusive of awareness raising activities, capacity building activities and social justice blockages </a:t>
            </a:r>
            <a:r>
              <a:rPr lang="en-US" sz="1600" b="1" dirty="0" smtClean="0">
                <a:solidFill>
                  <a:schemeClr val="tx1"/>
                </a:solidFill>
              </a:rPr>
              <a:t>activities and </a:t>
            </a:r>
            <a:r>
              <a:rPr lang="en-US" sz="1600" b="1" dirty="0" smtClean="0"/>
              <a:t>helped </a:t>
            </a:r>
            <a:r>
              <a:rPr lang="en-US" sz="1600" b="1" i="1" u="sng" dirty="0">
                <a:solidFill>
                  <a:schemeClr val="tx1"/>
                </a:solidFill>
              </a:rPr>
              <a:t>13 131 </a:t>
            </a:r>
            <a:r>
              <a:rPr lang="en-US" sz="1600" b="1" i="1" u="sng" dirty="0"/>
              <a:t>people better understand the law and their </a:t>
            </a:r>
            <a:r>
              <a:rPr lang="en-US" sz="1600" b="1" i="1" u="sng" dirty="0" smtClean="0"/>
              <a:t>rights</a:t>
            </a:r>
            <a:r>
              <a:rPr lang="en-US" sz="1600" b="1" dirty="0" smtClean="0"/>
              <a:t>. </a:t>
            </a:r>
            <a:endParaRPr lang="en-US" sz="1600" dirty="0"/>
          </a:p>
        </p:txBody>
      </p:sp>
      <p:sp>
        <p:nvSpPr>
          <p:cNvPr id="10" name="Oval 9"/>
          <p:cNvSpPr/>
          <p:nvPr/>
        </p:nvSpPr>
        <p:spPr>
          <a:xfrm>
            <a:off x="103033" y="1815921"/>
            <a:ext cx="1107582" cy="1210613"/>
          </a:xfrm>
          <a:prstGeom prst="ellipse">
            <a:avLst/>
          </a:prstGeom>
          <a:blipFill>
            <a:blip r:embed="rId3" cstate="print">
              <a:extLst>
                <a:ext uri="{28A0092B-C50C-407E-A947-70E740481C1C}">
                  <a14:useLocalDpi xmlns:a14="http://schemas.microsoft.com/office/drawing/2010/main" xmlns="" val="0"/>
                </a:ext>
              </a:extLst>
            </a:blip>
            <a:srcRect/>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1" name="Oval 10"/>
          <p:cNvSpPr/>
          <p:nvPr/>
        </p:nvSpPr>
        <p:spPr>
          <a:xfrm>
            <a:off x="154547" y="4211389"/>
            <a:ext cx="1043189" cy="1171977"/>
          </a:xfrm>
          <a:prstGeom prst="ellipse">
            <a:avLst/>
          </a:prstGeom>
          <a:blipFill dpi="0" rotWithShape="1">
            <a:blip r:embed="rId4" cstate="print">
              <a:extLst>
                <a:ext uri="{28A0092B-C50C-407E-A947-70E740481C1C}">
                  <a14:useLocalDpi xmlns:a14="http://schemas.microsoft.com/office/drawing/2010/main" xmlns="" val="0"/>
                </a:ext>
              </a:extLst>
            </a:blip>
            <a:srcRect/>
            <a:stretch>
              <a:fillRect l="1593" t="13695" r="1593" b="13695"/>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xmlns="" val="2985788890"/>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3" y="307979"/>
            <a:ext cx="7585656" cy="758825"/>
          </a:xfrm>
        </p:spPr>
        <p:txBody>
          <a:bodyPr/>
          <a:lstStyle/>
          <a:p>
            <a:r>
              <a:rPr lang="en-ZA" sz="2400" b="1" dirty="0" smtClean="0">
                <a:solidFill>
                  <a:schemeClr val="tx1"/>
                </a:solidFill>
                <a:latin typeface="+mn-lt"/>
              </a:rPr>
              <a:t>IMPACT ANALYSIS: </a:t>
            </a:r>
            <a:br>
              <a:rPr lang="en-ZA" sz="2400" b="1" dirty="0" smtClean="0">
                <a:solidFill>
                  <a:schemeClr val="tx1"/>
                </a:solidFill>
                <a:latin typeface="+mn-lt"/>
              </a:rPr>
            </a:br>
            <a:r>
              <a:rPr lang="en-ZA" sz="2400" b="1" dirty="0" smtClean="0">
                <a:solidFill>
                  <a:schemeClr val="tx1"/>
                </a:solidFill>
                <a:latin typeface="+mn-lt"/>
              </a:rPr>
              <a:t>CONTRIBUTION TO GOVERNMENT OUTCOMES AND TRIPLE CRISIS (CONT…)</a:t>
            </a:r>
            <a:endParaRPr lang="en-ZA" sz="2400" b="1" dirty="0">
              <a:solidFill>
                <a:schemeClr val="tx1"/>
              </a:solidFill>
              <a:latin typeface="+mn-lt"/>
            </a:endParaRPr>
          </a:p>
        </p:txBody>
      </p:sp>
      <p:sp>
        <p:nvSpPr>
          <p:cNvPr id="12" name="Freeform 11"/>
          <p:cNvSpPr/>
          <p:nvPr/>
        </p:nvSpPr>
        <p:spPr>
          <a:xfrm>
            <a:off x="1244959" y="1427409"/>
            <a:ext cx="7688687" cy="2423374"/>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r>
              <a:rPr lang="en-US" sz="1600" b="1" u="sng" dirty="0" smtClean="0">
                <a:solidFill>
                  <a:schemeClr val="tx1"/>
                </a:solidFill>
              </a:rPr>
              <a:t>OUTCOME 5, 13: </a:t>
            </a:r>
            <a:r>
              <a:rPr lang="en-US" sz="1600" b="1" dirty="0" smtClean="0">
                <a:solidFill>
                  <a:schemeClr val="tx1"/>
                </a:solidFill>
              </a:rPr>
              <a:t>The CCMA’s </a:t>
            </a:r>
            <a:r>
              <a:rPr lang="en-ZA" sz="1600" b="1" dirty="0" smtClean="0"/>
              <a:t>Strategic </a:t>
            </a:r>
            <a:r>
              <a:rPr lang="en-ZA" sz="1600" b="1" dirty="0"/>
              <a:t>Objective 3: </a:t>
            </a:r>
            <a:r>
              <a:rPr lang="en-ZA" sz="1600" b="1" dirty="0" smtClean="0"/>
              <a:t>“</a:t>
            </a:r>
            <a:r>
              <a:rPr lang="en-ZA" sz="1600" b="1" i="1" u="sng" dirty="0" smtClean="0"/>
              <a:t>Building </a:t>
            </a:r>
            <a:r>
              <a:rPr lang="en-ZA" sz="1600" b="1" i="1" u="sng" dirty="0"/>
              <a:t>Knowledge and </a:t>
            </a:r>
            <a:r>
              <a:rPr lang="en-ZA" sz="1600" b="1" i="1" u="sng" dirty="0" smtClean="0"/>
              <a:t>Skills (externally focused</a:t>
            </a:r>
            <a:r>
              <a:rPr lang="en-ZA" sz="1600" b="1" dirty="0" smtClean="0"/>
              <a:t>)”, aims to develops </a:t>
            </a:r>
            <a:r>
              <a:rPr lang="en-ZA" sz="1600" b="1" dirty="0"/>
              <a:t>and delivers capacity building programmes for the labour market, aligned with the needs of the labour market.  </a:t>
            </a:r>
            <a:r>
              <a:rPr lang="en-ZA" sz="1600" b="1" i="1" u="sng" dirty="0" smtClean="0"/>
              <a:t>107 initiatives </a:t>
            </a:r>
            <a:r>
              <a:rPr lang="en-ZA" sz="1600" b="1" dirty="0" smtClean="0"/>
              <a:t>have been conducted nationally by the end of November 2016, including workshops on best practice, </a:t>
            </a:r>
            <a:r>
              <a:rPr lang="en-US" sz="1600" b="1" dirty="0" smtClean="0"/>
              <a:t>interpretation </a:t>
            </a:r>
            <a:r>
              <a:rPr lang="en-US" sz="1600" b="1" dirty="0"/>
              <a:t>and application of key aspects of labour law and processes, </a:t>
            </a:r>
            <a:r>
              <a:rPr lang="en-US" sz="1600" b="1" dirty="0" smtClean="0"/>
              <a:t>and the </a:t>
            </a:r>
            <a:r>
              <a:rPr lang="en-US" sz="1600" b="1" dirty="0"/>
              <a:t>latest developments in labour law jurisprudence. </a:t>
            </a:r>
            <a:r>
              <a:rPr lang="en-ZA" sz="1600" b="1" dirty="0" smtClean="0"/>
              <a:t>Strategic </a:t>
            </a:r>
            <a:r>
              <a:rPr lang="en-ZA" sz="1600" b="1" dirty="0"/>
              <a:t>Objective 4: </a:t>
            </a:r>
            <a:r>
              <a:rPr lang="en-ZA" sz="1600" b="1" dirty="0" smtClean="0"/>
              <a:t>“</a:t>
            </a:r>
            <a:r>
              <a:rPr lang="en-ZA" sz="1600" b="1" i="1" u="sng" dirty="0" smtClean="0"/>
              <a:t>Optimising </a:t>
            </a:r>
            <a:r>
              <a:rPr lang="en-ZA" sz="1600" b="1" i="1" u="sng" dirty="0"/>
              <a:t>the </a:t>
            </a:r>
            <a:r>
              <a:rPr lang="en-ZA" sz="1600" b="1" i="1" u="sng" dirty="0" smtClean="0"/>
              <a:t>Organisation (internally focused)</a:t>
            </a:r>
            <a:r>
              <a:rPr lang="en-ZA" sz="1600" b="1" dirty="0" smtClean="0"/>
              <a:t>, is concentrated </a:t>
            </a:r>
            <a:r>
              <a:rPr lang="en-ZA" sz="1600" b="1" dirty="0"/>
              <a:t>on building capacity, knowledge and skills </a:t>
            </a:r>
            <a:r>
              <a:rPr lang="en-ZA" sz="1600" b="1" dirty="0" smtClean="0"/>
              <a:t>for CCMA staff</a:t>
            </a:r>
            <a:endParaRPr lang="en-US" sz="1600" b="1" dirty="0"/>
          </a:p>
        </p:txBody>
      </p:sp>
      <p:sp>
        <p:nvSpPr>
          <p:cNvPr id="13" name="Oval 12"/>
          <p:cNvSpPr/>
          <p:nvPr/>
        </p:nvSpPr>
        <p:spPr>
          <a:xfrm>
            <a:off x="218942" y="1815921"/>
            <a:ext cx="1171976" cy="1287888"/>
          </a:xfrm>
          <a:prstGeom prst="ellipse">
            <a:avLst/>
          </a:prstGeom>
          <a:blipFill dpi="0" rotWithShape="1">
            <a:blip r:embed="rId3" cstate="print">
              <a:extLst>
                <a:ext uri="{28A0092B-C50C-407E-A947-70E740481C1C}">
                  <a14:useLocalDpi xmlns:a14="http://schemas.microsoft.com/office/drawing/2010/main" xmlns="" val="0"/>
                </a:ext>
              </a:extLst>
            </a:blip>
            <a:srcRect/>
            <a:stretch>
              <a:fillRect l="-4457" r="-4457"/>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9" name="Oval 8"/>
          <p:cNvSpPr/>
          <p:nvPr/>
        </p:nvSpPr>
        <p:spPr>
          <a:xfrm>
            <a:off x="141668" y="4502214"/>
            <a:ext cx="1287887" cy="1151612"/>
          </a:xfrm>
          <a:prstGeom prst="ellipse">
            <a:avLst/>
          </a:prstGeom>
          <a:blipFill>
            <a:blip r:embed="rId4" cstate="print"/>
            <a:srcRect/>
            <a:stretch>
              <a:fillRect l="-3000" r="-3000"/>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14" name="Freeform 13"/>
          <p:cNvSpPr/>
          <p:nvPr/>
        </p:nvSpPr>
        <p:spPr>
          <a:xfrm>
            <a:off x="1313645" y="4146998"/>
            <a:ext cx="7688687" cy="2086378"/>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11818" tIns="40006" rIns="74676" bIns="40005" spcCol="1270" anchor="ctr"/>
          <a:lstStyle/>
          <a:p>
            <a:pPr algn="just" defTabSz="466725">
              <a:lnSpc>
                <a:spcPct val="90000"/>
              </a:lnSpc>
              <a:spcAft>
                <a:spcPct val="35000"/>
              </a:spcAft>
              <a:defRPr/>
            </a:pPr>
            <a:r>
              <a:rPr lang="en-US" sz="1600" b="1" u="sng" dirty="0" smtClean="0">
                <a:solidFill>
                  <a:schemeClr val="tx1"/>
                </a:solidFill>
              </a:rPr>
              <a:t>OUTCOME 11: </a:t>
            </a:r>
            <a:r>
              <a:rPr lang="en-US" sz="1600" b="1" dirty="0" smtClean="0">
                <a:solidFill>
                  <a:schemeClr val="tx1"/>
                </a:solidFill>
              </a:rPr>
              <a:t>The CCMA is playing an instrumental supportive role to other similar Commissions, both in Africa and internationally. The CCMA recently hosted the </a:t>
            </a:r>
            <a:r>
              <a:rPr lang="en-US" sz="1600" b="1" i="1" u="sng" dirty="0" smtClean="0">
                <a:solidFill>
                  <a:schemeClr val="tx1"/>
                </a:solidFill>
              </a:rPr>
              <a:t>Bangladesh delegation </a:t>
            </a:r>
            <a:r>
              <a:rPr lang="en-US" sz="1600" b="1" dirty="0" smtClean="0">
                <a:solidFill>
                  <a:schemeClr val="tx1"/>
                </a:solidFill>
              </a:rPr>
              <a:t>who were on a </a:t>
            </a:r>
            <a:r>
              <a:rPr lang="en-US" sz="1600" b="1" i="1" u="sng" dirty="0" smtClean="0">
                <a:solidFill>
                  <a:schemeClr val="tx1"/>
                </a:solidFill>
              </a:rPr>
              <a:t>study tour to study CCMA’s business model</a:t>
            </a:r>
            <a:r>
              <a:rPr lang="en-US" sz="1600" b="1" dirty="0" smtClean="0">
                <a:solidFill>
                  <a:schemeClr val="tx1"/>
                </a:solidFill>
              </a:rPr>
              <a:t>.  </a:t>
            </a:r>
            <a:r>
              <a:rPr lang="en-US" sz="1600" b="1" i="1" u="sng" dirty="0" smtClean="0">
                <a:solidFill>
                  <a:schemeClr val="tx1"/>
                </a:solidFill>
              </a:rPr>
              <a:t>The CCMA’s Case Management System is being extend to the Labour Court and some SADC countries</a:t>
            </a:r>
            <a:r>
              <a:rPr lang="en-US" sz="1600" b="1" u="sng" dirty="0" smtClean="0">
                <a:solidFill>
                  <a:schemeClr val="tx1"/>
                </a:solidFill>
              </a:rPr>
              <a:t>.  </a:t>
            </a:r>
            <a:r>
              <a:rPr lang="en-US" sz="1600" b="1" dirty="0" smtClean="0">
                <a:solidFill>
                  <a:schemeClr val="tx1"/>
                </a:solidFill>
              </a:rPr>
              <a:t>The CCMA has initiated the </a:t>
            </a:r>
            <a:r>
              <a:rPr lang="en-US" sz="1600" b="1" i="1" u="sng" dirty="0" smtClean="0">
                <a:solidFill>
                  <a:schemeClr val="tx1"/>
                </a:solidFill>
              </a:rPr>
              <a:t>resuscitation of the SADC Forum</a:t>
            </a:r>
            <a:r>
              <a:rPr lang="en-US" sz="1600" b="1" u="sng" dirty="0" smtClean="0">
                <a:solidFill>
                  <a:schemeClr val="tx1"/>
                </a:solidFill>
              </a:rPr>
              <a:t> . CCMA training has been expanded to other SADC countries.</a:t>
            </a:r>
            <a:endParaRPr lang="en-US" sz="1600" b="1" dirty="0"/>
          </a:p>
        </p:txBody>
      </p:sp>
    </p:spTree>
    <p:extLst>
      <p:ext uri="{BB962C8B-B14F-4D97-AF65-F5344CB8AC3E}">
        <p14:creationId xmlns:p14="http://schemas.microsoft.com/office/powerpoint/2010/main" xmlns="" val="2086237954"/>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smtClean="0">
                <a:solidFill>
                  <a:srgbClr val="23313B"/>
                </a:solidFill>
                <a:latin typeface="+mn-lt"/>
              </a:rPr>
              <a:t>CHALLENGES CONFRONTING THE CCMA</a:t>
            </a:r>
            <a:endParaRPr lang="en-ZA" sz="2400" b="1" dirty="0">
              <a:solidFill>
                <a:srgbClr val="23313B"/>
              </a:solidFill>
              <a:latin typeface="+mn-lt"/>
            </a:endParaRPr>
          </a:p>
        </p:txBody>
      </p:sp>
      <p:sp>
        <p:nvSpPr>
          <p:cNvPr id="3" name="Content Placeholder 2"/>
          <p:cNvSpPr>
            <a:spLocks noGrp="1"/>
          </p:cNvSpPr>
          <p:nvPr>
            <p:ph sz="quarter" idx="1"/>
          </p:nvPr>
        </p:nvSpPr>
        <p:spPr>
          <a:xfrm>
            <a:off x="275994" y="1418274"/>
            <a:ext cx="8503920" cy="4572032"/>
          </a:xfrm>
        </p:spPr>
        <p:txBody>
          <a:bodyPr/>
          <a:lstStyle/>
          <a:p>
            <a:pPr>
              <a:buClrTx/>
            </a:pPr>
            <a:r>
              <a:rPr lang="en-ZA" sz="1600" b="1" dirty="0" smtClean="0"/>
              <a:t>The average </a:t>
            </a:r>
            <a:r>
              <a:rPr lang="en-ZA" sz="1600" b="1" dirty="0"/>
              <a:t>c</a:t>
            </a:r>
            <a:r>
              <a:rPr lang="en-ZA" sz="1600" b="1" dirty="0" smtClean="0"/>
              <a:t>ase </a:t>
            </a:r>
            <a:r>
              <a:rPr lang="en-ZA" sz="1600" b="1" dirty="0"/>
              <a:t>l</a:t>
            </a:r>
            <a:r>
              <a:rPr lang="en-ZA" sz="1600" b="1" dirty="0" smtClean="0"/>
              <a:t>oad </a:t>
            </a:r>
            <a:r>
              <a:rPr lang="en-ZA" sz="1600" b="1" dirty="0"/>
              <a:t>year to date have increased by </a:t>
            </a:r>
            <a:r>
              <a:rPr lang="en-ZA" sz="1600" b="1" dirty="0" smtClean="0"/>
              <a:t>five (5%) and shows no sign of plateauing- this puts a strain on the finances </a:t>
            </a:r>
            <a:r>
              <a:rPr lang="en-ZA" sz="1600" b="1" dirty="0"/>
              <a:t>and </a:t>
            </a:r>
            <a:r>
              <a:rPr lang="en-ZA" sz="1600" b="1" dirty="0" smtClean="0"/>
              <a:t>human resources </a:t>
            </a:r>
            <a:r>
              <a:rPr lang="en-ZA" sz="1600" b="1" dirty="0"/>
              <a:t>of the </a:t>
            </a:r>
            <a:r>
              <a:rPr lang="en-ZA" sz="1600" b="1" dirty="0" smtClean="0"/>
              <a:t>organisation</a:t>
            </a:r>
          </a:p>
          <a:p>
            <a:pPr marL="0" indent="0">
              <a:buClrTx/>
              <a:buNone/>
            </a:pPr>
            <a:endParaRPr lang="en-ZA" sz="1600" b="1" dirty="0" smtClean="0"/>
          </a:p>
          <a:p>
            <a:pPr>
              <a:buClrTx/>
            </a:pPr>
            <a:r>
              <a:rPr lang="en-US" sz="1600" b="1" dirty="0"/>
              <a:t>Large scale retrenchments continue to place significant strain on organizational capacity</a:t>
            </a:r>
          </a:p>
          <a:p>
            <a:pPr marL="0" indent="0">
              <a:buClrTx/>
              <a:buNone/>
            </a:pPr>
            <a:endParaRPr lang="en-ZA" sz="1600" b="1" dirty="0" smtClean="0"/>
          </a:p>
          <a:p>
            <a:pPr>
              <a:buClrTx/>
            </a:pPr>
            <a:r>
              <a:rPr lang="en-ZA" sz="1600" b="1" dirty="0" smtClean="0"/>
              <a:t>Additional resources required to enable the CCMA to be accessible to outlying areas</a:t>
            </a:r>
          </a:p>
          <a:p>
            <a:pPr marL="0" indent="0">
              <a:buClrTx/>
              <a:buNone/>
            </a:pPr>
            <a:endParaRPr lang="en-ZA" sz="1600" b="1" dirty="0" smtClean="0"/>
          </a:p>
          <a:p>
            <a:pPr>
              <a:buClrTx/>
            </a:pPr>
            <a:r>
              <a:rPr lang="en-ZA" sz="1600" b="1" dirty="0" smtClean="0"/>
              <a:t>Governance and compliance processes can still be enhanced</a:t>
            </a:r>
          </a:p>
          <a:p>
            <a:pPr marL="0" indent="0">
              <a:buClrTx/>
              <a:buNone/>
            </a:pPr>
            <a:endParaRPr lang="en-ZA" sz="1600" b="1" dirty="0" smtClean="0"/>
          </a:p>
          <a:p>
            <a:pPr marL="0" indent="0">
              <a:buClrTx/>
              <a:buNone/>
            </a:pPr>
            <a:endParaRPr lang="en-US" sz="1600" b="1" dirty="0" smtClean="0"/>
          </a:p>
          <a:p>
            <a:pPr marL="0" indent="0">
              <a:buClrTx/>
              <a:buNone/>
            </a:pPr>
            <a:endParaRPr lang="en-US" sz="1600" b="1" dirty="0" smtClean="0"/>
          </a:p>
          <a:p>
            <a:pPr>
              <a:buClrTx/>
            </a:pPr>
            <a:endParaRPr lang="en-US" sz="1600" b="1" dirty="0" smtClean="0"/>
          </a:p>
          <a:p>
            <a:endParaRPr lang="en-ZA" sz="1600" b="1" dirty="0" smtClean="0"/>
          </a:p>
          <a:p>
            <a:pPr marL="0" indent="0">
              <a:buNone/>
            </a:pPr>
            <a:endParaRPr lang="en-ZA" dirty="0"/>
          </a:p>
          <a:p>
            <a:endParaRPr lang="en-ZA" dirty="0"/>
          </a:p>
          <a:p>
            <a:endParaRPr lang="en-ZA" dirty="0"/>
          </a:p>
        </p:txBody>
      </p:sp>
    </p:spTree>
    <p:extLst>
      <p:ext uri="{BB962C8B-B14F-4D97-AF65-F5344CB8AC3E}">
        <p14:creationId xmlns:p14="http://schemas.microsoft.com/office/powerpoint/2010/main" xmlns="" val="1273223386"/>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spect="1" noChangeArrowheads="1"/>
          </p:cNvSpPr>
          <p:nvPr>
            <p:ph type="ctrTitle"/>
          </p:nvPr>
        </p:nvSpPr>
        <p:spPr>
          <a:xfrm>
            <a:off x="237893" y="381000"/>
            <a:ext cx="8668213" cy="1262050"/>
          </a:xfr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noAutofit/>
          </a:bodyPr>
          <a:lstStyle/>
          <a:p>
            <a:r>
              <a:rPr lang="en-US" sz="3200" dirty="0" smtClean="0"/>
              <a:t>THANK YOU</a:t>
            </a:r>
            <a:endParaRPr lang="en-US" sz="3200" dirty="0"/>
          </a:p>
        </p:txBody>
      </p:sp>
      <p:sp>
        <p:nvSpPr>
          <p:cNvPr id="4" name="Rectangle 3"/>
          <p:cNvSpPr>
            <a:spLocks noGrp="1" noChangeArrowheads="1"/>
          </p:cNvSpPr>
          <p:nvPr>
            <p:ph type="subTitle" idx="1"/>
          </p:nvPr>
        </p:nvSpPr>
        <p:spPr>
          <a:xfrm>
            <a:off x="214282" y="4953000"/>
            <a:ext cx="8715436" cy="1371600"/>
          </a:xfr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noAutofit/>
          </a:bodyPr>
          <a:lstStyle/>
          <a:p>
            <a:pPr fontAlgn="auto">
              <a:spcAft>
                <a:spcPts val="0"/>
              </a:spcAft>
              <a:defRPr/>
            </a:pPr>
            <a:r>
              <a:rPr lang="en-US" sz="3600" dirty="0" smtClean="0">
                <a:solidFill>
                  <a:schemeClr val="bg1"/>
                </a:solidFill>
                <a:effectLst>
                  <a:outerShdw blurRad="38100" dist="38100" dir="2700000" algn="tl">
                    <a:srgbClr val="000000">
                      <a:alpha val="43137"/>
                    </a:srgbClr>
                  </a:outerShdw>
                </a:effectLst>
              </a:rPr>
              <a:t>MAKING A DIFFRENCE</a:t>
            </a:r>
          </a:p>
        </p:txBody>
      </p:sp>
    </p:spTree>
    <p:extLst>
      <p:ext uri="{BB962C8B-B14F-4D97-AF65-F5344CB8AC3E}">
        <p14:creationId xmlns:p14="http://schemas.microsoft.com/office/powerpoint/2010/main" xmlns="" val="357603349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2" y="359495"/>
            <a:ext cx="7675808" cy="758825"/>
          </a:xfrm>
          <a:ln w="12700">
            <a:noFill/>
            <a:miter lim="4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50800" tIns="50800" rIns="50800" bIns="50800" anchor="ctr">
            <a:noAutofit/>
          </a:bodyPr>
          <a:lstStyle/>
          <a:p>
            <a:pPr eaLnBrk="1" fontAlgn="auto" hangingPunct="1">
              <a:spcBef>
                <a:spcPts val="0"/>
              </a:spcBef>
              <a:spcAft>
                <a:spcPts val="1800"/>
              </a:spcAft>
              <a:buClr>
                <a:srgbClr val="002060"/>
              </a:buClr>
            </a:pPr>
            <a:r>
              <a:rPr lang="en-ZA" sz="2400" b="1" cap="small" dirty="0" smtClean="0">
                <a:solidFill>
                  <a:srgbClr val="23313B"/>
                </a:solidFill>
                <a:uFill>
                  <a:solidFill>
                    <a:srgbClr val="447644"/>
                  </a:solidFill>
                </a:uFill>
                <a:sym typeface="Helvetica" panose="020B0604020202020204" pitchFamily="34" charset="0"/>
              </a:rPr>
              <a:t>2016/17 ANNUAL PERFORMANCE PLAN IMPLEMENTATION PROGRESS</a:t>
            </a:r>
            <a:endParaRPr lang="en-ZA" sz="2400" b="1" cap="small" dirty="0">
              <a:solidFill>
                <a:srgbClr val="23313B"/>
              </a:solidFill>
              <a:uFill>
                <a:solidFill>
                  <a:srgbClr val="447644"/>
                </a:solidFill>
              </a:uFill>
              <a:sym typeface="Helvetica" panose="020B0604020202020204" pitchFamily="34" charset="0"/>
            </a:endParaRPr>
          </a:p>
        </p:txBody>
      </p:sp>
      <p:sp>
        <p:nvSpPr>
          <p:cNvPr id="7" name="Oval 6"/>
          <p:cNvSpPr/>
          <p:nvPr/>
        </p:nvSpPr>
        <p:spPr>
          <a:xfrm>
            <a:off x="1104900" y="2124075"/>
            <a:ext cx="838200" cy="792163"/>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ZA" dirty="0"/>
          </a:p>
        </p:txBody>
      </p:sp>
      <p:sp>
        <p:nvSpPr>
          <p:cNvPr id="8" name="Oval 7"/>
          <p:cNvSpPr/>
          <p:nvPr/>
        </p:nvSpPr>
        <p:spPr>
          <a:xfrm>
            <a:off x="1104900" y="3892550"/>
            <a:ext cx="838200" cy="792163"/>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ZA" dirty="0"/>
          </a:p>
        </p:txBody>
      </p:sp>
      <p:sp>
        <p:nvSpPr>
          <p:cNvPr id="9" name="TextBox 5"/>
          <p:cNvSpPr txBox="1">
            <a:spLocks noChangeArrowheads="1"/>
          </p:cNvSpPr>
          <p:nvPr/>
        </p:nvSpPr>
        <p:spPr bwMode="auto">
          <a:xfrm>
            <a:off x="2057400" y="1935163"/>
            <a:ext cx="6202363" cy="1262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u="sng" dirty="0">
                <a:solidFill>
                  <a:srgbClr val="000000"/>
                </a:solidFill>
                <a:latin typeface="Arial Narrow" panose="020B0606020202030204" pitchFamily="34" charset="0"/>
                <a:cs typeface="Times New Roman" panose="02020603050405020304" pitchFamily="18" charset="0"/>
              </a:rPr>
              <a:t>Implication</a:t>
            </a:r>
            <a:r>
              <a:rPr lang="en-US" altLang="en-US" b="1" dirty="0">
                <a:solidFill>
                  <a:srgbClr val="000000"/>
                </a:solidFill>
                <a:latin typeface="Arial Narrow" panose="020B0606020202030204" pitchFamily="34" charset="0"/>
                <a:cs typeface="Times New Roman" panose="02020603050405020304" pitchFamily="18" charset="0"/>
              </a:rPr>
              <a:t>:  </a:t>
            </a:r>
            <a:r>
              <a:rPr lang="en-US" altLang="en-US" b="1" dirty="0">
                <a:solidFill>
                  <a:srgbClr val="00B050"/>
                </a:solidFill>
                <a:latin typeface="Arial Narrow" panose="020B0606020202030204" pitchFamily="34" charset="0"/>
                <a:cs typeface="Times New Roman" panose="02020603050405020304" pitchFamily="18" charset="0"/>
              </a:rPr>
              <a:t>Achieved </a:t>
            </a:r>
          </a:p>
          <a:p>
            <a:pPr eaLnBrk="1" hangingPunct="1"/>
            <a:r>
              <a:rPr lang="en-ZA" altLang="en-US" sz="2000" b="1" dirty="0">
                <a:solidFill>
                  <a:srgbClr val="000000"/>
                </a:solidFill>
                <a:latin typeface="Arial Narrow" panose="020B0606020202030204" pitchFamily="34" charset="0"/>
              </a:rPr>
              <a:t>Performance Indicator is on track  or reflects complete implementation. Target achieved</a:t>
            </a:r>
          </a:p>
          <a:p>
            <a:pPr eaLnBrk="1" hangingPunct="1"/>
            <a:r>
              <a:rPr lang="en-US" altLang="en-US" b="1" dirty="0">
                <a:solidFill>
                  <a:srgbClr val="000000"/>
                </a:solidFill>
                <a:latin typeface="Arial Narrow" panose="020B0606020202030204" pitchFamily="34" charset="0"/>
                <a:cs typeface="Times New Roman" panose="02020603050405020304" pitchFamily="18" charset="0"/>
              </a:rPr>
              <a:t> </a:t>
            </a:r>
            <a:r>
              <a:rPr lang="en-US" altLang="en-US" b="1" u="sng" dirty="0">
                <a:solidFill>
                  <a:srgbClr val="00B050"/>
                </a:solidFill>
                <a:latin typeface="Arial Narrow" panose="020B0606020202030204" pitchFamily="34" charset="0"/>
                <a:cs typeface="Times New Roman" panose="02020603050405020304" pitchFamily="18" charset="0"/>
              </a:rPr>
              <a:t>100% +  Complete</a:t>
            </a:r>
            <a:endParaRPr lang="en-ZA" altLang="en-US" dirty="0">
              <a:latin typeface="Arial Narrow" panose="020B0606020202030204" pitchFamily="34" charset="0"/>
              <a:cs typeface="Times New Roman" panose="02020603050405020304" pitchFamily="18" charset="0"/>
            </a:endParaRPr>
          </a:p>
        </p:txBody>
      </p:sp>
      <p:sp>
        <p:nvSpPr>
          <p:cNvPr id="10" name="TextBox 6"/>
          <p:cNvSpPr txBox="1">
            <a:spLocks noChangeArrowheads="1"/>
          </p:cNvSpPr>
          <p:nvPr/>
        </p:nvSpPr>
        <p:spPr bwMode="auto">
          <a:xfrm>
            <a:off x="1997075" y="3687763"/>
            <a:ext cx="6186488"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u="sng" dirty="0">
                <a:solidFill>
                  <a:srgbClr val="000000"/>
                </a:solidFill>
                <a:latin typeface="+mn-lt"/>
                <a:cs typeface="Times New Roman" panose="02020603050405020304" pitchFamily="18" charset="0"/>
              </a:rPr>
              <a:t>Implication</a:t>
            </a:r>
            <a:r>
              <a:rPr lang="en-US" altLang="en-US" b="1" dirty="0">
                <a:solidFill>
                  <a:srgbClr val="000000"/>
                </a:solidFill>
                <a:latin typeface="+mn-lt"/>
                <a:cs typeface="Times New Roman" panose="02020603050405020304" pitchFamily="18" charset="0"/>
              </a:rPr>
              <a:t>:     </a:t>
            </a:r>
            <a:r>
              <a:rPr lang="en-US" altLang="en-US" b="1" dirty="0">
                <a:solidFill>
                  <a:srgbClr val="FF0000"/>
                </a:solidFill>
                <a:latin typeface="+mn-lt"/>
                <a:cs typeface="Times New Roman" panose="02020603050405020304" pitchFamily="18" charset="0"/>
              </a:rPr>
              <a:t>Not Achieved </a:t>
            </a:r>
          </a:p>
          <a:p>
            <a:pPr eaLnBrk="1" hangingPunct="1"/>
            <a:r>
              <a:rPr lang="en-ZA" altLang="en-US" sz="2000" b="1" dirty="0">
                <a:solidFill>
                  <a:srgbClr val="000000"/>
                </a:solidFill>
                <a:latin typeface="+mn-lt"/>
              </a:rPr>
              <a:t>Performance Indicator behind schedule. Target not achieved</a:t>
            </a:r>
          </a:p>
          <a:p>
            <a:pPr eaLnBrk="1" hangingPunct="1"/>
            <a:r>
              <a:rPr lang="en-US" altLang="en-US" b="1" dirty="0">
                <a:solidFill>
                  <a:srgbClr val="000000"/>
                </a:solidFill>
                <a:latin typeface="+mn-lt"/>
                <a:cs typeface="Times New Roman" panose="02020603050405020304" pitchFamily="18" charset="0"/>
              </a:rPr>
              <a:t> </a:t>
            </a:r>
            <a:r>
              <a:rPr lang="en-US" altLang="en-US" b="1" u="sng" dirty="0">
                <a:solidFill>
                  <a:srgbClr val="FF0000"/>
                </a:solidFill>
                <a:latin typeface="+mn-lt"/>
                <a:cs typeface="Times New Roman" panose="02020603050405020304" pitchFamily="18" charset="0"/>
              </a:rPr>
              <a:t>0% - 99% Complete</a:t>
            </a:r>
            <a:endParaRPr lang="en-ZA" altLang="en-US" dirty="0">
              <a:latin typeface="+mn-lt"/>
            </a:endParaRPr>
          </a:p>
        </p:txBody>
      </p:sp>
    </p:spTree>
    <p:extLst>
      <p:ext uri="{BB962C8B-B14F-4D97-AF65-F5344CB8AC3E}">
        <p14:creationId xmlns:p14="http://schemas.microsoft.com/office/powerpoint/2010/main" xmlns="" val="124473857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591045605"/>
              </p:ext>
            </p:extLst>
          </p:nvPr>
        </p:nvGraphicFramePr>
        <p:xfrm>
          <a:off x="175307" y="1309499"/>
          <a:ext cx="8775510" cy="5232970"/>
        </p:xfrm>
        <a:graphic>
          <a:graphicData uri="http://schemas.openxmlformats.org/drawingml/2006/table">
            <a:tbl>
              <a:tblPr/>
              <a:tblGrid>
                <a:gridCol w="3732853"/>
                <a:gridCol w="1563954"/>
                <a:gridCol w="1081614"/>
                <a:gridCol w="1023148"/>
                <a:gridCol w="1373941"/>
              </a:tblGrid>
              <a:tr h="705193">
                <a:tc>
                  <a:txBody>
                    <a:bodyPr/>
                    <a:lstStyle/>
                    <a:p>
                      <a:pPr algn="ctr" rtl="0" fontAlgn="b"/>
                      <a:r>
                        <a:rPr lang="en-ZA" sz="1400" b="1" i="0" u="none" strike="noStrike" dirty="0">
                          <a:solidFill>
                            <a:srgbClr val="000000"/>
                          </a:solidFill>
                          <a:effectLst/>
                          <a:latin typeface="+mn-lt"/>
                        </a:rPr>
                        <a:t>STRATEGIC </a:t>
                      </a:r>
                      <a:r>
                        <a:rPr lang="en-ZA" sz="1400" b="1" i="0" u="none" strike="noStrike" dirty="0" smtClean="0">
                          <a:solidFill>
                            <a:srgbClr val="000000"/>
                          </a:solidFill>
                          <a:effectLst/>
                          <a:latin typeface="+mn-lt"/>
                        </a:rPr>
                        <a:t>OBJECTIVE/PROGRAMME</a:t>
                      </a:r>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r>
                        <a:rPr lang="en-US" sz="1400" b="1" dirty="0" smtClean="0"/>
                        <a:t>ACTUAL OUTPUT - VALIDATED</a:t>
                      </a:r>
                      <a:endParaRPr lang="en-ZA" sz="1400" b="1" dirty="0"/>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fontAlgn="b"/>
                      <a:r>
                        <a:rPr lang="en-ZA" sz="1400" b="1" i="0" u="none" strike="noStrike" dirty="0" smtClean="0">
                          <a:solidFill>
                            <a:srgbClr val="000000"/>
                          </a:solidFill>
                          <a:effectLst/>
                          <a:latin typeface="+mn-lt"/>
                        </a:rPr>
                        <a:t>OVERALL PERFORMANCE</a:t>
                      </a:r>
                    </a:p>
                    <a:p>
                      <a:pPr algn="ctr" rtl="0" fontAlgn="b"/>
                      <a:r>
                        <a:rPr lang="en-ZA" sz="1400" b="1" i="0" u="none" strike="noStrike" dirty="0" smtClean="0">
                          <a:solidFill>
                            <a:srgbClr val="000000"/>
                          </a:solidFill>
                          <a:effectLst/>
                          <a:latin typeface="+mn-lt"/>
                        </a:rPr>
                        <a:t>%</a:t>
                      </a:r>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05193">
                <a:tc>
                  <a:txBody>
                    <a:bodyPr/>
                    <a:lstStyle/>
                    <a:p>
                      <a:pPr algn="ctr" rtl="0" fontAlgn="b"/>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1" i="0" u="none" strike="noStrike" baseline="0" dirty="0" smtClean="0">
                          <a:solidFill>
                            <a:srgbClr val="000000"/>
                          </a:solidFill>
                          <a:effectLst/>
                          <a:latin typeface="+mn-lt"/>
                        </a:rPr>
                        <a:t> </a:t>
                      </a:r>
                      <a:r>
                        <a:rPr lang="en-ZA" sz="1400" b="1" i="0" u="none" strike="noStrike" baseline="0" dirty="0" smtClean="0">
                          <a:solidFill>
                            <a:schemeClr val="tx1"/>
                          </a:solidFill>
                          <a:effectLst/>
                          <a:latin typeface="+mn-lt"/>
                        </a:rPr>
                        <a:t>NUMBER OF PLANNED TARGETS IN Q1</a:t>
                      </a:r>
                      <a:endParaRPr lang="en-ZA" sz="1400" b="1" i="0" u="none" strike="noStrike" dirty="0">
                        <a:solidFill>
                          <a:schemeClr val="tx1"/>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1" i="0" u="none" strike="noStrike" dirty="0" smtClean="0">
                          <a:solidFill>
                            <a:srgbClr val="008000"/>
                          </a:solidFill>
                          <a:effectLst/>
                          <a:latin typeface="+mn-lt"/>
                        </a:rPr>
                        <a:t>ACHIEVED</a:t>
                      </a:r>
                      <a:endParaRPr lang="en-ZA" sz="1400" b="1" i="0" u="none" strike="noStrike" dirty="0">
                        <a:solidFill>
                          <a:srgbClr val="008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1" i="0" u="none" strike="noStrike" dirty="0" smtClean="0">
                          <a:solidFill>
                            <a:srgbClr val="FF0000"/>
                          </a:solidFill>
                          <a:effectLst/>
                          <a:latin typeface="+mn-lt"/>
                        </a:rPr>
                        <a:t>NOT ACHIEVED</a:t>
                      </a:r>
                      <a:endParaRPr lang="en-ZA" sz="1400" b="1" i="0" u="none" strike="noStrike" dirty="0">
                        <a:solidFill>
                          <a:srgbClr val="FF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05483">
                <a:tc>
                  <a:txBody>
                    <a:bodyPr/>
                    <a:lstStyle/>
                    <a:p>
                      <a:pPr marL="0" marR="0" algn="l" fontAlgn="b">
                        <a:spcBef>
                          <a:spcPts val="0"/>
                        </a:spcBef>
                        <a:spcAft>
                          <a:spcPts val="0"/>
                        </a:spcAft>
                      </a:pPr>
                      <a:r>
                        <a:rPr lang="en-US" sz="1400" b="1" dirty="0" smtClean="0">
                          <a:effectLst/>
                          <a:latin typeface="+mn-lt"/>
                          <a:ea typeface="Times New Roman"/>
                          <a:cs typeface="Arial" panose="020B0604020202020204" pitchFamily="34" charset="0"/>
                        </a:rPr>
                        <a:t>SO1: ENHANCING</a:t>
                      </a:r>
                      <a:r>
                        <a:rPr lang="en-US" sz="1400" b="1" baseline="0" dirty="0" smtClean="0">
                          <a:effectLst/>
                          <a:latin typeface="+mn-lt"/>
                          <a:ea typeface="Times New Roman"/>
                          <a:cs typeface="Arial" panose="020B0604020202020204" pitchFamily="34" charset="0"/>
                        </a:rPr>
                        <a:t> </a:t>
                      </a:r>
                      <a:r>
                        <a:rPr lang="en-US" sz="1400" b="1" dirty="0" smtClean="0">
                          <a:effectLst/>
                          <a:latin typeface="+mn-lt"/>
                          <a:ea typeface="Times New Roman"/>
                          <a:cs typeface="Arial" panose="020B0604020202020204" pitchFamily="34" charset="0"/>
                        </a:rPr>
                        <a:t> LABOUR MARKET</a:t>
                      </a:r>
                      <a:r>
                        <a:rPr lang="en-US" sz="1400" b="1" baseline="0" dirty="0" smtClean="0">
                          <a:effectLst/>
                          <a:latin typeface="+mn-lt"/>
                          <a:ea typeface="Times New Roman"/>
                          <a:cs typeface="Arial" panose="020B0604020202020204" pitchFamily="34" charset="0"/>
                        </a:rPr>
                        <a:t> TO</a:t>
                      </a:r>
                      <a:r>
                        <a:rPr lang="en-US" sz="1400" b="1" dirty="0" smtClean="0">
                          <a:effectLst/>
                          <a:latin typeface="+mn-lt"/>
                          <a:ea typeface="Times New Roman"/>
                          <a:cs typeface="Arial" panose="020B0604020202020204" pitchFamily="34" charset="0"/>
                        </a:rPr>
                        <a:t> ADVANCE STABILITY AND</a:t>
                      </a:r>
                      <a:r>
                        <a:rPr lang="en-US" sz="1400" b="1" baseline="0" dirty="0" smtClean="0">
                          <a:effectLst/>
                          <a:latin typeface="+mn-lt"/>
                          <a:ea typeface="Times New Roman"/>
                          <a:cs typeface="Arial" panose="020B0604020202020204" pitchFamily="34" charset="0"/>
                        </a:rPr>
                        <a:t> GROWTH/ PROGRAMME: SOCIAL SERVICES</a:t>
                      </a:r>
                      <a:endParaRPr lang="en-US" sz="1400" b="1" dirty="0">
                        <a:effectLst/>
                        <a:latin typeface="+mn-lt"/>
                        <a:ea typeface="Times New Roman"/>
                        <a:cs typeface="Arial" panose="020B0604020202020204" pitchFamily="34" charset="0"/>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effectLst/>
                          <a:latin typeface="+mn-lt"/>
                          <a:ea typeface="Times New Roman"/>
                        </a:rPr>
                        <a:t>7</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6</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1</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86%</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422">
                <a:tc>
                  <a:txBody>
                    <a:bodyPr/>
                    <a:lstStyle/>
                    <a:p>
                      <a:pPr marL="0" marR="0" algn="l" fontAlgn="b">
                        <a:spcBef>
                          <a:spcPts val="0"/>
                        </a:spcBef>
                        <a:spcAft>
                          <a:spcPts val="0"/>
                        </a:spcAft>
                      </a:pPr>
                      <a:r>
                        <a:rPr lang="en-GB" sz="1400" b="1" kern="1200" dirty="0" smtClean="0">
                          <a:solidFill>
                            <a:srgbClr val="000000"/>
                          </a:solidFill>
                          <a:effectLst/>
                          <a:latin typeface="+mn-lt"/>
                          <a:ea typeface="Times New Roman"/>
                          <a:cs typeface="Arial" panose="020B0604020202020204" pitchFamily="34" charset="0"/>
                        </a:rPr>
                        <a:t>SO2: ADVANCING</a:t>
                      </a:r>
                      <a:r>
                        <a:rPr lang="en-GB" sz="1400" b="1" kern="1200" baseline="0" dirty="0" smtClean="0">
                          <a:solidFill>
                            <a:srgbClr val="000000"/>
                          </a:solidFill>
                          <a:effectLst/>
                          <a:latin typeface="+mn-lt"/>
                          <a:ea typeface="Times New Roman"/>
                          <a:cs typeface="Arial" panose="020B0604020202020204" pitchFamily="34" charset="0"/>
                        </a:rPr>
                        <a:t> GOOD PRACTICE AT WORK AND TRANSFORMING WORKPLACE RELATIONS/ PROGRAMME: INSTITUTIONAL DEVELOPMENT</a:t>
                      </a:r>
                      <a:endParaRPr lang="en-US" sz="1400" b="1" dirty="0">
                        <a:effectLst/>
                        <a:latin typeface="+mn-lt"/>
                        <a:ea typeface="Times New Roman"/>
                        <a:cs typeface="Arial" panose="020B0604020202020204" pitchFamily="34" charset="0"/>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effectLst/>
                          <a:latin typeface="+mn-lt"/>
                          <a:ea typeface="Times New Roman"/>
                        </a:rPr>
                        <a:t>2</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2</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0</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100%</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51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400" b="1" kern="1200" dirty="0" smtClean="0">
                          <a:solidFill>
                            <a:srgbClr val="000000"/>
                          </a:solidFill>
                          <a:effectLst/>
                          <a:latin typeface="+mn-lt"/>
                          <a:ea typeface="Times New Roman"/>
                        </a:rPr>
                        <a:t>SO3: BUILDING</a:t>
                      </a:r>
                      <a:r>
                        <a:rPr lang="en-GB" sz="1400" b="1" kern="1200" baseline="0" dirty="0" smtClean="0">
                          <a:solidFill>
                            <a:srgbClr val="000000"/>
                          </a:solidFill>
                          <a:effectLst/>
                          <a:latin typeface="+mn-lt"/>
                          <a:ea typeface="Times New Roman"/>
                        </a:rPr>
                        <a:t> KNOWLEDGE AND  SKILLSPROGRAMME: ADMINISTRATION</a:t>
                      </a:r>
                      <a:endParaRPr lang="en-US" sz="1400" b="1" dirty="0" smtClean="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effectLst/>
                          <a:latin typeface="+mn-lt"/>
                          <a:ea typeface="Times New Roman"/>
                        </a:rPr>
                        <a:t>1</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0</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1</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90%</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787">
                <a:tc>
                  <a:txBody>
                    <a:bodyPr/>
                    <a:lstStyle/>
                    <a:p>
                      <a:pPr marL="0" marR="0" algn="l" fontAlgn="b">
                        <a:spcBef>
                          <a:spcPts val="0"/>
                        </a:spcBef>
                        <a:spcAft>
                          <a:spcPts val="0"/>
                        </a:spcAft>
                      </a:pPr>
                      <a:r>
                        <a:rPr lang="en-GB" sz="1400" b="1" kern="1200" dirty="0" smtClean="0">
                          <a:solidFill>
                            <a:srgbClr val="000000"/>
                          </a:solidFill>
                          <a:effectLst/>
                          <a:latin typeface="+mn-lt"/>
                          <a:ea typeface="Times New Roman"/>
                        </a:rPr>
                        <a:t>SO4: OPTIMISING</a:t>
                      </a:r>
                      <a:r>
                        <a:rPr lang="en-GB" sz="1400" b="1" kern="1200" baseline="0" dirty="0" smtClean="0">
                          <a:solidFill>
                            <a:srgbClr val="000000"/>
                          </a:solidFill>
                          <a:effectLst/>
                          <a:latin typeface="+mn-lt"/>
                          <a:ea typeface="Times New Roman"/>
                        </a:rPr>
                        <a:t> THE ORGANISATIONS/CORPORATE GOVERNANCE</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dirty="0" smtClean="0">
                          <a:effectLst/>
                          <a:latin typeface="+mn-lt"/>
                          <a:ea typeface="Times New Roman"/>
                        </a:rPr>
                        <a:t>8</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4</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dirty="0" smtClean="0">
                          <a:solidFill>
                            <a:srgbClr val="FF0000"/>
                          </a:solidFill>
                          <a:effectLst/>
                          <a:latin typeface="+mn-lt"/>
                          <a:ea typeface="Times New Roman"/>
                        </a:rPr>
                        <a:t>4</a:t>
                      </a:r>
                      <a:endParaRPr lang="en-US" sz="1400" b="1" dirty="0">
                        <a:solidFill>
                          <a:srgbClr val="FF000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GB" sz="1400" b="1" dirty="0" smtClean="0">
                          <a:solidFill>
                            <a:srgbClr val="00B050"/>
                          </a:solidFill>
                          <a:effectLst/>
                          <a:latin typeface="+mn-lt"/>
                          <a:ea typeface="Times New Roman"/>
                        </a:rPr>
                        <a:t>50%</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097">
                <a:tc>
                  <a:txBody>
                    <a:bodyPr/>
                    <a:lstStyle/>
                    <a:p>
                      <a:pPr marL="0" marR="0" fontAlgn="b">
                        <a:spcBef>
                          <a:spcPts val="0"/>
                        </a:spcBef>
                        <a:spcAft>
                          <a:spcPts val="0"/>
                        </a:spcAft>
                      </a:pPr>
                      <a:r>
                        <a:rPr lang="en-GB" sz="1400" b="1" dirty="0" smtClean="0">
                          <a:effectLst/>
                          <a:latin typeface="+mn-lt"/>
                          <a:ea typeface="Times New Roman"/>
                        </a:rPr>
                        <a:t>TOTAL NUMBER OF TARGETS</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effectLst/>
                          <a:latin typeface="+mn-lt"/>
                          <a:ea typeface="Times New Roman"/>
                        </a:rPr>
                        <a:t>18</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12</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6</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rgbClr val="00B050"/>
                          </a:solidFill>
                          <a:effectLst/>
                          <a:latin typeface="+mn-lt"/>
                          <a:ea typeface="Times New Roman"/>
                        </a:rPr>
                        <a:t>67%</a:t>
                      </a:r>
                      <a:endParaRPr lang="en-US" sz="1400" b="1" dirty="0" smtClean="0">
                        <a:effectLst/>
                        <a:latin typeface="+mn-lt"/>
                        <a:ea typeface="Times New Roman"/>
                      </a:endParaRPr>
                    </a:p>
                    <a:p>
                      <a:endParaRPr lang="en-US" sz="1400" dirty="0"/>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bg1"/>
                    </a:solidFill>
                  </a:tcPr>
                </a:tc>
              </a:tr>
              <a:tr h="563284">
                <a:tc>
                  <a:txBody>
                    <a:bodyPr/>
                    <a:lstStyle/>
                    <a:p>
                      <a:pPr marL="0" marR="0" fontAlgn="b">
                        <a:spcBef>
                          <a:spcPts val="0"/>
                        </a:spcBef>
                        <a:spcAft>
                          <a:spcPts val="0"/>
                        </a:spcAft>
                      </a:pPr>
                      <a:r>
                        <a:rPr lang="en-GB" sz="1400" b="1" kern="1200" dirty="0" smtClean="0">
                          <a:solidFill>
                            <a:srgbClr val="000000"/>
                          </a:solidFill>
                          <a:effectLst/>
                          <a:latin typeface="+mn-lt"/>
                          <a:ea typeface="Times New Roman"/>
                        </a:rPr>
                        <a:t>OVERALL  PERFORMANCE</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US" sz="1400" b="1" dirty="0" smtClean="0">
                          <a:effectLst/>
                          <a:latin typeface="+mn-lt"/>
                          <a:ea typeface="Times New Roman"/>
                        </a:rPr>
                        <a:t>100%</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67%</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33%</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en-US" sz="1400" dirty="0"/>
                    </a:p>
                  </a:txBody>
                  <a:tcPr>
                    <a:lnT w="12700" cap="flat" cmpd="sng" algn="ctr">
                      <a:solidFill>
                        <a:srgbClr val="000000"/>
                      </a:solidFill>
                      <a:prstDash val="solid"/>
                      <a:round/>
                      <a:headEnd type="none" w="med" len="med"/>
                      <a:tailEnd type="none" w="med" len="med"/>
                    </a:lnT>
                    <a:solidFill>
                      <a:schemeClr val="bg1"/>
                    </a:solidFill>
                  </a:tcPr>
                </a:tc>
              </a:tr>
            </a:tbl>
          </a:graphicData>
        </a:graphic>
      </p:graphicFrame>
      <p:sp>
        <p:nvSpPr>
          <p:cNvPr id="6" name="Title 1"/>
          <p:cNvSpPr txBox="1">
            <a:spLocks/>
          </p:cNvSpPr>
          <p:nvPr/>
        </p:nvSpPr>
        <p:spPr bwMode="auto">
          <a:xfrm>
            <a:off x="963768" y="307980"/>
            <a:ext cx="7330225" cy="758825"/>
          </a:xfrm>
          <a:prstGeom prst="rect">
            <a:avLst/>
          </a:prstGeom>
          <a:noFill/>
          <a:ln w="12700">
            <a:noFill/>
            <a:miter lim="4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50800" tIns="50800" rIns="50800" bIns="50800" numCol="1" anchor="ctr" anchorCtr="0" compatLnSpc="1">
            <a:prstTxWarp prst="textNoShape">
              <a:avLst/>
            </a:prstTxWarp>
            <a:noAutofit/>
          </a:bodyPr>
          <a:lstStyle>
            <a:lvl1pPr algn="ctr" rtl="0" fontAlgn="base">
              <a:spcBef>
                <a:spcPct val="0"/>
              </a:spcBef>
              <a:spcAft>
                <a:spcPct val="0"/>
              </a:spcAft>
              <a:defRPr sz="3300" kern="1200">
                <a:solidFill>
                  <a:srgbClr val="252E37"/>
                </a:solidFill>
                <a:latin typeface="+mj-lt"/>
                <a:ea typeface="+mj-ea"/>
                <a:cs typeface="+mj-cs"/>
              </a:defRPr>
            </a:lvl1pPr>
            <a:lvl2pPr algn="ctr" rtl="0" fontAlgn="base">
              <a:spcBef>
                <a:spcPct val="0"/>
              </a:spcBef>
              <a:spcAft>
                <a:spcPct val="0"/>
              </a:spcAft>
              <a:defRPr sz="3300">
                <a:solidFill>
                  <a:srgbClr val="AB2627"/>
                </a:solidFill>
                <a:latin typeface="Arial" pitchFamily="34" charset="0"/>
              </a:defRPr>
            </a:lvl2pPr>
            <a:lvl3pPr algn="ctr" rtl="0" fontAlgn="base">
              <a:spcBef>
                <a:spcPct val="0"/>
              </a:spcBef>
              <a:spcAft>
                <a:spcPct val="0"/>
              </a:spcAft>
              <a:defRPr sz="3300">
                <a:solidFill>
                  <a:srgbClr val="AB2627"/>
                </a:solidFill>
                <a:latin typeface="Arial" pitchFamily="34" charset="0"/>
              </a:defRPr>
            </a:lvl3pPr>
            <a:lvl4pPr algn="ctr" rtl="0" fontAlgn="base">
              <a:spcBef>
                <a:spcPct val="0"/>
              </a:spcBef>
              <a:spcAft>
                <a:spcPct val="0"/>
              </a:spcAft>
              <a:defRPr sz="3300">
                <a:solidFill>
                  <a:srgbClr val="AB2627"/>
                </a:solidFill>
                <a:latin typeface="Arial" pitchFamily="34" charset="0"/>
              </a:defRPr>
            </a:lvl4pPr>
            <a:lvl5pPr algn="ctr" rtl="0" fontAlgn="base">
              <a:spcBef>
                <a:spcPct val="0"/>
              </a:spcBef>
              <a:spcAft>
                <a:spcPct val="0"/>
              </a:spcAft>
              <a:defRPr sz="3300">
                <a:solidFill>
                  <a:srgbClr val="AB2627"/>
                </a:solidFill>
                <a:latin typeface="Arial" pitchFamily="34" charset="0"/>
              </a:defRPr>
            </a:lvl5pPr>
            <a:lvl6pPr marL="457189" algn="ctr" rtl="0" fontAlgn="base">
              <a:spcBef>
                <a:spcPct val="0"/>
              </a:spcBef>
              <a:spcAft>
                <a:spcPct val="0"/>
              </a:spcAft>
              <a:defRPr sz="3300">
                <a:solidFill>
                  <a:srgbClr val="AB2627"/>
                </a:solidFill>
                <a:latin typeface="Arial" pitchFamily="34" charset="0"/>
              </a:defRPr>
            </a:lvl6pPr>
            <a:lvl7pPr marL="914377" algn="ctr" rtl="0" fontAlgn="base">
              <a:spcBef>
                <a:spcPct val="0"/>
              </a:spcBef>
              <a:spcAft>
                <a:spcPct val="0"/>
              </a:spcAft>
              <a:defRPr sz="3300">
                <a:solidFill>
                  <a:srgbClr val="AB2627"/>
                </a:solidFill>
                <a:latin typeface="Arial" pitchFamily="34" charset="0"/>
              </a:defRPr>
            </a:lvl7pPr>
            <a:lvl8pPr marL="1371566" algn="ctr" rtl="0" fontAlgn="base">
              <a:spcBef>
                <a:spcPct val="0"/>
              </a:spcBef>
              <a:spcAft>
                <a:spcPct val="0"/>
              </a:spcAft>
              <a:defRPr sz="3300">
                <a:solidFill>
                  <a:srgbClr val="AB2627"/>
                </a:solidFill>
                <a:latin typeface="Arial" pitchFamily="34" charset="0"/>
              </a:defRPr>
            </a:lvl8pPr>
            <a:lvl9pPr marL="1828754" algn="ctr" rtl="0" fontAlgn="base">
              <a:spcBef>
                <a:spcPct val="0"/>
              </a:spcBef>
              <a:spcAft>
                <a:spcPct val="0"/>
              </a:spcAft>
              <a:defRPr sz="3300">
                <a:solidFill>
                  <a:srgbClr val="AB2627"/>
                </a:solidFill>
                <a:latin typeface="Arial" pitchFamily="34" charset="0"/>
              </a:defRPr>
            </a:lvl9pPr>
          </a:lstStyle>
          <a:p>
            <a:pPr fontAlgn="auto">
              <a:spcBef>
                <a:spcPts val="0"/>
              </a:spcBef>
              <a:spcAft>
                <a:spcPts val="1800"/>
              </a:spcAft>
              <a:buClr>
                <a:srgbClr val="002060"/>
              </a:buClr>
            </a:pPr>
            <a:r>
              <a:rPr lang="en-ZA" sz="2400" b="1" cap="small" dirty="0" smtClean="0">
                <a:solidFill>
                  <a:srgbClr val="23313B"/>
                </a:solidFill>
                <a:uFill>
                  <a:solidFill>
                    <a:srgbClr val="447644"/>
                  </a:solidFill>
                </a:uFill>
                <a:sym typeface="Helvetica" panose="020B0604020202020204" pitchFamily="34" charset="0"/>
              </a:rPr>
              <a:t>2016/17 ANNUAL PERFORMANCE PLAN IMPLEMENTATION PROGRESS :</a:t>
            </a:r>
            <a:br>
              <a:rPr lang="en-ZA" sz="2400" b="1" cap="small" dirty="0" smtClean="0">
                <a:solidFill>
                  <a:srgbClr val="23313B"/>
                </a:solidFill>
                <a:uFill>
                  <a:solidFill>
                    <a:srgbClr val="447644"/>
                  </a:solidFill>
                </a:uFill>
                <a:sym typeface="Helvetica" panose="020B0604020202020204" pitchFamily="34" charset="0"/>
              </a:rPr>
            </a:br>
            <a:r>
              <a:rPr lang="en-ZA" sz="2400" b="1" cap="small" dirty="0" smtClean="0">
                <a:solidFill>
                  <a:srgbClr val="23313B"/>
                </a:solidFill>
                <a:uFill>
                  <a:solidFill>
                    <a:srgbClr val="447644"/>
                  </a:solidFill>
                </a:uFill>
                <a:sym typeface="Helvetica" panose="020B0604020202020204" pitchFamily="34" charset="0"/>
              </a:rPr>
              <a:t>QUARTER 1 PERFORMANCE </a:t>
            </a:r>
            <a:endParaRPr lang="en-ZA" sz="2400" b="1" cap="small" dirty="0">
              <a:solidFill>
                <a:srgbClr val="23313B"/>
              </a:solidFill>
              <a:uFill>
                <a:solidFill>
                  <a:srgbClr val="447644"/>
                </a:solidFill>
              </a:uFill>
              <a:sym typeface="Helvetica" panose="020B0604020202020204" pitchFamily="34" charset="0"/>
            </a:endParaRPr>
          </a:p>
        </p:txBody>
      </p:sp>
    </p:spTree>
    <p:extLst>
      <p:ext uri="{BB962C8B-B14F-4D97-AF65-F5344CB8AC3E}">
        <p14:creationId xmlns:p14="http://schemas.microsoft.com/office/powerpoint/2010/main" xmlns="" val="356615751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43585"/>
            <a:ext cx="7048464" cy="758825"/>
          </a:xfrm>
        </p:spPr>
        <p:txBody>
          <a:bodyPr/>
          <a:lstStyle/>
          <a:p>
            <a:pPr lvl="0"/>
            <a:r>
              <a:rPr lang="en-ZA" sz="2400" b="1" dirty="0">
                <a:solidFill>
                  <a:schemeClr val="tx1"/>
                </a:solidFill>
              </a:rPr>
              <a:t>2016/17 FIRST QUARTER FINANCIAL PERFORMANCE </a:t>
            </a:r>
            <a:endParaRPr lang="en-US" sz="2400" dirty="0">
              <a:solidFill>
                <a:schemeClr val="tx1"/>
              </a:solidFill>
            </a:endParaRPr>
          </a:p>
        </p:txBody>
      </p:sp>
      <p:sp useBgFill="1">
        <p:nvSpPr>
          <p:cNvPr id="3" name="Content Placeholder 2"/>
          <p:cNvSpPr>
            <a:spLocks noGrp="1"/>
          </p:cNvSpPr>
          <p:nvPr>
            <p:ph sz="quarter" idx="1"/>
          </p:nvPr>
        </p:nvSpPr>
        <p:spPr>
          <a:ln>
            <a:noFill/>
          </a:ln>
        </p:spPr>
        <p:txBody>
          <a:bodyPr/>
          <a:lstStyle/>
          <a:p>
            <a:pPr marL="274630" lvl="1" indent="0">
              <a:buNone/>
            </a:pPr>
            <a:r>
              <a:rPr lang="en-GB" sz="2000" b="1" dirty="0" smtClean="0">
                <a:solidFill>
                  <a:schemeClr val="tx1"/>
                </a:solidFill>
              </a:rPr>
              <a:t>FINANCIAL POSITION AND STATEMENT OF FINANCIAL PERFORMANCE</a:t>
            </a:r>
            <a:endParaRPr lang="en-ZA" sz="2000" b="1" dirty="0">
              <a:solidFill>
                <a:schemeClr val="tx1"/>
              </a:solidFill>
            </a:endParaRPr>
          </a:p>
          <a:p>
            <a:pPr marL="274630" lvl="1" indent="0">
              <a:buNone/>
            </a:pPr>
            <a:endParaRPr lang="en-GB" sz="2800" dirty="0" smtClean="0"/>
          </a:p>
          <a:p>
            <a:pPr algn="just">
              <a:buClrTx/>
              <a:buFont typeface="Arial" panose="020B0604020202020204" pitchFamily="34" charset="0"/>
              <a:buChar char="•"/>
            </a:pPr>
            <a:r>
              <a:rPr lang="en-GB" sz="2000" dirty="0" smtClean="0"/>
              <a:t>The net assets for the quarter under review was at R724m, with an accumulated surplus of  R616m increasing the Prior Accumulated Surplus from R51m. </a:t>
            </a:r>
          </a:p>
          <a:p>
            <a:pPr algn="just">
              <a:buClrTx/>
              <a:buFont typeface="Arial" panose="020B0604020202020204" pitchFamily="34" charset="0"/>
              <a:buChar char="•"/>
            </a:pPr>
            <a:endParaRPr lang="en-GB" sz="2000" dirty="0" smtClean="0"/>
          </a:p>
          <a:p>
            <a:pPr algn="just">
              <a:buClrTx/>
              <a:buFont typeface="Arial" panose="020B0604020202020204" pitchFamily="34" charset="0"/>
              <a:buChar char="•"/>
            </a:pPr>
            <a:r>
              <a:rPr lang="en-GB" sz="2000" dirty="0" smtClean="0"/>
              <a:t>The material surplus for the quarter is as a result of recognition of the total grant receivables from the Department of Labour.</a:t>
            </a:r>
            <a:endParaRPr lang="en-ZA" sz="2000" b="1" dirty="0" smtClean="0"/>
          </a:p>
          <a:p>
            <a:pPr algn="just">
              <a:buClrTx/>
              <a:buFont typeface="Arial" panose="020B0604020202020204" pitchFamily="34" charset="0"/>
              <a:buChar char="•"/>
            </a:pPr>
            <a:endParaRPr lang="en-GB" sz="2000" dirty="0" smtClean="0"/>
          </a:p>
          <a:p>
            <a:pPr algn="just">
              <a:buClrTx/>
              <a:buFont typeface="Arial" panose="020B0604020202020204" pitchFamily="34" charset="0"/>
              <a:buChar char="•"/>
            </a:pPr>
            <a:r>
              <a:rPr lang="en-GB" sz="2000" dirty="0" smtClean="0"/>
              <a:t>The total revenue from rendering of services amounted to R1,6m.</a:t>
            </a:r>
          </a:p>
          <a:p>
            <a:pPr algn="just">
              <a:buClrTx/>
              <a:buFont typeface="Arial" panose="020B0604020202020204" pitchFamily="34" charset="0"/>
              <a:buChar char="•"/>
            </a:pPr>
            <a:endParaRPr lang="en-GB" sz="2000" dirty="0" smtClean="0"/>
          </a:p>
          <a:p>
            <a:pPr algn="just">
              <a:buClrTx/>
              <a:buFont typeface="Arial" panose="020B0604020202020204" pitchFamily="34" charset="0"/>
              <a:buChar char="•"/>
            </a:pPr>
            <a:r>
              <a:rPr lang="en-GB" sz="2000" dirty="0" smtClean="0"/>
              <a:t>The recognised revenue is mainly from the Information Provision services for the annual CMS (Case Management System) licensing renewal fees.</a:t>
            </a:r>
            <a:endParaRPr lang="en-ZA" sz="2000" b="1" dirty="0" smtClean="0"/>
          </a:p>
          <a:p>
            <a:pPr>
              <a:buClrTx/>
              <a:buFont typeface="Wingdings" panose="05000000000000000000" pitchFamily="2" charset="2"/>
              <a:buChar char="§"/>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xmlns="" val="145519549"/>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ZA" sz="2400" b="1" dirty="0">
                <a:solidFill>
                  <a:schemeClr val="tx1"/>
                </a:solidFill>
              </a:rPr>
              <a:t>2016/17 FIRST QUARTER FINANCIAL PERFORMANCE </a:t>
            </a:r>
            <a:r>
              <a:rPr lang="en-ZA" sz="2400" b="1" dirty="0" smtClean="0">
                <a:solidFill>
                  <a:schemeClr val="tx1"/>
                </a:solidFill>
              </a:rPr>
              <a:t>(CONT…)</a:t>
            </a:r>
            <a:endParaRPr lang="en-US" sz="2400" dirty="0">
              <a:solidFill>
                <a:schemeClr val="tx1"/>
              </a:solidFill>
            </a:endParaRPr>
          </a:p>
        </p:txBody>
      </p:sp>
      <p:sp>
        <p:nvSpPr>
          <p:cNvPr id="3" name="Content Placeholder 2"/>
          <p:cNvSpPr>
            <a:spLocks noGrp="1"/>
          </p:cNvSpPr>
          <p:nvPr>
            <p:ph sz="quarter" idx="1"/>
          </p:nvPr>
        </p:nvSpPr>
        <p:spPr>
          <a:xfrm>
            <a:off x="152400" y="1295400"/>
            <a:ext cx="8915400" cy="5105400"/>
          </a:xfrm>
        </p:spPr>
        <p:txBody>
          <a:bodyPr/>
          <a:lstStyle/>
          <a:p>
            <a:pPr marL="0" indent="0">
              <a:buNone/>
            </a:pPr>
            <a:endParaRPr lang="en-US" sz="800" b="1" dirty="0" smtClean="0"/>
          </a:p>
          <a:p>
            <a:pPr marL="274630" lvl="1" indent="0" algn="ctr">
              <a:buNone/>
            </a:pPr>
            <a:r>
              <a:rPr lang="en-GB" sz="2000" b="1" dirty="0" smtClean="0">
                <a:solidFill>
                  <a:schemeClr val="tx1"/>
                </a:solidFill>
              </a:rPr>
              <a:t>STATEMENTS OF FINANCIAL POSITION </a:t>
            </a:r>
            <a:r>
              <a:rPr lang="en-GB" sz="2000" b="1" dirty="0">
                <a:solidFill>
                  <a:schemeClr val="tx1"/>
                </a:solidFill>
              </a:rPr>
              <a:t>&amp; WORKING CAPITAL</a:t>
            </a:r>
            <a:endParaRPr lang="en-ZA" sz="2000" b="1" dirty="0">
              <a:solidFill>
                <a:schemeClr val="tx1"/>
              </a:solidFill>
            </a:endParaRPr>
          </a:p>
          <a:p>
            <a:pPr marL="274638" lvl="1" indent="0" algn="ctr">
              <a:buNone/>
            </a:pPr>
            <a:endParaRPr lang="en-ZA" sz="2000" b="1" dirty="0" smtClean="0">
              <a:solidFill>
                <a:schemeClr val="tx1"/>
              </a:solidFill>
            </a:endParaRPr>
          </a:p>
          <a:p>
            <a:pPr lvl="0" algn="just">
              <a:buClrTx/>
              <a:buFont typeface="Arial" panose="020B0604020202020204" pitchFamily="34" charset="0"/>
              <a:buChar char="•"/>
            </a:pPr>
            <a:r>
              <a:rPr lang="en-ZA" sz="2000" dirty="0" smtClean="0"/>
              <a:t>The </a:t>
            </a:r>
            <a:r>
              <a:rPr lang="en-ZA" sz="2000" dirty="0"/>
              <a:t>total of active invested funds as at 30 June were R340m, with total earned interest income of R2,4 on total funds invested effective </a:t>
            </a:r>
            <a:r>
              <a:rPr lang="en-ZA" sz="2000" dirty="0" smtClean="0"/>
              <a:t>beginning </a:t>
            </a:r>
            <a:r>
              <a:rPr lang="en-ZA" sz="2000" dirty="0"/>
              <a:t>of the financial year. </a:t>
            </a:r>
            <a:endParaRPr lang="en-ZA" sz="2000" dirty="0" smtClean="0"/>
          </a:p>
          <a:p>
            <a:pPr lvl="0" algn="just">
              <a:buClrTx/>
              <a:buFont typeface="Arial" panose="020B0604020202020204" pitchFamily="34" charset="0"/>
              <a:buChar char="•"/>
            </a:pPr>
            <a:r>
              <a:rPr lang="en-ZA" sz="2000" dirty="0" smtClean="0"/>
              <a:t>The </a:t>
            </a:r>
            <a:r>
              <a:rPr lang="en-ZA" sz="2000" dirty="0"/>
              <a:t>interest from investments yielded an average of 7.7% which was in line with the average rates offered during the quotation process. </a:t>
            </a:r>
            <a:endParaRPr lang="en-ZA" sz="2000" dirty="0" smtClean="0"/>
          </a:p>
          <a:p>
            <a:pPr algn="just">
              <a:buClrTx/>
              <a:buFont typeface="Arial" panose="020B0604020202020204" pitchFamily="34" charset="0"/>
              <a:buChar char="•"/>
            </a:pPr>
            <a:r>
              <a:rPr lang="en-GB" sz="1900" dirty="0" smtClean="0"/>
              <a:t>The </a:t>
            </a:r>
            <a:r>
              <a:rPr lang="en-GB" sz="1900" dirty="0"/>
              <a:t>Cash and Cash Equivalents closed at R250m which is equivalent to 3, 8 month’s cash turnover ratio. </a:t>
            </a:r>
          </a:p>
          <a:p>
            <a:pPr marL="0" indent="0" algn="just">
              <a:buClrTx/>
              <a:buNone/>
            </a:pPr>
            <a:endParaRPr lang="en-GB" sz="1900" dirty="0"/>
          </a:p>
          <a:p>
            <a:pPr algn="just">
              <a:buClrTx/>
              <a:buFont typeface="Arial" panose="020B0604020202020204" pitchFamily="34" charset="0"/>
              <a:buChar char="•"/>
            </a:pPr>
            <a:r>
              <a:rPr lang="en-GB" sz="1900" dirty="0"/>
              <a:t>The liquidity ratio was 2, 8:1, which exceeded the target of 1:1.</a:t>
            </a:r>
          </a:p>
          <a:p>
            <a:pPr lvl="0" algn="just">
              <a:buClrTx/>
              <a:buFont typeface="Arial" panose="020B0604020202020204" pitchFamily="34" charset="0"/>
              <a:buChar char="•"/>
            </a:pPr>
            <a:endParaRPr lang="en-ZA" sz="2000" dirty="0"/>
          </a:p>
          <a:p>
            <a:pPr marL="0" indent="0" algn="just">
              <a:buClrTx/>
              <a:buNone/>
            </a:pPr>
            <a:endParaRPr lang="en-ZA" sz="2000" dirty="0"/>
          </a:p>
          <a:p>
            <a:endParaRPr lang="en-US" dirty="0" smtClean="0"/>
          </a:p>
          <a:p>
            <a:endParaRPr lang="en-US" dirty="0"/>
          </a:p>
          <a:p>
            <a:endParaRPr lang="en-US" dirty="0"/>
          </a:p>
        </p:txBody>
      </p:sp>
    </p:spTree>
    <p:extLst>
      <p:ext uri="{BB962C8B-B14F-4D97-AF65-F5344CB8AC3E}">
        <p14:creationId xmlns:p14="http://schemas.microsoft.com/office/powerpoint/2010/main" xmlns="" val="189348011"/>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p:cNvSpPr/>
          <p:nvPr/>
        </p:nvSpPr>
        <p:spPr>
          <a:xfrm>
            <a:off x="536575" y="1555750"/>
            <a:ext cx="3816350" cy="749300"/>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1" spcCol="1270" anchor="ctr"/>
          <a:lstStyle/>
          <a:p>
            <a:pPr marL="93663" algn="just" defTabSz="622300">
              <a:lnSpc>
                <a:spcPct val="90000"/>
              </a:lnSpc>
              <a:spcAft>
                <a:spcPct val="35000"/>
              </a:spcAft>
              <a:defRPr/>
            </a:pPr>
            <a:r>
              <a:rPr lang="en-US" sz="1350" b="1" dirty="0"/>
              <a:t>48 121 </a:t>
            </a:r>
            <a:r>
              <a:rPr lang="en-US" sz="1350" dirty="0"/>
              <a:t>cases were referred to the CCMA during the period under review</a:t>
            </a:r>
          </a:p>
        </p:txBody>
      </p:sp>
      <p:sp>
        <p:nvSpPr>
          <p:cNvPr id="18" name="Oval 17"/>
          <p:cNvSpPr/>
          <p:nvPr/>
        </p:nvSpPr>
        <p:spPr>
          <a:xfrm>
            <a:off x="323510" y="1588448"/>
            <a:ext cx="684003" cy="684003"/>
          </a:xfrm>
          <a:prstGeom prst="ellipse">
            <a:avLst/>
          </a:prstGeom>
          <a:blipFill dpi="0" rotWithShape="1">
            <a:blip r:embed="rId3" cstate="print">
              <a:extLst>
                <a:ext uri="{28A0092B-C50C-407E-A947-70E740481C1C}">
                  <a14:useLocalDpi xmlns:a14="http://schemas.microsoft.com/office/drawing/2010/main" xmlns="" val="0"/>
                </a:ext>
              </a:extLst>
            </a:blip>
            <a:srcRect/>
            <a:stretch>
              <a:fillRect l="-4457" r="-4457"/>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19" name="Freeform 18"/>
          <p:cNvSpPr/>
          <p:nvPr/>
        </p:nvSpPr>
        <p:spPr>
          <a:xfrm>
            <a:off x="539750" y="2501900"/>
            <a:ext cx="3816350" cy="808038"/>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39" spcCol="1270" anchor="ctr"/>
          <a:lstStyle/>
          <a:p>
            <a:pPr marL="93663" algn="just" defTabSz="622300">
              <a:lnSpc>
                <a:spcPct val="90000"/>
              </a:lnSpc>
              <a:spcAft>
                <a:spcPct val="35000"/>
              </a:spcAft>
              <a:defRPr/>
            </a:pPr>
            <a:r>
              <a:rPr lang="en-ZA" sz="1350" dirty="0"/>
              <a:t>On average, the CCMA took </a:t>
            </a:r>
            <a:r>
              <a:rPr lang="en-ZA" sz="1350" b="1" dirty="0"/>
              <a:t>23 </a:t>
            </a:r>
            <a:r>
              <a:rPr lang="en-ZA" sz="1350" dirty="0"/>
              <a:t>days to deal with conciliation cases as compared to the </a:t>
            </a:r>
            <a:r>
              <a:rPr lang="en-ZA" sz="1350" dirty="0" smtClean="0"/>
              <a:t>targeted  </a:t>
            </a:r>
            <a:r>
              <a:rPr lang="en-ZA" sz="1350" b="1" dirty="0" smtClean="0"/>
              <a:t>30</a:t>
            </a:r>
            <a:r>
              <a:rPr lang="en-ZA" sz="1350" dirty="0" smtClean="0"/>
              <a:t> </a:t>
            </a:r>
            <a:r>
              <a:rPr lang="en-ZA" sz="1350" dirty="0"/>
              <a:t>days</a:t>
            </a:r>
            <a:endParaRPr lang="en-US" sz="1350" dirty="0"/>
          </a:p>
        </p:txBody>
      </p:sp>
      <p:sp>
        <p:nvSpPr>
          <p:cNvPr id="20" name="Oval 19"/>
          <p:cNvSpPr/>
          <p:nvPr/>
        </p:nvSpPr>
        <p:spPr>
          <a:xfrm>
            <a:off x="213499" y="2554508"/>
            <a:ext cx="684003" cy="684003"/>
          </a:xfrm>
          <a:prstGeom prst="ellipse">
            <a:avLst/>
          </a:prstGeom>
          <a:blipFill dpi="0" rotWithShape="1">
            <a:blip r:embed="rId4" cstate="print"/>
            <a:srcRect/>
            <a:stretch>
              <a:fillRect l="-22609" r="-22609"/>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1" name="Freeform 20"/>
          <p:cNvSpPr/>
          <p:nvPr/>
        </p:nvSpPr>
        <p:spPr>
          <a:xfrm>
            <a:off x="536575" y="4406900"/>
            <a:ext cx="3816350" cy="749300"/>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0" spcCol="1270" anchor="ctr"/>
          <a:lstStyle/>
          <a:p>
            <a:pPr algn="just" defTabSz="622300">
              <a:lnSpc>
                <a:spcPct val="90000"/>
              </a:lnSpc>
              <a:spcAft>
                <a:spcPct val="35000"/>
              </a:spcAft>
              <a:defRPr/>
            </a:pPr>
            <a:r>
              <a:rPr lang="en-ZA" sz="1350" dirty="0"/>
              <a:t>The CCMA settled 8 public interest matters (Section 150)</a:t>
            </a:r>
            <a:endParaRPr lang="en-US" sz="1350" dirty="0"/>
          </a:p>
        </p:txBody>
      </p:sp>
      <p:sp>
        <p:nvSpPr>
          <p:cNvPr id="22" name="Oval 21"/>
          <p:cNvSpPr/>
          <p:nvPr/>
        </p:nvSpPr>
        <p:spPr>
          <a:xfrm>
            <a:off x="290773" y="4363132"/>
            <a:ext cx="684003" cy="684003"/>
          </a:xfrm>
          <a:prstGeom prst="ellipse">
            <a:avLst/>
          </a:prstGeom>
          <a:blipFill dpi="0" rotWithShape="1">
            <a:blip r:embed="rId5" cstate="print"/>
            <a:srcRect/>
            <a:stretch>
              <a:fillRect l="1593" t="1593" r="1593" b="1593"/>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3" name="Freeform 22"/>
          <p:cNvSpPr/>
          <p:nvPr/>
        </p:nvSpPr>
        <p:spPr>
          <a:xfrm>
            <a:off x="536575" y="5351463"/>
            <a:ext cx="3816350" cy="747712"/>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40" spcCol="1270" anchor="ctr"/>
          <a:lstStyle/>
          <a:p>
            <a:pPr algn="just" defTabSz="622300">
              <a:lnSpc>
                <a:spcPct val="90000"/>
              </a:lnSpc>
              <a:spcAft>
                <a:spcPct val="35000"/>
              </a:spcAft>
              <a:defRPr/>
            </a:pPr>
            <a:r>
              <a:rPr lang="en-ZA" sz="1350" dirty="0"/>
              <a:t>The CCMA settled 7 out of 10 of cases that it heard by conciliation</a:t>
            </a:r>
            <a:endParaRPr lang="en-US" sz="1350" dirty="0"/>
          </a:p>
        </p:txBody>
      </p:sp>
      <p:sp>
        <p:nvSpPr>
          <p:cNvPr id="24" name="Oval 23"/>
          <p:cNvSpPr/>
          <p:nvPr/>
        </p:nvSpPr>
        <p:spPr>
          <a:xfrm>
            <a:off x="296863" y="5414963"/>
            <a:ext cx="684212" cy="684212"/>
          </a:xfrm>
          <a:prstGeom prst="ellipse">
            <a:avLst/>
          </a:prstGeom>
          <a:blipFill>
            <a:blip r:embed="rId6" cstate="print">
              <a:extLst>
                <a:ext uri="{28A0092B-C50C-407E-A947-70E740481C1C}">
                  <a14:useLocalDpi xmlns:a14="http://schemas.microsoft.com/office/drawing/2010/main" xmlns="" val="0"/>
                </a:ext>
              </a:extLst>
            </a:blip>
            <a:srcRect/>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25" name="Freeform 24"/>
          <p:cNvSpPr/>
          <p:nvPr/>
        </p:nvSpPr>
        <p:spPr>
          <a:xfrm>
            <a:off x="4967288" y="1538288"/>
            <a:ext cx="3814762" cy="747712"/>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9" bIns="53340" spcCol="1270" anchor="ctr"/>
          <a:lstStyle/>
          <a:p>
            <a:pPr algn="just" defTabSz="622300">
              <a:lnSpc>
                <a:spcPct val="90000"/>
              </a:lnSpc>
              <a:spcAft>
                <a:spcPct val="35000"/>
              </a:spcAft>
              <a:defRPr/>
            </a:pPr>
            <a:r>
              <a:rPr lang="en-US" sz="1350" dirty="0"/>
              <a:t>The CCMA helped </a:t>
            </a:r>
            <a:r>
              <a:rPr lang="en-US" sz="1350" b="1" dirty="0">
                <a:solidFill>
                  <a:schemeClr val="tx1"/>
                </a:solidFill>
              </a:rPr>
              <a:t>16 383 </a:t>
            </a:r>
            <a:r>
              <a:rPr lang="en-US" sz="1350" dirty="0"/>
              <a:t>people better understand the law and their rights</a:t>
            </a:r>
          </a:p>
        </p:txBody>
      </p:sp>
      <p:sp>
        <p:nvSpPr>
          <p:cNvPr id="26" name="Oval 25"/>
          <p:cNvSpPr/>
          <p:nvPr/>
        </p:nvSpPr>
        <p:spPr>
          <a:xfrm>
            <a:off x="4595296" y="1570468"/>
            <a:ext cx="684003" cy="684003"/>
          </a:xfrm>
          <a:prstGeom prst="ellipse">
            <a:avLst/>
          </a:prstGeom>
          <a:blipFill dpi="0" rotWithShape="1">
            <a:blip r:embed="rId7" cstate="print">
              <a:extLst>
                <a:ext uri="{28A0092B-C50C-407E-A947-70E740481C1C}">
                  <a14:useLocalDpi xmlns:a14="http://schemas.microsoft.com/office/drawing/2010/main" xmlns="" val="0"/>
                </a:ext>
              </a:extLst>
            </a:blip>
            <a:srcRect/>
            <a:stretch>
              <a:fillRect l="1593" t="13695" r="1593" b="13695"/>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
        <p:nvSpPr>
          <p:cNvPr id="4" name="Freeform 3"/>
          <p:cNvSpPr/>
          <p:nvPr/>
        </p:nvSpPr>
        <p:spPr>
          <a:xfrm>
            <a:off x="4965700" y="2532063"/>
            <a:ext cx="3816350" cy="749300"/>
          </a:xfrm>
          <a:custGeom>
            <a:avLst/>
            <a:gdLst>
              <a:gd name="connsiteX0" fmla="*/ 0 w 3934994"/>
              <a:gd name="connsiteY0" fmla="*/ 0 h 796209"/>
              <a:gd name="connsiteX1" fmla="*/ 3536890 w 3934994"/>
              <a:gd name="connsiteY1" fmla="*/ 0 h 796209"/>
              <a:gd name="connsiteX2" fmla="*/ 3934994 w 3934994"/>
              <a:gd name="connsiteY2" fmla="*/ 398105 h 796209"/>
              <a:gd name="connsiteX3" fmla="*/ 3536890 w 3934994"/>
              <a:gd name="connsiteY3" fmla="*/ 796209 h 796209"/>
              <a:gd name="connsiteX4" fmla="*/ 0 w 3934994"/>
              <a:gd name="connsiteY4" fmla="*/ 796209 h 796209"/>
              <a:gd name="connsiteX5" fmla="*/ 0 w 3934994"/>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994" h="796209">
                <a:moveTo>
                  <a:pt x="3934994" y="796208"/>
                </a:moveTo>
                <a:lnTo>
                  <a:pt x="398104" y="796208"/>
                </a:lnTo>
                <a:lnTo>
                  <a:pt x="0" y="398104"/>
                </a:lnTo>
                <a:lnTo>
                  <a:pt x="398104" y="1"/>
                </a:lnTo>
                <a:lnTo>
                  <a:pt x="3934994" y="1"/>
                </a:lnTo>
                <a:lnTo>
                  <a:pt x="3934994"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1" spcCol="1270" anchor="ctr"/>
          <a:lstStyle/>
          <a:p>
            <a:pPr marL="93663" algn="just" defTabSz="622300">
              <a:lnSpc>
                <a:spcPct val="90000"/>
              </a:lnSpc>
              <a:spcAft>
                <a:spcPct val="35000"/>
              </a:spcAft>
              <a:defRPr/>
            </a:pPr>
            <a:r>
              <a:rPr lang="en-US" sz="1350" dirty="0">
                <a:solidFill>
                  <a:schemeClr val="tx1"/>
                </a:solidFill>
              </a:rPr>
              <a:t>The CCMA conducted </a:t>
            </a:r>
            <a:r>
              <a:rPr lang="en-US" sz="1350" b="1" dirty="0">
                <a:solidFill>
                  <a:schemeClr val="tx1"/>
                </a:solidFill>
              </a:rPr>
              <a:t>595</a:t>
            </a:r>
            <a:r>
              <a:rPr lang="en-US" sz="1350" dirty="0">
                <a:solidFill>
                  <a:srgbClr val="FF0000"/>
                </a:solidFill>
              </a:rPr>
              <a:t> </a:t>
            </a:r>
            <a:r>
              <a:rPr lang="en-US" sz="1350" dirty="0">
                <a:solidFill>
                  <a:schemeClr val="tx1"/>
                </a:solidFill>
              </a:rPr>
              <a:t>outreach services  (inclusive of awareness raising activities, capacity building activities and social justice blockages </a:t>
            </a:r>
            <a:r>
              <a:rPr lang="en-US" sz="1350" dirty="0" smtClean="0">
                <a:solidFill>
                  <a:schemeClr val="tx1"/>
                </a:solidFill>
              </a:rPr>
              <a:t>activities)</a:t>
            </a:r>
            <a:endParaRPr lang="en-US" sz="1350" dirty="0">
              <a:solidFill>
                <a:schemeClr val="tx1"/>
              </a:solidFill>
            </a:endParaRPr>
          </a:p>
        </p:txBody>
      </p:sp>
      <p:sp>
        <p:nvSpPr>
          <p:cNvPr id="5" name="Oval 4"/>
          <p:cNvSpPr/>
          <p:nvPr/>
        </p:nvSpPr>
        <p:spPr>
          <a:xfrm>
            <a:off x="4511527" y="2544625"/>
            <a:ext cx="683998" cy="683998"/>
          </a:xfrm>
          <a:prstGeom prst="ellipse">
            <a:avLst/>
          </a:prstGeom>
          <a:blipFill>
            <a:blip r:embed="rId8" cstate="print"/>
            <a:srcRect/>
            <a:stretch>
              <a:fillRect l="-3000" r="-3000"/>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8" name="Freeform 7"/>
          <p:cNvSpPr/>
          <p:nvPr/>
        </p:nvSpPr>
        <p:spPr>
          <a:xfrm>
            <a:off x="4965700" y="3455988"/>
            <a:ext cx="3816350" cy="749300"/>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0" spcCol="1270" anchor="ctr"/>
          <a:lstStyle/>
          <a:p>
            <a:pPr marL="177800" algn="just" defTabSz="622300">
              <a:lnSpc>
                <a:spcPct val="90000"/>
              </a:lnSpc>
              <a:spcAft>
                <a:spcPct val="35000"/>
              </a:spcAft>
              <a:defRPr/>
            </a:pPr>
            <a:r>
              <a:rPr lang="en-US" sz="1350" b="1" dirty="0">
                <a:solidFill>
                  <a:schemeClr val="tx1"/>
                </a:solidFill>
              </a:rPr>
              <a:t>39%</a:t>
            </a:r>
            <a:r>
              <a:rPr lang="en-US" sz="1350" dirty="0">
                <a:solidFill>
                  <a:schemeClr val="tx1"/>
                </a:solidFill>
              </a:rPr>
              <a:t> of jobs were saved compared to employees facing retrenchments (cases referred to the CCMA) </a:t>
            </a:r>
          </a:p>
        </p:txBody>
      </p:sp>
      <p:sp>
        <p:nvSpPr>
          <p:cNvPr id="9" name="Oval 8"/>
          <p:cNvSpPr/>
          <p:nvPr/>
        </p:nvSpPr>
        <p:spPr>
          <a:xfrm>
            <a:off x="4595296" y="3444827"/>
            <a:ext cx="683998" cy="683998"/>
          </a:xfrm>
          <a:prstGeom prst="ellipse">
            <a:avLst/>
          </a:prstGeom>
          <a:blipFill dpi="0" rotWithShape="1">
            <a:blip r:embed="rId9" cstate="print">
              <a:extLst>
                <a:ext uri="{28A0092B-C50C-407E-A947-70E740481C1C}">
                  <a14:useLocalDpi xmlns:a14="http://schemas.microsoft.com/office/drawing/2010/main" xmlns="" val="0"/>
                </a:ext>
              </a:extLst>
            </a:blip>
            <a:srcRect/>
            <a:stretch>
              <a:fillRect l="-28106" t="19625" r="-28106" b="19625"/>
            </a:stretch>
          </a:blipFill>
          <a:ln w="3175">
            <a:solidFill>
              <a:schemeClr val="bg1"/>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10" name="Freeform 9"/>
          <p:cNvSpPr/>
          <p:nvPr/>
        </p:nvSpPr>
        <p:spPr>
          <a:xfrm>
            <a:off x="4965700" y="4410075"/>
            <a:ext cx="3816350" cy="749300"/>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8" bIns="53340" spcCol="1270" anchor="ctr"/>
          <a:lstStyle/>
          <a:p>
            <a:pPr marL="93663" algn="just" defTabSz="622300">
              <a:lnSpc>
                <a:spcPct val="90000"/>
              </a:lnSpc>
              <a:spcAft>
                <a:spcPct val="35000"/>
              </a:spcAft>
              <a:defRPr/>
            </a:pPr>
            <a:r>
              <a:rPr lang="en-US" sz="1350" dirty="0">
                <a:solidFill>
                  <a:schemeClr val="tx1"/>
                </a:solidFill>
              </a:rPr>
              <a:t>To bring the CCMA services closer to the people, the Nelspruit venue was upgraded and two (2) CCMA forms (LRA 7.11 &amp; 7.13) were translated into isiZulu and Afrikaans</a:t>
            </a:r>
          </a:p>
        </p:txBody>
      </p:sp>
      <p:sp>
        <p:nvSpPr>
          <p:cNvPr id="11" name="Oval 10"/>
          <p:cNvSpPr/>
          <p:nvPr/>
        </p:nvSpPr>
        <p:spPr>
          <a:xfrm>
            <a:off x="4553062" y="4397798"/>
            <a:ext cx="683998" cy="683998"/>
          </a:xfrm>
          <a:prstGeom prst="ellipse">
            <a:avLst/>
          </a:prstGeom>
          <a:blipFill dpi="0" rotWithShape="1">
            <a:blip r:embed="rId10" cstate="print"/>
            <a:srcRect/>
            <a:stretch>
              <a:fillRect l="-10594" r="-10594"/>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14" name="Freeform 13"/>
          <p:cNvSpPr/>
          <p:nvPr/>
        </p:nvSpPr>
        <p:spPr>
          <a:xfrm>
            <a:off x="4965700" y="5326063"/>
            <a:ext cx="3816350" cy="747712"/>
          </a:xfrm>
          <a:custGeom>
            <a:avLst/>
            <a:gdLst>
              <a:gd name="connsiteX0" fmla="*/ 0 w 3934802"/>
              <a:gd name="connsiteY0" fmla="*/ 0 h 796209"/>
              <a:gd name="connsiteX1" fmla="*/ 3536698 w 3934802"/>
              <a:gd name="connsiteY1" fmla="*/ 0 h 796209"/>
              <a:gd name="connsiteX2" fmla="*/ 3934802 w 3934802"/>
              <a:gd name="connsiteY2" fmla="*/ 398105 h 796209"/>
              <a:gd name="connsiteX3" fmla="*/ 3536698 w 3934802"/>
              <a:gd name="connsiteY3" fmla="*/ 796209 h 796209"/>
              <a:gd name="connsiteX4" fmla="*/ 0 w 3934802"/>
              <a:gd name="connsiteY4" fmla="*/ 796209 h 796209"/>
              <a:gd name="connsiteX5" fmla="*/ 0 w 3934802"/>
              <a:gd name="connsiteY5" fmla="*/ 0 h 796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4802" h="796209">
                <a:moveTo>
                  <a:pt x="3934802" y="796208"/>
                </a:moveTo>
                <a:lnTo>
                  <a:pt x="398104" y="796208"/>
                </a:lnTo>
                <a:lnTo>
                  <a:pt x="0" y="398104"/>
                </a:lnTo>
                <a:lnTo>
                  <a:pt x="398104" y="1"/>
                </a:lnTo>
                <a:lnTo>
                  <a:pt x="3934802" y="1"/>
                </a:lnTo>
                <a:lnTo>
                  <a:pt x="3934802" y="796208"/>
                </a:lnTo>
                <a:close/>
              </a:path>
            </a:pathLst>
          </a:custGeom>
          <a:solidFill>
            <a:srgbClr val="F2F7FC"/>
          </a:solidFill>
          <a:ln>
            <a:noFill/>
          </a:ln>
          <a:effectLst>
            <a:outerShdw blurRad="50800" dist="38100" dir="2700000" algn="tl" rotWithShape="0">
              <a:prstClr val="black">
                <a:alpha val="40000"/>
              </a:prstClr>
            </a:outerShdw>
          </a:effectLst>
        </p:spPr>
        <p:style>
          <a:lnRef idx="2">
            <a:scrgbClr r="0" g="0" b="0"/>
          </a:lnRef>
          <a:fillRef idx="1">
            <a:schemeClr val="accent1">
              <a:hueOff val="0"/>
              <a:satOff val="0"/>
              <a:lumOff val="0"/>
              <a:alphaOff val="0"/>
            </a:schemeClr>
          </a:fillRef>
          <a:effectRef idx="0">
            <a:scrgbClr r="0" g="0" b="0"/>
          </a:effectRef>
          <a:fontRef idx="minor">
            <a:schemeClr val="lt1"/>
          </a:fontRef>
        </p:style>
        <p:txBody>
          <a:bodyPr lIns="445171" tIns="53341" rIns="99569" bIns="53340" spcCol="1270" anchor="ctr"/>
          <a:lstStyle/>
          <a:p>
            <a:pPr marL="93663" algn="just" defTabSz="622300">
              <a:lnSpc>
                <a:spcPct val="90000"/>
              </a:lnSpc>
              <a:spcAft>
                <a:spcPct val="35000"/>
              </a:spcAft>
              <a:defRPr/>
            </a:pPr>
            <a:r>
              <a:rPr lang="en-US" sz="1350" dirty="0">
                <a:solidFill>
                  <a:schemeClr val="tx1"/>
                </a:solidFill>
              </a:rPr>
              <a:t>The CCMA investigated all complaints received. No action was taken against any Commissioners. </a:t>
            </a:r>
          </a:p>
        </p:txBody>
      </p:sp>
      <p:sp>
        <p:nvSpPr>
          <p:cNvPr id="15" name="Oval 14"/>
          <p:cNvSpPr/>
          <p:nvPr/>
        </p:nvSpPr>
        <p:spPr>
          <a:xfrm>
            <a:off x="4542830" y="5319061"/>
            <a:ext cx="683998" cy="683998"/>
          </a:xfrm>
          <a:prstGeom prst="ellipse">
            <a:avLst/>
          </a:prstGeom>
          <a:blipFill dpi="0" rotWithShape="1">
            <a:blip r:embed="rId11" cstate="print">
              <a:extLst>
                <a:ext uri="{28A0092B-C50C-407E-A947-70E740481C1C}">
                  <a14:useLocalDpi xmlns:a14="http://schemas.microsoft.com/office/drawing/2010/main" xmlns="" val="0"/>
                </a:ext>
              </a:extLst>
            </a:blip>
            <a:srcRect/>
            <a:stretch>
              <a:fillRect l="-2091" r="-2091"/>
            </a:stretch>
          </a:blipFill>
          <a:ln>
            <a:no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7" name="Title 2"/>
          <p:cNvSpPr>
            <a:spLocks noGrp="1"/>
          </p:cNvSpPr>
          <p:nvPr>
            <p:ph type="title"/>
          </p:nvPr>
        </p:nvSpPr>
        <p:spPr>
          <a:xfrm>
            <a:off x="1074644" y="288292"/>
            <a:ext cx="7048500" cy="758825"/>
          </a:xfrm>
          <a:noFill/>
          <a:ln>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a:lstStyle/>
          <a:p>
            <a:pPr eaLnBrk="1" hangingPunct="1">
              <a:defRPr/>
            </a:pPr>
            <a:r>
              <a:rPr lang="en-ZA" sz="2000" b="1" dirty="0" smtClean="0"/>
              <a:t/>
            </a:r>
            <a:br>
              <a:rPr lang="en-ZA" sz="2000" b="1" dirty="0" smtClean="0"/>
            </a:br>
            <a:r>
              <a:rPr lang="en-ZA" sz="2400" b="1" dirty="0" smtClean="0">
                <a:solidFill>
                  <a:schemeClr val="tx1"/>
                </a:solidFill>
              </a:rPr>
              <a:t>QUARTER 1 DASHBOARD</a:t>
            </a:r>
            <a:br>
              <a:rPr lang="en-ZA" sz="2400" b="1" dirty="0" smtClean="0">
                <a:solidFill>
                  <a:schemeClr val="tx1"/>
                </a:solidFill>
              </a:rPr>
            </a:br>
            <a:r>
              <a:rPr lang="en-ZA" sz="2400" dirty="0" smtClean="0">
                <a:solidFill>
                  <a:schemeClr val="tx1"/>
                </a:solidFill>
              </a:rPr>
              <a:t>1 APRIL 2016 – 30 JUNE 2016</a:t>
            </a:r>
            <a:endParaRPr lang="en-ZA" sz="2400" dirty="0">
              <a:solidFill>
                <a:schemeClr val="tx1"/>
              </a:solidFill>
            </a:endParaRPr>
          </a:p>
        </p:txBody>
      </p:sp>
      <p:sp>
        <p:nvSpPr>
          <p:cNvPr id="27" name="Freeform 26"/>
          <p:cNvSpPr/>
          <p:nvPr/>
        </p:nvSpPr>
        <p:spPr>
          <a:xfrm>
            <a:off x="717550" y="3503613"/>
            <a:ext cx="3609975" cy="733425"/>
          </a:xfrm>
          <a:custGeom>
            <a:avLst/>
            <a:gdLst>
              <a:gd name="connsiteX0" fmla="*/ 0 w 3816009"/>
              <a:gd name="connsiteY0" fmla="*/ 0 h 747379"/>
              <a:gd name="connsiteX1" fmla="*/ 3442320 w 3816009"/>
              <a:gd name="connsiteY1" fmla="*/ 0 h 747379"/>
              <a:gd name="connsiteX2" fmla="*/ 3816009 w 3816009"/>
              <a:gd name="connsiteY2" fmla="*/ 373690 h 747379"/>
              <a:gd name="connsiteX3" fmla="*/ 3442320 w 3816009"/>
              <a:gd name="connsiteY3" fmla="*/ 747379 h 747379"/>
              <a:gd name="connsiteX4" fmla="*/ 0 w 3816009"/>
              <a:gd name="connsiteY4" fmla="*/ 747379 h 747379"/>
              <a:gd name="connsiteX5" fmla="*/ 0 w 3816009"/>
              <a:gd name="connsiteY5" fmla="*/ 0 h 747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16009" h="747379">
                <a:moveTo>
                  <a:pt x="3816009" y="747378"/>
                </a:moveTo>
                <a:lnTo>
                  <a:pt x="373689" y="747378"/>
                </a:lnTo>
                <a:lnTo>
                  <a:pt x="0" y="373689"/>
                </a:lnTo>
                <a:lnTo>
                  <a:pt x="373689" y="1"/>
                </a:lnTo>
                <a:lnTo>
                  <a:pt x="3816009" y="1"/>
                </a:lnTo>
                <a:lnTo>
                  <a:pt x="3816009" y="747378"/>
                </a:lnTo>
                <a:close/>
              </a:path>
            </a:pathLst>
          </a:custGeom>
          <a:solidFill>
            <a:srgbClr val="F2F7FC"/>
          </a:solidFill>
          <a:ln>
            <a:noFill/>
          </a:ln>
          <a:effectLst>
            <a:outerShdw blurRad="50800" dist="38100" dir="2700000" algn="tl" rotWithShape="0">
              <a:prstClr val="black">
                <a:alpha val="40000"/>
              </a:prstClr>
            </a:outerShdw>
          </a:effectLst>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549090" tIns="53341" rIns="99568" bIns="53339" spcCol="1270" anchor="ctr"/>
          <a:lstStyle/>
          <a:p>
            <a:pPr marL="93663" algn="just" defTabSz="622300">
              <a:lnSpc>
                <a:spcPct val="90000"/>
              </a:lnSpc>
              <a:spcAft>
                <a:spcPct val="35000"/>
              </a:spcAft>
              <a:defRPr/>
            </a:pPr>
            <a:r>
              <a:rPr lang="en-ZA" sz="1350" dirty="0"/>
              <a:t>On average, the CCMA took </a:t>
            </a:r>
            <a:r>
              <a:rPr lang="en-ZA" sz="1350" b="1" dirty="0"/>
              <a:t>40</a:t>
            </a:r>
            <a:r>
              <a:rPr lang="en-ZA" sz="1350" dirty="0"/>
              <a:t> days to deal with arbitration cases as compared to the </a:t>
            </a:r>
            <a:r>
              <a:rPr lang="en-ZA" sz="1350" dirty="0" smtClean="0"/>
              <a:t>targeted  </a:t>
            </a:r>
            <a:r>
              <a:rPr lang="en-ZA" sz="1350" b="1" dirty="0"/>
              <a:t>60 </a:t>
            </a:r>
            <a:r>
              <a:rPr lang="en-ZA" sz="1350" dirty="0"/>
              <a:t>days</a:t>
            </a:r>
            <a:endParaRPr lang="en-US" sz="1350" dirty="0"/>
          </a:p>
        </p:txBody>
      </p:sp>
      <p:sp>
        <p:nvSpPr>
          <p:cNvPr id="28" name="Oval 27"/>
          <p:cNvSpPr/>
          <p:nvPr/>
        </p:nvSpPr>
        <p:spPr>
          <a:xfrm>
            <a:off x="237110" y="3531155"/>
            <a:ext cx="684003" cy="684003"/>
          </a:xfrm>
          <a:prstGeom prst="ellipse">
            <a:avLst/>
          </a:prstGeom>
          <a:blipFill dpi="0" rotWithShape="1">
            <a:blip r:embed="rId4" cstate="print"/>
            <a:srcRect/>
            <a:stretch>
              <a:fillRect l="-22609" r="-22609"/>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xmlns="" val="2193777166"/>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17411" name="Content Placeholder 3"/>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rcRect/>
          <a:stretch>
            <a:fillRect/>
          </a:stretch>
        </p:blipFill>
        <p:spPr>
          <a:xfrm>
            <a:off x="3175" y="0"/>
            <a:ext cx="9144000" cy="6858000"/>
          </a:xfrm>
        </p:spPr>
      </p:pic>
      <p:graphicFrame>
        <p:nvGraphicFramePr>
          <p:cNvPr id="6" name="Table 5"/>
          <p:cNvGraphicFramePr>
            <a:graphicFrameLocks noGrp="1"/>
          </p:cNvGraphicFramePr>
          <p:nvPr/>
        </p:nvGraphicFramePr>
        <p:xfrm>
          <a:off x="6907213" y="4741863"/>
          <a:ext cx="2117725" cy="609634"/>
        </p:xfrm>
        <a:graphic>
          <a:graphicData uri="http://schemas.openxmlformats.org/drawingml/2006/table">
            <a:tbl>
              <a:tblPr firstRow="1" bandRow="1">
                <a:tableStyleId>{2D5ABB26-0587-4C30-8999-92F81FD0307C}</a:tableStyleId>
              </a:tblPr>
              <a:tblGrid>
                <a:gridCol w="615149"/>
                <a:gridCol w="1502576"/>
              </a:tblGrid>
              <a:tr h="281654">
                <a:tc>
                  <a:txBody>
                    <a:bodyPr/>
                    <a:lstStyle/>
                    <a:p>
                      <a:endParaRPr lang="en-US" sz="1400"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National</a:t>
                      </a:r>
                      <a:r>
                        <a:rPr lang="en-US" sz="1200" b="1" baseline="0" dirty="0" smtClean="0"/>
                        <a:t> Office </a:t>
                      </a:r>
                      <a:endParaRPr lang="en-US" sz="1200" b="1" dirty="0">
                        <a:solidFill>
                          <a:schemeClr val="tx1"/>
                        </a:solidFill>
                      </a:endParaRPr>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27946">
                <a:tc>
                  <a:txBody>
                    <a:bodyPr/>
                    <a:lstStyle/>
                    <a:p>
                      <a:endParaRPr lang="en-US" sz="1400"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Regional Offices </a:t>
                      </a:r>
                      <a:endParaRPr lang="en-US" sz="1200" b="1"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7" name="5-Point Star 6"/>
          <p:cNvSpPr/>
          <p:nvPr/>
        </p:nvSpPr>
        <p:spPr>
          <a:xfrm>
            <a:off x="7066166" y="4787676"/>
            <a:ext cx="191690" cy="141684"/>
          </a:xfrm>
          <a:prstGeom prst="star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8" name="5-Point Star 7"/>
          <p:cNvSpPr/>
          <p:nvPr/>
        </p:nvSpPr>
        <p:spPr>
          <a:xfrm>
            <a:off x="7100371" y="5127733"/>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9" name="5-Point Star 8"/>
          <p:cNvSpPr/>
          <p:nvPr/>
        </p:nvSpPr>
        <p:spPr>
          <a:xfrm>
            <a:off x="5301058" y="1879204"/>
            <a:ext cx="191690" cy="141684"/>
          </a:xfrm>
          <a:prstGeom prst="star5">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dirty="0"/>
          </a:p>
        </p:txBody>
      </p:sp>
      <p:sp>
        <p:nvSpPr>
          <p:cNvPr id="11" name="5-Point Star 10"/>
          <p:cNvSpPr/>
          <p:nvPr/>
        </p:nvSpPr>
        <p:spPr>
          <a:xfrm>
            <a:off x="6485756" y="945356"/>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2" name="5-Point Star 11"/>
          <p:cNvSpPr/>
          <p:nvPr/>
        </p:nvSpPr>
        <p:spPr>
          <a:xfrm>
            <a:off x="7335761" y="167606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3" name="5-Point Star 12"/>
          <p:cNvSpPr/>
          <p:nvPr/>
        </p:nvSpPr>
        <p:spPr>
          <a:xfrm>
            <a:off x="6626250" y="1899444"/>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4" name="5-Point Star 13"/>
          <p:cNvSpPr/>
          <p:nvPr/>
        </p:nvSpPr>
        <p:spPr>
          <a:xfrm>
            <a:off x="5986698" y="178529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5" name="5-Point Star 14"/>
          <p:cNvSpPr/>
          <p:nvPr/>
        </p:nvSpPr>
        <p:spPr>
          <a:xfrm>
            <a:off x="6825395" y="221594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6" name="5-Point Star 15"/>
          <p:cNvSpPr/>
          <p:nvPr/>
        </p:nvSpPr>
        <p:spPr>
          <a:xfrm>
            <a:off x="6616123" y="308851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7" name="5-Point Star 16"/>
          <p:cNvSpPr/>
          <p:nvPr/>
        </p:nvSpPr>
        <p:spPr>
          <a:xfrm>
            <a:off x="7825159" y="322586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8" name="5-Point Star 17"/>
          <p:cNvSpPr/>
          <p:nvPr/>
        </p:nvSpPr>
        <p:spPr>
          <a:xfrm>
            <a:off x="7100371" y="400083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19" name="5-Point Star 18"/>
          <p:cNvSpPr/>
          <p:nvPr/>
        </p:nvSpPr>
        <p:spPr>
          <a:xfrm>
            <a:off x="6654946" y="437872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0" name="5-Point Star 19"/>
          <p:cNvSpPr/>
          <p:nvPr/>
        </p:nvSpPr>
        <p:spPr>
          <a:xfrm>
            <a:off x="6836805" y="372380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1" name="5-Point Star 20"/>
          <p:cNvSpPr/>
          <p:nvPr/>
        </p:nvSpPr>
        <p:spPr>
          <a:xfrm>
            <a:off x="5297984" y="5385180"/>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2" name="5-Point Star 21"/>
          <p:cNvSpPr/>
          <p:nvPr/>
        </p:nvSpPr>
        <p:spPr>
          <a:xfrm>
            <a:off x="4139654" y="593136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3" name="5-Point Star 22"/>
          <p:cNvSpPr/>
          <p:nvPr/>
        </p:nvSpPr>
        <p:spPr>
          <a:xfrm>
            <a:off x="4574534" y="3438362"/>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4" name="5-Point Star 23"/>
          <p:cNvSpPr/>
          <p:nvPr/>
        </p:nvSpPr>
        <p:spPr>
          <a:xfrm>
            <a:off x="3999160" y="341045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5" name="5-Point Star 24"/>
          <p:cNvSpPr/>
          <p:nvPr/>
        </p:nvSpPr>
        <p:spPr>
          <a:xfrm>
            <a:off x="758950" y="602845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6" name="5-Point Star 25"/>
          <p:cNvSpPr/>
          <p:nvPr/>
        </p:nvSpPr>
        <p:spPr>
          <a:xfrm>
            <a:off x="2750882" y="602845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7" name="5-Point Star 26"/>
          <p:cNvSpPr/>
          <p:nvPr/>
        </p:nvSpPr>
        <p:spPr>
          <a:xfrm>
            <a:off x="2891376" y="3181018"/>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8" name="5-Point Star 27"/>
          <p:cNvSpPr/>
          <p:nvPr/>
        </p:nvSpPr>
        <p:spPr>
          <a:xfrm>
            <a:off x="3979911" y="2540595"/>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29" name="5-Point Star 28"/>
          <p:cNvSpPr/>
          <p:nvPr/>
        </p:nvSpPr>
        <p:spPr>
          <a:xfrm>
            <a:off x="5157490" y="2412371"/>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sp>
        <p:nvSpPr>
          <p:cNvPr id="30" name="5-Point Star 29"/>
          <p:cNvSpPr/>
          <p:nvPr/>
        </p:nvSpPr>
        <p:spPr>
          <a:xfrm>
            <a:off x="4439189" y="1941743"/>
            <a:ext cx="140494" cy="121444"/>
          </a:xfrm>
          <a:prstGeom prst="star5">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p>
        </p:txBody>
      </p:sp>
      <p:graphicFrame>
        <p:nvGraphicFramePr>
          <p:cNvPr id="31" name="Table 30"/>
          <p:cNvGraphicFramePr>
            <a:graphicFrameLocks noGrp="1"/>
          </p:cNvGraphicFramePr>
          <p:nvPr/>
        </p:nvGraphicFramePr>
        <p:xfrm>
          <a:off x="6907213" y="5476875"/>
          <a:ext cx="2117725" cy="563600"/>
        </p:xfrm>
        <a:graphic>
          <a:graphicData uri="http://schemas.openxmlformats.org/drawingml/2006/table">
            <a:tbl>
              <a:tblPr firstRow="1" bandRow="1">
                <a:tableStyleId>{2D5ABB26-0587-4C30-8999-92F81FD0307C}</a:tableStyleId>
              </a:tblPr>
              <a:tblGrid>
                <a:gridCol w="615149"/>
                <a:gridCol w="1502576"/>
              </a:tblGrid>
              <a:tr h="281782">
                <a:tc>
                  <a:txBody>
                    <a:bodyPr/>
                    <a:lstStyle/>
                    <a:p>
                      <a:endParaRPr lang="en-US" sz="1400" dirty="0"/>
                    </a:p>
                  </a:txBody>
                  <a:tcPr marL="68574" marR="68574" marT="34220" marB="342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solidFill>
                            <a:schemeClr val="tx1"/>
                          </a:solidFill>
                        </a:rPr>
                        <a:t>Awareness</a:t>
                      </a:r>
                      <a:r>
                        <a:rPr lang="en-US" sz="1200" b="1" baseline="0" dirty="0" smtClean="0">
                          <a:solidFill>
                            <a:schemeClr val="tx1"/>
                          </a:solidFill>
                        </a:rPr>
                        <a:t> Raising</a:t>
                      </a:r>
                      <a:endParaRPr lang="en-US" sz="1200" b="1" dirty="0">
                        <a:solidFill>
                          <a:schemeClr val="tx1"/>
                        </a:solidFill>
                      </a:endParaRPr>
                    </a:p>
                  </a:txBody>
                  <a:tcPr marL="68574" marR="68574" marT="34220" marB="342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1782">
                <a:tc>
                  <a:txBody>
                    <a:bodyPr/>
                    <a:lstStyle/>
                    <a:p>
                      <a:endParaRPr lang="en-US" sz="1400" dirty="0"/>
                    </a:p>
                  </a:txBody>
                  <a:tcPr marL="68574" marR="68574" marT="34220" marB="342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Capacity Building</a:t>
                      </a:r>
                      <a:endParaRPr lang="en-US" sz="1200" b="1" dirty="0"/>
                    </a:p>
                  </a:txBody>
                  <a:tcPr marL="68574" marR="68574" marT="34220" marB="342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graphicFrame>
        <p:nvGraphicFramePr>
          <p:cNvPr id="33" name="Table 32"/>
          <p:cNvGraphicFramePr>
            <a:graphicFrameLocks noGrp="1"/>
          </p:cNvGraphicFramePr>
          <p:nvPr/>
        </p:nvGraphicFramePr>
        <p:xfrm>
          <a:off x="6907213" y="6119813"/>
          <a:ext cx="2117725" cy="609634"/>
        </p:xfrm>
        <a:graphic>
          <a:graphicData uri="http://schemas.openxmlformats.org/drawingml/2006/table">
            <a:tbl>
              <a:tblPr firstRow="1" bandRow="1">
                <a:tableStyleId>{2D5ABB26-0587-4C30-8999-92F81FD0307C}</a:tableStyleId>
              </a:tblPr>
              <a:tblGrid>
                <a:gridCol w="615149"/>
                <a:gridCol w="1502576"/>
              </a:tblGrid>
              <a:tr h="281654">
                <a:tc>
                  <a:txBody>
                    <a:bodyPr/>
                    <a:lstStyle/>
                    <a:p>
                      <a:endParaRPr lang="en-US" sz="1400"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solidFill>
                            <a:schemeClr val="tx1"/>
                          </a:solidFill>
                        </a:rPr>
                        <a:t>Outreach Services</a:t>
                      </a:r>
                      <a:endParaRPr lang="en-US" sz="1200" b="1" dirty="0">
                        <a:solidFill>
                          <a:schemeClr val="tx1"/>
                        </a:solidFill>
                      </a:endParaRPr>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27946">
                <a:tc>
                  <a:txBody>
                    <a:bodyPr/>
                    <a:lstStyle/>
                    <a:p>
                      <a:endParaRPr lang="en-US" sz="1400"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b="1" dirty="0" smtClean="0"/>
                        <a:t>Social Justice </a:t>
                      </a:r>
                      <a:endParaRPr lang="en-US" sz="1200" b="1" dirty="0"/>
                    </a:p>
                  </a:txBody>
                  <a:tcPr marL="68574" marR="68574" marT="34164" marB="3416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35" name="Oval 34"/>
          <p:cNvSpPr/>
          <p:nvPr/>
        </p:nvSpPr>
        <p:spPr>
          <a:xfrm>
            <a:off x="7004050" y="6473825"/>
            <a:ext cx="315913" cy="130175"/>
          </a:xfrm>
          <a:prstGeom prst="ellipse">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6996113" y="6172200"/>
            <a:ext cx="315912" cy="13176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7004050" y="5838825"/>
            <a:ext cx="315913" cy="1111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p:nvPr/>
        </p:nvSpPr>
        <p:spPr>
          <a:xfrm>
            <a:off x="6996113" y="5518150"/>
            <a:ext cx="315912" cy="13176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ular Callout 46"/>
          <p:cNvSpPr/>
          <p:nvPr/>
        </p:nvSpPr>
        <p:spPr bwMode="auto">
          <a:xfrm>
            <a:off x="901700" y="4600575"/>
            <a:ext cx="1079500" cy="719138"/>
          </a:xfrm>
          <a:prstGeom prst="wedgeRectCallout">
            <a:avLst>
              <a:gd name="adj1" fmla="val -52117"/>
              <a:gd name="adj2" fmla="val 143455"/>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Western Cape:</a:t>
            </a:r>
          </a:p>
          <a:p>
            <a:pPr algn="ctr">
              <a:defRPr/>
            </a:pPr>
            <a:r>
              <a:rPr lang="en-US" sz="1050" dirty="0">
                <a:solidFill>
                  <a:schemeClr val="tx1"/>
                </a:solidFill>
              </a:rPr>
              <a:t>91 Capacity Building &amp; Outreach events  </a:t>
            </a:r>
          </a:p>
        </p:txBody>
      </p:sp>
      <p:sp>
        <p:nvSpPr>
          <p:cNvPr id="48" name="Rectangular Callout 47"/>
          <p:cNvSpPr/>
          <p:nvPr/>
        </p:nvSpPr>
        <p:spPr bwMode="auto">
          <a:xfrm>
            <a:off x="525463" y="2295525"/>
            <a:ext cx="1081087" cy="719138"/>
          </a:xfrm>
          <a:prstGeom prst="wedgeRectCallout">
            <a:avLst>
              <a:gd name="adj1" fmla="val 171221"/>
              <a:gd name="adj2" fmla="val 78166"/>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Northern Cape :</a:t>
            </a:r>
          </a:p>
          <a:p>
            <a:pPr algn="ctr">
              <a:defRPr/>
            </a:pPr>
            <a:r>
              <a:rPr lang="en-US" sz="1050" dirty="0">
                <a:solidFill>
                  <a:schemeClr val="tx1"/>
                </a:solidFill>
              </a:rPr>
              <a:t>21 Capacity Building &amp; Outreach events  </a:t>
            </a:r>
          </a:p>
        </p:txBody>
      </p:sp>
      <p:sp>
        <p:nvSpPr>
          <p:cNvPr id="49" name="Rectangular Callout 48"/>
          <p:cNvSpPr/>
          <p:nvPr/>
        </p:nvSpPr>
        <p:spPr bwMode="auto">
          <a:xfrm>
            <a:off x="2047875" y="1020763"/>
            <a:ext cx="1081088" cy="719137"/>
          </a:xfrm>
          <a:prstGeom prst="wedgeRectCallout">
            <a:avLst>
              <a:gd name="adj1" fmla="val 171221"/>
              <a:gd name="adj2" fmla="val 78166"/>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North West :</a:t>
            </a:r>
          </a:p>
          <a:p>
            <a:pPr algn="ctr">
              <a:defRPr/>
            </a:pPr>
            <a:r>
              <a:rPr lang="en-US" sz="1050" dirty="0">
                <a:solidFill>
                  <a:schemeClr val="tx1"/>
                </a:solidFill>
              </a:rPr>
              <a:t>34 Capacity Building &amp; Outreach events  </a:t>
            </a:r>
          </a:p>
        </p:txBody>
      </p:sp>
      <p:sp>
        <p:nvSpPr>
          <p:cNvPr id="50" name="Rectangular Callout 49"/>
          <p:cNvSpPr/>
          <p:nvPr/>
        </p:nvSpPr>
        <p:spPr bwMode="auto">
          <a:xfrm>
            <a:off x="4303713" y="360363"/>
            <a:ext cx="1079500" cy="720725"/>
          </a:xfrm>
          <a:prstGeom prst="wedgeRectCallout">
            <a:avLst>
              <a:gd name="adj1" fmla="val 47548"/>
              <a:gd name="adj2" fmla="val 153737"/>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Gauteng:</a:t>
            </a:r>
          </a:p>
          <a:p>
            <a:pPr algn="ctr">
              <a:defRPr/>
            </a:pPr>
            <a:r>
              <a:rPr lang="en-US" sz="1050" dirty="0">
                <a:solidFill>
                  <a:schemeClr val="tx1"/>
                </a:solidFill>
              </a:rPr>
              <a:t>154 Capacity Building &amp; Outreach events  </a:t>
            </a:r>
          </a:p>
        </p:txBody>
      </p:sp>
      <p:sp>
        <p:nvSpPr>
          <p:cNvPr id="51" name="Rectangular Callout 50"/>
          <p:cNvSpPr/>
          <p:nvPr/>
        </p:nvSpPr>
        <p:spPr bwMode="auto">
          <a:xfrm>
            <a:off x="7586663" y="198438"/>
            <a:ext cx="1079500" cy="720725"/>
          </a:xfrm>
          <a:prstGeom prst="wedgeRectCallout">
            <a:avLst>
              <a:gd name="adj1" fmla="val -139182"/>
              <a:gd name="adj2" fmla="val 64127"/>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Limpopo:</a:t>
            </a:r>
          </a:p>
          <a:p>
            <a:pPr algn="ctr">
              <a:defRPr/>
            </a:pPr>
            <a:r>
              <a:rPr lang="en-US" sz="1050" dirty="0">
                <a:solidFill>
                  <a:schemeClr val="tx1"/>
                </a:solidFill>
              </a:rPr>
              <a:t>34 Capacity Building &amp; Outreach events  </a:t>
            </a:r>
          </a:p>
        </p:txBody>
      </p:sp>
      <p:sp>
        <p:nvSpPr>
          <p:cNvPr id="52" name="Rectangular Callout 51"/>
          <p:cNvSpPr/>
          <p:nvPr/>
        </p:nvSpPr>
        <p:spPr bwMode="auto">
          <a:xfrm>
            <a:off x="7966075" y="2292350"/>
            <a:ext cx="1079500" cy="720725"/>
          </a:xfrm>
          <a:prstGeom prst="wedgeRectCallout">
            <a:avLst>
              <a:gd name="adj1" fmla="val -96152"/>
              <a:gd name="adj2" fmla="val -122713"/>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Mpumalanga:</a:t>
            </a:r>
          </a:p>
          <a:p>
            <a:pPr algn="ctr">
              <a:defRPr/>
            </a:pPr>
            <a:r>
              <a:rPr lang="en-US" sz="1050" dirty="0">
                <a:solidFill>
                  <a:schemeClr val="tx1"/>
                </a:solidFill>
              </a:rPr>
              <a:t> 40 Capacity Building &amp; Outreach events  </a:t>
            </a:r>
          </a:p>
        </p:txBody>
      </p:sp>
      <p:sp>
        <p:nvSpPr>
          <p:cNvPr id="53" name="Rectangular Callout 52"/>
          <p:cNvSpPr/>
          <p:nvPr/>
        </p:nvSpPr>
        <p:spPr bwMode="auto">
          <a:xfrm>
            <a:off x="8034338" y="3559175"/>
            <a:ext cx="1079500" cy="720725"/>
          </a:xfrm>
          <a:prstGeom prst="wedgeRectCallout">
            <a:avLst>
              <a:gd name="adj1" fmla="val -126598"/>
              <a:gd name="adj2" fmla="val 21629"/>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KwaZulu- Natal</a:t>
            </a:r>
            <a:r>
              <a:rPr lang="en-US" sz="1050" dirty="0">
                <a:solidFill>
                  <a:schemeClr val="tx1"/>
                </a:solidFill>
              </a:rPr>
              <a:t>:</a:t>
            </a:r>
          </a:p>
          <a:p>
            <a:pPr algn="ctr">
              <a:defRPr/>
            </a:pPr>
            <a:r>
              <a:rPr lang="en-US" sz="1050" dirty="0">
                <a:solidFill>
                  <a:schemeClr val="tx1"/>
                </a:solidFill>
              </a:rPr>
              <a:t>71 Capacity Building &amp; Outreach events  </a:t>
            </a:r>
          </a:p>
        </p:txBody>
      </p:sp>
      <p:sp>
        <p:nvSpPr>
          <p:cNvPr id="54" name="Rectangular Callout 53"/>
          <p:cNvSpPr/>
          <p:nvPr/>
        </p:nvSpPr>
        <p:spPr bwMode="auto">
          <a:xfrm>
            <a:off x="4006850" y="4219575"/>
            <a:ext cx="1079500" cy="720725"/>
          </a:xfrm>
          <a:prstGeom prst="wedgeRectCallout">
            <a:avLst>
              <a:gd name="adj1" fmla="val -41026"/>
              <a:gd name="adj2" fmla="val -145348"/>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Free State:</a:t>
            </a:r>
          </a:p>
          <a:p>
            <a:pPr algn="ctr">
              <a:defRPr/>
            </a:pPr>
            <a:r>
              <a:rPr lang="en-US" sz="1050" dirty="0">
                <a:solidFill>
                  <a:schemeClr val="tx1"/>
                </a:solidFill>
              </a:rPr>
              <a:t> 48 Capacity Building &amp; Outreach events  </a:t>
            </a:r>
          </a:p>
        </p:txBody>
      </p:sp>
      <p:sp>
        <p:nvSpPr>
          <p:cNvPr id="55" name="Rectangular Callout 54"/>
          <p:cNvSpPr/>
          <p:nvPr/>
        </p:nvSpPr>
        <p:spPr bwMode="auto">
          <a:xfrm>
            <a:off x="5037138" y="5949950"/>
            <a:ext cx="1079500" cy="720725"/>
          </a:xfrm>
          <a:prstGeom prst="wedgeRectCallout">
            <a:avLst>
              <a:gd name="adj1" fmla="val -118605"/>
              <a:gd name="adj2" fmla="val -42364"/>
            </a:avLst>
          </a:prstGeom>
          <a:solidFill>
            <a:srgbClr val="FFFFCC"/>
          </a:solidFill>
          <a:ln w="3175">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1050" b="1" dirty="0">
                <a:solidFill>
                  <a:schemeClr val="tx1"/>
                </a:solidFill>
              </a:rPr>
              <a:t>Eastern Cape</a:t>
            </a:r>
            <a:r>
              <a:rPr lang="en-US" sz="1050" dirty="0">
                <a:solidFill>
                  <a:schemeClr val="tx1"/>
                </a:solidFill>
              </a:rPr>
              <a:t>: 102 Capacity Building &amp; Outreach events  </a:t>
            </a:r>
          </a:p>
        </p:txBody>
      </p:sp>
    </p:spTree>
    <p:extLst>
      <p:ext uri="{BB962C8B-B14F-4D97-AF65-F5344CB8AC3E}">
        <p14:creationId xmlns:p14="http://schemas.microsoft.com/office/powerpoint/2010/main" xmlns="" val="625411572"/>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3917452382"/>
              </p:ext>
            </p:extLst>
          </p:nvPr>
        </p:nvGraphicFramePr>
        <p:xfrm>
          <a:off x="167426" y="1249252"/>
          <a:ext cx="8860663" cy="5460640"/>
        </p:xfrm>
        <a:graphic>
          <a:graphicData uri="http://schemas.openxmlformats.org/drawingml/2006/table">
            <a:tbl>
              <a:tblPr/>
              <a:tblGrid>
                <a:gridCol w="3742866"/>
                <a:gridCol w="1267992"/>
                <a:gridCol w="1176329"/>
                <a:gridCol w="1283268"/>
                <a:gridCol w="1390208"/>
              </a:tblGrid>
              <a:tr h="692126">
                <a:tc>
                  <a:txBody>
                    <a:bodyPr/>
                    <a:lstStyle/>
                    <a:p>
                      <a:pPr algn="ctr" rtl="0" fontAlgn="b"/>
                      <a:r>
                        <a:rPr lang="en-ZA" sz="1400" b="1" i="0" u="none" strike="noStrike" dirty="0">
                          <a:solidFill>
                            <a:srgbClr val="000000"/>
                          </a:solidFill>
                          <a:effectLst/>
                          <a:latin typeface="+mn-lt"/>
                        </a:rPr>
                        <a:t>STRATEGIC </a:t>
                      </a:r>
                      <a:r>
                        <a:rPr lang="en-ZA" sz="1400" b="1" i="0" u="none" strike="noStrike" dirty="0" smtClean="0">
                          <a:solidFill>
                            <a:srgbClr val="000000"/>
                          </a:solidFill>
                          <a:effectLst/>
                          <a:latin typeface="+mn-lt"/>
                        </a:rPr>
                        <a:t>OBJECTIVES/PROGRAMMES</a:t>
                      </a:r>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r>
                        <a:rPr lang="en-US" sz="1400" b="1" dirty="0" smtClean="0">
                          <a:latin typeface="+mn-lt"/>
                        </a:rPr>
                        <a:t>ACTUAL OUTPUT - VALIDATED</a:t>
                      </a:r>
                      <a:endParaRPr lang="en-ZA" sz="1400" b="1" dirty="0">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rtl="0" fontAlgn="b"/>
                      <a:r>
                        <a:rPr lang="en-ZA" sz="1400" b="1" i="0" u="none" strike="noStrike" dirty="0" smtClean="0">
                          <a:solidFill>
                            <a:srgbClr val="000000"/>
                          </a:solidFill>
                          <a:effectLst/>
                          <a:latin typeface="+mn-lt"/>
                        </a:rPr>
                        <a:t>OVERALL PERFORMANCE</a:t>
                      </a:r>
                    </a:p>
                    <a:p>
                      <a:pPr algn="ctr" rtl="0" fontAlgn="b"/>
                      <a:r>
                        <a:rPr lang="en-ZA" sz="1400" b="1" i="0" u="none" strike="noStrike" dirty="0" smtClean="0">
                          <a:solidFill>
                            <a:srgbClr val="000000"/>
                          </a:solidFill>
                          <a:effectLst/>
                          <a:latin typeface="+mn-lt"/>
                        </a:rPr>
                        <a:t>%</a:t>
                      </a:r>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47413">
                <a:tc>
                  <a:txBody>
                    <a:bodyPr/>
                    <a:lstStyle/>
                    <a:p>
                      <a:pPr algn="ctr" rtl="0" fontAlgn="b"/>
                      <a:endParaRPr lang="en-ZA" sz="1400" b="1" i="0" u="none" strike="noStrike" dirty="0">
                        <a:solidFill>
                          <a:srgbClr val="000000"/>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ZA" sz="1400" b="1" i="0" u="none" strike="noStrike" baseline="0" dirty="0" smtClean="0">
                          <a:solidFill>
                            <a:srgbClr val="000000"/>
                          </a:solidFill>
                          <a:effectLst/>
                          <a:latin typeface="+mn-lt"/>
                        </a:rPr>
                        <a:t> </a:t>
                      </a:r>
                      <a:r>
                        <a:rPr lang="en-ZA" sz="1400" b="1" i="0" u="none" strike="noStrike" baseline="0" dirty="0" smtClean="0">
                          <a:solidFill>
                            <a:schemeClr val="tx1"/>
                          </a:solidFill>
                          <a:effectLst/>
                          <a:latin typeface="+mn-lt"/>
                        </a:rPr>
                        <a:t>NUMBER OF PLANNED TARGETS IN Q2</a:t>
                      </a:r>
                      <a:endParaRPr lang="en-ZA" sz="1400" b="1" i="0" u="none" strike="noStrike" dirty="0" smtClean="0">
                        <a:solidFill>
                          <a:schemeClr val="tx1"/>
                        </a:solidFill>
                        <a:effectLst/>
                        <a:latin typeface="+mn-lt"/>
                      </a:endParaRPr>
                    </a:p>
                    <a:p>
                      <a:pPr algn="ctr" rtl="0" fontAlgn="b"/>
                      <a:r>
                        <a:rPr lang="en-ZA" sz="1400" b="1" i="0" u="none" strike="noStrike" baseline="0" dirty="0" smtClean="0">
                          <a:solidFill>
                            <a:srgbClr val="000000"/>
                          </a:solidFill>
                          <a:effectLst/>
                          <a:latin typeface="+mn-lt"/>
                        </a:rPr>
                        <a:t> </a:t>
                      </a:r>
                      <a:endParaRPr lang="en-ZA" sz="1400" b="1" i="0" u="none" strike="noStrike" dirty="0">
                        <a:solidFill>
                          <a:schemeClr val="tx1"/>
                        </a:solidFill>
                        <a:effectLst/>
                        <a:latin typeface="+mn-lt"/>
                      </a:endParaRPr>
                    </a:p>
                  </a:txBody>
                  <a:tcPr marL="8622" marR="8622" marT="8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1" i="0" u="none" strike="noStrike" dirty="0" smtClean="0">
                          <a:solidFill>
                            <a:srgbClr val="008000"/>
                          </a:solidFill>
                          <a:effectLst/>
                          <a:latin typeface="+mn-lt"/>
                        </a:rPr>
                        <a:t>ACHIEVED</a:t>
                      </a:r>
                      <a:endParaRPr lang="en-ZA" sz="1400" b="1" i="0" u="none" strike="noStrike" dirty="0">
                        <a:solidFill>
                          <a:srgbClr val="008000"/>
                        </a:solidFill>
                        <a:effectLst/>
                        <a:latin typeface="+mn-lt"/>
                      </a:endParaRPr>
                    </a:p>
                  </a:txBody>
                  <a:tcPr marL="8622" marR="8622" marT="8620" marB="0">
                    <a:lnL w="12700" cap="flat" cmpd="sng" algn="ctr">
                      <a:solidFill>
                        <a:srgbClr val="000000"/>
                      </a:solidFill>
                      <a:prstDash val="solid"/>
                      <a:round/>
                      <a:headEnd type="none" w="med" len="med"/>
                      <a:tailEnd type="none" w="med" len="med"/>
                    </a:lnL>
                    <a:solidFill>
                      <a:schemeClr val="bg1"/>
                    </a:solidFill>
                  </a:tcPr>
                </a:tc>
                <a:tc>
                  <a:txBody>
                    <a:bodyPr/>
                    <a:lstStyle/>
                    <a:p>
                      <a:pPr algn="ctr" rtl="0" fontAlgn="b"/>
                      <a:r>
                        <a:rPr lang="en-ZA" sz="1400" b="1" i="0" u="none" strike="noStrike" dirty="0" smtClean="0">
                          <a:solidFill>
                            <a:srgbClr val="FF0000"/>
                          </a:solidFill>
                          <a:effectLst/>
                          <a:latin typeface="+mn-lt"/>
                        </a:rPr>
                        <a:t>NOT ACHIEVED</a:t>
                      </a:r>
                      <a:endParaRPr lang="en-ZA" sz="1400" b="1" i="0" u="none" strike="noStrike" dirty="0">
                        <a:solidFill>
                          <a:srgbClr val="FF0000"/>
                        </a:solidFill>
                        <a:effectLst/>
                        <a:latin typeface="+mn-lt"/>
                      </a:endParaRPr>
                    </a:p>
                  </a:txBody>
                  <a:tcPr marL="8622" marR="8622" marT="8620" marB="0">
                    <a:solidFill>
                      <a:schemeClr val="bg1"/>
                    </a:solidFill>
                  </a:tcPr>
                </a:tc>
                <a:tc>
                  <a:txBody>
                    <a:bodyPr/>
                    <a:lstStyle/>
                    <a:p>
                      <a:pPr algn="ctr" rtl="0" fontAlgn="b"/>
                      <a:endParaRPr lang="en-ZA" sz="1400" b="1" i="0" u="none" strike="noStrike" dirty="0">
                        <a:solidFill>
                          <a:srgbClr val="000000"/>
                        </a:solidFill>
                        <a:effectLst/>
                        <a:latin typeface="+mn-lt"/>
                      </a:endParaRPr>
                    </a:p>
                  </a:txBody>
                  <a:tcPr marL="8622" marR="8622" marT="862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2409">
                <a:tc>
                  <a:txBody>
                    <a:bodyPr/>
                    <a:lstStyle/>
                    <a:p>
                      <a:pPr marL="0" marR="0" algn="l" fontAlgn="b">
                        <a:spcBef>
                          <a:spcPts val="0"/>
                        </a:spcBef>
                        <a:spcAft>
                          <a:spcPts val="0"/>
                        </a:spcAft>
                      </a:pPr>
                      <a:r>
                        <a:rPr lang="en-US" sz="1400" b="1" dirty="0" smtClean="0">
                          <a:effectLst/>
                          <a:latin typeface="+mn-lt"/>
                          <a:ea typeface="Times New Roman"/>
                          <a:cs typeface="Arial" panose="020B0604020202020204" pitchFamily="34" charset="0"/>
                        </a:rPr>
                        <a:t>SO1: ENHANCING</a:t>
                      </a:r>
                      <a:r>
                        <a:rPr lang="en-US" sz="1400" b="1" baseline="0" dirty="0" smtClean="0">
                          <a:effectLst/>
                          <a:latin typeface="+mn-lt"/>
                          <a:ea typeface="Times New Roman"/>
                          <a:cs typeface="Arial" panose="020B0604020202020204" pitchFamily="34" charset="0"/>
                        </a:rPr>
                        <a:t> </a:t>
                      </a:r>
                      <a:r>
                        <a:rPr lang="en-US" sz="1400" b="1" dirty="0" smtClean="0">
                          <a:effectLst/>
                          <a:latin typeface="+mn-lt"/>
                          <a:ea typeface="Times New Roman"/>
                          <a:cs typeface="Arial" panose="020B0604020202020204" pitchFamily="34" charset="0"/>
                        </a:rPr>
                        <a:t> LABOUR MARKET</a:t>
                      </a:r>
                      <a:r>
                        <a:rPr lang="en-US" sz="1400" b="1" baseline="0" dirty="0" smtClean="0">
                          <a:effectLst/>
                          <a:latin typeface="+mn-lt"/>
                          <a:ea typeface="Times New Roman"/>
                          <a:cs typeface="Arial" panose="020B0604020202020204" pitchFamily="34" charset="0"/>
                        </a:rPr>
                        <a:t> TO</a:t>
                      </a:r>
                      <a:r>
                        <a:rPr lang="en-US" sz="1400" b="1" dirty="0" smtClean="0">
                          <a:effectLst/>
                          <a:latin typeface="+mn-lt"/>
                          <a:ea typeface="Times New Roman"/>
                          <a:cs typeface="Arial" panose="020B0604020202020204" pitchFamily="34" charset="0"/>
                        </a:rPr>
                        <a:t> ADVANCE STABILITY AND</a:t>
                      </a:r>
                      <a:r>
                        <a:rPr lang="en-US" sz="1400" b="1" baseline="0" dirty="0" smtClean="0">
                          <a:effectLst/>
                          <a:latin typeface="+mn-lt"/>
                          <a:ea typeface="Times New Roman"/>
                          <a:cs typeface="Arial" panose="020B0604020202020204" pitchFamily="34" charset="0"/>
                        </a:rPr>
                        <a:t> GROWTH/ PROGRAMME: SOCIAL SERVICES</a:t>
                      </a:r>
                      <a:endParaRPr lang="en-US" sz="1400" b="1" dirty="0">
                        <a:effectLst/>
                        <a:latin typeface="+mn-lt"/>
                        <a:ea typeface="Times New Roman"/>
                        <a:cs typeface="Arial" panose="020B0604020202020204" pitchFamily="34" charset="0"/>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effectLst/>
                          <a:latin typeface="+mn-lt"/>
                          <a:ea typeface="Times New Roman"/>
                        </a:rPr>
                        <a:t>6</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5</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1</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83%</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20053">
                <a:tc>
                  <a:txBody>
                    <a:bodyPr/>
                    <a:lstStyle/>
                    <a:p>
                      <a:pPr marL="0" marR="0" algn="l" fontAlgn="b">
                        <a:spcBef>
                          <a:spcPts val="0"/>
                        </a:spcBef>
                        <a:spcAft>
                          <a:spcPts val="0"/>
                        </a:spcAft>
                      </a:pPr>
                      <a:r>
                        <a:rPr lang="en-GB" sz="1400" b="1" kern="1200" dirty="0" smtClean="0">
                          <a:solidFill>
                            <a:srgbClr val="000000"/>
                          </a:solidFill>
                          <a:effectLst/>
                          <a:latin typeface="+mn-lt"/>
                          <a:ea typeface="Times New Roman"/>
                          <a:cs typeface="Arial" panose="020B0604020202020204" pitchFamily="34" charset="0"/>
                        </a:rPr>
                        <a:t>SO2: ADVANCING</a:t>
                      </a:r>
                      <a:r>
                        <a:rPr lang="en-GB" sz="1400" b="1" kern="1200" baseline="0" dirty="0" smtClean="0">
                          <a:solidFill>
                            <a:srgbClr val="000000"/>
                          </a:solidFill>
                          <a:effectLst/>
                          <a:latin typeface="+mn-lt"/>
                          <a:ea typeface="Times New Roman"/>
                          <a:cs typeface="Arial" panose="020B0604020202020204" pitchFamily="34" charset="0"/>
                        </a:rPr>
                        <a:t> GOOD PRACTICE AT WORK AND TRANSFORMING WORKPLACE RELATIONS/ PROGRAMME: INSTITUTIONAL DEVELOPMENT</a:t>
                      </a:r>
                      <a:endParaRPr lang="en-US" sz="1400" b="1" dirty="0">
                        <a:effectLst/>
                        <a:latin typeface="+mn-lt"/>
                        <a:ea typeface="Times New Roman"/>
                        <a:cs typeface="Arial" panose="020B0604020202020204" pitchFamily="34" charset="0"/>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effectLst/>
                          <a:latin typeface="+mn-lt"/>
                          <a:ea typeface="Times New Roman"/>
                        </a:rPr>
                        <a:t>3</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3</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0</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100%</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240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400" b="1" kern="1200" dirty="0" smtClean="0">
                          <a:solidFill>
                            <a:srgbClr val="000000"/>
                          </a:solidFill>
                          <a:effectLst/>
                          <a:latin typeface="+mn-lt"/>
                          <a:ea typeface="Times New Roman"/>
                        </a:rPr>
                        <a:t>SO3: BUILDING</a:t>
                      </a:r>
                      <a:r>
                        <a:rPr lang="en-GB" sz="1400" b="1" kern="1200" baseline="0" dirty="0" smtClean="0">
                          <a:solidFill>
                            <a:srgbClr val="000000"/>
                          </a:solidFill>
                          <a:effectLst/>
                          <a:latin typeface="+mn-lt"/>
                          <a:ea typeface="Times New Roman"/>
                        </a:rPr>
                        <a:t> KNOWLEDGE AND  SKILLSPROGRAMME: ADMINISTRATION</a:t>
                      </a:r>
                      <a:endParaRPr lang="en-US" sz="1400" b="1" dirty="0" smtClean="0">
                        <a:effectLst/>
                        <a:latin typeface="+mn-lt"/>
                        <a:ea typeface="Times New Roman"/>
                      </a:endParaRPr>
                    </a:p>
                    <a:p>
                      <a:pPr marL="0" marR="0" algn="l" fontAlgn="b">
                        <a:spcBef>
                          <a:spcPts val="0"/>
                        </a:spcBef>
                        <a:spcAft>
                          <a:spcPts val="0"/>
                        </a:spcAft>
                      </a:pP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effectLst/>
                          <a:latin typeface="+mn-lt"/>
                          <a:ea typeface="Times New Roman"/>
                        </a:rPr>
                        <a:t>1</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1</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0</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100%</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2409">
                <a:tc>
                  <a:txBody>
                    <a:bodyPr/>
                    <a:lstStyle/>
                    <a:p>
                      <a:pPr marL="0" marR="0" algn="l" fontAlgn="b">
                        <a:spcBef>
                          <a:spcPts val="0"/>
                        </a:spcBef>
                        <a:spcAft>
                          <a:spcPts val="0"/>
                        </a:spcAft>
                      </a:pPr>
                      <a:r>
                        <a:rPr lang="en-GB" sz="1400" b="1" kern="1200" dirty="0" smtClean="0">
                          <a:solidFill>
                            <a:srgbClr val="000000"/>
                          </a:solidFill>
                          <a:effectLst/>
                          <a:latin typeface="+mn-lt"/>
                          <a:ea typeface="Times New Roman"/>
                        </a:rPr>
                        <a:t>SO4: OPTIMISING</a:t>
                      </a:r>
                      <a:r>
                        <a:rPr lang="en-GB" sz="1400" b="1" kern="1200" baseline="0" dirty="0" smtClean="0">
                          <a:solidFill>
                            <a:srgbClr val="000000"/>
                          </a:solidFill>
                          <a:effectLst/>
                          <a:latin typeface="+mn-lt"/>
                          <a:ea typeface="Times New Roman"/>
                        </a:rPr>
                        <a:t> THE ORGANISATIONS/CORPORATE GOVERNANCE</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US" sz="1400" b="1" dirty="0" smtClean="0">
                          <a:effectLst/>
                          <a:latin typeface="+mn-lt"/>
                          <a:ea typeface="Times New Roman"/>
                        </a:rPr>
                        <a:t>9</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8000"/>
                          </a:solidFill>
                          <a:effectLst/>
                          <a:latin typeface="+mn-lt"/>
                          <a:ea typeface="Times New Roman"/>
                        </a:rPr>
                        <a:t>4</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5</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dirty="0" smtClean="0">
                          <a:solidFill>
                            <a:srgbClr val="00B050"/>
                          </a:solidFill>
                          <a:effectLst/>
                          <a:latin typeface="+mn-lt"/>
                          <a:ea typeface="Times New Roman"/>
                        </a:rPr>
                        <a:t>44%</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84378">
                <a:tc>
                  <a:txBody>
                    <a:bodyPr/>
                    <a:lstStyle/>
                    <a:p>
                      <a:pPr marL="0" marR="0" fontAlgn="b">
                        <a:spcBef>
                          <a:spcPts val="0"/>
                        </a:spcBef>
                        <a:spcAft>
                          <a:spcPts val="0"/>
                        </a:spcAft>
                      </a:pPr>
                      <a:r>
                        <a:rPr lang="en-GB" sz="1400" b="1" dirty="0" smtClean="0">
                          <a:effectLst/>
                          <a:latin typeface="+mn-lt"/>
                          <a:ea typeface="Times New Roman"/>
                        </a:rPr>
                        <a:t>TOTAL NUMBER OF TARGETS</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effectLst/>
                          <a:latin typeface="+mn-lt"/>
                          <a:ea typeface="Times New Roman"/>
                        </a:rPr>
                        <a:t>19</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13</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6</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68%</a:t>
                      </a:r>
                      <a:endParaRPr lang="en-US" sz="1400" b="1" dirty="0">
                        <a:solidFill>
                          <a:srgbClr val="00B050"/>
                        </a:solidFill>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9443">
                <a:tc>
                  <a:txBody>
                    <a:bodyPr/>
                    <a:lstStyle/>
                    <a:p>
                      <a:pPr marL="0" marR="0" fontAlgn="b">
                        <a:spcBef>
                          <a:spcPts val="0"/>
                        </a:spcBef>
                        <a:spcAft>
                          <a:spcPts val="0"/>
                        </a:spcAft>
                      </a:pPr>
                      <a:r>
                        <a:rPr lang="en-GB" sz="1400" b="1" kern="1200" dirty="0" smtClean="0">
                          <a:solidFill>
                            <a:srgbClr val="000000"/>
                          </a:solidFill>
                          <a:effectLst/>
                          <a:latin typeface="+mn-lt"/>
                          <a:ea typeface="Times New Roman"/>
                        </a:rPr>
                        <a:t>OVERALL  PERFORMANCE</a:t>
                      </a:r>
                      <a:endParaRPr lang="en-US" sz="1400" b="1" dirty="0">
                        <a:effectLst/>
                        <a:latin typeface="+mn-lt"/>
                        <a:ea typeface="Times New Roman"/>
                      </a:endParaRPr>
                    </a:p>
                  </a:txBody>
                  <a:tcPr marL="8889" marR="8889"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US" sz="1400" b="1" dirty="0" smtClean="0">
                          <a:effectLst/>
                          <a:latin typeface="+mn-lt"/>
                          <a:ea typeface="Times New Roman"/>
                        </a:rPr>
                        <a:t>100%</a:t>
                      </a:r>
                      <a:endParaRPr lang="en-US" sz="1400" b="1" dirty="0">
                        <a:effectLst/>
                        <a:latin typeface="+mn-lt"/>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00B050"/>
                          </a:solidFill>
                          <a:effectLst/>
                          <a:latin typeface="+mn-lt"/>
                          <a:ea typeface="Times New Roman"/>
                        </a:rPr>
                        <a:t>68%</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fontAlgn="b">
                        <a:spcBef>
                          <a:spcPts val="0"/>
                        </a:spcBef>
                        <a:spcAft>
                          <a:spcPts val="0"/>
                        </a:spcAft>
                      </a:pPr>
                      <a:r>
                        <a:rPr lang="en-GB" sz="1400" b="1" kern="1200" dirty="0" smtClean="0">
                          <a:solidFill>
                            <a:srgbClr val="FF0000"/>
                          </a:solidFill>
                          <a:effectLst/>
                          <a:latin typeface="+mn-lt"/>
                          <a:ea typeface="Times New Roman"/>
                        </a:rPr>
                        <a:t>32%</a:t>
                      </a:r>
                      <a:endParaRPr lang="en-US" sz="1400" b="1" dirty="0">
                        <a:effectLst/>
                        <a:latin typeface="+mn-lt"/>
                        <a:ea typeface="Times New Roman"/>
                      </a:endParaRPr>
                    </a:p>
                  </a:txBody>
                  <a:tcPr marL="8889" marR="77468" marT="888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en-US"/>
                    </a:p>
                  </a:txBody>
                  <a:tcPr/>
                </a:tc>
              </a:tr>
            </a:tbl>
          </a:graphicData>
        </a:graphic>
      </p:graphicFrame>
      <p:sp>
        <p:nvSpPr>
          <p:cNvPr id="4" name="Rectangle 3"/>
          <p:cNvSpPr/>
          <p:nvPr/>
        </p:nvSpPr>
        <p:spPr>
          <a:xfrm>
            <a:off x="154548" y="5859370"/>
            <a:ext cx="8738392" cy="984885"/>
          </a:xfrm>
          <a:prstGeom prst="rect">
            <a:avLst/>
          </a:prstGeom>
        </p:spPr>
        <p:txBody>
          <a:bodyPr wrap="square">
            <a:spAutoFit/>
          </a:bodyPr>
          <a:lstStyle/>
          <a:p>
            <a:pPr lvl="0">
              <a:defRPr/>
            </a:pPr>
            <a:endParaRPr lang="en-GB" sz="1400" b="1" dirty="0" smtClean="0">
              <a:ea typeface="Times New Roman"/>
            </a:endParaRPr>
          </a:p>
          <a:p>
            <a:pPr lvl="0">
              <a:defRPr/>
            </a:pPr>
            <a:endParaRPr lang="en-GB" sz="1400" b="1" dirty="0">
              <a:solidFill>
                <a:schemeClr val="bg1"/>
              </a:solidFill>
              <a:ea typeface="Times New Roman"/>
            </a:endParaRPr>
          </a:p>
          <a:p>
            <a:pPr>
              <a:defRPr/>
            </a:pPr>
            <a:endParaRPr lang="en-GB" sz="1200" b="1" dirty="0">
              <a:ea typeface="Times New Roman"/>
            </a:endParaRPr>
          </a:p>
          <a:p>
            <a:pPr>
              <a:defRPr/>
            </a:pPr>
            <a:r>
              <a:rPr lang="en-GB" b="1" dirty="0">
                <a:ea typeface="Times New Roman"/>
              </a:rPr>
              <a:t>	</a:t>
            </a:r>
            <a:endParaRPr lang="en-US" dirty="0">
              <a:ea typeface="Times New Roman"/>
            </a:endParaRPr>
          </a:p>
        </p:txBody>
      </p:sp>
      <p:sp>
        <p:nvSpPr>
          <p:cNvPr id="6" name="Title 1"/>
          <p:cNvSpPr txBox="1">
            <a:spLocks/>
          </p:cNvSpPr>
          <p:nvPr/>
        </p:nvSpPr>
        <p:spPr bwMode="auto">
          <a:xfrm>
            <a:off x="862884" y="320859"/>
            <a:ext cx="7431109" cy="758825"/>
          </a:xfrm>
          <a:prstGeom prst="rect">
            <a:avLst/>
          </a:prstGeom>
          <a:noFill/>
          <a:ln w="12700">
            <a:noFill/>
            <a:miter lim="4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wrap="square" lIns="50800" tIns="50800" rIns="50800" bIns="50800" numCol="1" anchor="ctr" anchorCtr="0" compatLnSpc="1">
            <a:prstTxWarp prst="textNoShape">
              <a:avLst/>
            </a:prstTxWarp>
            <a:noAutofit/>
          </a:bodyPr>
          <a:lstStyle>
            <a:lvl1pPr algn="ctr" rtl="0" fontAlgn="base">
              <a:spcBef>
                <a:spcPct val="0"/>
              </a:spcBef>
              <a:spcAft>
                <a:spcPct val="0"/>
              </a:spcAft>
              <a:defRPr sz="3300" kern="1200">
                <a:solidFill>
                  <a:srgbClr val="252E37"/>
                </a:solidFill>
                <a:latin typeface="+mj-lt"/>
                <a:ea typeface="+mj-ea"/>
                <a:cs typeface="+mj-cs"/>
              </a:defRPr>
            </a:lvl1pPr>
            <a:lvl2pPr algn="ctr" rtl="0" fontAlgn="base">
              <a:spcBef>
                <a:spcPct val="0"/>
              </a:spcBef>
              <a:spcAft>
                <a:spcPct val="0"/>
              </a:spcAft>
              <a:defRPr sz="3300">
                <a:solidFill>
                  <a:srgbClr val="AB2627"/>
                </a:solidFill>
                <a:latin typeface="Arial" pitchFamily="34" charset="0"/>
              </a:defRPr>
            </a:lvl2pPr>
            <a:lvl3pPr algn="ctr" rtl="0" fontAlgn="base">
              <a:spcBef>
                <a:spcPct val="0"/>
              </a:spcBef>
              <a:spcAft>
                <a:spcPct val="0"/>
              </a:spcAft>
              <a:defRPr sz="3300">
                <a:solidFill>
                  <a:srgbClr val="AB2627"/>
                </a:solidFill>
                <a:latin typeface="Arial" pitchFamily="34" charset="0"/>
              </a:defRPr>
            </a:lvl3pPr>
            <a:lvl4pPr algn="ctr" rtl="0" fontAlgn="base">
              <a:spcBef>
                <a:spcPct val="0"/>
              </a:spcBef>
              <a:spcAft>
                <a:spcPct val="0"/>
              </a:spcAft>
              <a:defRPr sz="3300">
                <a:solidFill>
                  <a:srgbClr val="AB2627"/>
                </a:solidFill>
                <a:latin typeface="Arial" pitchFamily="34" charset="0"/>
              </a:defRPr>
            </a:lvl4pPr>
            <a:lvl5pPr algn="ctr" rtl="0" fontAlgn="base">
              <a:spcBef>
                <a:spcPct val="0"/>
              </a:spcBef>
              <a:spcAft>
                <a:spcPct val="0"/>
              </a:spcAft>
              <a:defRPr sz="3300">
                <a:solidFill>
                  <a:srgbClr val="AB2627"/>
                </a:solidFill>
                <a:latin typeface="Arial" pitchFamily="34" charset="0"/>
              </a:defRPr>
            </a:lvl5pPr>
            <a:lvl6pPr marL="457189" algn="ctr" rtl="0" fontAlgn="base">
              <a:spcBef>
                <a:spcPct val="0"/>
              </a:spcBef>
              <a:spcAft>
                <a:spcPct val="0"/>
              </a:spcAft>
              <a:defRPr sz="3300">
                <a:solidFill>
                  <a:srgbClr val="AB2627"/>
                </a:solidFill>
                <a:latin typeface="Arial" pitchFamily="34" charset="0"/>
              </a:defRPr>
            </a:lvl6pPr>
            <a:lvl7pPr marL="914377" algn="ctr" rtl="0" fontAlgn="base">
              <a:spcBef>
                <a:spcPct val="0"/>
              </a:spcBef>
              <a:spcAft>
                <a:spcPct val="0"/>
              </a:spcAft>
              <a:defRPr sz="3300">
                <a:solidFill>
                  <a:srgbClr val="AB2627"/>
                </a:solidFill>
                <a:latin typeface="Arial" pitchFamily="34" charset="0"/>
              </a:defRPr>
            </a:lvl7pPr>
            <a:lvl8pPr marL="1371566" algn="ctr" rtl="0" fontAlgn="base">
              <a:spcBef>
                <a:spcPct val="0"/>
              </a:spcBef>
              <a:spcAft>
                <a:spcPct val="0"/>
              </a:spcAft>
              <a:defRPr sz="3300">
                <a:solidFill>
                  <a:srgbClr val="AB2627"/>
                </a:solidFill>
                <a:latin typeface="Arial" pitchFamily="34" charset="0"/>
              </a:defRPr>
            </a:lvl8pPr>
            <a:lvl9pPr marL="1828754" algn="ctr" rtl="0" fontAlgn="base">
              <a:spcBef>
                <a:spcPct val="0"/>
              </a:spcBef>
              <a:spcAft>
                <a:spcPct val="0"/>
              </a:spcAft>
              <a:defRPr sz="3300">
                <a:solidFill>
                  <a:srgbClr val="AB2627"/>
                </a:solidFill>
                <a:latin typeface="Arial" pitchFamily="34" charset="0"/>
              </a:defRPr>
            </a:lvl9pPr>
          </a:lstStyle>
          <a:p>
            <a:pPr fontAlgn="auto">
              <a:spcBef>
                <a:spcPts val="0"/>
              </a:spcBef>
              <a:spcAft>
                <a:spcPts val="1800"/>
              </a:spcAft>
              <a:buClr>
                <a:srgbClr val="002060"/>
              </a:buClr>
            </a:pPr>
            <a:r>
              <a:rPr lang="en-ZA" sz="2400" b="1" cap="small" dirty="0" smtClean="0">
                <a:solidFill>
                  <a:srgbClr val="23313B"/>
                </a:solidFill>
                <a:uFill>
                  <a:solidFill>
                    <a:srgbClr val="447644"/>
                  </a:solidFill>
                </a:uFill>
                <a:latin typeface="+mn-lt"/>
                <a:sym typeface="Helvetica" panose="020B0604020202020204" pitchFamily="34" charset="0"/>
              </a:rPr>
              <a:t>2016/17 ANNUAL PERFORMANCE PLAN IMPLEMENTATION PROGRESS:</a:t>
            </a:r>
            <a:br>
              <a:rPr lang="en-ZA" sz="2400" b="1" cap="small" dirty="0" smtClean="0">
                <a:solidFill>
                  <a:srgbClr val="23313B"/>
                </a:solidFill>
                <a:uFill>
                  <a:solidFill>
                    <a:srgbClr val="447644"/>
                  </a:solidFill>
                </a:uFill>
                <a:latin typeface="+mn-lt"/>
                <a:sym typeface="Helvetica" panose="020B0604020202020204" pitchFamily="34" charset="0"/>
              </a:rPr>
            </a:br>
            <a:r>
              <a:rPr lang="en-ZA" sz="2400" b="1" cap="small" dirty="0" smtClean="0">
                <a:solidFill>
                  <a:srgbClr val="23313B"/>
                </a:solidFill>
                <a:uFill>
                  <a:solidFill>
                    <a:srgbClr val="447644"/>
                  </a:solidFill>
                </a:uFill>
                <a:latin typeface="+mn-lt"/>
                <a:sym typeface="Helvetica" panose="020B0604020202020204" pitchFamily="34" charset="0"/>
              </a:rPr>
              <a:t>QUARTER 2 PERFORMANCE </a:t>
            </a:r>
            <a:endParaRPr lang="en-ZA" sz="2400" b="1" cap="small" dirty="0">
              <a:solidFill>
                <a:srgbClr val="23313B"/>
              </a:solidFill>
              <a:uFill>
                <a:solidFill>
                  <a:srgbClr val="447644"/>
                </a:solidFill>
              </a:uFill>
              <a:latin typeface="+mn-lt"/>
              <a:sym typeface="Helvetica" panose="020B0604020202020204" pitchFamily="34" charset="0"/>
            </a:endParaRPr>
          </a:p>
        </p:txBody>
      </p:sp>
    </p:spTree>
    <p:extLst>
      <p:ext uri="{BB962C8B-B14F-4D97-AF65-F5344CB8AC3E}">
        <p14:creationId xmlns:p14="http://schemas.microsoft.com/office/powerpoint/2010/main" xmlns="" val="3153634759"/>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defRPr/>
            </a:pPr>
            <a:r>
              <a:rPr lang="en-ZA" altLang="en-US" sz="2400" b="1" dirty="0" smtClean="0">
                <a:solidFill>
                  <a:schemeClr val="tx1"/>
                </a:solidFill>
              </a:rPr>
              <a:t>2016/17 SECOND QUARTER FINANCIAL PERFORMANCE  </a:t>
            </a:r>
            <a:endParaRPr lang="en-US" altLang="en-US" sz="2400" b="1" dirty="0">
              <a:solidFill>
                <a:schemeClr val="tx1"/>
              </a:solidFill>
            </a:endParaRPr>
          </a:p>
        </p:txBody>
      </p:sp>
      <p:sp useBgFill="1">
        <p:nvSpPr>
          <p:cNvPr id="3" name="Content Placeholder 2"/>
          <p:cNvSpPr>
            <a:spLocks noGrp="1"/>
          </p:cNvSpPr>
          <p:nvPr>
            <p:ph sz="quarter" idx="1"/>
          </p:nvPr>
        </p:nvSpPr>
        <p:spPr>
          <a:xfrm>
            <a:off x="147654" y="1363115"/>
            <a:ext cx="8558213" cy="3074194"/>
          </a:xfrm>
        </p:spPr>
        <p:txBody>
          <a:bodyPr/>
          <a:lstStyle/>
          <a:p>
            <a:pPr marL="205973" lvl="1" indent="0" algn="ctr">
              <a:buNone/>
              <a:defRPr/>
            </a:pPr>
            <a:r>
              <a:rPr lang="en-GB" sz="2000" b="1" dirty="0" smtClean="0">
                <a:solidFill>
                  <a:schemeClr val="tx1"/>
                </a:solidFill>
              </a:rPr>
              <a:t>STATEMENTS OF FINANCIAL </a:t>
            </a:r>
            <a:r>
              <a:rPr lang="en-GB" sz="2000" b="1" dirty="0">
                <a:solidFill>
                  <a:schemeClr val="tx1"/>
                </a:solidFill>
              </a:rPr>
              <a:t>POSITION AND </a:t>
            </a:r>
            <a:r>
              <a:rPr lang="en-GB" sz="2000" b="1" dirty="0" smtClean="0">
                <a:solidFill>
                  <a:schemeClr val="tx1"/>
                </a:solidFill>
              </a:rPr>
              <a:t>PERFORMANCE</a:t>
            </a:r>
            <a:endParaRPr lang="en-GB" sz="2000" b="1" dirty="0">
              <a:solidFill>
                <a:schemeClr val="tx1"/>
              </a:solidFill>
            </a:endParaRPr>
          </a:p>
          <a:p>
            <a:pPr marL="205973" lvl="1" indent="0">
              <a:buNone/>
              <a:defRPr/>
            </a:pPr>
            <a:endParaRPr lang="en-GB" sz="800" b="1" dirty="0">
              <a:solidFill>
                <a:schemeClr val="tx1"/>
              </a:solidFill>
            </a:endParaRPr>
          </a:p>
          <a:p>
            <a:pPr algn="just" eaLnBrk="1" hangingPunct="1">
              <a:buClrTx/>
              <a:defRPr/>
            </a:pPr>
            <a:r>
              <a:rPr lang="en-GB" sz="2000" dirty="0"/>
              <a:t>The net assets for the quarter under review was at R542m, with an accumulated surplus of  </a:t>
            </a:r>
            <a:r>
              <a:rPr lang="en-GB" sz="2000" dirty="0" smtClean="0"/>
              <a:t>R437m.</a:t>
            </a:r>
          </a:p>
          <a:p>
            <a:pPr marL="0" indent="0" algn="just" eaLnBrk="1" hangingPunct="1">
              <a:buClrTx/>
              <a:buNone/>
              <a:defRPr/>
            </a:pPr>
            <a:endParaRPr lang="en-GB" sz="800" dirty="0"/>
          </a:p>
          <a:p>
            <a:pPr algn="just" eaLnBrk="1" hangingPunct="1">
              <a:buClrTx/>
              <a:defRPr/>
            </a:pPr>
            <a:r>
              <a:rPr lang="en-GB" sz="2000" dirty="0" smtClean="0"/>
              <a:t>The </a:t>
            </a:r>
            <a:r>
              <a:rPr lang="en-GB" sz="2000" dirty="0"/>
              <a:t>material surplus for the quarter is as a result of recognition of the total grant receivables, this is due to timing difference which will even out by the end of the financial year.</a:t>
            </a:r>
          </a:p>
          <a:p>
            <a:pPr algn="just" eaLnBrk="1" hangingPunct="1">
              <a:buClrTx/>
              <a:defRPr/>
            </a:pPr>
            <a:endParaRPr lang="en-ZA" sz="800" b="1" dirty="0"/>
          </a:p>
          <a:p>
            <a:pPr algn="just" eaLnBrk="1" hangingPunct="1">
              <a:buClrTx/>
              <a:defRPr/>
            </a:pPr>
            <a:r>
              <a:rPr lang="en-GB" sz="2000" dirty="0"/>
              <a:t>The total revenue from rendering of services as at end of the quarter amounted to R2,5m. The recognised revenue is mainly from the Dispute Management Training as well as the  Information Provision services for the annual CMS (Case Management System) licensing renewal fees</a:t>
            </a:r>
          </a:p>
          <a:p>
            <a:pPr algn="just" eaLnBrk="1" hangingPunct="1">
              <a:buClrTx/>
              <a:defRPr/>
            </a:pPr>
            <a:endParaRPr lang="en-GB" sz="800" dirty="0"/>
          </a:p>
          <a:p>
            <a:pPr algn="just" eaLnBrk="1" hangingPunct="1">
              <a:buClrTx/>
              <a:defRPr/>
            </a:pPr>
            <a:r>
              <a:rPr lang="en-US" sz="2000" dirty="0"/>
              <a:t>As at end of the second quarter, the total expenditure was under the total quarterly budget by 0.1%. The variances were mainly due to timing differences which will even out as at the end of the financial year</a:t>
            </a:r>
          </a:p>
          <a:p>
            <a:pPr marL="204783" indent="-204783" algn="just">
              <a:buClrTx/>
              <a:buFont typeface="Arial" panose="020B0604020202020204" pitchFamily="34" charset="0"/>
              <a:buChar char="•"/>
              <a:defRPr/>
            </a:pPr>
            <a:endParaRPr lang="en-ZA" sz="2000" b="1" dirty="0"/>
          </a:p>
          <a:p>
            <a:pPr marL="204783" indent="-204783">
              <a:buClrTx/>
              <a:buFont typeface="Wingdings" pitchFamily="2" charset="2"/>
              <a:buChar char="§"/>
              <a:defRPr/>
            </a:pPr>
            <a:endParaRPr lang="en-US" sz="2000" dirty="0" smtClean="0"/>
          </a:p>
          <a:p>
            <a:pPr marL="204783" indent="-204783">
              <a:defRPr/>
            </a:pPr>
            <a:endParaRPr lang="en-US" sz="2000" dirty="0"/>
          </a:p>
          <a:p>
            <a:pPr marL="0" indent="0">
              <a:buNone/>
              <a:defRPr/>
            </a:pPr>
            <a:endParaRPr lang="en-US" sz="2000" dirty="0"/>
          </a:p>
        </p:txBody>
      </p:sp>
    </p:spTree>
    <p:extLst>
      <p:ext uri="{BB962C8B-B14F-4D97-AF65-F5344CB8AC3E}">
        <p14:creationId xmlns:p14="http://schemas.microsoft.com/office/powerpoint/2010/main" xmlns="" val="2120661645"/>
      </p:ext>
    </p:extLst>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9">
      <a:dk1>
        <a:sysClr val="windowText" lastClr="000000"/>
      </a:dk1>
      <a:lt1>
        <a:sysClr val="window" lastClr="FFFFFF"/>
      </a:lt1>
      <a:dk2>
        <a:srgbClr val="4F271C"/>
      </a:dk2>
      <a:lt2>
        <a:srgbClr val="C2DBF3"/>
      </a:lt2>
      <a:accent1>
        <a:srgbClr val="C2DBF3"/>
      </a:accent1>
      <a:accent2>
        <a:srgbClr val="FEB80A"/>
      </a:accent2>
      <a:accent3>
        <a:srgbClr val="002060"/>
      </a:accent3>
      <a:accent4>
        <a:srgbClr val="84AA33"/>
      </a:accent4>
      <a:accent5>
        <a:srgbClr val="4E864D"/>
      </a:accent5>
      <a:accent6>
        <a:srgbClr val="475A8D"/>
      </a:accent6>
      <a:hlink>
        <a:srgbClr val="8DC765"/>
      </a:hlink>
      <a:folHlink>
        <a:srgbClr val="AA8A14"/>
      </a:folHlink>
    </a:clrScheme>
    <a:fontScheme name="Arial Narrow">
      <a:majorFont>
        <a:latin typeface="Arial Narrow"/>
        <a:ea typeface=""/>
        <a:cs typeface=""/>
      </a:majorFont>
      <a:minorFont>
        <a:latin typeface="Arial Narrow"/>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12796</TotalTime>
  <Words>2116</Words>
  <Application>Microsoft Office PowerPoint</Application>
  <PresentationFormat>On-screen Show (4:3)</PresentationFormat>
  <Paragraphs>260</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Slide 1</vt:lpstr>
      <vt:lpstr>2016/17 ANNUAL PERFORMANCE PLAN IMPLEMENTATION PROGRESS</vt:lpstr>
      <vt:lpstr>Slide 3</vt:lpstr>
      <vt:lpstr>2016/17 FIRST QUARTER FINANCIAL PERFORMANCE </vt:lpstr>
      <vt:lpstr>2016/17 FIRST QUARTER FINANCIAL PERFORMANCE (CONT…)</vt:lpstr>
      <vt:lpstr> QUARTER 1 DASHBOARD 1 APRIL 2016 – 30 JUNE 2016</vt:lpstr>
      <vt:lpstr>Slide 7</vt:lpstr>
      <vt:lpstr>Slide 8</vt:lpstr>
      <vt:lpstr>2016/17 SECOND QUARTER FINANCIAL PERFORMANCE  </vt:lpstr>
      <vt:lpstr>2016/17 SECOND QUARTER FINANCIAL PERFORMANCE (CONT) </vt:lpstr>
      <vt:lpstr>Slide 11</vt:lpstr>
      <vt:lpstr>THE CCMA IS MAKING A DIFFERENCE QUARTER 2 DASHBOARD 1 July 2016 – 30 September 2016</vt:lpstr>
      <vt:lpstr>Slide 13</vt:lpstr>
      <vt:lpstr>PROGRESS: ACHIEVEMENT OF 2016/17 ANNUAL TARGETS</vt:lpstr>
      <vt:lpstr>IMPACT ANALYSIS: CONTRIBUTION TO GOVERNMENT OUTCOMES AND TRIPLE CRISIS</vt:lpstr>
      <vt:lpstr>IMPACT ANALYSIS:  CONTRIBUTION TO GOVERNMENT OUTCOMES AND TRIPLE CRISI (CONT…)</vt:lpstr>
      <vt:lpstr>IMPACT ANALYSIS:  CONTRIBUTION TO GOVERNMENT OUTCOMES AND TRIPLE CRISIS (CONT…)</vt:lpstr>
      <vt:lpstr>CHALLENGES CONFRONTING THE CCMA</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STRATEGY DEVELOPMENT PROCESS</dc:title>
  <dc:creator>Afzul Soobedaar</dc:creator>
  <cp:lastModifiedBy>PUMZA</cp:lastModifiedBy>
  <cp:revision>325</cp:revision>
  <cp:lastPrinted>2016-12-14T06:55:11Z</cp:lastPrinted>
  <dcterms:created xsi:type="dcterms:W3CDTF">2014-11-28T14:03:31Z</dcterms:created>
  <dcterms:modified xsi:type="dcterms:W3CDTF">2017-02-16T08:25:53Z</dcterms:modified>
</cp:coreProperties>
</file>