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6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763" r:id="rId2"/>
    <p:sldMasterId id="2147483779" r:id="rId3"/>
    <p:sldMasterId id="2147483820" r:id="rId4"/>
    <p:sldMasterId id="2147483916" r:id="rId5"/>
    <p:sldMasterId id="2147483935" r:id="rId6"/>
    <p:sldMasterId id="2147483971" r:id="rId7"/>
  </p:sldMasterIdLst>
  <p:notesMasterIdLst>
    <p:notesMasterId r:id="rId39"/>
  </p:notesMasterIdLst>
  <p:handoutMasterIdLst>
    <p:handoutMasterId r:id="rId40"/>
  </p:handoutMasterIdLst>
  <p:sldIdLst>
    <p:sldId id="708" r:id="rId8"/>
    <p:sldId id="846" r:id="rId9"/>
    <p:sldId id="847" r:id="rId10"/>
    <p:sldId id="848" r:id="rId11"/>
    <p:sldId id="839" r:id="rId12"/>
    <p:sldId id="849" r:id="rId13"/>
    <p:sldId id="840" r:id="rId14"/>
    <p:sldId id="850" r:id="rId15"/>
    <p:sldId id="851" r:id="rId16"/>
    <p:sldId id="852" r:id="rId17"/>
    <p:sldId id="841" r:id="rId18"/>
    <p:sldId id="853" r:id="rId19"/>
    <p:sldId id="854" r:id="rId20"/>
    <p:sldId id="833" r:id="rId21"/>
    <p:sldId id="842" r:id="rId22"/>
    <p:sldId id="831" r:id="rId23"/>
    <p:sldId id="843" r:id="rId24"/>
    <p:sldId id="855" r:id="rId25"/>
    <p:sldId id="826" r:id="rId26"/>
    <p:sldId id="844" r:id="rId27"/>
    <p:sldId id="597" r:id="rId28"/>
    <p:sldId id="598" r:id="rId29"/>
    <p:sldId id="857" r:id="rId30"/>
    <p:sldId id="828" r:id="rId31"/>
    <p:sldId id="858" r:id="rId32"/>
    <p:sldId id="859" r:id="rId33"/>
    <p:sldId id="856" r:id="rId34"/>
    <p:sldId id="835" r:id="rId35"/>
    <p:sldId id="836" r:id="rId36"/>
    <p:sldId id="758" r:id="rId37"/>
    <p:sldId id="845" r:id="rId3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1202"/>
    <a:srgbClr val="D9D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79" autoAdjust="0"/>
    <p:restoredTop sz="94671" autoAdjust="0"/>
  </p:normalViewPr>
  <p:slideViewPr>
    <p:cSldViewPr>
      <p:cViewPr>
        <p:scale>
          <a:sx n="50" d="100"/>
          <a:sy n="50" d="100"/>
        </p:scale>
        <p:origin x="-1536" y="-4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E8A174-F756-4993-9980-0AE0B47FEC40}" type="doc">
      <dgm:prSet loTypeId="urn:microsoft.com/office/officeart/2005/8/layout/vList6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ZA"/>
        </a:p>
      </dgm:t>
    </dgm:pt>
    <dgm:pt modelId="{F011FE92-AAD7-402A-9924-7B12902C5B9E}">
      <dgm:prSet phldrT="[Text]"/>
      <dgm:spPr>
        <a:xfrm>
          <a:off x="0" y="0"/>
          <a:ext cx="2194560" cy="1000125"/>
        </a:xfr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ZA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Civil Technology</a:t>
          </a:r>
        </a:p>
      </dgm:t>
    </dgm:pt>
    <dgm:pt modelId="{3E5CA760-0E45-4DBB-A59B-C02ACFF73CE5}" type="parTrans" cxnId="{FAAB0242-A7D9-4AEA-BB5A-3379F644DC8C}">
      <dgm:prSet/>
      <dgm:spPr/>
      <dgm:t>
        <a:bodyPr/>
        <a:lstStyle/>
        <a:p>
          <a:endParaRPr lang="en-ZA"/>
        </a:p>
      </dgm:t>
    </dgm:pt>
    <dgm:pt modelId="{7F915BBB-EC1E-4673-B77D-1B402979AC40}" type="sibTrans" cxnId="{FAAB0242-A7D9-4AEA-BB5A-3379F644DC8C}">
      <dgm:prSet/>
      <dgm:spPr/>
      <dgm:t>
        <a:bodyPr/>
        <a:lstStyle/>
        <a:p>
          <a:endParaRPr lang="en-ZA"/>
        </a:p>
      </dgm:t>
    </dgm:pt>
    <dgm:pt modelId="{B92C1DE9-B3A6-4C6D-BE7A-B6FB2207DD53}">
      <dgm:prSet phldrT="[Text]"/>
      <dgm:spPr>
        <a:xfrm>
          <a:off x="2194559" y="0"/>
          <a:ext cx="3291840" cy="1000125"/>
        </a:xfr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ZA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+mn-cs"/>
            </a:rPr>
            <a:t>Construction,</a:t>
          </a:r>
        </a:p>
      </dgm:t>
    </dgm:pt>
    <dgm:pt modelId="{82C9BB1C-B859-474E-874D-5A2E3DDB6851}" type="parTrans" cxnId="{0635588C-773B-44C7-8701-60EA69B15F2A}">
      <dgm:prSet/>
      <dgm:spPr/>
      <dgm:t>
        <a:bodyPr/>
        <a:lstStyle/>
        <a:p>
          <a:endParaRPr lang="en-ZA"/>
        </a:p>
      </dgm:t>
    </dgm:pt>
    <dgm:pt modelId="{7855746C-179B-4429-AA09-E1775D73ADE2}" type="sibTrans" cxnId="{0635588C-773B-44C7-8701-60EA69B15F2A}">
      <dgm:prSet/>
      <dgm:spPr/>
      <dgm:t>
        <a:bodyPr/>
        <a:lstStyle/>
        <a:p>
          <a:endParaRPr lang="en-ZA"/>
        </a:p>
      </dgm:t>
    </dgm:pt>
    <dgm:pt modelId="{C720B142-E0A2-46C2-AE34-653F7CCE8603}">
      <dgm:prSet phldrT="[Text]"/>
      <dgm:spPr>
        <a:xfrm>
          <a:off x="2475" y="1100137"/>
          <a:ext cx="2205682" cy="1000125"/>
        </a:xfrm>
        <a:solidFill>
          <a:srgbClr val="C0504D">
            <a:hueOff val="2340759"/>
            <a:satOff val="-2919"/>
            <a:lumOff val="68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ZA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Electrical Technology</a:t>
          </a:r>
        </a:p>
      </dgm:t>
    </dgm:pt>
    <dgm:pt modelId="{7169E354-B24E-417B-81A7-A3C47C38B0D3}" type="parTrans" cxnId="{D54A6A57-E90E-4E66-B5CE-10A799F32417}">
      <dgm:prSet/>
      <dgm:spPr/>
      <dgm:t>
        <a:bodyPr/>
        <a:lstStyle/>
        <a:p>
          <a:endParaRPr lang="en-ZA"/>
        </a:p>
      </dgm:t>
    </dgm:pt>
    <dgm:pt modelId="{5B4A37B7-C3AF-42E4-9885-4162AB2AA2CD}" type="sibTrans" cxnId="{D54A6A57-E90E-4E66-B5CE-10A799F32417}">
      <dgm:prSet/>
      <dgm:spPr/>
      <dgm:t>
        <a:bodyPr/>
        <a:lstStyle/>
        <a:p>
          <a:endParaRPr lang="en-ZA"/>
        </a:p>
      </dgm:t>
    </dgm:pt>
    <dgm:pt modelId="{98AFBD4C-EA4B-43F4-BF68-6BFA80D5FB23}">
      <dgm:prSet phldrT="[Text]"/>
      <dgm:spPr>
        <a:xfrm>
          <a:off x="2208158" y="1100137"/>
          <a:ext cx="3275766" cy="1000125"/>
        </a:xfrm>
        <a:solidFill>
          <a:srgbClr val="C0504D">
            <a:tint val="40000"/>
            <a:alpha val="90000"/>
            <a:hueOff val="2512910"/>
            <a:satOff val="-2189"/>
            <a:lumOff val="-3"/>
            <a:alphaOff val="0"/>
          </a:srgbClr>
        </a:solidFill>
        <a:ln w="25400" cap="flat" cmpd="sng" algn="ctr">
          <a:solidFill>
            <a:srgbClr val="C0504D">
              <a:tint val="40000"/>
              <a:alpha val="90000"/>
              <a:hueOff val="2512910"/>
              <a:satOff val="-2189"/>
              <a:lumOff val="-3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ZA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+mn-cs"/>
            </a:rPr>
            <a:t>Power Systems,</a:t>
          </a:r>
        </a:p>
      </dgm:t>
    </dgm:pt>
    <dgm:pt modelId="{E9C8D09D-89CB-4CF9-A05D-51F7DEDA0D4B}" type="parTrans" cxnId="{9C9864A9-3E36-4AB5-B49E-A5DF591CC9AA}">
      <dgm:prSet/>
      <dgm:spPr/>
      <dgm:t>
        <a:bodyPr/>
        <a:lstStyle/>
        <a:p>
          <a:endParaRPr lang="en-ZA"/>
        </a:p>
      </dgm:t>
    </dgm:pt>
    <dgm:pt modelId="{D1790C2E-7AAB-4C59-8A2E-4002F1A41F2A}" type="sibTrans" cxnId="{9C9864A9-3E36-4AB5-B49E-A5DF591CC9AA}">
      <dgm:prSet/>
      <dgm:spPr/>
      <dgm:t>
        <a:bodyPr/>
        <a:lstStyle/>
        <a:p>
          <a:endParaRPr lang="en-ZA"/>
        </a:p>
      </dgm:t>
    </dgm:pt>
    <dgm:pt modelId="{92AF02F2-EC49-4172-A7D9-13A0282F88B3}">
      <dgm:prSet phldrT="[Text]"/>
      <dgm:spPr>
        <a:xfrm>
          <a:off x="2475" y="2200275"/>
          <a:ext cx="2205682" cy="1000125"/>
        </a:xfrm>
        <a:solidFill>
          <a:srgbClr val="C0504D">
            <a:hueOff val="4681519"/>
            <a:satOff val="-5839"/>
            <a:lumOff val="137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ZA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Mechanical Technology</a:t>
          </a:r>
        </a:p>
      </dgm:t>
    </dgm:pt>
    <dgm:pt modelId="{2431FBD3-5BCF-45D7-8B68-1CD7C6CF871B}" type="parTrans" cxnId="{08AD701E-A2AB-45FC-B9D4-64DC1CD6A461}">
      <dgm:prSet/>
      <dgm:spPr/>
      <dgm:t>
        <a:bodyPr/>
        <a:lstStyle/>
        <a:p>
          <a:endParaRPr lang="en-ZA"/>
        </a:p>
      </dgm:t>
    </dgm:pt>
    <dgm:pt modelId="{F044E36D-8F1C-4E53-9197-CFC8FD5FC9C5}" type="sibTrans" cxnId="{08AD701E-A2AB-45FC-B9D4-64DC1CD6A461}">
      <dgm:prSet/>
      <dgm:spPr/>
      <dgm:t>
        <a:bodyPr/>
        <a:lstStyle/>
        <a:p>
          <a:endParaRPr lang="en-ZA"/>
        </a:p>
      </dgm:t>
    </dgm:pt>
    <dgm:pt modelId="{8DAB7222-409C-48FF-9C55-911D8BAD378A}">
      <dgm:prSet/>
      <dgm:spPr>
        <a:xfrm>
          <a:off x="2208158" y="2200275"/>
          <a:ext cx="3275766" cy="1000125"/>
        </a:xfrm>
        <a:solidFill>
          <a:srgbClr val="C0504D">
            <a:tint val="40000"/>
            <a:alpha val="90000"/>
            <a:hueOff val="5025821"/>
            <a:satOff val="-4378"/>
            <a:lumOff val="-6"/>
            <a:alphaOff val="0"/>
          </a:srgbClr>
        </a:solidFill>
        <a:ln w="25400" cap="flat" cmpd="sng" algn="ctr">
          <a:solidFill>
            <a:srgbClr val="C0504D">
              <a:tint val="40000"/>
              <a:alpha val="90000"/>
              <a:hueOff val="5025821"/>
              <a:satOff val="-4378"/>
              <a:lumOff val="-6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ZA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+mn-cs"/>
            </a:rPr>
            <a:t>Automotive,</a:t>
          </a:r>
        </a:p>
      </dgm:t>
    </dgm:pt>
    <dgm:pt modelId="{54FC1A8E-CCCD-412D-A960-37B568196931}" type="parTrans" cxnId="{C22BD894-3FED-47DF-852D-4900216FEE56}">
      <dgm:prSet/>
      <dgm:spPr/>
      <dgm:t>
        <a:bodyPr/>
        <a:lstStyle/>
        <a:p>
          <a:endParaRPr lang="en-ZA"/>
        </a:p>
      </dgm:t>
    </dgm:pt>
    <dgm:pt modelId="{8DB69514-39A4-4547-B801-9B9AC94809EB}" type="sibTrans" cxnId="{C22BD894-3FED-47DF-852D-4900216FEE56}">
      <dgm:prSet/>
      <dgm:spPr/>
      <dgm:t>
        <a:bodyPr/>
        <a:lstStyle/>
        <a:p>
          <a:endParaRPr lang="en-ZA"/>
        </a:p>
      </dgm:t>
    </dgm:pt>
    <dgm:pt modelId="{1735B443-D65E-4533-9458-2E1F909C1196}">
      <dgm:prSet/>
      <dgm:spPr>
        <a:xfrm>
          <a:off x="2208158" y="2200275"/>
          <a:ext cx="3275766" cy="1000125"/>
        </a:xfrm>
        <a:solidFill>
          <a:srgbClr val="C0504D">
            <a:tint val="40000"/>
            <a:alpha val="90000"/>
            <a:hueOff val="5025821"/>
            <a:satOff val="-4378"/>
            <a:lumOff val="-6"/>
            <a:alphaOff val="0"/>
          </a:srgbClr>
        </a:solidFill>
        <a:ln w="25400" cap="flat" cmpd="sng" algn="ctr">
          <a:solidFill>
            <a:srgbClr val="C0504D">
              <a:tint val="40000"/>
              <a:alpha val="90000"/>
              <a:hueOff val="5025821"/>
              <a:satOff val="-4378"/>
              <a:lumOff val="-6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ZA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+mn-cs"/>
            </a:rPr>
            <a:t>Fitting and Machining, and</a:t>
          </a:r>
        </a:p>
      </dgm:t>
    </dgm:pt>
    <dgm:pt modelId="{49F29F66-263D-4466-86B3-C248191617C7}" type="parTrans" cxnId="{7E3C6448-B40A-49B4-9E26-85CBFD30A9D1}">
      <dgm:prSet/>
      <dgm:spPr/>
      <dgm:t>
        <a:bodyPr/>
        <a:lstStyle/>
        <a:p>
          <a:endParaRPr lang="en-ZA"/>
        </a:p>
      </dgm:t>
    </dgm:pt>
    <dgm:pt modelId="{7292699C-FC8E-4166-A978-9D900E3A7113}" type="sibTrans" cxnId="{7E3C6448-B40A-49B4-9E26-85CBFD30A9D1}">
      <dgm:prSet/>
      <dgm:spPr/>
      <dgm:t>
        <a:bodyPr/>
        <a:lstStyle/>
        <a:p>
          <a:endParaRPr lang="en-ZA"/>
        </a:p>
      </dgm:t>
    </dgm:pt>
    <dgm:pt modelId="{E2A75A83-3785-4888-B257-A65A7D4885D8}">
      <dgm:prSet/>
      <dgm:spPr>
        <a:xfrm>
          <a:off x="2208158" y="2200275"/>
          <a:ext cx="3275766" cy="1000125"/>
        </a:xfrm>
        <a:solidFill>
          <a:srgbClr val="C0504D">
            <a:tint val="40000"/>
            <a:alpha val="90000"/>
            <a:hueOff val="5025821"/>
            <a:satOff val="-4378"/>
            <a:lumOff val="-6"/>
            <a:alphaOff val="0"/>
          </a:srgbClr>
        </a:solidFill>
        <a:ln w="25400" cap="flat" cmpd="sng" algn="ctr">
          <a:solidFill>
            <a:srgbClr val="C0504D">
              <a:tint val="40000"/>
              <a:alpha val="90000"/>
              <a:hueOff val="5025821"/>
              <a:satOff val="-4378"/>
              <a:lumOff val="-6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ZA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+mn-cs"/>
            </a:rPr>
            <a:t>Welding and Metal Work.</a:t>
          </a:r>
        </a:p>
      </dgm:t>
    </dgm:pt>
    <dgm:pt modelId="{7A9018D7-96F9-4C11-B2B6-AB762E9932E3}" type="parTrans" cxnId="{E3781463-C7EE-49C3-BBFF-681C9020EFE5}">
      <dgm:prSet/>
      <dgm:spPr/>
      <dgm:t>
        <a:bodyPr/>
        <a:lstStyle/>
        <a:p>
          <a:endParaRPr lang="en-ZA"/>
        </a:p>
      </dgm:t>
    </dgm:pt>
    <dgm:pt modelId="{6A0B0A0C-FFA3-4C70-82D2-B8369C1C9D7D}" type="sibTrans" cxnId="{E3781463-C7EE-49C3-BBFF-681C9020EFE5}">
      <dgm:prSet/>
      <dgm:spPr/>
      <dgm:t>
        <a:bodyPr/>
        <a:lstStyle/>
        <a:p>
          <a:endParaRPr lang="en-ZA"/>
        </a:p>
      </dgm:t>
    </dgm:pt>
    <dgm:pt modelId="{ABC58619-1488-45E2-B29C-6D52D8E55EEB}">
      <dgm:prSet/>
      <dgm:spPr>
        <a:xfrm>
          <a:off x="2208158" y="1100137"/>
          <a:ext cx="3275766" cy="1000125"/>
        </a:xfrm>
        <a:solidFill>
          <a:srgbClr val="C0504D">
            <a:tint val="40000"/>
            <a:alpha val="90000"/>
            <a:hueOff val="2512910"/>
            <a:satOff val="-2189"/>
            <a:lumOff val="-3"/>
            <a:alphaOff val="0"/>
          </a:srgbClr>
        </a:solidFill>
        <a:ln w="25400" cap="flat" cmpd="sng" algn="ctr">
          <a:solidFill>
            <a:srgbClr val="C0504D">
              <a:tint val="40000"/>
              <a:alpha val="90000"/>
              <a:hueOff val="2512910"/>
              <a:satOff val="-2189"/>
              <a:lumOff val="-3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ZA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+mn-cs"/>
            </a:rPr>
            <a:t>Electronics, and</a:t>
          </a:r>
        </a:p>
      </dgm:t>
    </dgm:pt>
    <dgm:pt modelId="{EF4F5944-0855-4B75-A06F-2B20912B60D9}" type="parTrans" cxnId="{2EA2CB72-504E-4D83-9D14-0A02ACEF0D80}">
      <dgm:prSet/>
      <dgm:spPr/>
      <dgm:t>
        <a:bodyPr/>
        <a:lstStyle/>
        <a:p>
          <a:endParaRPr lang="en-ZA"/>
        </a:p>
      </dgm:t>
    </dgm:pt>
    <dgm:pt modelId="{B070D305-69B1-44BF-997B-9420653E135A}" type="sibTrans" cxnId="{2EA2CB72-504E-4D83-9D14-0A02ACEF0D80}">
      <dgm:prSet/>
      <dgm:spPr/>
      <dgm:t>
        <a:bodyPr/>
        <a:lstStyle/>
        <a:p>
          <a:endParaRPr lang="en-ZA"/>
        </a:p>
      </dgm:t>
    </dgm:pt>
    <dgm:pt modelId="{C035A58E-D44A-435C-B3EE-75F5EC25ED8E}">
      <dgm:prSet/>
      <dgm:spPr>
        <a:xfrm>
          <a:off x="2208158" y="1100137"/>
          <a:ext cx="3275766" cy="1000125"/>
        </a:xfrm>
        <a:solidFill>
          <a:srgbClr val="C0504D">
            <a:tint val="40000"/>
            <a:alpha val="90000"/>
            <a:hueOff val="2512910"/>
            <a:satOff val="-2189"/>
            <a:lumOff val="-3"/>
            <a:alphaOff val="0"/>
          </a:srgbClr>
        </a:solidFill>
        <a:ln w="25400" cap="flat" cmpd="sng" algn="ctr">
          <a:solidFill>
            <a:srgbClr val="C0504D">
              <a:tint val="40000"/>
              <a:alpha val="90000"/>
              <a:hueOff val="2512910"/>
              <a:satOff val="-2189"/>
              <a:lumOff val="-3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ZA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+mn-cs"/>
            </a:rPr>
            <a:t>Digital Systems.</a:t>
          </a:r>
        </a:p>
      </dgm:t>
    </dgm:pt>
    <dgm:pt modelId="{C04475BB-14D8-4E47-8D52-55CE239FFC2F}" type="parTrans" cxnId="{367001C1-623C-4EE3-8499-9132613F4636}">
      <dgm:prSet/>
      <dgm:spPr/>
      <dgm:t>
        <a:bodyPr/>
        <a:lstStyle/>
        <a:p>
          <a:endParaRPr lang="en-ZA"/>
        </a:p>
      </dgm:t>
    </dgm:pt>
    <dgm:pt modelId="{B8EADC7B-5EEB-4942-B9C9-AC2FA16D5C97}" type="sibTrans" cxnId="{367001C1-623C-4EE3-8499-9132613F4636}">
      <dgm:prSet/>
      <dgm:spPr/>
      <dgm:t>
        <a:bodyPr/>
        <a:lstStyle/>
        <a:p>
          <a:endParaRPr lang="en-ZA"/>
        </a:p>
      </dgm:t>
    </dgm:pt>
    <dgm:pt modelId="{85D96F00-684F-4E85-BF26-80F57B5908FF}">
      <dgm:prSet/>
      <dgm:spPr>
        <a:xfrm>
          <a:off x="2194559" y="0"/>
          <a:ext cx="3291840" cy="1000125"/>
        </a:xfr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ZA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+mn-cs"/>
            </a:rPr>
            <a:t>Woodworking, and</a:t>
          </a:r>
        </a:p>
      </dgm:t>
    </dgm:pt>
    <dgm:pt modelId="{D53FB094-D731-433A-A947-AFA6A686FC3F}" type="parTrans" cxnId="{C487C53D-3323-4F56-818E-6850C65C9552}">
      <dgm:prSet/>
      <dgm:spPr/>
      <dgm:t>
        <a:bodyPr/>
        <a:lstStyle/>
        <a:p>
          <a:endParaRPr lang="en-ZA"/>
        </a:p>
      </dgm:t>
    </dgm:pt>
    <dgm:pt modelId="{6EA8F178-F59F-4703-93AB-240D0794BA6C}" type="sibTrans" cxnId="{C487C53D-3323-4F56-818E-6850C65C9552}">
      <dgm:prSet/>
      <dgm:spPr/>
      <dgm:t>
        <a:bodyPr/>
        <a:lstStyle/>
        <a:p>
          <a:endParaRPr lang="en-ZA"/>
        </a:p>
      </dgm:t>
    </dgm:pt>
    <dgm:pt modelId="{11881958-5BE3-4ADA-8D44-BDA8299CA75F}">
      <dgm:prSet/>
      <dgm:spPr>
        <a:xfrm>
          <a:off x="2194559" y="0"/>
          <a:ext cx="3291840" cy="1000125"/>
        </a:xfr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ZA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+mn-cs"/>
            </a:rPr>
            <a:t>Civil Services.</a:t>
          </a:r>
        </a:p>
      </dgm:t>
    </dgm:pt>
    <dgm:pt modelId="{EF39E9B5-21CD-475C-AFE1-4467C9579271}" type="parTrans" cxnId="{7D987F1A-E1AA-4A90-A872-DE99CB76FF8E}">
      <dgm:prSet/>
      <dgm:spPr/>
      <dgm:t>
        <a:bodyPr/>
        <a:lstStyle/>
        <a:p>
          <a:endParaRPr lang="en-ZA"/>
        </a:p>
      </dgm:t>
    </dgm:pt>
    <dgm:pt modelId="{98124920-8529-4E74-A158-203DC39FAF70}" type="sibTrans" cxnId="{7D987F1A-E1AA-4A90-A872-DE99CB76FF8E}">
      <dgm:prSet/>
      <dgm:spPr/>
      <dgm:t>
        <a:bodyPr/>
        <a:lstStyle/>
        <a:p>
          <a:endParaRPr lang="en-ZA"/>
        </a:p>
      </dgm:t>
    </dgm:pt>
    <dgm:pt modelId="{4AC80D10-4AF7-4F2D-919A-570B1515DCB8}" type="pres">
      <dgm:prSet presAssocID="{1BE8A174-F756-4993-9980-0AE0B47FEC4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ZA"/>
        </a:p>
      </dgm:t>
    </dgm:pt>
    <dgm:pt modelId="{17A6F39E-77B7-4EAF-BADB-91E7EB018F02}" type="pres">
      <dgm:prSet presAssocID="{F011FE92-AAD7-402A-9924-7B12902C5B9E}" presName="linNode" presStyleCnt="0"/>
      <dgm:spPr/>
    </dgm:pt>
    <dgm:pt modelId="{72CB4108-687E-4A9D-8C3F-D644E5C0C6CB}" type="pres">
      <dgm:prSet presAssocID="{F011FE92-AAD7-402A-9924-7B12902C5B9E}" presName="parentShp" presStyleLbl="node1" presStyleIdx="0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ZA"/>
        </a:p>
      </dgm:t>
    </dgm:pt>
    <dgm:pt modelId="{0721738F-6CA1-4B03-9C11-BCA348FC24C6}" type="pres">
      <dgm:prSet presAssocID="{F011FE92-AAD7-402A-9924-7B12902C5B9E}" presName="childShp" presStyleLbl="bgAccFollowNode1" presStyleIdx="0" presStyleCnt="3">
        <dgm:presLayoutVars>
          <dgm:bulletEnabled val="1"/>
        </dgm:presLayoutVars>
      </dgm:prSet>
      <dgm:spPr>
        <a:prstGeom prst="rightArrow">
          <a:avLst>
            <a:gd name="adj1" fmla="val 75000"/>
            <a:gd name="adj2" fmla="val 50000"/>
          </a:avLst>
        </a:prstGeom>
      </dgm:spPr>
      <dgm:t>
        <a:bodyPr/>
        <a:lstStyle/>
        <a:p>
          <a:endParaRPr lang="en-ZA"/>
        </a:p>
      </dgm:t>
    </dgm:pt>
    <dgm:pt modelId="{EB427EC1-7B97-4D69-9020-2C35046CE15C}" type="pres">
      <dgm:prSet presAssocID="{7F915BBB-EC1E-4673-B77D-1B402979AC40}" presName="spacing" presStyleCnt="0"/>
      <dgm:spPr/>
    </dgm:pt>
    <dgm:pt modelId="{00D12EB6-3D0E-4C4A-B6BC-AB7F07CC3C99}" type="pres">
      <dgm:prSet presAssocID="{C720B142-E0A2-46C2-AE34-653F7CCE8603}" presName="linNode" presStyleCnt="0"/>
      <dgm:spPr/>
    </dgm:pt>
    <dgm:pt modelId="{BA7DEF99-485D-4BF0-BD36-B637ABC7AACA}" type="pres">
      <dgm:prSet presAssocID="{C720B142-E0A2-46C2-AE34-653F7CCE8603}" presName="parentShp" presStyleLbl="node1" presStyleIdx="1" presStyleCnt="3" custScaleX="101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ZA"/>
        </a:p>
      </dgm:t>
    </dgm:pt>
    <dgm:pt modelId="{FC6B55A6-3CD6-4568-80A6-7A1172B98D35}" type="pres">
      <dgm:prSet presAssocID="{C720B142-E0A2-46C2-AE34-653F7CCE8603}" presName="childShp" presStyleLbl="bgAccFollowNode1" presStyleIdx="1" presStyleCnt="3">
        <dgm:presLayoutVars>
          <dgm:bulletEnabled val="1"/>
        </dgm:presLayoutVars>
      </dgm:prSet>
      <dgm:spPr>
        <a:prstGeom prst="rightArrow">
          <a:avLst>
            <a:gd name="adj1" fmla="val 75000"/>
            <a:gd name="adj2" fmla="val 50000"/>
          </a:avLst>
        </a:prstGeom>
      </dgm:spPr>
      <dgm:t>
        <a:bodyPr/>
        <a:lstStyle/>
        <a:p>
          <a:endParaRPr lang="en-ZA"/>
        </a:p>
      </dgm:t>
    </dgm:pt>
    <dgm:pt modelId="{56FE1A5B-D465-4133-8E7A-12F7A2CA6A07}" type="pres">
      <dgm:prSet presAssocID="{5B4A37B7-C3AF-42E4-9885-4162AB2AA2CD}" presName="spacing" presStyleCnt="0"/>
      <dgm:spPr/>
    </dgm:pt>
    <dgm:pt modelId="{8DC10F93-91CE-45B3-B8F8-4E46BC563050}" type="pres">
      <dgm:prSet presAssocID="{92AF02F2-EC49-4172-A7D9-13A0282F88B3}" presName="linNode" presStyleCnt="0"/>
      <dgm:spPr/>
    </dgm:pt>
    <dgm:pt modelId="{1F189D73-AC33-4E07-9C4B-4ED57D57246C}" type="pres">
      <dgm:prSet presAssocID="{92AF02F2-EC49-4172-A7D9-13A0282F88B3}" presName="parentShp" presStyleLbl="node1" presStyleIdx="2" presStyleCnt="3" custScaleX="101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ZA"/>
        </a:p>
      </dgm:t>
    </dgm:pt>
    <dgm:pt modelId="{2D6CC14D-780A-439E-B953-A9F555FF7E76}" type="pres">
      <dgm:prSet presAssocID="{92AF02F2-EC49-4172-A7D9-13A0282F88B3}" presName="childShp" presStyleLbl="bgAccFollowNode1" presStyleIdx="2" presStyleCnt="3">
        <dgm:presLayoutVars>
          <dgm:bulletEnabled val="1"/>
        </dgm:presLayoutVars>
      </dgm:prSet>
      <dgm:spPr>
        <a:prstGeom prst="rightArrow">
          <a:avLst>
            <a:gd name="adj1" fmla="val 75000"/>
            <a:gd name="adj2" fmla="val 50000"/>
          </a:avLst>
        </a:prstGeom>
      </dgm:spPr>
      <dgm:t>
        <a:bodyPr/>
        <a:lstStyle/>
        <a:p>
          <a:endParaRPr lang="en-ZA"/>
        </a:p>
      </dgm:t>
    </dgm:pt>
  </dgm:ptLst>
  <dgm:cxnLst>
    <dgm:cxn modelId="{385F2436-5A8B-473B-B6BC-DF87D1068E85}" type="presOf" srcId="{98AFBD4C-EA4B-43F4-BF68-6BFA80D5FB23}" destId="{FC6B55A6-3CD6-4568-80A6-7A1172B98D35}" srcOrd="0" destOrd="0" presId="urn:microsoft.com/office/officeart/2005/8/layout/vList6"/>
    <dgm:cxn modelId="{780C122E-9CA3-4403-B78D-C0030F32B850}" type="presOf" srcId="{B92C1DE9-B3A6-4C6D-BE7A-B6FB2207DD53}" destId="{0721738F-6CA1-4B03-9C11-BCA348FC24C6}" srcOrd="0" destOrd="0" presId="urn:microsoft.com/office/officeart/2005/8/layout/vList6"/>
    <dgm:cxn modelId="{08AD701E-A2AB-45FC-B9D4-64DC1CD6A461}" srcId="{1BE8A174-F756-4993-9980-0AE0B47FEC40}" destId="{92AF02F2-EC49-4172-A7D9-13A0282F88B3}" srcOrd="2" destOrd="0" parTransId="{2431FBD3-5BCF-45D7-8B68-1CD7C6CF871B}" sibTransId="{F044E36D-8F1C-4E53-9197-CFC8FD5FC9C5}"/>
    <dgm:cxn modelId="{7E3C6448-B40A-49B4-9E26-85CBFD30A9D1}" srcId="{92AF02F2-EC49-4172-A7D9-13A0282F88B3}" destId="{1735B443-D65E-4533-9458-2E1F909C1196}" srcOrd="1" destOrd="0" parTransId="{49F29F66-263D-4466-86B3-C248191617C7}" sibTransId="{7292699C-FC8E-4166-A978-9D900E3A7113}"/>
    <dgm:cxn modelId="{E37CBE4B-CD5B-44F8-B3FE-FF4D6895FC81}" type="presOf" srcId="{85D96F00-684F-4E85-BF26-80F57B5908FF}" destId="{0721738F-6CA1-4B03-9C11-BCA348FC24C6}" srcOrd="0" destOrd="1" presId="urn:microsoft.com/office/officeart/2005/8/layout/vList6"/>
    <dgm:cxn modelId="{388E1C78-02EE-46C6-8967-6A6D37D089B2}" type="presOf" srcId="{ABC58619-1488-45E2-B29C-6D52D8E55EEB}" destId="{FC6B55A6-3CD6-4568-80A6-7A1172B98D35}" srcOrd="0" destOrd="1" presId="urn:microsoft.com/office/officeart/2005/8/layout/vList6"/>
    <dgm:cxn modelId="{BFEE867E-CF53-469D-B4C1-0B5908EE08D0}" type="presOf" srcId="{1735B443-D65E-4533-9458-2E1F909C1196}" destId="{2D6CC14D-780A-439E-B953-A9F555FF7E76}" srcOrd="0" destOrd="1" presId="urn:microsoft.com/office/officeart/2005/8/layout/vList6"/>
    <dgm:cxn modelId="{E3781463-C7EE-49C3-BBFF-681C9020EFE5}" srcId="{92AF02F2-EC49-4172-A7D9-13A0282F88B3}" destId="{E2A75A83-3785-4888-B257-A65A7D4885D8}" srcOrd="2" destOrd="0" parTransId="{7A9018D7-96F9-4C11-B2B6-AB762E9932E3}" sibTransId="{6A0B0A0C-FFA3-4C70-82D2-B8369C1C9D7D}"/>
    <dgm:cxn modelId="{C22BD894-3FED-47DF-852D-4900216FEE56}" srcId="{92AF02F2-EC49-4172-A7D9-13A0282F88B3}" destId="{8DAB7222-409C-48FF-9C55-911D8BAD378A}" srcOrd="0" destOrd="0" parTransId="{54FC1A8E-CCCD-412D-A960-37B568196931}" sibTransId="{8DB69514-39A4-4547-B801-9B9AC94809EB}"/>
    <dgm:cxn modelId="{4F9BFBB9-91CF-4693-9160-5384A04D99A4}" type="presOf" srcId="{92AF02F2-EC49-4172-A7D9-13A0282F88B3}" destId="{1F189D73-AC33-4E07-9C4B-4ED57D57246C}" srcOrd="0" destOrd="0" presId="urn:microsoft.com/office/officeart/2005/8/layout/vList6"/>
    <dgm:cxn modelId="{C487C53D-3323-4F56-818E-6850C65C9552}" srcId="{F011FE92-AAD7-402A-9924-7B12902C5B9E}" destId="{85D96F00-684F-4E85-BF26-80F57B5908FF}" srcOrd="1" destOrd="0" parTransId="{D53FB094-D731-433A-A947-AFA6A686FC3F}" sibTransId="{6EA8F178-F59F-4703-93AB-240D0794BA6C}"/>
    <dgm:cxn modelId="{D54A6A57-E90E-4E66-B5CE-10A799F32417}" srcId="{1BE8A174-F756-4993-9980-0AE0B47FEC40}" destId="{C720B142-E0A2-46C2-AE34-653F7CCE8603}" srcOrd="1" destOrd="0" parTransId="{7169E354-B24E-417B-81A7-A3C47C38B0D3}" sibTransId="{5B4A37B7-C3AF-42E4-9885-4162AB2AA2CD}"/>
    <dgm:cxn modelId="{9C9864A9-3E36-4AB5-B49E-A5DF591CC9AA}" srcId="{C720B142-E0A2-46C2-AE34-653F7CCE8603}" destId="{98AFBD4C-EA4B-43F4-BF68-6BFA80D5FB23}" srcOrd="0" destOrd="0" parTransId="{E9C8D09D-89CB-4CF9-A05D-51F7DEDA0D4B}" sibTransId="{D1790C2E-7AAB-4C59-8A2E-4002F1A41F2A}"/>
    <dgm:cxn modelId="{F4F913C4-D85F-46A1-AF10-601FB0906BB4}" type="presOf" srcId="{F011FE92-AAD7-402A-9924-7B12902C5B9E}" destId="{72CB4108-687E-4A9D-8C3F-D644E5C0C6CB}" srcOrd="0" destOrd="0" presId="urn:microsoft.com/office/officeart/2005/8/layout/vList6"/>
    <dgm:cxn modelId="{A008DE4E-EF2A-402C-9305-BEF7337CB1FC}" type="presOf" srcId="{C720B142-E0A2-46C2-AE34-653F7CCE8603}" destId="{BA7DEF99-485D-4BF0-BD36-B637ABC7AACA}" srcOrd="0" destOrd="0" presId="urn:microsoft.com/office/officeart/2005/8/layout/vList6"/>
    <dgm:cxn modelId="{B30D8C5D-62B1-4ECC-AAFC-4B4834647A54}" type="presOf" srcId="{11881958-5BE3-4ADA-8D44-BDA8299CA75F}" destId="{0721738F-6CA1-4B03-9C11-BCA348FC24C6}" srcOrd="0" destOrd="2" presId="urn:microsoft.com/office/officeart/2005/8/layout/vList6"/>
    <dgm:cxn modelId="{7D987F1A-E1AA-4A90-A872-DE99CB76FF8E}" srcId="{F011FE92-AAD7-402A-9924-7B12902C5B9E}" destId="{11881958-5BE3-4ADA-8D44-BDA8299CA75F}" srcOrd="2" destOrd="0" parTransId="{EF39E9B5-21CD-475C-AFE1-4467C9579271}" sibTransId="{98124920-8529-4E74-A158-203DC39FAF70}"/>
    <dgm:cxn modelId="{0D403FDA-60D0-47BA-97B3-CDFD919B6950}" type="presOf" srcId="{C035A58E-D44A-435C-B3EE-75F5EC25ED8E}" destId="{FC6B55A6-3CD6-4568-80A6-7A1172B98D35}" srcOrd="0" destOrd="2" presId="urn:microsoft.com/office/officeart/2005/8/layout/vList6"/>
    <dgm:cxn modelId="{B066399A-F74D-4ACA-BCF2-23B5820AC3EC}" type="presOf" srcId="{1BE8A174-F756-4993-9980-0AE0B47FEC40}" destId="{4AC80D10-4AF7-4F2D-919A-570B1515DCB8}" srcOrd="0" destOrd="0" presId="urn:microsoft.com/office/officeart/2005/8/layout/vList6"/>
    <dgm:cxn modelId="{2EA2CB72-504E-4D83-9D14-0A02ACEF0D80}" srcId="{C720B142-E0A2-46C2-AE34-653F7CCE8603}" destId="{ABC58619-1488-45E2-B29C-6D52D8E55EEB}" srcOrd="1" destOrd="0" parTransId="{EF4F5944-0855-4B75-A06F-2B20912B60D9}" sibTransId="{B070D305-69B1-44BF-997B-9420653E135A}"/>
    <dgm:cxn modelId="{367001C1-623C-4EE3-8499-9132613F4636}" srcId="{C720B142-E0A2-46C2-AE34-653F7CCE8603}" destId="{C035A58E-D44A-435C-B3EE-75F5EC25ED8E}" srcOrd="2" destOrd="0" parTransId="{C04475BB-14D8-4E47-8D52-55CE239FFC2F}" sibTransId="{B8EADC7B-5EEB-4942-B9C9-AC2FA16D5C97}"/>
    <dgm:cxn modelId="{D9793DA2-23C2-4D2E-97B2-36BD9BE17B06}" type="presOf" srcId="{8DAB7222-409C-48FF-9C55-911D8BAD378A}" destId="{2D6CC14D-780A-439E-B953-A9F555FF7E76}" srcOrd="0" destOrd="0" presId="urn:microsoft.com/office/officeart/2005/8/layout/vList6"/>
    <dgm:cxn modelId="{FAAB0242-A7D9-4AEA-BB5A-3379F644DC8C}" srcId="{1BE8A174-F756-4993-9980-0AE0B47FEC40}" destId="{F011FE92-AAD7-402A-9924-7B12902C5B9E}" srcOrd="0" destOrd="0" parTransId="{3E5CA760-0E45-4DBB-A59B-C02ACFF73CE5}" sibTransId="{7F915BBB-EC1E-4673-B77D-1B402979AC40}"/>
    <dgm:cxn modelId="{06FC71FC-C03A-4313-9AF9-7035C7D4907F}" type="presOf" srcId="{E2A75A83-3785-4888-B257-A65A7D4885D8}" destId="{2D6CC14D-780A-439E-B953-A9F555FF7E76}" srcOrd="0" destOrd="2" presId="urn:microsoft.com/office/officeart/2005/8/layout/vList6"/>
    <dgm:cxn modelId="{0635588C-773B-44C7-8701-60EA69B15F2A}" srcId="{F011FE92-AAD7-402A-9924-7B12902C5B9E}" destId="{B92C1DE9-B3A6-4C6D-BE7A-B6FB2207DD53}" srcOrd="0" destOrd="0" parTransId="{82C9BB1C-B859-474E-874D-5A2E3DDB6851}" sibTransId="{7855746C-179B-4429-AA09-E1775D73ADE2}"/>
    <dgm:cxn modelId="{FD2E2E3B-650B-498F-A6D8-ABCF39C7D92E}" type="presParOf" srcId="{4AC80D10-4AF7-4F2D-919A-570B1515DCB8}" destId="{17A6F39E-77B7-4EAF-BADB-91E7EB018F02}" srcOrd="0" destOrd="0" presId="urn:microsoft.com/office/officeart/2005/8/layout/vList6"/>
    <dgm:cxn modelId="{250FDB69-6258-4DAF-B2A1-29E2532BEBD2}" type="presParOf" srcId="{17A6F39E-77B7-4EAF-BADB-91E7EB018F02}" destId="{72CB4108-687E-4A9D-8C3F-D644E5C0C6CB}" srcOrd="0" destOrd="0" presId="urn:microsoft.com/office/officeart/2005/8/layout/vList6"/>
    <dgm:cxn modelId="{942A80DF-F415-4DAB-9A35-A6776151071D}" type="presParOf" srcId="{17A6F39E-77B7-4EAF-BADB-91E7EB018F02}" destId="{0721738F-6CA1-4B03-9C11-BCA348FC24C6}" srcOrd="1" destOrd="0" presId="urn:microsoft.com/office/officeart/2005/8/layout/vList6"/>
    <dgm:cxn modelId="{C8EA8F7F-D810-4FE5-A964-DC1C2C3A625C}" type="presParOf" srcId="{4AC80D10-4AF7-4F2D-919A-570B1515DCB8}" destId="{EB427EC1-7B97-4D69-9020-2C35046CE15C}" srcOrd="1" destOrd="0" presId="urn:microsoft.com/office/officeart/2005/8/layout/vList6"/>
    <dgm:cxn modelId="{EBDDDEA4-C50B-4B1D-95B1-42ED5C911894}" type="presParOf" srcId="{4AC80D10-4AF7-4F2D-919A-570B1515DCB8}" destId="{00D12EB6-3D0E-4C4A-B6BC-AB7F07CC3C99}" srcOrd="2" destOrd="0" presId="urn:microsoft.com/office/officeart/2005/8/layout/vList6"/>
    <dgm:cxn modelId="{B2AFA581-2D58-4909-AD70-1CA6232E7A98}" type="presParOf" srcId="{00D12EB6-3D0E-4C4A-B6BC-AB7F07CC3C99}" destId="{BA7DEF99-485D-4BF0-BD36-B637ABC7AACA}" srcOrd="0" destOrd="0" presId="urn:microsoft.com/office/officeart/2005/8/layout/vList6"/>
    <dgm:cxn modelId="{C4110351-FAE9-4217-940C-7EAF58B3C2DD}" type="presParOf" srcId="{00D12EB6-3D0E-4C4A-B6BC-AB7F07CC3C99}" destId="{FC6B55A6-3CD6-4568-80A6-7A1172B98D35}" srcOrd="1" destOrd="0" presId="urn:microsoft.com/office/officeart/2005/8/layout/vList6"/>
    <dgm:cxn modelId="{22FA16CF-8691-4DAE-8857-70E88C96D717}" type="presParOf" srcId="{4AC80D10-4AF7-4F2D-919A-570B1515DCB8}" destId="{56FE1A5B-D465-4133-8E7A-12F7A2CA6A07}" srcOrd="3" destOrd="0" presId="urn:microsoft.com/office/officeart/2005/8/layout/vList6"/>
    <dgm:cxn modelId="{115E4C1A-6A85-47F7-AD56-EA44AEEA3E0C}" type="presParOf" srcId="{4AC80D10-4AF7-4F2D-919A-570B1515DCB8}" destId="{8DC10F93-91CE-45B3-B8F8-4E46BC563050}" srcOrd="4" destOrd="0" presId="urn:microsoft.com/office/officeart/2005/8/layout/vList6"/>
    <dgm:cxn modelId="{90DB4597-19CF-4802-B726-85ECEBCDA846}" type="presParOf" srcId="{8DC10F93-91CE-45B3-B8F8-4E46BC563050}" destId="{1F189D73-AC33-4E07-9C4B-4ED57D57246C}" srcOrd="0" destOrd="0" presId="urn:microsoft.com/office/officeart/2005/8/layout/vList6"/>
    <dgm:cxn modelId="{F7627788-C829-4EF9-92EB-8867978B8AB8}" type="presParOf" srcId="{8DC10F93-91CE-45B3-B8F8-4E46BC563050}" destId="{2D6CC14D-780A-439E-B953-A9F555FF7E7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21738F-6CA1-4B03-9C11-BCA348FC24C6}">
      <dsp:nvSpPr>
        <dsp:cNvPr id="0" name=""/>
        <dsp:cNvSpPr/>
      </dsp:nvSpPr>
      <dsp:spPr>
        <a:xfrm>
          <a:off x="3355369" y="0"/>
          <a:ext cx="5033054" cy="1192632"/>
        </a:xfrm>
        <a:prstGeom prst="rightArrow">
          <a:avLst>
            <a:gd name="adj1" fmla="val 75000"/>
            <a:gd name="adj2" fmla="val 50000"/>
          </a:avLst>
        </a:prstGeo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+mn-cs"/>
            </a:rPr>
            <a:t>Construction,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+mn-cs"/>
            </a:rPr>
            <a:t>Woodworking, and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+mn-cs"/>
            </a:rPr>
            <a:t>Civil Services.</a:t>
          </a:r>
        </a:p>
      </dsp:txBody>
      <dsp:txXfrm>
        <a:off x="3355369" y="149079"/>
        <a:ext cx="4585817" cy="894474"/>
      </dsp:txXfrm>
    </dsp:sp>
    <dsp:sp modelId="{72CB4108-687E-4A9D-8C3F-D644E5C0C6CB}">
      <dsp:nvSpPr>
        <dsp:cNvPr id="0" name=""/>
        <dsp:cNvSpPr/>
      </dsp:nvSpPr>
      <dsp:spPr>
        <a:xfrm>
          <a:off x="0" y="0"/>
          <a:ext cx="3355369" cy="1192632"/>
        </a:xfrm>
        <a:prstGeom prst="round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35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Civil Technology</a:t>
          </a:r>
        </a:p>
      </dsp:txBody>
      <dsp:txXfrm>
        <a:off x="58219" y="58219"/>
        <a:ext cx="3238931" cy="1076194"/>
      </dsp:txXfrm>
    </dsp:sp>
    <dsp:sp modelId="{FC6B55A6-3CD6-4568-80A6-7A1172B98D35}">
      <dsp:nvSpPr>
        <dsp:cNvPr id="0" name=""/>
        <dsp:cNvSpPr/>
      </dsp:nvSpPr>
      <dsp:spPr>
        <a:xfrm>
          <a:off x="3376160" y="1311895"/>
          <a:ext cx="5008478" cy="1192632"/>
        </a:xfrm>
        <a:prstGeom prst="rightArrow">
          <a:avLst>
            <a:gd name="adj1" fmla="val 75000"/>
            <a:gd name="adj2" fmla="val 50000"/>
          </a:avLst>
        </a:prstGeom>
        <a:solidFill>
          <a:srgbClr val="C0504D">
            <a:tint val="40000"/>
            <a:alpha val="90000"/>
            <a:hueOff val="2512910"/>
            <a:satOff val="-2189"/>
            <a:lumOff val="-3"/>
            <a:alphaOff val="0"/>
          </a:srgbClr>
        </a:solidFill>
        <a:ln w="25400" cap="flat" cmpd="sng" algn="ctr">
          <a:solidFill>
            <a:srgbClr val="C0504D">
              <a:tint val="40000"/>
              <a:alpha val="90000"/>
              <a:hueOff val="2512910"/>
              <a:satOff val="-2189"/>
              <a:lumOff val="-3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+mn-cs"/>
            </a:rPr>
            <a:t>Power Systems,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+mn-cs"/>
            </a:rPr>
            <a:t>Electronics, and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+mn-cs"/>
            </a:rPr>
            <a:t>Digital Systems.</a:t>
          </a:r>
        </a:p>
      </dsp:txBody>
      <dsp:txXfrm>
        <a:off x="3376160" y="1460974"/>
        <a:ext cx="4561241" cy="894474"/>
      </dsp:txXfrm>
    </dsp:sp>
    <dsp:sp modelId="{BA7DEF99-485D-4BF0-BD36-B637ABC7AACA}">
      <dsp:nvSpPr>
        <dsp:cNvPr id="0" name=""/>
        <dsp:cNvSpPr/>
      </dsp:nvSpPr>
      <dsp:spPr>
        <a:xfrm>
          <a:off x="3784" y="1311895"/>
          <a:ext cx="3372375" cy="1192632"/>
        </a:xfrm>
        <a:prstGeom prst="roundRect">
          <a:avLst/>
        </a:prstGeom>
        <a:solidFill>
          <a:srgbClr val="C0504D">
            <a:hueOff val="2340759"/>
            <a:satOff val="-2919"/>
            <a:lumOff val="68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35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Electrical Technology</a:t>
          </a:r>
        </a:p>
      </dsp:txBody>
      <dsp:txXfrm>
        <a:off x="62003" y="1370114"/>
        <a:ext cx="3255937" cy="1076194"/>
      </dsp:txXfrm>
    </dsp:sp>
    <dsp:sp modelId="{2D6CC14D-780A-439E-B953-A9F555FF7E76}">
      <dsp:nvSpPr>
        <dsp:cNvPr id="0" name=""/>
        <dsp:cNvSpPr/>
      </dsp:nvSpPr>
      <dsp:spPr>
        <a:xfrm>
          <a:off x="3376160" y="2623791"/>
          <a:ext cx="5008478" cy="1192632"/>
        </a:xfrm>
        <a:prstGeom prst="rightArrow">
          <a:avLst>
            <a:gd name="adj1" fmla="val 75000"/>
            <a:gd name="adj2" fmla="val 50000"/>
          </a:avLst>
        </a:prstGeom>
        <a:solidFill>
          <a:srgbClr val="C0504D">
            <a:tint val="40000"/>
            <a:alpha val="90000"/>
            <a:hueOff val="5025821"/>
            <a:satOff val="-4378"/>
            <a:lumOff val="-6"/>
            <a:alphaOff val="0"/>
          </a:srgbClr>
        </a:solidFill>
        <a:ln w="25400" cap="flat" cmpd="sng" algn="ctr">
          <a:solidFill>
            <a:srgbClr val="C0504D">
              <a:tint val="40000"/>
              <a:alpha val="90000"/>
              <a:hueOff val="5025821"/>
              <a:satOff val="-4378"/>
              <a:lumOff val="-6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+mn-cs"/>
            </a:rPr>
            <a:t>Automotive,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+mn-cs"/>
            </a:rPr>
            <a:t>Fitting and Machining, and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+mn-cs"/>
            </a:rPr>
            <a:t>Welding and Metal Work.</a:t>
          </a:r>
        </a:p>
      </dsp:txBody>
      <dsp:txXfrm>
        <a:off x="3376160" y="2772870"/>
        <a:ext cx="4561241" cy="894474"/>
      </dsp:txXfrm>
    </dsp:sp>
    <dsp:sp modelId="{1F189D73-AC33-4E07-9C4B-4ED57D57246C}">
      <dsp:nvSpPr>
        <dsp:cNvPr id="0" name=""/>
        <dsp:cNvSpPr/>
      </dsp:nvSpPr>
      <dsp:spPr>
        <a:xfrm>
          <a:off x="3784" y="2623791"/>
          <a:ext cx="3372375" cy="1192632"/>
        </a:xfrm>
        <a:prstGeom prst="roundRect">
          <a:avLst/>
        </a:prstGeom>
        <a:solidFill>
          <a:srgbClr val="C0504D">
            <a:hueOff val="4681519"/>
            <a:satOff val="-5839"/>
            <a:lumOff val="137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35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Mechanical Technology</a:t>
          </a:r>
        </a:p>
      </dsp:txBody>
      <dsp:txXfrm>
        <a:off x="62003" y="2682010"/>
        <a:ext cx="3255937" cy="10761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6400" cy="496412"/>
          </a:xfrm>
          <a:prstGeom prst="rect">
            <a:avLst/>
          </a:prstGeom>
        </p:spPr>
        <p:txBody>
          <a:bodyPr vert="horz" lIns="92147" tIns="46075" rIns="92147" bIns="46075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412"/>
          </a:xfrm>
          <a:prstGeom prst="rect">
            <a:avLst/>
          </a:prstGeom>
        </p:spPr>
        <p:txBody>
          <a:bodyPr vert="horz" lIns="92147" tIns="46075" rIns="92147" bIns="46075" rtlCol="0"/>
          <a:lstStyle>
            <a:lvl1pPr algn="r">
              <a:defRPr sz="1200"/>
            </a:lvl1pPr>
          </a:lstStyle>
          <a:p>
            <a:fld id="{1D0945D4-7C2D-4A13-B38A-E12CB1D577C6}" type="datetimeFigureOut">
              <a:rPr lang="en-ZA" smtClean="0"/>
              <a:pPr/>
              <a:t>2017/02/10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8630"/>
            <a:ext cx="2946400" cy="496411"/>
          </a:xfrm>
          <a:prstGeom prst="rect">
            <a:avLst/>
          </a:prstGeom>
        </p:spPr>
        <p:txBody>
          <a:bodyPr vert="horz" lIns="92147" tIns="46075" rIns="92147" bIns="46075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630"/>
            <a:ext cx="2946400" cy="496411"/>
          </a:xfrm>
          <a:prstGeom prst="rect">
            <a:avLst/>
          </a:prstGeom>
        </p:spPr>
        <p:txBody>
          <a:bodyPr vert="horz" lIns="92147" tIns="46075" rIns="92147" bIns="46075" rtlCol="0" anchor="b"/>
          <a:lstStyle>
            <a:lvl1pPr algn="r">
              <a:defRPr sz="1200"/>
            </a:lvl1pPr>
          </a:lstStyle>
          <a:p>
            <a:fld id="{204A9269-D6D7-48C4-9470-0116AF9D5FB3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53480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2147" tIns="46075" rIns="92147" bIns="4607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2147" tIns="46075" rIns="92147" bIns="46075" rtlCol="0"/>
          <a:lstStyle>
            <a:lvl1pPr algn="r">
              <a:defRPr sz="1200"/>
            </a:lvl1pPr>
          </a:lstStyle>
          <a:p>
            <a:fld id="{CB34B744-44EE-4F42-B972-C0B75A3BE042}" type="datetimeFigureOut">
              <a:rPr lang="en-US" smtClean="0"/>
              <a:pPr/>
              <a:t>2/10/2017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47" tIns="46075" rIns="92147" bIns="4607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8"/>
          </a:xfrm>
          <a:prstGeom prst="rect">
            <a:avLst/>
          </a:prstGeom>
        </p:spPr>
        <p:txBody>
          <a:bodyPr vert="horz" lIns="92147" tIns="46075" rIns="92147" bIns="4607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6"/>
            <a:ext cx="2945659" cy="496332"/>
          </a:xfrm>
          <a:prstGeom prst="rect">
            <a:avLst/>
          </a:prstGeom>
        </p:spPr>
        <p:txBody>
          <a:bodyPr vert="horz" lIns="92147" tIns="46075" rIns="92147" bIns="4607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6"/>
            <a:ext cx="2945659" cy="496332"/>
          </a:xfrm>
          <a:prstGeom prst="rect">
            <a:avLst/>
          </a:prstGeom>
        </p:spPr>
        <p:txBody>
          <a:bodyPr vert="horz" lIns="92147" tIns="46075" rIns="92147" bIns="46075" rtlCol="0" anchor="b"/>
          <a:lstStyle>
            <a:lvl1pPr algn="r">
              <a:defRPr sz="1200"/>
            </a:lvl1pPr>
          </a:lstStyle>
          <a:p>
            <a:fld id="{B3EBCF5C-793D-4E2E-8A58-2738429E75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048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A" alt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DA3FB7-BD1B-4C42-8790-3711E741D11E}" type="slidenum">
              <a:rPr lang="en-ZA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ZA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BCF5C-793D-4E2E-8A58-2738429E7524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030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jpeg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9.jpeg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jpe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jpe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jpe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6.jpe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9.jpe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jpeg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jpe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6.jpeg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11560" y="3573016"/>
            <a:ext cx="6400800" cy="1008112"/>
          </a:xfrm>
        </p:spPr>
        <p:txBody>
          <a:bodyPr>
            <a:normAutofit/>
          </a:bodyPr>
          <a:lstStyle>
            <a:lvl1pPr marL="0" indent="0" algn="ctr">
              <a:buNone/>
              <a:defRPr sz="2400" b="0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r>
              <a:rPr lang="en-ZA" sz="2400" b="1" dirty="0" smtClean="0">
                <a:solidFill>
                  <a:srgbClr val="DB6D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SUBTITLE OF THE PRESENTATION</a:t>
            </a:r>
            <a:endParaRPr lang="en-ZA" sz="2400" b="1" dirty="0">
              <a:solidFill>
                <a:srgbClr val="DB6D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5562600"/>
            <a:ext cx="9144000" cy="1264494"/>
            <a:chOff x="0" y="5562600"/>
            <a:chExt cx="9144000" cy="1264494"/>
          </a:xfrm>
        </p:grpSpPr>
        <p:pic>
          <p:nvPicPr>
            <p:cNvPr id="10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8"/>
            <a:stretch/>
          </p:blipFill>
          <p:spPr bwMode="auto">
            <a:xfrm>
              <a:off x="76200" y="5992639"/>
              <a:ext cx="2057400" cy="8344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4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85" t="18717" r="12842" b="24479"/>
            <a:stretch/>
          </p:blipFill>
          <p:spPr bwMode="auto">
            <a:xfrm>
              <a:off x="8305801" y="5950586"/>
              <a:ext cx="761999" cy="831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2" name="Group 11"/>
            <p:cNvGrpSpPr/>
            <p:nvPr userDrawn="1"/>
          </p:nvGrpSpPr>
          <p:grpSpPr>
            <a:xfrm>
              <a:off x="0" y="5562600"/>
              <a:ext cx="9144000" cy="228600"/>
              <a:chOff x="0" y="5334000"/>
              <a:chExt cx="9144000" cy="2286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0" y="5334000"/>
                <a:ext cx="8991599" cy="228600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143000" y="5334000"/>
                <a:ext cx="1143000" cy="228600"/>
              </a:xfrm>
              <a:prstGeom prst="rect">
                <a:avLst/>
              </a:prstGeom>
              <a:solidFill>
                <a:schemeClr val="accent2">
                  <a:lumMod val="50000"/>
                  <a:alpha val="8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8077201" y="5334000"/>
                <a:ext cx="1066799" cy="228600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286000" y="5334000"/>
                <a:ext cx="1143000" cy="228600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505200" y="5334000"/>
                <a:ext cx="1143000" cy="228600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610100" y="5334000"/>
                <a:ext cx="1143000" cy="228600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753100" y="5334000"/>
                <a:ext cx="1143000" cy="228600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</p:grpSp>
      </p:grpSp>
      <p:grpSp>
        <p:nvGrpSpPr>
          <p:cNvPr id="2" name="Group 1"/>
          <p:cNvGrpSpPr/>
          <p:nvPr userDrawn="1"/>
        </p:nvGrpSpPr>
        <p:grpSpPr>
          <a:xfrm>
            <a:off x="0" y="1"/>
            <a:ext cx="9144001" cy="1303651"/>
            <a:chOff x="0" y="1"/>
            <a:chExt cx="9144001" cy="1303651"/>
          </a:xfrm>
        </p:grpSpPr>
        <p:pic>
          <p:nvPicPr>
            <p:cNvPr id="7" name="Picture 2"/>
            <p:cNvPicPr>
              <a:picLocks noChangeAspect="1" noChangeArrowheads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5" r="819"/>
            <a:stretch/>
          </p:blipFill>
          <p:spPr bwMode="auto">
            <a:xfrm>
              <a:off x="1" y="1"/>
              <a:ext cx="9144000" cy="1303651"/>
            </a:xfrm>
            <a:prstGeom prst="rect">
              <a:avLst/>
            </a:prstGeom>
            <a:noFill/>
            <a:ln w="63500" cmpd="tri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0" name="Straight Connector 19"/>
            <p:cNvCxnSpPr/>
            <p:nvPr userDrawn="1"/>
          </p:nvCxnSpPr>
          <p:spPr>
            <a:xfrm>
              <a:off x="0" y="1303652"/>
              <a:ext cx="9144001" cy="0"/>
            </a:xfrm>
            <a:prstGeom prst="line">
              <a:avLst/>
            </a:prstGeom>
            <a:ln w="50800">
              <a:solidFill>
                <a:srgbClr val="D9D5BD"/>
              </a:solidFill>
            </a:ln>
            <a:effectLst>
              <a:glow rad="101600">
                <a:schemeClr val="bg2">
                  <a:lumMod val="90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323528" y="1916832"/>
            <a:ext cx="8229600" cy="1143000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TITLE OF PRESENTATION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99611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11560" y="3573016"/>
            <a:ext cx="6400800" cy="1008112"/>
          </a:xfrm>
        </p:spPr>
        <p:txBody>
          <a:bodyPr>
            <a:normAutofit/>
          </a:bodyPr>
          <a:lstStyle>
            <a:lvl1pPr marL="0" indent="0" algn="ctr">
              <a:buNone/>
              <a:defRPr sz="2400" b="0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r>
              <a:rPr lang="en-ZA" sz="2400" b="1" dirty="0" smtClean="0">
                <a:solidFill>
                  <a:srgbClr val="DB6D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SUBTITLE OF THE PRESENTATION</a:t>
            </a:r>
            <a:endParaRPr lang="en-ZA" sz="2400" b="1" dirty="0">
              <a:solidFill>
                <a:srgbClr val="DB6D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5562600"/>
            <a:ext cx="9144000" cy="1264494"/>
            <a:chOff x="0" y="5562600"/>
            <a:chExt cx="9144000" cy="1264494"/>
          </a:xfrm>
        </p:grpSpPr>
        <p:pic>
          <p:nvPicPr>
            <p:cNvPr id="10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8"/>
            <a:stretch/>
          </p:blipFill>
          <p:spPr bwMode="auto">
            <a:xfrm>
              <a:off x="76200" y="5992639"/>
              <a:ext cx="2057400" cy="8344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4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85" t="18717" r="12842" b="24479"/>
            <a:stretch/>
          </p:blipFill>
          <p:spPr bwMode="auto">
            <a:xfrm>
              <a:off x="8305801" y="5950586"/>
              <a:ext cx="761999" cy="831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2" name="Group 11"/>
            <p:cNvGrpSpPr/>
            <p:nvPr userDrawn="1"/>
          </p:nvGrpSpPr>
          <p:grpSpPr>
            <a:xfrm>
              <a:off x="0" y="5562600"/>
              <a:ext cx="9144000" cy="228600"/>
              <a:chOff x="0" y="5334000"/>
              <a:chExt cx="9144000" cy="2286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0" y="5334000"/>
                <a:ext cx="8991599" cy="228600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143000" y="5334000"/>
                <a:ext cx="1143000" cy="228600"/>
              </a:xfrm>
              <a:prstGeom prst="rect">
                <a:avLst/>
              </a:prstGeom>
              <a:solidFill>
                <a:schemeClr val="accent2">
                  <a:lumMod val="50000"/>
                  <a:alpha val="8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8077201" y="5334000"/>
                <a:ext cx="1066799" cy="228600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286000" y="5334000"/>
                <a:ext cx="1143000" cy="228600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505200" y="5334000"/>
                <a:ext cx="1143000" cy="228600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610100" y="5334000"/>
                <a:ext cx="1143000" cy="228600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753100" y="5334000"/>
                <a:ext cx="1143000" cy="228600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" name="Group 1"/>
          <p:cNvGrpSpPr/>
          <p:nvPr userDrawn="1"/>
        </p:nvGrpSpPr>
        <p:grpSpPr>
          <a:xfrm>
            <a:off x="11" y="23"/>
            <a:ext cx="9144001" cy="1303651"/>
            <a:chOff x="0" y="1"/>
            <a:chExt cx="9144001" cy="1303651"/>
          </a:xfrm>
        </p:grpSpPr>
        <p:pic>
          <p:nvPicPr>
            <p:cNvPr id="7" name="Picture 2"/>
            <p:cNvPicPr>
              <a:picLocks noChangeAspect="1" noChangeArrowheads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5" r="819"/>
            <a:stretch/>
          </p:blipFill>
          <p:spPr bwMode="auto">
            <a:xfrm>
              <a:off x="1" y="1"/>
              <a:ext cx="9144000" cy="1303651"/>
            </a:xfrm>
            <a:prstGeom prst="rect">
              <a:avLst/>
            </a:prstGeom>
            <a:noFill/>
            <a:ln w="63500" cmpd="tri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0" name="Straight Connector 19"/>
            <p:cNvCxnSpPr/>
            <p:nvPr userDrawn="1"/>
          </p:nvCxnSpPr>
          <p:spPr>
            <a:xfrm>
              <a:off x="0" y="1303652"/>
              <a:ext cx="9144001" cy="0"/>
            </a:xfrm>
            <a:prstGeom prst="line">
              <a:avLst/>
            </a:prstGeom>
            <a:ln w="50800">
              <a:solidFill>
                <a:srgbClr val="D9D5BD"/>
              </a:solidFill>
            </a:ln>
            <a:effectLst>
              <a:glow rad="101600">
                <a:schemeClr val="bg2">
                  <a:lumMod val="90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323528" y="1916832"/>
            <a:ext cx="8229600" cy="1143000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TITLE OF PRESENTATION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5220441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09600" y="838200"/>
            <a:ext cx="8534400" cy="4603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6D29"/>
              </a:gs>
            </a:gsLst>
            <a:lin ang="0" scaled="1"/>
            <a:tileRect/>
          </a:gradFill>
          <a:ln w="25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ZA">
              <a:solidFill>
                <a:prstClr val="white"/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/>
          <a:stretch>
            <a:fillRect/>
          </a:stretch>
        </p:blipFill>
        <p:spPr bwMode="auto">
          <a:xfrm>
            <a:off x="34929" y="6237288"/>
            <a:ext cx="1471613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5" t="18716" r="12842" b="24480"/>
          <a:stretch>
            <a:fillRect/>
          </a:stretch>
        </p:blipFill>
        <p:spPr bwMode="auto">
          <a:xfrm>
            <a:off x="8545513" y="6269038"/>
            <a:ext cx="539750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721570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4617611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0" y="5562600"/>
            <a:ext cx="9144000" cy="1265238"/>
            <a:chOff x="0" y="5562600"/>
            <a:chExt cx="9144000" cy="1264494"/>
          </a:xfrm>
        </p:grpSpPr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3448"/>
            <a:stretch>
              <a:fillRect/>
            </a:stretch>
          </p:blipFill>
          <p:spPr bwMode="auto">
            <a:xfrm>
              <a:off x="76200" y="5992639"/>
              <a:ext cx="2057400" cy="834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13585" t="18716" r="12842" b="24480"/>
            <a:stretch>
              <a:fillRect/>
            </a:stretch>
          </p:blipFill>
          <p:spPr bwMode="auto">
            <a:xfrm>
              <a:off x="8305801" y="5950586"/>
              <a:ext cx="761999" cy="831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11"/>
            <p:cNvGrpSpPr>
              <a:grpSpLocks/>
            </p:cNvGrpSpPr>
            <p:nvPr userDrawn="1"/>
          </p:nvGrpSpPr>
          <p:grpSpPr bwMode="auto">
            <a:xfrm>
              <a:off x="0" y="5562600"/>
              <a:ext cx="9144000" cy="228466"/>
              <a:chOff x="0" y="5334000"/>
              <a:chExt cx="9144000" cy="228466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0" y="5334000"/>
                <a:ext cx="8991600" cy="228466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143000" y="5334000"/>
                <a:ext cx="1143000" cy="228466"/>
              </a:xfrm>
              <a:prstGeom prst="rect">
                <a:avLst/>
              </a:prstGeom>
              <a:solidFill>
                <a:schemeClr val="accent2">
                  <a:lumMod val="50000"/>
                  <a:alpha val="8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8077200" y="5334000"/>
                <a:ext cx="1066800" cy="228466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286000" y="5334000"/>
                <a:ext cx="1143000" cy="228466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505200" y="5334000"/>
                <a:ext cx="1143000" cy="228466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610100" y="5334000"/>
                <a:ext cx="1143000" cy="228466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753100" y="5334000"/>
                <a:ext cx="1143000" cy="228466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 l="935" r="819"/>
          <a:stretch>
            <a:fillRect/>
          </a:stretch>
        </p:blipFill>
        <p:spPr bwMode="auto">
          <a:xfrm>
            <a:off x="0" y="0"/>
            <a:ext cx="9144000" cy="1303338"/>
          </a:xfrm>
          <a:prstGeom prst="rect">
            <a:avLst/>
          </a:prstGeom>
          <a:noFill/>
          <a:ln w="63500" cmpd="tri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1560" y="3573016"/>
            <a:ext cx="6400800" cy="1008112"/>
          </a:xfrm>
        </p:spPr>
        <p:txBody>
          <a:bodyPr>
            <a:normAutofit/>
          </a:bodyPr>
          <a:lstStyle>
            <a:lvl1pPr marL="0" indent="0" algn="ctr">
              <a:buNone/>
              <a:defRPr sz="2400" b="0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23528" y="1916832"/>
            <a:ext cx="8229600" cy="1143000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775327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09600" y="838200"/>
            <a:ext cx="8534400" cy="4603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6D29"/>
              </a:gs>
            </a:gsLst>
            <a:lin ang="0" scaled="1"/>
            <a:tileRect/>
          </a:gradFill>
          <a:ln w="25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 dirty="0">
              <a:solidFill>
                <a:prstClr val="white"/>
              </a:solidFill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 l="3448"/>
          <a:stretch>
            <a:fillRect/>
          </a:stretch>
        </p:blipFill>
        <p:spPr bwMode="auto">
          <a:xfrm>
            <a:off x="34929" y="6237288"/>
            <a:ext cx="1471613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3" cstate="print"/>
          <a:srcRect l="13585" t="18716" r="12842" b="24480"/>
          <a:stretch>
            <a:fillRect/>
          </a:stretch>
        </p:blipFill>
        <p:spPr bwMode="auto">
          <a:xfrm>
            <a:off x="8545513" y="6269038"/>
            <a:ext cx="539750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721570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5340517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229233"/>
            <a:ext cx="9144000" cy="162877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1116013" y="5470533"/>
            <a:ext cx="7200900" cy="16303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2000" b="1" smtClean="0">
                <a:solidFill>
                  <a:prstClr val="white"/>
                </a:solidFill>
              </a:rPr>
              <a:t>Website: www.education.gov.za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2000" b="1" smtClean="0">
                <a:solidFill>
                  <a:prstClr val="white"/>
                </a:solidFill>
              </a:rPr>
              <a:t>Call Centre: 0800 202 933 | callcentre@dbe.gov.za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2000" b="1" smtClean="0">
                <a:solidFill>
                  <a:prstClr val="white"/>
                </a:solidFill>
              </a:rPr>
              <a:t>Twitter: @DBE_SA | Facebook: DBE SA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ZA" altLang="en-US" sz="2000" b="1" smtClean="0">
              <a:solidFill>
                <a:prstClr val="white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ZA" altLang="en-US" sz="2000" b="1" smtClean="0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935" r="819"/>
          <a:stretch>
            <a:fillRect/>
          </a:stretch>
        </p:blipFill>
        <p:spPr bwMode="auto">
          <a:xfrm>
            <a:off x="0" y="0"/>
            <a:ext cx="9144000" cy="1303338"/>
          </a:xfrm>
          <a:prstGeom prst="rect">
            <a:avLst/>
          </a:prstGeom>
          <a:noFill/>
          <a:ln w="63500" cmpd="tri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502024"/>
            <a:ext cx="8229600" cy="1143000"/>
          </a:xfrm>
        </p:spPr>
        <p:txBody>
          <a:bodyPr>
            <a:noAutofit/>
          </a:bodyPr>
          <a:lstStyle>
            <a:lvl1pPr>
              <a:defRPr sz="4000" b="1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8509350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166455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7726621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601712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2523782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9184508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8349F-2287-4FF4-A84B-20907A5F6E00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4253225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44624"/>
            <a:ext cx="8229600" cy="721570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 of slide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6855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accent2">
                  <a:lumMod val="50000"/>
                </a:schemeClr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09600" y="838204"/>
            <a:ext cx="85344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6D29"/>
              </a:gs>
            </a:gsLst>
            <a:lin ang="0" scaled="1"/>
            <a:tileRect/>
          </a:gradFill>
          <a:ln w="25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/>
          <a:stretch/>
        </p:blipFill>
        <p:spPr bwMode="auto">
          <a:xfrm>
            <a:off x="35496" y="6237334"/>
            <a:ext cx="1471464" cy="59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5" t="18717" r="12842" b="24479"/>
          <a:stretch/>
        </p:blipFill>
        <p:spPr bwMode="auto">
          <a:xfrm>
            <a:off x="8544985" y="6269011"/>
            <a:ext cx="539552" cy="589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722887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387DF-EFAE-4C9C-AA05-BD730ED4E12B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348888570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9D412-BB5C-400F-8848-657FF67A586B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173149187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Z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80C3B-E21E-431D-81EA-D1BE3B9145A9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350528726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A5872-06AF-43E0-8AEF-13AE55D4AD42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62628029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C9169-BFD1-44BA-95AC-A87F7CA23D0D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1125331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09600" y="838204"/>
            <a:ext cx="85344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6D29"/>
              </a:gs>
            </a:gsLst>
            <a:lin ang="0" scaled="1"/>
            <a:tileRect/>
          </a:gradFill>
          <a:ln w="25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/>
          <a:stretch/>
        </p:blipFill>
        <p:spPr bwMode="auto">
          <a:xfrm>
            <a:off x="35496" y="6237334"/>
            <a:ext cx="1471464" cy="59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5" t="18717" r="12842" b="24479"/>
          <a:stretch/>
        </p:blipFill>
        <p:spPr bwMode="auto">
          <a:xfrm>
            <a:off x="8544985" y="6269011"/>
            <a:ext cx="539552" cy="589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44624"/>
            <a:ext cx="8229600" cy="721570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 of slide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38976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229200"/>
            <a:ext cx="9144000" cy="1628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115617" y="5470192"/>
            <a:ext cx="7200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Website: www.education.gov.za</a:t>
            </a:r>
          </a:p>
          <a:p>
            <a:pPr algn="ctr"/>
            <a:r>
              <a:rPr lang="en-ZA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Centre: 0800 202 933 | callcentre@dbe.gov.za</a:t>
            </a:r>
          </a:p>
          <a:p>
            <a:pPr algn="ctr"/>
            <a:r>
              <a:rPr lang="en-ZA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Twitter: @DBE_SA | Facebook: DBE SA</a:t>
            </a:r>
          </a:p>
          <a:p>
            <a:pPr algn="ctr"/>
            <a:endParaRPr lang="en-ZA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1" y="23"/>
            <a:ext cx="9144001" cy="1303651"/>
            <a:chOff x="0" y="1"/>
            <a:chExt cx="9144001" cy="1303651"/>
          </a:xfrm>
        </p:grpSpPr>
        <p:pic>
          <p:nvPicPr>
            <p:cNvPr id="4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5" r="819"/>
            <a:stretch/>
          </p:blipFill>
          <p:spPr bwMode="auto">
            <a:xfrm>
              <a:off x="1" y="1"/>
              <a:ext cx="9144000" cy="1303651"/>
            </a:xfrm>
            <a:prstGeom prst="rect">
              <a:avLst/>
            </a:prstGeom>
            <a:noFill/>
            <a:ln w="63500" cmpd="tri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5" name="Straight Connector 4"/>
            <p:cNvCxnSpPr/>
            <p:nvPr userDrawn="1"/>
          </p:nvCxnSpPr>
          <p:spPr>
            <a:xfrm>
              <a:off x="0" y="1303652"/>
              <a:ext cx="9144001" cy="0"/>
            </a:xfrm>
            <a:prstGeom prst="line">
              <a:avLst/>
            </a:prstGeom>
            <a:ln w="50800">
              <a:solidFill>
                <a:srgbClr val="D9D5BD"/>
              </a:solidFill>
            </a:ln>
            <a:effectLst>
              <a:glow rad="101600">
                <a:schemeClr val="bg2">
                  <a:lumMod val="90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57200" y="2502024"/>
            <a:ext cx="8229600" cy="1143000"/>
          </a:xfrm>
        </p:spPr>
        <p:txBody>
          <a:bodyPr>
            <a:noAutofit/>
          </a:bodyPr>
          <a:lstStyle>
            <a:lvl1pPr>
              <a:defRPr sz="4000" b="1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ENDING MESSAGE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10852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0" y="5562600"/>
            <a:ext cx="9144000" cy="1265238"/>
            <a:chOff x="0" y="5562600"/>
            <a:chExt cx="9144000" cy="1264494"/>
          </a:xfrm>
        </p:grpSpPr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8"/>
            <a:stretch>
              <a:fillRect/>
            </a:stretch>
          </p:blipFill>
          <p:spPr bwMode="auto">
            <a:xfrm>
              <a:off x="76200" y="5992639"/>
              <a:ext cx="2057400" cy="834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85" t="18716" r="12842" b="24480"/>
            <a:stretch>
              <a:fillRect/>
            </a:stretch>
          </p:blipFill>
          <p:spPr bwMode="auto">
            <a:xfrm>
              <a:off x="8305801" y="5950586"/>
              <a:ext cx="761999" cy="831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11"/>
            <p:cNvGrpSpPr>
              <a:grpSpLocks/>
            </p:cNvGrpSpPr>
            <p:nvPr userDrawn="1"/>
          </p:nvGrpSpPr>
          <p:grpSpPr bwMode="auto">
            <a:xfrm>
              <a:off x="0" y="5562600"/>
              <a:ext cx="9144000" cy="228466"/>
              <a:chOff x="0" y="5334000"/>
              <a:chExt cx="9144000" cy="228466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0" y="5334000"/>
                <a:ext cx="8991600" cy="228466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143000" y="5334000"/>
                <a:ext cx="1143000" cy="228466"/>
              </a:xfrm>
              <a:prstGeom prst="rect">
                <a:avLst/>
              </a:prstGeom>
              <a:solidFill>
                <a:schemeClr val="accent2">
                  <a:lumMod val="50000"/>
                  <a:alpha val="8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8077200" y="5334000"/>
                <a:ext cx="1066800" cy="228466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286000" y="5334000"/>
                <a:ext cx="1143000" cy="228466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505200" y="5334000"/>
                <a:ext cx="1143000" cy="228466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610100" y="5334000"/>
                <a:ext cx="1143000" cy="228466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753100" y="5334000"/>
                <a:ext cx="1143000" cy="228466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6" name="Group 1"/>
          <p:cNvGrpSpPr>
            <a:grpSpLocks/>
          </p:cNvGrpSpPr>
          <p:nvPr userDrawn="1"/>
        </p:nvGrpSpPr>
        <p:grpSpPr bwMode="auto">
          <a:xfrm>
            <a:off x="0" y="0"/>
            <a:ext cx="9144000" cy="1303338"/>
            <a:chOff x="0" y="1"/>
            <a:chExt cx="9144001" cy="1303651"/>
          </a:xfrm>
        </p:grpSpPr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5" r="819"/>
            <a:stretch>
              <a:fillRect/>
            </a:stretch>
          </p:blipFill>
          <p:spPr bwMode="auto">
            <a:xfrm>
              <a:off x="1" y="1"/>
              <a:ext cx="9144000" cy="130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 cmpd="tri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" name="Straight Connector 17"/>
            <p:cNvCxnSpPr/>
            <p:nvPr userDrawn="1"/>
          </p:nvCxnSpPr>
          <p:spPr>
            <a:xfrm>
              <a:off x="0" y="-969496"/>
              <a:ext cx="9144001" cy="0"/>
            </a:xfrm>
            <a:prstGeom prst="line">
              <a:avLst/>
            </a:prstGeom>
            <a:ln w="50800">
              <a:solidFill>
                <a:srgbClr val="D9D5BD"/>
              </a:solidFill>
            </a:ln>
            <a:effectLst>
              <a:glow rad="101600">
                <a:schemeClr val="bg2">
                  <a:lumMod val="90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1560" y="3573017"/>
            <a:ext cx="6400800" cy="1008112"/>
          </a:xfrm>
        </p:spPr>
        <p:txBody>
          <a:bodyPr>
            <a:normAutofit/>
          </a:bodyPr>
          <a:lstStyle>
            <a:lvl1pPr marL="0" indent="0" algn="ctr">
              <a:buNone/>
              <a:defRPr sz="2400" b="0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23528" y="1916832"/>
            <a:ext cx="8229600" cy="1143000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64685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18869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4550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96" y="6237312"/>
            <a:ext cx="1471464" cy="59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124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80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1964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44624"/>
            <a:ext cx="8229600" cy="721570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 of slide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6855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accent2">
                  <a:lumMod val="50000"/>
                </a:schemeClr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09600" y="838202"/>
            <a:ext cx="85344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6D29"/>
              </a:gs>
            </a:gsLst>
            <a:lin ang="0" scaled="1"/>
            <a:tileRect/>
          </a:gradFill>
          <a:ln w="25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/>
          <a:stretch/>
        </p:blipFill>
        <p:spPr bwMode="auto">
          <a:xfrm>
            <a:off x="35496" y="6237312"/>
            <a:ext cx="1471464" cy="59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5" t="18717" r="12842" b="24479"/>
          <a:stretch/>
        </p:blipFill>
        <p:spPr bwMode="auto">
          <a:xfrm>
            <a:off x="8544984" y="6268989"/>
            <a:ext cx="539552" cy="589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39678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2151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91D56-F3D6-4C57-902C-021CF4EA8EF7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2017/02/10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96" y="6237312"/>
            <a:ext cx="1471464" cy="59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147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AF019-4F7B-4D31-9D1A-762E4322E3E6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2017/02/10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3F8B-4788-43D9-B19C-7CDD71F53993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21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AF019-4F7B-4D31-9D1A-762E4322E3E6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2017/02/10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3F8B-4788-43D9-B19C-7CDD71F53993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00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AF019-4F7B-4D31-9D1A-762E4322E3E6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2017/02/10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3F8B-4788-43D9-B19C-7CDD71F53993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4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AF019-4F7B-4D31-9D1A-762E4322E3E6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2017/02/10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3F8B-4788-43D9-B19C-7CDD71F53993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93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AF019-4F7B-4D31-9D1A-762E4322E3E6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2017/02/10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3F8B-4788-43D9-B19C-7CDD71F53993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28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115616" y="5470192"/>
            <a:ext cx="7200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Website: www.education.gov.za</a:t>
            </a:r>
          </a:p>
          <a:p>
            <a:pPr algn="ctr"/>
            <a:r>
              <a:rPr lang="en-ZA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Centre: 0800 202 933 | callcentre@dbe.gov.za</a:t>
            </a:r>
          </a:p>
          <a:p>
            <a:pPr algn="ctr"/>
            <a:r>
              <a:rPr lang="en-ZA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Twitter: @DBE_SA | Facebook: DBE SA</a:t>
            </a:r>
          </a:p>
          <a:p>
            <a:pPr algn="ctr"/>
            <a:endParaRPr lang="en-ZA" sz="2000" b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57200" y="2502024"/>
            <a:ext cx="8229600" cy="1143000"/>
          </a:xfrm>
        </p:spPr>
        <p:txBody>
          <a:bodyPr>
            <a:noAutofit/>
          </a:bodyPr>
          <a:lstStyle>
            <a:lvl1pPr>
              <a:defRPr sz="4000" b="1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ENDING MESSAGE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8129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11560" y="3573016"/>
            <a:ext cx="6400800" cy="1008112"/>
          </a:xfrm>
        </p:spPr>
        <p:txBody>
          <a:bodyPr>
            <a:normAutofit/>
          </a:bodyPr>
          <a:lstStyle>
            <a:lvl1pPr marL="0" indent="0" algn="ctr">
              <a:buNone/>
              <a:defRPr sz="2400" b="0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r>
              <a:rPr lang="en-ZA" sz="2400" b="1" dirty="0" smtClean="0">
                <a:solidFill>
                  <a:srgbClr val="DB6D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SUBTITLE OF THE PRESENTATION</a:t>
            </a:r>
            <a:endParaRPr lang="en-ZA" sz="2400" b="1" dirty="0">
              <a:solidFill>
                <a:srgbClr val="DB6D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323528" y="1916832"/>
            <a:ext cx="8229600" cy="1143000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TITLE OF PRESENTATION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5458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09600" y="838202"/>
            <a:ext cx="85344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6D29"/>
              </a:gs>
            </a:gsLst>
            <a:lin ang="0" scaled="1"/>
            <a:tileRect/>
          </a:gradFill>
          <a:ln w="25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96" y="6237312"/>
            <a:ext cx="1471464" cy="59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5" t="18717" r="12842" b="24479"/>
          <a:stretch/>
        </p:blipFill>
        <p:spPr bwMode="auto">
          <a:xfrm>
            <a:off x="8544984" y="6268989"/>
            <a:ext cx="539552" cy="589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44624"/>
            <a:ext cx="8229600" cy="721570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 of slide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2724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09600" y="838202"/>
            <a:ext cx="85344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6D29"/>
              </a:gs>
            </a:gsLst>
            <a:lin ang="0" scaled="1"/>
            <a:tileRect/>
          </a:gradFill>
          <a:ln w="25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/>
          <a:stretch/>
        </p:blipFill>
        <p:spPr bwMode="auto">
          <a:xfrm>
            <a:off x="35496" y="6237312"/>
            <a:ext cx="1471464" cy="59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5" t="18717" r="12842" b="24479"/>
          <a:stretch/>
        </p:blipFill>
        <p:spPr bwMode="auto">
          <a:xfrm>
            <a:off x="8544984" y="6268989"/>
            <a:ext cx="539552" cy="589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44624"/>
            <a:ext cx="8229600" cy="721570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 of slide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291842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11560" y="3573016"/>
            <a:ext cx="6400800" cy="1008112"/>
          </a:xfrm>
        </p:spPr>
        <p:txBody>
          <a:bodyPr>
            <a:normAutofit/>
          </a:bodyPr>
          <a:lstStyle>
            <a:lvl1pPr marL="0" indent="0" algn="ctr">
              <a:buNone/>
              <a:defRPr sz="2400" b="0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r>
              <a:rPr lang="en-ZA" sz="2400" b="1" dirty="0" smtClean="0">
                <a:solidFill>
                  <a:srgbClr val="DB6D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SUBTITLE OF THE PRESENTATION</a:t>
            </a:r>
            <a:endParaRPr lang="en-ZA" sz="2400" b="1" dirty="0">
              <a:solidFill>
                <a:srgbClr val="DB6D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323528" y="1916832"/>
            <a:ext cx="8229600" cy="1143000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TITLE OF PRESENTATION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4310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09600" y="838202"/>
            <a:ext cx="85344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6D29"/>
              </a:gs>
            </a:gsLst>
            <a:lin ang="0" scaled="1"/>
            <a:tileRect/>
          </a:gradFill>
          <a:ln w="25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/>
          <a:stretch/>
        </p:blipFill>
        <p:spPr bwMode="auto">
          <a:xfrm>
            <a:off x="35496" y="6237312"/>
            <a:ext cx="1471464" cy="59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5" t="18717" r="12842" b="24479"/>
          <a:stretch/>
        </p:blipFill>
        <p:spPr bwMode="auto">
          <a:xfrm>
            <a:off x="8544984" y="6268989"/>
            <a:ext cx="539552" cy="589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44624"/>
            <a:ext cx="8229600" cy="721570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 of slide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379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229200"/>
            <a:ext cx="9144000" cy="1628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115616" y="5470192"/>
            <a:ext cx="7200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Website: www.education.gov.za</a:t>
            </a:r>
          </a:p>
          <a:p>
            <a:pPr algn="ctr"/>
            <a:r>
              <a:rPr lang="en-ZA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Centre: 0800 202 933 | callcentre@dbe.gov.za</a:t>
            </a:r>
          </a:p>
          <a:p>
            <a:pPr algn="ctr"/>
            <a:r>
              <a:rPr lang="en-ZA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Twitter: @DBE_SA | Facebook: DBE SA</a:t>
            </a:r>
          </a:p>
          <a:p>
            <a:pPr algn="ctr"/>
            <a:endParaRPr lang="en-ZA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1"/>
            <a:ext cx="9144001" cy="1303651"/>
            <a:chOff x="0" y="1"/>
            <a:chExt cx="9144001" cy="1303651"/>
          </a:xfrm>
        </p:grpSpPr>
        <p:pic>
          <p:nvPicPr>
            <p:cNvPr id="4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5" r="819"/>
            <a:stretch/>
          </p:blipFill>
          <p:spPr bwMode="auto">
            <a:xfrm>
              <a:off x="1" y="1"/>
              <a:ext cx="9144000" cy="1303651"/>
            </a:xfrm>
            <a:prstGeom prst="rect">
              <a:avLst/>
            </a:prstGeom>
            <a:noFill/>
            <a:ln w="63500" cmpd="tri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5" name="Straight Connector 4"/>
            <p:cNvCxnSpPr/>
            <p:nvPr userDrawn="1"/>
          </p:nvCxnSpPr>
          <p:spPr>
            <a:xfrm>
              <a:off x="0" y="1303652"/>
              <a:ext cx="9144001" cy="0"/>
            </a:xfrm>
            <a:prstGeom prst="line">
              <a:avLst/>
            </a:prstGeom>
            <a:ln w="50800">
              <a:solidFill>
                <a:srgbClr val="D9D5BD"/>
              </a:solidFill>
            </a:ln>
            <a:effectLst>
              <a:glow rad="101600">
                <a:schemeClr val="bg2">
                  <a:lumMod val="90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57200" y="2502024"/>
            <a:ext cx="8229600" cy="1143000"/>
          </a:xfrm>
        </p:spPr>
        <p:txBody>
          <a:bodyPr>
            <a:noAutofit/>
          </a:bodyPr>
          <a:lstStyle>
            <a:lvl1pPr>
              <a:defRPr sz="4000" b="1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ENDING MESSAGE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5051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0" y="5562600"/>
            <a:ext cx="9144000" cy="1265238"/>
            <a:chOff x="0" y="5562600"/>
            <a:chExt cx="9144000" cy="1264494"/>
          </a:xfrm>
        </p:grpSpPr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8"/>
            <a:stretch>
              <a:fillRect/>
            </a:stretch>
          </p:blipFill>
          <p:spPr bwMode="auto">
            <a:xfrm>
              <a:off x="76200" y="5992639"/>
              <a:ext cx="2057400" cy="834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85" t="18716" r="12842" b="24480"/>
            <a:stretch>
              <a:fillRect/>
            </a:stretch>
          </p:blipFill>
          <p:spPr bwMode="auto">
            <a:xfrm>
              <a:off x="8305801" y="5950586"/>
              <a:ext cx="761999" cy="831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11"/>
            <p:cNvGrpSpPr>
              <a:grpSpLocks/>
            </p:cNvGrpSpPr>
            <p:nvPr userDrawn="1"/>
          </p:nvGrpSpPr>
          <p:grpSpPr bwMode="auto">
            <a:xfrm>
              <a:off x="0" y="5562600"/>
              <a:ext cx="9144000" cy="228466"/>
              <a:chOff x="0" y="5334000"/>
              <a:chExt cx="9144000" cy="228466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0" y="5334000"/>
                <a:ext cx="8991600" cy="228466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143000" y="5334000"/>
                <a:ext cx="1143000" cy="228466"/>
              </a:xfrm>
              <a:prstGeom prst="rect">
                <a:avLst/>
              </a:prstGeom>
              <a:solidFill>
                <a:schemeClr val="accent2">
                  <a:lumMod val="50000"/>
                  <a:alpha val="8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8077200" y="5334000"/>
                <a:ext cx="1066800" cy="228466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286000" y="5334000"/>
                <a:ext cx="1143000" cy="228466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505200" y="5334000"/>
                <a:ext cx="1143000" cy="228466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610100" y="5334000"/>
                <a:ext cx="1143000" cy="228466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753100" y="5334000"/>
                <a:ext cx="1143000" cy="228466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6" name="Group 1"/>
          <p:cNvGrpSpPr>
            <a:grpSpLocks/>
          </p:cNvGrpSpPr>
          <p:nvPr userDrawn="1"/>
        </p:nvGrpSpPr>
        <p:grpSpPr bwMode="auto">
          <a:xfrm>
            <a:off x="0" y="0"/>
            <a:ext cx="9144000" cy="1303338"/>
            <a:chOff x="0" y="1"/>
            <a:chExt cx="9144001" cy="1303651"/>
          </a:xfrm>
        </p:grpSpPr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5" r="819"/>
            <a:stretch>
              <a:fillRect/>
            </a:stretch>
          </p:blipFill>
          <p:spPr bwMode="auto">
            <a:xfrm>
              <a:off x="1" y="1"/>
              <a:ext cx="9144000" cy="130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 cmpd="tri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" name="Straight Connector 17"/>
            <p:cNvCxnSpPr/>
            <p:nvPr userDrawn="1"/>
          </p:nvCxnSpPr>
          <p:spPr>
            <a:xfrm>
              <a:off x="0" y="-969496"/>
              <a:ext cx="9144001" cy="0"/>
            </a:xfrm>
            <a:prstGeom prst="line">
              <a:avLst/>
            </a:prstGeom>
            <a:ln w="50800">
              <a:solidFill>
                <a:srgbClr val="D9D5BD"/>
              </a:solidFill>
            </a:ln>
            <a:effectLst>
              <a:glow rad="101600">
                <a:schemeClr val="bg2">
                  <a:lumMod val="90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1560" y="3573017"/>
            <a:ext cx="6400800" cy="1008112"/>
          </a:xfrm>
        </p:spPr>
        <p:txBody>
          <a:bodyPr>
            <a:normAutofit/>
          </a:bodyPr>
          <a:lstStyle>
            <a:lvl1pPr marL="0" indent="0" algn="ctr">
              <a:buNone/>
              <a:defRPr sz="2400" b="0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23528" y="1916832"/>
            <a:ext cx="8229600" cy="1143000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9361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11560" y="3573016"/>
            <a:ext cx="6400800" cy="1008112"/>
          </a:xfrm>
        </p:spPr>
        <p:txBody>
          <a:bodyPr>
            <a:normAutofit/>
          </a:bodyPr>
          <a:lstStyle>
            <a:lvl1pPr marL="0" indent="0" algn="ctr">
              <a:buNone/>
              <a:defRPr sz="2400" b="0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r>
              <a:rPr lang="en-ZA" sz="2400" b="1" dirty="0" smtClean="0">
                <a:solidFill>
                  <a:srgbClr val="DB6D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SUBTITLE OF THE PRESENTATION</a:t>
            </a:r>
            <a:endParaRPr lang="en-ZA" sz="2400" b="1" dirty="0">
              <a:solidFill>
                <a:srgbClr val="DB6D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323528" y="1916832"/>
            <a:ext cx="8229600" cy="1143000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TITLE OF PRESENTATION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5064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09600" y="838204"/>
            <a:ext cx="85344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6D29"/>
              </a:gs>
            </a:gsLst>
            <a:lin ang="0" scaled="1"/>
            <a:tileRect/>
          </a:gradFill>
          <a:ln w="25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96" y="6237328"/>
            <a:ext cx="1471464" cy="59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5" t="18717" r="12842" b="24479"/>
          <a:stretch/>
        </p:blipFill>
        <p:spPr bwMode="auto">
          <a:xfrm>
            <a:off x="8544986" y="6269005"/>
            <a:ext cx="539552" cy="589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44624"/>
            <a:ext cx="8229600" cy="721570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 of slide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8386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115618" y="5470192"/>
            <a:ext cx="7200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Website: www.education.gov.za</a:t>
            </a:r>
          </a:p>
          <a:p>
            <a:pPr algn="ctr"/>
            <a:r>
              <a:rPr lang="en-ZA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Centre: 0800 202 933 | callcentre@dbe.gov.za</a:t>
            </a:r>
          </a:p>
          <a:p>
            <a:pPr algn="ctr"/>
            <a:r>
              <a:rPr lang="en-ZA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witter</a:t>
            </a:r>
            <a:r>
              <a:rPr lang="en-ZA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@DBE_SA | Facebook: DBE SA</a:t>
            </a:r>
          </a:p>
          <a:p>
            <a:pPr algn="ctr"/>
            <a:endParaRPr lang="en-ZA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57200" y="2502024"/>
            <a:ext cx="8229600" cy="1143000"/>
          </a:xfrm>
        </p:spPr>
        <p:txBody>
          <a:bodyPr>
            <a:noAutofit/>
          </a:bodyPr>
          <a:lstStyle>
            <a:lvl1pPr>
              <a:defRPr sz="4000" b="1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ENDING MESSAGE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2683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0" y="5562600"/>
            <a:ext cx="9144000" cy="1265238"/>
            <a:chOff x="0" y="5562600"/>
            <a:chExt cx="9144000" cy="1264494"/>
          </a:xfrm>
        </p:grpSpPr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8"/>
            <a:stretch>
              <a:fillRect/>
            </a:stretch>
          </p:blipFill>
          <p:spPr bwMode="auto">
            <a:xfrm>
              <a:off x="76200" y="5992639"/>
              <a:ext cx="2057400" cy="834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85" t="18716" r="12842" b="24480"/>
            <a:stretch>
              <a:fillRect/>
            </a:stretch>
          </p:blipFill>
          <p:spPr bwMode="auto">
            <a:xfrm>
              <a:off x="8305801" y="5950586"/>
              <a:ext cx="761999" cy="831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11"/>
            <p:cNvGrpSpPr>
              <a:grpSpLocks/>
            </p:cNvGrpSpPr>
            <p:nvPr userDrawn="1"/>
          </p:nvGrpSpPr>
          <p:grpSpPr bwMode="auto">
            <a:xfrm>
              <a:off x="0" y="5562600"/>
              <a:ext cx="9144000" cy="228466"/>
              <a:chOff x="0" y="5334000"/>
              <a:chExt cx="9144000" cy="228466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0" y="5334000"/>
                <a:ext cx="8991600" cy="228466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143000" y="5334000"/>
                <a:ext cx="1143000" cy="228466"/>
              </a:xfrm>
              <a:prstGeom prst="rect">
                <a:avLst/>
              </a:prstGeom>
              <a:solidFill>
                <a:schemeClr val="accent2">
                  <a:lumMod val="50000"/>
                  <a:alpha val="8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8077200" y="5334000"/>
                <a:ext cx="1066800" cy="228466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286000" y="5334000"/>
                <a:ext cx="1143000" cy="228466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505200" y="5334000"/>
                <a:ext cx="1143000" cy="228466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610100" y="5334000"/>
                <a:ext cx="1143000" cy="228466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753100" y="5334000"/>
                <a:ext cx="1143000" cy="228466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6" name="Group 1"/>
          <p:cNvGrpSpPr>
            <a:grpSpLocks/>
          </p:cNvGrpSpPr>
          <p:nvPr userDrawn="1"/>
        </p:nvGrpSpPr>
        <p:grpSpPr bwMode="auto">
          <a:xfrm>
            <a:off x="0" y="0"/>
            <a:ext cx="9144000" cy="1303338"/>
            <a:chOff x="0" y="1"/>
            <a:chExt cx="9144001" cy="1303651"/>
          </a:xfrm>
        </p:grpSpPr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5" r="819"/>
            <a:stretch>
              <a:fillRect/>
            </a:stretch>
          </p:blipFill>
          <p:spPr bwMode="auto">
            <a:xfrm>
              <a:off x="1" y="1"/>
              <a:ext cx="9144000" cy="130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 cmpd="tri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" name="Straight Connector 17"/>
            <p:cNvCxnSpPr/>
            <p:nvPr userDrawn="1"/>
          </p:nvCxnSpPr>
          <p:spPr>
            <a:xfrm>
              <a:off x="0" y="-36584"/>
              <a:ext cx="9144001" cy="0"/>
            </a:xfrm>
            <a:prstGeom prst="line">
              <a:avLst/>
            </a:prstGeom>
            <a:ln w="50800">
              <a:solidFill>
                <a:srgbClr val="D9D5BD"/>
              </a:solidFill>
            </a:ln>
            <a:effectLst>
              <a:glow rad="101600">
                <a:schemeClr val="bg2">
                  <a:lumMod val="90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1560" y="3573016"/>
            <a:ext cx="6400800" cy="1008112"/>
          </a:xfrm>
        </p:spPr>
        <p:txBody>
          <a:bodyPr>
            <a:normAutofit/>
          </a:bodyPr>
          <a:lstStyle>
            <a:lvl1pPr marL="0" indent="0" algn="ctr">
              <a:buNone/>
              <a:defRPr sz="2400" b="0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23528" y="1916832"/>
            <a:ext cx="8229600" cy="1143000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1433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09600" y="838200"/>
            <a:ext cx="8534400" cy="4603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6D29"/>
              </a:gs>
            </a:gsLst>
            <a:lin ang="0" scaled="1"/>
            <a:tileRect/>
          </a:gradFill>
          <a:ln w="25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 dirty="0">
              <a:solidFill>
                <a:prstClr val="white"/>
              </a:solidFill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/>
          <a:stretch>
            <a:fillRect/>
          </a:stretch>
        </p:blipFill>
        <p:spPr bwMode="auto">
          <a:xfrm>
            <a:off x="34929" y="6237288"/>
            <a:ext cx="1471613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5" t="18716" r="12842" b="24480"/>
          <a:stretch>
            <a:fillRect/>
          </a:stretch>
        </p:blipFill>
        <p:spPr bwMode="auto">
          <a:xfrm>
            <a:off x="8545513" y="6269038"/>
            <a:ext cx="53975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721570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3054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229247"/>
            <a:ext cx="9144000" cy="162877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1116013" y="5470547"/>
            <a:ext cx="7200900" cy="16303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2000" b="1" dirty="0" smtClean="0">
                <a:solidFill>
                  <a:prstClr val="white"/>
                </a:solidFill>
              </a:rPr>
              <a:t>Website: www.education.gov.za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2000" b="1" dirty="0" smtClean="0">
                <a:solidFill>
                  <a:prstClr val="white"/>
                </a:solidFill>
              </a:rPr>
              <a:t>Call Centre: 0800 202 933 | callcentre@dbe.gov.za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2000" b="1" dirty="0" smtClean="0">
                <a:solidFill>
                  <a:prstClr val="white"/>
                </a:solidFill>
              </a:rPr>
              <a:t>Twitter: @DBE_SA | Facebook: DBE SA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ZA" altLang="en-US" sz="2000" b="1" dirty="0" smtClean="0">
              <a:solidFill>
                <a:prstClr val="white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ZA" altLang="en-US" sz="2000" b="1" dirty="0" smtClean="0">
              <a:solidFill>
                <a:prstClr val="white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 userDrawn="1"/>
        </p:nvGrpSpPr>
        <p:grpSpPr bwMode="auto">
          <a:xfrm>
            <a:off x="0" y="0"/>
            <a:ext cx="9144000" cy="1303338"/>
            <a:chOff x="0" y="1"/>
            <a:chExt cx="9144001" cy="1303651"/>
          </a:xfrm>
        </p:grpSpPr>
        <p:pic>
          <p:nvPicPr>
            <p:cNvPr id="7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5" r="819"/>
            <a:stretch>
              <a:fillRect/>
            </a:stretch>
          </p:blipFill>
          <p:spPr bwMode="auto">
            <a:xfrm>
              <a:off x="1" y="1"/>
              <a:ext cx="9144000" cy="130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 cmpd="tri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Straight Connector 7"/>
            <p:cNvCxnSpPr/>
            <p:nvPr userDrawn="1"/>
          </p:nvCxnSpPr>
          <p:spPr>
            <a:xfrm>
              <a:off x="0" y="-36584"/>
              <a:ext cx="9144001" cy="0"/>
            </a:xfrm>
            <a:prstGeom prst="line">
              <a:avLst/>
            </a:prstGeom>
            <a:ln w="50800">
              <a:solidFill>
                <a:srgbClr val="D9D5BD"/>
              </a:solidFill>
            </a:ln>
            <a:effectLst>
              <a:glow rad="101600">
                <a:schemeClr val="bg2">
                  <a:lumMod val="90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502024"/>
            <a:ext cx="8229600" cy="1143000"/>
          </a:xfrm>
        </p:spPr>
        <p:txBody>
          <a:bodyPr>
            <a:noAutofit/>
          </a:bodyPr>
          <a:lstStyle>
            <a:lvl1pPr>
              <a:defRPr sz="4000" b="1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2472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229200"/>
            <a:ext cx="9144000" cy="1628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extBox 1"/>
          <p:cNvSpPr txBox="1"/>
          <p:nvPr userDrawn="1"/>
        </p:nvSpPr>
        <p:spPr>
          <a:xfrm>
            <a:off x="1115616" y="5470192"/>
            <a:ext cx="7200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Website: www.education.gov.za</a:t>
            </a:r>
          </a:p>
          <a:p>
            <a:pPr algn="ctr"/>
            <a:r>
              <a:rPr lang="en-ZA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Centre: 0800 202 933 | callcentre@dbe.gov.za</a:t>
            </a:r>
          </a:p>
          <a:p>
            <a:pPr algn="ctr"/>
            <a:r>
              <a:rPr lang="en-ZA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Twitter: @DBE_SA | Facebook: DBE SA</a:t>
            </a:r>
          </a:p>
          <a:p>
            <a:pPr algn="ctr"/>
            <a:endParaRPr lang="en-ZA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1"/>
            <a:ext cx="9144001" cy="1303651"/>
            <a:chOff x="0" y="1"/>
            <a:chExt cx="9144001" cy="1303651"/>
          </a:xfrm>
        </p:grpSpPr>
        <p:pic>
          <p:nvPicPr>
            <p:cNvPr id="4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5" r="819"/>
            <a:stretch/>
          </p:blipFill>
          <p:spPr bwMode="auto">
            <a:xfrm>
              <a:off x="1" y="1"/>
              <a:ext cx="9144000" cy="1303651"/>
            </a:xfrm>
            <a:prstGeom prst="rect">
              <a:avLst/>
            </a:prstGeom>
            <a:noFill/>
            <a:ln w="63500" cmpd="tri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5" name="Straight Connector 4"/>
            <p:cNvCxnSpPr/>
            <p:nvPr userDrawn="1"/>
          </p:nvCxnSpPr>
          <p:spPr>
            <a:xfrm>
              <a:off x="0" y="1303652"/>
              <a:ext cx="9144001" cy="0"/>
            </a:xfrm>
            <a:prstGeom prst="line">
              <a:avLst/>
            </a:prstGeom>
            <a:ln w="50800">
              <a:solidFill>
                <a:srgbClr val="D9D5BD"/>
              </a:solidFill>
            </a:ln>
            <a:effectLst>
              <a:glow rad="101600">
                <a:schemeClr val="bg2">
                  <a:lumMod val="90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57200" y="2502024"/>
            <a:ext cx="8229600" cy="1143000"/>
          </a:xfrm>
        </p:spPr>
        <p:txBody>
          <a:bodyPr>
            <a:noAutofit/>
          </a:bodyPr>
          <a:lstStyle>
            <a:lvl1pPr>
              <a:defRPr sz="4000" b="1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ENDING MESSAGE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149660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11560" y="3573016"/>
            <a:ext cx="6400800" cy="1008112"/>
          </a:xfrm>
        </p:spPr>
        <p:txBody>
          <a:bodyPr>
            <a:normAutofit/>
          </a:bodyPr>
          <a:lstStyle>
            <a:lvl1pPr marL="0" indent="0" algn="ctr">
              <a:buNone/>
              <a:defRPr sz="2400" b="0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r>
              <a:rPr lang="en-ZA" sz="2400" b="1" dirty="0" smtClean="0">
                <a:solidFill>
                  <a:srgbClr val="DB6D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SUBTITLE OF THE PRESENTATION</a:t>
            </a:r>
            <a:endParaRPr lang="en-ZA" sz="2400" b="1" dirty="0">
              <a:solidFill>
                <a:srgbClr val="DB6D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5562600"/>
            <a:ext cx="9144000" cy="1264494"/>
            <a:chOff x="0" y="5562600"/>
            <a:chExt cx="9144000" cy="1264494"/>
          </a:xfrm>
        </p:grpSpPr>
        <p:pic>
          <p:nvPicPr>
            <p:cNvPr id="10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6200" y="5992639"/>
              <a:ext cx="2057400" cy="8344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4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85" t="18717" r="12842" b="24479"/>
            <a:stretch/>
          </p:blipFill>
          <p:spPr bwMode="auto">
            <a:xfrm>
              <a:off x="8305801" y="5950586"/>
              <a:ext cx="761999" cy="831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2" name="Group 11"/>
            <p:cNvGrpSpPr/>
            <p:nvPr userDrawn="1"/>
          </p:nvGrpSpPr>
          <p:grpSpPr>
            <a:xfrm>
              <a:off x="0" y="5562600"/>
              <a:ext cx="9144000" cy="228600"/>
              <a:chOff x="0" y="5334000"/>
              <a:chExt cx="9144000" cy="2286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0" y="5334000"/>
                <a:ext cx="8991599" cy="228600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143000" y="5334000"/>
                <a:ext cx="1143000" cy="228600"/>
              </a:xfrm>
              <a:prstGeom prst="rect">
                <a:avLst/>
              </a:prstGeom>
              <a:solidFill>
                <a:schemeClr val="accent2">
                  <a:lumMod val="50000"/>
                  <a:alpha val="8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8077201" y="5334000"/>
                <a:ext cx="1066799" cy="228600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286000" y="5334000"/>
                <a:ext cx="1143000" cy="228600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505200" y="5334000"/>
                <a:ext cx="1143000" cy="228600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610100" y="5334000"/>
                <a:ext cx="1143000" cy="228600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753100" y="5334000"/>
                <a:ext cx="1143000" cy="228600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" name="Group 1"/>
          <p:cNvGrpSpPr/>
          <p:nvPr userDrawn="1"/>
        </p:nvGrpSpPr>
        <p:grpSpPr>
          <a:xfrm>
            <a:off x="0" y="1"/>
            <a:ext cx="9144001" cy="1303651"/>
            <a:chOff x="0" y="1"/>
            <a:chExt cx="9144001" cy="1303651"/>
          </a:xfrm>
        </p:grpSpPr>
        <p:pic>
          <p:nvPicPr>
            <p:cNvPr id="7" name="Picture 2"/>
            <p:cNvPicPr>
              <a:picLocks noChangeAspect="1" noChangeArrowheads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" y="1"/>
              <a:ext cx="9144000" cy="1303651"/>
            </a:xfrm>
            <a:prstGeom prst="rect">
              <a:avLst/>
            </a:prstGeom>
            <a:noFill/>
            <a:ln w="63500" cmpd="tri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0" name="Straight Connector 19"/>
            <p:cNvCxnSpPr/>
            <p:nvPr userDrawn="1"/>
          </p:nvCxnSpPr>
          <p:spPr>
            <a:xfrm>
              <a:off x="0" y="1303652"/>
              <a:ext cx="9144001" cy="0"/>
            </a:xfrm>
            <a:prstGeom prst="line">
              <a:avLst/>
            </a:prstGeom>
            <a:ln w="50800">
              <a:solidFill>
                <a:srgbClr val="D9D5BD"/>
              </a:solidFill>
            </a:ln>
            <a:effectLst>
              <a:glow rad="101600">
                <a:schemeClr val="bg2">
                  <a:lumMod val="90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323528" y="1916832"/>
            <a:ext cx="8229600" cy="1143000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TITLE OF PRESENTATION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1847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09600" y="838202"/>
            <a:ext cx="85344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6D29"/>
              </a:gs>
            </a:gsLst>
            <a:lin ang="0" scaled="1"/>
            <a:tileRect/>
          </a:gradFill>
          <a:ln w="25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96" y="6237312"/>
            <a:ext cx="1471464" cy="59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5" t="18717" r="12842" b="24479"/>
          <a:stretch/>
        </p:blipFill>
        <p:spPr bwMode="auto">
          <a:xfrm>
            <a:off x="8544984" y="6268989"/>
            <a:ext cx="539552" cy="589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44624"/>
            <a:ext cx="8229600" cy="721570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 of slide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8429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229200"/>
            <a:ext cx="9144000" cy="1628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115616" y="5470192"/>
            <a:ext cx="7200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Website: www.education.gov.za</a:t>
            </a:r>
          </a:p>
          <a:p>
            <a:pPr algn="ctr"/>
            <a:r>
              <a:rPr lang="en-ZA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Centre: 0800 202 933 | callcentre@dbe.gov.za</a:t>
            </a:r>
          </a:p>
          <a:p>
            <a:pPr algn="ctr"/>
            <a:r>
              <a:rPr lang="en-ZA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Twitter: @DBE_SA | Facebook: DBE SA</a:t>
            </a:r>
          </a:p>
          <a:p>
            <a:pPr algn="ctr"/>
            <a:endParaRPr lang="en-ZA" sz="2000" b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1"/>
            <a:ext cx="9144001" cy="1303651"/>
            <a:chOff x="0" y="1"/>
            <a:chExt cx="9144001" cy="1303651"/>
          </a:xfrm>
        </p:grpSpPr>
        <p:pic>
          <p:nvPicPr>
            <p:cNvPr id="4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" y="1"/>
              <a:ext cx="9144000" cy="1303651"/>
            </a:xfrm>
            <a:prstGeom prst="rect">
              <a:avLst/>
            </a:prstGeom>
            <a:noFill/>
            <a:ln w="63500" cmpd="tri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5" name="Straight Connector 4"/>
            <p:cNvCxnSpPr/>
            <p:nvPr userDrawn="1"/>
          </p:nvCxnSpPr>
          <p:spPr>
            <a:xfrm>
              <a:off x="0" y="1303652"/>
              <a:ext cx="9144001" cy="0"/>
            </a:xfrm>
            <a:prstGeom prst="line">
              <a:avLst/>
            </a:prstGeom>
            <a:ln w="50800">
              <a:solidFill>
                <a:srgbClr val="D9D5BD"/>
              </a:solidFill>
            </a:ln>
            <a:effectLst>
              <a:glow rad="101600">
                <a:schemeClr val="bg2">
                  <a:lumMod val="90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57200" y="2502024"/>
            <a:ext cx="8229600" cy="1143000"/>
          </a:xfrm>
        </p:spPr>
        <p:txBody>
          <a:bodyPr>
            <a:noAutofit/>
          </a:bodyPr>
          <a:lstStyle>
            <a:lvl1pPr>
              <a:defRPr sz="4000" b="1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ENDING MESSAGE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7558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0" y="5562600"/>
            <a:ext cx="9144000" cy="1265238"/>
            <a:chOff x="0" y="5562600"/>
            <a:chExt cx="9144000" cy="1264494"/>
          </a:xfrm>
        </p:grpSpPr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8"/>
            <a:stretch>
              <a:fillRect/>
            </a:stretch>
          </p:blipFill>
          <p:spPr bwMode="auto">
            <a:xfrm>
              <a:off x="76200" y="5992639"/>
              <a:ext cx="2057400" cy="8344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Picture 4"/>
            <p:cNvSpPr>
              <a:spLocks noChangeAspect="1" noChangeArrowheads="1"/>
            </p:cNvSpPr>
            <p:nvPr userDrawn="1"/>
          </p:nvSpPr>
          <p:spPr bwMode="auto">
            <a:xfrm>
              <a:off x="8305801" y="5950586"/>
              <a:ext cx="761999" cy="831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ZA" altLang="en-US" smtClean="0">
                <a:solidFill>
                  <a:prstClr val="black"/>
                </a:solidFill>
              </a:endParaRPr>
            </a:p>
          </p:txBody>
        </p:sp>
        <p:grpSp>
          <p:nvGrpSpPr>
            <p:cNvPr id="7" name="Group 9"/>
            <p:cNvGrpSpPr>
              <a:grpSpLocks/>
            </p:cNvGrpSpPr>
            <p:nvPr userDrawn="1"/>
          </p:nvGrpSpPr>
          <p:grpSpPr bwMode="auto">
            <a:xfrm>
              <a:off x="0" y="5562600"/>
              <a:ext cx="9144000" cy="228600"/>
              <a:chOff x="0" y="5334000"/>
              <a:chExt cx="9144000" cy="22860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0" y="5334000"/>
                <a:ext cx="8991600" cy="228465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143000" y="5334000"/>
                <a:ext cx="1143000" cy="228465"/>
              </a:xfrm>
              <a:prstGeom prst="rect">
                <a:avLst/>
              </a:prstGeom>
              <a:solidFill>
                <a:schemeClr val="accent2">
                  <a:lumMod val="50000"/>
                  <a:alpha val="8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8077200" y="5334000"/>
                <a:ext cx="1066800" cy="228465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286000" y="5334000"/>
                <a:ext cx="1143000" cy="228465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505200" y="5334000"/>
                <a:ext cx="1143000" cy="228465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610100" y="5334000"/>
                <a:ext cx="1143000" cy="228465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753100" y="5334000"/>
                <a:ext cx="1143000" cy="228465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6" name="Group 17"/>
          <p:cNvGrpSpPr>
            <a:grpSpLocks/>
          </p:cNvGrpSpPr>
          <p:nvPr userDrawn="1"/>
        </p:nvGrpSpPr>
        <p:grpSpPr bwMode="auto">
          <a:xfrm>
            <a:off x="0" y="0"/>
            <a:ext cx="9144000" cy="1303338"/>
            <a:chOff x="0" y="1"/>
            <a:chExt cx="9144001" cy="1303651"/>
          </a:xfrm>
        </p:grpSpPr>
        <p:sp>
          <p:nvSpPr>
            <p:cNvPr id="17" name="Picture 2"/>
            <p:cNvSpPr>
              <a:spLocks noChangeAspect="1" noChangeArrowheads="1"/>
            </p:cNvSpPr>
            <p:nvPr userDrawn="1"/>
          </p:nvSpPr>
          <p:spPr bwMode="auto">
            <a:xfrm>
              <a:off x="1" y="1"/>
              <a:ext cx="9144000" cy="13036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 cmpd="tri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ZA" altLang="en-US" smtClean="0">
                <a:solidFill>
                  <a:prstClr val="black"/>
                </a:solidFill>
              </a:endParaRPr>
            </a:p>
          </p:txBody>
        </p:sp>
        <p:cxnSp>
          <p:nvCxnSpPr>
            <p:cNvPr id="18" name="Straight Connector 17"/>
            <p:cNvCxnSpPr/>
            <p:nvPr userDrawn="1"/>
          </p:nvCxnSpPr>
          <p:spPr>
            <a:xfrm>
              <a:off x="0" y="1304858"/>
              <a:ext cx="9144001" cy="0"/>
            </a:xfrm>
            <a:prstGeom prst="line">
              <a:avLst/>
            </a:prstGeom>
            <a:ln w="50800">
              <a:solidFill>
                <a:srgbClr val="D9D5BD"/>
              </a:solidFill>
            </a:ln>
            <a:effectLst>
              <a:glow rad="101600">
                <a:schemeClr val="bg2">
                  <a:lumMod val="90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1560" y="3573016"/>
            <a:ext cx="6400800" cy="1008112"/>
          </a:xfrm>
        </p:spPr>
        <p:txBody>
          <a:bodyPr>
            <a:normAutofit/>
          </a:bodyPr>
          <a:lstStyle>
            <a:lvl1pPr marL="0" indent="0" algn="ctr">
              <a:buNone/>
              <a:defRPr sz="2400" b="0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23528" y="1916832"/>
            <a:ext cx="8229600" cy="1143000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6096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09600" y="838200"/>
            <a:ext cx="8534400" cy="4603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6D29"/>
              </a:gs>
            </a:gsLst>
            <a:lin ang="0" scaled="1"/>
            <a:tileRect/>
          </a:gradFill>
          <a:ln w="25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>
              <a:solidFill>
                <a:prstClr val="white"/>
              </a:solidFill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/>
          <a:stretch>
            <a:fillRect/>
          </a:stretch>
        </p:blipFill>
        <p:spPr bwMode="auto">
          <a:xfrm>
            <a:off x="34925" y="6237288"/>
            <a:ext cx="1471613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icture 4"/>
          <p:cNvSpPr>
            <a:spLocks noChangeAspect="1" noChangeArrowheads="1"/>
          </p:cNvSpPr>
          <p:nvPr userDrawn="1"/>
        </p:nvSpPr>
        <p:spPr bwMode="auto">
          <a:xfrm>
            <a:off x="8545513" y="6269038"/>
            <a:ext cx="539750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ZA" altLang="en-US" smtClean="0">
              <a:solidFill>
                <a:prstClr val="black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721570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3510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229225"/>
            <a:ext cx="9144000" cy="162877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1116013" y="5470525"/>
            <a:ext cx="720090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2000" b="1" smtClean="0">
                <a:solidFill>
                  <a:srgbClr val="FFFFFF"/>
                </a:solidFill>
              </a:rPr>
              <a:t>Website: www.education.gov.za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2000" b="1" smtClean="0">
                <a:solidFill>
                  <a:srgbClr val="FFFFFF"/>
                </a:solidFill>
              </a:rPr>
              <a:t>Call Centre: 0800 202 933 | callcentre@dbe.gov.za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2000" b="1" smtClean="0">
                <a:solidFill>
                  <a:srgbClr val="FFFFFF"/>
                </a:solidFill>
              </a:rPr>
              <a:t>Twitter: @DBE_SA | Facebook: DBE SA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ZA" altLang="en-US" sz="2000" b="1" smtClean="0">
              <a:solidFill>
                <a:srgbClr val="FFFFFF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ZA" altLang="en-US" sz="2000" b="1" smtClean="0">
              <a:solidFill>
                <a:srgbClr val="FFFFFF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 userDrawn="1"/>
        </p:nvGrpSpPr>
        <p:grpSpPr bwMode="auto">
          <a:xfrm>
            <a:off x="0" y="0"/>
            <a:ext cx="9144000" cy="1303338"/>
            <a:chOff x="0" y="1"/>
            <a:chExt cx="9144001" cy="1303651"/>
          </a:xfrm>
        </p:grpSpPr>
        <p:sp>
          <p:nvSpPr>
            <p:cNvPr id="7" name="Picture 2"/>
            <p:cNvSpPr>
              <a:spLocks noChangeAspect="1" noChangeArrowheads="1"/>
            </p:cNvSpPr>
            <p:nvPr userDrawn="1"/>
          </p:nvSpPr>
          <p:spPr bwMode="auto">
            <a:xfrm>
              <a:off x="1" y="1"/>
              <a:ext cx="9144000" cy="13036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 cmpd="tri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ZA" altLang="en-US" smtClean="0">
                <a:solidFill>
                  <a:prstClr val="black"/>
                </a:solidFill>
              </a:endParaRPr>
            </a:p>
          </p:txBody>
        </p:sp>
        <p:cxnSp>
          <p:nvCxnSpPr>
            <p:cNvPr id="8" name="Straight Connector 7"/>
            <p:cNvCxnSpPr/>
            <p:nvPr userDrawn="1"/>
          </p:nvCxnSpPr>
          <p:spPr>
            <a:xfrm>
              <a:off x="0" y="1304858"/>
              <a:ext cx="9144001" cy="0"/>
            </a:xfrm>
            <a:prstGeom prst="line">
              <a:avLst/>
            </a:prstGeom>
            <a:ln w="50800">
              <a:solidFill>
                <a:srgbClr val="D9D5BD"/>
              </a:solidFill>
            </a:ln>
            <a:effectLst>
              <a:glow rad="101600">
                <a:schemeClr val="bg2">
                  <a:lumMod val="90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502024"/>
            <a:ext cx="8229600" cy="1143000"/>
          </a:xfrm>
        </p:spPr>
        <p:txBody>
          <a:bodyPr>
            <a:noAutofit/>
          </a:bodyPr>
          <a:lstStyle>
            <a:lvl1pPr>
              <a:defRPr sz="4000" b="1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1429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09600" y="838200"/>
            <a:ext cx="8534400" cy="4603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6D29"/>
              </a:gs>
            </a:gsLst>
            <a:lin ang="0" scaled="1"/>
            <a:tileRect/>
          </a:gradFill>
          <a:ln w="25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ZA">
              <a:solidFill>
                <a:prstClr val="white"/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/>
          <a:stretch>
            <a:fillRect/>
          </a:stretch>
        </p:blipFill>
        <p:spPr bwMode="auto">
          <a:xfrm>
            <a:off x="34925" y="6237288"/>
            <a:ext cx="1471613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5" t="18716" r="12842" b="24480"/>
          <a:stretch>
            <a:fillRect/>
          </a:stretch>
        </p:blipFill>
        <p:spPr bwMode="auto">
          <a:xfrm>
            <a:off x="8545513" y="6269038"/>
            <a:ext cx="539750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721570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6361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09600" y="838200"/>
            <a:ext cx="8534400" cy="4603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6D29"/>
              </a:gs>
            </a:gsLst>
            <a:lin ang="0" scaled="1"/>
            <a:tileRect/>
          </a:gradFill>
          <a:ln w="25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ZA">
              <a:solidFill>
                <a:prstClr val="white"/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/>
          <a:stretch>
            <a:fillRect/>
          </a:stretch>
        </p:blipFill>
        <p:spPr bwMode="auto">
          <a:xfrm>
            <a:off x="34925" y="6237288"/>
            <a:ext cx="1471613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5" t="18716" r="12842" b="24480"/>
          <a:stretch>
            <a:fillRect/>
          </a:stretch>
        </p:blipFill>
        <p:spPr bwMode="auto">
          <a:xfrm>
            <a:off x="8545513" y="6269038"/>
            <a:ext cx="539750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721570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7731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0" y="5562600"/>
            <a:ext cx="9144000" cy="1265238"/>
            <a:chOff x="0" y="5562600"/>
            <a:chExt cx="9144000" cy="1264494"/>
          </a:xfrm>
        </p:grpSpPr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3448"/>
            <a:stretch>
              <a:fillRect/>
            </a:stretch>
          </p:blipFill>
          <p:spPr bwMode="auto">
            <a:xfrm>
              <a:off x="76200" y="5992639"/>
              <a:ext cx="2057400" cy="834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13585" t="18716" r="12842" b="24480"/>
            <a:stretch>
              <a:fillRect/>
            </a:stretch>
          </p:blipFill>
          <p:spPr bwMode="auto">
            <a:xfrm>
              <a:off x="8305801" y="5950586"/>
              <a:ext cx="761999" cy="831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11"/>
            <p:cNvGrpSpPr>
              <a:grpSpLocks/>
            </p:cNvGrpSpPr>
            <p:nvPr userDrawn="1"/>
          </p:nvGrpSpPr>
          <p:grpSpPr bwMode="auto">
            <a:xfrm>
              <a:off x="0" y="5562600"/>
              <a:ext cx="9144000" cy="228466"/>
              <a:chOff x="0" y="5334000"/>
              <a:chExt cx="9144000" cy="228466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0" y="5334000"/>
                <a:ext cx="8991600" cy="228466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143000" y="5334000"/>
                <a:ext cx="1143000" cy="228466"/>
              </a:xfrm>
              <a:prstGeom prst="rect">
                <a:avLst/>
              </a:prstGeom>
              <a:solidFill>
                <a:schemeClr val="accent2">
                  <a:lumMod val="50000"/>
                  <a:alpha val="8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8077200" y="5334000"/>
                <a:ext cx="1066800" cy="228466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286000" y="5334000"/>
                <a:ext cx="1143000" cy="228466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505200" y="5334000"/>
                <a:ext cx="1143000" cy="228466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610100" y="5334000"/>
                <a:ext cx="1143000" cy="228466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753100" y="5334000"/>
                <a:ext cx="1143000" cy="228466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 l="935" r="819"/>
          <a:stretch>
            <a:fillRect/>
          </a:stretch>
        </p:blipFill>
        <p:spPr bwMode="auto">
          <a:xfrm>
            <a:off x="0" y="0"/>
            <a:ext cx="9144000" cy="1303338"/>
          </a:xfrm>
          <a:prstGeom prst="rect">
            <a:avLst/>
          </a:prstGeom>
          <a:noFill/>
          <a:ln w="63500" cmpd="tri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1560" y="3573016"/>
            <a:ext cx="6400800" cy="1008112"/>
          </a:xfrm>
        </p:spPr>
        <p:txBody>
          <a:bodyPr>
            <a:normAutofit/>
          </a:bodyPr>
          <a:lstStyle>
            <a:lvl1pPr marL="0" indent="0" algn="ctr">
              <a:buNone/>
              <a:defRPr sz="2400" b="0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23528" y="1916832"/>
            <a:ext cx="8229600" cy="1143000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0838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09600" y="838200"/>
            <a:ext cx="8534400" cy="4603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6D29"/>
              </a:gs>
            </a:gsLst>
            <a:lin ang="0" scaled="1"/>
            <a:tileRect/>
          </a:gradFill>
          <a:ln w="25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 dirty="0">
              <a:solidFill>
                <a:prstClr val="white"/>
              </a:solidFill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 l="3448"/>
          <a:stretch>
            <a:fillRect/>
          </a:stretch>
        </p:blipFill>
        <p:spPr bwMode="auto">
          <a:xfrm>
            <a:off x="34925" y="6237288"/>
            <a:ext cx="1471613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3" cstate="print"/>
          <a:srcRect l="13585" t="18716" r="12842" b="24480"/>
          <a:stretch>
            <a:fillRect/>
          </a:stretch>
        </p:blipFill>
        <p:spPr bwMode="auto">
          <a:xfrm>
            <a:off x="8545513" y="6269038"/>
            <a:ext cx="539750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721570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7790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11560" y="3573016"/>
            <a:ext cx="6400800" cy="1008112"/>
          </a:xfrm>
        </p:spPr>
        <p:txBody>
          <a:bodyPr>
            <a:normAutofit/>
          </a:bodyPr>
          <a:lstStyle>
            <a:lvl1pPr marL="0" indent="0" algn="ctr">
              <a:buNone/>
              <a:defRPr sz="2400" b="0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r>
              <a:rPr lang="en-ZA" sz="2400" b="1" dirty="0" smtClean="0">
                <a:solidFill>
                  <a:srgbClr val="DB6D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SUBTITLE OF THE PRESENTATION</a:t>
            </a:r>
            <a:endParaRPr lang="en-ZA" sz="2400" b="1" dirty="0">
              <a:solidFill>
                <a:srgbClr val="DB6D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5562600"/>
            <a:ext cx="9144000" cy="1264494"/>
            <a:chOff x="0" y="5562600"/>
            <a:chExt cx="9144000" cy="1264494"/>
          </a:xfrm>
        </p:grpSpPr>
        <p:pic>
          <p:nvPicPr>
            <p:cNvPr id="10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8"/>
            <a:stretch/>
          </p:blipFill>
          <p:spPr bwMode="auto">
            <a:xfrm>
              <a:off x="76200" y="5992639"/>
              <a:ext cx="2057400" cy="8344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4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85" t="18717" r="12842" b="24479"/>
            <a:stretch/>
          </p:blipFill>
          <p:spPr bwMode="auto">
            <a:xfrm>
              <a:off x="8305801" y="5950586"/>
              <a:ext cx="761999" cy="831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2" name="Group 11"/>
            <p:cNvGrpSpPr/>
            <p:nvPr userDrawn="1"/>
          </p:nvGrpSpPr>
          <p:grpSpPr>
            <a:xfrm>
              <a:off x="0" y="5562600"/>
              <a:ext cx="9144000" cy="228600"/>
              <a:chOff x="0" y="5334000"/>
              <a:chExt cx="9144000" cy="2286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0" y="5334000"/>
                <a:ext cx="8991599" cy="228600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143000" y="5334000"/>
                <a:ext cx="1143000" cy="228600"/>
              </a:xfrm>
              <a:prstGeom prst="rect">
                <a:avLst/>
              </a:prstGeom>
              <a:solidFill>
                <a:schemeClr val="accent2">
                  <a:lumMod val="50000"/>
                  <a:alpha val="8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8077201" y="5334000"/>
                <a:ext cx="1066799" cy="228600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286000" y="5334000"/>
                <a:ext cx="1143000" cy="228600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505200" y="5334000"/>
                <a:ext cx="1143000" cy="228600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610100" y="5334000"/>
                <a:ext cx="1143000" cy="228600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753100" y="5334000"/>
                <a:ext cx="1143000" cy="228600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" name="Group 1"/>
          <p:cNvGrpSpPr/>
          <p:nvPr userDrawn="1"/>
        </p:nvGrpSpPr>
        <p:grpSpPr>
          <a:xfrm>
            <a:off x="0" y="1"/>
            <a:ext cx="9144001" cy="1303651"/>
            <a:chOff x="0" y="1"/>
            <a:chExt cx="9144001" cy="1303651"/>
          </a:xfrm>
        </p:grpSpPr>
        <p:pic>
          <p:nvPicPr>
            <p:cNvPr id="7" name="Picture 2"/>
            <p:cNvPicPr>
              <a:picLocks noChangeAspect="1" noChangeArrowheads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5" r="819"/>
            <a:stretch/>
          </p:blipFill>
          <p:spPr bwMode="auto">
            <a:xfrm>
              <a:off x="1" y="1"/>
              <a:ext cx="9144000" cy="1303651"/>
            </a:xfrm>
            <a:prstGeom prst="rect">
              <a:avLst/>
            </a:prstGeom>
            <a:noFill/>
            <a:ln w="63500" cmpd="tri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0" name="Straight Connector 19"/>
            <p:cNvCxnSpPr/>
            <p:nvPr userDrawn="1"/>
          </p:nvCxnSpPr>
          <p:spPr>
            <a:xfrm>
              <a:off x="0" y="1303652"/>
              <a:ext cx="9144001" cy="0"/>
            </a:xfrm>
            <a:prstGeom prst="line">
              <a:avLst/>
            </a:prstGeom>
            <a:ln w="50800">
              <a:solidFill>
                <a:srgbClr val="D9D5BD"/>
              </a:solidFill>
            </a:ln>
            <a:effectLst>
              <a:glow rad="101600">
                <a:schemeClr val="bg2">
                  <a:lumMod val="90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323528" y="1916832"/>
            <a:ext cx="8229600" cy="1143000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TITLE OF PRESENTATION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597817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229225"/>
            <a:ext cx="9144000" cy="162877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1116013" y="5470525"/>
            <a:ext cx="7200900" cy="16303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2000" b="1" smtClean="0">
                <a:solidFill>
                  <a:prstClr val="white"/>
                </a:solidFill>
              </a:rPr>
              <a:t>Website: www.education.gov.za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2000" b="1" smtClean="0">
                <a:solidFill>
                  <a:prstClr val="white"/>
                </a:solidFill>
              </a:rPr>
              <a:t>Call Centre: 0800 202 933 | callcentre@dbe.gov.za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2000" b="1" smtClean="0">
                <a:solidFill>
                  <a:prstClr val="white"/>
                </a:solidFill>
              </a:rPr>
              <a:t>Twitter: @DBE_SA | Facebook: DBE SA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ZA" altLang="en-US" sz="2000" b="1" smtClean="0">
              <a:solidFill>
                <a:prstClr val="white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ZA" altLang="en-US" sz="2000" b="1" smtClean="0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935" r="819"/>
          <a:stretch>
            <a:fillRect/>
          </a:stretch>
        </p:blipFill>
        <p:spPr bwMode="auto">
          <a:xfrm>
            <a:off x="0" y="0"/>
            <a:ext cx="9144000" cy="1303338"/>
          </a:xfrm>
          <a:prstGeom prst="rect">
            <a:avLst/>
          </a:prstGeom>
          <a:noFill/>
          <a:ln w="63500" cmpd="tri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502024"/>
            <a:ext cx="8229600" cy="1143000"/>
          </a:xfrm>
        </p:spPr>
        <p:txBody>
          <a:bodyPr>
            <a:noAutofit/>
          </a:bodyPr>
          <a:lstStyle>
            <a:lvl1pPr>
              <a:defRPr sz="4000" b="1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7303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346507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/>
          <a:stretch/>
        </p:blipFill>
        <p:spPr bwMode="auto">
          <a:xfrm>
            <a:off x="35496" y="6237312"/>
            <a:ext cx="1471464" cy="59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28025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0356853"/>
      </p:ext>
    </p:extLst>
  </p:cSld>
  <p:clrMapOvr>
    <a:masterClrMapping/>
  </p:clrMapOvr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62133203"/>
      </p:ext>
    </p:extLst>
  </p:cSld>
  <p:clrMapOvr>
    <a:masterClrMapping/>
  </p:clrMapOvr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07130028"/>
      </p:ext>
    </p:extLst>
  </p:cSld>
  <p:clrMapOvr>
    <a:masterClrMapping/>
  </p:clrMapOvr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91D56-F3D6-4C57-902C-021CF4EA8EF7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2017/02/10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/>
          <a:stretch/>
        </p:blipFill>
        <p:spPr bwMode="auto">
          <a:xfrm>
            <a:off x="35496" y="6237312"/>
            <a:ext cx="1471464" cy="59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30116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3F8B-4788-43D9-B19C-7CDD71F53993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975635"/>
      </p:ext>
    </p:extLst>
  </p:cSld>
  <p:clrMapOvr>
    <a:masterClrMapping/>
  </p:clrMapOvr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3F8B-4788-43D9-B19C-7CDD71F53993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059906"/>
      </p:ext>
    </p:extLst>
  </p:cSld>
  <p:clrMapOvr>
    <a:masterClrMapping/>
  </p:clrMapOvr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3F8B-4788-43D9-B19C-7CDD71F53993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6985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44624"/>
            <a:ext cx="8229600" cy="721570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 of slide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6855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accent2">
                  <a:lumMod val="50000"/>
                </a:schemeClr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09600" y="838202"/>
            <a:ext cx="85344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6D29"/>
              </a:gs>
            </a:gsLst>
            <a:lin ang="0" scaled="1"/>
            <a:tileRect/>
          </a:gradFill>
          <a:ln w="25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/>
          <a:stretch/>
        </p:blipFill>
        <p:spPr bwMode="auto">
          <a:xfrm>
            <a:off x="35496" y="6237312"/>
            <a:ext cx="1471464" cy="59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5" t="18717" r="12842" b="24479"/>
          <a:stretch/>
        </p:blipFill>
        <p:spPr bwMode="auto">
          <a:xfrm>
            <a:off x="8544984" y="6268989"/>
            <a:ext cx="539552" cy="589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00897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3F8B-4788-43D9-B19C-7CDD71F53993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979132"/>
      </p:ext>
    </p:extLst>
  </p:cSld>
  <p:clrMapOvr>
    <a:masterClrMapping/>
  </p:clrMapOvr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3F8B-4788-43D9-B19C-7CDD71F53993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670487"/>
      </p:ext>
    </p:extLst>
  </p:cSld>
  <p:clrMapOvr>
    <a:masterClrMapping/>
  </p:clrMapOvr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11560" y="3573016"/>
            <a:ext cx="6400800" cy="1008112"/>
          </a:xfrm>
        </p:spPr>
        <p:txBody>
          <a:bodyPr>
            <a:normAutofit/>
          </a:bodyPr>
          <a:lstStyle>
            <a:lvl1pPr marL="0" indent="0" algn="ctr">
              <a:buNone/>
              <a:defRPr sz="2400" b="0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r>
              <a:rPr lang="en-ZA" sz="2400" b="1" dirty="0">
                <a:solidFill>
                  <a:srgbClr val="DB6D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SUBTITLE OF THE PRESENTATION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323528" y="1916832"/>
            <a:ext cx="8229600" cy="1143000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 OF PRESENTATION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9337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09600" y="838202"/>
            <a:ext cx="85344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6D29"/>
              </a:gs>
            </a:gsLst>
            <a:lin ang="0" scaled="1"/>
            <a:tileRect/>
          </a:gradFill>
          <a:ln w="25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/>
          <a:stretch/>
        </p:blipFill>
        <p:spPr bwMode="auto">
          <a:xfrm>
            <a:off x="35496" y="6237312"/>
            <a:ext cx="1471464" cy="59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5" t="18717" r="12842" b="24479"/>
          <a:stretch/>
        </p:blipFill>
        <p:spPr bwMode="auto">
          <a:xfrm>
            <a:off x="8544984" y="6268989"/>
            <a:ext cx="539552" cy="589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44624"/>
            <a:ext cx="8229600" cy="721570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of slide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539382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115616" y="5470192"/>
            <a:ext cx="7200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Website: www.education.gov.za</a:t>
            </a:r>
          </a:p>
          <a:p>
            <a:pPr algn="ctr"/>
            <a:r>
              <a:rPr lang="en-ZA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Centre: 0800 202 33 | callcentre@dbe.gov.za</a:t>
            </a:r>
          </a:p>
          <a:p>
            <a:pPr algn="ctr"/>
            <a:r>
              <a:rPr lang="en-ZA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Twitter: @DBE_SA | Facebook: DBE SA</a:t>
            </a:r>
          </a:p>
          <a:p>
            <a:pPr algn="ctr"/>
            <a:endParaRPr lang="en-ZA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57200" y="2502024"/>
            <a:ext cx="8229600" cy="1143000"/>
          </a:xfrm>
        </p:spPr>
        <p:txBody>
          <a:bodyPr>
            <a:noAutofit/>
          </a:bodyPr>
          <a:lstStyle>
            <a:lvl1pPr>
              <a:defRPr sz="4000" b="1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ENDING MESSAGE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02752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1560" y="3573017"/>
            <a:ext cx="6400800" cy="1008112"/>
          </a:xfrm>
        </p:spPr>
        <p:txBody>
          <a:bodyPr>
            <a:normAutofit/>
          </a:bodyPr>
          <a:lstStyle>
            <a:lvl1pPr marL="0" indent="0" algn="ctr">
              <a:buNone/>
              <a:defRPr sz="2400" b="0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23528" y="1916832"/>
            <a:ext cx="8229600" cy="1143000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149627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11560" y="3573016"/>
            <a:ext cx="6400800" cy="1008112"/>
          </a:xfrm>
        </p:spPr>
        <p:txBody>
          <a:bodyPr>
            <a:normAutofit/>
          </a:bodyPr>
          <a:lstStyle>
            <a:lvl1pPr marL="0" indent="0" algn="ctr">
              <a:buNone/>
              <a:defRPr sz="2400" b="0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r>
              <a:rPr lang="en-ZA" sz="2400" b="1" dirty="0">
                <a:solidFill>
                  <a:srgbClr val="DB6D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SUBTITLE OF THE PRESENTATION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323528" y="1916832"/>
            <a:ext cx="8229600" cy="1143000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 OF PRESENTATION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5081247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09600" y="838202"/>
            <a:ext cx="85344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6D29"/>
              </a:gs>
            </a:gsLst>
            <a:lin ang="0" scaled="1"/>
            <a:tileRect/>
          </a:gradFill>
          <a:ln w="25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/>
          <a:stretch/>
        </p:blipFill>
        <p:spPr bwMode="auto">
          <a:xfrm>
            <a:off x="35496" y="6237312"/>
            <a:ext cx="1471464" cy="59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5" t="18717" r="12842" b="24479"/>
          <a:stretch/>
        </p:blipFill>
        <p:spPr bwMode="auto">
          <a:xfrm>
            <a:off x="8544984" y="6268989"/>
            <a:ext cx="539552" cy="589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44624"/>
            <a:ext cx="8229600" cy="721570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of slide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4973408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5470192"/>
            <a:ext cx="7200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Website: www.education.gov.za</a:t>
            </a:r>
          </a:p>
          <a:p>
            <a:pPr algn="ctr"/>
            <a:r>
              <a:rPr lang="en-ZA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Centre: 0800 202 933 | callcentre@dbe.gov.za</a:t>
            </a:r>
          </a:p>
          <a:p>
            <a:pPr algn="ctr"/>
            <a:r>
              <a:rPr lang="en-ZA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Twitter: @DBE_SA | Facebook: DBE SA</a:t>
            </a:r>
          </a:p>
          <a:p>
            <a:pPr algn="ctr"/>
            <a:endParaRPr lang="en-ZA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57200" y="2502024"/>
            <a:ext cx="8229600" cy="1143000"/>
          </a:xfrm>
        </p:spPr>
        <p:txBody>
          <a:bodyPr>
            <a:noAutofit/>
          </a:bodyPr>
          <a:lstStyle>
            <a:lvl1pPr>
              <a:defRPr sz="4000" b="1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ENDING MESSAGE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7578346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884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67106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09600" y="838202"/>
            <a:ext cx="85344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6D29"/>
              </a:gs>
            </a:gsLst>
            <a:lin ang="0" scaled="1"/>
            <a:tileRect/>
          </a:gradFill>
          <a:ln w="25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/>
          <a:stretch/>
        </p:blipFill>
        <p:spPr bwMode="auto">
          <a:xfrm>
            <a:off x="35496" y="6237312"/>
            <a:ext cx="1471464" cy="59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5" t="18717" r="12842" b="24479"/>
          <a:stretch/>
        </p:blipFill>
        <p:spPr bwMode="auto">
          <a:xfrm>
            <a:off x="8544984" y="6268989"/>
            <a:ext cx="539552" cy="589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44624"/>
            <a:ext cx="8229600" cy="721570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 of slide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7744394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96" y="6237320"/>
            <a:ext cx="1471464" cy="59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859500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949313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768953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919618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91D56-F3D6-4C57-902C-021CF4EA8EF7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2017/02/10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96" y="6237320"/>
            <a:ext cx="1471464" cy="59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60955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AF019-4F7B-4D31-9D1A-762E4322E3E6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2017/02/10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3F8B-4788-43D9-B19C-7CDD71F53993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1626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7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AF019-4F7B-4D31-9D1A-762E4322E3E6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2017/02/10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3F8B-4788-43D9-B19C-7CDD71F53993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5318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8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AF019-4F7B-4D31-9D1A-762E4322E3E6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2017/02/10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3F8B-4788-43D9-B19C-7CDD71F53993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51864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AF019-4F7B-4D31-9D1A-762E4322E3E6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2017/02/10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3F8B-4788-43D9-B19C-7CDD71F53993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4731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7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7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AF019-4F7B-4D31-9D1A-762E4322E3E6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2017/02/10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3F8B-4788-43D9-B19C-7CDD71F53993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189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229200"/>
            <a:ext cx="9144000" cy="1628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115616" y="5470192"/>
            <a:ext cx="7200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Website: www.education.gov.za</a:t>
            </a:r>
          </a:p>
          <a:p>
            <a:pPr algn="ctr"/>
            <a:r>
              <a:rPr lang="en-ZA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Centre: 0800 202 933 | callcentre@dbe.gov.za</a:t>
            </a:r>
          </a:p>
          <a:p>
            <a:pPr algn="ctr"/>
            <a:r>
              <a:rPr lang="en-ZA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Twitter: @DBE_SA | Facebook: DBE SA</a:t>
            </a:r>
          </a:p>
          <a:p>
            <a:pPr algn="ctr"/>
            <a:endParaRPr lang="en-ZA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1"/>
            <a:ext cx="9144001" cy="1303651"/>
            <a:chOff x="0" y="1"/>
            <a:chExt cx="9144001" cy="1303651"/>
          </a:xfrm>
        </p:grpSpPr>
        <p:pic>
          <p:nvPicPr>
            <p:cNvPr id="4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5" r="819"/>
            <a:stretch/>
          </p:blipFill>
          <p:spPr bwMode="auto">
            <a:xfrm>
              <a:off x="1" y="1"/>
              <a:ext cx="9144000" cy="1303651"/>
            </a:xfrm>
            <a:prstGeom prst="rect">
              <a:avLst/>
            </a:prstGeom>
            <a:noFill/>
            <a:ln w="63500" cmpd="tri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5" name="Straight Connector 4"/>
            <p:cNvCxnSpPr/>
            <p:nvPr userDrawn="1"/>
          </p:nvCxnSpPr>
          <p:spPr>
            <a:xfrm>
              <a:off x="0" y="1303652"/>
              <a:ext cx="9144001" cy="0"/>
            </a:xfrm>
            <a:prstGeom prst="line">
              <a:avLst/>
            </a:prstGeom>
            <a:ln w="50800">
              <a:solidFill>
                <a:srgbClr val="D9D5BD"/>
              </a:solidFill>
            </a:ln>
            <a:effectLst>
              <a:glow rad="101600">
                <a:schemeClr val="bg2">
                  <a:lumMod val="90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57200" y="2502024"/>
            <a:ext cx="8229600" cy="1143000"/>
          </a:xfrm>
        </p:spPr>
        <p:txBody>
          <a:bodyPr>
            <a:noAutofit/>
          </a:bodyPr>
          <a:lstStyle>
            <a:lvl1pPr>
              <a:defRPr sz="4000" b="1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ENDING MESSAGE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8842852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115617" y="5470192"/>
            <a:ext cx="7200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Website: www.education.gov.za</a:t>
            </a:r>
          </a:p>
          <a:p>
            <a:pPr algn="ctr"/>
            <a:r>
              <a:rPr lang="en-ZA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Centre: 0800 202 933 | callcentre@dbe.gov.za</a:t>
            </a:r>
          </a:p>
          <a:p>
            <a:pPr algn="ctr"/>
            <a:r>
              <a:rPr lang="en-ZA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Twitter: @DBE_SA | Facebook: DBE SA</a:t>
            </a:r>
          </a:p>
          <a:p>
            <a:pPr algn="ctr"/>
            <a:endParaRPr lang="en-ZA" sz="2000" b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57200" y="2502024"/>
            <a:ext cx="8229600" cy="1143000"/>
          </a:xfrm>
        </p:spPr>
        <p:txBody>
          <a:bodyPr>
            <a:noAutofit/>
          </a:bodyPr>
          <a:lstStyle>
            <a:lvl1pPr>
              <a:defRPr sz="4000" b="1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ENDING MESSAGE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3105289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11560" y="3573016"/>
            <a:ext cx="6400800" cy="1008112"/>
          </a:xfrm>
        </p:spPr>
        <p:txBody>
          <a:bodyPr>
            <a:normAutofit/>
          </a:bodyPr>
          <a:lstStyle>
            <a:lvl1pPr marL="0" indent="0" algn="ctr">
              <a:buNone/>
              <a:defRPr sz="2400" b="0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r>
              <a:rPr lang="en-ZA" sz="2400" b="1" dirty="0" smtClean="0">
                <a:solidFill>
                  <a:srgbClr val="DB6D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SUBTITLE OF THE PRESENTATION</a:t>
            </a:r>
            <a:endParaRPr lang="en-ZA" sz="2400" b="1" dirty="0">
              <a:solidFill>
                <a:srgbClr val="DB6D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323528" y="1916832"/>
            <a:ext cx="8229600" cy="1143000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TITLE OF PRESENTATION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9385984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09600" y="838204"/>
            <a:ext cx="85344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6D29"/>
              </a:gs>
            </a:gsLst>
            <a:lin ang="0" scaled="1"/>
            <a:tileRect/>
          </a:gradFill>
          <a:ln w="25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96" y="6237320"/>
            <a:ext cx="1471464" cy="59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5" t="18717" r="12842" b="24479"/>
          <a:stretch/>
        </p:blipFill>
        <p:spPr bwMode="auto">
          <a:xfrm>
            <a:off x="8544985" y="6268997"/>
            <a:ext cx="539552" cy="589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44624"/>
            <a:ext cx="8229600" cy="721570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 of slide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8309816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11560" y="3573016"/>
            <a:ext cx="6400800" cy="1008112"/>
          </a:xfrm>
        </p:spPr>
        <p:txBody>
          <a:bodyPr>
            <a:normAutofit/>
          </a:bodyPr>
          <a:lstStyle>
            <a:lvl1pPr marL="0" indent="0" algn="ctr">
              <a:buNone/>
              <a:defRPr sz="2400" b="0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r>
              <a:rPr lang="en-ZA" sz="2400" b="1" dirty="0" smtClean="0">
                <a:solidFill>
                  <a:srgbClr val="DB6D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SUBTITLE OF THE PRESENTATION</a:t>
            </a:r>
            <a:endParaRPr lang="en-ZA" sz="2400" b="1" dirty="0">
              <a:solidFill>
                <a:srgbClr val="DB6D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323528" y="1916832"/>
            <a:ext cx="8229600" cy="1143000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TITLE OF PRESENTATION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099857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09600" y="838204"/>
            <a:ext cx="85344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6D29"/>
              </a:gs>
            </a:gsLst>
            <a:lin ang="0" scaled="1"/>
            <a:tileRect/>
          </a:gradFill>
          <a:ln w="25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/>
          <a:stretch/>
        </p:blipFill>
        <p:spPr bwMode="auto">
          <a:xfrm>
            <a:off x="35496" y="6237320"/>
            <a:ext cx="1471464" cy="59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5" t="18717" r="12842" b="24479"/>
          <a:stretch/>
        </p:blipFill>
        <p:spPr bwMode="auto">
          <a:xfrm>
            <a:off x="8544985" y="6268997"/>
            <a:ext cx="539552" cy="589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44624"/>
            <a:ext cx="8229600" cy="721570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 of slide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9113379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229200"/>
            <a:ext cx="9144000" cy="1628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115617" y="5470192"/>
            <a:ext cx="7200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Website: www.education.gov.za</a:t>
            </a:r>
          </a:p>
          <a:p>
            <a:pPr algn="ctr"/>
            <a:r>
              <a:rPr lang="en-ZA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Centre: 0800 202 933 | callcentre@dbe.gov.za</a:t>
            </a:r>
          </a:p>
          <a:p>
            <a:pPr algn="ctr"/>
            <a:r>
              <a:rPr lang="en-ZA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Twitter: @DBE_SA | Facebook: DBE SA</a:t>
            </a:r>
          </a:p>
          <a:p>
            <a:pPr algn="ctr"/>
            <a:endParaRPr lang="en-ZA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4" y="9"/>
            <a:ext cx="9144001" cy="1303651"/>
            <a:chOff x="0" y="1"/>
            <a:chExt cx="9144001" cy="1303651"/>
          </a:xfrm>
        </p:grpSpPr>
        <p:pic>
          <p:nvPicPr>
            <p:cNvPr id="4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5" r="819"/>
            <a:stretch/>
          </p:blipFill>
          <p:spPr bwMode="auto">
            <a:xfrm>
              <a:off x="1" y="1"/>
              <a:ext cx="9144000" cy="1303651"/>
            </a:xfrm>
            <a:prstGeom prst="rect">
              <a:avLst/>
            </a:prstGeom>
            <a:noFill/>
            <a:ln w="63500" cmpd="tri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5" name="Straight Connector 4"/>
            <p:cNvCxnSpPr/>
            <p:nvPr userDrawn="1"/>
          </p:nvCxnSpPr>
          <p:spPr>
            <a:xfrm>
              <a:off x="0" y="1303652"/>
              <a:ext cx="9144001" cy="0"/>
            </a:xfrm>
            <a:prstGeom prst="line">
              <a:avLst/>
            </a:prstGeom>
            <a:ln w="50800">
              <a:solidFill>
                <a:srgbClr val="D9D5BD"/>
              </a:solidFill>
            </a:ln>
            <a:effectLst>
              <a:glow rad="101600">
                <a:schemeClr val="bg2">
                  <a:lumMod val="90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57200" y="2502024"/>
            <a:ext cx="8229600" cy="1143000"/>
          </a:xfrm>
        </p:spPr>
        <p:txBody>
          <a:bodyPr>
            <a:noAutofit/>
          </a:bodyPr>
          <a:lstStyle>
            <a:lvl1pPr>
              <a:defRPr sz="4000" b="1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ENDING MESSAGE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254549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0" y="5562600"/>
            <a:ext cx="9144000" cy="1265238"/>
            <a:chOff x="0" y="5562600"/>
            <a:chExt cx="9144000" cy="1264494"/>
          </a:xfrm>
        </p:grpSpPr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8"/>
            <a:stretch>
              <a:fillRect/>
            </a:stretch>
          </p:blipFill>
          <p:spPr bwMode="auto">
            <a:xfrm>
              <a:off x="76200" y="5992639"/>
              <a:ext cx="2057400" cy="834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85" t="18716" r="12842" b="24480"/>
            <a:stretch>
              <a:fillRect/>
            </a:stretch>
          </p:blipFill>
          <p:spPr bwMode="auto">
            <a:xfrm>
              <a:off x="8305801" y="5950586"/>
              <a:ext cx="761999" cy="831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11"/>
            <p:cNvGrpSpPr>
              <a:grpSpLocks/>
            </p:cNvGrpSpPr>
            <p:nvPr userDrawn="1"/>
          </p:nvGrpSpPr>
          <p:grpSpPr bwMode="auto">
            <a:xfrm>
              <a:off x="0" y="5562600"/>
              <a:ext cx="9144000" cy="228466"/>
              <a:chOff x="0" y="5334000"/>
              <a:chExt cx="9144000" cy="228466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0" y="5334000"/>
                <a:ext cx="8991600" cy="228466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143000" y="5334000"/>
                <a:ext cx="1143000" cy="228466"/>
              </a:xfrm>
              <a:prstGeom prst="rect">
                <a:avLst/>
              </a:prstGeom>
              <a:solidFill>
                <a:schemeClr val="accent2">
                  <a:lumMod val="50000"/>
                  <a:alpha val="8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8077200" y="5334000"/>
                <a:ext cx="1066800" cy="228466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286000" y="5334000"/>
                <a:ext cx="1143000" cy="228466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505200" y="5334000"/>
                <a:ext cx="1143000" cy="228466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610100" y="5334000"/>
                <a:ext cx="1143000" cy="228466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753100" y="5334000"/>
                <a:ext cx="1143000" cy="228466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6" name="Group 1"/>
          <p:cNvGrpSpPr>
            <a:grpSpLocks/>
          </p:cNvGrpSpPr>
          <p:nvPr userDrawn="1"/>
        </p:nvGrpSpPr>
        <p:grpSpPr bwMode="auto">
          <a:xfrm>
            <a:off x="0" y="0"/>
            <a:ext cx="9144000" cy="1303338"/>
            <a:chOff x="0" y="1"/>
            <a:chExt cx="9144001" cy="1303651"/>
          </a:xfrm>
        </p:grpSpPr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5" r="819"/>
            <a:stretch>
              <a:fillRect/>
            </a:stretch>
          </p:blipFill>
          <p:spPr bwMode="auto">
            <a:xfrm>
              <a:off x="1" y="1"/>
              <a:ext cx="9144000" cy="130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 cmpd="tri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" name="Straight Connector 17"/>
            <p:cNvCxnSpPr/>
            <p:nvPr userDrawn="1"/>
          </p:nvCxnSpPr>
          <p:spPr>
            <a:xfrm>
              <a:off x="0" y="-969496"/>
              <a:ext cx="9144001" cy="0"/>
            </a:xfrm>
            <a:prstGeom prst="line">
              <a:avLst/>
            </a:prstGeom>
            <a:ln w="50800">
              <a:solidFill>
                <a:srgbClr val="D9D5BD"/>
              </a:solidFill>
            </a:ln>
            <a:effectLst>
              <a:glow rad="101600">
                <a:schemeClr val="bg2">
                  <a:lumMod val="90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1560" y="3573017"/>
            <a:ext cx="6400800" cy="1008112"/>
          </a:xfrm>
        </p:spPr>
        <p:txBody>
          <a:bodyPr>
            <a:normAutofit/>
          </a:bodyPr>
          <a:lstStyle>
            <a:lvl1pPr marL="0" indent="0" algn="ctr">
              <a:buNone/>
              <a:defRPr sz="2400" b="0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23528" y="1916832"/>
            <a:ext cx="8229600" cy="1143000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9627767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11560" y="3573016"/>
            <a:ext cx="6400800" cy="1008112"/>
          </a:xfrm>
        </p:spPr>
        <p:txBody>
          <a:bodyPr>
            <a:normAutofit/>
          </a:bodyPr>
          <a:lstStyle>
            <a:lvl1pPr marL="0" indent="0" algn="ctr">
              <a:buNone/>
              <a:defRPr sz="2400" b="0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r>
              <a:rPr lang="en-ZA" sz="2400" b="1" dirty="0" smtClean="0">
                <a:solidFill>
                  <a:srgbClr val="DB6D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SUBTITLE OF THE PRESENTATION</a:t>
            </a:r>
            <a:endParaRPr lang="en-ZA" sz="2400" b="1" dirty="0">
              <a:solidFill>
                <a:srgbClr val="DB6D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323528" y="1916832"/>
            <a:ext cx="8229600" cy="1143000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TITLE OF PRESENTATION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4999509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09600" y="838204"/>
            <a:ext cx="85344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6D29"/>
              </a:gs>
            </a:gsLst>
            <a:lin ang="0" scaled="1"/>
            <a:tileRect/>
          </a:gradFill>
          <a:ln w="25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96" y="6237336"/>
            <a:ext cx="1471464" cy="59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5" t="18717" r="12842" b="24479"/>
          <a:stretch/>
        </p:blipFill>
        <p:spPr bwMode="auto">
          <a:xfrm>
            <a:off x="8544988" y="6269013"/>
            <a:ext cx="539552" cy="589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44624"/>
            <a:ext cx="8229600" cy="721570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 of slide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3510438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115619" y="5470192"/>
            <a:ext cx="7200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Website: www.education.gov.za</a:t>
            </a:r>
          </a:p>
          <a:p>
            <a:pPr algn="ctr"/>
            <a:r>
              <a:rPr lang="en-ZA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Centre: 0800 202 933 | callcentre@dbe.gov.za</a:t>
            </a:r>
          </a:p>
          <a:p>
            <a:pPr algn="ctr"/>
            <a:r>
              <a:rPr lang="en-ZA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witter</a:t>
            </a:r>
            <a:r>
              <a:rPr lang="en-ZA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@DBE_SA | Facebook: DBE SA</a:t>
            </a:r>
          </a:p>
          <a:p>
            <a:pPr algn="ctr"/>
            <a:endParaRPr lang="en-ZA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57200" y="2502024"/>
            <a:ext cx="8229600" cy="1143000"/>
          </a:xfrm>
        </p:spPr>
        <p:txBody>
          <a:bodyPr>
            <a:noAutofit/>
          </a:bodyPr>
          <a:lstStyle>
            <a:lvl1pPr>
              <a:defRPr sz="4000" b="1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ENDING MESSAGE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11888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0" y="5562600"/>
            <a:ext cx="9144000" cy="1265238"/>
            <a:chOff x="0" y="5562600"/>
            <a:chExt cx="9144000" cy="1264494"/>
          </a:xfrm>
        </p:grpSpPr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8"/>
            <a:stretch>
              <a:fillRect/>
            </a:stretch>
          </p:blipFill>
          <p:spPr bwMode="auto">
            <a:xfrm>
              <a:off x="76200" y="5992639"/>
              <a:ext cx="2057400" cy="834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85" t="18716" r="12842" b="24480"/>
            <a:stretch>
              <a:fillRect/>
            </a:stretch>
          </p:blipFill>
          <p:spPr bwMode="auto">
            <a:xfrm>
              <a:off x="8305801" y="5950586"/>
              <a:ext cx="761999" cy="831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11"/>
            <p:cNvGrpSpPr>
              <a:grpSpLocks/>
            </p:cNvGrpSpPr>
            <p:nvPr userDrawn="1"/>
          </p:nvGrpSpPr>
          <p:grpSpPr bwMode="auto">
            <a:xfrm>
              <a:off x="0" y="5562600"/>
              <a:ext cx="9144000" cy="228466"/>
              <a:chOff x="0" y="5334000"/>
              <a:chExt cx="9144000" cy="228466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0" y="5334000"/>
                <a:ext cx="8991600" cy="228466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143000" y="5334000"/>
                <a:ext cx="1143000" cy="228466"/>
              </a:xfrm>
              <a:prstGeom prst="rect">
                <a:avLst/>
              </a:prstGeom>
              <a:solidFill>
                <a:schemeClr val="accent2">
                  <a:lumMod val="50000"/>
                  <a:alpha val="8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8077200" y="5334000"/>
                <a:ext cx="1066800" cy="228466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286000" y="5334000"/>
                <a:ext cx="1143000" cy="228466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505200" y="5334000"/>
                <a:ext cx="1143000" cy="228466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610100" y="5334000"/>
                <a:ext cx="1143000" cy="228466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753100" y="5334000"/>
                <a:ext cx="1143000" cy="228466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6" name="Group 1"/>
          <p:cNvGrpSpPr>
            <a:grpSpLocks/>
          </p:cNvGrpSpPr>
          <p:nvPr userDrawn="1"/>
        </p:nvGrpSpPr>
        <p:grpSpPr bwMode="auto">
          <a:xfrm>
            <a:off x="0" y="0"/>
            <a:ext cx="9144000" cy="1303338"/>
            <a:chOff x="0" y="1"/>
            <a:chExt cx="9144001" cy="1303651"/>
          </a:xfrm>
        </p:grpSpPr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5" r="819"/>
            <a:stretch>
              <a:fillRect/>
            </a:stretch>
          </p:blipFill>
          <p:spPr bwMode="auto">
            <a:xfrm>
              <a:off x="1" y="1"/>
              <a:ext cx="9144000" cy="130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 cmpd="tri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" name="Straight Connector 17"/>
            <p:cNvCxnSpPr/>
            <p:nvPr userDrawn="1"/>
          </p:nvCxnSpPr>
          <p:spPr>
            <a:xfrm>
              <a:off x="0" y="-969496"/>
              <a:ext cx="9144001" cy="0"/>
            </a:xfrm>
            <a:prstGeom prst="line">
              <a:avLst/>
            </a:prstGeom>
            <a:ln w="50800">
              <a:solidFill>
                <a:srgbClr val="D9D5BD"/>
              </a:solidFill>
            </a:ln>
            <a:effectLst>
              <a:glow rad="101600">
                <a:schemeClr val="bg2">
                  <a:lumMod val="90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1560" y="3573017"/>
            <a:ext cx="6400800" cy="1008112"/>
          </a:xfrm>
        </p:spPr>
        <p:txBody>
          <a:bodyPr>
            <a:normAutofit/>
          </a:bodyPr>
          <a:lstStyle>
            <a:lvl1pPr marL="0" indent="0" algn="ctr">
              <a:buNone/>
              <a:defRPr sz="2400" b="0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23528" y="1916832"/>
            <a:ext cx="8229600" cy="1143000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9796813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0" y="5562600"/>
            <a:ext cx="9144000" cy="1265238"/>
            <a:chOff x="0" y="5562600"/>
            <a:chExt cx="9144000" cy="1264494"/>
          </a:xfrm>
        </p:grpSpPr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8"/>
            <a:stretch>
              <a:fillRect/>
            </a:stretch>
          </p:blipFill>
          <p:spPr bwMode="auto">
            <a:xfrm>
              <a:off x="76200" y="5992639"/>
              <a:ext cx="2057400" cy="834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85" t="18716" r="12842" b="24480"/>
            <a:stretch>
              <a:fillRect/>
            </a:stretch>
          </p:blipFill>
          <p:spPr bwMode="auto">
            <a:xfrm>
              <a:off x="8305801" y="5950586"/>
              <a:ext cx="761999" cy="831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11"/>
            <p:cNvGrpSpPr>
              <a:grpSpLocks/>
            </p:cNvGrpSpPr>
            <p:nvPr userDrawn="1"/>
          </p:nvGrpSpPr>
          <p:grpSpPr bwMode="auto">
            <a:xfrm>
              <a:off x="0" y="5562600"/>
              <a:ext cx="9144000" cy="228466"/>
              <a:chOff x="0" y="5334000"/>
              <a:chExt cx="9144000" cy="228466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0" y="5334000"/>
                <a:ext cx="8991600" cy="228466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143000" y="5334000"/>
                <a:ext cx="1143000" cy="228466"/>
              </a:xfrm>
              <a:prstGeom prst="rect">
                <a:avLst/>
              </a:prstGeom>
              <a:solidFill>
                <a:schemeClr val="accent2">
                  <a:lumMod val="50000"/>
                  <a:alpha val="8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8077200" y="5334000"/>
                <a:ext cx="1066800" cy="228466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286000" y="5334000"/>
                <a:ext cx="1143000" cy="228466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505200" y="5334000"/>
                <a:ext cx="1143000" cy="228466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610100" y="5334000"/>
                <a:ext cx="1143000" cy="228466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753100" y="5334000"/>
                <a:ext cx="1143000" cy="228466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6" name="Group 1"/>
          <p:cNvGrpSpPr>
            <a:grpSpLocks/>
          </p:cNvGrpSpPr>
          <p:nvPr userDrawn="1"/>
        </p:nvGrpSpPr>
        <p:grpSpPr bwMode="auto">
          <a:xfrm>
            <a:off x="0" y="0"/>
            <a:ext cx="9144000" cy="1303338"/>
            <a:chOff x="0" y="1"/>
            <a:chExt cx="9144001" cy="1303651"/>
          </a:xfrm>
        </p:grpSpPr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5" r="819"/>
            <a:stretch>
              <a:fillRect/>
            </a:stretch>
          </p:blipFill>
          <p:spPr bwMode="auto">
            <a:xfrm>
              <a:off x="1" y="1"/>
              <a:ext cx="9144000" cy="130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 cmpd="tri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" name="Straight Connector 17"/>
            <p:cNvCxnSpPr/>
            <p:nvPr userDrawn="1"/>
          </p:nvCxnSpPr>
          <p:spPr>
            <a:xfrm>
              <a:off x="0" y="-36584"/>
              <a:ext cx="9144001" cy="0"/>
            </a:xfrm>
            <a:prstGeom prst="line">
              <a:avLst/>
            </a:prstGeom>
            <a:ln w="50800">
              <a:solidFill>
                <a:srgbClr val="D9D5BD"/>
              </a:solidFill>
            </a:ln>
            <a:effectLst>
              <a:glow rad="101600">
                <a:schemeClr val="bg2">
                  <a:lumMod val="90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1560" y="3573016"/>
            <a:ext cx="6400800" cy="1008112"/>
          </a:xfrm>
        </p:spPr>
        <p:txBody>
          <a:bodyPr>
            <a:normAutofit/>
          </a:bodyPr>
          <a:lstStyle>
            <a:lvl1pPr marL="0" indent="0" algn="ctr">
              <a:buNone/>
              <a:defRPr sz="2400" b="0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23528" y="1916832"/>
            <a:ext cx="8229600" cy="1143000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2950655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09600" y="838200"/>
            <a:ext cx="8534400" cy="4603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6D29"/>
              </a:gs>
            </a:gsLst>
            <a:lin ang="0" scaled="1"/>
            <a:tileRect/>
          </a:gradFill>
          <a:ln w="25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 dirty="0">
              <a:solidFill>
                <a:prstClr val="white"/>
              </a:solidFill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/>
          <a:stretch>
            <a:fillRect/>
          </a:stretch>
        </p:blipFill>
        <p:spPr bwMode="auto">
          <a:xfrm>
            <a:off x="34929" y="6237288"/>
            <a:ext cx="1471613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5" t="18716" r="12842" b="24480"/>
          <a:stretch>
            <a:fillRect/>
          </a:stretch>
        </p:blipFill>
        <p:spPr bwMode="auto">
          <a:xfrm>
            <a:off x="8545513" y="6269038"/>
            <a:ext cx="53975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721570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8637645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229255"/>
            <a:ext cx="9144000" cy="162877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1116013" y="5470555"/>
            <a:ext cx="7200900" cy="16303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2000" b="1" dirty="0" smtClean="0">
                <a:solidFill>
                  <a:prstClr val="white"/>
                </a:solidFill>
              </a:rPr>
              <a:t>Website: www.education.gov.za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2000" b="1" dirty="0" smtClean="0">
                <a:solidFill>
                  <a:prstClr val="white"/>
                </a:solidFill>
              </a:rPr>
              <a:t>Call Centre: 0800 202 933 | callcentre@dbe.gov.za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2000" b="1" dirty="0" smtClean="0">
                <a:solidFill>
                  <a:prstClr val="white"/>
                </a:solidFill>
              </a:rPr>
              <a:t>Twitter: @DBE_SA | Facebook: DBE SA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ZA" altLang="en-US" sz="2000" b="1" dirty="0" smtClean="0">
              <a:solidFill>
                <a:prstClr val="white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ZA" altLang="en-US" sz="2000" b="1" dirty="0" smtClean="0">
              <a:solidFill>
                <a:prstClr val="white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 userDrawn="1"/>
        </p:nvGrpSpPr>
        <p:grpSpPr bwMode="auto">
          <a:xfrm>
            <a:off x="0" y="0"/>
            <a:ext cx="9144000" cy="1303338"/>
            <a:chOff x="0" y="1"/>
            <a:chExt cx="9144001" cy="1303651"/>
          </a:xfrm>
        </p:grpSpPr>
        <p:pic>
          <p:nvPicPr>
            <p:cNvPr id="7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5" r="819"/>
            <a:stretch>
              <a:fillRect/>
            </a:stretch>
          </p:blipFill>
          <p:spPr bwMode="auto">
            <a:xfrm>
              <a:off x="1" y="1"/>
              <a:ext cx="9144000" cy="130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 cmpd="tri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Straight Connector 7"/>
            <p:cNvCxnSpPr/>
            <p:nvPr userDrawn="1"/>
          </p:nvCxnSpPr>
          <p:spPr>
            <a:xfrm>
              <a:off x="0" y="-36584"/>
              <a:ext cx="9144001" cy="0"/>
            </a:xfrm>
            <a:prstGeom prst="line">
              <a:avLst/>
            </a:prstGeom>
            <a:ln w="50800">
              <a:solidFill>
                <a:srgbClr val="D9D5BD"/>
              </a:solidFill>
            </a:ln>
            <a:effectLst>
              <a:glow rad="101600">
                <a:schemeClr val="bg2">
                  <a:lumMod val="90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502024"/>
            <a:ext cx="8229600" cy="1143000"/>
          </a:xfrm>
        </p:spPr>
        <p:txBody>
          <a:bodyPr>
            <a:noAutofit/>
          </a:bodyPr>
          <a:lstStyle>
            <a:lvl1pPr>
              <a:defRPr sz="4000" b="1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0258598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11560" y="3573016"/>
            <a:ext cx="6400800" cy="1008112"/>
          </a:xfrm>
        </p:spPr>
        <p:txBody>
          <a:bodyPr>
            <a:normAutofit/>
          </a:bodyPr>
          <a:lstStyle>
            <a:lvl1pPr marL="0" indent="0" algn="ctr">
              <a:buNone/>
              <a:defRPr sz="2400" b="0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r>
              <a:rPr lang="en-ZA" sz="2400" b="1" dirty="0" smtClean="0">
                <a:solidFill>
                  <a:srgbClr val="DB6D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SUBTITLE OF THE PRESENTATION</a:t>
            </a:r>
            <a:endParaRPr lang="en-ZA" sz="2400" b="1" dirty="0">
              <a:solidFill>
                <a:srgbClr val="DB6D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5562600"/>
            <a:ext cx="9144000" cy="1264494"/>
            <a:chOff x="0" y="5562600"/>
            <a:chExt cx="9144000" cy="1264494"/>
          </a:xfrm>
        </p:grpSpPr>
        <p:pic>
          <p:nvPicPr>
            <p:cNvPr id="10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6200" y="5992639"/>
              <a:ext cx="2057400" cy="8344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4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85" t="18717" r="12842" b="24479"/>
            <a:stretch/>
          </p:blipFill>
          <p:spPr bwMode="auto">
            <a:xfrm>
              <a:off x="8305801" y="5950586"/>
              <a:ext cx="761999" cy="831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2" name="Group 11"/>
            <p:cNvGrpSpPr/>
            <p:nvPr userDrawn="1"/>
          </p:nvGrpSpPr>
          <p:grpSpPr>
            <a:xfrm>
              <a:off x="0" y="5562600"/>
              <a:ext cx="9144000" cy="228600"/>
              <a:chOff x="0" y="5334000"/>
              <a:chExt cx="9144000" cy="2286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0" y="5334000"/>
                <a:ext cx="8991599" cy="228600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143000" y="5334000"/>
                <a:ext cx="1143000" cy="228600"/>
              </a:xfrm>
              <a:prstGeom prst="rect">
                <a:avLst/>
              </a:prstGeom>
              <a:solidFill>
                <a:schemeClr val="accent2">
                  <a:lumMod val="50000"/>
                  <a:alpha val="8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8077201" y="5334000"/>
                <a:ext cx="1066799" cy="228600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286000" y="5334000"/>
                <a:ext cx="1143000" cy="228600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505200" y="5334000"/>
                <a:ext cx="1143000" cy="228600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610100" y="5334000"/>
                <a:ext cx="1143000" cy="228600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753100" y="5334000"/>
                <a:ext cx="1143000" cy="228600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" name="Group 1"/>
          <p:cNvGrpSpPr/>
          <p:nvPr userDrawn="1"/>
        </p:nvGrpSpPr>
        <p:grpSpPr>
          <a:xfrm>
            <a:off x="4" y="9"/>
            <a:ext cx="9144001" cy="1303651"/>
            <a:chOff x="0" y="1"/>
            <a:chExt cx="9144001" cy="1303651"/>
          </a:xfrm>
        </p:grpSpPr>
        <p:pic>
          <p:nvPicPr>
            <p:cNvPr id="7" name="Picture 2"/>
            <p:cNvPicPr>
              <a:picLocks noChangeAspect="1" noChangeArrowheads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" y="1"/>
              <a:ext cx="9144000" cy="1303651"/>
            </a:xfrm>
            <a:prstGeom prst="rect">
              <a:avLst/>
            </a:prstGeom>
            <a:noFill/>
            <a:ln w="63500" cmpd="tri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0" name="Straight Connector 19"/>
            <p:cNvCxnSpPr/>
            <p:nvPr userDrawn="1"/>
          </p:nvCxnSpPr>
          <p:spPr>
            <a:xfrm>
              <a:off x="0" y="1303652"/>
              <a:ext cx="9144001" cy="0"/>
            </a:xfrm>
            <a:prstGeom prst="line">
              <a:avLst/>
            </a:prstGeom>
            <a:ln w="50800">
              <a:solidFill>
                <a:srgbClr val="D9D5BD"/>
              </a:solidFill>
            </a:ln>
            <a:effectLst>
              <a:glow rad="101600">
                <a:schemeClr val="bg2">
                  <a:lumMod val="90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323528" y="1916832"/>
            <a:ext cx="8229600" cy="1143000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TITLE OF PRESENTATION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6886422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09600" y="838204"/>
            <a:ext cx="85344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6D29"/>
              </a:gs>
            </a:gsLst>
            <a:lin ang="0" scaled="1"/>
            <a:tileRect/>
          </a:gradFill>
          <a:ln w="25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96" y="6237320"/>
            <a:ext cx="1471464" cy="59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5" t="18717" r="12842" b="24479"/>
          <a:stretch/>
        </p:blipFill>
        <p:spPr bwMode="auto">
          <a:xfrm>
            <a:off x="8544985" y="6268997"/>
            <a:ext cx="539552" cy="589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44624"/>
            <a:ext cx="8229600" cy="721570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 of slide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9470106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229200"/>
            <a:ext cx="9144000" cy="1628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115617" y="5470192"/>
            <a:ext cx="7200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Website: www.education.gov.za</a:t>
            </a:r>
          </a:p>
          <a:p>
            <a:pPr algn="ctr"/>
            <a:r>
              <a:rPr lang="en-ZA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Centre: 0800 202 933 | callcentre@dbe.gov.za</a:t>
            </a:r>
          </a:p>
          <a:p>
            <a:pPr algn="ctr"/>
            <a:r>
              <a:rPr lang="en-ZA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Twitter: @DBE_SA | Facebook: DBE SA</a:t>
            </a:r>
          </a:p>
          <a:p>
            <a:pPr algn="ctr"/>
            <a:endParaRPr lang="en-ZA" sz="2000" b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4" y="9"/>
            <a:ext cx="9144001" cy="1303651"/>
            <a:chOff x="0" y="1"/>
            <a:chExt cx="9144001" cy="1303651"/>
          </a:xfrm>
        </p:grpSpPr>
        <p:pic>
          <p:nvPicPr>
            <p:cNvPr id="4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" y="1"/>
              <a:ext cx="9144000" cy="1303651"/>
            </a:xfrm>
            <a:prstGeom prst="rect">
              <a:avLst/>
            </a:prstGeom>
            <a:noFill/>
            <a:ln w="63500" cmpd="tri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5" name="Straight Connector 4"/>
            <p:cNvCxnSpPr/>
            <p:nvPr userDrawn="1"/>
          </p:nvCxnSpPr>
          <p:spPr>
            <a:xfrm>
              <a:off x="0" y="1303652"/>
              <a:ext cx="9144001" cy="0"/>
            </a:xfrm>
            <a:prstGeom prst="line">
              <a:avLst/>
            </a:prstGeom>
            <a:ln w="50800">
              <a:solidFill>
                <a:srgbClr val="D9D5BD"/>
              </a:solidFill>
            </a:ln>
            <a:effectLst>
              <a:glow rad="101600">
                <a:schemeClr val="bg2">
                  <a:lumMod val="90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57200" y="2502024"/>
            <a:ext cx="8229600" cy="1143000"/>
          </a:xfrm>
        </p:spPr>
        <p:txBody>
          <a:bodyPr>
            <a:noAutofit/>
          </a:bodyPr>
          <a:lstStyle>
            <a:lvl1pPr>
              <a:defRPr sz="4000" b="1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ENDING MESSAGE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1144204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0" y="5562600"/>
            <a:ext cx="9144000" cy="1265238"/>
            <a:chOff x="0" y="5562600"/>
            <a:chExt cx="9144000" cy="1264494"/>
          </a:xfrm>
        </p:grpSpPr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8"/>
            <a:stretch>
              <a:fillRect/>
            </a:stretch>
          </p:blipFill>
          <p:spPr bwMode="auto">
            <a:xfrm>
              <a:off x="76200" y="5992639"/>
              <a:ext cx="2057400" cy="8344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Picture 4"/>
            <p:cNvSpPr>
              <a:spLocks noChangeAspect="1" noChangeArrowheads="1"/>
            </p:cNvSpPr>
            <p:nvPr userDrawn="1"/>
          </p:nvSpPr>
          <p:spPr bwMode="auto">
            <a:xfrm>
              <a:off x="8305801" y="5950586"/>
              <a:ext cx="761999" cy="831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ZA" altLang="en-US" smtClean="0">
                <a:solidFill>
                  <a:prstClr val="black"/>
                </a:solidFill>
              </a:endParaRPr>
            </a:p>
          </p:txBody>
        </p:sp>
        <p:grpSp>
          <p:nvGrpSpPr>
            <p:cNvPr id="7" name="Group 9"/>
            <p:cNvGrpSpPr>
              <a:grpSpLocks/>
            </p:cNvGrpSpPr>
            <p:nvPr userDrawn="1"/>
          </p:nvGrpSpPr>
          <p:grpSpPr bwMode="auto">
            <a:xfrm>
              <a:off x="0" y="5562600"/>
              <a:ext cx="9144000" cy="228600"/>
              <a:chOff x="0" y="5334000"/>
              <a:chExt cx="9144000" cy="22860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0" y="5334000"/>
                <a:ext cx="8991600" cy="228465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143000" y="5334000"/>
                <a:ext cx="1143000" cy="228465"/>
              </a:xfrm>
              <a:prstGeom prst="rect">
                <a:avLst/>
              </a:prstGeom>
              <a:solidFill>
                <a:schemeClr val="accent2">
                  <a:lumMod val="50000"/>
                  <a:alpha val="8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8077200" y="5334000"/>
                <a:ext cx="1066800" cy="228465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286000" y="5334000"/>
                <a:ext cx="1143000" cy="228465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505200" y="5334000"/>
                <a:ext cx="1143000" cy="228465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610100" y="5334000"/>
                <a:ext cx="1143000" cy="228465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753100" y="5334000"/>
                <a:ext cx="1143000" cy="228465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6" name="Group 17"/>
          <p:cNvGrpSpPr>
            <a:grpSpLocks/>
          </p:cNvGrpSpPr>
          <p:nvPr userDrawn="1"/>
        </p:nvGrpSpPr>
        <p:grpSpPr bwMode="auto">
          <a:xfrm>
            <a:off x="0" y="0"/>
            <a:ext cx="9144000" cy="1303338"/>
            <a:chOff x="0" y="1"/>
            <a:chExt cx="9144001" cy="1303651"/>
          </a:xfrm>
        </p:grpSpPr>
        <p:sp>
          <p:nvSpPr>
            <p:cNvPr id="17" name="Picture 2"/>
            <p:cNvSpPr>
              <a:spLocks noChangeAspect="1" noChangeArrowheads="1"/>
            </p:cNvSpPr>
            <p:nvPr userDrawn="1"/>
          </p:nvSpPr>
          <p:spPr bwMode="auto">
            <a:xfrm>
              <a:off x="1" y="1"/>
              <a:ext cx="9144000" cy="13036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 cmpd="tri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ZA" altLang="en-US" smtClean="0">
                <a:solidFill>
                  <a:prstClr val="black"/>
                </a:solidFill>
              </a:endParaRPr>
            </a:p>
          </p:txBody>
        </p:sp>
        <p:cxnSp>
          <p:nvCxnSpPr>
            <p:cNvPr id="18" name="Straight Connector 17"/>
            <p:cNvCxnSpPr/>
            <p:nvPr userDrawn="1"/>
          </p:nvCxnSpPr>
          <p:spPr>
            <a:xfrm>
              <a:off x="0" y="1304858"/>
              <a:ext cx="9144001" cy="0"/>
            </a:xfrm>
            <a:prstGeom prst="line">
              <a:avLst/>
            </a:prstGeom>
            <a:ln w="50800">
              <a:solidFill>
                <a:srgbClr val="D9D5BD"/>
              </a:solidFill>
            </a:ln>
            <a:effectLst>
              <a:glow rad="101600">
                <a:schemeClr val="bg2">
                  <a:lumMod val="90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1560" y="3573016"/>
            <a:ext cx="6400800" cy="1008112"/>
          </a:xfrm>
        </p:spPr>
        <p:txBody>
          <a:bodyPr>
            <a:normAutofit/>
          </a:bodyPr>
          <a:lstStyle>
            <a:lvl1pPr marL="0" indent="0" algn="ctr">
              <a:buNone/>
              <a:defRPr sz="2400" b="0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23528" y="1916832"/>
            <a:ext cx="8229600" cy="1143000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5866114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09600" y="838200"/>
            <a:ext cx="8534400" cy="4603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6D29"/>
              </a:gs>
            </a:gsLst>
            <a:lin ang="0" scaled="1"/>
            <a:tileRect/>
          </a:gradFill>
          <a:ln w="25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>
              <a:solidFill>
                <a:prstClr val="white"/>
              </a:solidFill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/>
          <a:stretch>
            <a:fillRect/>
          </a:stretch>
        </p:blipFill>
        <p:spPr bwMode="auto">
          <a:xfrm>
            <a:off x="34929" y="6237288"/>
            <a:ext cx="1471613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icture 4"/>
          <p:cNvSpPr>
            <a:spLocks noChangeAspect="1" noChangeArrowheads="1"/>
          </p:cNvSpPr>
          <p:nvPr userDrawn="1"/>
        </p:nvSpPr>
        <p:spPr bwMode="auto">
          <a:xfrm>
            <a:off x="8545513" y="6269038"/>
            <a:ext cx="539750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ZA" altLang="en-US" smtClean="0">
              <a:solidFill>
                <a:prstClr val="black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721570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7870433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229233"/>
            <a:ext cx="9144000" cy="162877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1116013" y="5470533"/>
            <a:ext cx="720090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2000" b="1" smtClean="0">
                <a:solidFill>
                  <a:srgbClr val="FFFFFF"/>
                </a:solidFill>
              </a:rPr>
              <a:t>Website: www.education.gov.za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2000" b="1" smtClean="0">
                <a:solidFill>
                  <a:srgbClr val="FFFFFF"/>
                </a:solidFill>
              </a:rPr>
              <a:t>Call Centre: 0800 202 933 | callcentre@dbe.gov.za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2000" b="1" smtClean="0">
                <a:solidFill>
                  <a:srgbClr val="FFFFFF"/>
                </a:solidFill>
              </a:rPr>
              <a:t>Twitter: @DBE_SA | Facebook: DBE SA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ZA" altLang="en-US" sz="2000" b="1" smtClean="0">
              <a:solidFill>
                <a:srgbClr val="FFFFFF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ZA" altLang="en-US" sz="2000" b="1" smtClean="0">
              <a:solidFill>
                <a:srgbClr val="FFFFFF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 userDrawn="1"/>
        </p:nvGrpSpPr>
        <p:grpSpPr bwMode="auto">
          <a:xfrm>
            <a:off x="0" y="0"/>
            <a:ext cx="9144000" cy="1303338"/>
            <a:chOff x="0" y="1"/>
            <a:chExt cx="9144001" cy="1303651"/>
          </a:xfrm>
        </p:grpSpPr>
        <p:sp>
          <p:nvSpPr>
            <p:cNvPr id="7" name="Picture 2"/>
            <p:cNvSpPr>
              <a:spLocks noChangeAspect="1" noChangeArrowheads="1"/>
            </p:cNvSpPr>
            <p:nvPr userDrawn="1"/>
          </p:nvSpPr>
          <p:spPr bwMode="auto">
            <a:xfrm>
              <a:off x="1" y="1"/>
              <a:ext cx="9144000" cy="13036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 cmpd="tri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ZA" altLang="en-US" smtClean="0">
                <a:solidFill>
                  <a:prstClr val="black"/>
                </a:solidFill>
              </a:endParaRPr>
            </a:p>
          </p:txBody>
        </p:sp>
        <p:cxnSp>
          <p:nvCxnSpPr>
            <p:cNvPr id="8" name="Straight Connector 7"/>
            <p:cNvCxnSpPr/>
            <p:nvPr userDrawn="1"/>
          </p:nvCxnSpPr>
          <p:spPr>
            <a:xfrm>
              <a:off x="0" y="1304858"/>
              <a:ext cx="9144001" cy="0"/>
            </a:xfrm>
            <a:prstGeom prst="line">
              <a:avLst/>
            </a:prstGeom>
            <a:ln w="50800">
              <a:solidFill>
                <a:srgbClr val="D9D5BD"/>
              </a:solidFill>
            </a:ln>
            <a:effectLst>
              <a:glow rad="101600">
                <a:schemeClr val="bg2">
                  <a:lumMod val="90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502024"/>
            <a:ext cx="8229600" cy="1143000"/>
          </a:xfrm>
        </p:spPr>
        <p:txBody>
          <a:bodyPr>
            <a:noAutofit/>
          </a:bodyPr>
          <a:lstStyle>
            <a:lvl1pPr>
              <a:defRPr sz="4000" b="1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1648931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09600" y="838200"/>
            <a:ext cx="8534400" cy="4603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6D29"/>
              </a:gs>
            </a:gsLst>
            <a:lin ang="0" scaled="1"/>
            <a:tileRect/>
          </a:gradFill>
          <a:ln w="25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ZA">
              <a:solidFill>
                <a:prstClr val="white"/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/>
          <a:stretch>
            <a:fillRect/>
          </a:stretch>
        </p:blipFill>
        <p:spPr bwMode="auto">
          <a:xfrm>
            <a:off x="34929" y="6237288"/>
            <a:ext cx="1471613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5" t="18716" r="12842" b="24480"/>
          <a:stretch>
            <a:fillRect/>
          </a:stretch>
        </p:blipFill>
        <p:spPr bwMode="auto">
          <a:xfrm>
            <a:off x="8545513" y="6269038"/>
            <a:ext cx="539750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721570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28005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34" Type="http://schemas.openxmlformats.org/officeDocument/2006/relationships/slideLayout" Target="../slideLayouts/slideLayout49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3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29" Type="http://schemas.openxmlformats.org/officeDocument/2006/relationships/slideLayout" Target="../slideLayouts/slideLayout44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32" Type="http://schemas.openxmlformats.org/officeDocument/2006/relationships/slideLayout" Target="../slideLayouts/slideLayout47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3.xml"/><Relationship Id="rId36" Type="http://schemas.openxmlformats.org/officeDocument/2006/relationships/theme" Target="../theme/theme4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31" Type="http://schemas.openxmlformats.org/officeDocument/2006/relationships/slideLayout" Target="../slideLayouts/slideLayout46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26" Type="http://schemas.openxmlformats.org/officeDocument/2006/relationships/slideLayout" Target="../slideLayouts/slideLayout94.xml"/><Relationship Id="rId3" Type="http://schemas.openxmlformats.org/officeDocument/2006/relationships/slideLayout" Target="../slideLayouts/slideLayout71.xml"/><Relationship Id="rId21" Type="http://schemas.openxmlformats.org/officeDocument/2006/relationships/slideLayout" Target="../slideLayouts/slideLayout89.xml"/><Relationship Id="rId34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5" Type="http://schemas.openxmlformats.org/officeDocument/2006/relationships/slideLayout" Target="../slideLayouts/slideLayout93.xml"/><Relationship Id="rId33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88.xml"/><Relationship Id="rId29" Type="http://schemas.openxmlformats.org/officeDocument/2006/relationships/slideLayout" Target="../slideLayouts/slideLayout97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24" Type="http://schemas.openxmlformats.org/officeDocument/2006/relationships/slideLayout" Target="../slideLayouts/slideLayout92.xml"/><Relationship Id="rId32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23" Type="http://schemas.openxmlformats.org/officeDocument/2006/relationships/slideLayout" Target="../slideLayouts/slideLayout91.xml"/><Relationship Id="rId28" Type="http://schemas.openxmlformats.org/officeDocument/2006/relationships/slideLayout" Target="../slideLayouts/slideLayout96.xml"/><Relationship Id="rId36" Type="http://schemas.openxmlformats.org/officeDocument/2006/relationships/theme" Target="../theme/theme6.xm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31" Type="http://schemas.openxmlformats.org/officeDocument/2006/relationships/slideLayout" Target="../slideLayouts/slideLayout99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slideLayout" Target="../slideLayouts/slideLayout90.xml"/><Relationship Id="rId27" Type="http://schemas.openxmlformats.org/officeDocument/2006/relationships/slideLayout" Target="../slideLayouts/slideLayout95.xml"/><Relationship Id="rId30" Type="http://schemas.openxmlformats.org/officeDocument/2006/relationships/slideLayout" Target="../slideLayouts/slideLayout98.xml"/><Relationship Id="rId35" Type="http://schemas.openxmlformats.org/officeDocument/2006/relationships/slideLayout" Target="../slideLayouts/slideLayout10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AF019-4F7B-4D31-9D1A-762E4322E3E6}" type="datetimeFigureOut">
              <a:rPr lang="en-ZA" smtClean="0"/>
              <a:pPr/>
              <a:t>2017/02/10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53F8B-4788-43D9-B19C-7CDD71F53993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55578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53F8B-4788-43D9-B19C-7CDD71F53993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114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53F8B-4788-43D9-B19C-7CDD71F53993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685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915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AF019-4F7B-4D31-9D1A-762E4322E3E6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2017/02/10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53F8B-4788-43D9-B19C-7CDD71F53993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861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  <p:sldLayoutId id="2147483836" r:id="rId16"/>
    <p:sldLayoutId id="2147483837" r:id="rId17"/>
    <p:sldLayoutId id="2147483838" r:id="rId18"/>
    <p:sldLayoutId id="2147483839" r:id="rId19"/>
    <p:sldLayoutId id="2147483840" r:id="rId20"/>
    <p:sldLayoutId id="2147483841" r:id="rId21"/>
    <p:sldLayoutId id="2147483842" r:id="rId22"/>
    <p:sldLayoutId id="2147483843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AF019-4F7B-4D31-9D1A-762E4322E3E6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2017/02/10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53F8B-4788-43D9-B19C-7CDD71F53993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934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  <p:sldLayoutId id="2147483929" r:id="rId13"/>
    <p:sldLayoutId id="2147483930" r:id="rId14"/>
    <p:sldLayoutId id="2147483931" r:id="rId15"/>
    <p:sldLayoutId id="2147483932" r:id="rId16"/>
    <p:sldLayoutId id="2147483933" r:id="rId17"/>
    <p:sldLayoutId id="2147483934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AF019-4F7B-4D31-9D1A-762E4322E3E6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2017/02/10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53F8B-4788-43D9-B19C-7CDD71F53993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858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  <p:sldLayoutId id="2147483948" r:id="rId13"/>
    <p:sldLayoutId id="2147483949" r:id="rId14"/>
    <p:sldLayoutId id="2147483950" r:id="rId15"/>
    <p:sldLayoutId id="2147483951" r:id="rId16"/>
    <p:sldLayoutId id="2147483952" r:id="rId17"/>
    <p:sldLayoutId id="2147483953" r:id="rId18"/>
    <p:sldLayoutId id="2147483954" r:id="rId19"/>
    <p:sldLayoutId id="2147483955" r:id="rId20"/>
    <p:sldLayoutId id="2147483956" r:id="rId21"/>
    <p:sldLayoutId id="2147483957" r:id="rId22"/>
    <p:sldLayoutId id="2147483958" r:id="rId23"/>
    <p:sldLayoutId id="2147483959" r:id="rId24"/>
    <p:sldLayoutId id="2147483960" r:id="rId25"/>
    <p:sldLayoutId id="2147483961" r:id="rId26"/>
    <p:sldLayoutId id="2147483962" r:id="rId27"/>
    <p:sldLayoutId id="2147483963" r:id="rId28"/>
    <p:sldLayoutId id="2147483964" r:id="rId29"/>
    <p:sldLayoutId id="2147483965" r:id="rId30"/>
    <p:sldLayoutId id="2147483966" r:id="rId31"/>
    <p:sldLayoutId id="2147483967" r:id="rId32"/>
    <p:sldLayoutId id="2147483968" r:id="rId33"/>
    <p:sldLayoutId id="2147483969" r:id="rId34"/>
    <p:sldLayoutId id="2147483970" r:id="rId3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ZA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ZA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B22301-B808-4626-8B8C-025FB2D9025B}" type="slidenum">
              <a:rPr lang="en-ZA" alt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312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2322" y="1052736"/>
            <a:ext cx="9019226" cy="4320480"/>
          </a:xfrm>
        </p:spPr>
        <p:txBody>
          <a:bodyPr/>
          <a:lstStyle/>
          <a:p>
            <a:r>
              <a:rPr lang="en-ZA" altLang="en-US" dirty="0" smtClean="0"/>
              <a:t/>
            </a:r>
            <a:br>
              <a:rPr lang="en-ZA" altLang="en-US" dirty="0" smtClean="0"/>
            </a:br>
            <a:r>
              <a:rPr lang="en-ZA" altLang="en-US" dirty="0" smtClean="0"/>
              <a:t/>
            </a:r>
            <a:br>
              <a:rPr lang="en-ZA" altLang="en-US" dirty="0" smtClean="0"/>
            </a:br>
            <a:r>
              <a:rPr lang="en-ZA" altLang="en-US" dirty="0" smtClean="0"/>
              <a:t/>
            </a:r>
            <a:br>
              <a:rPr lang="en-ZA" altLang="en-US" dirty="0" smtClean="0"/>
            </a:br>
            <a:r>
              <a:rPr lang="en-ZA" altLang="en-US" dirty="0" smtClean="0"/>
              <a:t/>
            </a:r>
            <a:br>
              <a:rPr lang="en-ZA" altLang="en-US" dirty="0" smtClean="0"/>
            </a:br>
            <a:r>
              <a:rPr lang="en-ZA" altLang="en-US" dirty="0" smtClean="0"/>
              <a:t/>
            </a:r>
            <a:br>
              <a:rPr lang="en-ZA" altLang="en-US" dirty="0" smtClean="0"/>
            </a:br>
            <a:r>
              <a:rPr lang="en-ZA" altLang="en-US" dirty="0" smtClean="0"/>
              <a:t/>
            </a:r>
            <a:br>
              <a:rPr lang="en-ZA" altLang="en-US" dirty="0" smtClean="0"/>
            </a:br>
            <a:r>
              <a:rPr lang="en-ZA" altLang="en-US" dirty="0" smtClean="0"/>
              <a:t/>
            </a:r>
            <a:br>
              <a:rPr lang="en-ZA" altLang="en-US" dirty="0" smtClean="0"/>
            </a:br>
            <a:r>
              <a:rPr lang="en-ZA" altLang="en-US" dirty="0" smtClean="0"/>
              <a:t/>
            </a:r>
            <a:br>
              <a:rPr lang="en-ZA" altLang="en-US" dirty="0" smtClean="0"/>
            </a:br>
            <a:r>
              <a:rPr lang="en-ZA" altLang="en-US" dirty="0" smtClean="0"/>
              <a:t/>
            </a:r>
            <a:br>
              <a:rPr lang="en-ZA" altLang="en-US" dirty="0" smtClean="0"/>
            </a:br>
            <a:r>
              <a:rPr lang="en-ZA" altLang="en-US" dirty="0" smtClean="0"/>
              <a:t/>
            </a:r>
            <a:br>
              <a:rPr lang="en-ZA" altLang="en-US" dirty="0" smtClean="0"/>
            </a:br>
            <a:r>
              <a:rPr lang="en-ZA" altLang="en-US" dirty="0" smtClean="0"/>
              <a:t>THREE STREAM MODEL</a:t>
            </a:r>
            <a:br>
              <a:rPr lang="en-ZA" altLang="en-US" dirty="0" smtClean="0"/>
            </a:br>
            <a:r>
              <a:rPr lang="en-ZA" altLang="en-US" dirty="0" smtClean="0"/>
              <a:t/>
            </a:r>
            <a:br>
              <a:rPr lang="en-ZA" altLang="en-US" dirty="0" smtClean="0"/>
            </a:br>
            <a:r>
              <a:rPr lang="en-ZA" altLang="en-US" sz="3200" i="1" dirty="0">
                <a:solidFill>
                  <a:srgbClr val="FF0000"/>
                </a:solidFill>
              </a:rPr>
              <a:t>RADICAL SOCIOECONOMIC TRANSFORMATION</a:t>
            </a:r>
            <a:r>
              <a:rPr lang="en-ZA" altLang="en-US" sz="5400" i="1" dirty="0" smtClean="0">
                <a:solidFill>
                  <a:srgbClr val="FF0000"/>
                </a:solidFill>
              </a:rPr>
              <a:t/>
            </a:r>
            <a:br>
              <a:rPr lang="en-ZA" altLang="en-US" sz="5400" i="1" dirty="0" smtClean="0">
                <a:solidFill>
                  <a:srgbClr val="FF0000"/>
                </a:solidFill>
              </a:rPr>
            </a:br>
            <a:r>
              <a:rPr lang="en-ZA" altLang="en-US" sz="6000" dirty="0" smtClean="0"/>
              <a:t/>
            </a:r>
            <a:br>
              <a:rPr lang="en-ZA" altLang="en-US" sz="6000" dirty="0" smtClean="0"/>
            </a:br>
            <a:r>
              <a:rPr lang="en-ZA" altLang="en-US" dirty="0" smtClean="0"/>
              <a:t/>
            </a:r>
            <a:br>
              <a:rPr lang="en-ZA" altLang="en-US" dirty="0" smtClean="0"/>
            </a:br>
            <a:r>
              <a:rPr lang="en-ZA" altLang="en-US" dirty="0" smtClean="0"/>
              <a:t/>
            </a:r>
            <a:br>
              <a:rPr lang="en-ZA" altLang="en-US" dirty="0" smtClean="0"/>
            </a:br>
            <a:r>
              <a:rPr lang="en-ZA" altLang="en-US" dirty="0" smtClean="0"/>
              <a:t/>
            </a:r>
            <a:br>
              <a:rPr lang="en-ZA" altLang="en-US" dirty="0" smtClean="0"/>
            </a:br>
            <a:r>
              <a:rPr lang="en-ZA" altLang="en-US" dirty="0" smtClean="0"/>
              <a:t/>
            </a:r>
            <a:br>
              <a:rPr lang="en-ZA" altLang="en-US" dirty="0" smtClean="0"/>
            </a:br>
            <a:endParaRPr lang="en-ZA" altLang="en-US" dirty="0" smtClean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0" y="3774915"/>
            <a:ext cx="9035976" cy="456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5400" b="1" dirty="0" smtClean="0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altLang="en-US" sz="5400" b="1" dirty="0" smtClean="0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altLang="en-US" sz="5400" b="1" dirty="0" smtClean="0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altLang="en-US" sz="5400" b="1" dirty="0" smtClean="0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altLang="en-US" sz="5400" b="1" dirty="0" smtClean="0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altLang="en-US" sz="5400" b="1" dirty="0" smtClean="0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ZA" altLang="en-US" sz="5400" b="1" dirty="0" smtClean="0">
              <a:solidFill>
                <a:srgbClr val="741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4800" b="1" dirty="0" smtClean="0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ZA" altLang="en-US" sz="4400" b="1" dirty="0" smtClean="0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altLang="en-US" sz="4400" b="1" dirty="0" smtClean="0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altLang="en-US" sz="4400" b="1" dirty="0" smtClean="0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altLang="en-US" sz="4400" b="1" dirty="0" smtClean="0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altLang="en-US" sz="4400" b="1" dirty="0" smtClean="0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altLang="en-US" sz="4400" b="1" dirty="0" smtClean="0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altLang="en-US" sz="4400" b="1" dirty="0" smtClean="0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altLang="en-US" sz="4400" b="1" dirty="0" smtClean="0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altLang="en-US" sz="5400" b="1" dirty="0" smtClean="0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altLang="en-US" sz="5400" b="1" dirty="0" smtClean="0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altLang="en-US" sz="5400" b="1" dirty="0" smtClean="0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altLang="en-US" sz="5400" b="1" dirty="0" smtClean="0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altLang="en-US" sz="2400" b="1" dirty="0" smtClean="0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altLang="en-US" sz="2400" b="1" dirty="0" smtClean="0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ZA" altLang="en-US" sz="3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8377" y="5805264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79646">
                    <a:lumMod val="50000"/>
                  </a:srgbClr>
                </a:solidFill>
              </a:rPr>
              <a:t>Dr MJ Maboya</a:t>
            </a:r>
          </a:p>
          <a:p>
            <a:pPr algn="ctr"/>
            <a:r>
              <a:rPr lang="en-US" sz="1600" b="1" dirty="0" smtClean="0">
                <a:solidFill>
                  <a:srgbClr val="F79646">
                    <a:lumMod val="50000"/>
                  </a:srgbClr>
                </a:solidFill>
              </a:rPr>
              <a:t>Venue:  Cape Town</a:t>
            </a:r>
          </a:p>
          <a:p>
            <a:pPr algn="ctr"/>
            <a:r>
              <a:rPr lang="en-US" sz="1600" b="1" dirty="0" smtClean="0">
                <a:solidFill>
                  <a:srgbClr val="F79646">
                    <a:lumMod val="50000"/>
                  </a:srgbClr>
                </a:solidFill>
              </a:rPr>
              <a:t>14 February 2017</a:t>
            </a:r>
          </a:p>
        </p:txBody>
      </p:sp>
      <p:sp>
        <p:nvSpPr>
          <p:cNvPr id="2" name="Rectangle 1"/>
          <p:cNvSpPr/>
          <p:nvPr/>
        </p:nvSpPr>
        <p:spPr>
          <a:xfrm>
            <a:off x="179512" y="1124744"/>
            <a:ext cx="88564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ZA" sz="4400" b="1" cap="sm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Portfolio Committee on Education </a:t>
            </a:r>
          </a:p>
        </p:txBody>
      </p:sp>
    </p:spTree>
    <p:extLst>
      <p:ext uri="{BB962C8B-B14F-4D97-AF65-F5344CB8AC3E}">
        <p14:creationId xmlns:p14="http://schemas.microsoft.com/office/powerpoint/2010/main" val="31828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en-ZA" sz="5400" b="1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SCHOOLS</a:t>
            </a:r>
            <a:endParaRPr lang="en-ZA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4929417"/>
          </a:xfrm>
        </p:spPr>
        <p:txBody>
          <a:bodyPr>
            <a:normAutofit fontScale="92500" lnSpcReduction="20000"/>
          </a:bodyPr>
          <a:lstStyle/>
          <a:p>
            <a:pPr lvl="0" algn="just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en-ZA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Finalise the </a:t>
            </a:r>
            <a:r>
              <a:rPr lang="en-ZA" sz="4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 </a:t>
            </a:r>
            <a:r>
              <a:rPr lang="en-ZA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Focus Schools</a:t>
            </a:r>
          </a:p>
          <a:p>
            <a:pPr lvl="0" algn="just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en-ZA" sz="4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Strengthen</a:t>
            </a:r>
            <a:r>
              <a:rPr lang="en-ZA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legislative and policy frameworks</a:t>
            </a:r>
          </a:p>
          <a:p>
            <a:pPr lvl="0" algn="just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en-ZA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Finalise </a:t>
            </a:r>
            <a:r>
              <a:rPr lang="en-ZA" sz="4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guidelines</a:t>
            </a:r>
          </a:p>
          <a:p>
            <a:pPr lvl="0" algn="just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en-ZA" sz="4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Align</a:t>
            </a:r>
            <a:r>
              <a:rPr lang="en-ZA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establishment to </a:t>
            </a:r>
            <a:r>
              <a:rPr lang="en-ZA" sz="4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zones/ corridors/ sector </a:t>
            </a:r>
          </a:p>
          <a:p>
            <a:endParaRPr lang="en-ZA" dirty="0"/>
          </a:p>
        </p:txBody>
      </p:sp>
      <p:sp>
        <p:nvSpPr>
          <p:cNvPr id="4" name="Rectangle 3"/>
          <p:cNvSpPr/>
          <p:nvPr/>
        </p:nvSpPr>
        <p:spPr>
          <a:xfrm>
            <a:off x="5730428" y="6453336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9DC7CBB9-8A01-486D-A115-199A907CBFA4}" type="slidenum">
              <a:rPr lang="en-ZA" sz="1200">
                <a:solidFill>
                  <a:srgbClr val="898989"/>
                </a:solidFill>
              </a:rPr>
              <a:pPr algn="r"/>
              <a:t>10</a:t>
            </a:fld>
            <a:endParaRPr lang="en-ZA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2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48880"/>
            <a:ext cx="8206680" cy="1944216"/>
          </a:xfrm>
        </p:spPr>
        <p:txBody>
          <a:bodyPr>
            <a:normAutofit fontScale="90000"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ZA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n-ZA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en-ZA" sz="6000" b="1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TECHNICAL VOCATIONAL STREAM</a:t>
            </a:r>
            <a:br>
              <a:rPr lang="en-ZA" sz="6000" b="1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en-ZA" sz="8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59832" y="37162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9DC7CBB9-8A01-486D-A115-199A907CBFA4}" type="slidenum">
              <a:rPr lang="en-ZA" sz="1200">
                <a:solidFill>
                  <a:srgbClr val="898989"/>
                </a:solidFill>
              </a:rPr>
              <a:pPr algn="r"/>
              <a:t>11</a:t>
            </a:fld>
            <a:endParaRPr lang="en-ZA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33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NDP TARGETS</a:t>
            </a:r>
            <a:r>
              <a:rPr lang="en-US" sz="3600" b="1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ZA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568952" cy="4741987"/>
          </a:xfrm>
        </p:spPr>
        <p:txBody>
          <a:bodyPr>
            <a:normAutofit fontScale="92500" lnSpcReduction="20000"/>
          </a:bodyPr>
          <a:lstStyle/>
          <a:p>
            <a:pPr lvl="0" algn="just">
              <a:buNone/>
            </a:pPr>
            <a:r>
              <a:rPr lang="en-US" sz="39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“One of the </a:t>
            </a:r>
            <a:r>
              <a:rPr lang="en-US" sz="39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targets</a:t>
            </a:r>
            <a:r>
              <a:rPr lang="en-US" sz="39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set for </a:t>
            </a:r>
            <a:r>
              <a:rPr lang="en-US" sz="39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 </a:t>
            </a:r>
            <a:r>
              <a:rPr lang="en-US" sz="39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delivery agreement signed by the Minister of Higher Education and Training is to produce </a:t>
            </a:r>
            <a:r>
              <a:rPr lang="en-US" sz="39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10 000 artisans </a:t>
            </a:r>
            <a:r>
              <a:rPr lang="en-US" sz="39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year. This target can be met with concerted effort and adequate funding. We propose a </a:t>
            </a:r>
            <a:r>
              <a:rPr lang="en-US" sz="39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</a:t>
            </a:r>
            <a:r>
              <a:rPr lang="en-US" sz="39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39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30 000 </a:t>
            </a:r>
            <a:r>
              <a:rPr lang="en-US" sz="39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en-US" sz="39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2030</a:t>
            </a:r>
            <a:r>
              <a:rPr lang="en-US" sz="39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subject to demand</a:t>
            </a:r>
            <a:r>
              <a:rPr lang="en-US" sz="39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lvl="0" algn="just">
              <a:buNone/>
            </a:pPr>
            <a:endParaRPr lang="en-US" sz="36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r">
              <a:spcBef>
                <a:spcPts val="0"/>
              </a:spcBef>
              <a:buNone/>
              <a:defRPr/>
            </a:pPr>
            <a:endParaRPr lang="en-ZA" sz="1400" b="1" i="1" dirty="0" smtClean="0">
              <a:solidFill>
                <a:prstClr val="black"/>
              </a:solidFill>
            </a:endParaRPr>
          </a:p>
          <a:p>
            <a:pPr marL="0" lvl="0" indent="0" algn="r">
              <a:spcBef>
                <a:spcPts val="0"/>
              </a:spcBef>
              <a:buNone/>
              <a:defRPr/>
            </a:pPr>
            <a:endParaRPr lang="en-ZA" sz="1400" b="1" i="1" dirty="0" smtClean="0">
              <a:solidFill>
                <a:prstClr val="black"/>
              </a:solidFill>
            </a:endParaRPr>
          </a:p>
          <a:p>
            <a:pPr marL="0" lvl="0" indent="0" algn="r">
              <a:spcBef>
                <a:spcPts val="0"/>
              </a:spcBef>
              <a:buNone/>
              <a:defRPr/>
            </a:pPr>
            <a:r>
              <a:rPr lang="en-ZA" sz="1400" b="1" i="1" dirty="0" smtClean="0">
                <a:solidFill>
                  <a:prstClr val="black"/>
                </a:solidFill>
              </a:rPr>
              <a:t>National </a:t>
            </a:r>
            <a:r>
              <a:rPr lang="en-ZA" sz="1400" b="1" i="1" dirty="0">
                <a:solidFill>
                  <a:prstClr val="black"/>
                </a:solidFill>
              </a:rPr>
              <a:t>Planning Commission: National Development Plan, November 2011)</a:t>
            </a:r>
          </a:p>
          <a:p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21288"/>
            <a:ext cx="1691680" cy="8367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30428" y="6453336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9DC7CBB9-8A01-486D-A115-199A907CBFA4}" type="slidenum">
              <a:rPr lang="en-ZA" sz="1200">
                <a:solidFill>
                  <a:srgbClr val="898989"/>
                </a:solidFill>
              </a:rPr>
              <a:pPr algn="r"/>
              <a:t>12</a:t>
            </a:fld>
            <a:endParaRPr lang="en-ZA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56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ZA" sz="4000" b="1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VOCATIONAL STREAM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5145441"/>
          </a:xfrm>
        </p:spPr>
        <p:txBody>
          <a:bodyPr>
            <a:normAutofit/>
          </a:bodyPr>
          <a:lstStyle/>
          <a:p>
            <a:pPr lvl="1">
              <a:buClr>
                <a:srgbClr val="C0504D">
                  <a:lumMod val="50000"/>
                </a:srgbClr>
              </a:buClr>
            </a:pPr>
            <a:r>
              <a:rPr lang="en-ZA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Graphic Design (EGD)</a:t>
            </a:r>
          </a:p>
          <a:p>
            <a:pPr lvl="1">
              <a:buClr>
                <a:srgbClr val="C0504D">
                  <a:lumMod val="50000"/>
                </a:srgbClr>
              </a:buClr>
            </a:pPr>
            <a:r>
              <a:rPr lang="en-ZA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Civil Technology</a:t>
            </a:r>
          </a:p>
          <a:p>
            <a:pPr lvl="1">
              <a:buClr>
                <a:srgbClr val="C0504D">
                  <a:lumMod val="50000"/>
                </a:srgbClr>
              </a:buClr>
            </a:pPr>
            <a:r>
              <a:rPr lang="en-ZA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Electrical Technology</a:t>
            </a:r>
          </a:p>
          <a:p>
            <a:pPr lvl="1">
              <a:buClr>
                <a:srgbClr val="C0504D">
                  <a:lumMod val="50000"/>
                </a:srgbClr>
              </a:buClr>
            </a:pPr>
            <a:r>
              <a:rPr lang="en-ZA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Mechanical Technology</a:t>
            </a:r>
          </a:p>
          <a:p>
            <a:pPr lvl="1">
              <a:buClr>
                <a:srgbClr val="C0504D">
                  <a:lumMod val="50000"/>
                </a:srgbClr>
              </a:buClr>
            </a:pPr>
            <a:r>
              <a:rPr lang="en-ZA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Mathematics</a:t>
            </a:r>
          </a:p>
          <a:p>
            <a:pPr lvl="1">
              <a:buClr>
                <a:srgbClr val="C0504D">
                  <a:lumMod val="50000"/>
                </a:srgbClr>
              </a:buClr>
            </a:pPr>
            <a:r>
              <a:rPr lang="en-ZA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Sciences</a:t>
            </a:r>
          </a:p>
          <a:p>
            <a:endParaRPr lang="en-ZA" dirty="0"/>
          </a:p>
        </p:txBody>
      </p:sp>
      <p:sp>
        <p:nvSpPr>
          <p:cNvPr id="4" name="Rectangle 3"/>
          <p:cNvSpPr/>
          <p:nvPr/>
        </p:nvSpPr>
        <p:spPr>
          <a:xfrm>
            <a:off x="5730428" y="6453336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9DC7CBB9-8A01-486D-A115-199A907CBFA4}" type="slidenum">
              <a:rPr lang="en-ZA" sz="1200">
                <a:solidFill>
                  <a:srgbClr val="898989"/>
                </a:solidFill>
              </a:rPr>
              <a:pPr algn="r"/>
              <a:t>13</a:t>
            </a:fld>
            <a:endParaRPr lang="en-ZA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24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721570"/>
          </a:xfrm>
        </p:spPr>
        <p:txBody>
          <a:bodyPr>
            <a:noAutofit/>
          </a:bodyPr>
          <a:lstStyle/>
          <a:p>
            <a:r>
              <a:rPr lang="en-ZA" sz="2800" b="1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ea typeface="Times New Roman" pitchFamily="18" charset="0"/>
                <a:cs typeface="Aharoni" panose="02010803020104030203" pitchFamily="2" charset="-79"/>
              </a:rPr>
              <a:t>PROGRESS: TECHNICAL VOCATIONAL PATHWAY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178896"/>
          </a:xfrm>
        </p:spPr>
        <p:txBody>
          <a:bodyPr>
            <a:normAutofit/>
          </a:bodyPr>
          <a:lstStyle/>
          <a:p>
            <a:pPr lvl="1"/>
            <a:r>
              <a:rPr lang="en-ZA" sz="4000" dirty="0">
                <a:latin typeface="Arial" panose="020B0604020202020204" pitchFamily="34" charset="0"/>
                <a:cs typeface="Arial" panose="020B0604020202020204" pitchFamily="34" charset="0"/>
              </a:rPr>
              <a:t>Technical Maths</a:t>
            </a:r>
          </a:p>
          <a:p>
            <a:pPr lvl="1"/>
            <a:r>
              <a:rPr lang="en-ZA" sz="4000" dirty="0">
                <a:latin typeface="Arial" panose="020B0604020202020204" pitchFamily="34" charset="0"/>
                <a:cs typeface="Arial" panose="020B0604020202020204" pitchFamily="34" charset="0"/>
              </a:rPr>
              <a:t>Technical Sciences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16664337"/>
              </p:ext>
            </p:extLst>
          </p:nvPr>
        </p:nvGraphicFramePr>
        <p:xfrm>
          <a:off x="0" y="2348880"/>
          <a:ext cx="8388424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393159" y="761999"/>
            <a:ext cx="3809999" cy="2667001"/>
            <a:chOff x="242263" y="-116389"/>
            <a:chExt cx="2986807" cy="2775165"/>
          </a:xfrm>
        </p:grpSpPr>
        <p:sp>
          <p:nvSpPr>
            <p:cNvPr id="7" name="Rounded Rectangle 6"/>
            <p:cNvSpPr/>
            <p:nvPr/>
          </p:nvSpPr>
          <p:spPr>
            <a:xfrm>
              <a:off x="263678" y="-116389"/>
              <a:ext cx="2760658" cy="2775165"/>
            </a:xfrm>
            <a:prstGeom prst="roundRect">
              <a:avLst/>
            </a:prstGeom>
            <a:solidFill>
              <a:srgbClr val="C0504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242263" y="-32736"/>
              <a:ext cx="2986807" cy="24694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62865" rIns="125730" bIns="62865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CAPS : TECH SUBJECTS</a:t>
              </a:r>
            </a:p>
            <a:p>
              <a:pPr lvl="0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sz="2400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37 093 Learners </a:t>
              </a:r>
            </a:p>
            <a:p>
              <a:pPr lvl="0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sz="2400" b="1" dirty="0">
                  <a:solidFill>
                    <a:schemeClr val="tx1"/>
                  </a:solidFill>
                  <a:latin typeface="Arial Narrow" panose="020B0606020202030204" pitchFamily="34" charset="0"/>
                  <a:cs typeface="Aharoni" panose="02010803020104030203" pitchFamily="2" charset="-79"/>
                </a:rPr>
                <a:t>1 471 Educators Trained</a:t>
              </a:r>
            </a:p>
            <a:p>
              <a:pPr lvl="0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sz="2400" b="1" dirty="0">
                  <a:solidFill>
                    <a:schemeClr val="tx1"/>
                  </a:solidFill>
                  <a:latin typeface="Arial Narrow" panose="020B0606020202030204" pitchFamily="34" charset="0"/>
                  <a:cs typeface="Aharoni" panose="02010803020104030203" pitchFamily="2" charset="-79"/>
                </a:rPr>
                <a:t>Partnerships established</a:t>
              </a:r>
              <a:endParaRPr lang="en-ZA" sz="2800" b="1" dirty="0">
                <a:solidFill>
                  <a:schemeClr val="tx1"/>
                </a:solidFill>
                <a:latin typeface="Arial Narrow" panose="020B0606020202030204" pitchFamily="34" charset="0"/>
                <a:cs typeface="Aharoni" panose="02010803020104030203" pitchFamily="2" charset="-79"/>
              </a:endParaRPr>
            </a:p>
            <a:p>
              <a:pPr lvl="0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ZA" sz="2800" kern="1200" dirty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5730428" y="6453336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9DC7CBB9-8A01-486D-A115-199A907CBFA4}" type="slidenum">
              <a:rPr lang="en-ZA" sz="1200">
                <a:solidFill>
                  <a:srgbClr val="898989"/>
                </a:solidFill>
              </a:rPr>
              <a:pPr algn="r"/>
              <a:t>14</a:t>
            </a:fld>
            <a:endParaRPr lang="en-ZA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95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60848"/>
            <a:ext cx="8206680" cy="2232248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en-ZA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n-ZA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en-ZA" sz="5400" b="1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PROGRESS</a:t>
            </a:r>
            <a:br>
              <a:rPr lang="en-ZA" sz="5400" b="1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ZA" sz="5400" b="1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the Implementation of CAPS for Technical High Schools in 2017</a:t>
            </a:r>
          </a:p>
        </p:txBody>
      </p:sp>
      <p:sp>
        <p:nvSpPr>
          <p:cNvPr id="3" name="Rectangle 2"/>
          <p:cNvSpPr/>
          <p:nvPr/>
        </p:nvSpPr>
        <p:spPr>
          <a:xfrm>
            <a:off x="3059832" y="37162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9DC7CBB9-8A01-486D-A115-199A907CBFA4}" type="slidenum">
              <a:rPr lang="en-ZA" sz="1200">
                <a:solidFill>
                  <a:srgbClr val="898989"/>
                </a:solidFill>
              </a:rPr>
              <a:pPr algn="r"/>
              <a:t>15</a:t>
            </a:fld>
            <a:endParaRPr lang="en-ZA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3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60648"/>
            <a:ext cx="8892479" cy="432048"/>
          </a:xfrm>
        </p:spPr>
        <p:txBody>
          <a:bodyPr>
            <a:noAutofit/>
          </a:bodyPr>
          <a:lstStyle/>
          <a:p>
            <a:r>
              <a:rPr lang="en-ZA" sz="2800" dirty="0" smtClean="0">
                <a:solidFill>
                  <a:schemeClr val="accent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PROGRESS: GRADE 11 CAPS FOR TECHNICAL SCHOOLS</a:t>
            </a:r>
            <a:endParaRPr lang="en-ZA" sz="2800" dirty="0">
              <a:solidFill>
                <a:schemeClr val="accent2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0690573"/>
              </p:ext>
            </p:extLst>
          </p:nvPr>
        </p:nvGraphicFramePr>
        <p:xfrm>
          <a:off x="179512" y="1036310"/>
          <a:ext cx="8784976" cy="56342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66841"/>
                <a:gridCol w="6718135"/>
              </a:tblGrid>
              <a:tr h="467075">
                <a:tc>
                  <a:txBody>
                    <a:bodyPr/>
                    <a:lstStyle/>
                    <a:p>
                      <a:pPr algn="ctr"/>
                      <a:r>
                        <a:rPr lang="en-ZA" sz="2400" dirty="0" smtClean="0"/>
                        <a:t>INDICATORS</a:t>
                      </a:r>
                      <a:endParaRPr lang="en-ZA" sz="2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 smtClean="0"/>
                        <a:t>PROGRESS</a:t>
                      </a:r>
                      <a:endParaRPr lang="en-ZA" sz="2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</a:tr>
              <a:tr h="3626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b="1" dirty="0" smtClean="0"/>
                        <a:t> CAPS DOCUMENTS</a:t>
                      </a:r>
                      <a:endParaRPr lang="en-ZA" sz="2000" b="1" dirty="0" smtClean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2000" kern="1200" dirty="0" smtClean="0"/>
                        <a:t>CAPS documents delivered to all schools and available on the DBE website in English and Afrikaans</a:t>
                      </a:r>
                      <a:endParaRPr lang="en-ZA" sz="2000" kern="1200" dirty="0" smtClean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00523">
                <a:tc>
                  <a:txBody>
                    <a:bodyPr/>
                    <a:lstStyle/>
                    <a:p>
                      <a:pPr algn="l"/>
                      <a:r>
                        <a:rPr lang="en-ZA" sz="2000" b="1" dirty="0" smtClean="0"/>
                        <a:t>TRAINING</a:t>
                      </a:r>
                      <a:endParaRPr lang="en-ZA" sz="20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ZA" sz="2000" b="1" kern="1200" dirty="0" smtClean="0"/>
                        <a:t>1 471 </a:t>
                      </a:r>
                      <a:r>
                        <a:rPr lang="en-ZA" sz="2000" kern="1200" dirty="0" smtClean="0"/>
                        <a:t>Grade 11 Educators trained in first phase on the  Specialisations.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ZA" sz="2000" b="1" kern="1200" dirty="0" smtClean="0"/>
                        <a:t>345 </a:t>
                      </a:r>
                      <a:r>
                        <a:rPr lang="en-ZA" sz="2000" kern="1200" dirty="0" smtClean="0"/>
                        <a:t>Grade </a:t>
                      </a:r>
                      <a:r>
                        <a:rPr lang="en-ZA" sz="2000" dirty="0" smtClean="0"/>
                        <a:t>11 Educators trained in Technical Maths &amp; Sciences</a:t>
                      </a:r>
                      <a:endParaRPr lang="en-ZA" sz="2000" dirty="0" smtClean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744886">
                <a:tc>
                  <a:txBody>
                    <a:bodyPr/>
                    <a:lstStyle/>
                    <a:p>
                      <a:pPr algn="l"/>
                      <a:r>
                        <a:rPr lang="en-ZA" sz="2000" b="1" dirty="0" smtClean="0"/>
                        <a:t>INSTITUTIONAL READINESS</a:t>
                      </a:r>
                      <a:endParaRPr lang="en-ZA" sz="20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ZA" sz="2000" kern="1200" dirty="0" smtClean="0"/>
                        <a:t>All </a:t>
                      </a:r>
                      <a:r>
                        <a:rPr lang="en-ZA" sz="2000" b="1" kern="1200" dirty="0" smtClean="0"/>
                        <a:t>Skills Training Centres </a:t>
                      </a:r>
                      <a:r>
                        <a:rPr lang="en-ZA" sz="2000" kern="1200" dirty="0" smtClean="0"/>
                        <a:t>were </a:t>
                      </a:r>
                      <a:r>
                        <a:rPr lang="en-ZA" sz="2000" b="1" kern="1200" dirty="0" smtClean="0"/>
                        <a:t>monitored </a:t>
                      </a:r>
                      <a:r>
                        <a:rPr lang="en-ZA" sz="2000" kern="1200" dirty="0" smtClean="0"/>
                        <a:t> for readiness to train for Grade 11 and approved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ZA" sz="2000" kern="1200" dirty="0" smtClean="0"/>
                        <a:t>A </a:t>
                      </a:r>
                      <a:r>
                        <a:rPr lang="en-ZA" sz="2000" b="1" kern="1200" dirty="0" smtClean="0"/>
                        <a:t>desktop audit </a:t>
                      </a:r>
                      <a:r>
                        <a:rPr lang="en-ZA" sz="2000" kern="1200" dirty="0" smtClean="0"/>
                        <a:t>of schools implementing Grade 11 technical subject is conducted</a:t>
                      </a:r>
                      <a:endParaRPr lang="en-ZA" sz="2000" kern="1200" dirty="0" smtClean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23654">
                <a:tc>
                  <a:txBody>
                    <a:bodyPr/>
                    <a:lstStyle/>
                    <a:p>
                      <a:pPr algn="l"/>
                      <a:r>
                        <a:rPr lang="en-ZA" sz="2000" b="1" dirty="0" smtClean="0"/>
                        <a:t>LTSM</a:t>
                      </a:r>
                      <a:r>
                        <a:rPr lang="en-ZA" sz="2000" b="1" baseline="0" dirty="0" smtClean="0"/>
                        <a:t>  PROVISIONING</a:t>
                      </a:r>
                      <a:endParaRPr lang="en-ZA" sz="20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ZA" sz="2000" dirty="0" smtClean="0"/>
                        <a:t>All </a:t>
                      </a:r>
                      <a:r>
                        <a:rPr lang="en-ZA" sz="2000" b="1" dirty="0" smtClean="0"/>
                        <a:t>Grade 11 Textbooks</a:t>
                      </a:r>
                      <a:r>
                        <a:rPr lang="en-ZA" sz="2000" b="1" baseline="0" dirty="0" smtClean="0"/>
                        <a:t> </a:t>
                      </a:r>
                      <a:r>
                        <a:rPr lang="en-ZA" sz="2000" baseline="0" dirty="0" smtClean="0"/>
                        <a:t>have been developed.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ZA" sz="2000" baseline="0" dirty="0" smtClean="0"/>
                        <a:t>Screening and </a:t>
                      </a:r>
                      <a:r>
                        <a:rPr lang="en-ZA" sz="2000" b="1" baseline="0" dirty="0" smtClean="0"/>
                        <a:t>quality assurance </a:t>
                      </a:r>
                      <a:r>
                        <a:rPr lang="en-ZA" sz="2000" baseline="0" dirty="0" smtClean="0"/>
                        <a:t>conducted and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ZA" sz="2000" baseline="0" dirty="0" smtClean="0"/>
                        <a:t>Delivery of the textbooks has been done.</a:t>
                      </a:r>
                      <a:endParaRPr lang="en-ZA" sz="2000" dirty="0" smtClean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838995">
                <a:tc>
                  <a:txBody>
                    <a:bodyPr/>
                    <a:lstStyle/>
                    <a:p>
                      <a:pPr algn="l"/>
                      <a:r>
                        <a:rPr lang="en-ZA" sz="2000" b="1" dirty="0" smtClean="0"/>
                        <a:t>ASSESSMENT (EXEMPLARS)</a:t>
                      </a:r>
                      <a:endParaRPr lang="en-ZA" sz="20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ZA" sz="2000" b="1" kern="1200" dirty="0" smtClean="0"/>
                        <a:t>Grade </a:t>
                      </a:r>
                      <a:r>
                        <a:rPr lang="en-ZA" sz="2000" b="1" kern="1200" noProof="0" dirty="0" smtClean="0"/>
                        <a:t>11 exemplars </a:t>
                      </a:r>
                      <a:r>
                        <a:rPr lang="en-ZA" sz="2000" kern="1200" noProof="0" dirty="0" smtClean="0"/>
                        <a:t>developed and distributed to provinces</a:t>
                      </a:r>
                      <a:endParaRPr lang="en-ZA" sz="2000" kern="1200" dirty="0" smtClean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404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60848"/>
            <a:ext cx="8206680" cy="2232248"/>
          </a:xfrm>
        </p:spPr>
        <p:txBody>
          <a:bodyPr>
            <a:normAutofit fontScale="90000"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ZA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n-ZA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en-ZA" sz="6000" b="1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TECHNICAL </a:t>
            </a:r>
            <a:r>
              <a:rPr lang="en-ZA" sz="6000" b="1" dirty="0" smtClean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OCCUPATIONAL </a:t>
            </a:r>
            <a:r>
              <a:rPr lang="en-ZA" sz="6000" b="1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STREAM</a:t>
            </a:r>
            <a:br>
              <a:rPr lang="en-ZA" sz="6000" b="1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en-ZA" sz="5400" b="1" dirty="0">
              <a:solidFill>
                <a:srgbClr val="C0504D">
                  <a:lumMod val="75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59832" y="37162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9DC7CBB9-8A01-486D-A115-199A907CBFA4}" type="slidenum">
              <a:rPr lang="en-ZA" sz="1200">
                <a:solidFill>
                  <a:srgbClr val="898989"/>
                </a:solidFill>
              </a:rPr>
              <a:pPr algn="r"/>
              <a:t>17</a:t>
            </a:fld>
            <a:endParaRPr lang="en-ZA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04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998"/>
            <a:ext cx="8229600" cy="1143000"/>
          </a:xfrm>
        </p:spPr>
        <p:txBody>
          <a:bodyPr>
            <a:normAutofit/>
          </a:bodyPr>
          <a:lstStyle/>
          <a:p>
            <a:r>
              <a:rPr lang="en-ZA" sz="5400" b="1" dirty="0">
                <a:solidFill>
                  <a:schemeClr val="accent2">
                    <a:lumMod val="75000"/>
                  </a:schemeClr>
                </a:solidFill>
              </a:rPr>
              <a:t>NDP GOAL AND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001425"/>
          </a:xfrm>
        </p:spPr>
        <p:txBody>
          <a:bodyPr>
            <a:normAutofit fontScale="92500" lnSpcReduction="20000"/>
          </a:bodyPr>
          <a:lstStyle/>
          <a:p>
            <a:pPr marL="0" lvl="0" indent="0" algn="just">
              <a:buNone/>
            </a:pPr>
            <a:r>
              <a:rPr lang="en-ZA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ZA" sz="31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</a:t>
            </a:r>
            <a:r>
              <a:rPr lang="en-ZA" sz="31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inclusive education </a:t>
            </a:r>
            <a:r>
              <a:rPr lang="en-ZA" sz="31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enables everyone to participate effectively in a free society. Education provides </a:t>
            </a:r>
            <a:r>
              <a:rPr lang="en-ZA" sz="31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en-ZA" sz="31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ZA" sz="31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  <a:r>
              <a:rPr lang="en-ZA" sz="31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people with </a:t>
            </a:r>
            <a:r>
              <a:rPr lang="en-ZA" sz="31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disabilities</a:t>
            </a:r>
            <a:r>
              <a:rPr lang="en-ZA" sz="31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use to exercise a range of other </a:t>
            </a:r>
            <a:r>
              <a:rPr lang="en-ZA" sz="31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rights</a:t>
            </a:r>
            <a:r>
              <a:rPr lang="en-ZA" sz="31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such as the right to political participation, the right to </a:t>
            </a:r>
            <a:r>
              <a:rPr lang="en-ZA" sz="31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n-ZA" sz="31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 right to live </a:t>
            </a:r>
            <a:r>
              <a:rPr lang="en-ZA" sz="31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independently</a:t>
            </a:r>
            <a:r>
              <a:rPr lang="en-ZA" sz="31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contribute to the community, the right to participate in </a:t>
            </a:r>
            <a:r>
              <a:rPr lang="en-ZA" sz="31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cultural life</a:t>
            </a:r>
            <a:r>
              <a:rPr lang="en-ZA" sz="31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the right </a:t>
            </a:r>
            <a:r>
              <a:rPr lang="en-ZA" sz="31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raise</a:t>
            </a:r>
            <a:r>
              <a:rPr lang="en-ZA" sz="31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family. Ensuring that all children with disabilities have </a:t>
            </a:r>
            <a:r>
              <a:rPr lang="en-ZA" sz="31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  <a:r>
              <a:rPr lang="en-ZA" sz="31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ZA" sz="31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en-ZA" sz="31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education will help South Africa meet its employment </a:t>
            </a:r>
            <a:r>
              <a:rPr lang="en-ZA" sz="31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equity</a:t>
            </a:r>
            <a:r>
              <a:rPr lang="en-ZA" sz="31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goals in the long run</a:t>
            </a:r>
            <a:r>
              <a:rPr lang="en-ZA" sz="31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ZA" sz="27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0" lvl="0" indent="0" algn="just">
              <a:buNone/>
            </a:pPr>
            <a:endParaRPr lang="en-ZA" sz="27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r">
              <a:spcBef>
                <a:spcPts val="0"/>
              </a:spcBef>
              <a:buNone/>
            </a:pPr>
            <a:r>
              <a:rPr lang="en-ZA" altLang="en-US" sz="1500" b="1" i="1" dirty="0">
                <a:solidFill>
                  <a:srgbClr val="000000"/>
                </a:solidFill>
                <a:cs typeface="Arial" panose="020B0604020202020204" pitchFamily="34" charset="0"/>
              </a:rPr>
              <a:t>National Planning Commission: National Development Plan, November 2011)</a:t>
            </a:r>
          </a:p>
          <a:p>
            <a:pPr marL="0" lvl="0" indent="0" algn="r">
              <a:buNone/>
            </a:pPr>
            <a:endParaRPr lang="en-ZA" sz="27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21288"/>
            <a:ext cx="1691680" cy="8367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30428" y="6453336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9DC7CBB9-8A01-486D-A115-199A907CBFA4}" type="slidenum">
              <a:rPr lang="en-ZA" sz="1200">
                <a:solidFill>
                  <a:srgbClr val="898989"/>
                </a:solidFill>
              </a:rPr>
              <a:pPr algn="r"/>
              <a:t>18</a:t>
            </a:fld>
            <a:endParaRPr lang="en-ZA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66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</a:pPr>
            <a:r>
              <a:rPr lang="en-ZA" b="1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PROGRESS: TECHNICAL OCCUPATIONAL PATHWAY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276600" y="1828800"/>
            <a:ext cx="5410200" cy="3657599"/>
          </a:xfrm>
        </p:spPr>
        <p:txBody>
          <a:bodyPr/>
          <a:lstStyle/>
          <a:p>
            <a:r>
              <a:rPr lang="en-ZA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Technical Occupational </a:t>
            </a:r>
            <a:r>
              <a:rPr lang="en-ZA" sz="2600" b="1" dirty="0">
                <a:latin typeface="Arial" panose="020B0604020202020204" pitchFamily="34" charset="0"/>
                <a:cs typeface="Arial" panose="020B0604020202020204" pitchFamily="34" charset="0"/>
              </a:rPr>
              <a:t>subjects </a:t>
            </a:r>
            <a:r>
              <a:rPr lang="en-ZA" sz="2600" dirty="0">
                <a:latin typeface="Arial" panose="020B0604020202020204" pitchFamily="34" charset="0"/>
                <a:cs typeface="Arial" panose="020B0604020202020204" pitchFamily="34" charset="0"/>
              </a:rPr>
              <a:t>(26) completed</a:t>
            </a:r>
          </a:p>
          <a:p>
            <a:pPr algn="just"/>
            <a:r>
              <a:rPr lang="en-ZA" sz="2600" b="1" dirty="0">
                <a:latin typeface="Arial" panose="020B0604020202020204" pitchFamily="34" charset="0"/>
                <a:cs typeface="Arial" panose="020B0604020202020204" pitchFamily="34" charset="0"/>
              </a:rPr>
              <a:t>Qualification developed </a:t>
            </a:r>
            <a:r>
              <a:rPr lang="en-ZA" sz="2600" dirty="0">
                <a:latin typeface="Arial" panose="020B0604020202020204" pitchFamily="34" charset="0"/>
                <a:cs typeface="Arial" panose="020B0604020202020204" pitchFamily="34" charset="0"/>
              </a:rPr>
              <a:t>and approved by CEM and handed over to Umalusi </a:t>
            </a:r>
          </a:p>
          <a:p>
            <a:pPr algn="just"/>
            <a:r>
              <a:rPr lang="en-ZA" sz="2600" b="1" dirty="0">
                <a:latin typeface="Arial" panose="020B0604020202020204" pitchFamily="34" charset="0"/>
                <a:cs typeface="Arial" panose="020B0604020202020204" pitchFamily="34" charset="0"/>
              </a:rPr>
              <a:t>Training manuals </a:t>
            </a:r>
            <a:r>
              <a:rPr lang="en-ZA" sz="2600" dirty="0">
                <a:latin typeface="Arial" panose="020B0604020202020204" pitchFamily="34" charset="0"/>
                <a:cs typeface="Arial" panose="020B0604020202020204" pitchFamily="34" charset="0"/>
              </a:rPr>
              <a:t>developed</a:t>
            </a:r>
          </a:p>
          <a:p>
            <a:pPr algn="just"/>
            <a:r>
              <a:rPr lang="en-ZA" sz="2600" b="1" dirty="0">
                <a:latin typeface="Arial" panose="020B0604020202020204" pitchFamily="34" charset="0"/>
                <a:cs typeface="Arial" panose="020B0604020202020204" pitchFamily="34" charset="0"/>
              </a:rPr>
              <a:t>Partnerships established </a:t>
            </a:r>
            <a:r>
              <a:rPr lang="en-ZA" sz="2600" dirty="0">
                <a:latin typeface="Arial" panose="020B0604020202020204" pitchFamily="34" charset="0"/>
                <a:cs typeface="Arial" panose="020B0604020202020204" pitchFamily="34" charset="0"/>
              </a:rPr>
              <a:t>with corporates and industries</a:t>
            </a:r>
          </a:p>
          <a:p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905001"/>
            <a:ext cx="2667000" cy="3505199"/>
          </a:xfrm>
        </p:spPr>
        <p:txBody>
          <a:bodyPr/>
          <a:lstStyle/>
          <a:p>
            <a:pPr marL="0" indent="0">
              <a:buNone/>
            </a:pPr>
            <a:r>
              <a:rPr lang="en-ZA" sz="3600" dirty="0">
                <a:latin typeface="Arial" panose="020B0604020202020204" pitchFamily="34" charset="0"/>
                <a:cs typeface="Arial" panose="020B0604020202020204" pitchFamily="34" charset="0"/>
              </a:rPr>
              <a:t>Ready to pilot in schools of skills in 2017</a:t>
            </a:r>
          </a:p>
        </p:txBody>
      </p:sp>
      <p:sp>
        <p:nvSpPr>
          <p:cNvPr id="6" name="Rectangle 5"/>
          <p:cNvSpPr/>
          <p:nvPr/>
        </p:nvSpPr>
        <p:spPr>
          <a:xfrm>
            <a:off x="5730428" y="6453336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9DC7CBB9-8A01-486D-A115-199A907CBFA4}" type="slidenum">
              <a:rPr lang="en-ZA" sz="1200">
                <a:solidFill>
                  <a:srgbClr val="898989"/>
                </a:solidFill>
              </a:rPr>
              <a:pPr algn="r"/>
              <a:t>19</a:t>
            </a:fld>
            <a:endParaRPr lang="en-ZA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26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68313" y="44450"/>
            <a:ext cx="8229600" cy="7223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ZA" sz="5400" b="1" cap="small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Outline</a:t>
            </a:r>
            <a:endParaRPr lang="en-ZA" altLang="en-US" sz="4000" b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ea typeface="+mn-ea"/>
              <a:cs typeface="Arial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95288" y="908720"/>
            <a:ext cx="8497887" cy="5544468"/>
          </a:xfrm>
        </p:spPr>
        <p:txBody>
          <a:bodyPr/>
          <a:lstStyle/>
          <a:p>
            <a:pPr marL="742950" lvl="0" indent="-742950" algn="just" eaLnBrk="1" fontAlgn="auto" hangingPunct="1">
              <a:spcAft>
                <a:spcPts val="0"/>
              </a:spcAft>
              <a:buFont typeface="+mj-lt"/>
              <a:buAutoNum type="arabicPeriod"/>
            </a:pPr>
            <a:r>
              <a:rPr lang="en-ZA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  <a:p>
            <a:pPr marL="742950" lvl="0" indent="-742950" algn="just" eaLnBrk="1" fontAlgn="auto" hangingPunct="1">
              <a:spcAft>
                <a:spcPts val="0"/>
              </a:spcAft>
              <a:buFont typeface="+mj-lt"/>
              <a:buAutoNum type="arabicPeriod"/>
            </a:pPr>
            <a:r>
              <a:rPr lang="en-ZA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Direction</a:t>
            </a:r>
          </a:p>
          <a:p>
            <a:pPr marL="742950" lvl="0" indent="-742950" algn="just" eaLnBrk="1" fontAlgn="auto" hangingPunct="1">
              <a:spcAft>
                <a:spcPts val="0"/>
              </a:spcAft>
              <a:buFont typeface="+mj-lt"/>
              <a:buAutoNum type="arabicPeriod"/>
            </a:pPr>
            <a:r>
              <a:rPr lang="en-ZA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Stream Model</a:t>
            </a:r>
          </a:p>
          <a:p>
            <a:pPr marL="742950" lvl="0" indent="-742950" algn="just" eaLnBrk="1" fontAlgn="auto" hangingPunct="1">
              <a:spcAft>
                <a:spcPts val="0"/>
              </a:spcAft>
              <a:buFont typeface="+mj-lt"/>
              <a:buAutoNum type="arabicPeriod"/>
            </a:pPr>
            <a:r>
              <a:rPr lang="en-ZA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Stream</a:t>
            </a:r>
          </a:p>
          <a:p>
            <a:pPr marL="742950" lvl="0" indent="-742950" algn="just" eaLnBrk="1" fontAlgn="auto" hangingPunct="1">
              <a:spcAft>
                <a:spcPts val="0"/>
              </a:spcAft>
              <a:buFont typeface="+mj-lt"/>
              <a:buAutoNum type="arabicPeriod"/>
            </a:pPr>
            <a:r>
              <a:rPr lang="en-ZA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Vocational Stream</a:t>
            </a:r>
          </a:p>
          <a:p>
            <a:pPr marL="742950" lvl="0" indent="-742950" algn="just" eaLnBrk="1" fontAlgn="auto" hangingPunct="1">
              <a:spcAft>
                <a:spcPts val="0"/>
              </a:spcAft>
              <a:buFont typeface="+mj-lt"/>
              <a:buAutoNum type="arabicPeriod"/>
            </a:pPr>
            <a:r>
              <a:rPr lang="en-ZA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Occupational Stream</a:t>
            </a:r>
          </a:p>
          <a:p>
            <a:pPr marL="742950" lvl="0" indent="-742950" algn="just" eaLnBrk="1" fontAlgn="auto" hangingPunct="1">
              <a:spcAft>
                <a:spcPts val="0"/>
              </a:spcAft>
              <a:buFont typeface="+mj-lt"/>
              <a:buAutoNum type="arabicPeriod"/>
            </a:pPr>
            <a:r>
              <a:rPr lang="en-ZA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</a:t>
            </a:r>
          </a:p>
          <a:p>
            <a:pPr marL="742950" lvl="0" indent="-742950" algn="just" eaLnBrk="1" fontAlgn="auto" hangingPunct="1">
              <a:spcAft>
                <a:spcPts val="0"/>
              </a:spcAft>
              <a:buFont typeface="+mj-lt"/>
              <a:buAutoNum type="arabicPeriod"/>
            </a:pPr>
            <a:r>
              <a:rPr lang="en-ZA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  <a:p>
            <a:pPr marL="0" lvl="0" indent="0" algn="just" eaLnBrk="1" fontAlgn="auto" hangingPunct="1">
              <a:spcAft>
                <a:spcPts val="0"/>
              </a:spcAft>
              <a:buNone/>
            </a:pPr>
            <a:endParaRPr lang="en-ZA" sz="3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647700" algn="just" defTabSz="447675" eaLnBrk="1" hangingPunct="1">
              <a:spcBef>
                <a:spcPts val="1800"/>
              </a:spcBef>
              <a:buFont typeface="Arial" charset="0"/>
              <a:buNone/>
              <a:defRPr/>
            </a:pPr>
            <a:endParaRPr lang="en-ZA" altLang="en-US" sz="2800" dirty="0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26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60848"/>
            <a:ext cx="8206680" cy="2232248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en-ZA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n-ZA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en-ZA" sz="6600" b="1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SKILLS AND VOCATIONAL PROGRAMMES FOR GET</a:t>
            </a:r>
          </a:p>
        </p:txBody>
      </p:sp>
      <p:sp>
        <p:nvSpPr>
          <p:cNvPr id="3" name="Rectangle 2"/>
          <p:cNvSpPr/>
          <p:nvPr/>
        </p:nvSpPr>
        <p:spPr>
          <a:xfrm>
            <a:off x="3059832" y="37162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9DC7CBB9-8A01-486D-A115-199A907CBFA4}" type="slidenum">
              <a:rPr lang="en-ZA" sz="1200">
                <a:solidFill>
                  <a:srgbClr val="898989"/>
                </a:solidFill>
              </a:rPr>
              <a:pPr algn="r"/>
              <a:t>20</a:t>
            </a:fld>
            <a:endParaRPr lang="en-ZA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2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en-ZA" sz="3200" cap="small" dirty="0" smtClean="0">
                <a:solidFill>
                  <a:schemeClr val="accent2">
                    <a:lumMod val="75000"/>
                  </a:schemeClr>
                </a:solidFill>
              </a:rPr>
              <a:t>	CURRICULUM</a:t>
            </a:r>
            <a:endParaRPr lang="en-ZA" sz="3600" cap="small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5276661"/>
              </p:ext>
            </p:extLst>
          </p:nvPr>
        </p:nvGraphicFramePr>
        <p:xfrm>
          <a:off x="0" y="475171"/>
          <a:ext cx="9046839" cy="653856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65485"/>
                <a:gridCol w="1579598"/>
                <a:gridCol w="582701"/>
                <a:gridCol w="4752528"/>
                <a:gridCol w="1666527"/>
              </a:tblGrid>
              <a:tr h="3168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No </a:t>
                      </a: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Subjects </a:t>
                      </a: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SPECIALISATION/SUBJECT SUB SECTIONS</a:t>
                      </a: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STATUS</a:t>
                      </a: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627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ZA" sz="16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General Subjects</a:t>
                      </a:r>
                      <a:r>
                        <a:rPr lang="en-ZA" sz="16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en-ZA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493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1 - 4</a:t>
                      </a:r>
                      <a:endParaRPr lang="en-ZA" sz="20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Language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Mathematics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Life Skills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HL, </a:t>
                      </a:r>
                      <a:r>
                        <a:rPr lang="en-ZA" sz="1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FAL, Functional Maths, Creative </a:t>
                      </a: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Arts, Social Sciences, Life Skills, Physical Education and Sport, Natural Science, Computer Application Technology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Completed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74101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Skills </a:t>
                      </a:r>
                      <a:r>
                        <a:rPr lang="en-ZA" sz="16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and Vocational </a:t>
                      </a:r>
                      <a:r>
                        <a:rPr lang="en-ZA" sz="16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Subjects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828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5.</a:t>
                      </a:r>
                      <a:endParaRPr lang="en-ZA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Agricultural </a:t>
                      </a:r>
                      <a:r>
                        <a:rPr lang="en-ZA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Studies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Plant </a:t>
                      </a:r>
                      <a:r>
                        <a:rPr lang="en-ZA" sz="1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production, Animal </a:t>
                      </a: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husbandry </a:t>
                      </a:r>
                      <a:r>
                        <a:rPr lang="en-ZA" sz="1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,Gardening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Completed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60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6.</a:t>
                      </a:r>
                      <a:endParaRPr lang="en-ZA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Art and </a:t>
                      </a:r>
                      <a:r>
                        <a:rPr lang="en-ZA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Crafts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Craft </a:t>
                      </a:r>
                      <a:r>
                        <a:rPr lang="en-ZA" sz="1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production, Working </a:t>
                      </a: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 different Materials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Completed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828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7. </a:t>
                      </a:r>
                      <a:endParaRPr lang="en-ZA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Office </a:t>
                      </a:r>
                      <a:r>
                        <a:rPr lang="en-ZA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Administration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Office Practice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Computer Application </a:t>
                      </a:r>
                      <a:r>
                        <a:rPr lang="en-ZA" sz="1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Technology, Client </a:t>
                      </a: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services and communication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Completed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60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8.</a:t>
                      </a:r>
                      <a:endParaRPr lang="en-ZA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Early Childhood Development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Child Development and </a:t>
                      </a:r>
                      <a:r>
                        <a:rPr lang="en-ZA" sz="1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Care, Resource </a:t>
                      </a: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Development (for learning)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Completed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49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9.</a:t>
                      </a:r>
                      <a:endParaRPr lang="en-ZA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Mechanical Technology: Motor Mechanics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Motor </a:t>
                      </a:r>
                      <a:r>
                        <a:rPr lang="en-ZA" sz="1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Mechanics, 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b="1" u="none" strike="noStrike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Completed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49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10.</a:t>
                      </a:r>
                      <a:endParaRPr lang="en-ZA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Mechanical Technology: Body Works 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Panel Beating and / </a:t>
                      </a:r>
                      <a:r>
                        <a:rPr lang="en-ZA" sz="1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or, Spray </a:t>
                      </a: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Painting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Completed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60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11.</a:t>
                      </a:r>
                      <a:endParaRPr lang="en-ZA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Mechanical Technology: Welding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Welding </a:t>
                      </a:r>
                      <a:r>
                        <a:rPr lang="en-ZA" sz="1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, Metalwork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Completed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49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12.</a:t>
                      </a:r>
                      <a:endParaRPr lang="en-ZA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Mechanical Technology: Sheet metal work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Welding, Sheet </a:t>
                      </a: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metal work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49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13.</a:t>
                      </a:r>
                      <a:endParaRPr lang="en-ZA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Electrical Technology: Electrical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Electrician </a:t>
                      </a:r>
                      <a:r>
                        <a:rPr lang="en-ZA" sz="1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Work, Air </a:t>
                      </a: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conditioning and refrigeration 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Completed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737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14.</a:t>
                      </a:r>
                      <a:endParaRPr lang="en-ZA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Service / Civil Technology: Woodworking and Timber 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Carpentry, Joinery,</a:t>
                      </a:r>
                      <a:r>
                        <a:rPr lang="en-ZA" sz="10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Shuttering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Completed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023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en-ZA" sz="3200" cap="small" dirty="0" smtClean="0">
                <a:solidFill>
                  <a:schemeClr val="accent2">
                    <a:lumMod val="75000"/>
                  </a:schemeClr>
                </a:solidFill>
              </a:rPr>
              <a:t>CURRICULUM…</a:t>
            </a:r>
            <a:endParaRPr lang="en-ZA" sz="3200" cap="small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0847087"/>
              </p:ext>
            </p:extLst>
          </p:nvPr>
        </p:nvGraphicFramePr>
        <p:xfrm>
          <a:off x="0" y="404663"/>
          <a:ext cx="9144001" cy="69852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3436"/>
                <a:gridCol w="1643611"/>
                <a:gridCol w="3538477"/>
                <a:gridCol w="3538477"/>
              </a:tblGrid>
              <a:tr h="5861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 </a:t>
                      </a:r>
                      <a:endParaRPr lang="en-ZA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Subjects </a:t>
                      </a:r>
                      <a:endParaRPr lang="en-ZA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SPECIALISATION/SUBJECT SUB SECTIONS</a:t>
                      </a:r>
                      <a:endParaRPr lang="en-ZA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STATUS</a:t>
                      </a:r>
                      <a:endParaRPr lang="en-ZA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07733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ZA" sz="16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Skills and Vocational Subjects</a:t>
                      </a:r>
                      <a:endParaRPr lang="en-ZA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421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15.</a:t>
                      </a:r>
                      <a:endParaRPr lang="en-ZA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Personal Care: </a:t>
                      </a:r>
                      <a:endParaRPr lang="en-ZA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Hairdressing and Beauty Care</a:t>
                      </a:r>
                      <a:endParaRPr lang="en-ZA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Hairdressing, Cosmetology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Completed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13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16.</a:t>
                      </a:r>
                      <a:endParaRPr lang="en-ZA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Personal Care: Beauty and Nail Technology</a:t>
                      </a:r>
                      <a:endParaRPr lang="en-ZA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Beauty </a:t>
                      </a:r>
                      <a:r>
                        <a:rPr lang="en-ZA" sz="1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Care, Nail </a:t>
                      </a: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Technology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Completed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83095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17.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Personal Care: Ancillary Health </a:t>
                      </a:r>
                      <a:r>
                        <a:rPr lang="en-ZA" sz="11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Care</a:t>
                      </a:r>
                      <a:endParaRPr lang="en-ZA" sz="11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-Baby Care: Baby Care, First Aid, Cooking, Cleaning and Housekeeping </a:t>
                      </a:r>
                      <a:r>
                        <a:rPr lang="en-ZA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, -</a:t>
                      </a:r>
                      <a:r>
                        <a:rPr lang="en-ZA" sz="1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Life Care: Adult/ geriatric care, First Aid, Cooking, Cleaning and </a:t>
                      </a:r>
                      <a:r>
                        <a:rPr lang="en-ZA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Housekeeping, -</a:t>
                      </a:r>
                      <a:r>
                        <a:rPr lang="en-ZA" sz="1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Personal Care: Disability Care, Technology, First Aid, Cooking, Cleaning and Housekeeping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Completed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133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18.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Service Technology: </a:t>
                      </a:r>
                      <a:r>
                        <a:rPr lang="en-ZA" sz="11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Upholstery</a:t>
                      </a:r>
                      <a:endParaRPr lang="en-ZA" sz="11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Upholstery; Leather work; Industrial </a:t>
                      </a:r>
                      <a:r>
                        <a:rPr lang="en-ZA" sz="1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sewing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Completed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1900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19.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Service Technology: </a:t>
                      </a:r>
                      <a:r>
                        <a:rPr lang="en-ZA" sz="11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Maintenance </a:t>
                      </a:r>
                      <a:endParaRPr lang="en-ZA" sz="11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Plumbing; Painting; Electrical; Mechanical; Glazing; Tiling  </a:t>
                      </a:r>
                      <a:r>
                        <a:rPr lang="en-ZA" sz="1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and  </a:t>
                      </a:r>
                      <a:r>
                        <a:rPr lang="en-ZA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Flooring; Bricklaying </a:t>
                      </a:r>
                      <a:r>
                        <a:rPr lang="en-ZA" sz="1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and </a:t>
                      </a:r>
                      <a:r>
                        <a:rPr lang="en-ZA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Plastering; Welding; Woodwork </a:t>
                      </a:r>
                      <a:endParaRPr lang="en-ZA" sz="1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Completed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1121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Consumer Studies: Food </a:t>
                      </a:r>
                      <a:r>
                        <a:rPr lang="en-ZA" sz="11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Production </a:t>
                      </a:r>
                      <a:r>
                        <a:rPr lang="en-GB" sz="11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en-ZA" sz="11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Food </a:t>
                      </a:r>
                      <a:r>
                        <a:rPr lang="en-ZA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production; Food </a:t>
                      </a:r>
                      <a:r>
                        <a:rPr lang="en-ZA" sz="1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and </a:t>
                      </a:r>
                      <a:r>
                        <a:rPr lang="en-ZA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nutrition; Entrepreneurship; The </a:t>
                      </a:r>
                      <a:r>
                        <a:rPr lang="en-ZA" sz="1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consumer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Completed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9281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21.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Consumer Studies: </a:t>
                      </a:r>
                      <a:r>
                        <a:rPr lang="en-ZA" sz="11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Sewing</a:t>
                      </a:r>
                      <a:r>
                        <a:rPr lang="en-GB" sz="11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en-ZA" sz="11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Machine </a:t>
                      </a:r>
                      <a:r>
                        <a:rPr lang="en-ZA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sewing; Soft </a:t>
                      </a:r>
                      <a:r>
                        <a:rPr lang="en-ZA" sz="1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furnishing and </a:t>
                      </a:r>
                      <a:r>
                        <a:rPr lang="en-ZA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upholstery; Patchwork</a:t>
                      </a:r>
                      <a:r>
                        <a:rPr lang="en-ZA" sz="1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, Quilting and </a:t>
                      </a:r>
                      <a:r>
                        <a:rPr lang="en-ZA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Embroidery, Knitting </a:t>
                      </a:r>
                      <a:r>
                        <a:rPr lang="en-ZA" sz="1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and </a:t>
                      </a:r>
                      <a:r>
                        <a:rPr lang="en-ZA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Crocheting; The </a:t>
                      </a:r>
                      <a:r>
                        <a:rPr lang="en-ZA" sz="1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consumer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Completed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1305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22.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Hospitality Studies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Food and beverages </a:t>
                      </a:r>
                      <a:r>
                        <a:rPr lang="en-ZA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services; Watering; Cleaning </a:t>
                      </a:r>
                      <a:r>
                        <a:rPr lang="en-ZA" sz="1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and </a:t>
                      </a:r>
                      <a:r>
                        <a:rPr lang="en-ZA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Housekeeping, Client </a:t>
                      </a:r>
                      <a:r>
                        <a:rPr lang="en-ZA" sz="1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Service and communication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Completed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1305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23.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ZA" sz="11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Wholesale and Retail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Wholesale and Retail Studies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Completed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4212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24.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Civil Technology: Bricklaying and Plastering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Bricklaying; Plastering,</a:t>
                      </a:r>
                      <a:r>
                        <a:rPr lang="en-ZA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Brickmaking</a:t>
                      </a:r>
                      <a:endParaRPr lang="en-ZA" sz="1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Completed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13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25.</a:t>
                      </a:r>
                      <a:endParaRPr lang="en-ZA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Civil Technology: Plumbing</a:t>
                      </a:r>
                      <a:endParaRPr lang="en-ZA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Plumbing, Solar </a:t>
                      </a: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Systems 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Completed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13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26.</a:t>
                      </a:r>
                      <a:endParaRPr lang="en-ZA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Security Services</a:t>
                      </a:r>
                      <a:endParaRPr lang="en-ZA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Security Services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Completed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649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998"/>
            <a:ext cx="8229600" cy="1143000"/>
          </a:xfrm>
        </p:spPr>
        <p:txBody>
          <a:bodyPr>
            <a:normAutofit/>
          </a:bodyPr>
          <a:lstStyle/>
          <a:p>
            <a:r>
              <a:rPr lang="en-ZA" sz="5400" b="1" dirty="0">
                <a:solidFill>
                  <a:srgbClr val="C0504D">
                    <a:lumMod val="75000"/>
                  </a:srgbClr>
                </a:solidFill>
                <a:latin typeface="Aharoni" panose="02010803020104030203" pitchFamily="2" charset="-79"/>
                <a:ea typeface="Times New Roman" pitchFamily="18" charset="0"/>
                <a:cs typeface="Aharoni" panose="02010803020104030203" pitchFamily="2" charset="-79"/>
              </a:rPr>
              <a:t>TEACHER TRAINING</a:t>
            </a:r>
            <a:endParaRPr lang="en-ZA" sz="7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568952" cy="5073433"/>
          </a:xfrm>
        </p:spPr>
        <p:txBody>
          <a:bodyPr>
            <a:normAutofit/>
          </a:bodyPr>
          <a:lstStyle/>
          <a:p>
            <a:pPr lvl="0" algn="just"/>
            <a:r>
              <a:rPr lang="en-ZA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Manuals</a:t>
            </a:r>
            <a:r>
              <a:rPr lang="en-ZA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the Orientation of teachers in the Pilot have been completed – Workshop was held from </a:t>
            </a:r>
            <a:r>
              <a:rPr lang="en-ZA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to 20 January 2017 </a:t>
            </a:r>
            <a:r>
              <a:rPr lang="en-ZA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involving 60 specialist teachers and subject advisors</a:t>
            </a:r>
          </a:p>
          <a:p>
            <a:pPr lvl="0" algn="just"/>
            <a:r>
              <a:rPr lang="en-ZA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Orientation Programme will be held from </a:t>
            </a:r>
            <a:r>
              <a:rPr lang="en-ZA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Feb </a:t>
            </a:r>
            <a:r>
              <a:rPr lang="en-ZA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ZA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March 2017 </a:t>
            </a:r>
            <a:r>
              <a:rPr lang="en-ZA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involving </a:t>
            </a:r>
            <a:r>
              <a:rPr lang="en-ZA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 </a:t>
            </a:r>
            <a:r>
              <a:rPr lang="en-ZA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Provincial delegates</a:t>
            </a:r>
          </a:p>
          <a:p>
            <a:pPr lvl="0" algn="just"/>
            <a:r>
              <a:rPr lang="en-ZA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Provincial training involving </a:t>
            </a:r>
            <a:r>
              <a:rPr lang="en-ZA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teachers </a:t>
            </a:r>
            <a:r>
              <a:rPr lang="en-ZA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been planned and will be conducted from </a:t>
            </a:r>
            <a:r>
              <a:rPr lang="en-ZA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– 30 March 2017</a:t>
            </a:r>
          </a:p>
          <a:p>
            <a:pPr lvl="0" algn="just"/>
            <a:r>
              <a:rPr lang="en-ZA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Deliberations</a:t>
            </a:r>
            <a:r>
              <a:rPr lang="en-ZA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have commenced with </a:t>
            </a:r>
            <a:r>
              <a:rPr lang="en-ZA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DHET</a:t>
            </a:r>
            <a:r>
              <a:rPr lang="en-ZA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programme for </a:t>
            </a:r>
            <a:r>
              <a:rPr lang="en-ZA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professionalization of artisans</a:t>
            </a:r>
          </a:p>
          <a:p>
            <a:pPr lvl="0" algn="just"/>
            <a:r>
              <a:rPr lang="en-ZA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Agreements</a:t>
            </a:r>
            <a:r>
              <a:rPr lang="en-ZA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reached with several </a:t>
            </a:r>
            <a:r>
              <a:rPr lang="en-ZA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SITAs</a:t>
            </a:r>
            <a:r>
              <a:rPr lang="en-ZA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support the teacher training programme</a:t>
            </a:r>
          </a:p>
          <a:p>
            <a:pPr marL="0" lvl="0" indent="0" algn="r">
              <a:buNone/>
            </a:pPr>
            <a:endParaRPr lang="en-ZA" sz="27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21288"/>
            <a:ext cx="1691680" cy="8367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44208" y="6429672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9DC7CBB9-8A01-486D-A115-199A907CBFA4}" type="slidenum">
              <a:rPr lang="en-ZA" sz="1200">
                <a:solidFill>
                  <a:srgbClr val="898989"/>
                </a:solidFill>
              </a:rPr>
              <a:pPr algn="r"/>
              <a:t>23</a:t>
            </a:fld>
            <a:endParaRPr lang="en-ZA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90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ea typeface="Times New Roman" pitchFamily="18" charset="0"/>
                <a:cs typeface="Aharoni" panose="02010803020104030203" pitchFamily="2" charset="-79"/>
              </a:rPr>
              <a:t>INSTITUTIONAL READINESS</a:t>
            </a:r>
            <a:endParaRPr lang="en-ZA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6490574"/>
              </p:ext>
            </p:extLst>
          </p:nvPr>
        </p:nvGraphicFramePr>
        <p:xfrm>
          <a:off x="179511" y="836709"/>
          <a:ext cx="8784975" cy="590465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16444"/>
                <a:gridCol w="1234253"/>
                <a:gridCol w="1016444"/>
                <a:gridCol w="1089047"/>
                <a:gridCol w="1669871"/>
                <a:gridCol w="2758916"/>
              </a:tblGrid>
              <a:tr h="1079242">
                <a:tc>
                  <a:txBody>
                    <a:bodyPr/>
                    <a:lstStyle/>
                    <a:p>
                      <a:r>
                        <a:rPr lang="en-ZA" dirty="0" smtClean="0"/>
                        <a:t>Province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No.  of Schools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No. of Learners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No.</a:t>
                      </a:r>
                      <a:r>
                        <a:rPr lang="en-ZA" baseline="0" dirty="0" smtClean="0"/>
                        <a:t> of Teachers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Workshops</a:t>
                      </a:r>
                      <a:r>
                        <a:rPr lang="en-ZA" baseline="0" dirty="0" smtClean="0"/>
                        <a:t> </a:t>
                      </a:r>
                      <a:r>
                        <a:rPr lang="en-ZA" dirty="0" smtClean="0"/>
                        <a:t>Available: Schools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Functional Workshops: Schools</a:t>
                      </a:r>
                      <a:endParaRPr lang="en-ZA" dirty="0"/>
                    </a:p>
                  </a:txBody>
                  <a:tcPr/>
                </a:tc>
              </a:tr>
              <a:tr h="437693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EC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endParaRPr lang="en-ZA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1728</a:t>
                      </a:r>
                      <a:endParaRPr lang="en-ZA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</a:t>
                      </a:r>
                      <a:endParaRPr lang="en-ZA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YES</a:t>
                      </a:r>
                      <a:endParaRPr lang="en-ZA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All workshops are functional </a:t>
                      </a:r>
                      <a:endParaRPr lang="en-ZA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37693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FS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</a:t>
                      </a:r>
                      <a:endParaRPr lang="en-ZA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1979</a:t>
                      </a:r>
                      <a:endParaRPr lang="en-ZA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193</a:t>
                      </a:r>
                      <a:endParaRPr lang="en-ZA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YES</a:t>
                      </a:r>
                      <a:endParaRPr lang="en-ZA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All workshops are functional </a:t>
                      </a:r>
                      <a:endParaRPr lang="en-ZA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37693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GT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</a:t>
                      </a:r>
                      <a:endParaRPr lang="en-ZA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10269</a:t>
                      </a:r>
                      <a:endParaRPr lang="en-ZA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1159</a:t>
                      </a:r>
                      <a:endParaRPr lang="en-ZA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YES</a:t>
                      </a:r>
                      <a:endParaRPr lang="en-ZA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All workshops  are functional </a:t>
                      </a:r>
                      <a:endParaRPr lang="en-ZA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37693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KZ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ZA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2212</a:t>
                      </a:r>
                      <a:endParaRPr lang="en-ZA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</a:t>
                      </a:r>
                      <a:endParaRPr lang="en-ZA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YES</a:t>
                      </a:r>
                      <a:endParaRPr lang="en-ZA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All workshops  are functional </a:t>
                      </a:r>
                      <a:endParaRPr lang="en-ZA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661936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LP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ZA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1923</a:t>
                      </a:r>
                      <a:endParaRPr lang="en-ZA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</a:t>
                      </a:r>
                      <a:endParaRPr lang="en-ZA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YES</a:t>
                      </a:r>
                      <a:endParaRPr lang="en-ZA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All workshops  are  functional </a:t>
                      </a:r>
                      <a:endParaRPr lang="en-ZA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37693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MP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</a:t>
                      </a:r>
                      <a:endParaRPr lang="en-ZA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1732</a:t>
                      </a:r>
                      <a:endParaRPr lang="en-ZA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</a:t>
                      </a:r>
                      <a:endParaRPr lang="en-ZA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YES</a:t>
                      </a:r>
                      <a:endParaRPr lang="en-ZA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All workshops  are functional </a:t>
                      </a:r>
                      <a:endParaRPr lang="en-ZA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37693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NC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endParaRPr lang="en-ZA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491</a:t>
                      </a:r>
                      <a:endParaRPr lang="en-ZA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  <a:endParaRPr lang="en-ZA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YES</a:t>
                      </a:r>
                      <a:endParaRPr lang="en-ZA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All workshops  are functional </a:t>
                      </a:r>
                      <a:endParaRPr lang="en-ZA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661936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NW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</a:t>
                      </a:r>
                      <a:endParaRPr lang="en-ZA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2429</a:t>
                      </a:r>
                      <a:endParaRPr lang="en-ZA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en-ZA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YES</a:t>
                      </a:r>
                      <a:endParaRPr lang="en-ZA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 3 schools asbestos building to be replaced</a:t>
                      </a:r>
                      <a:endParaRPr lang="en-ZA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37693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WC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</a:t>
                      </a:r>
                      <a:endParaRPr lang="en-ZA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7920</a:t>
                      </a:r>
                      <a:endParaRPr lang="en-ZA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495</a:t>
                      </a:r>
                      <a:endParaRPr lang="en-ZA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YES</a:t>
                      </a:r>
                      <a:endParaRPr lang="en-ZA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All workshops are functional </a:t>
                      </a:r>
                      <a:endParaRPr lang="en-ZA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37693">
                <a:tc>
                  <a:txBody>
                    <a:bodyPr/>
                    <a:lstStyle/>
                    <a:p>
                      <a:pPr algn="ctr"/>
                      <a:r>
                        <a:rPr lang="en-ZA" b="1" dirty="0" smtClean="0"/>
                        <a:t>Total</a:t>
                      </a:r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 </a:t>
                      </a:r>
                      <a:endParaRPr lang="en-ZA" sz="2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30683</a:t>
                      </a:r>
                      <a:endParaRPr lang="en-ZA" sz="2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2507</a:t>
                      </a:r>
                      <a:endParaRPr lang="en-ZA" sz="2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Z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186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998"/>
            <a:ext cx="8229600" cy="1143000"/>
          </a:xfrm>
        </p:spPr>
        <p:txBody>
          <a:bodyPr>
            <a:normAutofit/>
          </a:bodyPr>
          <a:lstStyle/>
          <a:p>
            <a:r>
              <a:rPr lang="en-ZA" sz="4000" b="1" dirty="0">
                <a:solidFill>
                  <a:srgbClr val="C0504D">
                    <a:lumMod val="75000"/>
                  </a:srgbClr>
                </a:solidFill>
                <a:latin typeface="Aharoni" panose="02010803020104030203" pitchFamily="2" charset="-79"/>
                <a:ea typeface="Times New Roman" pitchFamily="18" charset="0"/>
                <a:cs typeface="Aharoni" panose="02010803020104030203" pitchFamily="2" charset="-79"/>
              </a:rPr>
              <a:t>LTSM FOR THE PILOT</a:t>
            </a:r>
            <a:endParaRPr lang="en-ZA" sz="7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568952" cy="5073433"/>
          </a:xfrm>
        </p:spPr>
        <p:txBody>
          <a:bodyPr>
            <a:normAutofit/>
          </a:bodyPr>
          <a:lstStyle/>
          <a:p>
            <a:pPr lvl="0" algn="just"/>
            <a:r>
              <a:rPr lang="en-Z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LTSM will include </a:t>
            </a:r>
            <a:r>
              <a:rPr lang="en-ZA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Learner Workbooks </a:t>
            </a:r>
            <a:r>
              <a:rPr lang="en-Z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well as</a:t>
            </a:r>
            <a:r>
              <a:rPr lang="en-ZA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equipment </a:t>
            </a:r>
            <a:r>
              <a:rPr lang="en-Z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ZA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consumables</a:t>
            </a:r>
            <a:r>
              <a:rPr lang="en-Z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workshops</a:t>
            </a:r>
          </a:p>
          <a:p>
            <a:pPr lvl="0" algn="just"/>
            <a:r>
              <a:rPr lang="en-Z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Schools will use </a:t>
            </a:r>
            <a:r>
              <a:rPr lang="en-ZA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 textbooks </a:t>
            </a:r>
            <a:r>
              <a:rPr lang="en-Z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pilot as the subjects are already on offer in the schools</a:t>
            </a:r>
          </a:p>
          <a:p>
            <a:pPr lvl="0" algn="just"/>
            <a:r>
              <a:rPr lang="en-Z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 </a:t>
            </a:r>
            <a:r>
              <a:rPr lang="en-ZA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LTSM needs </a:t>
            </a:r>
            <a:r>
              <a:rPr lang="en-Z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schools will be determined upon finalisation of </a:t>
            </a:r>
            <a:r>
              <a:rPr lang="en-ZA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 Report </a:t>
            </a:r>
            <a:r>
              <a:rPr lang="en-Z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end of </a:t>
            </a:r>
            <a:r>
              <a:rPr lang="en-ZA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 2017</a:t>
            </a:r>
          </a:p>
          <a:p>
            <a:pPr marL="0" lvl="0" indent="0" algn="r">
              <a:buNone/>
            </a:pPr>
            <a:endParaRPr lang="en-ZA" sz="27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21288"/>
            <a:ext cx="1691680" cy="8367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28184" y="6439644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9DC7CBB9-8A01-486D-A115-199A907CBFA4}" type="slidenum">
              <a:rPr lang="en-ZA" sz="1200">
                <a:solidFill>
                  <a:srgbClr val="898989"/>
                </a:solidFill>
              </a:rPr>
              <a:pPr algn="r"/>
              <a:t>25</a:t>
            </a:fld>
            <a:endParaRPr lang="en-ZA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7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en-ZA" sz="4800" b="1" dirty="0">
                <a:solidFill>
                  <a:srgbClr val="C0504D">
                    <a:lumMod val="75000"/>
                  </a:srgbClr>
                </a:solidFill>
                <a:latin typeface="Aharoni" panose="02010803020104030203" pitchFamily="2" charset="-79"/>
                <a:ea typeface="Times New Roman" pitchFamily="18" charset="0"/>
                <a:cs typeface="Aharoni" panose="02010803020104030203" pitchFamily="2" charset="-79"/>
              </a:rPr>
              <a:t>EXAMS AND ASSESSMENT</a:t>
            </a:r>
            <a:endParaRPr lang="en-ZA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4929417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en-ZA" sz="4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framework for  the proposed General Certificate of Education </a:t>
            </a:r>
            <a:r>
              <a:rPr lang="en-ZA" sz="4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(GCE) </a:t>
            </a:r>
            <a:r>
              <a:rPr lang="en-ZA" sz="4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completed in </a:t>
            </a:r>
            <a:r>
              <a:rPr lang="en-ZA" sz="4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2016.</a:t>
            </a:r>
          </a:p>
          <a:p>
            <a:pPr marL="0" lvl="0" indent="0" algn="just">
              <a:buNone/>
            </a:pPr>
            <a:endParaRPr lang="en-ZA" sz="4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ZA" sz="4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GCE was handed over to </a:t>
            </a:r>
            <a:r>
              <a:rPr lang="en-ZA" sz="41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Umalusi</a:t>
            </a:r>
            <a:r>
              <a:rPr lang="en-ZA" sz="4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ZA" sz="4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2016 </a:t>
            </a:r>
            <a:r>
              <a:rPr lang="en-ZA" sz="4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finalisation and registration with SAQA.</a:t>
            </a:r>
          </a:p>
          <a:p>
            <a:pPr marL="0" indent="0">
              <a:buNone/>
            </a:pPr>
            <a:endParaRPr lang="en-ZA" dirty="0"/>
          </a:p>
        </p:txBody>
      </p:sp>
      <p:sp>
        <p:nvSpPr>
          <p:cNvPr id="4" name="Rectangle 3"/>
          <p:cNvSpPr/>
          <p:nvPr/>
        </p:nvSpPr>
        <p:spPr>
          <a:xfrm>
            <a:off x="6072188" y="6448722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9DC7CBB9-8A01-486D-A115-199A907CBFA4}" type="slidenum">
              <a:rPr lang="en-ZA" sz="1200">
                <a:solidFill>
                  <a:srgbClr val="898989"/>
                </a:solidFill>
              </a:rPr>
              <a:pPr algn="r"/>
              <a:t>26</a:t>
            </a:fld>
            <a:endParaRPr lang="en-ZA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998"/>
            <a:ext cx="8229600" cy="967730"/>
          </a:xfrm>
        </p:spPr>
        <p:txBody>
          <a:bodyPr>
            <a:normAutofit/>
          </a:bodyPr>
          <a:lstStyle/>
          <a:p>
            <a:r>
              <a:rPr lang="en-ZA" sz="4000" b="1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NDP VISION STATEMENT</a:t>
            </a:r>
            <a:endParaRPr lang="en-ZA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568952" cy="5073433"/>
          </a:xfrm>
        </p:spPr>
        <p:txBody>
          <a:bodyPr>
            <a:normAutofit fontScale="92500" lnSpcReduction="20000"/>
          </a:bodyPr>
          <a:lstStyle/>
          <a:p>
            <a:pPr marL="0" lvl="0" indent="0" algn="just">
              <a:buNone/>
            </a:pPr>
            <a:r>
              <a:rPr lang="en-ZA" sz="4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ZA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We, the </a:t>
            </a:r>
            <a:r>
              <a:rPr lang="en-ZA" sz="4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en-ZA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South Africa, have </a:t>
            </a:r>
            <a:r>
              <a:rPr lang="en-ZA" sz="4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journeyed</a:t>
            </a:r>
            <a:r>
              <a:rPr lang="en-ZA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far since the long lines of our first </a:t>
            </a:r>
            <a:r>
              <a:rPr lang="en-ZA" sz="4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democratic</a:t>
            </a:r>
            <a:r>
              <a:rPr lang="en-ZA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election on 27 April 1994, when we elected a government for </a:t>
            </a:r>
            <a:r>
              <a:rPr lang="en-ZA" sz="4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r>
              <a:rPr lang="en-ZA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all. </a:t>
            </a:r>
          </a:p>
          <a:p>
            <a:pPr marL="0" lvl="0" indent="0" algn="just">
              <a:buNone/>
            </a:pPr>
            <a:r>
              <a:rPr lang="en-ZA" sz="4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ZA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We began to </a:t>
            </a:r>
            <a:r>
              <a:rPr lang="en-ZA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tell </a:t>
            </a:r>
            <a:r>
              <a:rPr lang="en-ZA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ZA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en-ZA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story then. We have    	lived and </a:t>
            </a:r>
            <a:r>
              <a:rPr lang="en-ZA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renewed</a:t>
            </a:r>
            <a:r>
              <a:rPr lang="en-ZA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story along the way. </a:t>
            </a:r>
          </a:p>
          <a:p>
            <a:pPr marL="0" lvl="0" indent="0" algn="just">
              <a:buNone/>
            </a:pPr>
            <a:r>
              <a:rPr lang="en-ZA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in </a:t>
            </a:r>
            <a:r>
              <a:rPr lang="en-ZA" sz="4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2030 </a:t>
            </a:r>
            <a:r>
              <a:rPr lang="en-ZA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live in a country which we have </a:t>
            </a:r>
            <a:r>
              <a:rPr lang="en-ZA" sz="4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remade</a:t>
            </a:r>
            <a:r>
              <a:rPr lang="en-ZA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…”</a:t>
            </a:r>
          </a:p>
          <a:p>
            <a:pPr marL="0" lvl="0" indent="0" algn="just">
              <a:buNone/>
            </a:pPr>
            <a:endParaRPr lang="en-ZA" sz="27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r">
              <a:spcBef>
                <a:spcPts val="0"/>
              </a:spcBef>
              <a:buNone/>
            </a:pPr>
            <a:r>
              <a:rPr lang="en-ZA" altLang="en-US" sz="1500" b="1" i="1" dirty="0">
                <a:solidFill>
                  <a:srgbClr val="000000"/>
                </a:solidFill>
                <a:cs typeface="Arial" panose="020B0604020202020204" pitchFamily="34" charset="0"/>
              </a:rPr>
              <a:t>National Planning Commission: National Development Plan, November 2011)</a:t>
            </a:r>
          </a:p>
          <a:p>
            <a:pPr marL="0" lvl="0" indent="0" algn="r">
              <a:buNone/>
            </a:pPr>
            <a:endParaRPr lang="en-ZA" sz="27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21288"/>
            <a:ext cx="1691680" cy="8367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44196" y="6396930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9DC7CBB9-8A01-486D-A115-199A907CBFA4}" type="slidenum">
              <a:rPr lang="en-ZA" sz="1200">
                <a:solidFill>
                  <a:srgbClr val="898989"/>
                </a:solidFill>
              </a:rPr>
              <a:pPr algn="r"/>
              <a:t>27</a:t>
            </a:fld>
            <a:endParaRPr lang="en-ZA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11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265936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defRPr/>
            </a:pPr>
            <a:r>
              <a:rPr lang="en-ZA" sz="6000" b="1" dirty="0" smtClean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RECOMMENDATION</a:t>
            </a:r>
            <a:endParaRPr lang="en-ZA" sz="6000" b="1" dirty="0">
              <a:solidFill>
                <a:schemeClr val="accent2">
                  <a:lumMod val="75000"/>
                </a:schemeClr>
              </a:solidFill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82828" y="6176337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9DC7CBB9-8A01-486D-A115-199A907CBFA4}" type="slidenum">
              <a:rPr lang="en-ZA" sz="1200">
                <a:solidFill>
                  <a:srgbClr val="898989"/>
                </a:solidFill>
              </a:rPr>
              <a:pPr algn="r"/>
              <a:t>28</a:t>
            </a:fld>
            <a:endParaRPr lang="en-ZA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34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/>
          <p:cNvSpPr>
            <a:spLocks noGrp="1"/>
          </p:cNvSpPr>
          <p:nvPr>
            <p:ph type="title"/>
          </p:nvPr>
        </p:nvSpPr>
        <p:spPr>
          <a:xfrm>
            <a:off x="468313" y="44450"/>
            <a:ext cx="8229600" cy="72231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ZA" sz="5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RECOMMENDATION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179512" y="981075"/>
            <a:ext cx="8784976" cy="511175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ZA" alt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ZA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ZA" alt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ortfolio </a:t>
            </a:r>
            <a:r>
              <a:rPr lang="en-ZA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ZA" alt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ommittee to </a:t>
            </a:r>
            <a:r>
              <a:rPr lang="en-ZA" alt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consider</a:t>
            </a:r>
            <a:r>
              <a:rPr lang="en-ZA" alt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ZA" alt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discuss</a:t>
            </a:r>
            <a:r>
              <a:rPr lang="en-ZA" alt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the progress on the implementation of the Three Stream Model</a:t>
            </a:r>
          </a:p>
        </p:txBody>
      </p:sp>
      <p:sp>
        <p:nvSpPr>
          <p:cNvPr id="4" name="Rectangle 3"/>
          <p:cNvSpPr/>
          <p:nvPr/>
        </p:nvSpPr>
        <p:spPr>
          <a:xfrm>
            <a:off x="5730428" y="6453336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9DC7CBB9-8A01-486D-A115-199A907CBFA4}" type="slidenum">
              <a:rPr lang="en-ZA" sz="1200">
                <a:solidFill>
                  <a:srgbClr val="898989"/>
                </a:solidFill>
              </a:rPr>
              <a:pPr algn="r"/>
              <a:t>29</a:t>
            </a:fld>
            <a:endParaRPr lang="en-ZA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98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998"/>
            <a:ext cx="8229600" cy="1143000"/>
          </a:xfrm>
        </p:spPr>
        <p:txBody>
          <a:bodyPr/>
          <a:lstStyle/>
          <a:p>
            <a:r>
              <a:rPr lang="en-ZA" altLang="en-US" sz="6000" b="1" dirty="0">
                <a:solidFill>
                  <a:srgbClr val="C0504D">
                    <a:lumMod val="75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PURPOSE</a:t>
            </a:r>
            <a:endParaRPr lang="en-ZA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363272" cy="4569371"/>
          </a:xfrm>
        </p:spPr>
        <p:txBody>
          <a:bodyPr/>
          <a:lstStyle/>
          <a:p>
            <a:pPr marL="0" indent="0" algn="just">
              <a:buNone/>
            </a:pPr>
            <a:r>
              <a:rPr lang="en-ZA" altLang="en-US" sz="5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ZA" altLang="en-US" sz="5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n-ZA" altLang="en-US" sz="5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the Portfolio Committee </a:t>
            </a:r>
            <a:r>
              <a:rPr lang="en-ZA" altLang="en-US" sz="5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</a:t>
            </a:r>
            <a:r>
              <a:rPr lang="en-ZA" altLang="en-US" sz="5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the implementation of the </a:t>
            </a:r>
            <a:r>
              <a:rPr lang="en-ZA" altLang="en-US" sz="5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Stream Model</a:t>
            </a:r>
            <a:endParaRPr lang="en-ZA" dirty="0"/>
          </a:p>
        </p:txBody>
      </p:sp>
      <p:sp>
        <p:nvSpPr>
          <p:cNvPr id="4" name="Rectangle 3"/>
          <p:cNvSpPr/>
          <p:nvPr/>
        </p:nvSpPr>
        <p:spPr>
          <a:xfrm>
            <a:off x="5730428" y="6453336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9DC7CBB9-8A01-486D-A115-199A907CBFA4}" type="slidenum">
              <a:rPr lang="en-ZA" sz="1200">
                <a:solidFill>
                  <a:srgbClr val="898989"/>
                </a:solidFill>
              </a:rPr>
              <a:pPr algn="r"/>
              <a:t>3</a:t>
            </a:fld>
            <a:endParaRPr lang="en-ZA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93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537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04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ZA" sz="4000" b="1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DIRECTION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363272" cy="5001419"/>
          </a:xfrm>
        </p:spPr>
        <p:txBody>
          <a:bodyPr/>
          <a:lstStyle/>
          <a:p>
            <a:pPr marL="0" lvl="0" indent="0" algn="just">
              <a:buNone/>
            </a:pPr>
            <a:r>
              <a:rPr lang="en-ZA" sz="4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ZA" sz="4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different </a:t>
            </a:r>
            <a:r>
              <a:rPr lang="en-ZA" sz="44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parts</a:t>
            </a:r>
            <a:r>
              <a:rPr lang="en-ZA" sz="4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education system should work together allowing learners to take </a:t>
            </a:r>
            <a:r>
              <a:rPr lang="en-ZA" sz="44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pathways </a:t>
            </a:r>
            <a:r>
              <a:rPr lang="en-ZA" sz="4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offer high </a:t>
            </a:r>
            <a:r>
              <a:rPr lang="en-ZA" sz="44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en-ZA" sz="4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opportunities.”</a:t>
            </a:r>
          </a:p>
          <a:p>
            <a:pPr marL="0" lvl="0" indent="0" algn="r">
              <a:buNone/>
            </a:pPr>
            <a:endParaRPr lang="en-ZA" sz="14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r">
              <a:buNone/>
            </a:pPr>
            <a:endParaRPr lang="en-ZA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r">
              <a:buNone/>
            </a:pPr>
            <a:r>
              <a:rPr lang="en-ZA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</a:t>
            </a:r>
            <a:r>
              <a:rPr lang="en-ZA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 Commission: National Development Plan, November 2011</a:t>
            </a:r>
            <a:r>
              <a:rPr lang="en-ZA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ZA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endParaRPr lang="en-ZA" sz="48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8" y="6114950"/>
            <a:ext cx="1475656" cy="5486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30428" y="6453336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9DC7CBB9-8A01-486D-A115-199A907CBFA4}" type="slidenum">
              <a:rPr lang="en-ZA" sz="1200">
                <a:solidFill>
                  <a:srgbClr val="898989"/>
                </a:solidFill>
              </a:rPr>
              <a:pPr algn="r"/>
              <a:t>4</a:t>
            </a:fld>
            <a:endParaRPr lang="en-ZA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87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48880"/>
            <a:ext cx="8206680" cy="1512168"/>
          </a:xfrm>
        </p:spPr>
        <p:txBody>
          <a:bodyPr>
            <a:normAutofit fontScale="90000"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ZA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n-ZA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en-ZA" sz="7300" b="1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THREE STREAM MODEL</a:t>
            </a:r>
            <a:br>
              <a:rPr lang="en-ZA" sz="7300" b="1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en-ZA" sz="4000" b="1" cap="small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59832" y="37162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9DC7CBB9-8A01-486D-A115-199A907CBFA4}" type="slidenum">
              <a:rPr lang="en-ZA" sz="1200">
                <a:solidFill>
                  <a:srgbClr val="898989"/>
                </a:solidFill>
              </a:rPr>
              <a:pPr algn="r"/>
              <a:t>5</a:t>
            </a:fld>
            <a:endParaRPr lang="en-ZA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30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2048"/>
            <a:ext cx="8229600" cy="1143000"/>
          </a:xfrm>
        </p:spPr>
        <p:txBody>
          <a:bodyPr>
            <a:normAutofit/>
          </a:bodyPr>
          <a:lstStyle/>
          <a:p>
            <a:r>
              <a:rPr lang="en-ZA" sz="5400" b="1" dirty="0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STREAMS</a:t>
            </a:r>
            <a:endParaRPr lang="en-ZA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93"/>
          </a:xfrm>
        </p:spPr>
        <p:txBody>
          <a:bodyPr>
            <a:normAutofit lnSpcReduction="10000"/>
          </a:bodyPr>
          <a:lstStyle/>
          <a:p>
            <a:pPr lvl="0" algn="just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en-ZA" sz="6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Stream</a:t>
            </a:r>
          </a:p>
          <a:p>
            <a:pPr lvl="0" algn="just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en-ZA" sz="6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Vocational Stream</a:t>
            </a:r>
          </a:p>
          <a:p>
            <a:pPr lvl="0" algn="just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en-ZA" sz="6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Occupational Stream</a:t>
            </a:r>
          </a:p>
          <a:p>
            <a:endParaRPr lang="en-ZA" dirty="0"/>
          </a:p>
        </p:txBody>
      </p:sp>
      <p:sp>
        <p:nvSpPr>
          <p:cNvPr id="4" name="Rectangle 3"/>
          <p:cNvSpPr/>
          <p:nvPr/>
        </p:nvSpPr>
        <p:spPr>
          <a:xfrm>
            <a:off x="5730428" y="6453336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9DC7CBB9-8A01-486D-A115-199A907CBFA4}" type="slidenum">
              <a:rPr lang="en-ZA" sz="1200">
                <a:solidFill>
                  <a:srgbClr val="898989"/>
                </a:solidFill>
              </a:rPr>
              <a:pPr algn="r"/>
              <a:t>6</a:t>
            </a:fld>
            <a:endParaRPr lang="en-ZA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49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48880"/>
            <a:ext cx="8206680" cy="1512168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ZA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n-ZA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en-ZA" sz="8000" b="1" dirty="0">
                <a:solidFill>
                  <a:schemeClr val="accent2">
                    <a:lumMod val="75000"/>
                  </a:schemeClr>
                </a:solidFill>
              </a:rPr>
              <a:t>ACADEMIC STREAM</a:t>
            </a:r>
          </a:p>
        </p:txBody>
      </p:sp>
      <p:sp>
        <p:nvSpPr>
          <p:cNvPr id="3" name="Rectangle 2"/>
          <p:cNvSpPr/>
          <p:nvPr/>
        </p:nvSpPr>
        <p:spPr>
          <a:xfrm>
            <a:off x="3059832" y="37162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9DC7CBB9-8A01-486D-A115-199A907CBFA4}" type="slidenum">
              <a:rPr lang="en-ZA" sz="1200">
                <a:solidFill>
                  <a:srgbClr val="898989"/>
                </a:solidFill>
              </a:rPr>
              <a:pPr algn="r"/>
              <a:t>7</a:t>
            </a:fld>
            <a:endParaRPr lang="en-ZA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19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ZA" sz="5400" b="1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NDP TARGETS</a:t>
            </a:r>
            <a:endParaRPr lang="en-ZA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145441"/>
          </a:xfrm>
        </p:spPr>
        <p:txBody>
          <a:bodyPr>
            <a:normAutofit fontScale="40000" lnSpcReduction="20000"/>
          </a:bodyPr>
          <a:lstStyle/>
          <a:p>
            <a:pPr marL="0" lvl="0" indent="0" algn="just" eaLnBrk="0" fontAlgn="base" hangingPunct="0">
              <a:spcAft>
                <a:spcPct val="0"/>
              </a:spcAft>
              <a:buNone/>
            </a:pPr>
            <a:r>
              <a:rPr lang="en-ZA" sz="7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”The </a:t>
            </a:r>
            <a:r>
              <a:rPr lang="en-ZA" sz="7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Basic Education plan is to </a:t>
            </a:r>
            <a:r>
              <a:rPr lang="en-ZA" sz="7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en-ZA" sz="7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number to </a:t>
            </a:r>
            <a:r>
              <a:rPr lang="en-ZA" sz="7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300 000 </a:t>
            </a:r>
            <a:r>
              <a:rPr lang="en-ZA" sz="7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ZA" sz="7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r>
              <a:rPr lang="en-ZA" sz="7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with </a:t>
            </a:r>
            <a:r>
              <a:rPr lang="en-ZA" sz="7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350 000 </a:t>
            </a:r>
            <a:r>
              <a:rPr lang="en-ZA" sz="7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learners passing </a:t>
            </a:r>
            <a:r>
              <a:rPr lang="en-ZA" sz="7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mathematics</a:t>
            </a:r>
            <a:r>
              <a:rPr lang="en-ZA" sz="7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ZA" sz="7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320 000 </a:t>
            </a:r>
            <a:r>
              <a:rPr lang="en-ZA" sz="7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learners passing </a:t>
            </a:r>
            <a:r>
              <a:rPr lang="en-ZA" sz="7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science</a:t>
            </a:r>
            <a:r>
              <a:rPr lang="en-ZA" sz="7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Commission proposes a target for </a:t>
            </a:r>
            <a:r>
              <a:rPr lang="en-ZA" sz="7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2030</a:t>
            </a:r>
            <a:r>
              <a:rPr lang="en-ZA" sz="7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ZA" sz="7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450 000 </a:t>
            </a:r>
            <a:r>
              <a:rPr lang="en-ZA" sz="7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learners being eligible for </a:t>
            </a:r>
            <a:r>
              <a:rPr lang="en-ZA" sz="7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bachelors programme </a:t>
            </a:r>
            <a:r>
              <a:rPr lang="en-ZA" sz="7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maths and science. Action is required throughout the education system, but particularly in e</a:t>
            </a:r>
            <a:r>
              <a:rPr lang="en-ZA" sz="7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arly childhood development</a:t>
            </a:r>
            <a:r>
              <a:rPr lang="en-ZA" sz="7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given that the cohort that will enter university in </a:t>
            </a:r>
            <a:r>
              <a:rPr lang="en-ZA" sz="7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2030</a:t>
            </a:r>
            <a:r>
              <a:rPr lang="en-ZA" sz="7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not yet started primary school. Consideration should be given to </a:t>
            </a:r>
            <a:r>
              <a:rPr lang="en-ZA" sz="7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expanding</a:t>
            </a:r>
            <a:r>
              <a:rPr lang="en-ZA" sz="7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ZA" sz="7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Dinaledi</a:t>
            </a:r>
            <a:r>
              <a:rPr lang="en-ZA" sz="7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Schools </a:t>
            </a:r>
            <a:r>
              <a:rPr lang="en-ZA" sz="7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initiative, which increases access to maths and science in </a:t>
            </a:r>
            <a:r>
              <a:rPr lang="en-ZA" sz="7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underprivileged schools</a:t>
            </a:r>
            <a:r>
              <a:rPr lang="en-ZA" sz="7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marL="0" lvl="0" indent="0" algn="just" eaLnBrk="0" fontAlgn="base" hangingPunct="0">
              <a:spcAft>
                <a:spcPct val="0"/>
              </a:spcAft>
              <a:buNone/>
            </a:pPr>
            <a:endParaRPr lang="en-ZA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r">
              <a:buNone/>
            </a:pPr>
            <a:endParaRPr lang="en-ZA" altLang="en-US" sz="1400" b="1" i="1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lvl="0" indent="0" algn="r">
              <a:buNone/>
            </a:pPr>
            <a:endParaRPr lang="en-ZA" altLang="en-US" sz="1400" b="1" i="1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lvl="0" indent="0" algn="r">
              <a:buNone/>
            </a:pPr>
            <a:endParaRPr lang="en-ZA" altLang="en-US" sz="1400" b="1" i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lvl="0" indent="0" algn="r">
              <a:buNone/>
            </a:pPr>
            <a:r>
              <a:rPr lang="en-ZA" altLang="en-US" sz="2800" b="1" i="1" dirty="0" smtClean="0">
                <a:solidFill>
                  <a:srgbClr val="000000"/>
                </a:solidFill>
                <a:cs typeface="Arial" panose="020B0604020202020204" pitchFamily="34" charset="0"/>
              </a:rPr>
              <a:t>National </a:t>
            </a:r>
            <a:r>
              <a:rPr lang="en-ZA" altLang="en-US" sz="2800" b="1" i="1" dirty="0">
                <a:solidFill>
                  <a:srgbClr val="000000"/>
                </a:solidFill>
                <a:cs typeface="Arial" panose="020B0604020202020204" pitchFamily="34" charset="0"/>
              </a:rPr>
              <a:t>Planning Commission: National Development Plan, November 2011</a:t>
            </a:r>
            <a:endParaRPr lang="en-ZA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8" y="6114950"/>
            <a:ext cx="1475656" cy="54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56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1052736"/>
          </a:xfrm>
        </p:spPr>
        <p:txBody>
          <a:bodyPr>
            <a:noAutofit/>
          </a:bodyPr>
          <a:lstStyle/>
          <a:p>
            <a:r>
              <a:rPr lang="en-ZA" sz="5400" b="1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STREAM</a:t>
            </a:r>
            <a:endParaRPr lang="en-ZA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4813995"/>
          </a:xfrm>
        </p:spPr>
        <p:txBody>
          <a:bodyPr>
            <a:normAutofit/>
          </a:bodyPr>
          <a:lstStyle/>
          <a:p>
            <a:pPr lvl="0" algn="just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en-ZA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Rationalise </a:t>
            </a:r>
            <a:r>
              <a:rPr lang="en-ZA" sz="4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schools offering the </a:t>
            </a:r>
            <a:r>
              <a:rPr lang="en-ZA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 subjects </a:t>
            </a:r>
            <a:r>
              <a:rPr lang="en-ZA" sz="4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by side</a:t>
            </a:r>
          </a:p>
          <a:p>
            <a:pPr lvl="0" algn="just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en-ZA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</a:t>
            </a:r>
            <a:r>
              <a:rPr lang="en-ZA" sz="4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subject </a:t>
            </a:r>
            <a:r>
              <a:rPr lang="en-ZA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selection </a:t>
            </a:r>
            <a:r>
              <a:rPr lang="en-ZA" sz="4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ZA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combination</a:t>
            </a:r>
          </a:p>
          <a:p>
            <a:pPr marL="0" indent="0">
              <a:buNone/>
            </a:pPr>
            <a:endParaRPr lang="en-ZA" dirty="0"/>
          </a:p>
        </p:txBody>
      </p:sp>
      <p:sp>
        <p:nvSpPr>
          <p:cNvPr id="4" name="Rectangle 3"/>
          <p:cNvSpPr/>
          <p:nvPr/>
        </p:nvSpPr>
        <p:spPr>
          <a:xfrm>
            <a:off x="5730428" y="6453336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9DC7CBB9-8A01-486D-A115-199A907CBFA4}" type="slidenum">
              <a:rPr lang="en-ZA" sz="1200">
                <a:solidFill>
                  <a:srgbClr val="898989"/>
                </a:solidFill>
              </a:rPr>
              <a:pPr algn="r"/>
              <a:t>9</a:t>
            </a:fld>
            <a:endParaRPr lang="en-ZA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62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New DBE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New DBE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New DBE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New DBE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11986</TotalTime>
  <Words>1483</Words>
  <Application>Microsoft Office PowerPoint</Application>
  <PresentationFormat>On-screen Show (4:3)</PresentationFormat>
  <Paragraphs>328</Paragraphs>
  <Slides>31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Office Theme</vt:lpstr>
      <vt:lpstr>4_Office Theme</vt:lpstr>
      <vt:lpstr>11_Office Theme</vt:lpstr>
      <vt:lpstr>New DBE Presentation template</vt:lpstr>
      <vt:lpstr>1_New DBE Presentation template</vt:lpstr>
      <vt:lpstr>2_New DBE Presentation template</vt:lpstr>
      <vt:lpstr>3_New DBE Presentation template</vt:lpstr>
      <vt:lpstr>          THREE STREAM MODEL  RADICAL SOCIOECONOMIC TRANSFORMATION      </vt:lpstr>
      <vt:lpstr>Presentation Outline</vt:lpstr>
      <vt:lpstr>PURPOSE</vt:lpstr>
      <vt:lpstr>STRATEGIC DIRECTION</vt:lpstr>
      <vt:lpstr> THREE STREAM MODEL </vt:lpstr>
      <vt:lpstr>THREE STREAMS</vt:lpstr>
      <vt:lpstr> ACADEMIC STREAM</vt:lpstr>
      <vt:lpstr>NDP TARGETS</vt:lpstr>
      <vt:lpstr>ACADEMIC STREAM</vt:lpstr>
      <vt:lpstr>FOCUS SCHOOLS</vt:lpstr>
      <vt:lpstr> TECHNICAL VOCATIONAL STREAM </vt:lpstr>
      <vt:lpstr>NDP TARGETS </vt:lpstr>
      <vt:lpstr>TECHNICAL VOCATIONAL STREAM </vt:lpstr>
      <vt:lpstr>PROGRESS: TECHNICAL VOCATIONAL PATHWAY </vt:lpstr>
      <vt:lpstr> PROGRESS In the Implementation of CAPS for Technical High Schools in 2017</vt:lpstr>
      <vt:lpstr>PROGRESS: GRADE 11 CAPS FOR TECHNICAL SCHOOLS</vt:lpstr>
      <vt:lpstr> TECHNICAL OCCUPATIONAL STREAM </vt:lpstr>
      <vt:lpstr>NDP GOAL AND OBJECTIVE</vt:lpstr>
      <vt:lpstr>PROGRESS: TECHNICAL OCCUPATIONAL PATHWAY</vt:lpstr>
      <vt:lpstr> SKILLS AND VOCATIONAL PROGRAMMES FOR GET</vt:lpstr>
      <vt:lpstr> CURRICULUM</vt:lpstr>
      <vt:lpstr>CURRICULUM…</vt:lpstr>
      <vt:lpstr>TEACHER TRAINING</vt:lpstr>
      <vt:lpstr>INSTITUTIONAL READINESS</vt:lpstr>
      <vt:lpstr>LTSM FOR THE PILOT</vt:lpstr>
      <vt:lpstr>EXAMS AND ASSESSMENT</vt:lpstr>
      <vt:lpstr>NDP VISION STATEMENT</vt:lpstr>
      <vt:lpstr>RECOMMENDATION</vt:lpstr>
      <vt:lpstr>RECOMMENDATION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somgede.f</dc:creator>
  <cp:lastModifiedBy>Joshua.J</cp:lastModifiedBy>
  <cp:revision>654</cp:revision>
  <cp:lastPrinted>2016-09-02T06:14:23Z</cp:lastPrinted>
  <dcterms:created xsi:type="dcterms:W3CDTF">2013-11-04T08:51:01Z</dcterms:created>
  <dcterms:modified xsi:type="dcterms:W3CDTF">2017-02-10T10:22:33Z</dcterms:modified>
</cp:coreProperties>
</file>