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87" r:id="rId3"/>
    <p:sldId id="308" r:id="rId4"/>
    <p:sldId id="321" r:id="rId5"/>
    <p:sldId id="322" r:id="rId6"/>
    <p:sldId id="323" r:id="rId7"/>
    <p:sldId id="318" r:id="rId8"/>
    <p:sldId id="296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289" r:id="rId19"/>
    <p:sldId id="334" r:id="rId20"/>
    <p:sldId id="324" r:id="rId21"/>
    <p:sldId id="325" r:id="rId22"/>
    <p:sldId id="326" r:id="rId23"/>
    <p:sldId id="327" r:id="rId24"/>
    <p:sldId id="335" r:id="rId25"/>
    <p:sldId id="336" r:id="rId26"/>
    <p:sldId id="313" r:id="rId27"/>
    <p:sldId id="328" r:id="rId28"/>
    <p:sldId id="329" r:id="rId29"/>
    <p:sldId id="330" r:id="rId30"/>
    <p:sldId id="331" r:id="rId31"/>
    <p:sldId id="332" r:id="rId32"/>
    <p:sldId id="333" r:id="rId33"/>
    <p:sldId id="316" r:id="rId34"/>
    <p:sldId id="294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Copelovici" initials="BC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13" autoAdjust="0"/>
    <p:restoredTop sz="94249" autoAdjust="0"/>
  </p:normalViewPr>
  <p:slideViewPr>
    <p:cSldViewPr snapToGrid="0">
      <p:cViewPr varScale="1">
        <p:scale>
          <a:sx n="116" d="100"/>
          <a:sy n="116" d="100"/>
        </p:scale>
        <p:origin x="-65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4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5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6.xlsx"/><Relationship Id="rId1" Type="http://schemas.openxmlformats.org/officeDocument/2006/relationships/themeOverride" Target="../theme/themeOverride16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ZA" sz="3200" dirty="0" smtClean="0"/>
              <a:t>2016</a:t>
            </a:r>
            <a:endParaRPr lang="en-ZA" sz="3200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Analysis!$B$58:$E$58</c:f>
              <c:strCache>
                <c:ptCount val="4"/>
                <c:pt idx="0">
                  <c:v>White 26 484</c:v>
                </c:pt>
                <c:pt idx="1">
                  <c:v>Black 3 199</c:v>
                </c:pt>
                <c:pt idx="2">
                  <c:v>Coloured 616</c:v>
                </c:pt>
                <c:pt idx="3">
                  <c:v>Asians 1 618</c:v>
                </c:pt>
              </c:strCache>
            </c:strRef>
          </c:cat>
          <c:val>
            <c:numRef>
              <c:f>Analysis!$B$59:$E$59</c:f>
              <c:numCache>
                <c:formatCode>0%</c:formatCode>
                <c:ptCount val="4"/>
                <c:pt idx="0">
                  <c:v>0.82977723470250964</c:v>
                </c:pt>
                <c:pt idx="1">
                  <c:v>0.10022871823792964</c:v>
                </c:pt>
                <c:pt idx="2">
                  <c:v>1.9300059529404397E-2</c:v>
                </c:pt>
                <c:pt idx="3">
                  <c:v>5.0693987530156373E-2</c:v>
                </c:pt>
              </c:numCache>
            </c:numRef>
          </c:val>
        </c:ser>
        <c:dLbls/>
      </c:pie3DChart>
    </c:plotArea>
    <c:legend>
      <c:legendPos val="b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zero"/>
  </c:chart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 dirty="0"/>
              <a:t>Eastern</a:t>
            </a:r>
            <a:r>
              <a:rPr lang="en-US" sz="1800" baseline="0" dirty="0"/>
              <a:t> Cape</a:t>
            </a:r>
            <a:endParaRPr lang="en-US" sz="1800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Analysis!$A$41</c:f>
              <c:strCache>
                <c:ptCount val="1"/>
                <c:pt idx="0">
                  <c:v>Eastern Cape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Analysis!$B$40:$E$40</c:f>
              <c:strCache>
                <c:ptCount val="4"/>
                <c:pt idx="0">
                  <c:v>White 1 351</c:v>
                </c:pt>
                <c:pt idx="1">
                  <c:v>Black 141</c:v>
                </c:pt>
                <c:pt idx="2">
                  <c:v>Coloured 31</c:v>
                </c:pt>
                <c:pt idx="3">
                  <c:v>Asians 39</c:v>
                </c:pt>
              </c:strCache>
            </c:strRef>
          </c:cat>
          <c:val>
            <c:numRef>
              <c:f>Analysis!$B$41:$E$41</c:f>
              <c:numCache>
                <c:formatCode>0%</c:formatCode>
                <c:ptCount val="4"/>
                <c:pt idx="0">
                  <c:v>0.86491677336747763</c:v>
                </c:pt>
                <c:pt idx="1">
                  <c:v>9.0268886043533947E-2</c:v>
                </c:pt>
                <c:pt idx="2">
                  <c:v>1.9846350832266327E-2</c:v>
                </c:pt>
                <c:pt idx="3">
                  <c:v>2.496798975672215E-2</c:v>
                </c:pt>
              </c:numCache>
            </c:numRef>
          </c:val>
        </c:ser>
        <c:dLbls/>
      </c:pie3DChart>
    </c:plotArea>
    <c:legend>
      <c:legendPos val="b"/>
      <c:layout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</c:chart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 dirty="0"/>
              <a:t>Mpumalanga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Analysis!$A$44</c:f>
              <c:strCache>
                <c:ptCount val="1"/>
                <c:pt idx="0">
                  <c:v>Mpumalanga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Analysis!$B$43:$E$43</c:f>
              <c:strCache>
                <c:ptCount val="4"/>
                <c:pt idx="0">
                  <c:v>White 934</c:v>
                </c:pt>
                <c:pt idx="1">
                  <c:v>Black 157</c:v>
                </c:pt>
                <c:pt idx="2">
                  <c:v>Coloured 5</c:v>
                </c:pt>
                <c:pt idx="3">
                  <c:v>Asians 37</c:v>
                </c:pt>
              </c:strCache>
            </c:strRef>
          </c:cat>
          <c:val>
            <c:numRef>
              <c:f>Analysis!$B$44:$E$44</c:f>
              <c:numCache>
                <c:formatCode>0%</c:formatCode>
                <c:ptCount val="4"/>
                <c:pt idx="0">
                  <c:v>0.82436010591350384</c:v>
                </c:pt>
                <c:pt idx="1">
                  <c:v>0.13857016769638128</c:v>
                </c:pt>
                <c:pt idx="2">
                  <c:v>4.4130626654898513E-3</c:v>
                </c:pt>
                <c:pt idx="3">
                  <c:v>3.2656663724624897E-2</c:v>
                </c:pt>
              </c:numCache>
            </c:numRef>
          </c:val>
        </c:ser>
        <c:dLbls/>
      </c:pie3DChart>
    </c:plotArea>
    <c:legend>
      <c:legendPos val="b"/>
      <c:layout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</c:chart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Limpopo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Analysis!$A$47</c:f>
              <c:strCache>
                <c:ptCount val="1"/>
                <c:pt idx="0">
                  <c:v>Limpopo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Analysis!$B$46:$E$46</c:f>
              <c:strCache>
                <c:ptCount val="4"/>
                <c:pt idx="0">
                  <c:v>White 394</c:v>
                </c:pt>
                <c:pt idx="1">
                  <c:v>Black 95</c:v>
                </c:pt>
                <c:pt idx="2">
                  <c:v>Coloured 1</c:v>
                </c:pt>
                <c:pt idx="3">
                  <c:v>Asians 11</c:v>
                </c:pt>
              </c:strCache>
            </c:strRef>
          </c:cat>
          <c:val>
            <c:numRef>
              <c:f>Analysis!$B$47:$E$47</c:f>
              <c:numCache>
                <c:formatCode>0%</c:formatCode>
                <c:ptCount val="4"/>
                <c:pt idx="0">
                  <c:v>0.78642714570858274</c:v>
                </c:pt>
                <c:pt idx="1">
                  <c:v>0.18962075848303392</c:v>
                </c:pt>
                <c:pt idx="2">
                  <c:v>1.9960079840319368E-3</c:v>
                </c:pt>
                <c:pt idx="3">
                  <c:v>2.1956087824351298E-2</c:v>
                </c:pt>
              </c:numCache>
            </c:numRef>
          </c:val>
        </c:ser>
        <c:dLbls/>
      </c:pie3DChart>
    </c:plotArea>
    <c:legend>
      <c:legendPos val="b"/>
      <c:layout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</c:chart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Gauteng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Analysis!$A$32</c:f>
              <c:strCache>
                <c:ptCount val="1"/>
                <c:pt idx="0">
                  <c:v>Gauteng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Analysis!$B$31:$E$31</c:f>
              <c:strCache>
                <c:ptCount val="4"/>
                <c:pt idx="0">
                  <c:v>White 12 070</c:v>
                </c:pt>
                <c:pt idx="1">
                  <c:v>Black 2 177</c:v>
                </c:pt>
                <c:pt idx="2">
                  <c:v>Coloured 201</c:v>
                </c:pt>
                <c:pt idx="3">
                  <c:v>Asians 640</c:v>
                </c:pt>
              </c:strCache>
            </c:strRef>
          </c:cat>
          <c:val>
            <c:numRef>
              <c:f>Analysis!$B$32:$E$32</c:f>
              <c:numCache>
                <c:formatCode>0%</c:formatCode>
                <c:ptCount val="4"/>
                <c:pt idx="0">
                  <c:v>0.79997348886532349</c:v>
                </c:pt>
                <c:pt idx="1">
                  <c:v>0.14428685047720044</c:v>
                </c:pt>
                <c:pt idx="2">
                  <c:v>1.3321845174973489E-2</c:v>
                </c:pt>
                <c:pt idx="3">
                  <c:v>4.2417815482502653E-2</c:v>
                </c:pt>
              </c:numCache>
            </c:numRef>
          </c:val>
        </c:ser>
        <c:dLbls/>
      </c:pie3DChart>
    </c:plotArea>
    <c:legend>
      <c:legendPos val="b"/>
      <c:layout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</c:chart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North</a:t>
            </a:r>
            <a:r>
              <a:rPr lang="en-US" sz="2000" baseline="0" dirty="0"/>
              <a:t> West</a:t>
            </a:r>
            <a:endParaRPr lang="en-US" sz="2000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Analysis!$A$50</c:f>
              <c:strCache>
                <c:ptCount val="1"/>
                <c:pt idx="0">
                  <c:v>North West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Analysis!$B$49:$E$49</c:f>
              <c:strCache>
                <c:ptCount val="4"/>
                <c:pt idx="0">
                  <c:v>White 844</c:v>
                </c:pt>
                <c:pt idx="1">
                  <c:v>Black 88</c:v>
                </c:pt>
                <c:pt idx="2">
                  <c:v>Coloured 4</c:v>
                </c:pt>
                <c:pt idx="3">
                  <c:v>Asians 33</c:v>
                </c:pt>
              </c:strCache>
            </c:strRef>
          </c:cat>
          <c:val>
            <c:numRef>
              <c:f>Analysis!$B$50:$E$50</c:f>
              <c:numCache>
                <c:formatCode>0%</c:formatCode>
                <c:ptCount val="4"/>
                <c:pt idx="0">
                  <c:v>0.87100103199174417</c:v>
                </c:pt>
                <c:pt idx="1">
                  <c:v>9.0815273477812208E-2</c:v>
                </c:pt>
                <c:pt idx="2">
                  <c:v>4.1279669762641887E-3</c:v>
                </c:pt>
                <c:pt idx="3">
                  <c:v>3.4055727554179578E-2</c:v>
                </c:pt>
              </c:numCache>
            </c:numRef>
          </c:val>
        </c:ser>
        <c:dLbls/>
      </c:pie3DChart>
    </c:plotArea>
    <c:legend>
      <c:legendPos val="b"/>
      <c:layout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</c:chart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Northern</a:t>
            </a:r>
            <a:r>
              <a:rPr lang="en-US" sz="2400" baseline="0" dirty="0"/>
              <a:t> Cape</a:t>
            </a:r>
            <a:endParaRPr lang="en-US" sz="240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8734567901234601E-2"/>
          <c:y val="0.16091597461393178"/>
          <c:w val="0.84104938271604934"/>
          <c:h val="0.68285121097655832"/>
        </c:manualLayout>
      </c:layout>
      <c:pie3DChart>
        <c:varyColors val="1"/>
        <c:ser>
          <c:idx val="0"/>
          <c:order val="0"/>
          <c:tx>
            <c:strRef>
              <c:f>Analysis!$A$53</c:f>
              <c:strCache>
                <c:ptCount val="1"/>
                <c:pt idx="0">
                  <c:v>Northern Cape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Analysis!$B$52:$E$52</c:f>
              <c:strCache>
                <c:ptCount val="4"/>
                <c:pt idx="0">
                  <c:v>White 272</c:v>
                </c:pt>
                <c:pt idx="1">
                  <c:v>Black 6</c:v>
                </c:pt>
                <c:pt idx="2">
                  <c:v>Coloured 3</c:v>
                </c:pt>
                <c:pt idx="3">
                  <c:v>Asians 4</c:v>
                </c:pt>
              </c:strCache>
            </c:strRef>
          </c:cat>
          <c:val>
            <c:numRef>
              <c:f>Analysis!$B$53:$E$53</c:f>
              <c:numCache>
                <c:formatCode>0%</c:formatCode>
                <c:ptCount val="4"/>
                <c:pt idx="0">
                  <c:v>0.95438596491228056</c:v>
                </c:pt>
                <c:pt idx="1">
                  <c:v>2.1052631578947375E-2</c:v>
                </c:pt>
                <c:pt idx="2">
                  <c:v>1.0526315789473684E-2</c:v>
                </c:pt>
                <c:pt idx="3">
                  <c:v>1.4035087719298246E-2</c:v>
                </c:pt>
              </c:numCache>
            </c:numRef>
          </c:val>
        </c:ser>
        <c:dLbls/>
      </c:pie3DChart>
    </c:plotArea>
    <c:legend>
      <c:legendPos val="b"/>
      <c:layout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</c:chart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Free</a:t>
            </a:r>
            <a:r>
              <a:rPr lang="en-US" sz="2000" baseline="0" dirty="0"/>
              <a:t> State</a:t>
            </a:r>
            <a:endParaRPr lang="en-US" sz="2000" dirty="0"/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Analysis!$A$56</c:f>
              <c:strCache>
                <c:ptCount val="1"/>
                <c:pt idx="0">
                  <c:v>Free State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Analysis!$B$55:$E$55</c:f>
              <c:strCache>
                <c:ptCount val="4"/>
                <c:pt idx="0">
                  <c:v>White 807</c:v>
                </c:pt>
                <c:pt idx="1">
                  <c:v>Black 75</c:v>
                </c:pt>
                <c:pt idx="2">
                  <c:v>Coloured 3</c:v>
                </c:pt>
                <c:pt idx="3">
                  <c:v>Asians 19</c:v>
                </c:pt>
              </c:strCache>
            </c:strRef>
          </c:cat>
          <c:val>
            <c:numRef>
              <c:f>Analysis!$B$56:$E$56</c:f>
              <c:numCache>
                <c:formatCode>0%</c:formatCode>
                <c:ptCount val="4"/>
                <c:pt idx="0">
                  <c:v>0.89269911504424782</c:v>
                </c:pt>
                <c:pt idx="1">
                  <c:v>8.2964601769911495E-2</c:v>
                </c:pt>
                <c:pt idx="2">
                  <c:v>3.3185840707964606E-3</c:v>
                </c:pt>
                <c:pt idx="3">
                  <c:v>2.1017699115044249E-2</c:v>
                </c:pt>
              </c:numCache>
            </c:numRef>
          </c:val>
        </c:ser>
        <c:dLbls/>
      </c:pie3DChart>
    </c:plotArea>
    <c:legend>
      <c:legendPos val="b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3200" dirty="0" smtClean="0"/>
              <a:t>2012</a:t>
            </a:r>
            <a:endParaRPr lang="en-US" sz="3200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Analysis!$B$58:$E$58</c:f>
              <c:strCache>
                <c:ptCount val="4"/>
                <c:pt idx="0">
                  <c:v>White 23 779</c:v>
                </c:pt>
                <c:pt idx="1">
                  <c:v>Black 1 576</c:v>
                </c:pt>
                <c:pt idx="2">
                  <c:v>Coloured 412</c:v>
                </c:pt>
                <c:pt idx="3">
                  <c:v>Indian 1 204</c:v>
                </c:pt>
              </c:strCache>
            </c:strRef>
          </c:cat>
          <c:val>
            <c:numRef>
              <c:f>Analysis!$B$59:$E$59</c:f>
              <c:numCache>
                <c:formatCode>0%</c:formatCode>
                <c:ptCount val="4"/>
                <c:pt idx="0">
                  <c:v>0.88165066182195673</c:v>
                </c:pt>
                <c:pt idx="1">
                  <c:v>5.8433131882392214E-2</c:v>
                </c:pt>
                <c:pt idx="2">
                  <c:v>1.5275666456564458E-2</c:v>
                </c:pt>
                <c:pt idx="3">
                  <c:v>4.4640539839086439E-2</c:v>
                </c:pt>
              </c:numCache>
            </c:numRef>
          </c:val>
        </c:ser>
        <c:dLbls/>
      </c:pie3DChart>
    </c:plotArea>
    <c:legend>
      <c:legendPos val="b"/>
      <c:layout>
        <c:manualLayout>
          <c:xMode val="edge"/>
          <c:yMode val="edge"/>
          <c:x val="7.7713473315835543E-2"/>
          <c:y val="0.87924577136191318"/>
          <c:w val="0.8334619422572177"/>
          <c:h val="8.3717191601049887E-2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zero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Analysis!$B$2</c:f>
              <c:strCache>
                <c:ptCount val="1"/>
                <c:pt idx="0">
                  <c:v>Intern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Analysis!$A$3:$A$6</c:f>
              <c:strCache>
                <c:ptCount val="4"/>
                <c:pt idx="0">
                  <c:v>White</c:v>
                </c:pt>
                <c:pt idx="1">
                  <c:v>Black</c:v>
                </c:pt>
                <c:pt idx="2">
                  <c:v>Coloured</c:v>
                </c:pt>
                <c:pt idx="3">
                  <c:v>Asians</c:v>
                </c:pt>
              </c:strCache>
            </c:strRef>
          </c:cat>
          <c:val>
            <c:numRef>
              <c:f>Analysis!$B$3:$B$6</c:f>
              <c:numCache>
                <c:formatCode>_ * #,##0_ ;_ * \-#,##0_ ;_ * "-"??_ ;_ @_ </c:formatCode>
                <c:ptCount val="4"/>
                <c:pt idx="0">
                  <c:v>11538</c:v>
                </c:pt>
                <c:pt idx="1">
                  <c:v>2569</c:v>
                </c:pt>
                <c:pt idx="2">
                  <c:v>375</c:v>
                </c:pt>
                <c:pt idx="3">
                  <c:v>1046</c:v>
                </c:pt>
              </c:numCache>
            </c:numRef>
          </c:val>
        </c:ser>
        <c:ser>
          <c:idx val="1"/>
          <c:order val="1"/>
          <c:tx>
            <c:strRef>
              <c:f>Analysis!$C$2</c:f>
              <c:strCache>
                <c:ptCount val="1"/>
                <c:pt idx="0">
                  <c:v>Full Status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Analysis!$A$3:$A$6</c:f>
              <c:strCache>
                <c:ptCount val="4"/>
                <c:pt idx="0">
                  <c:v>White</c:v>
                </c:pt>
                <c:pt idx="1">
                  <c:v>Black</c:v>
                </c:pt>
                <c:pt idx="2">
                  <c:v>Coloured</c:v>
                </c:pt>
                <c:pt idx="3">
                  <c:v>Asians</c:v>
                </c:pt>
              </c:strCache>
            </c:strRef>
          </c:cat>
          <c:val>
            <c:numRef>
              <c:f>Analysis!$C$3:$C$6</c:f>
              <c:numCache>
                <c:formatCode>_ * #,##0_ ;_ * \-#,##0_ ;_ * "-"??_ ;_ @_ </c:formatCode>
                <c:ptCount val="4"/>
                <c:pt idx="0">
                  <c:v>9593</c:v>
                </c:pt>
                <c:pt idx="1">
                  <c:v>321</c:v>
                </c:pt>
                <c:pt idx="2">
                  <c:v>144</c:v>
                </c:pt>
                <c:pt idx="3">
                  <c:v>364</c:v>
                </c:pt>
              </c:numCache>
            </c:numRef>
          </c:val>
        </c:ser>
        <c:ser>
          <c:idx val="2"/>
          <c:order val="2"/>
          <c:tx>
            <c:strRef>
              <c:f>Analysis!$D$2</c:f>
              <c:strCache>
                <c:ptCount val="1"/>
                <c:pt idx="0">
                  <c:v>Principal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Analysis!$A$3:$A$6</c:f>
              <c:strCache>
                <c:ptCount val="4"/>
                <c:pt idx="0">
                  <c:v>White</c:v>
                </c:pt>
                <c:pt idx="1">
                  <c:v>Black</c:v>
                </c:pt>
                <c:pt idx="2">
                  <c:v>Coloured</c:v>
                </c:pt>
                <c:pt idx="3">
                  <c:v>Asians</c:v>
                </c:pt>
              </c:strCache>
            </c:strRef>
          </c:cat>
          <c:val>
            <c:numRef>
              <c:f>Analysis!$D$3:$D$6</c:f>
              <c:numCache>
                <c:formatCode>_ * #,##0_ ;_ * \-#,##0_ ;_ * "-"??_ ;_ @_ </c:formatCode>
                <c:ptCount val="4"/>
                <c:pt idx="0">
                  <c:v>5353</c:v>
                </c:pt>
                <c:pt idx="1">
                  <c:v>308</c:v>
                </c:pt>
                <c:pt idx="2">
                  <c:v>97</c:v>
                </c:pt>
                <c:pt idx="3">
                  <c:v>208</c:v>
                </c:pt>
              </c:numCache>
            </c:numRef>
          </c:val>
        </c:ser>
        <c:dLbls/>
        <c:axId val="111607168"/>
        <c:axId val="111682688"/>
      </c:barChart>
      <c:catAx>
        <c:axId val="11160716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1682688"/>
        <c:crosses val="autoZero"/>
        <c:auto val="1"/>
        <c:lblAlgn val="ctr"/>
        <c:lblOffset val="100"/>
      </c:catAx>
      <c:valAx>
        <c:axId val="111682688"/>
        <c:scaling>
          <c:orientation val="minMax"/>
        </c:scaling>
        <c:delete val="1"/>
        <c:axPos val="l"/>
        <c:numFmt formatCode="_ * #,##0_ ;_ * \-#,##0_ ;_ * &quot;-&quot;??_ ;_ @_ " sourceLinked="1"/>
        <c:tickLblPos val="none"/>
        <c:crossAx val="11160716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style val="26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Women as a percentage of youths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Sheet1!$B$17</c:f>
              <c:strCache>
                <c:ptCount val="1"/>
                <c:pt idx="0">
                  <c:v>Women</c:v>
                </c:pt>
              </c:strCache>
            </c:strRef>
          </c:tx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Sheet1!$C$16:$E$16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Sheet1!$C$17:$E$17</c:f>
              <c:numCache>
                <c:formatCode>0%</c:formatCode>
                <c:ptCount val="3"/>
                <c:pt idx="0">
                  <c:v>0.50312138728323696</c:v>
                </c:pt>
                <c:pt idx="1">
                  <c:v>0.5329970575872216</c:v>
                </c:pt>
                <c:pt idx="2">
                  <c:v>0.50221347761928181</c:v>
                </c:pt>
              </c:numCache>
            </c:numRef>
          </c:val>
        </c:ser>
        <c:dLbls/>
        <c:axId val="112040960"/>
        <c:axId val="112042752"/>
      </c:barChart>
      <c:catAx>
        <c:axId val="1120409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400" b="1"/>
            </a:pPr>
            <a:endParaRPr lang="en-US"/>
          </a:p>
        </c:txPr>
        <c:crossAx val="112042752"/>
        <c:crosses val="autoZero"/>
        <c:auto val="1"/>
        <c:lblAlgn val="ctr"/>
        <c:lblOffset val="100"/>
      </c:catAx>
      <c:valAx>
        <c:axId val="112042752"/>
        <c:scaling>
          <c:orientation val="minMax"/>
        </c:scaling>
        <c:delete val="1"/>
        <c:axPos val="l"/>
        <c:numFmt formatCode="0%" sourceLinked="1"/>
        <c:tickLblPos val="none"/>
        <c:crossAx val="112040960"/>
        <c:crosses val="autoZero"/>
        <c:crossBetween val="between"/>
      </c:valAx>
    </c:plotArea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layout/>
      <c:txPr>
        <a:bodyPr/>
        <a:lstStyle/>
        <a:p>
          <a:pPr>
            <a:defRPr sz="3200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Sheet1!$B$22</c:f>
              <c:strCache>
                <c:ptCount val="1"/>
                <c:pt idx="0">
                  <c:v>2015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Sheet1!$C$21:$F$21</c:f>
              <c:strCache>
                <c:ptCount val="4"/>
                <c:pt idx="0">
                  <c:v>White</c:v>
                </c:pt>
                <c:pt idx="1">
                  <c:v>Black</c:v>
                </c:pt>
                <c:pt idx="2">
                  <c:v>Coloured</c:v>
                </c:pt>
                <c:pt idx="3">
                  <c:v>Indians</c:v>
                </c:pt>
              </c:strCache>
            </c:strRef>
          </c:cat>
          <c:val>
            <c:numRef>
              <c:f>Sheet1!$C$22:$F$22</c:f>
              <c:numCache>
                <c:formatCode>0%</c:formatCode>
                <c:ptCount val="4"/>
                <c:pt idx="0">
                  <c:v>0.78936416184971081</c:v>
                </c:pt>
                <c:pt idx="1">
                  <c:v>0.12878612716763008</c:v>
                </c:pt>
                <c:pt idx="2">
                  <c:v>2.6358381502890178E-2</c:v>
                </c:pt>
                <c:pt idx="3">
                  <c:v>5.5491329479768793E-2</c:v>
                </c:pt>
              </c:numCache>
            </c:numRef>
          </c:val>
        </c:ser>
        <c:dLbls/>
      </c:pie3DChart>
    </c:plotArea>
    <c:plotVisOnly val="1"/>
    <c:dispBlanksAs val="zero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layout/>
      <c:txPr>
        <a:bodyPr/>
        <a:lstStyle/>
        <a:p>
          <a:pPr>
            <a:defRPr sz="3200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Sheet1!$B$26</c:f>
              <c:strCache>
                <c:ptCount val="1"/>
                <c:pt idx="0">
                  <c:v>2016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Sheet1!$C$25:$F$25</c:f>
              <c:strCache>
                <c:ptCount val="4"/>
                <c:pt idx="0">
                  <c:v>White</c:v>
                </c:pt>
                <c:pt idx="1">
                  <c:v>Black</c:v>
                </c:pt>
                <c:pt idx="2">
                  <c:v>Coloured</c:v>
                </c:pt>
                <c:pt idx="3">
                  <c:v>Indians</c:v>
                </c:pt>
              </c:strCache>
            </c:strRef>
          </c:cat>
          <c:val>
            <c:numRef>
              <c:f>Sheet1!$C$26:$F$26</c:f>
              <c:numCache>
                <c:formatCode>0%</c:formatCode>
                <c:ptCount val="4"/>
                <c:pt idx="0">
                  <c:v>0.74127784783522488</c:v>
                </c:pt>
                <c:pt idx="1">
                  <c:v>0.16750735603194622</c:v>
                </c:pt>
                <c:pt idx="2">
                  <c:v>3.0054644808743175E-2</c:v>
                </c:pt>
                <c:pt idx="3">
                  <c:v>6.1160151324085754E-2</c:v>
                </c:pt>
              </c:numCache>
            </c:numRef>
          </c:val>
        </c:ser>
        <c:dLbls/>
      </c:pie3DChart>
    </c:plotArea>
    <c:legend>
      <c:legendPos val="b"/>
      <c:layout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layout/>
      <c:txPr>
        <a:bodyPr/>
        <a:lstStyle/>
        <a:p>
          <a:pPr>
            <a:defRPr sz="3200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Sheet1!$B$30</c:f>
              <c:strCache>
                <c:ptCount val="1"/>
                <c:pt idx="0">
                  <c:v>2017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Sheet1!$C$29:$F$29</c:f>
              <c:strCache>
                <c:ptCount val="4"/>
                <c:pt idx="0">
                  <c:v>White</c:v>
                </c:pt>
                <c:pt idx="1">
                  <c:v>Black</c:v>
                </c:pt>
                <c:pt idx="2">
                  <c:v>Coloured</c:v>
                </c:pt>
                <c:pt idx="3">
                  <c:v>Indians</c:v>
                </c:pt>
              </c:strCache>
            </c:strRef>
          </c:cat>
          <c:val>
            <c:numRef>
              <c:f>Sheet1!$C$30:$F$30</c:f>
              <c:numCache>
                <c:formatCode>0%</c:formatCode>
                <c:ptCount val="4"/>
                <c:pt idx="0">
                  <c:v>0.76340383669454026</c:v>
                </c:pt>
                <c:pt idx="1">
                  <c:v>0.14830300049188391</c:v>
                </c:pt>
                <c:pt idx="2">
                  <c:v>3.4923757993113626E-2</c:v>
                </c:pt>
                <c:pt idx="3">
                  <c:v>5.3369404820462381E-2</c:v>
                </c:pt>
              </c:numCache>
            </c:numRef>
          </c:val>
        </c:ser>
        <c:dLbls/>
      </c:pie3DChart>
    </c:plotArea>
    <c:plotVisOnly val="1"/>
    <c:dispBlanksAs val="zero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Western</a:t>
            </a:r>
            <a:r>
              <a:rPr lang="en-US" sz="2000" baseline="0" dirty="0"/>
              <a:t> Cape</a:t>
            </a:r>
            <a:endParaRPr lang="en-US" sz="2000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Analysis!$A$35</c:f>
              <c:strCache>
                <c:ptCount val="1"/>
                <c:pt idx="0">
                  <c:v>Western Cape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Analysis!$B$34:$E$34</c:f>
              <c:strCache>
                <c:ptCount val="4"/>
                <c:pt idx="0">
                  <c:v>White 6 676</c:v>
                </c:pt>
                <c:pt idx="1">
                  <c:v>Black 109</c:v>
                </c:pt>
                <c:pt idx="2">
                  <c:v>Coloured 318</c:v>
                </c:pt>
                <c:pt idx="3">
                  <c:v>Asians 184</c:v>
                </c:pt>
              </c:strCache>
            </c:strRef>
          </c:cat>
          <c:val>
            <c:numRef>
              <c:f>Analysis!$B$35:$E$35</c:f>
              <c:numCache>
                <c:formatCode>0%</c:formatCode>
                <c:ptCount val="4"/>
                <c:pt idx="0">
                  <c:v>0.91615205159873758</c:v>
                </c:pt>
                <c:pt idx="1">
                  <c:v>1.4958144641141759E-2</c:v>
                </c:pt>
                <c:pt idx="2">
                  <c:v>4.3639357760395209E-2</c:v>
                </c:pt>
                <c:pt idx="3">
                  <c:v>2.5250445999725545E-2</c:v>
                </c:pt>
              </c:numCache>
            </c:numRef>
          </c:val>
        </c:ser>
        <c:dLbls/>
      </c:pie3DChart>
    </c:plotArea>
    <c:legend>
      <c:legendPos val="b"/>
      <c:layout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</c:chart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Kwazulu</a:t>
            </a:r>
            <a:r>
              <a:rPr lang="en-US" sz="2000" baseline="0" dirty="0"/>
              <a:t>-Natal</a:t>
            </a:r>
            <a:endParaRPr lang="en-US" sz="2000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Analysis!$A$38</c:f>
              <c:strCache>
                <c:ptCount val="1"/>
                <c:pt idx="0">
                  <c:v>Kwazulu-Natal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Analysis!$B$37:$E$37</c:f>
              <c:strCache>
                <c:ptCount val="4"/>
                <c:pt idx="0">
                  <c:v>White 3 136</c:v>
                </c:pt>
                <c:pt idx="1">
                  <c:v>Black 351</c:v>
                </c:pt>
                <c:pt idx="2">
                  <c:v>Coloured 50</c:v>
                </c:pt>
                <c:pt idx="3">
                  <c:v>Asians 651</c:v>
                </c:pt>
              </c:strCache>
            </c:strRef>
          </c:cat>
          <c:val>
            <c:numRef>
              <c:f>Analysis!$B$38:$E$38</c:f>
              <c:numCache>
                <c:formatCode>0%</c:formatCode>
                <c:ptCount val="4"/>
                <c:pt idx="0">
                  <c:v>0.74880611270296071</c:v>
                </c:pt>
                <c:pt idx="1">
                  <c:v>8.3810888252148996E-2</c:v>
                </c:pt>
                <c:pt idx="2">
                  <c:v>1.1938872970391593E-2</c:v>
                </c:pt>
                <c:pt idx="3">
                  <c:v>0.15544412607449862</c:v>
                </c:pt>
              </c:numCache>
            </c:numRef>
          </c:val>
        </c:ser>
        <c:dLbls/>
      </c:pie3DChart>
    </c:plotArea>
    <c:legend>
      <c:legendPos val="b"/>
      <c:layout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B38CB-F6E0-48C8-B61D-CA6C1AA51AA5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AF367-FE61-4CE7-B477-E057E91EFB1B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14174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AF367-FE61-4CE7-B477-E057E91EFB1B}" type="slidenum">
              <a:rPr lang="en-ZA" smtClean="0"/>
              <a:pPr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57364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24823" y="178865"/>
            <a:ext cx="4085717" cy="23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011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07323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43077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615097"/>
          </a:xfrm>
        </p:spPr>
        <p:txBody>
          <a:bodyPr>
            <a:normAutofit/>
          </a:bodyPr>
          <a:lstStyle>
            <a:lvl1pPr marL="0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04801"/>
            <a:ext cx="100584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96716" y="142041"/>
            <a:ext cx="1250821" cy="72347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25500" y="1524000"/>
            <a:ext cx="10883900" cy="58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97280" y="1016768"/>
            <a:ext cx="9481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3728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0054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79" y="99631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27549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93475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15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401556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54927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97015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84368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7EE600F-9759-42A7-ACC0-56788C1CAFB1}" type="datetimeFigureOut">
              <a:rPr lang="en-ZA" smtClean="0"/>
              <a:pPr/>
              <a:t>2017/02/15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1C9BCE6-9013-41AC-A098-65C211C06715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7626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ZA" sz="4400" dirty="0" smtClean="0"/>
              <a:t>Transformation Integrated Strategy</a:t>
            </a:r>
            <a:endParaRPr lang="en-ZA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 smtClean="0"/>
              <a:t>PRESENTATION TO portfolio committee of human settlements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5970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3622" y="-19553"/>
            <a:ext cx="2289196" cy="6907049"/>
            <a:chOff x="-25217" y="-19553"/>
            <a:chExt cx="1716897" cy="6907049"/>
          </a:xfrm>
        </p:grpSpPr>
        <p:pic>
          <p:nvPicPr>
            <p:cNvPr id="3" name="Picture 2" descr="C:\Users\MargieC.EAAB\Desktop\Ideas for AR 2014-2015\hpBanner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612919" y="2582898"/>
              <a:ext cx="6892301" cy="1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Triangle 3"/>
            <p:cNvSpPr/>
            <p:nvPr/>
          </p:nvSpPr>
          <p:spPr>
            <a:xfrm>
              <a:off x="-25214" y="-19553"/>
              <a:ext cx="429221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ight Triangle 4"/>
            <p:cNvSpPr/>
            <p:nvPr/>
          </p:nvSpPr>
          <p:spPr>
            <a:xfrm rot="10800000">
              <a:off x="323528" y="-4805"/>
              <a:ext cx="1368152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 flipV="1">
              <a:off x="-25217" y="5208851"/>
              <a:ext cx="858449" cy="1678645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/>
          </a:bodyPr>
          <a:lstStyle/>
          <a:p>
            <a:r>
              <a:rPr lang="en-ZA" sz="2800" b="1" dirty="0" smtClean="0"/>
              <a:t>2016</a:t>
            </a:r>
            <a:endParaRPr lang="en-ZA" sz="20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4389110"/>
              </p:ext>
            </p:extLst>
          </p:nvPr>
        </p:nvGraphicFramePr>
        <p:xfrm>
          <a:off x="609600" y="836712"/>
          <a:ext cx="10972800" cy="5636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687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3622" y="-19553"/>
            <a:ext cx="2289196" cy="6907049"/>
            <a:chOff x="-25217" y="-19553"/>
            <a:chExt cx="1716897" cy="6907049"/>
          </a:xfrm>
        </p:grpSpPr>
        <p:pic>
          <p:nvPicPr>
            <p:cNvPr id="3" name="Picture 2" descr="C:\Users\MargieC.EAAB\Desktop\Ideas for AR 2014-2015\hpBanner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612919" y="2582898"/>
              <a:ext cx="6892301" cy="1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Triangle 3"/>
            <p:cNvSpPr/>
            <p:nvPr/>
          </p:nvSpPr>
          <p:spPr>
            <a:xfrm>
              <a:off x="-25214" y="-19553"/>
              <a:ext cx="429221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ight Triangle 4"/>
            <p:cNvSpPr/>
            <p:nvPr/>
          </p:nvSpPr>
          <p:spPr>
            <a:xfrm rot="10800000">
              <a:off x="323528" y="-4805"/>
              <a:ext cx="1368152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 flipV="1">
              <a:off x="-25217" y="5208851"/>
              <a:ext cx="858449" cy="1678645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/>
          </a:bodyPr>
          <a:lstStyle/>
          <a:p>
            <a:r>
              <a:rPr lang="en-ZA" sz="2800" b="1" dirty="0" smtClean="0"/>
              <a:t>2016</a:t>
            </a:r>
            <a:endParaRPr lang="en-ZA" sz="2000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53763815"/>
              </p:ext>
            </p:extLst>
          </p:nvPr>
        </p:nvGraphicFramePr>
        <p:xfrm>
          <a:off x="609600" y="836712"/>
          <a:ext cx="10972800" cy="5593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5171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3622" y="-19553"/>
            <a:ext cx="2289196" cy="6907049"/>
            <a:chOff x="-25217" y="-19553"/>
            <a:chExt cx="1716897" cy="6907049"/>
          </a:xfrm>
        </p:grpSpPr>
        <p:pic>
          <p:nvPicPr>
            <p:cNvPr id="3" name="Picture 2" descr="C:\Users\MargieC.EAAB\Desktop\Ideas for AR 2014-2015\hpBanner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612919" y="2582898"/>
              <a:ext cx="6892301" cy="1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Triangle 3"/>
            <p:cNvSpPr/>
            <p:nvPr/>
          </p:nvSpPr>
          <p:spPr>
            <a:xfrm>
              <a:off x="-25214" y="-19553"/>
              <a:ext cx="429221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ight Triangle 4"/>
            <p:cNvSpPr/>
            <p:nvPr/>
          </p:nvSpPr>
          <p:spPr>
            <a:xfrm rot="10800000">
              <a:off x="323528" y="-4805"/>
              <a:ext cx="1368152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 flipV="1">
              <a:off x="-25217" y="5208851"/>
              <a:ext cx="858449" cy="1678645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/>
          </a:bodyPr>
          <a:lstStyle/>
          <a:p>
            <a:r>
              <a:rPr lang="en-ZA" sz="2800" b="1" dirty="0" smtClean="0"/>
              <a:t>2016</a:t>
            </a:r>
            <a:endParaRPr lang="en-ZA" sz="20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75024453"/>
              </p:ext>
            </p:extLst>
          </p:nvPr>
        </p:nvGraphicFramePr>
        <p:xfrm>
          <a:off x="609600" y="836712"/>
          <a:ext cx="10972800" cy="557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16450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3622" y="-19553"/>
            <a:ext cx="2289196" cy="6907049"/>
            <a:chOff x="-25217" y="-19553"/>
            <a:chExt cx="1716897" cy="6907049"/>
          </a:xfrm>
        </p:grpSpPr>
        <p:pic>
          <p:nvPicPr>
            <p:cNvPr id="3" name="Picture 2" descr="C:\Users\MargieC.EAAB\Desktop\Ideas for AR 2014-2015\hpBanner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612919" y="2582898"/>
              <a:ext cx="6892301" cy="1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Triangle 3"/>
            <p:cNvSpPr/>
            <p:nvPr/>
          </p:nvSpPr>
          <p:spPr>
            <a:xfrm>
              <a:off x="-25214" y="-19553"/>
              <a:ext cx="429221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ight Triangle 4"/>
            <p:cNvSpPr/>
            <p:nvPr/>
          </p:nvSpPr>
          <p:spPr>
            <a:xfrm rot="10800000">
              <a:off x="323528" y="-4805"/>
              <a:ext cx="1368152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 flipV="1">
              <a:off x="-25217" y="5208851"/>
              <a:ext cx="858449" cy="1678645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/>
          </a:bodyPr>
          <a:lstStyle/>
          <a:p>
            <a:r>
              <a:rPr lang="en-ZA" sz="2800" b="1" dirty="0" smtClean="0"/>
              <a:t>2016</a:t>
            </a:r>
            <a:endParaRPr lang="en-ZA" sz="2000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76708618"/>
              </p:ext>
            </p:extLst>
          </p:nvPr>
        </p:nvGraphicFramePr>
        <p:xfrm>
          <a:off x="609600" y="836713"/>
          <a:ext cx="10972800" cy="5549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8275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3622" y="-19553"/>
            <a:ext cx="2289196" cy="6907049"/>
            <a:chOff x="-25217" y="-19553"/>
            <a:chExt cx="1716897" cy="6907049"/>
          </a:xfrm>
        </p:grpSpPr>
        <p:pic>
          <p:nvPicPr>
            <p:cNvPr id="3" name="Picture 2" descr="C:\Users\MargieC.EAAB\Desktop\Ideas for AR 2014-2015\hpBanner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612919" y="2582898"/>
              <a:ext cx="6892301" cy="1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Triangle 3"/>
            <p:cNvSpPr/>
            <p:nvPr/>
          </p:nvSpPr>
          <p:spPr>
            <a:xfrm>
              <a:off x="-25214" y="-19553"/>
              <a:ext cx="429221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ight Triangle 4"/>
            <p:cNvSpPr/>
            <p:nvPr/>
          </p:nvSpPr>
          <p:spPr>
            <a:xfrm rot="10800000">
              <a:off x="323528" y="-4805"/>
              <a:ext cx="1368152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 flipV="1">
              <a:off x="-25217" y="5208851"/>
              <a:ext cx="858449" cy="1678645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/>
          </a:bodyPr>
          <a:lstStyle/>
          <a:p>
            <a:r>
              <a:rPr lang="en-ZA" sz="2800" b="1" dirty="0" smtClean="0"/>
              <a:t>2016</a:t>
            </a:r>
            <a:endParaRPr lang="en-ZA" sz="20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50925816"/>
              </p:ext>
            </p:extLst>
          </p:nvPr>
        </p:nvGraphicFramePr>
        <p:xfrm>
          <a:off x="609600" y="836712"/>
          <a:ext cx="10972800" cy="546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9354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3622" y="-19553"/>
            <a:ext cx="2289196" cy="6907049"/>
            <a:chOff x="-25217" y="-19553"/>
            <a:chExt cx="1716897" cy="6907049"/>
          </a:xfrm>
        </p:grpSpPr>
        <p:pic>
          <p:nvPicPr>
            <p:cNvPr id="3" name="Picture 2" descr="C:\Users\MargieC.EAAB\Desktop\Ideas for AR 2014-2015\hpBanner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612919" y="2582898"/>
              <a:ext cx="6892301" cy="1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Triangle 3"/>
            <p:cNvSpPr/>
            <p:nvPr/>
          </p:nvSpPr>
          <p:spPr>
            <a:xfrm>
              <a:off x="-25214" y="-19553"/>
              <a:ext cx="429221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ight Triangle 4"/>
            <p:cNvSpPr/>
            <p:nvPr/>
          </p:nvSpPr>
          <p:spPr>
            <a:xfrm rot="10800000">
              <a:off x="323528" y="-4805"/>
              <a:ext cx="1368152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 flipV="1">
              <a:off x="-25217" y="5208851"/>
              <a:ext cx="858449" cy="1678645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/>
          </a:bodyPr>
          <a:lstStyle/>
          <a:p>
            <a:r>
              <a:rPr lang="en-ZA" sz="2800" b="1" dirty="0" smtClean="0"/>
              <a:t>2016</a:t>
            </a:r>
            <a:endParaRPr lang="en-ZA" sz="20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63597846"/>
              </p:ext>
            </p:extLst>
          </p:nvPr>
        </p:nvGraphicFramePr>
        <p:xfrm>
          <a:off x="609600" y="836712"/>
          <a:ext cx="10972800" cy="557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31766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3622" y="-19553"/>
            <a:ext cx="2289196" cy="6907049"/>
            <a:chOff x="-25217" y="-19553"/>
            <a:chExt cx="1716897" cy="6907049"/>
          </a:xfrm>
        </p:grpSpPr>
        <p:pic>
          <p:nvPicPr>
            <p:cNvPr id="3" name="Picture 2" descr="C:\Users\MargieC.EAAB\Desktop\Ideas for AR 2014-2015\hpBanner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612919" y="2582898"/>
              <a:ext cx="6892301" cy="1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Triangle 3"/>
            <p:cNvSpPr/>
            <p:nvPr/>
          </p:nvSpPr>
          <p:spPr>
            <a:xfrm>
              <a:off x="-25214" y="-19553"/>
              <a:ext cx="429221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ight Triangle 4"/>
            <p:cNvSpPr/>
            <p:nvPr/>
          </p:nvSpPr>
          <p:spPr>
            <a:xfrm rot="10800000">
              <a:off x="323528" y="-4805"/>
              <a:ext cx="1368152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 flipV="1">
              <a:off x="-25217" y="5208851"/>
              <a:ext cx="858449" cy="1678645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/>
          </a:bodyPr>
          <a:lstStyle/>
          <a:p>
            <a:r>
              <a:rPr lang="en-ZA" sz="2800" b="1" dirty="0" smtClean="0"/>
              <a:t>2016</a:t>
            </a:r>
            <a:endParaRPr lang="en-ZA" sz="2000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96690927"/>
              </p:ext>
            </p:extLst>
          </p:nvPr>
        </p:nvGraphicFramePr>
        <p:xfrm>
          <a:off x="609600" y="836712"/>
          <a:ext cx="10972800" cy="557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1061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3622" y="-19553"/>
            <a:ext cx="2289196" cy="6907049"/>
            <a:chOff x="-25217" y="-19553"/>
            <a:chExt cx="1716897" cy="6907049"/>
          </a:xfrm>
        </p:grpSpPr>
        <p:pic>
          <p:nvPicPr>
            <p:cNvPr id="3" name="Picture 2" descr="C:\Users\MargieC.EAAB\Desktop\Ideas for AR 2014-2015\hpBanner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612919" y="2582898"/>
              <a:ext cx="6892301" cy="1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Triangle 3"/>
            <p:cNvSpPr/>
            <p:nvPr/>
          </p:nvSpPr>
          <p:spPr>
            <a:xfrm>
              <a:off x="-25214" y="-19553"/>
              <a:ext cx="429221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ight Triangle 4"/>
            <p:cNvSpPr/>
            <p:nvPr/>
          </p:nvSpPr>
          <p:spPr>
            <a:xfrm rot="10800000">
              <a:off x="323528" y="-4805"/>
              <a:ext cx="1368152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 flipV="1">
              <a:off x="-25217" y="5208851"/>
              <a:ext cx="858449" cy="1678645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/>
          </a:bodyPr>
          <a:lstStyle/>
          <a:p>
            <a:r>
              <a:rPr lang="en-ZA" sz="2800" b="1" dirty="0" smtClean="0"/>
              <a:t>2016</a:t>
            </a:r>
            <a:endParaRPr lang="en-ZA" sz="2000" b="1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1348525"/>
              </p:ext>
            </p:extLst>
          </p:nvPr>
        </p:nvGraphicFramePr>
        <p:xfrm>
          <a:off x="609600" y="836712"/>
          <a:ext cx="10972800" cy="5549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3280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sz="2400" b="1" dirty="0" smtClean="0"/>
              <a:t>Current EAAB transformational programmes – Private Sector funded One Learner Program </a:t>
            </a:r>
            <a:endParaRPr lang="en-ZA" sz="2400" b="1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90590159"/>
              </p:ext>
            </p:extLst>
          </p:nvPr>
        </p:nvGraphicFramePr>
        <p:xfrm>
          <a:off x="1045028" y="1146628"/>
          <a:ext cx="10638972" cy="5164320"/>
        </p:xfrm>
        <a:graphic>
          <a:graphicData uri="http://schemas.openxmlformats.org/drawingml/2006/table">
            <a:tbl>
              <a:tblPr firstRow="1" firstCol="1" bandRow="1"/>
              <a:tblGrid>
                <a:gridCol w="1926479"/>
                <a:gridCol w="1887596"/>
                <a:gridCol w="1887596"/>
                <a:gridCol w="1887596"/>
                <a:gridCol w="1669839"/>
                <a:gridCol w="1379866"/>
              </a:tblGrid>
              <a:tr h="645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Province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2013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2014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2015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2016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Total to December</a:t>
                      </a:r>
                      <a:r>
                        <a:rPr lang="en-US" sz="12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2016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Eastern Cape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78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102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84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303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Free State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17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15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37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43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112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Gauteng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609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1075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1560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1525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4769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Mpumalanga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56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93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139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86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374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Northern Cape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13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North West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24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35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160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Kwa-zulu Natal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140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258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223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730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Limpopo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112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47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230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Western Cape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54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102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58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228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               919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1523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2387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2109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6938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588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sz="2400" b="1" dirty="0" smtClean="0"/>
              <a:t>Challenges and </a:t>
            </a:r>
            <a:r>
              <a:rPr lang="en-ZA" sz="2400" b="1" dirty="0"/>
              <a:t>L</a:t>
            </a:r>
            <a:r>
              <a:rPr lang="en-ZA" sz="2400" b="1" dirty="0" smtClean="0"/>
              <a:t>earning's</a:t>
            </a:r>
            <a:endParaRPr lang="en-ZA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33714"/>
            <a:ext cx="10058400" cy="4894447"/>
          </a:xfrm>
        </p:spPr>
        <p:txBody>
          <a:bodyPr>
            <a:normAutofit/>
          </a:bodyPr>
          <a:lstStyle/>
          <a:p>
            <a:endParaRPr lang="en-ZA" sz="2800" dirty="0" smtClean="0"/>
          </a:p>
          <a:p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580571" y="1093483"/>
            <a:ext cx="10871199" cy="2805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ZA" sz="16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Transformational challenges</a:t>
            </a:r>
            <a:endParaRPr lang="en-ZA" sz="16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Attraction to the Industry can be overcome but low retention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cs typeface="Times New Roman"/>
              </a:rPr>
              <a:t>Lessons learner from the pilot indicate </a:t>
            </a:r>
            <a:r>
              <a:rPr lang="en-ZA" sz="1600" dirty="0">
                <a:solidFill>
                  <a:srgbClr val="000000"/>
                </a:solidFill>
                <a:latin typeface="Arial"/>
                <a:cs typeface="Times New Roman"/>
              </a:rPr>
              <a:t>commission based remuneration challenges </a:t>
            </a:r>
            <a:r>
              <a:rPr lang="en-ZA" sz="1600" dirty="0" smtClean="0">
                <a:solidFill>
                  <a:srgbClr val="000000"/>
                </a:solidFill>
                <a:latin typeface="Arial"/>
                <a:cs typeface="Times New Roman"/>
              </a:rPr>
              <a:t>for the youth 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cs typeface="Times New Roman"/>
              </a:rPr>
              <a:t>Lack of stock the sell in the market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cs typeface="Times New Roman"/>
              </a:rPr>
              <a:t>Resistance to change by existing estate agents 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cs typeface="Times New Roman"/>
              </a:rPr>
              <a:t>Perception of youth becoming the new competition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endParaRPr lang="en-ZA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2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Table of content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826" y="1344947"/>
            <a:ext cx="10058400" cy="4023360"/>
          </a:xfrm>
        </p:spPr>
        <p:txBody>
          <a:bodyPr>
            <a:normAutofit/>
          </a:bodyPr>
          <a:lstStyle/>
          <a:p>
            <a:r>
              <a:rPr lang="en-ZA" b="1" dirty="0" smtClean="0"/>
              <a:t>State of Transformation in the Property Sector</a:t>
            </a:r>
          </a:p>
          <a:p>
            <a:r>
              <a:rPr lang="en-ZA" b="1" dirty="0" smtClean="0"/>
              <a:t>The size of the property sector</a:t>
            </a:r>
          </a:p>
          <a:p>
            <a:r>
              <a:rPr lang="en-ZA" b="1" dirty="0" smtClean="0"/>
              <a:t>Provincial racial statistics</a:t>
            </a:r>
          </a:p>
          <a:p>
            <a:r>
              <a:rPr lang="en-ZA" b="1" dirty="0" smtClean="0"/>
              <a:t>Current EAAB Transformational Programmes</a:t>
            </a:r>
          </a:p>
          <a:p>
            <a:r>
              <a:rPr lang="en-ZA" b="1" dirty="0" smtClean="0"/>
              <a:t>MTSF Targets</a:t>
            </a:r>
          </a:p>
          <a:p>
            <a:r>
              <a:rPr lang="en-ZA" b="1" dirty="0" smtClean="0"/>
              <a:t>Annual Performance Plan Targets</a:t>
            </a:r>
          </a:p>
          <a:p>
            <a:r>
              <a:rPr lang="en-ZA" b="1" dirty="0" smtClean="0"/>
              <a:t>Planned future transformational programmes</a:t>
            </a:r>
          </a:p>
          <a:p>
            <a:r>
              <a:rPr lang="en-ZA" b="1" dirty="0" smtClean="0"/>
              <a:t>Changes made to focus on transformation</a:t>
            </a:r>
            <a:endParaRPr lang="en-ZA" b="1" dirty="0"/>
          </a:p>
          <a:p>
            <a:endParaRPr lang="en-ZA" dirty="0" smtClean="0"/>
          </a:p>
          <a:p>
            <a:endParaRPr lang="en-ZA" b="1" dirty="0" smtClean="0"/>
          </a:p>
          <a:p>
            <a:endParaRPr lang="en-ZA" dirty="0" smtClean="0"/>
          </a:p>
        </p:txBody>
      </p:sp>
    </p:spTree>
    <p:extLst>
      <p:ext uri="{BB962C8B-B14F-4D97-AF65-F5344CB8AC3E}">
        <p14:creationId xmlns:p14="http://schemas.microsoft.com/office/powerpoint/2010/main" xmlns="" val="37757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sz="2400" b="1" dirty="0" smtClean="0"/>
              <a:t>Current EAAB transformational programmes – Seta Funded One Learner Program</a:t>
            </a:r>
            <a:endParaRPr lang="en-ZA" sz="2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57175477"/>
              </p:ext>
            </p:extLst>
          </p:nvPr>
        </p:nvGraphicFramePr>
        <p:xfrm>
          <a:off x="124867" y="1030513"/>
          <a:ext cx="5201876" cy="4262256"/>
        </p:xfrm>
        <a:graphic>
          <a:graphicData uri="http://schemas.openxmlformats.org/drawingml/2006/table">
            <a:tbl>
              <a:tblPr firstRow="1" firstCol="1" bandRow="1"/>
              <a:tblGrid>
                <a:gridCol w="2574790"/>
                <a:gridCol w="2627086"/>
              </a:tblGrid>
              <a:tr h="473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Province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              Number of Learners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Gauteng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302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Kwa-zulu Natal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70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Mpumalanga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13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Free State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13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Eastern Cape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20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Western Cape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11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Limpopo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                             436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2384504"/>
              </p:ext>
            </p:extLst>
          </p:nvPr>
        </p:nvGraphicFramePr>
        <p:xfrm>
          <a:off x="5625783" y="1055645"/>
          <a:ext cx="6080760" cy="4285611"/>
        </p:xfrm>
        <a:graphic>
          <a:graphicData uri="http://schemas.openxmlformats.org/drawingml/2006/table">
            <a:tbl>
              <a:tblPr firstRow="1" firstCol="1" bandRow="1"/>
              <a:tblGrid>
                <a:gridCol w="3040380"/>
                <a:gridCol w="3040380"/>
              </a:tblGrid>
              <a:tr h="4761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Province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              Number of Host Employers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Gauteng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49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Kwa-zulu Natal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Mpumalanga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Free State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Eastern Cape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Western Cape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Limpopo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1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                               68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510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sz="2400" b="1" dirty="0" smtClean="0"/>
              <a:t>Current EAAB transformational programmes – </a:t>
            </a:r>
            <a:r>
              <a:rPr lang="en-ZA" sz="2400" b="1" dirty="0"/>
              <a:t>F</a:t>
            </a:r>
            <a:r>
              <a:rPr lang="en-ZA" sz="2400" b="1" dirty="0" smtClean="0"/>
              <a:t>unded One Learner Program</a:t>
            </a:r>
            <a:endParaRPr lang="en-ZA" sz="24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204687"/>
            <a:ext cx="10305142" cy="492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876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sz="2400" b="1" dirty="0" smtClean="0"/>
              <a:t>Challenges and </a:t>
            </a:r>
            <a:r>
              <a:rPr lang="en-ZA" sz="2400" b="1" dirty="0"/>
              <a:t>L</a:t>
            </a:r>
            <a:r>
              <a:rPr lang="en-ZA" sz="2400" b="1" dirty="0" smtClean="0"/>
              <a:t>earning's</a:t>
            </a:r>
            <a:endParaRPr lang="en-ZA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33714"/>
            <a:ext cx="10058400" cy="4894447"/>
          </a:xfrm>
        </p:spPr>
        <p:txBody>
          <a:bodyPr>
            <a:normAutofit/>
          </a:bodyPr>
          <a:lstStyle/>
          <a:p>
            <a:endParaRPr lang="en-ZA" sz="2800" dirty="0" smtClean="0"/>
          </a:p>
          <a:p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580571" y="1093483"/>
            <a:ext cx="10871199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ZA" sz="16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Transformational challenges</a:t>
            </a:r>
            <a:endParaRPr lang="en-ZA" sz="16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Stipend from Seta too low to retain the youth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Transport and support systems needs to enhanced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Attraction to the Industry can be overcome but low retention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cs typeface="Times New Roman"/>
              </a:rPr>
              <a:t>Lessons learner from the pilot indicate </a:t>
            </a:r>
            <a:r>
              <a:rPr lang="en-ZA" sz="1600" dirty="0">
                <a:solidFill>
                  <a:srgbClr val="000000"/>
                </a:solidFill>
                <a:latin typeface="Arial"/>
                <a:cs typeface="Times New Roman"/>
              </a:rPr>
              <a:t>commission based remuneration challenges </a:t>
            </a:r>
            <a:r>
              <a:rPr lang="en-ZA" sz="1600" dirty="0" smtClean="0">
                <a:solidFill>
                  <a:srgbClr val="000000"/>
                </a:solidFill>
                <a:latin typeface="Arial"/>
                <a:cs typeface="Times New Roman"/>
              </a:rPr>
              <a:t>for the youth 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cs typeface="Times New Roman"/>
              </a:rPr>
              <a:t>Lack of stock the sell in the market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cs typeface="Times New Roman"/>
              </a:rPr>
              <a:t>Resistance to change by existing estate agents 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r>
              <a:rPr lang="en-ZA" sz="1600" dirty="0" smtClean="0">
                <a:solidFill>
                  <a:srgbClr val="000000"/>
                </a:solidFill>
                <a:latin typeface="Arial"/>
                <a:cs typeface="Times New Roman"/>
              </a:rPr>
              <a:t>Perception of youth becoming the new competition</a:t>
            </a:r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endParaRPr lang="en-ZA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4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sz="2400" b="1" dirty="0" smtClean="0"/>
              <a:t>Challenges and </a:t>
            </a:r>
            <a:r>
              <a:rPr lang="en-ZA" sz="2400" b="1" dirty="0"/>
              <a:t>L</a:t>
            </a:r>
            <a:r>
              <a:rPr lang="en-ZA" sz="2400" b="1" dirty="0" smtClean="0"/>
              <a:t>earning's</a:t>
            </a:r>
            <a:endParaRPr lang="en-ZA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33714"/>
            <a:ext cx="10058400" cy="4894447"/>
          </a:xfrm>
        </p:spPr>
        <p:txBody>
          <a:bodyPr>
            <a:normAutofit/>
          </a:bodyPr>
          <a:lstStyle/>
          <a:p>
            <a:endParaRPr lang="en-ZA" sz="2800" dirty="0" smtClean="0"/>
          </a:p>
          <a:p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580571" y="1093483"/>
            <a:ext cx="10871199" cy="4406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ZA" sz="16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Transformational challenges</a:t>
            </a:r>
            <a:endParaRPr lang="en-ZA" sz="16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lvl="0"/>
            <a:r>
              <a:rPr lang="en-US" sz="1600" dirty="0"/>
              <a:t>Private sector one learner program - 6938 </a:t>
            </a:r>
            <a:r>
              <a:rPr lang="en-US" sz="1600" dirty="0" smtClean="0"/>
              <a:t>– analyse the </a:t>
            </a:r>
            <a:r>
              <a:rPr lang="en-US" sz="1600" dirty="0"/>
              <a:t>% has </a:t>
            </a:r>
            <a:r>
              <a:rPr lang="en-US" sz="1600" dirty="0" smtClean="0"/>
              <a:t>succeeded?</a:t>
            </a:r>
            <a:endParaRPr lang="en-ZA" sz="1600" dirty="0"/>
          </a:p>
          <a:p>
            <a:pPr lvl="0"/>
            <a:endParaRPr lang="en-US" sz="1600" u="sng" dirty="0" smtClean="0"/>
          </a:p>
          <a:p>
            <a:pPr lvl="0"/>
            <a:r>
              <a:rPr lang="en-US" sz="1600" u="sng" dirty="0" smtClean="0"/>
              <a:t>Retention </a:t>
            </a:r>
            <a:r>
              <a:rPr lang="en-US" sz="1600" u="sng" dirty="0"/>
              <a:t>Rate </a:t>
            </a:r>
            <a:r>
              <a:rPr lang="en-US" sz="1600" dirty="0"/>
              <a:t>- dropout rate and reasons</a:t>
            </a:r>
            <a:endParaRPr lang="en-ZA" sz="1600" dirty="0"/>
          </a:p>
          <a:p>
            <a:pPr lvl="0"/>
            <a:endParaRPr lang="en-US" sz="1600" u="sng" dirty="0" smtClean="0"/>
          </a:p>
          <a:p>
            <a:pPr lvl="0"/>
            <a:r>
              <a:rPr lang="en-US" sz="1600" u="sng" dirty="0" smtClean="0"/>
              <a:t>Challenges</a:t>
            </a:r>
            <a:r>
              <a:rPr lang="en-US" sz="1600" dirty="0" smtClean="0"/>
              <a:t> –reliance on </a:t>
            </a:r>
            <a:r>
              <a:rPr lang="en-US" sz="1600" dirty="0"/>
              <a:t>commissions that is likely to take time.</a:t>
            </a:r>
            <a:endParaRPr lang="en-ZA" sz="1600" dirty="0"/>
          </a:p>
          <a:p>
            <a:pPr lvl="0"/>
            <a:endParaRPr lang="en-US" sz="1600" u="sng" dirty="0" smtClean="0"/>
          </a:p>
          <a:p>
            <a:pPr lvl="0"/>
            <a:r>
              <a:rPr lang="en-US" sz="1600" u="sng" dirty="0" smtClean="0"/>
              <a:t>Lessons</a:t>
            </a:r>
            <a:r>
              <a:rPr lang="en-US" sz="1600" dirty="0" smtClean="0"/>
              <a:t> </a:t>
            </a:r>
            <a:r>
              <a:rPr lang="en-US" sz="1600" dirty="0"/>
              <a:t>– lack of comprehensive strategy, reliance only the pledges. </a:t>
            </a:r>
            <a:endParaRPr lang="en-ZA" sz="1600" dirty="0"/>
          </a:p>
          <a:p>
            <a:pPr lvl="0"/>
            <a:endParaRPr lang="en-US" sz="1600" u="sng" dirty="0" smtClean="0"/>
          </a:p>
          <a:p>
            <a:pPr lvl="0"/>
            <a:r>
              <a:rPr lang="en-US" sz="1600" u="sng" dirty="0" smtClean="0"/>
              <a:t>Attraction </a:t>
            </a:r>
            <a:r>
              <a:rPr lang="en-US" sz="1600" u="sng" dirty="0"/>
              <a:t>strategy </a:t>
            </a:r>
            <a:r>
              <a:rPr lang="en-US" sz="1600" dirty="0"/>
              <a:t>–</a:t>
            </a:r>
            <a:endParaRPr lang="en-ZA" sz="1600" dirty="0"/>
          </a:p>
          <a:p>
            <a:pPr lvl="0"/>
            <a:endParaRPr lang="en-US" sz="1600" u="sng" dirty="0" smtClean="0"/>
          </a:p>
          <a:p>
            <a:pPr lvl="0"/>
            <a:r>
              <a:rPr lang="en-US" sz="1600" u="sng" dirty="0" smtClean="0"/>
              <a:t>What </a:t>
            </a:r>
            <a:r>
              <a:rPr lang="en-US" sz="1600" u="sng" dirty="0"/>
              <a:t>we will do different ?</a:t>
            </a:r>
            <a:endParaRPr lang="en-ZA" sz="1600" dirty="0"/>
          </a:p>
          <a:p>
            <a:pPr lvl="0"/>
            <a:r>
              <a:rPr lang="en-US" sz="1600" dirty="0" smtClean="0"/>
              <a:t>Review curriculum and program</a:t>
            </a:r>
          </a:p>
          <a:p>
            <a:pPr lvl="0"/>
            <a:r>
              <a:rPr lang="en-US" sz="1600" dirty="0" smtClean="0"/>
              <a:t> Redesign the architecture of the model</a:t>
            </a:r>
          </a:p>
          <a:p>
            <a:pPr lvl="0"/>
            <a:r>
              <a:rPr lang="en-US" sz="1600" dirty="0" smtClean="0"/>
              <a:t>Educate </a:t>
            </a:r>
            <a:r>
              <a:rPr lang="en-US" sz="1600" dirty="0"/>
              <a:t>Black consumers to patronize their </a:t>
            </a:r>
            <a:r>
              <a:rPr lang="en-US" sz="1600" dirty="0" smtClean="0"/>
              <a:t>PDI’s Estate Agents</a:t>
            </a:r>
            <a:endParaRPr lang="en-ZA" sz="1600" dirty="0"/>
          </a:p>
          <a:p>
            <a:pPr marL="342900" indent="-342900" algn="just">
              <a:lnSpc>
                <a:spcPct val="150000"/>
              </a:lnSpc>
              <a:buFont typeface="Symbol"/>
              <a:buChar char=""/>
            </a:pPr>
            <a:endParaRPr lang="en-ZA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308" y="388203"/>
            <a:ext cx="10058400" cy="61509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MTSF Targets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55451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5873308"/>
              </p:ext>
            </p:extLst>
          </p:nvPr>
        </p:nvGraphicFramePr>
        <p:xfrm>
          <a:off x="914400" y="1320801"/>
          <a:ext cx="10334171" cy="4630056"/>
        </p:xfrm>
        <a:graphic>
          <a:graphicData uri="http://schemas.openxmlformats.org/drawingml/2006/table">
            <a:tbl>
              <a:tblPr firstRow="1" firstCol="1" bandRow="1"/>
              <a:tblGrid>
                <a:gridCol w="420185"/>
                <a:gridCol w="1008441"/>
                <a:gridCol w="853720"/>
                <a:gridCol w="841939"/>
                <a:gridCol w="848222"/>
                <a:gridCol w="1130963"/>
                <a:gridCol w="1272332"/>
                <a:gridCol w="1343018"/>
                <a:gridCol w="1201648"/>
                <a:gridCol w="1413703"/>
              </a:tblGrid>
              <a:tr h="120134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Strategic Objective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Strategic Plan Target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Audited/Actual plan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Estimated Performance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     Medium term targets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29221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2013/14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2014/15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2015/16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2016/17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2017/18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2018/19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2019/20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01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5.1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Radio awareness Campaign - National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9,811,000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400 000 housing consumers reached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12 000 000 housing consumers reached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14 000 000 housing consumers reached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16 000 000 housing consumers reached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01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5.2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Radio awareness Campaign - Community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445 000 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445 000 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500 000 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600 000 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700 000 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961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5.3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Print media – Awareness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100 000 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300 000 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750 000 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850 000 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700 000 housing consumers reached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6754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308" y="388203"/>
            <a:ext cx="10058400" cy="61509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MTSF Targets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55451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266833"/>
              </p:ext>
            </p:extLst>
          </p:nvPr>
        </p:nvGraphicFramePr>
        <p:xfrm>
          <a:off x="1103086" y="1306286"/>
          <a:ext cx="10334170" cy="4789714"/>
        </p:xfrm>
        <a:graphic>
          <a:graphicData uri="http://schemas.openxmlformats.org/drawingml/2006/table">
            <a:tbl>
              <a:tblPr firstRow="1" firstCol="1" bandRow="1"/>
              <a:tblGrid>
                <a:gridCol w="438248"/>
                <a:gridCol w="990377"/>
                <a:gridCol w="853720"/>
                <a:gridCol w="841939"/>
                <a:gridCol w="848222"/>
                <a:gridCol w="1130962"/>
                <a:gridCol w="1272333"/>
                <a:gridCol w="1343018"/>
                <a:gridCol w="1161593"/>
                <a:gridCol w="1453758"/>
              </a:tblGrid>
              <a:tr h="1625866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Strategic Objective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Strategic Plan Target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Audited/Actual Performance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Estimated Performance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     Medium term targets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395481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2013/14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2014/15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2015/16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2016/17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2017/18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2018/19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2019/20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83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5.4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Number of  Interns (under internship/learnership) placed with Principal Estate Agencies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2298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Interns placed with placed with principal Estate Agents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3100 Interns placed with placed with principal Estate Agents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4000 Interns placed with principal Estate Agents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1000 Interns placed with principal Estate Agents 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970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308" y="388203"/>
            <a:ext cx="10058400" cy="61509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MTSF Targets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55451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26964628"/>
              </p:ext>
            </p:extLst>
          </p:nvPr>
        </p:nvGraphicFramePr>
        <p:xfrm>
          <a:off x="783770" y="1204686"/>
          <a:ext cx="10551886" cy="4717143"/>
        </p:xfrm>
        <a:graphic>
          <a:graphicData uri="http://schemas.openxmlformats.org/drawingml/2006/table">
            <a:tbl>
              <a:tblPr firstRow="1" firstCol="1" bandRow="1"/>
              <a:tblGrid>
                <a:gridCol w="447480"/>
                <a:gridCol w="1011243"/>
                <a:gridCol w="871706"/>
                <a:gridCol w="859676"/>
                <a:gridCol w="866092"/>
                <a:gridCol w="1154789"/>
                <a:gridCol w="1299138"/>
                <a:gridCol w="1371312"/>
                <a:gridCol w="1186065"/>
                <a:gridCol w="1484385"/>
              </a:tblGrid>
              <a:tr h="1431783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Strategic Objective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Strategic Plan Target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Audited/Actual Performance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Estimated Performance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     Medium term targets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348271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2013/14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2014/15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2015/16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2016/17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2017/18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2018/19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2019/20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7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5.5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Percentage increase of Estate Agents operating in the subsidised and affordable housing areas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10% increase of Estate Agents operating in the subsidised and affordable housing  areas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10% increase of Estate Agents operating in the subsidised and affordable housing  areas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10% increase of Estate Agents operating in the subsidised and affordable housing  areas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5% increase of Estate Agents operating in the subsidised and affordable housing  areas 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4591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308" y="388203"/>
            <a:ext cx="10058400" cy="61509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MTSF Targets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55451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4320893"/>
              </p:ext>
            </p:extLst>
          </p:nvPr>
        </p:nvGraphicFramePr>
        <p:xfrm>
          <a:off x="1045030" y="1262743"/>
          <a:ext cx="10609940" cy="4644571"/>
        </p:xfrm>
        <a:graphic>
          <a:graphicData uri="http://schemas.openxmlformats.org/drawingml/2006/table">
            <a:tbl>
              <a:tblPr firstRow="1" firstCol="1" bandRow="1"/>
              <a:tblGrid>
                <a:gridCol w="441188"/>
                <a:gridCol w="1206462"/>
                <a:gridCol w="1039058"/>
                <a:gridCol w="909588"/>
                <a:gridCol w="871655"/>
                <a:gridCol w="998650"/>
                <a:gridCol w="1450559"/>
                <a:gridCol w="1187495"/>
                <a:gridCol w="1261714"/>
                <a:gridCol w="1243571"/>
              </a:tblGrid>
              <a:tr h="2081895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Strategic Objective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Strategic Plan Target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Audited/Actual plan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Estimated Performance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     Medium term targets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   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402514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2013/14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2014/15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2015/16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2016/17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2017/18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2018/19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2019/20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1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5.6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Implementation of transactional support project intervention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100% implementation of project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100% implementation  of </a:t>
                      </a:r>
                      <a:r>
                        <a:rPr lang="en-ZA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transactional </a:t>
                      </a: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support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Bi-annual data/ information on industry trends and analysis available.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Bi-annual data/ information on industry trends and analysis available.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Bi-annual data/ information on industry trends and analysis available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Bi-annual data/ information on industry trends and analysis available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662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2400" b="1" dirty="0"/>
              <a:t>State of transformation in the property </a:t>
            </a:r>
            <a:r>
              <a:rPr lang="en-ZA" sz="2400" b="1" dirty="0" smtClean="0"/>
              <a:t>sector- Race </a:t>
            </a:r>
            <a:endParaRPr lang="en-ZA" sz="2400" dirty="0"/>
          </a:p>
        </p:txBody>
      </p:sp>
      <p:sp>
        <p:nvSpPr>
          <p:cNvPr id="4" name="Rectangle 3"/>
          <p:cNvSpPr/>
          <p:nvPr/>
        </p:nvSpPr>
        <p:spPr>
          <a:xfrm>
            <a:off x="1056067" y="1120461"/>
            <a:ext cx="9530368" cy="6181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ZA" sz="1600" i="1" dirty="0" smtClean="0"/>
              <a:t>Although there is an increase in black professionals from 12% in 2012 to 17% in 2016, transformation in the property sector is a lingering challenge.</a:t>
            </a:r>
            <a:endParaRPr lang="en-ZA" sz="1600" i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49701463"/>
              </p:ext>
            </p:extLst>
          </p:nvPr>
        </p:nvGraphicFramePr>
        <p:xfrm>
          <a:off x="5950858" y="1738647"/>
          <a:ext cx="5956378" cy="446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24722353"/>
              </p:ext>
            </p:extLst>
          </p:nvPr>
        </p:nvGraphicFramePr>
        <p:xfrm>
          <a:off x="170695" y="1738647"/>
          <a:ext cx="5954333" cy="453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25949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308" y="388203"/>
            <a:ext cx="10058400" cy="61509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Annual Performance Plan Targets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55451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9553176"/>
              </p:ext>
            </p:extLst>
          </p:nvPr>
        </p:nvGraphicFramePr>
        <p:xfrm>
          <a:off x="1071789" y="1182912"/>
          <a:ext cx="9934575" cy="3955144"/>
        </p:xfrm>
        <a:graphic>
          <a:graphicData uri="http://schemas.openxmlformats.org/drawingml/2006/table">
            <a:tbl>
              <a:tblPr firstRow="1" firstCol="1" bandRow="1"/>
              <a:tblGrid>
                <a:gridCol w="854075"/>
                <a:gridCol w="2281555"/>
                <a:gridCol w="829310"/>
                <a:gridCol w="2587625"/>
                <a:gridCol w="937260"/>
                <a:gridCol w="2444750"/>
              </a:tblGrid>
              <a:tr h="13183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Indicator no.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Outcome performance Indicator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Strategic Plan Target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Audited/Actual Performance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Estimated Performance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Medium term targets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1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2450465" algn="r"/>
                        </a:tabLs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2013/14            2014/15	   2015/16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2016/17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2017/18           2018/19              2019/20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5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3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Number of  Estate agents from previously disadvantaged backgrounds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8100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                    N/A                 N/A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1800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3600               4500                 6000     </a:t>
                      </a:r>
                      <a:endParaRPr lang="en-Z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740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308" y="388203"/>
            <a:ext cx="10058400" cy="61509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Annual Performance Plan Targets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55451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1394191"/>
              </p:ext>
            </p:extLst>
          </p:nvPr>
        </p:nvGraphicFramePr>
        <p:xfrm>
          <a:off x="333830" y="1190171"/>
          <a:ext cx="11466285" cy="5532120"/>
        </p:xfrm>
        <a:graphic>
          <a:graphicData uri="http://schemas.openxmlformats.org/drawingml/2006/table">
            <a:tbl>
              <a:tblPr firstRow="1" firstCol="1" bandRow="1"/>
              <a:tblGrid>
                <a:gridCol w="1132682"/>
                <a:gridCol w="2092666"/>
                <a:gridCol w="1094575"/>
                <a:gridCol w="1094575"/>
                <a:gridCol w="1139979"/>
                <a:gridCol w="1234034"/>
                <a:gridCol w="1201601"/>
                <a:gridCol w="1167548"/>
                <a:gridCol w="1308625"/>
              </a:tblGrid>
              <a:tr h="33282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Performance Indicator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Audited/Actual Performance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Estimated Performance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  Medium term targets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217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2013/14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2014/15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2015/16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2016/17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2017/18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2018/19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2019/20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73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3.1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Number of youth interns placed with property industry host employers through the property incubator process.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Development of Process, policy and procedures for the incubation process.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1000 youth placed with host employers. 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2000 youth placed with host employers.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3000 youth placed with host employers.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671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 3.2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Number of previously disadvantage individual’s interns placed with property industry host employers through the incubator process.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Development of Process, policy and procedures for the incubation process.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1000 previously disadvantaged placed with host employers. 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2000 previously disadvantaged placed with host employers.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3000 previously disadvantaged placed with host employers.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     3.3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Development of mechanisms and transformational initiatives to assist Estate Agents and the public to participate in the Estate Agents sector.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Research performed in respect of barriers to entry in the Estate Agency sector, Regularization of  Estate Agents and Amnesty regulation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Implementation of the recommendations from Research performed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Monitoring the progress of impact in respect of transformational tools.</a:t>
                      </a:r>
                      <a:endParaRPr lang="en-ZA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800" marR="54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273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308" y="388203"/>
            <a:ext cx="10058400" cy="61509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Annual Performance Plan Targets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55451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2197484"/>
              </p:ext>
            </p:extLst>
          </p:nvPr>
        </p:nvGraphicFramePr>
        <p:xfrm>
          <a:off x="449941" y="1032000"/>
          <a:ext cx="11495314" cy="5888736"/>
        </p:xfrm>
        <a:graphic>
          <a:graphicData uri="http://schemas.openxmlformats.org/drawingml/2006/table">
            <a:tbl>
              <a:tblPr firstRow="1" firstCol="1" bandRow="1"/>
              <a:tblGrid>
                <a:gridCol w="1135550"/>
                <a:gridCol w="2097963"/>
                <a:gridCol w="1097348"/>
                <a:gridCol w="1097348"/>
                <a:gridCol w="1142865"/>
                <a:gridCol w="1237157"/>
                <a:gridCol w="1204642"/>
                <a:gridCol w="1170503"/>
                <a:gridCol w="1311938"/>
              </a:tblGrid>
              <a:tr h="1644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3.4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Development of Financial incentive process for Transformation activities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Development of financial  incentive process for transformational activities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Implementation of financial  incentive process for transformational activities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Monitoring of financial  incentive process for transformational activities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44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3.5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Implementation of Amnesty campaign  for Estate Agents 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Development  of Amnesty policy and procedure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Implement Amnesty campaign in respect of section 33.3 of the  EAAAct. 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Monitor Amnesty campaign in respect of section 33.3 of the  EAAAct.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3.6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Number of Bill boards set-up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 Bill Boards set-up per annum. 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 Bill Boards set-up per annum. 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 Bill Boards set-up per annum.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446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3.7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Percentage of queries addressed in respect of consumer awareness from social media.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Set-up of the social media page and process in respect of consumer awareness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90% of the social media queries addressed within 48 hours.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100% of the social media queries addressed within 48 hours.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100% of the social media queries addressed within 48 hours.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964" marR="629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7088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2400" b="1" dirty="0" smtClean="0"/>
              <a:t>Future transformational programmes</a:t>
            </a:r>
            <a:endParaRPr lang="en-ZA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056067" y="1120461"/>
            <a:ext cx="9530368" cy="6181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ZA" sz="1600" i="1" dirty="0" smtClean="0"/>
              <a:t>Being the professional body of the sector, the EAAB is committed to transforming the sector. Besides, it has a responsibility to support the Department of Human Settlements in achieving the priority stated in the MSTF</a:t>
            </a:r>
            <a:endParaRPr lang="en-ZA" sz="1600" i="1" dirty="0"/>
          </a:p>
        </p:txBody>
      </p:sp>
      <p:sp>
        <p:nvSpPr>
          <p:cNvPr id="5" name="Oval 4"/>
          <p:cNvSpPr/>
          <p:nvPr/>
        </p:nvSpPr>
        <p:spPr>
          <a:xfrm>
            <a:off x="715054" y="1904494"/>
            <a:ext cx="4979053" cy="2160240"/>
          </a:xfrm>
          <a:prstGeom prst="ellipse">
            <a:avLst/>
          </a:prstGeom>
          <a:solidFill>
            <a:srgbClr val="1D6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u="sng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One Learner One Estate Agency Youth  Programme</a:t>
            </a:r>
            <a:r>
              <a:rPr lang="en-ZA" sz="1600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ZA" sz="1600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Learnership programme aimed at unemployed youth.</a:t>
            </a:r>
          </a:p>
          <a:p>
            <a:pPr algn="ctr"/>
            <a:r>
              <a:rPr lang="en-ZA" sz="1600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10 000 candidates to benefit over a period of three years.</a:t>
            </a:r>
          </a:p>
          <a:p>
            <a:pPr algn="ctr"/>
            <a:endParaRPr lang="en-ZA" sz="12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73275" y="4285425"/>
            <a:ext cx="4120832" cy="1939549"/>
          </a:xfrm>
          <a:prstGeom prst="ellipse">
            <a:avLst/>
          </a:prstGeom>
          <a:solidFill>
            <a:srgbClr val="1D6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u="sng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SMME Incubation Programme</a:t>
            </a:r>
          </a:p>
          <a:p>
            <a:pPr algn="ctr"/>
            <a:r>
              <a:rPr lang="en-ZA" sz="1600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Regularisation of non-compliant estate agents.</a:t>
            </a:r>
            <a:endParaRPr lang="en-ZA" sz="1600" dirty="0">
              <a:solidFill>
                <a:prstClr val="white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5451560" y="2742298"/>
            <a:ext cx="1891129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>
            <a:off x="1085595" y="3710083"/>
            <a:ext cx="975360" cy="121615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712380" y="4334039"/>
            <a:ext cx="4358324" cy="1890935"/>
          </a:xfrm>
          <a:prstGeom prst="ellipse">
            <a:avLst/>
          </a:prstGeom>
          <a:solidFill>
            <a:srgbClr val="1D6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u="sng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Interns over 35 years of age.</a:t>
            </a:r>
          </a:p>
          <a:p>
            <a:pPr algn="ctr"/>
            <a:r>
              <a:rPr lang="en-ZA" sz="1600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“Missing middle” in the industry.</a:t>
            </a:r>
            <a:endParaRPr lang="en-ZA" sz="1600" dirty="0">
              <a:solidFill>
                <a:prstClr val="white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8804291" y="3831724"/>
            <a:ext cx="1690349" cy="809074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11" name="Curved Up Arrow 10"/>
          <p:cNvSpPr/>
          <p:nvPr/>
        </p:nvSpPr>
        <p:spPr>
          <a:xfrm>
            <a:off x="5451560" y="5072846"/>
            <a:ext cx="1811519" cy="77717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840736" y="1738647"/>
            <a:ext cx="4393322" cy="2351085"/>
          </a:xfrm>
          <a:prstGeom prst="ellipse">
            <a:avLst/>
          </a:prstGeom>
          <a:solidFill>
            <a:srgbClr val="1D6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u="sng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Establishment of New Firms</a:t>
            </a:r>
          </a:p>
          <a:p>
            <a:pPr algn="ctr"/>
            <a:r>
              <a:rPr lang="en-ZA" sz="1600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10 000 new firms via Incubators</a:t>
            </a:r>
          </a:p>
          <a:p>
            <a:pPr algn="ctr"/>
            <a:r>
              <a:rPr lang="en-ZA" sz="1600" dirty="0" smtClean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Engagement and consultations with formalised and established businesses</a:t>
            </a:r>
            <a:endParaRPr lang="en-ZA" sz="1600" dirty="0">
              <a:solidFill>
                <a:prstClr val="white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8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sz="2400" b="1" dirty="0" smtClean="0"/>
              <a:t>Changes made to focus on transformation</a:t>
            </a:r>
            <a:endParaRPr lang="en-ZA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33714"/>
            <a:ext cx="10058400" cy="4894447"/>
          </a:xfrm>
        </p:spPr>
        <p:txBody>
          <a:bodyPr>
            <a:normAutofit/>
          </a:bodyPr>
          <a:lstStyle/>
          <a:p>
            <a:endParaRPr lang="en-ZA" sz="2800" dirty="0" smtClean="0"/>
          </a:p>
          <a:p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580571" y="1093483"/>
            <a:ext cx="10871199" cy="527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 smtClean="0">
                <a:latin typeface="Arial"/>
                <a:ea typeface="Times New Roman"/>
                <a:cs typeface="Times New Roman"/>
              </a:rPr>
              <a:t>Transformation department has been established at Executive Level and reporting to the Transformation Committee of the Board. The Transformation department </a:t>
            </a:r>
            <a:r>
              <a:rPr lang="en-US" sz="1600" b="1" dirty="0">
                <a:latin typeface="Arial"/>
                <a:ea typeface="Times New Roman"/>
                <a:cs typeface="Times New Roman"/>
              </a:rPr>
              <a:t>is responsible for the following functions:</a:t>
            </a:r>
            <a:endParaRPr lang="en-ZA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en-ZA" sz="1600" dirty="0">
                <a:latin typeface="Arial"/>
                <a:ea typeface="Times New Roman"/>
                <a:cs typeface="Times New Roman"/>
              </a:rPr>
              <a:t>Drive Transformation both internally at EAAB and externally to ensure compliance with applicable legislation such as Employment Equity Act and  Broad-Based Black Economic Empowerment and Property sector charter.</a:t>
            </a:r>
            <a:endParaRPr lang="en-ZA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en-ZA" sz="1600" dirty="0">
                <a:latin typeface="Arial"/>
                <a:ea typeface="Times New Roman"/>
                <a:cs typeface="Times New Roman"/>
              </a:rPr>
              <a:t>Ensure economic inclusion of the previously disadvantaged individuals (PDI) in the property sector.</a:t>
            </a:r>
            <a:endParaRPr lang="en-ZA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en-ZA" sz="1600" dirty="0">
                <a:latin typeface="Arial"/>
                <a:ea typeface="Times New Roman"/>
                <a:cs typeface="Times New Roman"/>
              </a:rPr>
              <a:t>Engage with Public works department to ensure PDI participate in the property business.</a:t>
            </a:r>
            <a:endParaRPr lang="en-ZA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en-ZA" sz="1600" dirty="0">
                <a:latin typeface="Arial"/>
                <a:ea typeface="Times New Roman"/>
                <a:cs typeface="Times New Roman"/>
              </a:rPr>
              <a:t>Establish a Real Estate Incubator for small struggling Estate Agencies, rehabilitation of non-compliant Estate Agencies and empowerment of youth, woman and persons with disabilities with focus on previously disadvantaged individuals.</a:t>
            </a:r>
            <a:endParaRPr lang="en-ZA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en-ZA" sz="1600" dirty="0">
                <a:latin typeface="Arial"/>
                <a:ea typeface="Times New Roman"/>
                <a:cs typeface="Times New Roman"/>
              </a:rPr>
              <a:t> Project management of Title Deeds.</a:t>
            </a:r>
            <a:endParaRPr lang="en-ZA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/>
              <a:buChar char=""/>
            </a:pPr>
            <a:r>
              <a:rPr lang="en-ZA" sz="1600" dirty="0">
                <a:latin typeface="Arial"/>
                <a:ea typeface="Times New Roman"/>
                <a:cs typeface="Times New Roman"/>
              </a:rPr>
              <a:t>Promote Consumer Education and awareness and protection by engaging other stakeholders in the property value chain like finance providers.</a:t>
            </a:r>
            <a:endParaRPr lang="en-ZA" sz="1600" dirty="0">
              <a:ea typeface="Times New Roman"/>
              <a:cs typeface="Times New Roman"/>
            </a:endParaRPr>
          </a:p>
          <a:p>
            <a:r>
              <a:rPr lang="en-US" sz="1600" dirty="0">
                <a:latin typeface="Arial"/>
                <a:ea typeface="Times New Roman"/>
              </a:rPr>
              <a:t>Cross functional interface with other section to ensure that transformational agenda is </a:t>
            </a:r>
            <a:r>
              <a:rPr lang="en-US" sz="1600" dirty="0" smtClean="0">
                <a:latin typeface="Arial"/>
                <a:ea typeface="Times New Roman"/>
              </a:rPr>
              <a:t>pursued, </a:t>
            </a:r>
            <a:r>
              <a:rPr lang="en-US" sz="1600" dirty="0">
                <a:latin typeface="Arial"/>
                <a:ea typeface="Times New Roman"/>
              </a:rPr>
              <a:t>i.e. reviewing models and initiatives.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xmlns="" val="32858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2400" b="1" dirty="0"/>
              <a:t>State of transformation in the property </a:t>
            </a:r>
            <a:r>
              <a:rPr lang="en-ZA" sz="2400" b="1" dirty="0" smtClean="0"/>
              <a:t>sector - 2016</a:t>
            </a:r>
            <a:endParaRPr lang="en-ZA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80465405"/>
              </p:ext>
            </p:extLst>
          </p:nvPr>
        </p:nvGraphicFramePr>
        <p:xfrm>
          <a:off x="1096963" y="1161143"/>
          <a:ext cx="10058400" cy="4966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1450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2400" b="1" dirty="0"/>
              <a:t>State of transformation in the property </a:t>
            </a:r>
            <a:r>
              <a:rPr lang="en-ZA" sz="2400" b="1" dirty="0" smtClean="0"/>
              <a:t>sector-</a:t>
            </a:r>
            <a:endParaRPr lang="en-ZA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47327295"/>
              </p:ext>
            </p:extLst>
          </p:nvPr>
        </p:nvGraphicFramePr>
        <p:xfrm>
          <a:off x="1096963" y="986971"/>
          <a:ext cx="10058400" cy="5140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38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2400" b="1" dirty="0"/>
              <a:t>State of transformation in the property </a:t>
            </a:r>
            <a:r>
              <a:rPr lang="en-ZA" sz="2400" b="1" dirty="0" smtClean="0"/>
              <a:t>sector- Youths by race</a:t>
            </a:r>
            <a:endParaRPr lang="en-ZA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23194718"/>
              </p:ext>
            </p:extLst>
          </p:nvPr>
        </p:nvGraphicFramePr>
        <p:xfrm>
          <a:off x="0" y="1176111"/>
          <a:ext cx="4034971" cy="4731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87585262"/>
              </p:ext>
            </p:extLst>
          </p:nvPr>
        </p:nvGraphicFramePr>
        <p:xfrm>
          <a:off x="3947886" y="1201057"/>
          <a:ext cx="4325257" cy="4706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60464336"/>
              </p:ext>
            </p:extLst>
          </p:nvPr>
        </p:nvGraphicFramePr>
        <p:xfrm>
          <a:off x="8011886" y="1302657"/>
          <a:ext cx="4013200" cy="463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1172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9848" y="2959840"/>
            <a:ext cx="5832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endParaRPr lang="en-ZA" b="1" dirty="0">
              <a:solidFill>
                <a:prstClr val="white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0469" y="6237312"/>
            <a:ext cx="1871531" cy="61287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97834" y="286603"/>
            <a:ext cx="10058400" cy="589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3200" b="1" dirty="0" smtClean="0"/>
              <a:t>The size of the property sector R7 trillion</a:t>
            </a:r>
            <a:endParaRPr lang="en-ZA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543" y="1016000"/>
            <a:ext cx="10704691" cy="522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6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3622" y="-19553"/>
            <a:ext cx="2289196" cy="6907049"/>
            <a:chOff x="-25217" y="-19553"/>
            <a:chExt cx="1716897" cy="6907049"/>
          </a:xfrm>
        </p:grpSpPr>
        <p:pic>
          <p:nvPicPr>
            <p:cNvPr id="3" name="Picture 2" descr="C:\Users\MargieC.EAAB\Desktop\Ideas for AR 2014-2015\hpBanner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612919" y="2582898"/>
              <a:ext cx="6892301" cy="1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Triangle 3"/>
            <p:cNvSpPr/>
            <p:nvPr/>
          </p:nvSpPr>
          <p:spPr>
            <a:xfrm>
              <a:off x="-25214" y="-19553"/>
              <a:ext cx="429221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ight Triangle 4"/>
            <p:cNvSpPr/>
            <p:nvPr/>
          </p:nvSpPr>
          <p:spPr>
            <a:xfrm rot="10800000">
              <a:off x="323528" y="-4805"/>
              <a:ext cx="1368152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 flipV="1">
              <a:off x="-25217" y="5208851"/>
              <a:ext cx="858449" cy="1678645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2528" y="116632"/>
            <a:ext cx="11604112" cy="65527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ZA" sz="4400" b="1" dirty="0" smtClean="0"/>
          </a:p>
          <a:p>
            <a:pPr marL="0" indent="0" algn="ctr">
              <a:buNone/>
            </a:pPr>
            <a:endParaRPr lang="en-ZA" sz="4400" b="1" dirty="0"/>
          </a:p>
          <a:p>
            <a:pPr marL="0" indent="0" algn="ctr">
              <a:buNone/>
            </a:pPr>
            <a:endParaRPr lang="en-ZA" sz="3600" b="1" dirty="0" smtClean="0"/>
          </a:p>
          <a:p>
            <a:pPr marL="0" indent="0" algn="ctr">
              <a:buNone/>
            </a:pPr>
            <a:endParaRPr lang="en-ZA" sz="1050" b="1" dirty="0"/>
          </a:p>
          <a:p>
            <a:pPr marL="0" indent="0" algn="ctr">
              <a:buNone/>
            </a:pPr>
            <a:r>
              <a:rPr lang="en-ZA" sz="3600" b="1" dirty="0" smtClean="0"/>
              <a:t>PROVINCIAL RACIAL STATISTICS</a:t>
            </a:r>
          </a:p>
          <a:p>
            <a:pPr marL="0" indent="0" algn="ctr">
              <a:buNone/>
            </a:pPr>
            <a:r>
              <a:rPr lang="en-ZA" sz="3600" b="1" dirty="0" smtClean="0"/>
              <a:t>2016</a:t>
            </a:r>
          </a:p>
          <a:p>
            <a:pPr marL="0" indent="0" algn="ctr">
              <a:buNone/>
            </a:pPr>
            <a:endParaRPr lang="en-ZA" sz="2400" dirty="0"/>
          </a:p>
          <a:p>
            <a:pPr marL="0" indent="0" algn="ctr">
              <a:buNone/>
            </a:pPr>
            <a:endParaRPr lang="en-ZA" sz="2400" dirty="0" smtClean="0"/>
          </a:p>
          <a:p>
            <a:pPr marL="0" indent="0">
              <a:buNone/>
            </a:pPr>
            <a:endParaRPr lang="en-ZA" sz="2400" dirty="0"/>
          </a:p>
          <a:p>
            <a:pPr marL="0" indent="0">
              <a:buNone/>
            </a:pPr>
            <a:endParaRPr lang="en-ZA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798" y="260648"/>
            <a:ext cx="3342197" cy="192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87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3622" y="-19553"/>
            <a:ext cx="2289196" cy="6907049"/>
            <a:chOff x="-25217" y="-19553"/>
            <a:chExt cx="1716897" cy="6907049"/>
          </a:xfrm>
        </p:grpSpPr>
        <p:pic>
          <p:nvPicPr>
            <p:cNvPr id="3" name="Picture 2" descr="C:\Users\MargieC.EAAB\Desktop\Ideas for AR 2014-2015\hpBanner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612919" y="2582898"/>
              <a:ext cx="6892301" cy="171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ight Triangle 3"/>
            <p:cNvSpPr/>
            <p:nvPr/>
          </p:nvSpPr>
          <p:spPr>
            <a:xfrm>
              <a:off x="-25214" y="-19553"/>
              <a:ext cx="429221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ight Triangle 4"/>
            <p:cNvSpPr/>
            <p:nvPr/>
          </p:nvSpPr>
          <p:spPr>
            <a:xfrm rot="10800000">
              <a:off x="323528" y="-4805"/>
              <a:ext cx="1368152" cy="68727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ight Triangle 5"/>
            <p:cNvSpPr/>
            <p:nvPr/>
          </p:nvSpPr>
          <p:spPr>
            <a:xfrm rot="10800000" flipH="1" flipV="1">
              <a:off x="-25217" y="5208851"/>
              <a:ext cx="858449" cy="1678645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/>
          </a:bodyPr>
          <a:lstStyle/>
          <a:p>
            <a:r>
              <a:rPr lang="en-ZA" sz="2800" b="1" dirty="0" smtClean="0"/>
              <a:t>2016</a:t>
            </a:r>
            <a:endParaRPr lang="en-ZA" sz="2000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84689103"/>
              </p:ext>
            </p:extLst>
          </p:nvPr>
        </p:nvGraphicFramePr>
        <p:xfrm>
          <a:off x="609600" y="836712"/>
          <a:ext cx="10972800" cy="5433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9253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3754</TotalTime>
  <Words>1611</Words>
  <Application>Microsoft Office PowerPoint</Application>
  <PresentationFormat>Custom</PresentationFormat>
  <Paragraphs>442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Retrospect</vt:lpstr>
      <vt:lpstr>Transformation Integrated Strategy</vt:lpstr>
      <vt:lpstr>Table of content</vt:lpstr>
      <vt:lpstr>State of transformation in the property sector- Race </vt:lpstr>
      <vt:lpstr>State of transformation in the property sector - 2016</vt:lpstr>
      <vt:lpstr>State of transformation in the property sector-</vt:lpstr>
      <vt:lpstr>State of transformation in the property sector- Youths by race</vt:lpstr>
      <vt:lpstr>Slide 7</vt:lpstr>
      <vt:lpstr>Slide 8</vt:lpstr>
      <vt:lpstr>2016</vt:lpstr>
      <vt:lpstr>2016</vt:lpstr>
      <vt:lpstr>2016</vt:lpstr>
      <vt:lpstr>2016</vt:lpstr>
      <vt:lpstr>2016</vt:lpstr>
      <vt:lpstr>2016</vt:lpstr>
      <vt:lpstr>2016</vt:lpstr>
      <vt:lpstr>2016</vt:lpstr>
      <vt:lpstr>2016</vt:lpstr>
      <vt:lpstr>Current EAAB transformational programmes – Private Sector funded One Learner Program </vt:lpstr>
      <vt:lpstr>Challenges and Learning's</vt:lpstr>
      <vt:lpstr>Current EAAB transformational programmes – Seta Funded One Learner Program</vt:lpstr>
      <vt:lpstr>Slide 21</vt:lpstr>
      <vt:lpstr>Slide 22</vt:lpstr>
      <vt:lpstr>Current EAAB transformational programmes – Funded One Learner Program</vt:lpstr>
      <vt:lpstr>Challenges and Learning's</vt:lpstr>
      <vt:lpstr>Challenges and Learning's</vt:lpstr>
      <vt:lpstr>MTSF Targets </vt:lpstr>
      <vt:lpstr>MTSF Targets </vt:lpstr>
      <vt:lpstr>MTSF Targets </vt:lpstr>
      <vt:lpstr>MTSF Targets </vt:lpstr>
      <vt:lpstr>Annual Performance Plan Targets </vt:lpstr>
      <vt:lpstr>Annual Performance Plan Targets </vt:lpstr>
      <vt:lpstr>Annual Performance Plan Targets </vt:lpstr>
      <vt:lpstr>Future transformational programmes</vt:lpstr>
      <vt:lpstr>Changes made to focus on transformation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Copelovici</dc:creator>
  <cp:lastModifiedBy>User</cp:lastModifiedBy>
  <cp:revision>216</cp:revision>
  <dcterms:created xsi:type="dcterms:W3CDTF">2016-06-28T09:07:18Z</dcterms:created>
  <dcterms:modified xsi:type="dcterms:W3CDTF">2017-02-15T10:53:37Z</dcterms:modified>
</cp:coreProperties>
</file>