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0" r:id="rId3"/>
    <p:sldId id="257" r:id="rId4"/>
    <p:sldId id="266" r:id="rId5"/>
    <p:sldId id="269" r:id="rId6"/>
    <p:sldId id="282" r:id="rId7"/>
    <p:sldId id="270" r:id="rId8"/>
    <p:sldId id="272" r:id="rId9"/>
    <p:sldId id="285" r:id="rId10"/>
    <p:sldId id="286" r:id="rId11"/>
    <p:sldId id="287" r:id="rId12"/>
    <p:sldId id="288" r:id="rId13"/>
    <p:sldId id="289" r:id="rId14"/>
    <p:sldId id="290" r:id="rId15"/>
    <p:sldId id="291" r:id="rId16"/>
    <p:sldId id="280" r:id="rId17"/>
    <p:sldId id="281" r:id="rId18"/>
  </p:sldIdLst>
  <p:sldSz cx="9906000" cy="6858000" type="A4"/>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BC4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350" y="-9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B0785B4-9535-49B6-B102-657CFB425748}" type="datetimeFigureOut">
              <a:rPr lang="en-ZA" smtClean="0"/>
              <a:pPr/>
              <a:t>2017/02/15</a:t>
            </a:fld>
            <a:endParaRPr lang="en-ZA"/>
          </a:p>
        </p:txBody>
      </p:sp>
      <p:sp>
        <p:nvSpPr>
          <p:cNvPr id="4" name="Slide Image Placeholder 3"/>
          <p:cNvSpPr>
            <a:spLocks noGrp="1" noRot="1" noChangeAspect="1"/>
          </p:cNvSpPr>
          <p:nvPr>
            <p:ph type="sldImg" idx="2"/>
          </p:nvPr>
        </p:nvSpPr>
        <p:spPr>
          <a:xfrm>
            <a:off x="1239838" y="1162050"/>
            <a:ext cx="4530725" cy="3136900"/>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B30C0D4-8B9B-41BB-8F6D-0425E8E1CB45}" type="slidenum">
              <a:rPr lang="en-ZA" smtClean="0"/>
              <a:pPr/>
              <a:t>‹#›</a:t>
            </a:fld>
            <a:endParaRPr lang="en-ZA"/>
          </a:p>
        </p:txBody>
      </p:sp>
    </p:spTree>
    <p:extLst>
      <p:ext uri="{BB962C8B-B14F-4D97-AF65-F5344CB8AC3E}">
        <p14:creationId xmlns:p14="http://schemas.microsoft.com/office/powerpoint/2010/main" xmlns="" val="1828374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txBox="1">
            <a:spLocks noGrp="1" noChangeArrowheads="1"/>
          </p:cNvSpPr>
          <p:nvPr/>
        </p:nvSpPr>
        <p:spPr bwMode="auto">
          <a:xfrm>
            <a:off x="5694328" y="6434853"/>
            <a:ext cx="4357158" cy="3389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895" tIns="45948" rIns="91895" bIns="45948" anchor="b"/>
          <a:lstStyle>
            <a:lvl1pPr defTabSz="901700">
              <a:spcBef>
                <a:spcPct val="30000"/>
              </a:spcBef>
              <a:defRPr sz="1200">
                <a:solidFill>
                  <a:schemeClr val="tx1"/>
                </a:solidFill>
                <a:latin typeface="Arial" panose="020B0604020202020204" pitchFamily="34" charset="0"/>
              </a:defRPr>
            </a:lvl1pPr>
            <a:lvl2pPr marL="742950" indent="-285750" defTabSz="901700">
              <a:spcBef>
                <a:spcPct val="30000"/>
              </a:spcBef>
              <a:defRPr sz="1200">
                <a:solidFill>
                  <a:schemeClr val="tx1"/>
                </a:solidFill>
                <a:latin typeface="Arial" panose="020B0604020202020204" pitchFamily="34" charset="0"/>
              </a:defRPr>
            </a:lvl2pPr>
            <a:lvl3pPr marL="1143000" indent="-228600" defTabSz="901700">
              <a:spcBef>
                <a:spcPct val="30000"/>
              </a:spcBef>
              <a:defRPr sz="1200">
                <a:solidFill>
                  <a:schemeClr val="tx1"/>
                </a:solidFill>
                <a:latin typeface="Arial" panose="020B0604020202020204" pitchFamily="34" charset="0"/>
              </a:defRPr>
            </a:lvl3pPr>
            <a:lvl4pPr marL="1600200" indent="-228600" defTabSz="901700">
              <a:spcBef>
                <a:spcPct val="30000"/>
              </a:spcBef>
              <a:defRPr sz="1200">
                <a:solidFill>
                  <a:schemeClr val="tx1"/>
                </a:solidFill>
                <a:latin typeface="Arial" panose="020B0604020202020204" pitchFamily="34" charset="0"/>
              </a:defRPr>
            </a:lvl4pPr>
            <a:lvl5pPr marL="2057400" indent="-228600" defTabSz="901700">
              <a:spcBef>
                <a:spcPct val="30000"/>
              </a:spcBef>
              <a:defRPr sz="1200">
                <a:solidFill>
                  <a:schemeClr val="tx1"/>
                </a:solidFill>
                <a:latin typeface="Arial" panose="020B0604020202020204" pitchFamily="34" charset="0"/>
              </a:defRPr>
            </a:lvl5pPr>
            <a:lvl6pPr marL="2514600" indent="-228600" defTabSz="9017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17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17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17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77AFAD1C-6F34-46C7-A047-66175993D62A}" type="slidenum">
              <a:rPr lang="en-US" altLang="en-US"/>
              <a:pPr algn="r" eaLnBrk="1" hangingPunct="1">
                <a:spcBef>
                  <a:spcPct val="0"/>
                </a:spcBef>
              </a:pPr>
              <a:t>5</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b="1" smtClean="0">
              <a:latin typeface="Arial" panose="020B0604020202020204" pitchFamily="34" charset="0"/>
            </a:endParaRPr>
          </a:p>
          <a:p>
            <a:endParaRPr lang="en-US" altLang="en-US" b="1" smtClean="0">
              <a:latin typeface="Arial" panose="020B0604020202020204" pitchFamily="34" charset="0"/>
            </a:endParaRPr>
          </a:p>
          <a:p>
            <a:endParaRPr lang="en-US" altLang="en-US" b="1" smtClean="0">
              <a:latin typeface="Arial" panose="020B0604020202020204" pitchFamily="34" charset="0"/>
            </a:endParaRPr>
          </a:p>
          <a:p>
            <a:endParaRPr lang="en-US" altLang="en-US" b="1" smtClean="0">
              <a:latin typeface="Arial" panose="020B0604020202020204" pitchFamily="34" charset="0"/>
            </a:endParaRPr>
          </a:p>
          <a:p>
            <a:endParaRPr lang="en-US" altLang="en-US" b="1" smtClean="0">
              <a:latin typeface="Arial" panose="020B0604020202020204" pitchFamily="34" charset="0"/>
            </a:endParaRPr>
          </a:p>
          <a:p>
            <a:endParaRPr lang="en-US" altLang="en-US" b="1" smtClean="0">
              <a:latin typeface="Arial" panose="020B0604020202020204" pitchFamily="34" charset="0"/>
            </a:endParaRPr>
          </a:p>
        </p:txBody>
      </p:sp>
    </p:spTree>
    <p:extLst>
      <p:ext uri="{BB962C8B-B14F-4D97-AF65-F5344CB8AC3E}">
        <p14:creationId xmlns:p14="http://schemas.microsoft.com/office/powerpoint/2010/main" xmlns="" val="2464057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7066" indent="-291179">
              <a:spcBef>
                <a:spcPct val="30000"/>
              </a:spcBef>
              <a:defRPr sz="1200">
                <a:solidFill>
                  <a:schemeClr val="tx1"/>
                </a:solidFill>
                <a:latin typeface="Arial" panose="020B0604020202020204" pitchFamily="34" charset="0"/>
              </a:defRPr>
            </a:lvl2pPr>
            <a:lvl3pPr marL="1164717" indent="-232943">
              <a:spcBef>
                <a:spcPct val="30000"/>
              </a:spcBef>
              <a:defRPr sz="1200">
                <a:solidFill>
                  <a:schemeClr val="tx1"/>
                </a:solidFill>
                <a:latin typeface="Arial" panose="020B0604020202020204" pitchFamily="34" charset="0"/>
              </a:defRPr>
            </a:lvl3pPr>
            <a:lvl4pPr marL="1630604" indent="-232943">
              <a:spcBef>
                <a:spcPct val="30000"/>
              </a:spcBef>
              <a:defRPr sz="1200">
                <a:solidFill>
                  <a:schemeClr val="tx1"/>
                </a:solidFill>
                <a:latin typeface="Arial" panose="020B0604020202020204" pitchFamily="34" charset="0"/>
              </a:defRPr>
            </a:lvl4pPr>
            <a:lvl5pPr marL="2096491" indent="-232943">
              <a:spcBef>
                <a:spcPct val="30000"/>
              </a:spcBef>
              <a:defRPr sz="1200">
                <a:solidFill>
                  <a:schemeClr val="tx1"/>
                </a:solidFill>
                <a:latin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FB97A0-DA0A-4149-B256-50A99D47AF11}" type="slidenum">
              <a:rPr lang="en-US" altLang="en-US"/>
              <a:pPr>
                <a:spcBef>
                  <a:spcPct val="0"/>
                </a:spcBef>
              </a:pPr>
              <a:t>7</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altLang="en-US" smtClean="0">
                <a:latin typeface="Arial" panose="020B0604020202020204" pitchFamily="34" charset="0"/>
              </a:rPr>
              <a:t>Do not share Parliamentary passwords with anyone, including administrative assistants or secretaries.</a:t>
            </a:r>
          </a:p>
          <a:p>
            <a:r>
              <a:rPr lang="en-GB" altLang="en-US" smtClean="0">
                <a:latin typeface="Arial" panose="020B0604020202020204" pitchFamily="34" charset="0"/>
              </a:rPr>
              <a:t>All passwords are to be treated as sensitive, Confidential Parliamentary information</a:t>
            </a:r>
          </a:p>
          <a:p>
            <a:r>
              <a:rPr lang="en-GB" altLang="en-US" smtClean="0">
                <a:latin typeface="Arial" panose="020B0604020202020204" pitchFamily="34" charset="0"/>
              </a:rPr>
              <a:t>Do not write passwords down and store them anywhere in your office. </a:t>
            </a:r>
          </a:p>
          <a:p>
            <a:r>
              <a:rPr lang="en-GB" altLang="en-US" smtClean="0">
                <a:latin typeface="Arial" panose="020B0604020202020204" pitchFamily="34" charset="0"/>
              </a:rPr>
              <a:t>If an account or password is suspected to have been compromised, report the incident to ICT and change all passwords</a:t>
            </a:r>
          </a:p>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xmlns="" val="1434999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7066" indent="-291179">
              <a:spcBef>
                <a:spcPct val="30000"/>
              </a:spcBef>
              <a:defRPr sz="1200">
                <a:solidFill>
                  <a:schemeClr val="tx1"/>
                </a:solidFill>
                <a:latin typeface="Arial" panose="020B0604020202020204" pitchFamily="34" charset="0"/>
              </a:defRPr>
            </a:lvl2pPr>
            <a:lvl3pPr marL="1164717" indent="-232943">
              <a:spcBef>
                <a:spcPct val="30000"/>
              </a:spcBef>
              <a:defRPr sz="1200">
                <a:solidFill>
                  <a:schemeClr val="tx1"/>
                </a:solidFill>
                <a:latin typeface="Arial" panose="020B0604020202020204" pitchFamily="34" charset="0"/>
              </a:defRPr>
            </a:lvl3pPr>
            <a:lvl4pPr marL="1630604" indent="-232943">
              <a:spcBef>
                <a:spcPct val="30000"/>
              </a:spcBef>
              <a:defRPr sz="1200">
                <a:solidFill>
                  <a:schemeClr val="tx1"/>
                </a:solidFill>
                <a:latin typeface="Arial" panose="020B0604020202020204" pitchFamily="34" charset="0"/>
              </a:defRPr>
            </a:lvl4pPr>
            <a:lvl5pPr marL="2096491" indent="-232943">
              <a:spcBef>
                <a:spcPct val="30000"/>
              </a:spcBef>
              <a:defRPr sz="1200">
                <a:solidFill>
                  <a:schemeClr val="tx1"/>
                </a:solidFill>
                <a:latin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6474FB-75A4-462A-B1E0-715FC771E2A0}" type="slidenum">
              <a:rPr lang="en-US" altLang="en-US"/>
              <a:pPr>
                <a:spcBef>
                  <a:spcPct val="0"/>
                </a:spcBef>
              </a:pPr>
              <a:t>8</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xmlns="" val="2691446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7066" indent="-291179">
              <a:spcBef>
                <a:spcPct val="30000"/>
              </a:spcBef>
              <a:defRPr sz="1200">
                <a:solidFill>
                  <a:schemeClr val="tx1"/>
                </a:solidFill>
                <a:latin typeface="Arial" panose="020B0604020202020204" pitchFamily="34" charset="0"/>
              </a:defRPr>
            </a:lvl2pPr>
            <a:lvl3pPr marL="1164717" indent="-232943">
              <a:spcBef>
                <a:spcPct val="30000"/>
              </a:spcBef>
              <a:defRPr sz="1200">
                <a:solidFill>
                  <a:schemeClr val="tx1"/>
                </a:solidFill>
                <a:latin typeface="Arial" panose="020B0604020202020204" pitchFamily="34" charset="0"/>
              </a:defRPr>
            </a:lvl3pPr>
            <a:lvl4pPr marL="1630604" indent="-232943">
              <a:spcBef>
                <a:spcPct val="30000"/>
              </a:spcBef>
              <a:defRPr sz="1200">
                <a:solidFill>
                  <a:schemeClr val="tx1"/>
                </a:solidFill>
                <a:latin typeface="Arial" panose="020B0604020202020204" pitchFamily="34" charset="0"/>
              </a:defRPr>
            </a:lvl4pPr>
            <a:lvl5pPr marL="2096491" indent="-232943">
              <a:spcBef>
                <a:spcPct val="30000"/>
              </a:spcBef>
              <a:defRPr sz="1200">
                <a:solidFill>
                  <a:schemeClr val="tx1"/>
                </a:solidFill>
                <a:latin typeface="Arial" panose="020B0604020202020204" pitchFamily="34" charset="0"/>
              </a:defRPr>
            </a:lvl5pPr>
            <a:lvl6pPr marL="2562377" indent="-232943" eaLnBrk="0" fontAlgn="base" hangingPunct="0">
              <a:spcBef>
                <a:spcPct val="30000"/>
              </a:spcBef>
              <a:spcAft>
                <a:spcPct val="0"/>
              </a:spcAft>
              <a:defRPr sz="1200">
                <a:solidFill>
                  <a:schemeClr val="tx1"/>
                </a:solidFill>
                <a:latin typeface="Arial" panose="020B0604020202020204" pitchFamily="34" charset="0"/>
              </a:defRPr>
            </a:lvl6pPr>
            <a:lvl7pPr marL="3028264" indent="-232943" eaLnBrk="0" fontAlgn="base" hangingPunct="0">
              <a:spcBef>
                <a:spcPct val="30000"/>
              </a:spcBef>
              <a:spcAft>
                <a:spcPct val="0"/>
              </a:spcAft>
              <a:defRPr sz="1200">
                <a:solidFill>
                  <a:schemeClr val="tx1"/>
                </a:solidFill>
                <a:latin typeface="Arial" panose="020B0604020202020204" pitchFamily="34" charset="0"/>
              </a:defRPr>
            </a:lvl7pPr>
            <a:lvl8pPr marL="3494151" indent="-232943" eaLnBrk="0" fontAlgn="base" hangingPunct="0">
              <a:spcBef>
                <a:spcPct val="30000"/>
              </a:spcBef>
              <a:spcAft>
                <a:spcPct val="0"/>
              </a:spcAft>
              <a:defRPr sz="1200">
                <a:solidFill>
                  <a:schemeClr val="tx1"/>
                </a:solidFill>
                <a:latin typeface="Arial" panose="020B0604020202020204" pitchFamily="34" charset="0"/>
              </a:defRPr>
            </a:lvl8pPr>
            <a:lvl9pPr marL="3960038" indent="-23294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3433E6F-F097-41E7-919E-80A882BDDA52}" type="slidenum">
              <a:rPr lang="en-US" altLang="en-US"/>
              <a:pPr>
                <a:spcBef>
                  <a:spcPct val="0"/>
                </a:spcBef>
              </a:pPr>
              <a:t>16</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xmlns="" val="43191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5D7A0AD-306B-42BC-8938-1D937469B193}"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4292C5-93AC-4D12-9990-F2720B95A66D}" type="slidenum">
              <a:rPr lang="en-US" altLang="en-US"/>
              <a:pPr>
                <a:defRPr/>
              </a:pPr>
              <a:t>‹#›</a:t>
            </a:fld>
            <a:endParaRPr lang="en-US" altLang="en-US"/>
          </a:p>
        </p:txBody>
      </p:sp>
    </p:spTree>
    <p:extLst>
      <p:ext uri="{BB962C8B-B14F-4D97-AF65-F5344CB8AC3E}">
        <p14:creationId xmlns:p14="http://schemas.microsoft.com/office/powerpoint/2010/main" xmlns="" val="360560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13546D-587F-4F80-A258-A5DC15060B07}"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7D0DEA-CBE6-4173-A999-AEC1A3FAF3AB}" type="slidenum">
              <a:rPr lang="en-US" altLang="en-US"/>
              <a:pPr>
                <a:defRPr/>
              </a:pPr>
              <a:t>‹#›</a:t>
            </a:fld>
            <a:endParaRPr lang="en-US" altLang="en-US"/>
          </a:p>
        </p:txBody>
      </p:sp>
    </p:spTree>
    <p:extLst>
      <p:ext uri="{BB962C8B-B14F-4D97-AF65-F5344CB8AC3E}">
        <p14:creationId xmlns:p14="http://schemas.microsoft.com/office/powerpoint/2010/main" xmlns="" val="2542079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950077-3AEB-47E6-A504-C183D72685E8}"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C1124A-EDE5-4AC6-B952-EA00DA3F8434}" type="slidenum">
              <a:rPr lang="en-US" altLang="en-US"/>
              <a:pPr>
                <a:defRPr/>
              </a:pPr>
              <a:t>‹#›</a:t>
            </a:fld>
            <a:endParaRPr lang="en-US" altLang="en-US"/>
          </a:p>
        </p:txBody>
      </p:sp>
    </p:spTree>
    <p:extLst>
      <p:ext uri="{BB962C8B-B14F-4D97-AF65-F5344CB8AC3E}">
        <p14:creationId xmlns:p14="http://schemas.microsoft.com/office/powerpoint/2010/main" xmlns="" val="261619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6F1664-72BB-4633-B6DE-ABFD3CA5C8DF}"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B29CCB-5630-4803-9BC6-71DEEC999727}" type="slidenum">
              <a:rPr lang="en-US" altLang="en-US"/>
              <a:pPr>
                <a:defRPr/>
              </a:pPr>
              <a:t>‹#›</a:t>
            </a:fld>
            <a:endParaRPr lang="en-US" altLang="en-US"/>
          </a:p>
        </p:txBody>
      </p:sp>
    </p:spTree>
    <p:extLst>
      <p:ext uri="{BB962C8B-B14F-4D97-AF65-F5344CB8AC3E}">
        <p14:creationId xmlns:p14="http://schemas.microsoft.com/office/powerpoint/2010/main" xmlns="" val="424299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0D7EE8-AF28-4933-860B-8D658E36C199}" type="datetimeFigureOut">
              <a:rPr lang="en-US"/>
              <a:pPr>
                <a:defRPr/>
              </a:pPr>
              <a:t>2/15/2017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B9AD6-12EF-4FBE-BBCB-2931C02EC37A}" type="slidenum">
              <a:rPr lang="en-US" altLang="en-US"/>
              <a:pPr>
                <a:defRPr/>
              </a:pPr>
              <a:t>‹#›</a:t>
            </a:fld>
            <a:endParaRPr lang="en-US" altLang="en-US"/>
          </a:p>
        </p:txBody>
      </p:sp>
    </p:spTree>
    <p:extLst>
      <p:ext uri="{BB962C8B-B14F-4D97-AF65-F5344CB8AC3E}">
        <p14:creationId xmlns:p14="http://schemas.microsoft.com/office/powerpoint/2010/main" xmlns="" val="78599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C3FE18-FFD5-4017-B073-02AB4B8E6844}" type="datetimeFigureOut">
              <a:rPr lang="en-US"/>
              <a:pPr>
                <a:defRPr/>
              </a:pPr>
              <a:t>2/15/2017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7A5BE3-BA99-469D-9ECF-C6807434C480}" type="slidenum">
              <a:rPr lang="en-US" altLang="en-US"/>
              <a:pPr>
                <a:defRPr/>
              </a:pPr>
              <a:t>‹#›</a:t>
            </a:fld>
            <a:endParaRPr lang="en-US" altLang="en-US"/>
          </a:p>
        </p:txBody>
      </p:sp>
    </p:spTree>
    <p:extLst>
      <p:ext uri="{BB962C8B-B14F-4D97-AF65-F5344CB8AC3E}">
        <p14:creationId xmlns:p14="http://schemas.microsoft.com/office/powerpoint/2010/main" xmlns="" val="341123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174C23E-74C2-4DA1-8DF5-8EC7D6A3D9B6}" type="datetimeFigureOut">
              <a:rPr lang="en-US"/>
              <a:pPr>
                <a:defRPr/>
              </a:pPr>
              <a:t>2/15/2017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54DD4C0-09E7-4AE4-8CED-75554F631D21}" type="slidenum">
              <a:rPr lang="en-US" altLang="en-US"/>
              <a:pPr>
                <a:defRPr/>
              </a:pPr>
              <a:t>‹#›</a:t>
            </a:fld>
            <a:endParaRPr lang="en-US" altLang="en-US"/>
          </a:p>
        </p:txBody>
      </p:sp>
    </p:spTree>
    <p:extLst>
      <p:ext uri="{BB962C8B-B14F-4D97-AF65-F5344CB8AC3E}">
        <p14:creationId xmlns:p14="http://schemas.microsoft.com/office/powerpoint/2010/main" xmlns="" val="381135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B639CF-D28A-43E0-A9F9-143A69A2E043}" type="datetimeFigureOut">
              <a:rPr lang="en-US"/>
              <a:pPr>
                <a:defRPr/>
              </a:pPr>
              <a:t>2/15/2017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92C0E33-DBB1-4361-AD50-9A4B26E7B92E}" type="slidenum">
              <a:rPr lang="en-US" altLang="en-US"/>
              <a:pPr>
                <a:defRPr/>
              </a:pPr>
              <a:t>‹#›</a:t>
            </a:fld>
            <a:endParaRPr lang="en-US" altLang="en-US"/>
          </a:p>
        </p:txBody>
      </p:sp>
    </p:spTree>
    <p:extLst>
      <p:ext uri="{BB962C8B-B14F-4D97-AF65-F5344CB8AC3E}">
        <p14:creationId xmlns:p14="http://schemas.microsoft.com/office/powerpoint/2010/main" xmlns="" val="161463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108312-736E-45DC-BAE7-F8456584E0F6}" type="datetimeFigureOut">
              <a:rPr lang="en-US"/>
              <a:pPr>
                <a:defRPr/>
              </a:pPr>
              <a:t>2/15/2017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79DEA41-522C-47B1-A402-B711D0A362DC}" type="slidenum">
              <a:rPr lang="en-US" altLang="en-US"/>
              <a:pPr>
                <a:defRPr/>
              </a:pPr>
              <a:t>‹#›</a:t>
            </a:fld>
            <a:endParaRPr lang="en-US" altLang="en-US"/>
          </a:p>
        </p:txBody>
      </p:sp>
    </p:spTree>
    <p:extLst>
      <p:ext uri="{BB962C8B-B14F-4D97-AF65-F5344CB8AC3E}">
        <p14:creationId xmlns:p14="http://schemas.microsoft.com/office/powerpoint/2010/main" xmlns="" val="185377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E90FB2-429B-47A1-990B-5CD6637DCE3C}" type="datetimeFigureOut">
              <a:rPr lang="en-US"/>
              <a:pPr>
                <a:defRPr/>
              </a:pPr>
              <a:t>2/15/2017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BD40BB-64CC-48FC-A7CE-13A1935AD26C}" type="slidenum">
              <a:rPr lang="en-US" altLang="en-US"/>
              <a:pPr>
                <a:defRPr/>
              </a:pPr>
              <a:t>‹#›</a:t>
            </a:fld>
            <a:endParaRPr lang="en-US" altLang="en-US"/>
          </a:p>
        </p:txBody>
      </p:sp>
    </p:spTree>
    <p:extLst>
      <p:ext uri="{BB962C8B-B14F-4D97-AF65-F5344CB8AC3E}">
        <p14:creationId xmlns:p14="http://schemas.microsoft.com/office/powerpoint/2010/main" xmlns="" val="2579091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6A7C15-5CE7-4EA1-94C3-501ABB58E61F}" type="datetimeFigureOut">
              <a:rPr lang="en-US"/>
              <a:pPr>
                <a:defRPr/>
              </a:pPr>
              <a:t>2/15/2017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B27A99-ED38-4D9E-8479-E86A193D850A}" type="slidenum">
              <a:rPr lang="en-US" altLang="en-US"/>
              <a:pPr>
                <a:defRPr/>
              </a:pPr>
              <a:t>‹#›</a:t>
            </a:fld>
            <a:endParaRPr lang="en-US" altLang="en-US"/>
          </a:p>
        </p:txBody>
      </p:sp>
    </p:spTree>
    <p:extLst>
      <p:ext uri="{BB962C8B-B14F-4D97-AF65-F5344CB8AC3E}">
        <p14:creationId xmlns:p14="http://schemas.microsoft.com/office/powerpoint/2010/main" xmlns="" val="235590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8581F9D-76A1-4A86-A205-E9B3E196E595}" type="datetimeFigureOut">
              <a:rPr lang="en-US"/>
              <a:pPr>
                <a:defRPr/>
              </a:pPr>
              <a:t>2/15/2017</a:t>
            </a:fld>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7940E53-B256-447D-B6A1-16F11AED9C9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5649913" y="2563813"/>
            <a:ext cx="4119562" cy="1470025"/>
          </a:xfrm>
        </p:spPr>
        <p:txBody>
          <a:bodyPr/>
          <a:lstStyle/>
          <a:p>
            <a:pPr defTabSz="914400" eaLnBrk="1" hangingPunct="1">
              <a:lnSpc>
                <a:spcPct val="80000"/>
              </a:lnSpc>
              <a:spcBef>
                <a:spcPct val="50000"/>
              </a:spcBef>
              <a:defRPr/>
            </a:pPr>
            <a:r>
              <a:rPr lang="en-US" altLang="en-US" sz="3200" b="1" dirty="0" smtClean="0">
                <a:solidFill>
                  <a:srgbClr val="000000"/>
                </a:solidFill>
                <a:latin typeface="Arial" panose="020B0604020202020204" pitchFamily="34" charset="0"/>
                <a:ea typeface="+mn-ea"/>
                <a:cs typeface="+mn-cs"/>
              </a:rPr>
              <a:t>NATIONAL FORESTS AMENDMENT BILL </a:t>
            </a:r>
            <a:endParaRPr lang="en-US" altLang="en-US" sz="3200" b="1" dirty="0">
              <a:solidFill>
                <a:srgbClr val="000000"/>
              </a:solidFill>
              <a:latin typeface="Arial" panose="020B0604020202020204" pitchFamily="34" charset="0"/>
              <a:ea typeface="+mn-ea"/>
              <a:cs typeface="+mn-cs"/>
            </a:endParaRPr>
          </a:p>
        </p:txBody>
      </p:sp>
      <p:sp>
        <p:nvSpPr>
          <p:cNvPr id="2" name="Slide Number Placeholder 1"/>
          <p:cNvSpPr>
            <a:spLocks noGrp="1"/>
          </p:cNvSpPr>
          <p:nvPr>
            <p:ph type="sldNum" sz="quarter" idx="12"/>
          </p:nvPr>
        </p:nvSpPr>
        <p:spPr/>
        <p:txBody>
          <a:bodyPr/>
          <a:lstStyle/>
          <a:p>
            <a:pPr>
              <a:defRPr/>
            </a:pPr>
            <a:fld id="{AD4292C5-93AC-4D12-9990-F2720B95A66D}" type="slidenum">
              <a:rPr lang="en-US" altLang="en-US" smtClean="0"/>
              <a:pPr>
                <a:defRPr/>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8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(14) If the Minister is of the opinion that the owner failed to comply with the notice issued in terms of subsections (3) and (4), he or she may-   (</a:t>
            </a:r>
            <a:r>
              <a:rPr lang="en-US" dirty="0" err="1" smtClean="0"/>
              <a:t>i</a:t>
            </a:r>
            <a:r>
              <a:rPr lang="en-US" dirty="0" smtClean="0"/>
              <a:t>) take reasonable steps to remedy situation,      (ii) recover consequential damages or costs from the owner or person concerned; and                    (iii) approach a competent court for any relief. </a:t>
            </a:r>
          </a:p>
          <a:p>
            <a:r>
              <a:rPr lang="en-US" dirty="0" smtClean="0"/>
              <a:t>There is clear arbitrariness in this </a:t>
            </a:r>
            <a:r>
              <a:rPr lang="en-US" dirty="0" err="1" smtClean="0"/>
              <a:t>caluse</a:t>
            </a:r>
            <a:r>
              <a:rPr lang="en-US" dirty="0" smtClean="0"/>
              <a:t>. </a:t>
            </a:r>
            <a:endParaRPr lang="en-US" dirty="0"/>
          </a:p>
        </p:txBody>
      </p:sp>
    </p:spTree>
    <p:extLst>
      <p:ext uri="{BB962C8B-B14F-4D97-AF65-F5344CB8AC3E}">
        <p14:creationId xmlns:p14="http://schemas.microsoft.com/office/powerpoint/2010/main" xmlns="" val="255048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8 inserts 13 and 14 </a:t>
            </a:r>
            <a:endParaRPr lang="en-US" dirty="0"/>
          </a:p>
        </p:txBody>
      </p:sp>
      <p:sp>
        <p:nvSpPr>
          <p:cNvPr id="3" name="Content Placeholder 2"/>
          <p:cNvSpPr>
            <a:spLocks noGrp="1"/>
          </p:cNvSpPr>
          <p:nvPr>
            <p:ph idx="1"/>
          </p:nvPr>
        </p:nvSpPr>
        <p:spPr/>
        <p:txBody>
          <a:bodyPr/>
          <a:lstStyle/>
          <a:p>
            <a:r>
              <a:rPr lang="en-US" dirty="0" smtClean="0"/>
              <a:t>We have to consider these two additions in the light of s4 of the Promotion of Administrative Justice Act (PAJA) </a:t>
            </a:r>
          </a:p>
          <a:p>
            <a:r>
              <a:rPr lang="en-US" dirty="0" smtClean="0"/>
              <a:t>Considering that 4(4)(a) of PAJA permit departure from the provisions of section 4 of PAJA and the manner in which this provision of the Bill is drafted, in all likelihood it seems correct and justifiable within the ambit of PAJA. </a:t>
            </a:r>
            <a:endParaRPr lang="en-US" dirty="0"/>
          </a:p>
        </p:txBody>
      </p:sp>
    </p:spTree>
    <p:extLst>
      <p:ext uri="{BB962C8B-B14F-4D97-AF65-F5344CB8AC3E}">
        <p14:creationId xmlns:p14="http://schemas.microsoft.com/office/powerpoint/2010/main" xmlns="" val="1058579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8 </a:t>
            </a:r>
            <a:endParaRPr lang="en-US" dirty="0"/>
          </a:p>
        </p:txBody>
      </p:sp>
      <p:sp>
        <p:nvSpPr>
          <p:cNvPr id="3" name="Content Placeholder 2"/>
          <p:cNvSpPr>
            <a:spLocks noGrp="1"/>
          </p:cNvSpPr>
          <p:nvPr>
            <p:ph idx="1"/>
          </p:nvPr>
        </p:nvSpPr>
        <p:spPr/>
        <p:txBody>
          <a:bodyPr/>
          <a:lstStyle/>
          <a:p>
            <a:r>
              <a:rPr lang="en-US" dirty="0" smtClean="0"/>
              <a:t>Considering clause 8 in the proposed addition of subsection (14) sub-paragraph (ii) which relates to the recovery  of consequential damages or costs from the owner that failed to comply with the notice in terms of section 17(1) and proposed 17(13) where prior consultation cannot be possible- </a:t>
            </a:r>
          </a:p>
          <a:p>
            <a:r>
              <a:rPr lang="en-US" dirty="0" smtClean="0"/>
              <a:t>How is an affected person to be protected from this non-compliance if and when the consultation to hear them out has not occurred but stage proposed 17(14)(ii) is reached by the Minister? </a:t>
            </a:r>
            <a:endParaRPr lang="en-US" dirty="0"/>
          </a:p>
        </p:txBody>
      </p:sp>
    </p:spTree>
    <p:extLst>
      <p:ext uri="{BB962C8B-B14F-4D97-AF65-F5344CB8AC3E}">
        <p14:creationId xmlns:p14="http://schemas.microsoft.com/office/powerpoint/2010/main" xmlns="" val="3335088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8: approaching court</a:t>
            </a:r>
            <a:endParaRPr lang="en-US" dirty="0"/>
          </a:p>
        </p:txBody>
      </p:sp>
      <p:sp>
        <p:nvSpPr>
          <p:cNvPr id="3" name="Content Placeholder 2"/>
          <p:cNvSpPr>
            <a:spLocks noGrp="1"/>
          </p:cNvSpPr>
          <p:nvPr>
            <p:ph idx="1"/>
          </p:nvPr>
        </p:nvSpPr>
        <p:spPr/>
        <p:txBody>
          <a:bodyPr/>
          <a:lstStyle/>
          <a:p>
            <a:r>
              <a:rPr lang="en-US" dirty="0" smtClean="0"/>
              <a:t>Clause 8: addition of section 17(14)(iii) </a:t>
            </a:r>
          </a:p>
          <a:p>
            <a:r>
              <a:rPr lang="en-US" dirty="0" smtClean="0"/>
              <a:t>For all the sub-provisions of the proposed 17(14), there is an “and” which indicates that all three must stand together and be done but it cannot be the either or situation. </a:t>
            </a:r>
          </a:p>
          <a:p>
            <a:r>
              <a:rPr lang="en-US" dirty="0" smtClean="0"/>
              <a:t>It is safe to thus state, should any of the aggrieved parties not be pleased with the reasonable steps to remedy the situation which Minister would opt for, the (iii) will automatically be invoked</a:t>
            </a:r>
            <a:endParaRPr lang="en-US" dirty="0"/>
          </a:p>
        </p:txBody>
      </p:sp>
    </p:spTree>
    <p:extLst>
      <p:ext uri="{BB962C8B-B14F-4D97-AF65-F5344CB8AC3E}">
        <p14:creationId xmlns:p14="http://schemas.microsoft.com/office/powerpoint/2010/main" xmlns="" val="1178141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process:57A</a:t>
            </a:r>
            <a:endParaRPr lang="en-US" dirty="0"/>
          </a:p>
        </p:txBody>
      </p:sp>
      <p:sp>
        <p:nvSpPr>
          <p:cNvPr id="3" name="Content Placeholder 2"/>
          <p:cNvSpPr>
            <a:spLocks noGrp="1"/>
          </p:cNvSpPr>
          <p:nvPr>
            <p:ph idx="1"/>
          </p:nvPr>
        </p:nvSpPr>
        <p:spPr/>
        <p:txBody>
          <a:bodyPr/>
          <a:lstStyle/>
          <a:p>
            <a:r>
              <a:rPr lang="en-US" dirty="0" smtClean="0"/>
              <a:t>The Principal Act never addressed appeals or reviews. </a:t>
            </a:r>
          </a:p>
          <a:p>
            <a:r>
              <a:rPr lang="en-US" dirty="0" smtClean="0"/>
              <a:t>Proposed clause 57A seek to address appeals that are related to functions performed by officials under the control and management of the Minister </a:t>
            </a:r>
          </a:p>
          <a:p>
            <a:r>
              <a:rPr lang="en-US" dirty="0" smtClean="0"/>
              <a:t>Bill is silent on the appeal to functions performed by the Minister </a:t>
            </a:r>
            <a:r>
              <a:rPr lang="en-US" dirty="0" err="1" smtClean="0"/>
              <a:t>e.g</a:t>
            </a:r>
            <a:r>
              <a:rPr lang="en-US" dirty="0" smtClean="0"/>
              <a:t> s17 as proposed amendment by clause 8 and </a:t>
            </a:r>
            <a:r>
              <a:rPr lang="en-US" dirty="0" err="1" smtClean="0"/>
              <a:t>ss</a:t>
            </a:r>
            <a:r>
              <a:rPr lang="en-US" dirty="0" smtClean="0"/>
              <a:t> 8 and 9 of Principal Act. </a:t>
            </a:r>
            <a:endParaRPr lang="en-US" dirty="0"/>
          </a:p>
        </p:txBody>
      </p:sp>
    </p:spTree>
    <p:extLst>
      <p:ext uri="{BB962C8B-B14F-4D97-AF65-F5344CB8AC3E}">
        <p14:creationId xmlns:p14="http://schemas.microsoft.com/office/powerpoint/2010/main" xmlns="" val="3496491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process </a:t>
            </a:r>
            <a:endParaRPr lang="en-US" dirty="0"/>
          </a:p>
        </p:txBody>
      </p:sp>
      <p:sp>
        <p:nvSpPr>
          <p:cNvPr id="3" name="Content Placeholder 2"/>
          <p:cNvSpPr>
            <a:spLocks noGrp="1"/>
          </p:cNvSpPr>
          <p:nvPr>
            <p:ph idx="1"/>
          </p:nvPr>
        </p:nvSpPr>
        <p:spPr/>
        <p:txBody>
          <a:bodyPr/>
          <a:lstStyle/>
          <a:p>
            <a:r>
              <a:rPr lang="en-US" dirty="0" smtClean="0"/>
              <a:t>Perhaps </a:t>
            </a:r>
            <a:r>
              <a:rPr lang="en-US" dirty="0" err="1" smtClean="0"/>
              <a:t>DepaRtment</a:t>
            </a:r>
            <a:r>
              <a:rPr lang="en-US" dirty="0" smtClean="0"/>
              <a:t> (DAFF) need clarify to the Committee whether the absence of any direction in this regard leaves it obvious to assume the next step to any aggrieved person is to approach courts, without for example seeking assistance from the President as the head of state before moving to the judicial form of assistance to resolve the grievance. </a:t>
            </a:r>
            <a:endParaRPr lang="en-US" dirty="0"/>
          </a:p>
        </p:txBody>
      </p:sp>
    </p:spTree>
    <p:extLst>
      <p:ext uri="{BB962C8B-B14F-4D97-AF65-F5344CB8AC3E}">
        <p14:creationId xmlns:p14="http://schemas.microsoft.com/office/powerpoint/2010/main" xmlns="" val="2722432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93827" y="1822543"/>
            <a:ext cx="3289109" cy="830997"/>
          </a:xfrm>
          <a:prstGeom prst="rect">
            <a:avLst/>
          </a:prstGeom>
          <a:noFill/>
        </p:spPr>
        <p:txBody>
          <a:bodyPr wrap="square" rtlCol="0">
            <a:spAutoFit/>
          </a:bodyPr>
          <a:lstStyle/>
          <a:p>
            <a:r>
              <a:rPr lang="en-ZA" sz="2400" b="1" dirty="0" smtClean="0">
                <a:effectLst>
                  <a:outerShdw blurRad="38100" dist="38100" dir="2700000" algn="tl">
                    <a:srgbClr val="000000">
                      <a:alpha val="43137"/>
                    </a:srgbClr>
                  </a:outerShdw>
                </a:effectLst>
                <a:latin typeface="Segoe Print" panose="02000600000000000000" pitchFamily="2" charset="0"/>
                <a:ea typeface="Yu Mincho Light" panose="02020300000000000000" pitchFamily="18" charset="-128"/>
              </a:rPr>
              <a:t>PHUMELELE NGEMA </a:t>
            </a:r>
          </a:p>
        </p:txBody>
      </p:sp>
      <p:pic>
        <p:nvPicPr>
          <p:cNvPr id="5" name="Picture 4"/>
          <p:cNvPicPr>
            <a:picLocks noChangeAspect="1"/>
          </p:cNvPicPr>
          <p:nvPr/>
        </p:nvPicPr>
        <p:blipFill>
          <a:blip r:embed="rId3">
            <a:biLevel thresh="25000"/>
          </a:blip>
          <a:stretch>
            <a:fillRect/>
          </a:stretch>
        </p:blipFill>
        <p:spPr>
          <a:xfrm>
            <a:off x="3589361" y="3800858"/>
            <a:ext cx="3357350" cy="2853317"/>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6">
                <a:shade val="45000"/>
                <a:satMod val="135000"/>
              </a:schemeClr>
              <a:prstClr val="white"/>
            </a:duotone>
          </a:blip>
          <a:stretch>
            <a:fillRect/>
          </a:stretch>
        </p:blipFill>
        <p:spPr>
          <a:xfrm>
            <a:off x="7997588" y="2117082"/>
            <a:ext cx="1915305" cy="2011508"/>
          </a:xfrm>
          <a:prstGeom prst="rect">
            <a:avLst/>
          </a:prstGeom>
        </p:spPr>
      </p:pic>
      <p:pic>
        <p:nvPicPr>
          <p:cNvPr id="4" name="Picture 3"/>
          <p:cNvPicPr>
            <a:picLocks noChangeAspect="1"/>
          </p:cNvPicPr>
          <p:nvPr/>
        </p:nvPicPr>
        <p:blipFill>
          <a:blip r:embed="rId3">
            <a:duotone>
              <a:schemeClr val="accent3">
                <a:shade val="45000"/>
                <a:satMod val="135000"/>
              </a:schemeClr>
              <a:prstClr val="white"/>
            </a:duotone>
          </a:blip>
          <a:stretch>
            <a:fillRect/>
          </a:stretch>
        </p:blipFill>
        <p:spPr>
          <a:xfrm>
            <a:off x="7285984" y="3033215"/>
            <a:ext cx="847725" cy="1152525"/>
          </a:xfrm>
          <a:prstGeom prst="rect">
            <a:avLst/>
          </a:prstGeom>
        </p:spPr>
      </p:pic>
      <p:pic>
        <p:nvPicPr>
          <p:cNvPr id="5" name="Picture 4"/>
          <p:cNvPicPr>
            <a:picLocks noChangeAspect="1"/>
          </p:cNvPicPr>
          <p:nvPr/>
        </p:nvPicPr>
        <p:blipFill>
          <a:blip r:embed="rId3">
            <a:duotone>
              <a:schemeClr val="accent2">
                <a:shade val="45000"/>
                <a:satMod val="135000"/>
              </a:schemeClr>
              <a:prstClr val="white"/>
            </a:duotone>
          </a:blip>
          <a:stretch>
            <a:fillRect/>
          </a:stretch>
        </p:blipFill>
        <p:spPr>
          <a:xfrm>
            <a:off x="6167792" y="3033215"/>
            <a:ext cx="847725" cy="1152525"/>
          </a:xfrm>
          <a:prstGeom prst="rect">
            <a:avLst/>
          </a:prstGeom>
        </p:spPr>
      </p:pic>
      <p:pic>
        <p:nvPicPr>
          <p:cNvPr id="6" name="Picture 5"/>
          <p:cNvPicPr>
            <a:picLocks noChangeAspect="1"/>
          </p:cNvPicPr>
          <p:nvPr/>
        </p:nvPicPr>
        <p:blipFill>
          <a:blip r:embed="rId3">
            <a:duotone>
              <a:schemeClr val="bg2">
                <a:shade val="45000"/>
                <a:satMod val="135000"/>
              </a:schemeClr>
              <a:prstClr val="white"/>
            </a:duotone>
          </a:blip>
          <a:stretch>
            <a:fillRect/>
          </a:stretch>
        </p:blipFill>
        <p:spPr>
          <a:xfrm>
            <a:off x="5184833" y="2688964"/>
            <a:ext cx="847725" cy="1152525"/>
          </a:xfrm>
          <a:prstGeom prst="rect">
            <a:avLst/>
          </a:prstGeom>
        </p:spPr>
      </p:pic>
      <p:pic>
        <p:nvPicPr>
          <p:cNvPr id="7" name="Picture 6"/>
          <p:cNvPicPr>
            <a:picLocks noChangeAspect="1"/>
          </p:cNvPicPr>
          <p:nvPr/>
        </p:nvPicPr>
        <p:blipFill>
          <a:blip r:embed="rId3"/>
          <a:stretch>
            <a:fillRect/>
          </a:stretch>
        </p:blipFill>
        <p:spPr>
          <a:xfrm>
            <a:off x="4201874" y="2392124"/>
            <a:ext cx="847725" cy="1152525"/>
          </a:xfrm>
          <a:prstGeom prst="rect">
            <a:avLst/>
          </a:prstGeom>
        </p:spPr>
      </p:pic>
      <p:pic>
        <p:nvPicPr>
          <p:cNvPr id="8" name="Picture 7"/>
          <p:cNvPicPr>
            <a:picLocks noChangeAspect="1"/>
          </p:cNvPicPr>
          <p:nvPr/>
        </p:nvPicPr>
        <p:blipFill>
          <a:blip r:embed="rId3">
            <a:duotone>
              <a:schemeClr val="accent4">
                <a:shade val="45000"/>
                <a:satMod val="135000"/>
              </a:schemeClr>
              <a:prstClr val="white"/>
            </a:duotone>
          </a:blip>
          <a:stretch>
            <a:fillRect/>
          </a:stretch>
        </p:blipFill>
        <p:spPr>
          <a:xfrm>
            <a:off x="3439928" y="1944662"/>
            <a:ext cx="847725" cy="1152525"/>
          </a:xfrm>
          <a:prstGeom prst="rect">
            <a:avLst/>
          </a:prstGeom>
        </p:spPr>
      </p:pic>
      <p:pic>
        <p:nvPicPr>
          <p:cNvPr id="9" name="Picture 8"/>
          <p:cNvPicPr>
            <a:picLocks noChangeAspect="1"/>
          </p:cNvPicPr>
          <p:nvPr/>
        </p:nvPicPr>
        <p:blipFill>
          <a:blip r:embed="rId3">
            <a:duotone>
              <a:schemeClr val="accent6">
                <a:shade val="45000"/>
                <a:satMod val="135000"/>
              </a:schemeClr>
              <a:prstClr val="white"/>
            </a:duotone>
          </a:blip>
          <a:stretch>
            <a:fillRect/>
          </a:stretch>
        </p:blipFill>
        <p:spPr>
          <a:xfrm>
            <a:off x="2435981" y="1700212"/>
            <a:ext cx="847725" cy="1152525"/>
          </a:xfrm>
          <a:prstGeom prst="rect">
            <a:avLst/>
          </a:prstGeom>
        </p:spPr>
      </p:pic>
      <p:pic>
        <p:nvPicPr>
          <p:cNvPr id="10" name="Picture 9"/>
          <p:cNvPicPr>
            <a:picLocks noChangeAspect="1"/>
          </p:cNvPicPr>
          <p:nvPr/>
        </p:nvPicPr>
        <p:blipFill rotWithShape="1">
          <a:blip r:embed="rId4">
            <a:duotone>
              <a:schemeClr val="accent2">
                <a:shade val="45000"/>
                <a:satMod val="135000"/>
              </a:schemeClr>
              <a:prstClr val="white"/>
            </a:duotone>
          </a:blip>
          <a:srcRect r="8051"/>
          <a:stretch/>
        </p:blipFill>
        <p:spPr>
          <a:xfrm>
            <a:off x="45593" y="1063528"/>
            <a:ext cx="1935533" cy="2171700"/>
          </a:xfrm>
          <a:prstGeom prst="rect">
            <a:avLst/>
          </a:prstGeom>
        </p:spPr>
      </p:pic>
      <p:pic>
        <p:nvPicPr>
          <p:cNvPr id="12" name="Picture 11"/>
          <p:cNvPicPr>
            <a:picLocks noChangeAspect="1"/>
          </p:cNvPicPr>
          <p:nvPr/>
        </p:nvPicPr>
        <p:blipFill>
          <a:blip r:embed="rId3"/>
          <a:stretch>
            <a:fillRect/>
          </a:stretch>
        </p:blipFill>
        <p:spPr>
          <a:xfrm>
            <a:off x="1812539" y="1536439"/>
            <a:ext cx="847725" cy="11525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ZA" altLang="en-US" sz="4000" b="1" dirty="0" smtClean="0"/>
              <a:t>Introduction  </a:t>
            </a:r>
          </a:p>
        </p:txBody>
      </p:sp>
      <p:sp>
        <p:nvSpPr>
          <p:cNvPr id="2" name="Content Placeholder 1"/>
          <p:cNvSpPr>
            <a:spLocks noGrp="1"/>
          </p:cNvSpPr>
          <p:nvPr>
            <p:ph idx="1"/>
          </p:nvPr>
        </p:nvSpPr>
        <p:spPr/>
        <p:txBody>
          <a:bodyPr/>
          <a:lstStyle/>
          <a:p>
            <a:r>
              <a:rPr lang="en-US" dirty="0" smtClean="0"/>
              <a:t>As we have looked at the other two Bills, we note that including this one they are fairly short and straight forward. </a:t>
            </a:r>
          </a:p>
          <a:p>
            <a:r>
              <a:rPr lang="en-US" dirty="0" smtClean="0"/>
              <a:t>They are all amending an existing piece of legislation, which we normally call the Principal Act and the Bill amending it is called the Amendment Bill. </a:t>
            </a:r>
          </a:p>
          <a:p>
            <a:r>
              <a:rPr lang="en-US" dirty="0" smtClean="0"/>
              <a:t>We unfortunately as Parliament advisers have considered them for tagging purposes and differ with SLA’s views in all. </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000" b="1" dirty="0" smtClean="0"/>
              <a:t>TAGGING </a:t>
            </a:r>
          </a:p>
        </p:txBody>
      </p:sp>
      <p:sp>
        <p:nvSpPr>
          <p:cNvPr id="2" name="Content Placeholder 1"/>
          <p:cNvSpPr>
            <a:spLocks noGrp="1"/>
          </p:cNvSpPr>
          <p:nvPr>
            <p:ph idx="1"/>
          </p:nvPr>
        </p:nvSpPr>
        <p:spPr/>
        <p:txBody>
          <a:bodyPr/>
          <a:lstStyle/>
          <a:p>
            <a:r>
              <a:rPr lang="en-US" dirty="0" smtClean="0"/>
              <a:t>Hence the two that pertains to forests have been tagged by the JTM as s76 Bills instead of the 75 that they were proposed to be introduced as. </a:t>
            </a:r>
          </a:p>
          <a:p>
            <a:r>
              <a:rPr lang="en-US" dirty="0" smtClean="0"/>
              <a:t>Our reasoning on tagging the National Forest: Schedule 4 listed concurrent functional areas covered on this Bill include “administration of indigenous forests”, “nature conservation” and “environment”. </a:t>
            </a:r>
          </a:p>
          <a:p>
            <a:r>
              <a:rPr lang="en-US" dirty="0" smtClean="0"/>
              <a:t>See clauses 1, 2and 4 specifically as they relate to definition of national forest, management of resources relating to forests, and regulation of activities in these forests.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Tagging and compliance </a:t>
            </a:r>
            <a:endParaRPr lang="en-US" dirty="0"/>
          </a:p>
        </p:txBody>
      </p:sp>
      <p:sp>
        <p:nvSpPr>
          <p:cNvPr id="3" name="Content Placeholder 2"/>
          <p:cNvSpPr>
            <a:spLocks noGrp="1"/>
          </p:cNvSpPr>
          <p:nvPr>
            <p:ph idx="1"/>
          </p:nvPr>
        </p:nvSpPr>
        <p:spPr/>
        <p:txBody>
          <a:bodyPr/>
          <a:lstStyle/>
          <a:p>
            <a:r>
              <a:rPr lang="en-US" dirty="0" smtClean="0"/>
              <a:t>As the mentioned functional areas are within concurrent competence that basically means both national legislature and provincial legislatures have the mandate and power to legislate on schedule 4 listed areas. </a:t>
            </a:r>
          </a:p>
          <a:p>
            <a:r>
              <a:rPr lang="en-US" dirty="0" smtClean="0"/>
              <a:t>Hence our argument was that since the Bill seeks to deal with management of forests including “indigenous forests” that renders the Bill to fall within “administration of indigenous forests, environment and nature conservation. </a:t>
            </a:r>
            <a:endParaRPr lang="en-US" dirty="0"/>
          </a:p>
        </p:txBody>
      </p:sp>
      <p:sp>
        <p:nvSpPr>
          <p:cNvPr id="5123" name="AutoShape 5" descr="https://encrypted-tbn3.gstatic.com/images?q=tbn:ANd9GcSmkwESumYbtzCEyWOYGJ9CH9LVSfTKOHThj3Ybh1OvXJQuMBL5VQ"/>
          <p:cNvSpPr>
            <a:spLocks noChangeAspect="1" noChangeArrowheads="1"/>
          </p:cNvSpPr>
          <p:nvPr/>
        </p:nvSpPr>
        <p:spPr bwMode="auto">
          <a:xfrm>
            <a:off x="-731838" y="-1309688"/>
            <a:ext cx="2857501" cy="2619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ZA"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Tagging and content </a:t>
            </a:r>
            <a:endParaRPr lang="en-US" dirty="0"/>
          </a:p>
        </p:txBody>
      </p:sp>
      <p:sp>
        <p:nvSpPr>
          <p:cNvPr id="4" name="Content Placeholder 3"/>
          <p:cNvSpPr>
            <a:spLocks noGrp="1"/>
          </p:cNvSpPr>
          <p:nvPr>
            <p:ph idx="1"/>
          </p:nvPr>
        </p:nvSpPr>
        <p:spPr/>
        <p:txBody>
          <a:bodyPr/>
          <a:lstStyle/>
          <a:p>
            <a:r>
              <a:rPr lang="en-US" dirty="0" smtClean="0"/>
              <a:t>Hence we are of the view that the National Forests Amendment Bill should follow the process outlined in s76(1) or (2) of the Constitution. </a:t>
            </a:r>
          </a:p>
          <a:p>
            <a:r>
              <a:rPr lang="en-US" dirty="0" smtClean="0"/>
              <a:t>The Bill has been tagged as a section 76 Bill.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dirty="0" smtClean="0"/>
              <a:t>Tagging and content </a:t>
            </a:r>
            <a:endParaRPr lang="en-ZA" sz="4000" dirty="0"/>
          </a:p>
        </p:txBody>
      </p:sp>
      <p:sp>
        <p:nvSpPr>
          <p:cNvPr id="3" name="Content Placeholder 2"/>
          <p:cNvSpPr>
            <a:spLocks noGrp="1"/>
          </p:cNvSpPr>
          <p:nvPr>
            <p:ph idx="1"/>
          </p:nvPr>
        </p:nvSpPr>
        <p:spPr/>
        <p:txBody>
          <a:bodyPr>
            <a:normAutofit/>
          </a:bodyPr>
          <a:lstStyle/>
          <a:p>
            <a:r>
              <a:rPr lang="en-ZA" sz="4000" dirty="0" smtClean="0"/>
              <a:t>We also advised the JTM that there are no provisions that alludes to s 18 of the Traditional Leadership Framework Act as after thorough consideration of the provisions of the Bill, there is no content that pertains to indigenous law or customs.   </a:t>
            </a:r>
            <a:endParaRPr lang="en-ZA" sz="4000" dirty="0"/>
          </a:p>
        </p:txBody>
      </p:sp>
    </p:spTree>
    <p:extLst>
      <p:ext uri="{BB962C8B-B14F-4D97-AF65-F5344CB8AC3E}">
        <p14:creationId xmlns:p14="http://schemas.microsoft.com/office/powerpoint/2010/main" xmlns="" val="3032168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with s18 TLFA</a:t>
            </a:r>
            <a:endParaRPr lang="en-US" dirty="0"/>
          </a:p>
        </p:txBody>
      </p:sp>
      <p:sp>
        <p:nvSpPr>
          <p:cNvPr id="3" name="Content Placeholder 2"/>
          <p:cNvSpPr>
            <a:spLocks noGrp="1"/>
          </p:cNvSpPr>
          <p:nvPr>
            <p:ph idx="1"/>
          </p:nvPr>
        </p:nvSpPr>
        <p:spPr/>
        <p:txBody>
          <a:bodyPr/>
          <a:lstStyle/>
          <a:p>
            <a:r>
              <a:rPr lang="en-US" dirty="0" smtClean="0"/>
              <a:t>On the basis that in substantial measure or in any way there are no provisions that pertain to customs or traditional/ indigenous law in terms of s 18 of the Traditional Leadership and Framework Act, there is no need to refer this Bill to the House of Traditional Leaders. </a:t>
            </a:r>
          </a:p>
          <a:p>
            <a:r>
              <a:rPr lang="en-US" dirty="0" smtClean="0"/>
              <a:t>The Bill is in full compliance with the requirements of legislation.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10"/>
          <p:cNvSpPr txBox="1">
            <a:spLocks noChangeArrowheads="1"/>
          </p:cNvSpPr>
          <p:nvPr/>
        </p:nvSpPr>
        <p:spPr bwMode="auto">
          <a:xfrm>
            <a:off x="271463" y="2214563"/>
            <a:ext cx="9363075" cy="8433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61950" indent="-276225">
              <a:spcBef>
                <a:spcPct val="20000"/>
              </a:spcBef>
              <a:buChar char="•"/>
              <a:tabLst>
                <a:tab pos="361950" algn="l"/>
              </a:tabLst>
              <a:defRPr sz="3200">
                <a:solidFill>
                  <a:schemeClr val="tx1"/>
                </a:solidFill>
                <a:latin typeface="Arial" panose="020B0604020202020204" pitchFamily="34" charset="0"/>
              </a:defRPr>
            </a:lvl1pPr>
            <a:lvl2pPr marL="742950" indent="-285750">
              <a:spcBef>
                <a:spcPct val="20000"/>
              </a:spcBef>
              <a:buChar char="–"/>
              <a:tabLst>
                <a:tab pos="361950" algn="l"/>
              </a:tabLst>
              <a:defRPr sz="2800">
                <a:solidFill>
                  <a:schemeClr val="tx1"/>
                </a:solidFill>
                <a:latin typeface="Arial" panose="020B0604020202020204" pitchFamily="34" charset="0"/>
              </a:defRPr>
            </a:lvl2pPr>
            <a:lvl3pPr marL="1143000" indent="-228600">
              <a:spcBef>
                <a:spcPct val="20000"/>
              </a:spcBef>
              <a:buChar char="•"/>
              <a:tabLst>
                <a:tab pos="361950" algn="l"/>
              </a:tabLst>
              <a:defRPr sz="2400">
                <a:solidFill>
                  <a:schemeClr val="tx1"/>
                </a:solidFill>
                <a:latin typeface="Arial" panose="020B0604020202020204" pitchFamily="34" charset="0"/>
              </a:defRPr>
            </a:lvl3pPr>
            <a:lvl4pPr marL="1600200" indent="-228600">
              <a:spcBef>
                <a:spcPct val="20000"/>
              </a:spcBef>
              <a:buChar char="–"/>
              <a:tabLst>
                <a:tab pos="361950" algn="l"/>
              </a:tabLst>
              <a:defRPr sz="2000">
                <a:solidFill>
                  <a:schemeClr val="tx1"/>
                </a:solidFill>
                <a:latin typeface="Arial" panose="020B0604020202020204" pitchFamily="34" charset="0"/>
              </a:defRPr>
            </a:lvl4pPr>
            <a:lvl5pPr marL="2057400" indent="-228600">
              <a:spcBef>
                <a:spcPct val="20000"/>
              </a:spcBef>
              <a:buChar char="»"/>
              <a:tabLst>
                <a:tab pos="36195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6195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6195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6195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61950" algn="l"/>
              </a:tabLst>
              <a:defRPr sz="2000">
                <a:solidFill>
                  <a:schemeClr val="tx1"/>
                </a:solidFill>
                <a:latin typeface="Arial" panose="020B0604020202020204" pitchFamily="34" charset="0"/>
              </a:defRPr>
            </a:lvl9pPr>
          </a:lstStyle>
          <a:p>
            <a:pPr eaLnBrk="1" hangingPunct="1">
              <a:lnSpc>
                <a:spcPct val="120000"/>
              </a:lnSpc>
              <a:spcBef>
                <a:spcPct val="0"/>
              </a:spcBef>
            </a:pPr>
            <a:endParaRPr lang="en-GB" altLang="en-US" sz="1600" dirty="0">
              <a:latin typeface="Calibri" panose="020F0502020204030204" pitchFamily="34" charset="0"/>
            </a:endParaRPr>
          </a:p>
          <a:p>
            <a:pPr eaLnBrk="1" hangingPunct="1">
              <a:spcBef>
                <a:spcPct val="0"/>
              </a:spcBef>
              <a:buFontTx/>
              <a:buNone/>
            </a:pPr>
            <a:r>
              <a:rPr lang="en-US" altLang="en-US" sz="1400" dirty="0"/>
              <a:t> </a:t>
            </a:r>
          </a:p>
          <a:p>
            <a:pPr eaLnBrk="1" hangingPunct="1">
              <a:lnSpc>
                <a:spcPct val="120000"/>
              </a:lnSpc>
              <a:spcBef>
                <a:spcPct val="0"/>
              </a:spcBef>
              <a:buFontTx/>
              <a:buNone/>
            </a:pPr>
            <a:endParaRPr lang="en-US" altLang="en-US" sz="1300" dirty="0"/>
          </a:p>
        </p:txBody>
      </p:sp>
      <p:sp>
        <p:nvSpPr>
          <p:cNvPr id="2" name="Title 1"/>
          <p:cNvSpPr>
            <a:spLocks noGrp="1"/>
          </p:cNvSpPr>
          <p:nvPr>
            <p:ph type="title"/>
          </p:nvPr>
        </p:nvSpPr>
        <p:spPr/>
        <p:txBody>
          <a:bodyPr/>
          <a:lstStyle/>
          <a:p>
            <a:r>
              <a:rPr lang="en-US" dirty="0" smtClean="0"/>
              <a:t>Content of the Bill </a:t>
            </a:r>
            <a:endParaRPr lang="en-US" dirty="0"/>
          </a:p>
        </p:txBody>
      </p:sp>
      <p:sp>
        <p:nvSpPr>
          <p:cNvPr id="3" name="Content Placeholder 2"/>
          <p:cNvSpPr>
            <a:spLocks noGrp="1"/>
          </p:cNvSpPr>
          <p:nvPr>
            <p:ph idx="1"/>
          </p:nvPr>
        </p:nvSpPr>
        <p:spPr/>
        <p:txBody>
          <a:bodyPr/>
          <a:lstStyle/>
          <a:p>
            <a:r>
              <a:rPr lang="en-US" dirty="0" smtClean="0"/>
              <a:t>Amendment of s17 of the Principal Act by clause 8: </a:t>
            </a:r>
            <a:r>
              <a:rPr lang="en-US" b="1" dirty="0" smtClean="0"/>
              <a:t>Power to declare controlled forest areas</a:t>
            </a:r>
          </a:p>
          <a:p>
            <a:r>
              <a:rPr lang="en-US" dirty="0" smtClean="0"/>
              <a:t>This provision deals with natural forests or woodlands that are in danger of deforestation or require steps to be rehabilitated and empowers the Minister to declare them as controlled forest areas. Section 17(1)and (2) of the Principal Act. </a:t>
            </a:r>
          </a:p>
          <a:p>
            <a:r>
              <a:rPr lang="en-US" dirty="0" smtClean="0"/>
              <a:t>Sub(3) to 12 sets out the process for the Ministerial declaration.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b="1" dirty="0" smtClean="0"/>
              <a:t/>
            </a:r>
            <a:br>
              <a:rPr lang="en-US" altLang="en-US" sz="4000" b="1" dirty="0" smtClean="0"/>
            </a:br>
            <a:r>
              <a:rPr lang="en-US" altLang="en-US" sz="4000" b="1" dirty="0" smtClean="0"/>
              <a:t>content of the Bill clause 8</a:t>
            </a:r>
            <a:endParaRPr lang="en-ZA" sz="4000" dirty="0"/>
          </a:p>
        </p:txBody>
      </p:sp>
      <p:sp>
        <p:nvSpPr>
          <p:cNvPr id="4" name="Content Placeholder 3"/>
          <p:cNvSpPr>
            <a:spLocks noGrp="1"/>
          </p:cNvSpPr>
          <p:nvPr>
            <p:ph idx="1"/>
          </p:nvPr>
        </p:nvSpPr>
        <p:spPr/>
        <p:txBody>
          <a:bodyPr/>
          <a:lstStyle/>
          <a:p>
            <a:r>
              <a:rPr lang="en-US" dirty="0" smtClean="0"/>
              <a:t>Clause 8 seeks to add sub-provision 13 in these terms:  </a:t>
            </a:r>
          </a:p>
          <a:p>
            <a:r>
              <a:rPr lang="en-US" dirty="0" smtClean="0"/>
              <a:t>(13) The Minister may declare a controlled forest area, and due to the urgency of the situation, the Minister may proceed with the declaration </a:t>
            </a:r>
            <a:r>
              <a:rPr lang="en-US" b="1" dirty="0" smtClean="0"/>
              <a:t>without prior consultation with </a:t>
            </a:r>
            <a:r>
              <a:rPr lang="en-US" dirty="0" smtClean="0"/>
              <a:t>or </a:t>
            </a:r>
            <a:r>
              <a:rPr lang="en-US" b="1" dirty="0" smtClean="0"/>
              <a:t>affording a prior hearing to </a:t>
            </a:r>
            <a:r>
              <a:rPr lang="en-US" dirty="0" smtClean="0"/>
              <a:t>any affected person but as soon as reasonably possible after the declaration the minister must consult, consider representations. </a:t>
            </a:r>
            <a:endParaRPr lang="en-US" dirty="0"/>
          </a:p>
        </p:txBody>
      </p:sp>
    </p:spTree>
    <p:extLst>
      <p:ext uri="{BB962C8B-B14F-4D97-AF65-F5344CB8AC3E}">
        <p14:creationId xmlns:p14="http://schemas.microsoft.com/office/powerpoint/2010/main" xmlns="" val="542827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2004</TotalTime>
  <Words>1073</Words>
  <Application>Microsoft Office PowerPoint</Application>
  <PresentationFormat>A4 Paper (210x297 mm)</PresentationFormat>
  <Paragraphs>62</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NATIONAL FORESTS AMENDMENT BILL </vt:lpstr>
      <vt:lpstr>Introduction  </vt:lpstr>
      <vt:lpstr>TAGGING </vt:lpstr>
      <vt:lpstr>Tagging and compliance </vt:lpstr>
      <vt:lpstr>Tagging and content </vt:lpstr>
      <vt:lpstr>Tagging and content </vt:lpstr>
      <vt:lpstr>Compliance with s18 TLFA</vt:lpstr>
      <vt:lpstr>Content of the Bill </vt:lpstr>
      <vt:lpstr> content of the Bill clause 8</vt:lpstr>
      <vt:lpstr>Clause 8 cont…</vt:lpstr>
      <vt:lpstr>Clause 8 inserts 13 and 14 </vt:lpstr>
      <vt:lpstr>CLAUSE 8 </vt:lpstr>
      <vt:lpstr>Clause 8: approaching court</vt:lpstr>
      <vt:lpstr>Appeal process:57A</vt:lpstr>
      <vt:lpstr>Appeal process </vt:lpstr>
      <vt:lpstr>Slide 16</vt:lpstr>
      <vt:lpstr>Slide 17</vt:lpstr>
    </vt:vector>
  </TitlesOfParts>
  <Company>Parliament RSA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Lazola  Zantsi</dc:creator>
  <cp:lastModifiedBy>PUMZA</cp:lastModifiedBy>
  <cp:revision>102</cp:revision>
  <cp:lastPrinted>2017-01-31T13:21:38Z</cp:lastPrinted>
  <dcterms:created xsi:type="dcterms:W3CDTF">2014-02-24T08:25:55Z</dcterms:created>
  <dcterms:modified xsi:type="dcterms:W3CDTF">2017-02-15T09:21:43Z</dcterms:modified>
</cp:coreProperties>
</file>