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33"/>
  </p:notesMasterIdLst>
  <p:handoutMasterIdLst>
    <p:handoutMasterId r:id="rId34"/>
  </p:handoutMasterIdLst>
  <p:sldIdLst>
    <p:sldId id="554" r:id="rId2"/>
    <p:sldId id="812" r:id="rId3"/>
    <p:sldId id="795" r:id="rId4"/>
    <p:sldId id="796" r:id="rId5"/>
    <p:sldId id="797" r:id="rId6"/>
    <p:sldId id="798" r:id="rId7"/>
    <p:sldId id="735" r:id="rId8"/>
    <p:sldId id="733" r:id="rId9"/>
    <p:sldId id="814" r:id="rId10"/>
    <p:sldId id="815" r:id="rId11"/>
    <p:sldId id="703" r:id="rId12"/>
    <p:sldId id="704" r:id="rId13"/>
    <p:sldId id="799" r:id="rId14"/>
    <p:sldId id="791" r:id="rId15"/>
    <p:sldId id="801" r:id="rId16"/>
    <p:sldId id="775" r:id="rId17"/>
    <p:sldId id="705" r:id="rId18"/>
    <p:sldId id="782" r:id="rId19"/>
    <p:sldId id="707" r:id="rId20"/>
    <p:sldId id="804" r:id="rId21"/>
    <p:sldId id="805" r:id="rId22"/>
    <p:sldId id="806" r:id="rId23"/>
    <p:sldId id="807" r:id="rId24"/>
    <p:sldId id="808" r:id="rId25"/>
    <p:sldId id="809" r:id="rId26"/>
    <p:sldId id="789" r:id="rId27"/>
    <p:sldId id="790" r:id="rId28"/>
    <p:sldId id="803" r:id="rId29"/>
    <p:sldId id="810" r:id="rId30"/>
    <p:sldId id="811" r:id="rId31"/>
    <p:sldId id="752"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DD0B5"/>
    <a:srgbClr val="000000"/>
    <a:srgbClr val="FFFF99"/>
    <a:srgbClr val="008000"/>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5" autoAdjust="0"/>
    <p:restoredTop sz="90664" autoAdjust="0"/>
  </p:normalViewPr>
  <p:slideViewPr>
    <p:cSldViewPr>
      <p:cViewPr varScale="1">
        <p:scale>
          <a:sx n="105" d="100"/>
          <a:sy n="105" d="100"/>
        </p:scale>
        <p:origin x="-1794" y="-90"/>
      </p:cViewPr>
      <p:guideLst>
        <p:guide orient="horz" pos="2160"/>
        <p:guide pos="2880"/>
      </p:guideLst>
    </p:cSldViewPr>
  </p:slideViewPr>
  <p:notesTextViewPr>
    <p:cViewPr>
      <p:scale>
        <a:sx n="300" d="100"/>
        <a:sy n="3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3"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1.xml"/><Relationship Id="rId1" Type="http://schemas.openxmlformats.org/officeDocument/2006/relationships/oleObject" Target="Book1"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C:\Users\trevor\Documents\Trevor%20files\Media%20Development%20Agency\2017\National%20Treasury%202016-17\Qtr%20-%202\DoC%20&amp;%20Nat%20Treasury%20final\Audit%20Action%20plan%20presentation.xlsx" TargetMode="External"/><Relationship Id="rId1" Type="http://schemas.openxmlformats.org/officeDocument/2006/relationships/themeOverride" Target="../theme/themeOverride1.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Q2 targets</a:t>
            </a:r>
            <a:r>
              <a:rPr lang="en-US" baseline="0" dirty="0"/>
              <a:t> </a:t>
            </a:r>
            <a:endParaRPr lang="en-US" dirty="0"/>
          </a:p>
        </c:rich>
      </c:tx>
      <c:spPr>
        <a:noFill/>
        <a:ln>
          <a:noFill/>
        </a:ln>
        <a:effectLst/>
      </c:spPr>
    </c:title>
    <c:plotArea>
      <c:layout/>
      <c:pieChart>
        <c:varyColors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Q1 Performance Indicators - Status</a:t>
            </a:r>
            <a:endParaRPr lang="en-US" dirty="0">
              <a:effectLst/>
            </a:endParaRPr>
          </a:p>
        </c:rich>
      </c:tx>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Lbls>
            <c:dLbl>
              <c:idx val="0"/>
              <c:showVal val="1"/>
              <c:extLst>
                <c:ext xmlns:c15="http://schemas.microsoft.com/office/drawing/2012/chart" uri="{CE6537A1-D6FC-4f65-9D91-7224C49458BB}">
                  <c15:layout/>
                </c:ext>
              </c:extLst>
            </c:dLbl>
            <c:dLbl>
              <c:idx val="1"/>
              <c:showVal val="1"/>
              <c:extLst>
                <c:ext xmlns:c15="http://schemas.microsoft.com/office/drawing/2012/chart" uri="{CE6537A1-D6FC-4f65-9D91-7224C49458BB}">
                  <c15:layout/>
                </c:ext>
              </c:extLst>
            </c:dLbl>
            <c:delete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extLst>
              <c:ext xmlns:c15="http://schemas.microsoft.com/office/drawing/2012/chart" uri="{CE6537A1-D6FC-4f65-9D91-7224C49458BB}"/>
            </c:extLst>
          </c:dLbls>
          <c:cat>
            <c:strRef>
              <c:f>Sheet1!$C$3:$C$4</c:f>
              <c:strCache>
                <c:ptCount val="2"/>
                <c:pt idx="0">
                  <c:v>Achieved</c:v>
                </c:pt>
                <c:pt idx="1">
                  <c:v>Not achieved</c:v>
                </c:pt>
              </c:strCache>
            </c:strRef>
          </c:cat>
          <c:val>
            <c:numRef>
              <c:f>Sheet1!$D$3:$D$4</c:f>
              <c:numCache>
                <c:formatCode>0%</c:formatCode>
                <c:ptCount val="2"/>
                <c:pt idx="0">
                  <c:v>0.6100000000000001</c:v>
                </c:pt>
                <c:pt idx="1">
                  <c:v>0.39000000000000007</c:v>
                </c:pt>
              </c:numCache>
            </c:numRef>
          </c:val>
        </c:ser>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Q2 targets</a:t>
            </a:r>
            <a:r>
              <a:rPr lang="en-US" baseline="0" dirty="0"/>
              <a:t> </a:t>
            </a:r>
            <a:endParaRPr lang="en-US" dirty="0"/>
          </a:p>
        </c:rich>
      </c:tx>
      <c:spPr>
        <a:noFill/>
        <a:ln>
          <a:noFill/>
        </a:ln>
        <a:effectLst/>
      </c:spPr>
    </c:title>
    <c:plotArea>
      <c:layout/>
      <c:pieChart>
        <c:varyColors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t>Q2</a:t>
            </a:r>
            <a:r>
              <a:rPr lang="en-US" sz="1800" b="1" baseline="0" dirty="0" smtClean="0"/>
              <a:t> Performance Indicators - Status</a:t>
            </a:r>
            <a:endParaRPr lang="en-US" sz="1800" b="1" dirty="0"/>
          </a:p>
        </c:rich>
      </c:tx>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Sheet1!$A$1:$A$2</c:f>
              <c:strCache>
                <c:ptCount val="2"/>
                <c:pt idx="0">
                  <c:v>Achieved</c:v>
                </c:pt>
                <c:pt idx="1">
                  <c:v>Not achieved</c:v>
                </c:pt>
              </c:strCache>
            </c:strRef>
          </c:cat>
          <c:val>
            <c:numRef>
              <c:f>Sheet1!$B$1:$B$2</c:f>
              <c:numCache>
                <c:formatCode>0%</c:formatCode>
                <c:ptCount val="2"/>
                <c:pt idx="0">
                  <c:v>0.67000000000000015</c:v>
                </c:pt>
                <c:pt idx="1">
                  <c:v>0.33000000000000007</c:v>
                </c:pt>
              </c:numCache>
            </c:numRef>
          </c:val>
        </c:ser>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3811299158121874"/>
          <c:y val="0.91365966340563787"/>
          <c:w val="0.52377401683756264"/>
          <c:h val="8.3061753025074209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c:f>
              <c:strCache>
                <c:ptCount val="1"/>
                <c:pt idx="0">
                  <c:v>Section</c:v>
                </c:pt>
              </c:strCache>
            </c:strRef>
          </c:tx>
          <c:spPr>
            <a:solidFill>
              <a:schemeClr val="accent1"/>
            </a:solidFill>
            <a:ln>
              <a:noFill/>
            </a:ln>
            <a:effectLst/>
          </c:spPr>
          <c:cat>
            <c:strRef>
              <c:f>Sheet1!$B$3:$B$8</c:f>
              <c:strCache>
                <c:ptCount val="6"/>
                <c:pt idx="0">
                  <c:v>Performance information </c:v>
                </c:pt>
                <c:pt idx="1">
                  <c:v>SCM</c:v>
                </c:pt>
                <c:pt idx="2">
                  <c:v>Financial management</c:v>
                </c:pt>
                <c:pt idx="3">
                  <c:v>Administrative</c:v>
                </c:pt>
                <c:pt idx="4">
                  <c:v>IT and Governance</c:v>
                </c:pt>
                <c:pt idx="5">
                  <c:v>Human resources</c:v>
                </c:pt>
              </c:strCache>
              <c:extLst/>
            </c:strRef>
          </c:cat>
          <c:val>
            <c:numRef>
              <c:f>Sheet1!$B$3:$B$9</c:f>
              <c:numCache>
                <c:formatCode>General</c:formatCode>
                <c:ptCount val="6"/>
                <c:pt idx="0">
                  <c:v>0</c:v>
                </c:pt>
                <c:pt idx="1">
                  <c:v>0</c:v>
                </c:pt>
                <c:pt idx="2">
                  <c:v>0</c:v>
                </c:pt>
                <c:pt idx="3">
                  <c:v>0</c:v>
                </c:pt>
                <c:pt idx="4">
                  <c:v>0</c:v>
                </c:pt>
                <c:pt idx="5">
                  <c:v>0</c:v>
                </c:pt>
              </c:numCache>
              <c:extLst/>
            </c:numRef>
          </c:val>
        </c:ser>
        <c:ser>
          <c:idx val="1"/>
          <c:order val="1"/>
          <c:tx>
            <c:strRef>
              <c:f>Sheet1!$C$2</c:f>
              <c:strCache>
                <c:ptCount val="1"/>
                <c:pt idx="0">
                  <c:v>Number</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Performance information </c:v>
                </c:pt>
                <c:pt idx="1">
                  <c:v>SCM</c:v>
                </c:pt>
                <c:pt idx="2">
                  <c:v>Financial management</c:v>
                </c:pt>
                <c:pt idx="3">
                  <c:v>Administrative</c:v>
                </c:pt>
                <c:pt idx="4">
                  <c:v>IT and Governance</c:v>
                </c:pt>
                <c:pt idx="5">
                  <c:v>Human resources</c:v>
                </c:pt>
              </c:strCache>
              <c:extLst/>
            </c:strRef>
          </c:cat>
          <c:val>
            <c:numRef>
              <c:f>Sheet1!$C$3:$C$9</c:f>
              <c:numCache>
                <c:formatCode>General</c:formatCode>
                <c:ptCount val="6"/>
                <c:pt idx="0">
                  <c:v>6</c:v>
                </c:pt>
                <c:pt idx="1">
                  <c:v>7</c:v>
                </c:pt>
                <c:pt idx="2">
                  <c:v>7</c:v>
                </c:pt>
                <c:pt idx="3">
                  <c:v>4</c:v>
                </c:pt>
                <c:pt idx="4">
                  <c:v>4</c:v>
                </c:pt>
                <c:pt idx="5">
                  <c:v>8</c:v>
                </c:pt>
              </c:numCache>
              <c:extLst/>
            </c:numRef>
          </c:val>
        </c:ser>
        <c:ser>
          <c:idx val="2"/>
          <c:order val="2"/>
          <c:tx>
            <c:strRef>
              <c:f>Sheet1!$D$2</c:f>
              <c:strCache>
                <c:ptCount val="1"/>
                <c:pt idx="0">
                  <c:v>Resolved</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Performance information </c:v>
                </c:pt>
                <c:pt idx="1">
                  <c:v>SCM</c:v>
                </c:pt>
                <c:pt idx="2">
                  <c:v>Financial management</c:v>
                </c:pt>
                <c:pt idx="3">
                  <c:v>Administrative</c:v>
                </c:pt>
                <c:pt idx="4">
                  <c:v>IT and Governance</c:v>
                </c:pt>
                <c:pt idx="5">
                  <c:v>Human resources</c:v>
                </c:pt>
              </c:strCache>
              <c:extLst/>
            </c:strRef>
          </c:cat>
          <c:val>
            <c:numRef>
              <c:f>Sheet1!$D$3:$D$9</c:f>
              <c:numCache>
                <c:formatCode>General</c:formatCode>
                <c:ptCount val="6"/>
                <c:pt idx="0">
                  <c:v>4</c:v>
                </c:pt>
                <c:pt idx="1">
                  <c:v>4</c:v>
                </c:pt>
                <c:pt idx="2">
                  <c:v>5</c:v>
                </c:pt>
                <c:pt idx="3">
                  <c:v>4</c:v>
                </c:pt>
                <c:pt idx="4">
                  <c:v>2</c:v>
                </c:pt>
                <c:pt idx="5">
                  <c:v>4</c:v>
                </c:pt>
              </c:numCache>
              <c:extLst/>
            </c:numRef>
          </c:val>
        </c:ser>
        <c:dLbls/>
        <c:axId val="65458560"/>
        <c:axId val="65460096"/>
      </c:barChart>
      <c:catAx>
        <c:axId val="654585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460096"/>
        <c:crosses val="autoZero"/>
        <c:lblAlgn val="ctr"/>
        <c:lblOffset val="100"/>
      </c:catAx>
      <c:valAx>
        <c:axId val="654600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4585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AD5A0-9192-40C6-A061-128C40A424E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97C15ED-991C-45FC-8883-BFECD5391DDA}">
      <dgm:prSet phldrT="[Text]" custT="1"/>
      <dgm:spPr/>
      <dgm:t>
        <a:bodyPr/>
        <a:lstStyle/>
        <a:p>
          <a:r>
            <a:rPr lang="en-US" sz="1800" dirty="0" smtClean="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endParaRPr lang="en-US" sz="1800" dirty="0">
            <a:latin typeface="Arial" panose="020B0604020202020204" pitchFamily="34" charset="0"/>
            <a:cs typeface="Arial" panose="020B0604020202020204" pitchFamily="34" charset="0"/>
          </a:endParaRPr>
        </a:p>
      </dgm:t>
    </dgm:pt>
    <dgm:pt modelId="{6DD00CEC-EA2B-43D8-8867-598BCA97B923}" type="parTrans" cxnId="{AFAB4A97-7DCF-45B8-A1A9-6262E3F08CDC}">
      <dgm:prSet/>
      <dgm:spPr/>
      <dgm:t>
        <a:bodyPr/>
        <a:lstStyle/>
        <a:p>
          <a:endParaRPr lang="en-US"/>
        </a:p>
      </dgm:t>
    </dgm:pt>
    <dgm:pt modelId="{9441D956-9390-4AB3-A308-F381C4583C6A}" type="sibTrans" cxnId="{AFAB4A97-7DCF-45B8-A1A9-6262E3F08CDC}">
      <dgm:prSet/>
      <dgm:spPr/>
      <dgm:t>
        <a:bodyPr/>
        <a:lstStyle/>
        <a:p>
          <a:endParaRPr lang="en-US"/>
        </a:p>
      </dgm:t>
    </dgm:pt>
    <dgm:pt modelId="{32D3A176-CF88-42FD-AAC7-76B4E9C7AA32}">
      <dgm:prSet phldrT="[Text]" custT="1"/>
      <dgm:spPr/>
      <dgm:t>
        <a:bodyPr/>
        <a:lstStyle/>
        <a:p>
          <a:r>
            <a:rPr lang="en-US" sz="1800" dirty="0" smtClean="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dgm:t>
    </dgm:pt>
    <dgm:pt modelId="{DEE1872F-D506-4F28-9401-1326556837B2}" type="parTrans" cxnId="{349E9D83-5FC9-42CC-8527-2B1B006D9392}">
      <dgm:prSet/>
      <dgm:spPr/>
      <dgm:t>
        <a:bodyPr/>
        <a:lstStyle/>
        <a:p>
          <a:endParaRPr lang="en-US"/>
        </a:p>
      </dgm:t>
    </dgm:pt>
    <dgm:pt modelId="{5702FB44-8F70-4303-B721-D381C7E80F6E}" type="sibTrans" cxnId="{349E9D83-5FC9-42CC-8527-2B1B006D9392}">
      <dgm:prSet/>
      <dgm:spPr/>
      <dgm:t>
        <a:bodyPr/>
        <a:lstStyle/>
        <a:p>
          <a:endParaRPr lang="en-US"/>
        </a:p>
      </dgm:t>
    </dgm:pt>
    <dgm:pt modelId="{1AE8DB3F-763C-40BD-8ED1-51B13366D48D}">
      <dgm:prSet phldrT="[Text]" custT="1"/>
      <dgm:spPr/>
      <dgm:t>
        <a:bodyPr/>
        <a:lstStyle/>
        <a:p>
          <a:r>
            <a:rPr lang="en-US" sz="1800" dirty="0" smtClean="0">
              <a:latin typeface="Arial" panose="020B0604020202020204" pitchFamily="34" charset="0"/>
              <a:cs typeface="Arial" panose="020B0604020202020204" pitchFamily="34" charset="0"/>
            </a:rPr>
            <a:t>Encourage the channeling of resources to the community media sectors.</a:t>
          </a:r>
        </a:p>
        <a:p>
          <a:r>
            <a:rPr lang="en-US" sz="1800" dirty="0" smtClean="0">
              <a:latin typeface="Arial" panose="020B0604020202020204" pitchFamily="34" charset="0"/>
              <a:cs typeface="Arial" panose="020B0604020202020204" pitchFamily="34" charset="0"/>
            </a:rPr>
            <a:t>Raise public awareness with regard to media development &amp; diversity issues.</a:t>
          </a:r>
          <a:endParaRPr lang="en-US" sz="1800" dirty="0">
            <a:latin typeface="Arial" panose="020B0604020202020204" pitchFamily="34" charset="0"/>
            <a:cs typeface="Arial" panose="020B0604020202020204" pitchFamily="34" charset="0"/>
          </a:endParaRPr>
        </a:p>
      </dgm:t>
    </dgm:pt>
    <dgm:pt modelId="{BEEA1829-D997-4B22-9E28-2433A8FDE24E}" type="parTrans" cxnId="{CAD6961D-A065-4817-986F-F2740FDF3D93}">
      <dgm:prSet/>
      <dgm:spPr/>
      <dgm:t>
        <a:bodyPr/>
        <a:lstStyle/>
        <a:p>
          <a:endParaRPr lang="en-US"/>
        </a:p>
      </dgm:t>
    </dgm:pt>
    <dgm:pt modelId="{4365D9A6-E093-486B-ACE5-3C010C9212A3}" type="sibTrans" cxnId="{CAD6961D-A065-4817-986F-F2740FDF3D93}">
      <dgm:prSet/>
      <dgm:spPr/>
      <dgm:t>
        <a:bodyPr/>
        <a:lstStyle/>
        <a:p>
          <a:endParaRPr lang="en-US"/>
        </a:p>
      </dgm:t>
    </dgm:pt>
    <dgm:pt modelId="{6BB28BF8-17D3-426E-B480-E4CF6C114472}">
      <dgm:prSet phldrT="[Text]" custT="1"/>
      <dgm:spPr/>
      <dgm:t>
        <a:bodyPr/>
        <a:lstStyle/>
        <a:p>
          <a:r>
            <a:rPr lang="en-US" sz="1800" dirty="0" smtClean="0">
              <a:latin typeface="Arial" panose="020B0604020202020204" pitchFamily="34" charset="0"/>
              <a:cs typeface="Arial" panose="020B0604020202020204" pitchFamily="34" charset="0"/>
            </a:rPr>
            <a:t>Support initiatives which promote literacy and a culture of reading.</a:t>
          </a:r>
        </a:p>
        <a:p>
          <a:r>
            <a:rPr lang="en-US" sz="1800" dirty="0" smtClean="0">
              <a:latin typeface="Arial" panose="020B0604020202020204" pitchFamily="34" charset="0"/>
              <a:cs typeface="Arial" panose="020B0604020202020204" pitchFamily="34" charset="0"/>
            </a:rPr>
            <a:t>Encourage research regarding media development &amp; diversity.</a:t>
          </a:r>
        </a:p>
        <a:p>
          <a:r>
            <a:rPr lang="en-US" sz="1800" dirty="0" smtClean="0">
              <a:latin typeface="Arial" panose="020B0604020202020204" pitchFamily="34" charset="0"/>
              <a:cs typeface="Arial" panose="020B0604020202020204" pitchFamily="34" charset="0"/>
            </a:rPr>
            <a:t>Liaise with other statutory bodies such as ICASA, USAASA and SALGA</a:t>
          </a:r>
          <a:endParaRPr lang="en-US" sz="1800" dirty="0">
            <a:latin typeface="Arial" panose="020B0604020202020204" pitchFamily="34" charset="0"/>
            <a:cs typeface="Arial" panose="020B0604020202020204" pitchFamily="34" charset="0"/>
          </a:endParaRPr>
        </a:p>
      </dgm:t>
    </dgm:pt>
    <dgm:pt modelId="{E49E3600-93B9-4023-AE0C-C86F04333B14}" type="parTrans" cxnId="{DB18C0B0-9545-433D-A647-8778521F6626}">
      <dgm:prSet/>
      <dgm:spPr/>
      <dgm:t>
        <a:bodyPr/>
        <a:lstStyle/>
        <a:p>
          <a:endParaRPr lang="en-US"/>
        </a:p>
      </dgm:t>
    </dgm:pt>
    <dgm:pt modelId="{9820235B-9675-4381-A712-AC99B495DCD4}" type="sibTrans" cxnId="{DB18C0B0-9545-433D-A647-8778521F6626}">
      <dgm:prSet/>
      <dgm:spPr/>
      <dgm:t>
        <a:bodyPr/>
        <a:lstStyle/>
        <a:p>
          <a:endParaRPr lang="en-US"/>
        </a:p>
      </dgm:t>
    </dgm:pt>
    <dgm:pt modelId="{E71418BE-171E-470E-AF28-56E1A26DE2B4}" type="pres">
      <dgm:prSet presAssocID="{A94AD5A0-9192-40C6-A061-128C40A424EC}" presName="matrix" presStyleCnt="0">
        <dgm:presLayoutVars>
          <dgm:chMax val="1"/>
          <dgm:dir/>
          <dgm:resizeHandles val="exact"/>
        </dgm:presLayoutVars>
      </dgm:prSet>
      <dgm:spPr/>
      <dgm:t>
        <a:bodyPr/>
        <a:lstStyle/>
        <a:p>
          <a:endParaRPr lang="en-US"/>
        </a:p>
      </dgm:t>
    </dgm:pt>
    <dgm:pt modelId="{2FBB51D4-2081-42F6-930F-D7B358B65489}" type="pres">
      <dgm:prSet presAssocID="{A94AD5A0-9192-40C6-A061-128C40A424EC}" presName="diamond" presStyleLbl="bgShp" presStyleIdx="0" presStyleCnt="1" custLinFactNeighborX="-12107"/>
      <dgm:spPr/>
    </dgm:pt>
    <dgm:pt modelId="{67B77F78-3FD1-418F-96C6-C2C43B8200C9}" type="pres">
      <dgm:prSet presAssocID="{A94AD5A0-9192-40C6-A061-128C40A424EC}" presName="quad1" presStyleLbl="node1" presStyleIdx="0" presStyleCnt="4" custScaleX="126631" custLinFactNeighborX="-42087" custLinFactNeighborY="-6470">
        <dgm:presLayoutVars>
          <dgm:chMax val="0"/>
          <dgm:chPref val="0"/>
          <dgm:bulletEnabled val="1"/>
        </dgm:presLayoutVars>
      </dgm:prSet>
      <dgm:spPr/>
      <dgm:t>
        <a:bodyPr/>
        <a:lstStyle/>
        <a:p>
          <a:endParaRPr lang="en-US"/>
        </a:p>
      </dgm:t>
    </dgm:pt>
    <dgm:pt modelId="{EE3254A9-1B1E-4837-BBA4-B80F64AF95A3}" type="pres">
      <dgm:prSet presAssocID="{A94AD5A0-9192-40C6-A061-128C40A424EC}" presName="quad2" presStyleLbl="node1" presStyleIdx="1" presStyleCnt="4" custScaleX="126631" custLinFactNeighborX="-21795" custLinFactNeighborY="-5745">
        <dgm:presLayoutVars>
          <dgm:chMax val="0"/>
          <dgm:chPref val="0"/>
          <dgm:bulletEnabled val="1"/>
        </dgm:presLayoutVars>
      </dgm:prSet>
      <dgm:spPr/>
      <dgm:t>
        <a:bodyPr/>
        <a:lstStyle/>
        <a:p>
          <a:endParaRPr lang="en-US"/>
        </a:p>
      </dgm:t>
    </dgm:pt>
    <dgm:pt modelId="{B7B57BAF-FEEA-469D-9F12-0E5CCAFFB0CA}" type="pres">
      <dgm:prSet presAssocID="{A94AD5A0-9192-40C6-A061-128C40A424EC}" presName="quad3" presStyleLbl="node1" presStyleIdx="2" presStyleCnt="4" custScaleX="120622" custLinFactNeighborX="-42087" custLinFactNeighborY="10656">
        <dgm:presLayoutVars>
          <dgm:chMax val="0"/>
          <dgm:chPref val="0"/>
          <dgm:bulletEnabled val="1"/>
        </dgm:presLayoutVars>
      </dgm:prSet>
      <dgm:spPr/>
      <dgm:t>
        <a:bodyPr/>
        <a:lstStyle/>
        <a:p>
          <a:endParaRPr lang="en-US"/>
        </a:p>
      </dgm:t>
    </dgm:pt>
    <dgm:pt modelId="{E418AA56-A33F-4066-A0DC-32A807BAAE98}" type="pres">
      <dgm:prSet presAssocID="{A94AD5A0-9192-40C6-A061-128C40A424EC}" presName="quad4" presStyleLbl="node1" presStyleIdx="3" presStyleCnt="4" custScaleX="130746" custLinFactNeighborX="-23116" custLinFactNeighborY="13033">
        <dgm:presLayoutVars>
          <dgm:chMax val="0"/>
          <dgm:chPref val="0"/>
          <dgm:bulletEnabled val="1"/>
        </dgm:presLayoutVars>
      </dgm:prSet>
      <dgm:spPr/>
      <dgm:t>
        <a:bodyPr/>
        <a:lstStyle/>
        <a:p>
          <a:endParaRPr lang="en-US"/>
        </a:p>
      </dgm:t>
    </dgm:pt>
  </dgm:ptLst>
  <dgm:cxnLst>
    <dgm:cxn modelId="{349E9D83-5FC9-42CC-8527-2B1B006D9392}" srcId="{A94AD5A0-9192-40C6-A061-128C40A424EC}" destId="{32D3A176-CF88-42FD-AAC7-76B4E9C7AA32}" srcOrd="1" destOrd="0" parTransId="{DEE1872F-D506-4F28-9401-1326556837B2}" sibTransId="{5702FB44-8F70-4303-B721-D381C7E80F6E}"/>
    <dgm:cxn modelId="{DB18C0B0-9545-433D-A647-8778521F6626}" srcId="{A94AD5A0-9192-40C6-A061-128C40A424EC}" destId="{6BB28BF8-17D3-426E-B480-E4CF6C114472}" srcOrd="3" destOrd="0" parTransId="{E49E3600-93B9-4023-AE0C-C86F04333B14}" sibTransId="{9820235B-9675-4381-A712-AC99B495DCD4}"/>
    <dgm:cxn modelId="{36C7CE33-030B-46F5-8E76-AD9EC79BCE3A}" type="presOf" srcId="{1AE8DB3F-763C-40BD-8ED1-51B13366D48D}" destId="{B7B57BAF-FEEA-469D-9F12-0E5CCAFFB0CA}" srcOrd="0" destOrd="0" presId="urn:microsoft.com/office/officeart/2005/8/layout/matrix3"/>
    <dgm:cxn modelId="{86BE203E-D780-4555-8671-54B5560B0799}" type="presOf" srcId="{A94AD5A0-9192-40C6-A061-128C40A424EC}" destId="{E71418BE-171E-470E-AF28-56E1A26DE2B4}" srcOrd="0" destOrd="0" presId="urn:microsoft.com/office/officeart/2005/8/layout/matrix3"/>
    <dgm:cxn modelId="{57EBF12F-F9F3-49C6-A391-90581771E6D3}" type="presOf" srcId="{6BB28BF8-17D3-426E-B480-E4CF6C114472}" destId="{E418AA56-A33F-4066-A0DC-32A807BAAE98}" srcOrd="0" destOrd="0" presId="urn:microsoft.com/office/officeart/2005/8/layout/matrix3"/>
    <dgm:cxn modelId="{AFAB4A97-7DCF-45B8-A1A9-6262E3F08CDC}" srcId="{A94AD5A0-9192-40C6-A061-128C40A424EC}" destId="{597C15ED-991C-45FC-8883-BFECD5391DDA}" srcOrd="0" destOrd="0" parTransId="{6DD00CEC-EA2B-43D8-8867-598BCA97B923}" sibTransId="{9441D956-9390-4AB3-A308-F381C4583C6A}"/>
    <dgm:cxn modelId="{A24376FA-4E13-4F43-B3A7-89F72F6A5A66}" type="presOf" srcId="{597C15ED-991C-45FC-8883-BFECD5391DDA}" destId="{67B77F78-3FD1-418F-96C6-C2C43B8200C9}" srcOrd="0" destOrd="0" presId="urn:microsoft.com/office/officeart/2005/8/layout/matrix3"/>
    <dgm:cxn modelId="{CAD6961D-A065-4817-986F-F2740FDF3D93}" srcId="{A94AD5A0-9192-40C6-A061-128C40A424EC}" destId="{1AE8DB3F-763C-40BD-8ED1-51B13366D48D}" srcOrd="2" destOrd="0" parTransId="{BEEA1829-D997-4B22-9E28-2433A8FDE24E}" sibTransId="{4365D9A6-E093-486B-ACE5-3C010C9212A3}"/>
    <dgm:cxn modelId="{47D73383-C756-4877-97E9-66D0FDB32C26}" type="presOf" srcId="{32D3A176-CF88-42FD-AAC7-76B4E9C7AA32}" destId="{EE3254A9-1B1E-4837-BBA4-B80F64AF95A3}" srcOrd="0" destOrd="0" presId="urn:microsoft.com/office/officeart/2005/8/layout/matrix3"/>
    <dgm:cxn modelId="{ADB6AD1F-3FB4-4662-9ED6-60453B8F5A0A}" type="presParOf" srcId="{E71418BE-171E-470E-AF28-56E1A26DE2B4}" destId="{2FBB51D4-2081-42F6-930F-D7B358B65489}" srcOrd="0" destOrd="0" presId="urn:microsoft.com/office/officeart/2005/8/layout/matrix3"/>
    <dgm:cxn modelId="{902BBAFF-60AD-4A4C-94F2-DF5D2E47C9BF}" type="presParOf" srcId="{E71418BE-171E-470E-AF28-56E1A26DE2B4}" destId="{67B77F78-3FD1-418F-96C6-C2C43B8200C9}" srcOrd="1" destOrd="0" presId="urn:microsoft.com/office/officeart/2005/8/layout/matrix3"/>
    <dgm:cxn modelId="{273A3B84-3B49-412A-B550-A55DB711C2BC}" type="presParOf" srcId="{E71418BE-171E-470E-AF28-56E1A26DE2B4}" destId="{EE3254A9-1B1E-4837-BBA4-B80F64AF95A3}" srcOrd="2" destOrd="0" presId="urn:microsoft.com/office/officeart/2005/8/layout/matrix3"/>
    <dgm:cxn modelId="{BD082A0D-47CC-42CC-816B-AF1CCC18D268}" type="presParOf" srcId="{E71418BE-171E-470E-AF28-56E1A26DE2B4}" destId="{B7B57BAF-FEEA-469D-9F12-0E5CCAFFB0CA}" srcOrd="3" destOrd="0" presId="urn:microsoft.com/office/officeart/2005/8/layout/matrix3"/>
    <dgm:cxn modelId="{03F3725B-09DD-4579-8E7B-57FA200E665B}" type="presParOf" srcId="{E71418BE-171E-470E-AF28-56E1A26DE2B4}" destId="{E418AA56-A33F-4066-A0DC-32A807BAAE98}"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52B7A-495E-4E61-B430-00ECFDAAB177}" type="doc">
      <dgm:prSet loTypeId="urn:microsoft.com/office/officeart/2008/layout/VerticalCurvedList" loCatId="list" qsTypeId="urn:microsoft.com/office/officeart/2005/8/quickstyle/simple4" qsCatId="simple" csTypeId="urn:microsoft.com/office/officeart/2005/8/colors/accent6_3" csCatId="accent6" phldr="1"/>
      <dgm:spPr/>
      <dgm:t>
        <a:bodyPr/>
        <a:lstStyle/>
        <a:p>
          <a:endParaRPr lang="en-US"/>
        </a:p>
      </dgm:t>
    </dgm:pt>
    <dgm:pt modelId="{23C25A87-6021-49B0-9F2B-B8577C2511ED}">
      <dgm:prSet phldrT="[Text]" custT="1"/>
      <dgm:spPr/>
      <dgm:t>
        <a:bodyPr/>
        <a:lstStyle/>
        <a:p>
          <a:r>
            <a:rPr lang="en-US" sz="2000" b="1" dirty="0" smtClean="0">
              <a:latin typeface="Arial" panose="020B0604020202020204" pitchFamily="34" charset="0"/>
              <a:cs typeface="Arial" panose="020B0604020202020204" pitchFamily="34" charset="0"/>
            </a:rPr>
            <a:t>An accessible, transformed and diversified media</a:t>
          </a:r>
          <a:endParaRPr lang="en-US" sz="2000" b="1" dirty="0">
            <a:solidFill>
              <a:schemeClr val="tx1"/>
            </a:solidFill>
            <a:latin typeface="Arial" panose="020B0604020202020204" pitchFamily="34" charset="0"/>
            <a:cs typeface="Arial" panose="020B0604020202020204" pitchFamily="34" charset="0"/>
          </a:endParaRPr>
        </a:p>
      </dgm:t>
    </dgm:pt>
    <dgm:pt modelId="{5F315B29-5BF8-47D6-B5CF-80F0D8CCF28E}" type="parTrans" cxnId="{B7A1AE1D-9FB3-4108-879B-BBF00AF82F60}">
      <dgm:prSet/>
      <dgm:spPr/>
      <dgm:t>
        <a:bodyPr/>
        <a:lstStyle/>
        <a:p>
          <a:endParaRPr lang="en-US"/>
        </a:p>
      </dgm:t>
    </dgm:pt>
    <dgm:pt modelId="{02DD2474-59D2-482D-8D21-9E4C5CDBFBE6}" type="sibTrans" cxnId="{B7A1AE1D-9FB3-4108-879B-BBF00AF82F60}">
      <dgm:prSet/>
      <dgm:spPr/>
      <dgm:t>
        <a:bodyPr/>
        <a:lstStyle/>
        <a:p>
          <a:endParaRPr lang="en-US"/>
        </a:p>
      </dgm:t>
    </dgm:pt>
    <dgm:pt modelId="{EEE918F7-5A06-4CC6-B8E6-E594B6DFB1DA}">
      <dgm:prSet phldrT="[Text]" custT="1"/>
      <dgm:spPr/>
      <dgm:t>
        <a:bodyPr/>
        <a:lstStyle/>
        <a:p>
          <a:r>
            <a:rPr lang="en-ZA" sz="2000" b="1" dirty="0" smtClean="0">
              <a:solidFill>
                <a:schemeClr val="bg1"/>
              </a:solidFill>
              <a:latin typeface="Arial" panose="020B0604020202020204" pitchFamily="34" charset="0"/>
              <a:cs typeface="Arial" panose="020B0604020202020204" pitchFamily="34" charset="0"/>
            </a:rPr>
            <a:t>Leading media development, transformation and diversification in South Africa </a:t>
          </a:r>
          <a:endParaRPr lang="en-US" sz="2000" b="1" dirty="0">
            <a:solidFill>
              <a:schemeClr val="bg1"/>
            </a:solidFill>
            <a:latin typeface="Arial" panose="020B0604020202020204" pitchFamily="34" charset="0"/>
            <a:cs typeface="Arial" panose="020B0604020202020204" pitchFamily="34" charset="0"/>
          </a:endParaRPr>
        </a:p>
      </dgm:t>
    </dgm:pt>
    <dgm:pt modelId="{79F3397C-AC8E-40D2-B3B1-D2D4B13348B1}" type="parTrans" cxnId="{F7A20B88-28B5-48E4-B7EC-BA6F14968D0F}">
      <dgm:prSet/>
      <dgm:spPr/>
      <dgm:t>
        <a:bodyPr/>
        <a:lstStyle/>
        <a:p>
          <a:endParaRPr lang="en-US"/>
        </a:p>
      </dgm:t>
    </dgm:pt>
    <dgm:pt modelId="{8A5473A3-91AE-49FF-A0BF-21765831C53D}" type="sibTrans" cxnId="{F7A20B88-28B5-48E4-B7EC-BA6F14968D0F}">
      <dgm:prSet/>
      <dgm:spPr/>
      <dgm:t>
        <a:bodyPr/>
        <a:lstStyle/>
        <a:p>
          <a:endParaRPr lang="en-US"/>
        </a:p>
      </dgm:t>
    </dgm:pt>
    <dgm:pt modelId="{B6E29380-0675-4D62-930B-65F05AD29F2A}">
      <dgm:prSet phldrT="[Text]" custT="1"/>
      <dgm:spPr/>
      <dgm:t>
        <a:bodyPr/>
        <a:lstStyle/>
        <a:p>
          <a:r>
            <a:rPr lang="hy-AM" sz="1800" b="1" dirty="0" smtClean="0">
              <a:solidFill>
                <a:schemeClr val="tx1"/>
              </a:solidFill>
              <a:latin typeface="Arial" panose="020B0604020202020204" pitchFamily="34" charset="0"/>
            </a:rPr>
            <a:t>֍</a:t>
          </a:r>
          <a:r>
            <a:rPr lang="en-US" sz="1800" b="1" dirty="0" smtClean="0">
              <a:solidFill>
                <a:schemeClr val="tx1"/>
              </a:solidFill>
              <a:latin typeface="Arial" panose="020B0604020202020204" pitchFamily="34" charset="0"/>
            </a:rPr>
            <a:t> </a:t>
          </a:r>
          <a:r>
            <a:rPr lang="en-ZA" sz="1800" b="1" dirty="0" smtClean="0">
              <a:solidFill>
                <a:schemeClr val="tx1"/>
              </a:solidFill>
              <a:latin typeface="Arial" panose="020B0604020202020204" pitchFamily="34" charset="0"/>
            </a:rPr>
            <a:t>Integrity </a:t>
          </a:r>
          <a:r>
            <a:rPr lang="hy-AM" sz="1800" b="1" dirty="0" smtClean="0">
              <a:solidFill>
                <a:schemeClr val="tx1"/>
              </a:solidFill>
              <a:latin typeface="Arial" panose="020B0604020202020204" pitchFamily="34" charset="0"/>
            </a:rPr>
            <a:t>֍</a:t>
          </a:r>
          <a:r>
            <a:rPr lang="en-US" sz="1800" b="1" dirty="0" smtClean="0">
              <a:solidFill>
                <a:schemeClr val="tx1"/>
              </a:solidFill>
              <a:latin typeface="Arial" panose="020B0604020202020204" pitchFamily="34" charset="0"/>
            </a:rPr>
            <a:t> Accountability</a:t>
          </a:r>
          <a:r>
            <a:rPr lang="en-ZA" sz="1800" b="1" dirty="0" smtClean="0">
              <a:solidFill>
                <a:schemeClr val="tx1"/>
              </a:solidFill>
              <a:latin typeface="Arial" panose="020B0604020202020204" pitchFamily="34" charset="0"/>
            </a:rPr>
            <a:t> </a:t>
          </a:r>
          <a:r>
            <a:rPr lang="hy-AM" sz="1800" b="1" dirty="0" smtClean="0">
              <a:solidFill>
                <a:schemeClr val="tx1"/>
              </a:solidFill>
              <a:latin typeface="Arial" panose="020B0604020202020204" pitchFamily="34" charset="0"/>
            </a:rPr>
            <a:t>֍</a:t>
          </a:r>
          <a:r>
            <a:rPr lang="en-US" sz="1800" b="1" dirty="0" smtClean="0">
              <a:solidFill>
                <a:schemeClr val="tx1"/>
              </a:solidFill>
              <a:latin typeface="Arial" panose="020B0604020202020204" pitchFamily="34" charset="0"/>
            </a:rPr>
            <a:t> </a:t>
          </a:r>
          <a:r>
            <a:rPr lang="en-ZA" sz="1800" b="1" dirty="0" smtClean="0">
              <a:solidFill>
                <a:schemeClr val="tx1"/>
              </a:solidFill>
              <a:latin typeface="Arial" panose="020B0604020202020204" pitchFamily="34" charset="0"/>
            </a:rPr>
            <a:t>Inclusivity </a:t>
          </a:r>
          <a:r>
            <a:rPr lang="hy-AM" sz="1800" b="1" dirty="0" smtClean="0">
              <a:solidFill>
                <a:schemeClr val="tx1"/>
              </a:solidFill>
              <a:latin typeface="Arial" panose="020B0604020202020204" pitchFamily="34" charset="0"/>
            </a:rPr>
            <a:t>֍</a:t>
          </a:r>
          <a:r>
            <a:rPr lang="en-US" sz="1800" b="1" dirty="0" smtClean="0">
              <a:solidFill>
                <a:schemeClr val="tx1"/>
              </a:solidFill>
              <a:latin typeface="Arial" panose="020B0604020202020204" pitchFamily="34" charset="0"/>
            </a:rPr>
            <a:t> </a:t>
          </a:r>
          <a:r>
            <a:rPr lang="en-ZA" sz="1800" b="1" dirty="0" smtClean="0">
              <a:solidFill>
                <a:schemeClr val="tx1"/>
              </a:solidFill>
              <a:latin typeface="Arial" panose="020B0604020202020204" pitchFamily="34" charset="0"/>
            </a:rPr>
            <a:t>Ubuntu</a:t>
          </a:r>
        </a:p>
        <a:p>
          <a:r>
            <a:rPr lang="hy-AM" sz="1800" b="1" dirty="0" smtClean="0">
              <a:solidFill>
                <a:schemeClr val="tx1"/>
              </a:solidFill>
              <a:latin typeface="Arial" panose="020B0604020202020204" pitchFamily="34" charset="0"/>
            </a:rPr>
            <a:t>֍</a:t>
          </a:r>
          <a:r>
            <a:rPr lang="en-US" sz="1800" b="1" dirty="0" smtClean="0">
              <a:solidFill>
                <a:schemeClr val="tx1"/>
              </a:solidFill>
              <a:latin typeface="Arial" panose="020B0604020202020204" pitchFamily="34" charset="0"/>
            </a:rPr>
            <a:t> Professionalism</a:t>
          </a:r>
          <a:endParaRPr lang="en-US" sz="1800" b="1" dirty="0">
            <a:solidFill>
              <a:schemeClr val="tx1"/>
            </a:solidFill>
          </a:endParaRPr>
        </a:p>
      </dgm:t>
    </dgm:pt>
    <dgm:pt modelId="{8DC3D9F3-EDDE-4101-B68F-8EB5B4D1F36D}" type="parTrans" cxnId="{2E75CBE3-B78B-4A41-B847-82F70A680817}">
      <dgm:prSet/>
      <dgm:spPr/>
      <dgm:t>
        <a:bodyPr/>
        <a:lstStyle/>
        <a:p>
          <a:endParaRPr lang="en-US"/>
        </a:p>
      </dgm:t>
    </dgm:pt>
    <dgm:pt modelId="{FF78DC59-D365-41ED-8FB1-9C6B642BCDC7}" type="sibTrans" cxnId="{2E75CBE3-B78B-4A41-B847-82F70A680817}">
      <dgm:prSet/>
      <dgm:spPr/>
      <dgm:t>
        <a:bodyPr/>
        <a:lstStyle/>
        <a:p>
          <a:endParaRPr lang="en-US"/>
        </a:p>
      </dgm:t>
    </dgm:pt>
    <dgm:pt modelId="{721A81B2-1A6B-42A0-AB16-5C3A11CB0AC1}" type="pres">
      <dgm:prSet presAssocID="{98952B7A-495E-4E61-B430-00ECFDAAB177}" presName="Name0" presStyleCnt="0">
        <dgm:presLayoutVars>
          <dgm:chMax val="7"/>
          <dgm:chPref val="7"/>
          <dgm:dir/>
        </dgm:presLayoutVars>
      </dgm:prSet>
      <dgm:spPr/>
      <dgm:t>
        <a:bodyPr/>
        <a:lstStyle/>
        <a:p>
          <a:endParaRPr lang="en-US"/>
        </a:p>
      </dgm:t>
    </dgm:pt>
    <dgm:pt modelId="{7407E52B-FBE0-4D1C-93BF-DD9B89F6BCF2}" type="pres">
      <dgm:prSet presAssocID="{98952B7A-495E-4E61-B430-00ECFDAAB177}" presName="Name1" presStyleCnt="0"/>
      <dgm:spPr/>
    </dgm:pt>
    <dgm:pt modelId="{2D0E2D6C-26E2-4F38-B1FC-936105BBFC02}" type="pres">
      <dgm:prSet presAssocID="{98952B7A-495E-4E61-B430-00ECFDAAB177}" presName="cycle" presStyleCnt="0"/>
      <dgm:spPr/>
    </dgm:pt>
    <dgm:pt modelId="{F3B57699-A536-4869-AB6C-1BA043072FEB}" type="pres">
      <dgm:prSet presAssocID="{98952B7A-495E-4E61-B430-00ECFDAAB177}" presName="srcNode" presStyleLbl="node1" presStyleIdx="0" presStyleCnt="3"/>
      <dgm:spPr/>
    </dgm:pt>
    <dgm:pt modelId="{6A46537E-3506-4DF0-9033-9C2A632FE928}" type="pres">
      <dgm:prSet presAssocID="{98952B7A-495E-4E61-B430-00ECFDAAB177}" presName="conn" presStyleLbl="parChTrans1D2" presStyleIdx="0" presStyleCnt="1"/>
      <dgm:spPr/>
      <dgm:t>
        <a:bodyPr/>
        <a:lstStyle/>
        <a:p>
          <a:endParaRPr lang="en-US"/>
        </a:p>
      </dgm:t>
    </dgm:pt>
    <dgm:pt modelId="{2548A82B-75FA-427E-926B-6DF91E7A2972}" type="pres">
      <dgm:prSet presAssocID="{98952B7A-495E-4E61-B430-00ECFDAAB177}" presName="extraNode" presStyleLbl="node1" presStyleIdx="0" presStyleCnt="3"/>
      <dgm:spPr/>
    </dgm:pt>
    <dgm:pt modelId="{05D2EDC5-13B5-4B3B-A268-3D54B9613AD9}" type="pres">
      <dgm:prSet presAssocID="{98952B7A-495E-4E61-B430-00ECFDAAB177}" presName="dstNode" presStyleLbl="node1" presStyleIdx="0" presStyleCnt="3"/>
      <dgm:spPr/>
    </dgm:pt>
    <dgm:pt modelId="{D56E6C15-FBA9-424A-9BEC-164009C969C0}" type="pres">
      <dgm:prSet presAssocID="{23C25A87-6021-49B0-9F2B-B8577C2511ED}" presName="text_1" presStyleLbl="node1" presStyleIdx="0" presStyleCnt="3">
        <dgm:presLayoutVars>
          <dgm:bulletEnabled val="1"/>
        </dgm:presLayoutVars>
      </dgm:prSet>
      <dgm:spPr/>
      <dgm:t>
        <a:bodyPr/>
        <a:lstStyle/>
        <a:p>
          <a:endParaRPr lang="en-US"/>
        </a:p>
      </dgm:t>
    </dgm:pt>
    <dgm:pt modelId="{5F9C12E8-F8F4-4D2E-B542-28871335830C}" type="pres">
      <dgm:prSet presAssocID="{23C25A87-6021-49B0-9F2B-B8577C2511ED}" presName="accent_1" presStyleCnt="0"/>
      <dgm:spPr/>
    </dgm:pt>
    <dgm:pt modelId="{E5E7EC62-7067-455B-8EF8-DF94ED380FB2}" type="pres">
      <dgm:prSet presAssocID="{23C25A87-6021-49B0-9F2B-B8577C2511ED}" presName="accentRepeatNode" presStyleLbl="solidFgAcc1" presStyleIdx="0" presStyleCnt="3"/>
      <dgm:spPr>
        <a:solidFill>
          <a:srgbClr val="0070C0"/>
        </a:solidFill>
      </dgm:spPr>
    </dgm:pt>
    <dgm:pt modelId="{891D8360-38D2-4013-978D-26BF783DEB8C}" type="pres">
      <dgm:prSet presAssocID="{EEE918F7-5A06-4CC6-B8E6-E594B6DFB1DA}" presName="text_2" presStyleLbl="node1" presStyleIdx="1" presStyleCnt="3">
        <dgm:presLayoutVars>
          <dgm:bulletEnabled val="1"/>
        </dgm:presLayoutVars>
      </dgm:prSet>
      <dgm:spPr/>
      <dgm:t>
        <a:bodyPr/>
        <a:lstStyle/>
        <a:p>
          <a:endParaRPr lang="en-US"/>
        </a:p>
      </dgm:t>
    </dgm:pt>
    <dgm:pt modelId="{ACE88EC6-84EA-4624-AA85-0C395DCED927}" type="pres">
      <dgm:prSet presAssocID="{EEE918F7-5A06-4CC6-B8E6-E594B6DFB1DA}" presName="accent_2" presStyleCnt="0"/>
      <dgm:spPr/>
    </dgm:pt>
    <dgm:pt modelId="{3F441D40-BE19-4F25-8914-5E06D5FF796C}" type="pres">
      <dgm:prSet presAssocID="{EEE918F7-5A06-4CC6-B8E6-E594B6DFB1DA}" presName="accentRepeatNode" presStyleLbl="solidFgAcc1" presStyleIdx="1" presStyleCnt="3"/>
      <dgm:spPr>
        <a:solidFill>
          <a:schemeClr val="tx2">
            <a:lumMod val="75000"/>
          </a:schemeClr>
        </a:solidFill>
      </dgm:spPr>
    </dgm:pt>
    <dgm:pt modelId="{DAD9B6CF-7CFB-4DD6-A959-198BCA4BD802}" type="pres">
      <dgm:prSet presAssocID="{B6E29380-0675-4D62-930B-65F05AD29F2A}" presName="text_3" presStyleLbl="node1" presStyleIdx="2" presStyleCnt="3">
        <dgm:presLayoutVars>
          <dgm:bulletEnabled val="1"/>
        </dgm:presLayoutVars>
      </dgm:prSet>
      <dgm:spPr/>
      <dgm:t>
        <a:bodyPr/>
        <a:lstStyle/>
        <a:p>
          <a:endParaRPr lang="en-US"/>
        </a:p>
      </dgm:t>
    </dgm:pt>
    <dgm:pt modelId="{5DFDD402-73E3-46BE-ACDE-73D5F2B9F569}" type="pres">
      <dgm:prSet presAssocID="{B6E29380-0675-4D62-930B-65F05AD29F2A}" presName="accent_3" presStyleCnt="0"/>
      <dgm:spPr/>
    </dgm:pt>
    <dgm:pt modelId="{A0D3138F-3F9C-4AA2-8AED-DD92EF74BC96}" type="pres">
      <dgm:prSet presAssocID="{B6E29380-0675-4D62-930B-65F05AD29F2A}" presName="accentRepeatNode" presStyleLbl="solidFgAcc1" presStyleIdx="2" presStyleCnt="3"/>
      <dgm:spPr>
        <a:solidFill>
          <a:schemeClr val="accent5">
            <a:lumMod val="60000"/>
            <a:lumOff val="40000"/>
          </a:schemeClr>
        </a:solidFill>
      </dgm:spPr>
    </dgm:pt>
  </dgm:ptLst>
  <dgm:cxnLst>
    <dgm:cxn modelId="{0707DE03-DCA8-4688-B002-CC46E1A53EA0}" type="presOf" srcId="{98952B7A-495E-4E61-B430-00ECFDAAB177}" destId="{721A81B2-1A6B-42A0-AB16-5C3A11CB0AC1}" srcOrd="0" destOrd="0" presId="urn:microsoft.com/office/officeart/2008/layout/VerticalCurvedList"/>
    <dgm:cxn modelId="{2E75CBE3-B78B-4A41-B847-82F70A680817}" srcId="{98952B7A-495E-4E61-B430-00ECFDAAB177}" destId="{B6E29380-0675-4D62-930B-65F05AD29F2A}" srcOrd="2" destOrd="0" parTransId="{8DC3D9F3-EDDE-4101-B68F-8EB5B4D1F36D}" sibTransId="{FF78DC59-D365-41ED-8FB1-9C6B642BCDC7}"/>
    <dgm:cxn modelId="{2B7FE856-2486-4237-A45A-5BC6E2B413EA}" type="presOf" srcId="{EEE918F7-5A06-4CC6-B8E6-E594B6DFB1DA}" destId="{891D8360-38D2-4013-978D-26BF783DEB8C}" srcOrd="0" destOrd="0" presId="urn:microsoft.com/office/officeart/2008/layout/VerticalCurvedList"/>
    <dgm:cxn modelId="{A91070D1-38C3-4207-946F-35480F1552A5}" type="presOf" srcId="{02DD2474-59D2-482D-8D21-9E4C5CDBFBE6}" destId="{6A46537E-3506-4DF0-9033-9C2A632FE928}" srcOrd="0" destOrd="0" presId="urn:microsoft.com/office/officeart/2008/layout/VerticalCurvedList"/>
    <dgm:cxn modelId="{26611CD7-A9EC-4D91-9A5D-8280F288107E}" type="presOf" srcId="{B6E29380-0675-4D62-930B-65F05AD29F2A}" destId="{DAD9B6CF-7CFB-4DD6-A959-198BCA4BD802}" srcOrd="0" destOrd="0" presId="urn:microsoft.com/office/officeart/2008/layout/VerticalCurvedList"/>
    <dgm:cxn modelId="{F7A20B88-28B5-48E4-B7EC-BA6F14968D0F}" srcId="{98952B7A-495E-4E61-B430-00ECFDAAB177}" destId="{EEE918F7-5A06-4CC6-B8E6-E594B6DFB1DA}" srcOrd="1" destOrd="0" parTransId="{79F3397C-AC8E-40D2-B3B1-D2D4B13348B1}" sibTransId="{8A5473A3-91AE-49FF-A0BF-21765831C53D}"/>
    <dgm:cxn modelId="{B7A1AE1D-9FB3-4108-879B-BBF00AF82F60}" srcId="{98952B7A-495E-4E61-B430-00ECFDAAB177}" destId="{23C25A87-6021-49B0-9F2B-B8577C2511ED}" srcOrd="0" destOrd="0" parTransId="{5F315B29-5BF8-47D6-B5CF-80F0D8CCF28E}" sibTransId="{02DD2474-59D2-482D-8D21-9E4C5CDBFBE6}"/>
    <dgm:cxn modelId="{F09901BA-63B3-4831-ABAF-759C8B5D0789}" type="presOf" srcId="{23C25A87-6021-49B0-9F2B-B8577C2511ED}" destId="{D56E6C15-FBA9-424A-9BEC-164009C969C0}" srcOrd="0" destOrd="0" presId="urn:microsoft.com/office/officeart/2008/layout/VerticalCurvedList"/>
    <dgm:cxn modelId="{1A10B5A7-8682-4247-8772-44FF5EB515FB}" type="presParOf" srcId="{721A81B2-1A6B-42A0-AB16-5C3A11CB0AC1}" destId="{7407E52B-FBE0-4D1C-93BF-DD9B89F6BCF2}" srcOrd="0" destOrd="0" presId="urn:microsoft.com/office/officeart/2008/layout/VerticalCurvedList"/>
    <dgm:cxn modelId="{F673058D-3BEF-4363-B9D8-7BEFA3E162D8}" type="presParOf" srcId="{7407E52B-FBE0-4D1C-93BF-DD9B89F6BCF2}" destId="{2D0E2D6C-26E2-4F38-B1FC-936105BBFC02}" srcOrd="0" destOrd="0" presId="urn:microsoft.com/office/officeart/2008/layout/VerticalCurvedList"/>
    <dgm:cxn modelId="{32425F61-C280-41B8-A2E1-3FB1E8D0A10D}" type="presParOf" srcId="{2D0E2D6C-26E2-4F38-B1FC-936105BBFC02}" destId="{F3B57699-A536-4869-AB6C-1BA043072FEB}" srcOrd="0" destOrd="0" presId="urn:microsoft.com/office/officeart/2008/layout/VerticalCurvedList"/>
    <dgm:cxn modelId="{340EA002-6109-4383-B3C9-A32D96BD1010}" type="presParOf" srcId="{2D0E2D6C-26E2-4F38-B1FC-936105BBFC02}" destId="{6A46537E-3506-4DF0-9033-9C2A632FE928}" srcOrd="1" destOrd="0" presId="urn:microsoft.com/office/officeart/2008/layout/VerticalCurvedList"/>
    <dgm:cxn modelId="{59D76052-1C85-4F9D-9678-E7429D590B8C}" type="presParOf" srcId="{2D0E2D6C-26E2-4F38-B1FC-936105BBFC02}" destId="{2548A82B-75FA-427E-926B-6DF91E7A2972}" srcOrd="2" destOrd="0" presId="urn:microsoft.com/office/officeart/2008/layout/VerticalCurvedList"/>
    <dgm:cxn modelId="{9D0AA18D-9585-49E1-9763-0D9A10DB38B7}" type="presParOf" srcId="{2D0E2D6C-26E2-4F38-B1FC-936105BBFC02}" destId="{05D2EDC5-13B5-4B3B-A268-3D54B9613AD9}" srcOrd="3" destOrd="0" presId="urn:microsoft.com/office/officeart/2008/layout/VerticalCurvedList"/>
    <dgm:cxn modelId="{B3D03C06-AB30-464D-AC32-6A10346E7A27}" type="presParOf" srcId="{7407E52B-FBE0-4D1C-93BF-DD9B89F6BCF2}" destId="{D56E6C15-FBA9-424A-9BEC-164009C969C0}" srcOrd="1" destOrd="0" presId="urn:microsoft.com/office/officeart/2008/layout/VerticalCurvedList"/>
    <dgm:cxn modelId="{04C7CA1B-1551-44FA-89FB-2F8966774FF4}" type="presParOf" srcId="{7407E52B-FBE0-4D1C-93BF-DD9B89F6BCF2}" destId="{5F9C12E8-F8F4-4D2E-B542-28871335830C}" srcOrd="2" destOrd="0" presId="urn:microsoft.com/office/officeart/2008/layout/VerticalCurvedList"/>
    <dgm:cxn modelId="{41CEED64-9D67-4254-A248-618FCB51873E}" type="presParOf" srcId="{5F9C12E8-F8F4-4D2E-B542-28871335830C}" destId="{E5E7EC62-7067-455B-8EF8-DF94ED380FB2}" srcOrd="0" destOrd="0" presId="urn:microsoft.com/office/officeart/2008/layout/VerticalCurvedList"/>
    <dgm:cxn modelId="{C9531F61-13C8-4BFA-9D6C-B9AFBC0A76E2}" type="presParOf" srcId="{7407E52B-FBE0-4D1C-93BF-DD9B89F6BCF2}" destId="{891D8360-38D2-4013-978D-26BF783DEB8C}" srcOrd="3" destOrd="0" presId="urn:microsoft.com/office/officeart/2008/layout/VerticalCurvedList"/>
    <dgm:cxn modelId="{855C80E6-0428-4B10-99A8-E3D2F2BD9C78}" type="presParOf" srcId="{7407E52B-FBE0-4D1C-93BF-DD9B89F6BCF2}" destId="{ACE88EC6-84EA-4624-AA85-0C395DCED927}" srcOrd="4" destOrd="0" presId="urn:microsoft.com/office/officeart/2008/layout/VerticalCurvedList"/>
    <dgm:cxn modelId="{5778D395-2268-407D-8249-97EA00BD1F0C}" type="presParOf" srcId="{ACE88EC6-84EA-4624-AA85-0C395DCED927}" destId="{3F441D40-BE19-4F25-8914-5E06D5FF796C}" srcOrd="0" destOrd="0" presId="urn:microsoft.com/office/officeart/2008/layout/VerticalCurvedList"/>
    <dgm:cxn modelId="{1449F57A-5C99-4985-9BA1-790940E55758}" type="presParOf" srcId="{7407E52B-FBE0-4D1C-93BF-DD9B89F6BCF2}" destId="{DAD9B6CF-7CFB-4DD6-A959-198BCA4BD802}" srcOrd="5" destOrd="0" presId="urn:microsoft.com/office/officeart/2008/layout/VerticalCurvedList"/>
    <dgm:cxn modelId="{D1ADBAB3-5808-4821-82B0-AF96FF2997EB}" type="presParOf" srcId="{7407E52B-FBE0-4D1C-93BF-DD9B89F6BCF2}" destId="{5DFDD402-73E3-46BE-ACDE-73D5F2B9F569}" srcOrd="6" destOrd="0" presId="urn:microsoft.com/office/officeart/2008/layout/VerticalCurvedList"/>
    <dgm:cxn modelId="{95083906-5C8B-4127-8F23-1A8E20E77BAB}" type="presParOf" srcId="{5DFDD402-73E3-46BE-ACDE-73D5F2B9F569}" destId="{A0D3138F-3F9C-4AA2-8AED-DD92EF74BC9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5012A-8C97-4A12-9C12-67BF8BF95C1B}" type="doc">
      <dgm:prSet loTypeId="urn:microsoft.com/office/officeart/2005/8/layout/vList3#1" loCatId="list" qsTypeId="urn:microsoft.com/office/officeart/2005/8/quickstyle/simple1" qsCatId="simple" csTypeId="urn:microsoft.com/office/officeart/2005/8/colors/accent1_2" csCatId="accent1" phldr="1"/>
      <dgm:spPr/>
    </dgm:pt>
    <dgm:pt modelId="{5E629277-9302-434D-86E9-95D2231ED9B6}">
      <dgm:prSet phldrT="[Text]" custT="1"/>
      <dgm:spPr/>
      <dgm:t>
        <a:bodyPr/>
        <a:lstStyle/>
        <a:p>
          <a:pPr algn="just"/>
          <a:r>
            <a:rPr lang="en-ZA" sz="2000" b="1" dirty="0" smtClean="0">
              <a:latin typeface="Arial" panose="020B0604020202020204" pitchFamily="34" charset="0"/>
              <a:ea typeface="Arial Unicode MS" panose="020B0604020202020204" pitchFamily="34" charset="-128"/>
            </a:rPr>
            <a:t>Outcome 6 </a:t>
          </a:r>
          <a:r>
            <a:rPr lang="en-ZA" sz="1800" dirty="0" smtClean="0">
              <a:latin typeface="Arial" panose="020B0604020202020204" pitchFamily="34" charset="0"/>
              <a:ea typeface="Arial Unicode MS" panose="020B0604020202020204" pitchFamily="34" charset="-128"/>
            </a:rPr>
            <a:t>relates to an efficient, competitive and responsive economic infrastructure network. This highlights the role of the MDDA in assisting community media to harness the power of a rapidly changing telecommunications environment.</a:t>
          </a:r>
          <a:endParaRPr lang="en-US" sz="1800" dirty="0"/>
        </a:p>
      </dgm:t>
    </dgm:pt>
    <dgm:pt modelId="{5467CBA8-44D6-406A-8F1D-64BD37622895}" type="parTrans" cxnId="{7B3424A2-EC03-4260-A110-3EC9B479B56B}">
      <dgm:prSet/>
      <dgm:spPr/>
      <dgm:t>
        <a:bodyPr/>
        <a:lstStyle/>
        <a:p>
          <a:endParaRPr lang="en-US"/>
        </a:p>
      </dgm:t>
    </dgm:pt>
    <dgm:pt modelId="{7158F213-72AE-4EC5-B99E-102030B758B4}" type="sibTrans" cxnId="{7B3424A2-EC03-4260-A110-3EC9B479B56B}">
      <dgm:prSet/>
      <dgm:spPr/>
      <dgm:t>
        <a:bodyPr/>
        <a:lstStyle/>
        <a:p>
          <a:endParaRPr lang="en-US"/>
        </a:p>
      </dgm:t>
    </dgm:pt>
    <dgm:pt modelId="{1134AF85-3EE9-4587-B70A-976B54F5C645}">
      <dgm:prSet phldrT="[Text]" custT="1"/>
      <dgm:spPr/>
      <dgm:t>
        <a:bodyPr/>
        <a:lstStyle/>
        <a:p>
          <a:pPr algn="just"/>
          <a:r>
            <a:rPr lang="en-ZA" sz="2000" b="1" dirty="0" smtClean="0">
              <a:latin typeface="Arial" panose="020B0604020202020204" pitchFamily="34" charset="0"/>
              <a:ea typeface="Arial Unicode MS" panose="020B0604020202020204" pitchFamily="34" charset="-128"/>
            </a:rPr>
            <a:t>Outcome 12 </a:t>
          </a:r>
          <a:r>
            <a:rPr lang="en-ZA" sz="1800" dirty="0" smtClean="0">
              <a:latin typeface="Arial" panose="020B0604020202020204" pitchFamily="34" charset="0"/>
              <a:ea typeface="Arial Unicode MS" panose="020B0604020202020204" pitchFamily="34" charset="-128"/>
            </a:rPr>
            <a:t>relates to an efficient, effective and development orientated public service. This speaks to the character and nature of the MDDA as an institution and the values it should champion.</a:t>
          </a:r>
          <a:endParaRPr lang="en-US" sz="1800" dirty="0"/>
        </a:p>
      </dgm:t>
    </dgm:pt>
    <dgm:pt modelId="{45FC6281-3221-4595-BCEB-540D27F9F894}" type="parTrans" cxnId="{4F0A854B-27EF-4952-B304-DD32C438F44F}">
      <dgm:prSet/>
      <dgm:spPr/>
      <dgm:t>
        <a:bodyPr/>
        <a:lstStyle/>
        <a:p>
          <a:endParaRPr lang="en-US"/>
        </a:p>
      </dgm:t>
    </dgm:pt>
    <dgm:pt modelId="{350233E9-2E77-47DD-A5F1-630A83CFA5D0}" type="sibTrans" cxnId="{4F0A854B-27EF-4952-B304-DD32C438F44F}">
      <dgm:prSet/>
      <dgm:spPr/>
      <dgm:t>
        <a:bodyPr/>
        <a:lstStyle/>
        <a:p>
          <a:endParaRPr lang="en-US"/>
        </a:p>
      </dgm:t>
    </dgm:pt>
    <dgm:pt modelId="{1BC57CA9-C921-4E39-BADF-F50D6EF1B931}">
      <dgm:prSet custT="1"/>
      <dgm:spPr/>
      <dgm:t>
        <a:bodyPr/>
        <a:lstStyle/>
        <a:p>
          <a:pPr algn="just"/>
          <a:r>
            <a:rPr lang="en-ZA" sz="2000" b="1" dirty="0" smtClean="0">
              <a:latin typeface="Arial" panose="020B0604020202020204" pitchFamily="34" charset="0"/>
              <a:ea typeface="Arial Unicode MS" panose="020B0604020202020204" pitchFamily="34" charset="-128"/>
            </a:rPr>
            <a:t>Outcome 14 </a:t>
          </a:r>
          <a:r>
            <a:rPr lang="en-ZA" sz="1800" dirty="0" smtClean="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It directs the MDDA’s approach when supporting and enabling content and production elements.</a:t>
          </a:r>
          <a:endParaRPr lang="en-US" sz="1800" dirty="0"/>
        </a:p>
      </dgm:t>
    </dgm:pt>
    <dgm:pt modelId="{5C690D15-A414-4435-BEE4-F78AE31F9ED7}" type="parTrans" cxnId="{15699C65-E255-4FF3-8EA2-E73A8E7B94AE}">
      <dgm:prSet/>
      <dgm:spPr/>
      <dgm:t>
        <a:bodyPr/>
        <a:lstStyle/>
        <a:p>
          <a:endParaRPr lang="en-US"/>
        </a:p>
      </dgm:t>
    </dgm:pt>
    <dgm:pt modelId="{BF1A2DEA-10FA-445E-A7B0-E538341266DF}" type="sibTrans" cxnId="{15699C65-E255-4FF3-8EA2-E73A8E7B94AE}">
      <dgm:prSet/>
      <dgm:spPr/>
      <dgm:t>
        <a:bodyPr/>
        <a:lstStyle/>
        <a:p>
          <a:endParaRPr lang="en-US"/>
        </a:p>
      </dgm:t>
    </dgm:pt>
    <dgm:pt modelId="{72C88381-4828-4110-8AD8-1AA98198C9C0}" type="pres">
      <dgm:prSet presAssocID="{5905012A-8C97-4A12-9C12-67BF8BF95C1B}" presName="linearFlow" presStyleCnt="0">
        <dgm:presLayoutVars>
          <dgm:dir/>
          <dgm:resizeHandles val="exact"/>
        </dgm:presLayoutVars>
      </dgm:prSet>
      <dgm:spPr/>
    </dgm:pt>
    <dgm:pt modelId="{9412557C-B83B-4AA5-AFCB-DBD229F78681}" type="pres">
      <dgm:prSet presAssocID="{5E629277-9302-434D-86E9-95D2231ED9B6}" presName="composite" presStyleCnt="0"/>
      <dgm:spPr/>
    </dgm:pt>
    <dgm:pt modelId="{241A15C4-0DB6-4D9C-B8DC-4AA25197DB1E}" type="pres">
      <dgm:prSet presAssocID="{5E629277-9302-434D-86E9-95D2231ED9B6}" presName="imgShp" presStyleLbl="fgImgPlace1" presStyleIdx="0" presStyleCnt="3" custLinFactNeighborX="-48538" custLinFactNeighborY="586"/>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dgm:spPr>
    </dgm:pt>
    <dgm:pt modelId="{537B60D7-F5A0-498F-A5BA-993F6D04615F}" type="pres">
      <dgm:prSet presAssocID="{5E629277-9302-434D-86E9-95D2231ED9B6}" presName="txShp" presStyleLbl="node1" presStyleIdx="0" presStyleCnt="3" custScaleX="121445" custLinFactNeighborX="10588" custLinFactNeighborY="-5">
        <dgm:presLayoutVars>
          <dgm:bulletEnabled val="1"/>
        </dgm:presLayoutVars>
      </dgm:prSet>
      <dgm:spPr/>
      <dgm:t>
        <a:bodyPr/>
        <a:lstStyle/>
        <a:p>
          <a:endParaRPr lang="en-US"/>
        </a:p>
      </dgm:t>
    </dgm:pt>
    <dgm:pt modelId="{3C2B579D-03B0-4B18-B33D-49669527284C}" type="pres">
      <dgm:prSet presAssocID="{7158F213-72AE-4EC5-B99E-102030B758B4}" presName="spacing" presStyleCnt="0"/>
      <dgm:spPr/>
    </dgm:pt>
    <dgm:pt modelId="{F6B2D41E-A0B7-4364-B4B8-75D51056AAC3}" type="pres">
      <dgm:prSet presAssocID="{1134AF85-3EE9-4587-B70A-976B54F5C645}" presName="composite" presStyleCnt="0"/>
      <dgm:spPr/>
    </dgm:pt>
    <dgm:pt modelId="{8784B481-AD61-454D-9F91-F5010FD04773}" type="pres">
      <dgm:prSet presAssocID="{1134AF85-3EE9-4587-B70A-976B54F5C645}" presName="imgShp" presStyleLbl="fgImgPlace1" presStyleIdx="1" presStyleCnt="3" custLinFactNeighborX="-47945"/>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dgm:spPr>
    </dgm:pt>
    <dgm:pt modelId="{9E5018C0-A825-4A97-AD2F-9F45B79B67CA}" type="pres">
      <dgm:prSet presAssocID="{1134AF85-3EE9-4587-B70A-976B54F5C645}" presName="txShp" presStyleLbl="node1" presStyleIdx="1" presStyleCnt="3" custScaleX="122224" custLinFactNeighborX="11530" custLinFactNeighborY="-1747">
        <dgm:presLayoutVars>
          <dgm:bulletEnabled val="1"/>
        </dgm:presLayoutVars>
      </dgm:prSet>
      <dgm:spPr/>
      <dgm:t>
        <a:bodyPr/>
        <a:lstStyle/>
        <a:p>
          <a:endParaRPr lang="en-US"/>
        </a:p>
      </dgm:t>
    </dgm:pt>
    <dgm:pt modelId="{A98C0B51-2A4B-4C02-9E33-12BBA81061DC}" type="pres">
      <dgm:prSet presAssocID="{350233E9-2E77-47DD-A5F1-630A83CFA5D0}" presName="spacing" presStyleCnt="0"/>
      <dgm:spPr/>
    </dgm:pt>
    <dgm:pt modelId="{B6FD8A9A-994F-4A67-8374-65FAE6310C96}" type="pres">
      <dgm:prSet presAssocID="{1BC57CA9-C921-4E39-BADF-F50D6EF1B931}" presName="composite" presStyleCnt="0"/>
      <dgm:spPr/>
    </dgm:pt>
    <dgm:pt modelId="{93FC1DE4-173F-40E3-9389-EE29A3BA8DA6}" type="pres">
      <dgm:prSet presAssocID="{1BC57CA9-C921-4E39-BADF-F50D6EF1B931}" presName="imgShp" presStyleLbl="fgImgPlace1" presStyleIdx="2" presStyleCnt="3" custLinFactNeighborX="-47945"/>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dgm:spPr>
    </dgm:pt>
    <dgm:pt modelId="{92E3D54F-5B52-497F-8B6E-574BEBF5FF7D}" type="pres">
      <dgm:prSet presAssocID="{1BC57CA9-C921-4E39-BADF-F50D6EF1B931}" presName="txShp" presStyleLbl="node1" presStyleIdx="2" presStyleCnt="3" custScaleX="124119" custLinFactNeighborX="11856">
        <dgm:presLayoutVars>
          <dgm:bulletEnabled val="1"/>
        </dgm:presLayoutVars>
      </dgm:prSet>
      <dgm:spPr/>
      <dgm:t>
        <a:bodyPr/>
        <a:lstStyle/>
        <a:p>
          <a:endParaRPr lang="en-US"/>
        </a:p>
      </dgm:t>
    </dgm:pt>
  </dgm:ptLst>
  <dgm:cxnLst>
    <dgm:cxn modelId="{7598EB6B-3F54-48B3-988C-1DE0E49BD7BC}" type="presOf" srcId="{5E629277-9302-434D-86E9-95D2231ED9B6}" destId="{537B60D7-F5A0-498F-A5BA-993F6D04615F}" srcOrd="0" destOrd="0" presId="urn:microsoft.com/office/officeart/2005/8/layout/vList3#1"/>
    <dgm:cxn modelId="{0B2D51D3-D64E-46B1-B9CF-44D3A51E3F27}" type="presOf" srcId="{5905012A-8C97-4A12-9C12-67BF8BF95C1B}" destId="{72C88381-4828-4110-8AD8-1AA98198C9C0}" srcOrd="0" destOrd="0" presId="urn:microsoft.com/office/officeart/2005/8/layout/vList3#1"/>
    <dgm:cxn modelId="{4F0A854B-27EF-4952-B304-DD32C438F44F}" srcId="{5905012A-8C97-4A12-9C12-67BF8BF95C1B}" destId="{1134AF85-3EE9-4587-B70A-976B54F5C645}" srcOrd="1" destOrd="0" parTransId="{45FC6281-3221-4595-BCEB-540D27F9F894}" sibTransId="{350233E9-2E77-47DD-A5F1-630A83CFA5D0}"/>
    <dgm:cxn modelId="{7B3424A2-EC03-4260-A110-3EC9B479B56B}" srcId="{5905012A-8C97-4A12-9C12-67BF8BF95C1B}" destId="{5E629277-9302-434D-86E9-95D2231ED9B6}" srcOrd="0" destOrd="0" parTransId="{5467CBA8-44D6-406A-8F1D-64BD37622895}" sibTransId="{7158F213-72AE-4EC5-B99E-102030B758B4}"/>
    <dgm:cxn modelId="{15699C65-E255-4FF3-8EA2-E73A8E7B94AE}" srcId="{5905012A-8C97-4A12-9C12-67BF8BF95C1B}" destId="{1BC57CA9-C921-4E39-BADF-F50D6EF1B931}" srcOrd="2" destOrd="0" parTransId="{5C690D15-A414-4435-BEE4-F78AE31F9ED7}" sibTransId="{BF1A2DEA-10FA-445E-A7B0-E538341266DF}"/>
    <dgm:cxn modelId="{3313D3FA-F7FD-4D0A-ADE4-25C4BF722E02}" type="presOf" srcId="{1BC57CA9-C921-4E39-BADF-F50D6EF1B931}" destId="{92E3D54F-5B52-497F-8B6E-574BEBF5FF7D}" srcOrd="0" destOrd="0" presId="urn:microsoft.com/office/officeart/2005/8/layout/vList3#1"/>
    <dgm:cxn modelId="{A780EFDE-99F3-4115-9EFC-7C7A74453AE7}" type="presOf" srcId="{1134AF85-3EE9-4587-B70A-976B54F5C645}" destId="{9E5018C0-A825-4A97-AD2F-9F45B79B67CA}" srcOrd="0" destOrd="0" presId="urn:microsoft.com/office/officeart/2005/8/layout/vList3#1"/>
    <dgm:cxn modelId="{EAC97951-52B2-45C0-B28C-2C48BE1994C2}" type="presParOf" srcId="{72C88381-4828-4110-8AD8-1AA98198C9C0}" destId="{9412557C-B83B-4AA5-AFCB-DBD229F78681}" srcOrd="0" destOrd="0" presId="urn:microsoft.com/office/officeart/2005/8/layout/vList3#1"/>
    <dgm:cxn modelId="{ECCEC8C3-82A7-4BD5-AAC2-0875B3F594E4}" type="presParOf" srcId="{9412557C-B83B-4AA5-AFCB-DBD229F78681}" destId="{241A15C4-0DB6-4D9C-B8DC-4AA25197DB1E}" srcOrd="0" destOrd="0" presId="urn:microsoft.com/office/officeart/2005/8/layout/vList3#1"/>
    <dgm:cxn modelId="{F5396DED-CF99-407A-A61E-E3458572ADCE}" type="presParOf" srcId="{9412557C-B83B-4AA5-AFCB-DBD229F78681}" destId="{537B60D7-F5A0-498F-A5BA-993F6D04615F}" srcOrd="1" destOrd="0" presId="urn:microsoft.com/office/officeart/2005/8/layout/vList3#1"/>
    <dgm:cxn modelId="{5B4481BB-FE25-41F4-A88B-EB2316BC6248}" type="presParOf" srcId="{72C88381-4828-4110-8AD8-1AA98198C9C0}" destId="{3C2B579D-03B0-4B18-B33D-49669527284C}" srcOrd="1" destOrd="0" presId="urn:microsoft.com/office/officeart/2005/8/layout/vList3#1"/>
    <dgm:cxn modelId="{9D3C69D0-3C0A-43C9-B366-91F74FA6FC5B}" type="presParOf" srcId="{72C88381-4828-4110-8AD8-1AA98198C9C0}" destId="{F6B2D41E-A0B7-4364-B4B8-75D51056AAC3}" srcOrd="2" destOrd="0" presId="urn:microsoft.com/office/officeart/2005/8/layout/vList3#1"/>
    <dgm:cxn modelId="{187AA279-C009-4B25-A7A4-73104EBE9165}" type="presParOf" srcId="{F6B2D41E-A0B7-4364-B4B8-75D51056AAC3}" destId="{8784B481-AD61-454D-9F91-F5010FD04773}" srcOrd="0" destOrd="0" presId="urn:microsoft.com/office/officeart/2005/8/layout/vList3#1"/>
    <dgm:cxn modelId="{183DF698-2246-49ED-8F2F-B6698C9AF901}" type="presParOf" srcId="{F6B2D41E-A0B7-4364-B4B8-75D51056AAC3}" destId="{9E5018C0-A825-4A97-AD2F-9F45B79B67CA}" srcOrd="1" destOrd="0" presId="urn:microsoft.com/office/officeart/2005/8/layout/vList3#1"/>
    <dgm:cxn modelId="{BB54DED5-A1AC-4B64-ADE5-D499D1962660}" type="presParOf" srcId="{72C88381-4828-4110-8AD8-1AA98198C9C0}" destId="{A98C0B51-2A4B-4C02-9E33-12BBA81061DC}" srcOrd="3" destOrd="0" presId="urn:microsoft.com/office/officeart/2005/8/layout/vList3#1"/>
    <dgm:cxn modelId="{B8E66CC3-A548-464C-8564-572AF61F3A32}" type="presParOf" srcId="{72C88381-4828-4110-8AD8-1AA98198C9C0}" destId="{B6FD8A9A-994F-4A67-8374-65FAE6310C96}" srcOrd="4" destOrd="0" presId="urn:microsoft.com/office/officeart/2005/8/layout/vList3#1"/>
    <dgm:cxn modelId="{3D5F2CA1-6B0F-4D87-A2A9-C24437D08963}" type="presParOf" srcId="{B6FD8A9A-994F-4A67-8374-65FAE6310C96}" destId="{93FC1DE4-173F-40E3-9389-EE29A3BA8DA6}" srcOrd="0" destOrd="0" presId="urn:microsoft.com/office/officeart/2005/8/layout/vList3#1"/>
    <dgm:cxn modelId="{27483234-7AF1-4CE8-A1B5-24AC53E3CD1F}" type="presParOf" srcId="{B6FD8A9A-994F-4A67-8374-65FAE6310C96}" destId="{92E3D54F-5B52-497F-8B6E-574BEBF5FF7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7DB9D7-CEE3-48A6-B340-54C87538EB3D}" type="doc">
      <dgm:prSet loTypeId="urn:microsoft.com/office/officeart/2005/8/layout/hProcess9" loCatId="process" qsTypeId="urn:microsoft.com/office/officeart/2005/8/quickstyle/simple1" qsCatId="simple" csTypeId="urn:microsoft.com/office/officeart/2005/8/colors/accent1_2" csCatId="accent1" phldr="1"/>
      <dgm:spPr/>
    </dgm:pt>
    <dgm:pt modelId="{835FA404-A9F6-479B-8F24-C4361398BF20}">
      <dgm:prSet phldrT="[Text]" custT="1"/>
      <dgm:spPr>
        <a:solidFill>
          <a:schemeClr val="accent6">
            <a:lumMod val="75000"/>
          </a:schemeClr>
        </a:solidFill>
      </dgm:spPr>
      <dgm:t>
        <a:bodyPr/>
        <a:lstStyle/>
        <a:p>
          <a:r>
            <a:rPr lang="en-ZA" sz="1600" dirty="0" smtClean="0">
              <a:latin typeface="Arial" panose="020B0604020202020204" pitchFamily="34" charset="0"/>
              <a:ea typeface="Times New Roman" panose="02020603050405020304" pitchFamily="18" charset="0"/>
            </a:rPr>
            <a:t>Electronic Communication Act no. 35 of 2005</a:t>
          </a:r>
        </a:p>
      </dgm:t>
    </dgm:pt>
    <dgm:pt modelId="{75305FE7-178B-4E7E-8133-F4EBA21097DD}" type="parTrans" cxnId="{4F2E1F14-9D6F-4F32-8617-3D9D4A5BEAEC}">
      <dgm:prSet/>
      <dgm:spPr/>
      <dgm:t>
        <a:bodyPr/>
        <a:lstStyle/>
        <a:p>
          <a:endParaRPr lang="en-US"/>
        </a:p>
      </dgm:t>
    </dgm:pt>
    <dgm:pt modelId="{3EA9E158-204B-47C2-8E53-A8794B3B8C51}" type="sibTrans" cxnId="{4F2E1F14-9D6F-4F32-8617-3D9D4A5BEAEC}">
      <dgm:prSet/>
      <dgm:spPr/>
      <dgm:t>
        <a:bodyPr/>
        <a:lstStyle/>
        <a:p>
          <a:endParaRPr lang="en-US"/>
        </a:p>
      </dgm:t>
    </dgm:pt>
    <dgm:pt modelId="{F9383A0E-1BD7-4D9E-A67B-BCDE9F2322AC}">
      <dgm:prSet phldrT="[Text]" custT="1"/>
      <dgm:spPr>
        <a:solidFill>
          <a:schemeClr val="accent6">
            <a:lumMod val="75000"/>
          </a:schemeClr>
        </a:solidFill>
      </dgm:spPr>
      <dgm:t>
        <a:bodyPr/>
        <a:lstStyle/>
        <a:p>
          <a:r>
            <a:rPr lang="en-ZA" sz="1600" dirty="0" smtClean="0">
              <a:latin typeface="Arial" panose="020B0604020202020204" pitchFamily="34" charset="0"/>
              <a:ea typeface="Times New Roman" panose="02020603050405020304" pitchFamily="18" charset="0"/>
            </a:rPr>
            <a:t>Promotion of Administrative Justice Act.No.3 of 2000 (PAJA)</a:t>
          </a:r>
        </a:p>
        <a:p>
          <a:r>
            <a:rPr lang="en-ZA" sz="1600" dirty="0" smtClean="0">
              <a:latin typeface="Arial" panose="020B0604020202020204" pitchFamily="34" charset="0"/>
              <a:ea typeface="Times New Roman" panose="02020603050405020304" pitchFamily="18" charset="0"/>
            </a:rPr>
            <a:t>.</a:t>
          </a:r>
          <a:endParaRPr lang="en-US" sz="1600" dirty="0"/>
        </a:p>
      </dgm:t>
    </dgm:pt>
    <dgm:pt modelId="{37A4555A-6CF8-47D0-B7D0-FC571E4AD830}" type="parTrans" cxnId="{54C33BC7-C97D-4BB6-9CF8-9CFE0A13D7E1}">
      <dgm:prSet/>
      <dgm:spPr/>
      <dgm:t>
        <a:bodyPr/>
        <a:lstStyle/>
        <a:p>
          <a:endParaRPr lang="en-US"/>
        </a:p>
      </dgm:t>
    </dgm:pt>
    <dgm:pt modelId="{B206EC38-7353-4238-AA3A-89970E66981C}" type="sibTrans" cxnId="{54C33BC7-C97D-4BB6-9CF8-9CFE0A13D7E1}">
      <dgm:prSet/>
      <dgm:spPr/>
      <dgm:t>
        <a:bodyPr/>
        <a:lstStyle/>
        <a:p>
          <a:endParaRPr lang="en-US"/>
        </a:p>
      </dgm:t>
    </dgm:pt>
    <dgm:pt modelId="{CFFB8818-F9B2-4110-81CE-AFB4F64EE6B4}">
      <dgm:prSet custT="1"/>
      <dgm:spPr>
        <a:solidFill>
          <a:schemeClr val="accent6">
            <a:lumMod val="75000"/>
          </a:schemeClr>
        </a:solidFill>
      </dgm:spPr>
      <dgm:t>
        <a:bodyPr/>
        <a:lstStyle/>
        <a:p>
          <a:r>
            <a:rPr lang="en-ZA" sz="1600" dirty="0" smtClean="0">
              <a:latin typeface="Arial" panose="020B0604020202020204" pitchFamily="34" charset="0"/>
              <a:ea typeface="Times New Roman" panose="02020603050405020304" pitchFamily="18" charset="0"/>
            </a:rPr>
            <a:t>Public Finance Management Act No.1 of 1999 (PFMA)</a:t>
          </a:r>
          <a:endParaRPr lang="en-US" sz="1600" dirty="0"/>
        </a:p>
      </dgm:t>
    </dgm:pt>
    <dgm:pt modelId="{D53891CA-0683-4A62-8AF9-DAC81D93D16B}" type="parTrans" cxnId="{E3C4D7F7-ACE2-4294-9745-E6E0D4528D29}">
      <dgm:prSet/>
      <dgm:spPr/>
      <dgm:t>
        <a:bodyPr/>
        <a:lstStyle/>
        <a:p>
          <a:endParaRPr lang="en-US"/>
        </a:p>
      </dgm:t>
    </dgm:pt>
    <dgm:pt modelId="{515A95F4-8149-4BE9-898C-42C91D1DBF2D}" type="sibTrans" cxnId="{E3C4D7F7-ACE2-4294-9745-E6E0D4528D29}">
      <dgm:prSet/>
      <dgm:spPr/>
      <dgm:t>
        <a:bodyPr/>
        <a:lstStyle/>
        <a:p>
          <a:endParaRPr lang="en-US"/>
        </a:p>
      </dgm:t>
    </dgm:pt>
    <dgm:pt modelId="{341B96FE-B991-4317-918D-62730BACEA35}">
      <dgm:prSet/>
      <dgm:spPr>
        <a:solidFill>
          <a:schemeClr val="accent6">
            <a:lumMod val="75000"/>
          </a:schemeClr>
        </a:solidFill>
      </dgm:spPr>
      <dgm:t>
        <a:bodyPr/>
        <a:lstStyle/>
        <a:p>
          <a:r>
            <a:rPr lang="en-ZA" dirty="0" smtClean="0">
              <a:latin typeface="Arial" panose="020B0604020202020204" pitchFamily="34" charset="0"/>
              <a:ea typeface="Times New Roman" panose="02020603050405020304" pitchFamily="18" charset="0"/>
            </a:rPr>
            <a:t>The Independent Communications Authority of South Africa Act, Act no. 13 of 2000 </a:t>
          </a:r>
          <a:endParaRPr lang="en-US" dirty="0"/>
        </a:p>
      </dgm:t>
    </dgm:pt>
    <dgm:pt modelId="{06A8B96B-2E59-4F5C-9B58-93A8BAD4095B}" type="parTrans" cxnId="{F2FB3C21-097C-4948-9DC0-AD4ECEE470DD}">
      <dgm:prSet/>
      <dgm:spPr/>
      <dgm:t>
        <a:bodyPr/>
        <a:lstStyle/>
        <a:p>
          <a:endParaRPr lang="en-US"/>
        </a:p>
      </dgm:t>
    </dgm:pt>
    <dgm:pt modelId="{1E8EFD9D-91E9-48AA-B082-612905CA7B72}" type="sibTrans" cxnId="{F2FB3C21-097C-4948-9DC0-AD4ECEE470DD}">
      <dgm:prSet/>
      <dgm:spPr/>
      <dgm:t>
        <a:bodyPr/>
        <a:lstStyle/>
        <a:p>
          <a:endParaRPr lang="en-US"/>
        </a:p>
      </dgm:t>
    </dgm:pt>
    <dgm:pt modelId="{432546A1-A515-4706-A991-889FF1EB488F}" type="pres">
      <dgm:prSet presAssocID="{427DB9D7-CEE3-48A6-B340-54C87538EB3D}" presName="CompostProcess" presStyleCnt="0">
        <dgm:presLayoutVars>
          <dgm:dir/>
          <dgm:resizeHandles val="exact"/>
        </dgm:presLayoutVars>
      </dgm:prSet>
      <dgm:spPr/>
    </dgm:pt>
    <dgm:pt modelId="{A9BDD341-F18F-4CB1-B5B6-939CC11A5223}" type="pres">
      <dgm:prSet presAssocID="{427DB9D7-CEE3-48A6-B340-54C87538EB3D}" presName="arrow" presStyleLbl="bgShp" presStyleIdx="0" presStyleCnt="1"/>
      <dgm:spPr/>
    </dgm:pt>
    <dgm:pt modelId="{DF3D99C1-9962-416B-AD29-EDE131278365}" type="pres">
      <dgm:prSet presAssocID="{427DB9D7-CEE3-48A6-B340-54C87538EB3D}" presName="linearProcess" presStyleCnt="0"/>
      <dgm:spPr/>
    </dgm:pt>
    <dgm:pt modelId="{C5EC47D0-0513-41A2-8B0F-8773AB1086C7}" type="pres">
      <dgm:prSet presAssocID="{835FA404-A9F6-479B-8F24-C4361398BF20}" presName="textNode" presStyleLbl="node1" presStyleIdx="0" presStyleCnt="4">
        <dgm:presLayoutVars>
          <dgm:bulletEnabled val="1"/>
        </dgm:presLayoutVars>
      </dgm:prSet>
      <dgm:spPr/>
      <dgm:t>
        <a:bodyPr/>
        <a:lstStyle/>
        <a:p>
          <a:endParaRPr lang="en-US"/>
        </a:p>
      </dgm:t>
    </dgm:pt>
    <dgm:pt modelId="{F3371DA9-4750-446D-B7E0-7B39F855104B}" type="pres">
      <dgm:prSet presAssocID="{3EA9E158-204B-47C2-8E53-A8794B3B8C51}" presName="sibTrans" presStyleCnt="0"/>
      <dgm:spPr/>
    </dgm:pt>
    <dgm:pt modelId="{C249A979-3B2B-4DC8-844A-873F5938BFD5}" type="pres">
      <dgm:prSet presAssocID="{341B96FE-B991-4317-918D-62730BACEA35}" presName="textNode" presStyleLbl="node1" presStyleIdx="1" presStyleCnt="4">
        <dgm:presLayoutVars>
          <dgm:bulletEnabled val="1"/>
        </dgm:presLayoutVars>
      </dgm:prSet>
      <dgm:spPr/>
      <dgm:t>
        <a:bodyPr/>
        <a:lstStyle/>
        <a:p>
          <a:endParaRPr lang="en-US"/>
        </a:p>
      </dgm:t>
    </dgm:pt>
    <dgm:pt modelId="{4AB889A8-89A2-45EE-ACDC-1E0382790A0B}" type="pres">
      <dgm:prSet presAssocID="{1E8EFD9D-91E9-48AA-B082-612905CA7B72}" presName="sibTrans" presStyleCnt="0"/>
      <dgm:spPr/>
    </dgm:pt>
    <dgm:pt modelId="{D865D5C7-0D15-44A0-9251-07F5E1333706}" type="pres">
      <dgm:prSet presAssocID="{F9383A0E-1BD7-4D9E-A67B-BCDE9F2322AC}" presName="textNode" presStyleLbl="node1" presStyleIdx="2" presStyleCnt="4">
        <dgm:presLayoutVars>
          <dgm:bulletEnabled val="1"/>
        </dgm:presLayoutVars>
      </dgm:prSet>
      <dgm:spPr/>
      <dgm:t>
        <a:bodyPr/>
        <a:lstStyle/>
        <a:p>
          <a:endParaRPr lang="en-US"/>
        </a:p>
      </dgm:t>
    </dgm:pt>
    <dgm:pt modelId="{D8EA79FC-D7BD-4778-B382-DFAD28EE7774}" type="pres">
      <dgm:prSet presAssocID="{B206EC38-7353-4238-AA3A-89970E66981C}" presName="sibTrans" presStyleCnt="0"/>
      <dgm:spPr/>
    </dgm:pt>
    <dgm:pt modelId="{A0189BBE-74BF-4325-9988-AB8ABE220A2B}" type="pres">
      <dgm:prSet presAssocID="{CFFB8818-F9B2-4110-81CE-AFB4F64EE6B4}" presName="textNode" presStyleLbl="node1" presStyleIdx="3" presStyleCnt="4">
        <dgm:presLayoutVars>
          <dgm:bulletEnabled val="1"/>
        </dgm:presLayoutVars>
      </dgm:prSet>
      <dgm:spPr/>
      <dgm:t>
        <a:bodyPr/>
        <a:lstStyle/>
        <a:p>
          <a:endParaRPr lang="en-US"/>
        </a:p>
      </dgm:t>
    </dgm:pt>
  </dgm:ptLst>
  <dgm:cxnLst>
    <dgm:cxn modelId="{E9C18A5D-9F6B-4F6A-B98D-9C1F810E19FB}" type="presOf" srcId="{835FA404-A9F6-479B-8F24-C4361398BF20}" destId="{C5EC47D0-0513-41A2-8B0F-8773AB1086C7}" srcOrd="0" destOrd="0" presId="urn:microsoft.com/office/officeart/2005/8/layout/hProcess9"/>
    <dgm:cxn modelId="{54C33BC7-C97D-4BB6-9CF8-9CFE0A13D7E1}" srcId="{427DB9D7-CEE3-48A6-B340-54C87538EB3D}" destId="{F9383A0E-1BD7-4D9E-A67B-BCDE9F2322AC}" srcOrd="2" destOrd="0" parTransId="{37A4555A-6CF8-47D0-B7D0-FC571E4AD830}" sibTransId="{B206EC38-7353-4238-AA3A-89970E66981C}"/>
    <dgm:cxn modelId="{E9BDF09A-9A42-485E-A0D4-52E44EC0E232}" type="presOf" srcId="{CFFB8818-F9B2-4110-81CE-AFB4F64EE6B4}" destId="{A0189BBE-74BF-4325-9988-AB8ABE220A2B}" srcOrd="0" destOrd="0" presId="urn:microsoft.com/office/officeart/2005/8/layout/hProcess9"/>
    <dgm:cxn modelId="{F2FB3C21-097C-4948-9DC0-AD4ECEE470DD}" srcId="{427DB9D7-CEE3-48A6-B340-54C87538EB3D}" destId="{341B96FE-B991-4317-918D-62730BACEA35}" srcOrd="1" destOrd="0" parTransId="{06A8B96B-2E59-4F5C-9B58-93A8BAD4095B}" sibTransId="{1E8EFD9D-91E9-48AA-B082-612905CA7B72}"/>
    <dgm:cxn modelId="{C6FD2073-901B-454D-99F6-1A43A0859F3B}" type="presOf" srcId="{341B96FE-B991-4317-918D-62730BACEA35}" destId="{C249A979-3B2B-4DC8-844A-873F5938BFD5}" srcOrd="0" destOrd="0" presId="urn:microsoft.com/office/officeart/2005/8/layout/hProcess9"/>
    <dgm:cxn modelId="{4F2E1F14-9D6F-4F32-8617-3D9D4A5BEAEC}" srcId="{427DB9D7-CEE3-48A6-B340-54C87538EB3D}" destId="{835FA404-A9F6-479B-8F24-C4361398BF20}" srcOrd="0" destOrd="0" parTransId="{75305FE7-178B-4E7E-8133-F4EBA21097DD}" sibTransId="{3EA9E158-204B-47C2-8E53-A8794B3B8C51}"/>
    <dgm:cxn modelId="{F742621B-77EB-4AA0-9951-E1D3E87C655D}" type="presOf" srcId="{F9383A0E-1BD7-4D9E-A67B-BCDE9F2322AC}" destId="{D865D5C7-0D15-44A0-9251-07F5E1333706}" srcOrd="0" destOrd="0" presId="urn:microsoft.com/office/officeart/2005/8/layout/hProcess9"/>
    <dgm:cxn modelId="{35562615-8270-4B44-A387-B0BF01C6D414}" type="presOf" srcId="{427DB9D7-CEE3-48A6-B340-54C87538EB3D}" destId="{432546A1-A515-4706-A991-889FF1EB488F}" srcOrd="0" destOrd="0" presId="urn:microsoft.com/office/officeart/2005/8/layout/hProcess9"/>
    <dgm:cxn modelId="{E3C4D7F7-ACE2-4294-9745-E6E0D4528D29}" srcId="{427DB9D7-CEE3-48A6-B340-54C87538EB3D}" destId="{CFFB8818-F9B2-4110-81CE-AFB4F64EE6B4}" srcOrd="3" destOrd="0" parTransId="{D53891CA-0683-4A62-8AF9-DAC81D93D16B}" sibTransId="{515A95F4-8149-4BE9-898C-42C91D1DBF2D}"/>
    <dgm:cxn modelId="{C15F1CE4-49B1-4845-9733-08C11AC427E1}" type="presParOf" srcId="{432546A1-A515-4706-A991-889FF1EB488F}" destId="{A9BDD341-F18F-4CB1-B5B6-939CC11A5223}" srcOrd="0" destOrd="0" presId="urn:microsoft.com/office/officeart/2005/8/layout/hProcess9"/>
    <dgm:cxn modelId="{56910DA3-A05D-4C31-B2DC-5AB5C333A1E2}" type="presParOf" srcId="{432546A1-A515-4706-A991-889FF1EB488F}" destId="{DF3D99C1-9962-416B-AD29-EDE131278365}" srcOrd="1" destOrd="0" presId="urn:microsoft.com/office/officeart/2005/8/layout/hProcess9"/>
    <dgm:cxn modelId="{622CA200-A2D1-4492-8333-22D556299458}" type="presParOf" srcId="{DF3D99C1-9962-416B-AD29-EDE131278365}" destId="{C5EC47D0-0513-41A2-8B0F-8773AB1086C7}" srcOrd="0" destOrd="0" presId="urn:microsoft.com/office/officeart/2005/8/layout/hProcess9"/>
    <dgm:cxn modelId="{865CD188-BEB2-4862-A5A2-B44DEBA8530F}" type="presParOf" srcId="{DF3D99C1-9962-416B-AD29-EDE131278365}" destId="{F3371DA9-4750-446D-B7E0-7B39F855104B}" srcOrd="1" destOrd="0" presId="urn:microsoft.com/office/officeart/2005/8/layout/hProcess9"/>
    <dgm:cxn modelId="{AFD64966-62DB-4821-B70F-292D2F7F5A38}" type="presParOf" srcId="{DF3D99C1-9962-416B-AD29-EDE131278365}" destId="{C249A979-3B2B-4DC8-844A-873F5938BFD5}" srcOrd="2" destOrd="0" presId="urn:microsoft.com/office/officeart/2005/8/layout/hProcess9"/>
    <dgm:cxn modelId="{245954E7-C82B-484B-823C-782F414EA1E8}" type="presParOf" srcId="{DF3D99C1-9962-416B-AD29-EDE131278365}" destId="{4AB889A8-89A2-45EE-ACDC-1E0382790A0B}" srcOrd="3" destOrd="0" presId="urn:microsoft.com/office/officeart/2005/8/layout/hProcess9"/>
    <dgm:cxn modelId="{C0CF81A8-E7BF-4EB9-B707-70A8EF87D28D}" type="presParOf" srcId="{DF3D99C1-9962-416B-AD29-EDE131278365}" destId="{D865D5C7-0D15-44A0-9251-07F5E1333706}" srcOrd="4" destOrd="0" presId="urn:microsoft.com/office/officeart/2005/8/layout/hProcess9"/>
    <dgm:cxn modelId="{4942F29B-3C64-4001-A415-E1765E70E1CB}" type="presParOf" srcId="{DF3D99C1-9962-416B-AD29-EDE131278365}" destId="{D8EA79FC-D7BD-4778-B382-DFAD28EE7774}" srcOrd="5" destOrd="0" presId="urn:microsoft.com/office/officeart/2005/8/layout/hProcess9"/>
    <dgm:cxn modelId="{D07E4047-086C-4EAE-93A0-D44B71B98C98}" type="presParOf" srcId="{DF3D99C1-9962-416B-AD29-EDE131278365}" destId="{A0189BBE-74BF-4325-9988-AB8ABE220A2B}"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BB51D4-2081-42F6-930F-D7B358B65489}">
      <dsp:nvSpPr>
        <dsp:cNvPr id="0" name=""/>
        <dsp:cNvSpPr/>
      </dsp:nvSpPr>
      <dsp:spPr>
        <a:xfrm>
          <a:off x="1440169" y="0"/>
          <a:ext cx="5951517" cy="595151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77F78-3FD1-418F-96C6-C2C43B8200C9}">
      <dsp:nvSpPr>
        <dsp:cNvPr id="0" name=""/>
        <dsp:cNvSpPr/>
      </dsp:nvSpPr>
      <dsp:spPr>
        <a:xfrm>
          <a:off x="1440171" y="415219"/>
          <a:ext cx="2939221" cy="23210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endParaRPr lang="en-US" sz="1800" kern="1200" dirty="0">
            <a:latin typeface="Arial" panose="020B0604020202020204" pitchFamily="34" charset="0"/>
            <a:cs typeface="Arial" panose="020B0604020202020204" pitchFamily="34" charset="0"/>
          </a:endParaRPr>
        </a:p>
      </dsp:txBody>
      <dsp:txXfrm>
        <a:off x="1440171" y="415219"/>
        <a:ext cx="2939221" cy="2321091"/>
      </dsp:txXfrm>
    </dsp:sp>
    <dsp:sp modelId="{EE3254A9-1B1E-4837-BBA4-B80F64AF95A3}">
      <dsp:nvSpPr>
        <dsp:cNvPr id="0" name=""/>
        <dsp:cNvSpPr/>
      </dsp:nvSpPr>
      <dsp:spPr>
        <a:xfrm>
          <a:off x="4410804" y="432047"/>
          <a:ext cx="2939221" cy="23210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r>
            <a:rPr lang="en-US" sz="1200" kern="1200" dirty="0" smtClean="0">
              <a:latin typeface="Arial" panose="020B0604020202020204" pitchFamily="34" charset="0"/>
              <a:cs typeface="Arial" panose="020B0604020202020204" pitchFamily="34" charset="0"/>
            </a:rPr>
            <a:t>.</a:t>
          </a:r>
          <a:endParaRPr lang="en-US" sz="1200" kern="1200" dirty="0">
            <a:latin typeface="Arial" panose="020B0604020202020204" pitchFamily="34" charset="0"/>
            <a:cs typeface="Arial" panose="020B0604020202020204" pitchFamily="34" charset="0"/>
          </a:endParaRPr>
        </a:p>
      </dsp:txBody>
      <dsp:txXfrm>
        <a:off x="4410804" y="432047"/>
        <a:ext cx="2939221" cy="2321091"/>
      </dsp:txXfrm>
    </dsp:sp>
    <dsp:sp modelId="{B7B57BAF-FEEA-469D-9F12-0E5CCAFFB0CA}">
      <dsp:nvSpPr>
        <dsp:cNvPr id="0" name=""/>
        <dsp:cNvSpPr/>
      </dsp:nvSpPr>
      <dsp:spPr>
        <a:xfrm>
          <a:off x="1509908" y="3312366"/>
          <a:ext cx="2799747" cy="23210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Encourage the channeling of resources to the community media sectors.</a:t>
          </a:r>
        </a:p>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Raise public awareness with regard to media development &amp; diversity issues.</a:t>
          </a:r>
          <a:endParaRPr lang="en-US" sz="1800" kern="1200" dirty="0">
            <a:latin typeface="Arial" panose="020B0604020202020204" pitchFamily="34" charset="0"/>
            <a:cs typeface="Arial" panose="020B0604020202020204" pitchFamily="34" charset="0"/>
          </a:endParaRPr>
        </a:p>
      </dsp:txBody>
      <dsp:txXfrm>
        <a:off x="1509908" y="3312366"/>
        <a:ext cx="2799747" cy="2321091"/>
      </dsp:txXfrm>
    </dsp:sp>
    <dsp:sp modelId="{E418AA56-A33F-4066-A0DC-32A807BAAE98}">
      <dsp:nvSpPr>
        <dsp:cNvPr id="0" name=""/>
        <dsp:cNvSpPr/>
      </dsp:nvSpPr>
      <dsp:spPr>
        <a:xfrm>
          <a:off x="4332386" y="3367539"/>
          <a:ext cx="3034734" cy="23210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Support initiatives which promote literacy and a culture of reading.</a:t>
          </a:r>
        </a:p>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Encourage research regarding media development &amp; diversity.</a:t>
          </a:r>
        </a:p>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Liaise with other statutory bodies such as ICASA, USAASA and SALGA</a:t>
          </a:r>
          <a:endParaRPr lang="en-US" sz="1800" kern="1200" dirty="0">
            <a:latin typeface="Arial" panose="020B0604020202020204" pitchFamily="34" charset="0"/>
            <a:cs typeface="Arial" panose="020B0604020202020204" pitchFamily="34" charset="0"/>
          </a:endParaRPr>
        </a:p>
      </dsp:txBody>
      <dsp:txXfrm>
        <a:off x="4332386" y="3367539"/>
        <a:ext cx="3034734" cy="23210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46537E-3506-4DF0-9033-9C2A632FE928}">
      <dsp:nvSpPr>
        <dsp:cNvPr id="0" name=""/>
        <dsp:cNvSpPr/>
      </dsp:nvSpPr>
      <dsp:spPr>
        <a:xfrm>
          <a:off x="-5157656" y="-790062"/>
          <a:ext cx="6142114" cy="6142114"/>
        </a:xfrm>
        <a:prstGeom prst="blockArc">
          <a:avLst>
            <a:gd name="adj1" fmla="val 18900000"/>
            <a:gd name="adj2" fmla="val 2700000"/>
            <a:gd name="adj3" fmla="val 352"/>
          </a:avLst>
        </a:prstGeom>
        <a:noFill/>
        <a:ln w="9525" cap="flat" cmpd="sng" algn="ctr">
          <a:solidFill>
            <a:schemeClr val="accent6">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6E6C15-FBA9-424A-9BEC-164009C969C0}">
      <dsp:nvSpPr>
        <dsp:cNvPr id="0" name=""/>
        <dsp:cNvSpPr/>
      </dsp:nvSpPr>
      <dsp:spPr>
        <a:xfrm>
          <a:off x="633204" y="456199"/>
          <a:ext cx="8016808" cy="912398"/>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4216"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An accessible, transformed and diversified media</a:t>
          </a:r>
          <a:endParaRPr lang="en-US" sz="2000" b="1" kern="1200" dirty="0">
            <a:solidFill>
              <a:schemeClr val="tx1"/>
            </a:solidFill>
            <a:latin typeface="Arial" panose="020B0604020202020204" pitchFamily="34" charset="0"/>
            <a:cs typeface="Arial" panose="020B0604020202020204" pitchFamily="34" charset="0"/>
          </a:endParaRPr>
        </a:p>
      </dsp:txBody>
      <dsp:txXfrm>
        <a:off x="633204" y="456199"/>
        <a:ext cx="8016808" cy="912398"/>
      </dsp:txXfrm>
    </dsp:sp>
    <dsp:sp modelId="{E5E7EC62-7067-455B-8EF8-DF94ED380FB2}">
      <dsp:nvSpPr>
        <dsp:cNvPr id="0" name=""/>
        <dsp:cNvSpPr/>
      </dsp:nvSpPr>
      <dsp:spPr>
        <a:xfrm>
          <a:off x="62955" y="342149"/>
          <a:ext cx="1140497" cy="1140497"/>
        </a:xfrm>
        <a:prstGeom prst="ellipse">
          <a:avLst/>
        </a:prstGeom>
        <a:solidFill>
          <a:srgbClr val="0070C0"/>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1D8360-38D2-4013-978D-26BF783DEB8C}">
      <dsp:nvSpPr>
        <dsp:cNvPr id="0" name=""/>
        <dsp:cNvSpPr/>
      </dsp:nvSpPr>
      <dsp:spPr>
        <a:xfrm>
          <a:off x="964860" y="1824796"/>
          <a:ext cx="7685151" cy="912398"/>
        </a:xfrm>
        <a:prstGeom prst="rect">
          <a:avLst/>
        </a:prstGeom>
        <a:gradFill rotWithShape="0">
          <a:gsLst>
            <a:gs pos="0">
              <a:schemeClr val="accent6">
                <a:shade val="80000"/>
                <a:hueOff val="-190846"/>
                <a:satOff val="8505"/>
                <a:lumOff val="11889"/>
                <a:alphaOff val="0"/>
                <a:shade val="51000"/>
                <a:satMod val="130000"/>
              </a:schemeClr>
            </a:gs>
            <a:gs pos="80000">
              <a:schemeClr val="accent6">
                <a:shade val="80000"/>
                <a:hueOff val="-190846"/>
                <a:satOff val="8505"/>
                <a:lumOff val="11889"/>
                <a:alphaOff val="0"/>
                <a:shade val="93000"/>
                <a:satMod val="130000"/>
              </a:schemeClr>
            </a:gs>
            <a:gs pos="100000">
              <a:schemeClr val="accent6">
                <a:shade val="80000"/>
                <a:hueOff val="-190846"/>
                <a:satOff val="8505"/>
                <a:lumOff val="11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4216" tIns="50800" rIns="50800" bIns="50800" numCol="1" spcCol="1270" anchor="ctr" anchorCtr="0">
          <a:noAutofit/>
        </a:bodyPr>
        <a:lstStyle/>
        <a:p>
          <a:pPr lvl="0" algn="l" defTabSz="889000">
            <a:lnSpc>
              <a:spcPct val="90000"/>
            </a:lnSpc>
            <a:spcBef>
              <a:spcPct val="0"/>
            </a:spcBef>
            <a:spcAft>
              <a:spcPct val="35000"/>
            </a:spcAft>
          </a:pPr>
          <a:r>
            <a:rPr lang="en-ZA" sz="2000" b="1" kern="1200" dirty="0" smtClean="0">
              <a:solidFill>
                <a:schemeClr val="bg1"/>
              </a:solidFill>
              <a:latin typeface="Arial" panose="020B0604020202020204" pitchFamily="34" charset="0"/>
              <a:cs typeface="Arial" panose="020B0604020202020204" pitchFamily="34" charset="0"/>
            </a:rPr>
            <a:t>Leading media development, transformation and diversification in South Africa </a:t>
          </a:r>
          <a:endParaRPr lang="en-US" sz="2000" b="1" kern="1200" dirty="0">
            <a:solidFill>
              <a:schemeClr val="bg1"/>
            </a:solidFill>
            <a:latin typeface="Arial" panose="020B0604020202020204" pitchFamily="34" charset="0"/>
            <a:cs typeface="Arial" panose="020B0604020202020204" pitchFamily="34" charset="0"/>
          </a:endParaRPr>
        </a:p>
      </dsp:txBody>
      <dsp:txXfrm>
        <a:off x="964860" y="1824796"/>
        <a:ext cx="7685151" cy="912398"/>
      </dsp:txXfrm>
    </dsp:sp>
    <dsp:sp modelId="{3F441D40-BE19-4F25-8914-5E06D5FF796C}">
      <dsp:nvSpPr>
        <dsp:cNvPr id="0" name=""/>
        <dsp:cNvSpPr/>
      </dsp:nvSpPr>
      <dsp:spPr>
        <a:xfrm>
          <a:off x="394612" y="1710746"/>
          <a:ext cx="1140497" cy="1140497"/>
        </a:xfrm>
        <a:prstGeom prst="ellipse">
          <a:avLst/>
        </a:prstGeom>
        <a:solidFill>
          <a:schemeClr val="tx2">
            <a:lumMod val="75000"/>
          </a:schemeClr>
        </a:solidFill>
        <a:ln w="9525" cap="flat" cmpd="sng" algn="ctr">
          <a:solidFill>
            <a:schemeClr val="accent6">
              <a:shade val="80000"/>
              <a:hueOff val="-190846"/>
              <a:satOff val="8505"/>
              <a:lumOff val="11889"/>
              <a:alphaOff val="0"/>
            </a:schemeClr>
          </a:solidFill>
          <a:prstDash val="solid"/>
        </a:ln>
        <a:effectLst/>
      </dsp:spPr>
      <dsp:style>
        <a:lnRef idx="1">
          <a:scrgbClr r="0" g="0" b="0"/>
        </a:lnRef>
        <a:fillRef idx="1">
          <a:scrgbClr r="0" g="0" b="0"/>
        </a:fillRef>
        <a:effectRef idx="0">
          <a:scrgbClr r="0" g="0" b="0"/>
        </a:effectRef>
        <a:fontRef idx="minor"/>
      </dsp:style>
    </dsp:sp>
    <dsp:sp modelId="{DAD9B6CF-7CFB-4DD6-A959-198BCA4BD802}">
      <dsp:nvSpPr>
        <dsp:cNvPr id="0" name=""/>
        <dsp:cNvSpPr/>
      </dsp:nvSpPr>
      <dsp:spPr>
        <a:xfrm>
          <a:off x="633204" y="3193393"/>
          <a:ext cx="8016808" cy="912398"/>
        </a:xfrm>
        <a:prstGeom prst="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4216" tIns="45720" rIns="45720" bIns="45720" numCol="1" spcCol="1270" anchor="ctr" anchorCtr="0">
          <a:noAutofit/>
        </a:bodyPr>
        <a:lstStyle/>
        <a:p>
          <a:pPr lvl="0" algn="l" defTabSz="800100">
            <a:lnSpc>
              <a:spcPct val="90000"/>
            </a:lnSpc>
            <a:spcBef>
              <a:spcPct val="0"/>
            </a:spcBef>
            <a:spcAft>
              <a:spcPct val="35000"/>
            </a:spcAft>
          </a:pPr>
          <a:r>
            <a:rPr lang="hy-AM" sz="1800" b="1" kern="1200" dirty="0" smtClean="0">
              <a:solidFill>
                <a:schemeClr val="tx1"/>
              </a:solidFill>
              <a:latin typeface="Arial" panose="020B0604020202020204" pitchFamily="34" charset="0"/>
            </a:rPr>
            <a:t>֍</a:t>
          </a:r>
          <a:r>
            <a:rPr lang="en-US" sz="1800" b="1" kern="1200" dirty="0" smtClean="0">
              <a:solidFill>
                <a:schemeClr val="tx1"/>
              </a:solidFill>
              <a:latin typeface="Arial" panose="020B0604020202020204" pitchFamily="34" charset="0"/>
            </a:rPr>
            <a:t> </a:t>
          </a:r>
          <a:r>
            <a:rPr lang="en-ZA" sz="1800" b="1" kern="1200" dirty="0" smtClean="0">
              <a:solidFill>
                <a:schemeClr val="tx1"/>
              </a:solidFill>
              <a:latin typeface="Arial" panose="020B0604020202020204" pitchFamily="34" charset="0"/>
            </a:rPr>
            <a:t>Integrity </a:t>
          </a:r>
          <a:r>
            <a:rPr lang="hy-AM" sz="1800" b="1" kern="1200" dirty="0" smtClean="0">
              <a:solidFill>
                <a:schemeClr val="tx1"/>
              </a:solidFill>
              <a:latin typeface="Arial" panose="020B0604020202020204" pitchFamily="34" charset="0"/>
            </a:rPr>
            <a:t>֍</a:t>
          </a:r>
          <a:r>
            <a:rPr lang="en-US" sz="1800" b="1" kern="1200" dirty="0" smtClean="0">
              <a:solidFill>
                <a:schemeClr val="tx1"/>
              </a:solidFill>
              <a:latin typeface="Arial" panose="020B0604020202020204" pitchFamily="34" charset="0"/>
            </a:rPr>
            <a:t> Accountability</a:t>
          </a:r>
          <a:r>
            <a:rPr lang="en-ZA" sz="1800" b="1" kern="1200" dirty="0" smtClean="0">
              <a:solidFill>
                <a:schemeClr val="tx1"/>
              </a:solidFill>
              <a:latin typeface="Arial" panose="020B0604020202020204" pitchFamily="34" charset="0"/>
            </a:rPr>
            <a:t> </a:t>
          </a:r>
          <a:r>
            <a:rPr lang="hy-AM" sz="1800" b="1" kern="1200" dirty="0" smtClean="0">
              <a:solidFill>
                <a:schemeClr val="tx1"/>
              </a:solidFill>
              <a:latin typeface="Arial" panose="020B0604020202020204" pitchFamily="34" charset="0"/>
            </a:rPr>
            <a:t>֍</a:t>
          </a:r>
          <a:r>
            <a:rPr lang="en-US" sz="1800" b="1" kern="1200" dirty="0" smtClean="0">
              <a:solidFill>
                <a:schemeClr val="tx1"/>
              </a:solidFill>
              <a:latin typeface="Arial" panose="020B0604020202020204" pitchFamily="34" charset="0"/>
            </a:rPr>
            <a:t> </a:t>
          </a:r>
          <a:r>
            <a:rPr lang="en-ZA" sz="1800" b="1" kern="1200" dirty="0" smtClean="0">
              <a:solidFill>
                <a:schemeClr val="tx1"/>
              </a:solidFill>
              <a:latin typeface="Arial" panose="020B0604020202020204" pitchFamily="34" charset="0"/>
            </a:rPr>
            <a:t>Inclusivity </a:t>
          </a:r>
          <a:r>
            <a:rPr lang="hy-AM" sz="1800" b="1" kern="1200" dirty="0" smtClean="0">
              <a:solidFill>
                <a:schemeClr val="tx1"/>
              </a:solidFill>
              <a:latin typeface="Arial" panose="020B0604020202020204" pitchFamily="34" charset="0"/>
            </a:rPr>
            <a:t>֍</a:t>
          </a:r>
          <a:r>
            <a:rPr lang="en-US" sz="1800" b="1" kern="1200" dirty="0" smtClean="0">
              <a:solidFill>
                <a:schemeClr val="tx1"/>
              </a:solidFill>
              <a:latin typeface="Arial" panose="020B0604020202020204" pitchFamily="34" charset="0"/>
            </a:rPr>
            <a:t> </a:t>
          </a:r>
          <a:r>
            <a:rPr lang="en-ZA" sz="1800" b="1" kern="1200" dirty="0" smtClean="0">
              <a:solidFill>
                <a:schemeClr val="tx1"/>
              </a:solidFill>
              <a:latin typeface="Arial" panose="020B0604020202020204" pitchFamily="34" charset="0"/>
            </a:rPr>
            <a:t>Ubuntu</a:t>
          </a:r>
        </a:p>
        <a:p>
          <a:pPr lvl="0" algn="l" defTabSz="800100">
            <a:lnSpc>
              <a:spcPct val="90000"/>
            </a:lnSpc>
            <a:spcBef>
              <a:spcPct val="0"/>
            </a:spcBef>
            <a:spcAft>
              <a:spcPct val="35000"/>
            </a:spcAft>
          </a:pPr>
          <a:r>
            <a:rPr lang="hy-AM" sz="1800" b="1" kern="1200" dirty="0" smtClean="0">
              <a:solidFill>
                <a:schemeClr val="tx1"/>
              </a:solidFill>
              <a:latin typeface="Arial" panose="020B0604020202020204" pitchFamily="34" charset="0"/>
            </a:rPr>
            <a:t>֍</a:t>
          </a:r>
          <a:r>
            <a:rPr lang="en-US" sz="1800" b="1" kern="1200" dirty="0" smtClean="0">
              <a:solidFill>
                <a:schemeClr val="tx1"/>
              </a:solidFill>
              <a:latin typeface="Arial" panose="020B0604020202020204" pitchFamily="34" charset="0"/>
            </a:rPr>
            <a:t> Professionalism</a:t>
          </a:r>
          <a:endParaRPr lang="en-US" sz="1800" b="1" kern="1200" dirty="0">
            <a:solidFill>
              <a:schemeClr val="tx1"/>
            </a:solidFill>
          </a:endParaRPr>
        </a:p>
      </dsp:txBody>
      <dsp:txXfrm>
        <a:off x="633204" y="3193393"/>
        <a:ext cx="8016808" cy="912398"/>
      </dsp:txXfrm>
    </dsp:sp>
    <dsp:sp modelId="{A0D3138F-3F9C-4AA2-8AED-DD92EF74BC96}">
      <dsp:nvSpPr>
        <dsp:cNvPr id="0" name=""/>
        <dsp:cNvSpPr/>
      </dsp:nvSpPr>
      <dsp:spPr>
        <a:xfrm>
          <a:off x="62955" y="3079343"/>
          <a:ext cx="1140497" cy="1140497"/>
        </a:xfrm>
        <a:prstGeom prst="ellipse">
          <a:avLst/>
        </a:prstGeom>
        <a:solidFill>
          <a:schemeClr val="accent5">
            <a:lumMod val="60000"/>
            <a:lumOff val="40000"/>
          </a:schemeClr>
        </a:solidFill>
        <a:ln w="9525" cap="flat" cmpd="sng" algn="ctr">
          <a:solidFill>
            <a:schemeClr val="accent6">
              <a:shade val="80000"/>
              <a:hueOff val="-381692"/>
              <a:satOff val="17009"/>
              <a:lumOff val="23779"/>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B60D7-F5A0-498F-A5BA-993F6D04615F}">
      <dsp:nvSpPr>
        <dsp:cNvPr id="0" name=""/>
        <dsp:cNvSpPr/>
      </dsp:nvSpPr>
      <dsp:spPr>
        <a:xfrm rot="10800000">
          <a:off x="1424725" y="1789"/>
          <a:ext cx="6870564" cy="1242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985" tIns="76200" rIns="142240" bIns="76200" numCol="1" spcCol="1270" anchor="ctr" anchorCtr="0">
          <a:noAutofit/>
        </a:bodyPr>
        <a:lstStyle/>
        <a:p>
          <a:pPr lvl="0" algn="just" defTabSz="889000">
            <a:lnSpc>
              <a:spcPct val="90000"/>
            </a:lnSpc>
            <a:spcBef>
              <a:spcPct val="0"/>
            </a:spcBef>
            <a:spcAft>
              <a:spcPct val="35000"/>
            </a:spcAft>
          </a:pPr>
          <a:r>
            <a:rPr lang="en-ZA" sz="2000" b="1" kern="1200" dirty="0" smtClean="0">
              <a:latin typeface="Arial" panose="020B0604020202020204" pitchFamily="34" charset="0"/>
              <a:ea typeface="Arial Unicode MS" panose="020B0604020202020204" pitchFamily="34" charset="-128"/>
            </a:rPr>
            <a:t>Outcome 6 </a:t>
          </a:r>
          <a:r>
            <a:rPr lang="en-ZA" sz="1800" kern="1200" dirty="0" smtClean="0">
              <a:latin typeface="Arial" panose="020B0604020202020204" pitchFamily="34" charset="0"/>
              <a:ea typeface="Arial Unicode MS" panose="020B0604020202020204" pitchFamily="34" charset="-128"/>
            </a:rPr>
            <a:t>relates to an efficient, competitive and responsive economic infrastructure network. This highlights the role of the MDDA in assisting community media to harness the power of a rapidly changing telecommunications environment.</a:t>
          </a:r>
          <a:endParaRPr lang="en-US" sz="1800" kern="1200" dirty="0"/>
        </a:p>
      </dsp:txBody>
      <dsp:txXfrm rot="10800000">
        <a:off x="1424725" y="1789"/>
        <a:ext cx="6870564" cy="1242674"/>
      </dsp:txXfrm>
    </dsp:sp>
    <dsp:sp modelId="{241A15C4-0DB6-4D9C-B8DC-4AA25197DB1E}">
      <dsp:nvSpPr>
        <dsp:cNvPr id="0" name=""/>
        <dsp:cNvSpPr/>
      </dsp:nvSpPr>
      <dsp:spPr>
        <a:xfrm>
          <a:off x="207828" y="9133"/>
          <a:ext cx="1242674" cy="124267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018C0-A825-4A97-AD2F-9F45B79B67CA}">
      <dsp:nvSpPr>
        <dsp:cNvPr id="0" name=""/>
        <dsp:cNvSpPr/>
      </dsp:nvSpPr>
      <dsp:spPr>
        <a:xfrm rot="10800000">
          <a:off x="1448618" y="1593764"/>
          <a:ext cx="6914635" cy="1242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985" tIns="76200" rIns="142240" bIns="76200" numCol="1" spcCol="1270" anchor="ctr" anchorCtr="0">
          <a:noAutofit/>
        </a:bodyPr>
        <a:lstStyle/>
        <a:p>
          <a:pPr lvl="0" algn="just" defTabSz="889000">
            <a:lnSpc>
              <a:spcPct val="90000"/>
            </a:lnSpc>
            <a:spcBef>
              <a:spcPct val="0"/>
            </a:spcBef>
            <a:spcAft>
              <a:spcPct val="35000"/>
            </a:spcAft>
          </a:pPr>
          <a:r>
            <a:rPr lang="en-ZA" sz="2000" b="1" kern="1200" dirty="0" smtClean="0">
              <a:latin typeface="Arial" panose="020B0604020202020204" pitchFamily="34" charset="0"/>
              <a:ea typeface="Arial Unicode MS" panose="020B0604020202020204" pitchFamily="34" charset="-128"/>
            </a:rPr>
            <a:t>Outcome 12 </a:t>
          </a:r>
          <a:r>
            <a:rPr lang="en-ZA" sz="1800" kern="1200" dirty="0" smtClean="0">
              <a:latin typeface="Arial" panose="020B0604020202020204" pitchFamily="34" charset="0"/>
              <a:ea typeface="Arial Unicode MS" panose="020B0604020202020204" pitchFamily="34" charset="-128"/>
            </a:rPr>
            <a:t>relates to an efficient, effective and development orientated public service. This speaks to the character and nature of the MDDA as an institution and the values it should champion.</a:t>
          </a:r>
          <a:endParaRPr lang="en-US" sz="1800" kern="1200" dirty="0"/>
        </a:p>
      </dsp:txBody>
      <dsp:txXfrm rot="10800000">
        <a:off x="1448618" y="1593764"/>
        <a:ext cx="6914635" cy="1242674"/>
      </dsp:txXfrm>
    </dsp:sp>
    <dsp:sp modelId="{8784B481-AD61-454D-9F91-F5010FD04773}">
      <dsp:nvSpPr>
        <dsp:cNvPr id="0" name=""/>
        <dsp:cNvSpPr/>
      </dsp:nvSpPr>
      <dsp:spPr>
        <a:xfrm>
          <a:off x="207833" y="1615474"/>
          <a:ext cx="1242674" cy="124267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3D54F-5B52-497F-8B6E-574BEBF5FF7D}">
      <dsp:nvSpPr>
        <dsp:cNvPr id="0" name=""/>
        <dsp:cNvSpPr/>
      </dsp:nvSpPr>
      <dsp:spPr>
        <a:xfrm rot="10800000">
          <a:off x="1413458" y="3229096"/>
          <a:ext cx="7021841" cy="1242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985" tIns="76200" rIns="142240" bIns="76200" numCol="1" spcCol="1270" anchor="ctr" anchorCtr="0">
          <a:noAutofit/>
        </a:bodyPr>
        <a:lstStyle/>
        <a:p>
          <a:pPr lvl="0" algn="just" defTabSz="889000">
            <a:lnSpc>
              <a:spcPct val="90000"/>
            </a:lnSpc>
            <a:spcBef>
              <a:spcPct val="0"/>
            </a:spcBef>
            <a:spcAft>
              <a:spcPct val="35000"/>
            </a:spcAft>
          </a:pPr>
          <a:r>
            <a:rPr lang="en-ZA" sz="2000" b="1" kern="1200" dirty="0" smtClean="0">
              <a:latin typeface="Arial" panose="020B0604020202020204" pitchFamily="34" charset="0"/>
              <a:ea typeface="Arial Unicode MS" panose="020B0604020202020204" pitchFamily="34" charset="-128"/>
            </a:rPr>
            <a:t>Outcome 14 </a:t>
          </a:r>
          <a:r>
            <a:rPr lang="en-ZA" sz="1800" kern="1200" dirty="0" smtClean="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It directs the MDDA’s approach when supporting and enabling content and production elements.</a:t>
          </a:r>
          <a:endParaRPr lang="en-US" sz="1800" kern="1200" dirty="0"/>
        </a:p>
      </dsp:txBody>
      <dsp:txXfrm rot="10800000">
        <a:off x="1413458" y="3229096"/>
        <a:ext cx="7021841" cy="1242674"/>
      </dsp:txXfrm>
    </dsp:sp>
    <dsp:sp modelId="{93FC1DE4-173F-40E3-9389-EE29A3BA8DA6}">
      <dsp:nvSpPr>
        <dsp:cNvPr id="0" name=""/>
        <dsp:cNvSpPr/>
      </dsp:nvSpPr>
      <dsp:spPr>
        <a:xfrm>
          <a:off x="207833" y="3229096"/>
          <a:ext cx="1242674" cy="124267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BDD341-F18F-4CB1-B5B6-939CC11A5223}">
      <dsp:nvSpPr>
        <dsp:cNvPr id="0" name=""/>
        <dsp:cNvSpPr/>
      </dsp:nvSpPr>
      <dsp:spPr>
        <a:xfrm>
          <a:off x="617219" y="0"/>
          <a:ext cx="699516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C47D0-0513-41A2-8B0F-8773AB1086C7}">
      <dsp:nvSpPr>
        <dsp:cNvPr id="0" name=""/>
        <dsp:cNvSpPr/>
      </dsp:nvSpPr>
      <dsp:spPr>
        <a:xfrm>
          <a:off x="4118" y="1219199"/>
          <a:ext cx="1981051" cy="16256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latin typeface="Arial" panose="020B0604020202020204" pitchFamily="34" charset="0"/>
              <a:ea typeface="Times New Roman" panose="02020603050405020304" pitchFamily="18" charset="0"/>
            </a:rPr>
            <a:t>Electronic Communication Act no. 35 of 2005</a:t>
          </a:r>
        </a:p>
      </dsp:txBody>
      <dsp:txXfrm>
        <a:off x="4118" y="1219199"/>
        <a:ext cx="1981051" cy="1625600"/>
      </dsp:txXfrm>
    </dsp:sp>
    <dsp:sp modelId="{C249A979-3B2B-4DC8-844A-873F5938BFD5}">
      <dsp:nvSpPr>
        <dsp:cNvPr id="0" name=""/>
        <dsp:cNvSpPr/>
      </dsp:nvSpPr>
      <dsp:spPr>
        <a:xfrm>
          <a:off x="2084222" y="1219199"/>
          <a:ext cx="1981051" cy="16256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latin typeface="Arial" panose="020B0604020202020204" pitchFamily="34" charset="0"/>
              <a:ea typeface="Times New Roman" panose="02020603050405020304" pitchFamily="18" charset="0"/>
            </a:rPr>
            <a:t>The Independent Communications Authority of South Africa Act, Act no. 13 of 2000 </a:t>
          </a:r>
          <a:endParaRPr lang="en-US" sz="1600" kern="1200" dirty="0"/>
        </a:p>
      </dsp:txBody>
      <dsp:txXfrm>
        <a:off x="2084222" y="1219199"/>
        <a:ext cx="1981051" cy="1625600"/>
      </dsp:txXfrm>
    </dsp:sp>
    <dsp:sp modelId="{D865D5C7-0D15-44A0-9251-07F5E1333706}">
      <dsp:nvSpPr>
        <dsp:cNvPr id="0" name=""/>
        <dsp:cNvSpPr/>
      </dsp:nvSpPr>
      <dsp:spPr>
        <a:xfrm>
          <a:off x="4164326" y="1219199"/>
          <a:ext cx="1981051" cy="16256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latin typeface="Arial" panose="020B0604020202020204" pitchFamily="34" charset="0"/>
              <a:ea typeface="Times New Roman" panose="02020603050405020304" pitchFamily="18" charset="0"/>
            </a:rPr>
            <a:t>Promotion of Administrative Justice Act.No.3 of 2000 (PAJA)</a:t>
          </a:r>
        </a:p>
        <a:p>
          <a:pPr lvl="0" algn="ctr" defTabSz="711200">
            <a:lnSpc>
              <a:spcPct val="90000"/>
            </a:lnSpc>
            <a:spcBef>
              <a:spcPct val="0"/>
            </a:spcBef>
            <a:spcAft>
              <a:spcPct val="35000"/>
            </a:spcAft>
          </a:pPr>
          <a:r>
            <a:rPr lang="en-ZA" sz="1600" kern="1200" dirty="0" smtClean="0">
              <a:latin typeface="Arial" panose="020B0604020202020204" pitchFamily="34" charset="0"/>
              <a:ea typeface="Times New Roman" panose="02020603050405020304" pitchFamily="18" charset="0"/>
            </a:rPr>
            <a:t>.</a:t>
          </a:r>
          <a:endParaRPr lang="en-US" sz="1600" kern="1200" dirty="0"/>
        </a:p>
      </dsp:txBody>
      <dsp:txXfrm>
        <a:off x="4164326" y="1219199"/>
        <a:ext cx="1981051" cy="1625600"/>
      </dsp:txXfrm>
    </dsp:sp>
    <dsp:sp modelId="{A0189BBE-74BF-4325-9988-AB8ABE220A2B}">
      <dsp:nvSpPr>
        <dsp:cNvPr id="0" name=""/>
        <dsp:cNvSpPr/>
      </dsp:nvSpPr>
      <dsp:spPr>
        <a:xfrm>
          <a:off x="6244430" y="1219199"/>
          <a:ext cx="1981051" cy="16256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latin typeface="Arial" panose="020B0604020202020204" pitchFamily="34" charset="0"/>
              <a:ea typeface="Times New Roman" panose="02020603050405020304" pitchFamily="18" charset="0"/>
            </a:rPr>
            <a:t>Public Finance Management Act No.1 of 1999 (PFMA)</a:t>
          </a:r>
          <a:endParaRPr lang="en-US" sz="1600" kern="1200" dirty="0"/>
        </a:p>
      </dsp:txBody>
      <dsp:txXfrm>
        <a:off x="6244430" y="1219199"/>
        <a:ext cx="1981051"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0.55904</cdr:x>
      <cdr:y>0.44715</cdr:y>
    </cdr:from>
    <cdr:to>
      <cdr:x>0.69934</cdr:x>
      <cdr:y>0.64578</cdr:y>
    </cdr:to>
    <cdr:sp macro="" textlink="">
      <cdr:nvSpPr>
        <cdr:cNvPr id="3" name="TextBox 2"/>
        <cdr:cNvSpPr txBox="1"/>
      </cdr:nvSpPr>
      <cdr:spPr>
        <a:xfrm xmlns:a="http://schemas.openxmlformats.org/drawingml/2006/main">
          <a:off x="2992966" y="1732081"/>
          <a:ext cx="751148" cy="7694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A2417EBD-CB36-4587-9502-48A746B6A3F4}" type="datetimeFigureOut">
              <a:rPr lang="en-ZA" smtClean="0"/>
              <a:pPr/>
              <a:t>2017/02/15</a:t>
            </a:fld>
            <a:endParaRPr lang="en-ZA" dirty="0"/>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BEEBE635-BAF9-4098-ADC0-FC1A081A2887}" type="slidenum">
              <a:rPr lang="en-ZA" smtClean="0"/>
              <a:pPr/>
              <a:t>‹#›</a:t>
            </a:fld>
            <a:endParaRPr lang="en-ZA" dirty="0"/>
          </a:p>
        </p:txBody>
      </p:sp>
    </p:spTree>
    <p:extLst>
      <p:ext uri="{BB962C8B-B14F-4D97-AF65-F5344CB8AC3E}">
        <p14:creationId xmlns:p14="http://schemas.microsoft.com/office/powerpoint/2010/main" xmlns="" val="367564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645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1037" y="4714875"/>
            <a:ext cx="5435601" cy="4467225"/>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64519" name="Rectangle 7"/>
          <p:cNvSpPr>
            <a:spLocks noGrp="1" noChangeArrowheads="1"/>
          </p:cNvSpPr>
          <p:nvPr>
            <p:ph type="sldNum" sz="quarter" idx="5"/>
          </p:nvPr>
        </p:nvSpPr>
        <p:spPr bwMode="auto">
          <a:xfrm>
            <a:off x="3849688" y="9428164"/>
            <a:ext cx="2946400" cy="496887"/>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atin typeface="Arial" charset="0"/>
                <a:cs typeface="Arial" charset="0"/>
              </a:defRPr>
            </a:lvl1pPr>
          </a:lstStyle>
          <a:p>
            <a:pPr>
              <a:defRPr/>
            </a:pPr>
            <a:fld id="{49EAE1F7-6FD1-489D-976F-62233BDFD13F}" type="slidenum">
              <a:rPr lang="en-US"/>
              <a:pPr>
                <a:defRPr/>
              </a:pPr>
              <a:t>‹#›</a:t>
            </a:fld>
            <a:endParaRPr lang="en-US" dirty="0"/>
          </a:p>
        </p:txBody>
      </p:sp>
    </p:spTree>
    <p:extLst>
      <p:ext uri="{BB962C8B-B14F-4D97-AF65-F5344CB8AC3E}">
        <p14:creationId xmlns:p14="http://schemas.microsoft.com/office/powerpoint/2010/main" xmlns="" val="2766237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E76753D-AE9A-4E90-B73E-3076955B70A7}" type="slidenum">
              <a:rPr lang="en-US" smtClean="0">
                <a:latin typeface="Arial" pitchFamily="34" charset="0"/>
                <a:cs typeface="Arial" pitchFamily="34" charset="0"/>
              </a:rPr>
              <a:pPr/>
              <a:t>1</a:t>
            </a:fld>
            <a:endParaRPr lang="en-US" dirty="0" smtClean="0">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355568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19</a:t>
            </a:fld>
            <a:endParaRPr lang="en-US" dirty="0"/>
          </a:p>
        </p:txBody>
      </p:sp>
    </p:spTree>
    <p:extLst>
      <p:ext uri="{BB962C8B-B14F-4D97-AF65-F5344CB8AC3E}">
        <p14:creationId xmlns:p14="http://schemas.microsoft.com/office/powerpoint/2010/main" xmlns="" val="276057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20</a:t>
            </a:fld>
            <a:endParaRPr lang="en-US" dirty="0"/>
          </a:p>
        </p:txBody>
      </p:sp>
    </p:spTree>
    <p:extLst>
      <p:ext uri="{BB962C8B-B14F-4D97-AF65-F5344CB8AC3E}">
        <p14:creationId xmlns:p14="http://schemas.microsoft.com/office/powerpoint/2010/main" xmlns="" val="168794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25</a:t>
            </a:fld>
            <a:endParaRPr lang="en-US" dirty="0"/>
          </a:p>
        </p:txBody>
      </p:sp>
    </p:spTree>
    <p:extLst>
      <p:ext uri="{BB962C8B-B14F-4D97-AF65-F5344CB8AC3E}">
        <p14:creationId xmlns:p14="http://schemas.microsoft.com/office/powerpoint/2010/main" xmlns="" val="12008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Insert</a:t>
            </a:r>
            <a:r>
              <a:rPr lang="en-ZA" baseline="0" dirty="0" smtClean="0"/>
              <a:t> the issue of the investment policy to be approved so that we are able to demonstrate a plan to reinvest in viable schemes</a:t>
            </a:r>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xmlns="" val="143207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4</a:t>
            </a:fld>
            <a:endParaRPr lang="en-US" dirty="0"/>
          </a:p>
        </p:txBody>
      </p:sp>
    </p:spTree>
    <p:extLst>
      <p:ext uri="{BB962C8B-B14F-4D97-AF65-F5344CB8AC3E}">
        <p14:creationId xmlns:p14="http://schemas.microsoft.com/office/powerpoint/2010/main" xmlns="" val="119905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8</a:t>
            </a:fld>
            <a:endParaRPr lang="en-US" dirty="0"/>
          </a:p>
        </p:txBody>
      </p:sp>
    </p:spTree>
    <p:extLst>
      <p:ext uri="{BB962C8B-B14F-4D97-AF65-F5344CB8AC3E}">
        <p14:creationId xmlns:p14="http://schemas.microsoft.com/office/powerpoint/2010/main" xmlns="" val="281586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306823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395124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12</a:t>
            </a:fld>
            <a:endParaRPr lang="en-US" dirty="0"/>
          </a:p>
        </p:txBody>
      </p:sp>
    </p:spTree>
    <p:extLst>
      <p:ext uri="{BB962C8B-B14F-4D97-AF65-F5344CB8AC3E}">
        <p14:creationId xmlns:p14="http://schemas.microsoft.com/office/powerpoint/2010/main" xmlns="" val="22146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16</a:t>
            </a:fld>
            <a:endParaRPr lang="en-US" dirty="0"/>
          </a:p>
        </p:txBody>
      </p:sp>
    </p:spTree>
    <p:extLst>
      <p:ext uri="{BB962C8B-B14F-4D97-AF65-F5344CB8AC3E}">
        <p14:creationId xmlns:p14="http://schemas.microsoft.com/office/powerpoint/2010/main" xmlns="" val="309149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00"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17</a:t>
            </a:fld>
            <a:endParaRPr lang="en-US" dirty="0"/>
          </a:p>
        </p:txBody>
      </p:sp>
    </p:spTree>
    <p:extLst>
      <p:ext uri="{BB962C8B-B14F-4D97-AF65-F5344CB8AC3E}">
        <p14:creationId xmlns:p14="http://schemas.microsoft.com/office/powerpoint/2010/main" xmlns="" val="112656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18</a:t>
            </a:fld>
            <a:endParaRPr lang="en-US" dirty="0"/>
          </a:p>
        </p:txBody>
      </p:sp>
    </p:spTree>
    <p:extLst>
      <p:ext uri="{BB962C8B-B14F-4D97-AF65-F5344CB8AC3E}">
        <p14:creationId xmlns:p14="http://schemas.microsoft.com/office/powerpoint/2010/main" xmlns="" val="386188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lvl1pPr>
              <a:defRPr sz="2400" b="1"/>
            </a:lvl1pPr>
          </a:lstStyle>
          <a:p>
            <a:pPr>
              <a:defRPr/>
            </a:pPr>
            <a:fld id="{3D00BD85-D9CE-41BA-A454-64386F04515F}" type="slidenum">
              <a:rPr lang="en-US" smtClean="0"/>
              <a:pPr>
                <a:defRPr/>
              </a:pPr>
              <a:t>‹#›</a:t>
            </a:fld>
            <a:endParaRPr lang="en-US" dirty="0"/>
          </a:p>
        </p:txBody>
      </p:sp>
    </p:spTree>
    <p:extLst>
      <p:ext uri="{BB962C8B-B14F-4D97-AF65-F5344CB8AC3E}">
        <p14:creationId xmlns:p14="http://schemas.microsoft.com/office/powerpoint/2010/main" xmlns="" val="987657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18" Type="http://schemas.openxmlformats.org/officeDocument/2006/relationships/hyperlink" Target="http://www.kayafm.co.za/index.php" TargetMode="External"/><Relationship Id="rId3" Type="http://schemas.openxmlformats.org/officeDocument/2006/relationships/image" Target="../media/image2.jpeg"/><Relationship Id="rId21" Type="http://schemas.openxmlformats.org/officeDocument/2006/relationships/image" Target="../media/image16.jpeg"/><Relationship Id="rId7" Type="http://schemas.openxmlformats.org/officeDocument/2006/relationships/image" Target="../media/image6.jpeg"/><Relationship Id="rId12" Type="http://schemas.openxmlformats.org/officeDocument/2006/relationships/image" Target="../media/image10.jpe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hyperlink" Target="http://www.yworld.co.za/" TargetMode="External"/><Relationship Id="rId20"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19.jpeg"/><Relationship Id="rId5" Type="http://schemas.openxmlformats.org/officeDocument/2006/relationships/image" Target="../media/image4.jpeg"/><Relationship Id="rId15" Type="http://schemas.openxmlformats.org/officeDocument/2006/relationships/image" Target="../media/image12.jpeg"/><Relationship Id="rId23" Type="http://schemas.openxmlformats.org/officeDocument/2006/relationships/image" Target="../media/image18.jpeg"/><Relationship Id="rId10" Type="http://schemas.openxmlformats.org/officeDocument/2006/relationships/hyperlink" Target="http://www.primedia.co.za/" TargetMode="External"/><Relationship Id="rId19"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http://www.bizcommunity.com/PressOffice.aspx?i=122183" TargetMode="External"/><Relationship Id="rId22"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9" descr="vukasizwe"/>
          <p:cNvPicPr>
            <a:picLocks noChangeAspect="1" noChangeArrowheads="1"/>
          </p:cNvPicPr>
          <p:nvPr/>
        </p:nvPicPr>
        <p:blipFill>
          <a:blip r:embed="rId3" cstate="print"/>
          <a:srcRect/>
          <a:stretch>
            <a:fillRect/>
          </a:stretch>
        </p:blipFill>
        <p:spPr bwMode="auto">
          <a:xfrm>
            <a:off x="4572000" y="1752600"/>
            <a:ext cx="1371600" cy="1007368"/>
          </a:xfrm>
          <a:prstGeom prst="rect">
            <a:avLst/>
          </a:prstGeom>
          <a:noFill/>
          <a:ln w="9525">
            <a:noFill/>
            <a:miter lim="800000"/>
            <a:headEnd/>
            <a:tailEnd/>
          </a:ln>
        </p:spPr>
      </p:pic>
      <p:pic>
        <p:nvPicPr>
          <p:cNvPr id="2055" name="Picture 10" descr="mnet logo"/>
          <p:cNvPicPr>
            <a:picLocks noChangeAspect="1" noChangeArrowheads="1"/>
          </p:cNvPicPr>
          <p:nvPr/>
        </p:nvPicPr>
        <p:blipFill>
          <a:blip r:embed="rId4" cstate="print"/>
          <a:srcRect/>
          <a:stretch>
            <a:fillRect/>
          </a:stretch>
        </p:blipFill>
        <p:spPr bwMode="auto">
          <a:xfrm>
            <a:off x="5943600" y="2819400"/>
            <a:ext cx="1295400" cy="1447800"/>
          </a:xfrm>
          <a:prstGeom prst="rect">
            <a:avLst/>
          </a:prstGeom>
          <a:noFill/>
          <a:ln w="9525">
            <a:noFill/>
            <a:miter lim="800000"/>
            <a:headEnd/>
            <a:tailEnd/>
          </a:ln>
        </p:spPr>
      </p:pic>
      <p:pic>
        <p:nvPicPr>
          <p:cNvPr id="2057" name="Picture 12" descr="e logo"/>
          <p:cNvPicPr>
            <a:picLocks noChangeAspect="1" noChangeArrowheads="1"/>
          </p:cNvPicPr>
          <p:nvPr/>
        </p:nvPicPr>
        <p:blipFill>
          <a:blip r:embed="rId5" cstate="print"/>
          <a:srcRect/>
          <a:stretch>
            <a:fillRect/>
          </a:stretch>
        </p:blipFill>
        <p:spPr bwMode="auto">
          <a:xfrm>
            <a:off x="5943600" y="1828800"/>
            <a:ext cx="1219200" cy="923925"/>
          </a:xfrm>
          <a:prstGeom prst="rect">
            <a:avLst/>
          </a:prstGeom>
          <a:noFill/>
          <a:ln w="9525">
            <a:noFill/>
            <a:miter lim="800000"/>
            <a:headEnd/>
            <a:tailEnd/>
          </a:ln>
        </p:spPr>
      </p:pic>
      <p:pic>
        <p:nvPicPr>
          <p:cNvPr id="2058" name="Picture 13" descr="header_logo"/>
          <p:cNvPicPr>
            <a:picLocks noChangeAspect="1" noChangeArrowheads="1"/>
          </p:cNvPicPr>
          <p:nvPr/>
        </p:nvPicPr>
        <p:blipFill>
          <a:blip r:embed="rId6" cstate="print"/>
          <a:srcRect/>
          <a:stretch>
            <a:fillRect/>
          </a:stretch>
        </p:blipFill>
        <p:spPr bwMode="auto">
          <a:xfrm>
            <a:off x="4572000" y="3733800"/>
            <a:ext cx="1371600" cy="609600"/>
          </a:xfrm>
          <a:prstGeom prst="rect">
            <a:avLst/>
          </a:prstGeom>
          <a:noFill/>
          <a:ln w="9525">
            <a:noFill/>
            <a:miter lim="800000"/>
            <a:headEnd/>
            <a:tailEnd/>
          </a:ln>
        </p:spPr>
      </p:pic>
      <p:pic>
        <p:nvPicPr>
          <p:cNvPr id="2062" name="Picture 19" descr="3dcoatl"/>
          <p:cNvPicPr>
            <a:picLocks noChangeAspect="1" noChangeArrowheads="1"/>
          </p:cNvPicPr>
          <p:nvPr/>
        </p:nvPicPr>
        <p:blipFill>
          <a:blip r:embed="rId7" cstate="print"/>
          <a:srcRect/>
          <a:stretch>
            <a:fillRect/>
          </a:stretch>
        </p:blipFill>
        <p:spPr bwMode="auto">
          <a:xfrm>
            <a:off x="7010400" y="228600"/>
            <a:ext cx="1676400" cy="1828800"/>
          </a:xfrm>
          <a:prstGeom prst="rect">
            <a:avLst/>
          </a:prstGeom>
          <a:noFill/>
          <a:ln w="9525">
            <a:noFill/>
            <a:miter lim="800000"/>
            <a:headEnd/>
            <a:tailEnd/>
          </a:ln>
        </p:spPr>
      </p:pic>
      <p:pic>
        <p:nvPicPr>
          <p:cNvPr id="2063" name="Picture 20"/>
          <p:cNvPicPr>
            <a:picLocks noChangeAspect="1" noChangeArrowheads="1"/>
          </p:cNvPicPr>
          <p:nvPr/>
        </p:nvPicPr>
        <p:blipFill>
          <a:blip r:embed="rId8" cstate="print"/>
          <a:srcRect/>
          <a:stretch>
            <a:fillRect/>
          </a:stretch>
        </p:blipFill>
        <p:spPr bwMode="auto">
          <a:xfrm>
            <a:off x="0" y="93047"/>
            <a:ext cx="5943600" cy="1507153"/>
          </a:xfrm>
          <a:prstGeom prst="rect">
            <a:avLst/>
          </a:prstGeom>
          <a:noFill/>
          <a:ln w="9525">
            <a:noFill/>
            <a:miter lim="800000"/>
            <a:headEnd/>
            <a:tailEnd/>
          </a:ln>
        </p:spPr>
      </p:pic>
      <p:pic>
        <p:nvPicPr>
          <p:cNvPr id="2065" name="Picture 20" descr="MultiChoice - Enriching lives"/>
          <p:cNvPicPr>
            <a:picLocks noChangeAspect="1" noChangeArrowheads="1"/>
          </p:cNvPicPr>
          <p:nvPr/>
        </p:nvPicPr>
        <p:blipFill>
          <a:blip r:embed="rId9" cstate="print"/>
          <a:srcRect/>
          <a:stretch>
            <a:fillRect/>
          </a:stretch>
        </p:blipFill>
        <p:spPr bwMode="auto">
          <a:xfrm>
            <a:off x="7543800" y="2514600"/>
            <a:ext cx="1360424" cy="838200"/>
          </a:xfrm>
          <a:prstGeom prst="rect">
            <a:avLst/>
          </a:prstGeom>
          <a:noFill/>
          <a:ln w="9525">
            <a:noFill/>
            <a:miter lim="800000"/>
            <a:headEnd/>
            <a:tailEnd/>
          </a:ln>
        </p:spPr>
      </p:pic>
      <p:pic>
        <p:nvPicPr>
          <p:cNvPr id="2066" name="Picture 22" descr="main_logo">
            <a:hlinkClick r:id="rId10"/>
          </p:cNvPr>
          <p:cNvPicPr>
            <a:picLocks noChangeAspect="1" noChangeArrowheads="1"/>
          </p:cNvPicPr>
          <p:nvPr/>
        </p:nvPicPr>
        <p:blipFill>
          <a:blip r:embed="rId11" cstate="print"/>
          <a:srcRect/>
          <a:stretch>
            <a:fillRect/>
          </a:stretch>
        </p:blipFill>
        <p:spPr bwMode="auto">
          <a:xfrm>
            <a:off x="6172200" y="4419600"/>
            <a:ext cx="1295400" cy="621621"/>
          </a:xfrm>
          <a:prstGeom prst="rect">
            <a:avLst/>
          </a:prstGeom>
          <a:noFill/>
          <a:ln w="9525">
            <a:noFill/>
            <a:miter lim="800000"/>
            <a:headEnd/>
            <a:tailEnd/>
          </a:ln>
        </p:spPr>
      </p:pic>
      <p:pic>
        <p:nvPicPr>
          <p:cNvPr id="2067" name="Picture 23" descr="CAPRICORN FM LOGO[email 3]"/>
          <p:cNvPicPr>
            <a:picLocks noChangeAspect="1" noChangeArrowheads="1"/>
          </p:cNvPicPr>
          <p:nvPr/>
        </p:nvPicPr>
        <p:blipFill>
          <a:blip r:embed="rId12" cstate="print"/>
          <a:srcRect/>
          <a:stretch>
            <a:fillRect/>
          </a:stretch>
        </p:blipFill>
        <p:spPr bwMode="auto">
          <a:xfrm>
            <a:off x="6400800" y="5943600"/>
            <a:ext cx="1295400" cy="533400"/>
          </a:xfrm>
          <a:prstGeom prst="rect">
            <a:avLst/>
          </a:prstGeom>
          <a:noFill/>
          <a:ln w="9525">
            <a:noFill/>
            <a:miter lim="800000"/>
            <a:headEnd/>
            <a:tailEnd/>
          </a:ln>
        </p:spPr>
      </p:pic>
      <p:pic>
        <p:nvPicPr>
          <p:cNvPr id="2068" name="Picture 24" descr="OFM Logo"/>
          <p:cNvPicPr>
            <a:picLocks noChangeAspect="1" noChangeArrowheads="1"/>
          </p:cNvPicPr>
          <p:nvPr/>
        </p:nvPicPr>
        <p:blipFill>
          <a:blip r:embed="rId13" cstate="print"/>
          <a:srcRect/>
          <a:stretch>
            <a:fillRect/>
          </a:stretch>
        </p:blipFill>
        <p:spPr bwMode="auto">
          <a:xfrm>
            <a:off x="4724400" y="5867400"/>
            <a:ext cx="1447800" cy="701675"/>
          </a:xfrm>
          <a:prstGeom prst="rect">
            <a:avLst/>
          </a:prstGeom>
          <a:noFill/>
          <a:ln w="9525">
            <a:noFill/>
            <a:miter lim="800000"/>
            <a:headEnd/>
            <a:tailEnd/>
          </a:ln>
        </p:spPr>
      </p:pic>
      <p:pic>
        <p:nvPicPr>
          <p:cNvPr id="2069" name="Picture 25" descr="24986">
            <a:hlinkClick r:id="rId14"/>
          </p:cNvPr>
          <p:cNvPicPr>
            <a:picLocks noChangeAspect="1" noChangeArrowheads="1"/>
          </p:cNvPicPr>
          <p:nvPr/>
        </p:nvPicPr>
        <p:blipFill>
          <a:blip r:embed="rId15" cstate="print"/>
          <a:srcRect/>
          <a:stretch>
            <a:fillRect/>
          </a:stretch>
        </p:blipFill>
        <p:spPr bwMode="auto">
          <a:xfrm>
            <a:off x="6096000" y="5105400"/>
            <a:ext cx="1295400" cy="695325"/>
          </a:xfrm>
          <a:prstGeom prst="rect">
            <a:avLst/>
          </a:prstGeom>
          <a:noFill/>
          <a:ln w="9525">
            <a:noFill/>
            <a:miter lim="800000"/>
            <a:headEnd/>
            <a:tailEnd/>
          </a:ln>
        </p:spPr>
      </p:pic>
      <p:pic>
        <p:nvPicPr>
          <p:cNvPr id="2070" name="Picture 22" descr="yfm_logo">
            <a:hlinkClick r:id="rId16"/>
          </p:cNvPr>
          <p:cNvPicPr>
            <a:picLocks noChangeAspect="1" noChangeArrowheads="1"/>
          </p:cNvPicPr>
          <p:nvPr/>
        </p:nvPicPr>
        <p:blipFill>
          <a:blip r:embed="rId17" cstate="print"/>
          <a:srcRect/>
          <a:stretch>
            <a:fillRect/>
          </a:stretch>
        </p:blipFill>
        <p:spPr bwMode="auto">
          <a:xfrm>
            <a:off x="7924800" y="4114800"/>
            <a:ext cx="990600" cy="730250"/>
          </a:xfrm>
          <a:prstGeom prst="rect">
            <a:avLst/>
          </a:prstGeom>
          <a:noFill/>
          <a:ln w="9525">
            <a:noFill/>
            <a:miter lim="800000"/>
            <a:headEnd/>
            <a:tailEnd/>
          </a:ln>
        </p:spPr>
      </p:pic>
      <p:pic>
        <p:nvPicPr>
          <p:cNvPr id="2071" name="Picture 24" descr="http://www.kayafm.co.za/t/kayaFM/images/logo.gif">
            <a:hlinkClick r:id="rId18"/>
          </p:cNvPr>
          <p:cNvPicPr>
            <a:picLocks noChangeAspect="1" noChangeArrowheads="1"/>
          </p:cNvPicPr>
          <p:nvPr/>
        </p:nvPicPr>
        <p:blipFill>
          <a:blip r:embed="rId19" cstate="print"/>
          <a:srcRect/>
          <a:stretch>
            <a:fillRect/>
          </a:stretch>
        </p:blipFill>
        <p:spPr bwMode="auto">
          <a:xfrm>
            <a:off x="4572000" y="5029200"/>
            <a:ext cx="1066800" cy="882016"/>
          </a:xfrm>
          <a:prstGeom prst="rect">
            <a:avLst/>
          </a:prstGeom>
          <a:noFill/>
          <a:ln w="9525">
            <a:noFill/>
            <a:miter lim="800000"/>
            <a:headEnd/>
            <a:tailEnd/>
          </a:ln>
        </p:spPr>
      </p:pic>
      <p:pic>
        <p:nvPicPr>
          <p:cNvPr id="2072" name="Picture 24" descr="image001"/>
          <p:cNvPicPr>
            <a:picLocks noChangeAspect="1" noChangeArrowheads="1"/>
          </p:cNvPicPr>
          <p:nvPr/>
        </p:nvPicPr>
        <p:blipFill>
          <a:blip r:embed="rId20" cstate="print"/>
          <a:srcRect/>
          <a:stretch>
            <a:fillRect/>
          </a:stretch>
        </p:blipFill>
        <p:spPr bwMode="auto">
          <a:xfrm>
            <a:off x="7543800" y="3505200"/>
            <a:ext cx="1371600" cy="477838"/>
          </a:xfrm>
          <a:prstGeom prst="rect">
            <a:avLst/>
          </a:prstGeom>
          <a:noFill/>
          <a:ln w="9525">
            <a:noFill/>
            <a:miter lim="800000"/>
            <a:headEnd/>
            <a:tailEnd/>
          </a:ln>
        </p:spPr>
      </p:pic>
      <p:pic>
        <p:nvPicPr>
          <p:cNvPr id="2073" name="Picture 25" descr="C:\Users\hariet\Pictures\logo.jpg"/>
          <p:cNvPicPr>
            <a:picLocks noChangeAspect="1" noChangeArrowheads="1"/>
          </p:cNvPicPr>
          <p:nvPr/>
        </p:nvPicPr>
        <p:blipFill>
          <a:blip r:embed="rId21" cstate="print"/>
          <a:srcRect/>
          <a:stretch>
            <a:fillRect/>
          </a:stretch>
        </p:blipFill>
        <p:spPr bwMode="auto">
          <a:xfrm>
            <a:off x="4572000" y="4419600"/>
            <a:ext cx="1371600" cy="533400"/>
          </a:xfrm>
          <a:prstGeom prst="rect">
            <a:avLst/>
          </a:prstGeom>
          <a:noFill/>
          <a:ln w="9525">
            <a:noFill/>
            <a:miter lim="800000"/>
            <a:headEnd/>
            <a:tailEnd/>
          </a:ln>
        </p:spPr>
      </p:pic>
      <p:pic>
        <p:nvPicPr>
          <p:cNvPr id="2074" name="Picture 26" descr="C:\Users\hariet\AppData\Local\Microsoft\Windows\Temporary Internet Files\Content.Outlook\1GLWW3NJ\heartfm.jpg"/>
          <p:cNvPicPr>
            <a:picLocks noChangeAspect="1" noChangeArrowheads="1"/>
          </p:cNvPicPr>
          <p:nvPr/>
        </p:nvPicPr>
        <p:blipFill>
          <a:blip r:embed="rId22" cstate="print"/>
          <a:srcRect/>
          <a:stretch>
            <a:fillRect/>
          </a:stretch>
        </p:blipFill>
        <p:spPr bwMode="auto">
          <a:xfrm>
            <a:off x="7543800" y="4953000"/>
            <a:ext cx="1447800" cy="588963"/>
          </a:xfrm>
          <a:prstGeom prst="rect">
            <a:avLst/>
          </a:prstGeom>
          <a:noFill/>
          <a:ln w="9525">
            <a:noFill/>
            <a:miter lim="800000"/>
            <a:headEnd/>
            <a:tailEnd/>
          </a:ln>
        </p:spPr>
      </p:pic>
      <p:pic>
        <p:nvPicPr>
          <p:cNvPr id="1026" name="rg_hi" descr="http://t1.gstatic.com/images?q=tbn:ANd9GcTEgmVM_Svwrc_6D4qxLLGsMO4tKYYRuMGnm13YQTJiSN9oIbKW-g"/>
          <p:cNvPicPr>
            <a:picLocks noChangeAspect="1" noChangeArrowheads="1"/>
          </p:cNvPicPr>
          <p:nvPr/>
        </p:nvPicPr>
        <p:blipFill>
          <a:blip r:embed="rId23" cstate="print"/>
          <a:srcRect/>
          <a:stretch>
            <a:fillRect/>
          </a:stretch>
        </p:blipFill>
        <p:spPr bwMode="auto">
          <a:xfrm>
            <a:off x="4572000" y="2895600"/>
            <a:ext cx="1219200" cy="761924"/>
          </a:xfrm>
          <a:prstGeom prst="rect">
            <a:avLst/>
          </a:prstGeom>
          <a:noFill/>
          <a:ln w="9525">
            <a:noFill/>
            <a:miter lim="800000"/>
            <a:headEnd/>
            <a:tailEnd/>
          </a:ln>
        </p:spPr>
      </p:pic>
      <p:pic>
        <p:nvPicPr>
          <p:cNvPr id="2" name="Picture 2" descr="https://encrypted-tbn2.gstatic.com/images?q=tbn:ANd9GcTfgf_WpxAGelWmeK0cVYYuOLX9ewZDr93Jsu3iWrXXNq8xjCbNQ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7924800" y="5715000"/>
            <a:ext cx="919026" cy="85960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4" descr="data:image/jpeg;base64,/9j/4AAQSkZJRgABAQAAAQABAAD/2wCEAAkGBwgHBgkIBwgKCgkLDRYPDQwMDRsUFRAWIB0iIiAdHx8kKDQsJCYxJx8fLT0tMTU3Ojo6Iys/RD84QzQ5OjcBCgoKDQwNGg8PGjclHyU3Nzc3Nzc3Nzc3Nzc3Nzc3Nzc3Nzc3Nzc3Nzc3Nzc3Nzc3Nzc3Nzc3Nzc3Nzc3Nzc3N//AABEIAIgAkAMBEQACEQEDEQH/xAAcAAEAAgMBAQEAAAAAAAAAAAAABQYDBAcCAQj/xAA6EAABAwMDAgMGBQMBCQAAAAABAgMEAAURBhIhMUEHE1EUIjJhcaEVQoGRsSNS0TMIFiQlcoKiwfD/xAAbAQEAAgMBAQAAAAAAAAAAAAAAAwQBAgUGB//EADARAAICAQMDAgUCBgMAAAAAAAABAgMRBBIhBTFRQWEGEyJxoRSxIzJCgZHRFcHw/9oADAMBAAIRAxEAPwDuNAKAUAoBQCgFAKAUAoBQCgFAKAUAoBQCgFAKAUAoBQCgFAKAUAoBQCgFAKAUAoBQCgFAKAUAoBQCgFAKAUAoBQCgFAKAUAoBQCgFAKAUAoBQHlSkpGVEAfOtZSjFZk8Bcms5cYqM5dBx/aCaoW9V0dfeZKqZvsiPlaqskN4sy7g0y6ACUL4IFWKNQtRDfVFtecMjktjxJm3AvdsuCd0Kcw8B12q6VvO+ut4se1+/AS3duTfCkkZByPlUqaayjBqXK5xLWy27Nd8tDjqWknYpWVKOAOAa3jFyeEYbS7n2NcokqZKhsPBciIUh9G0jYVDI5xg8elYcWlkZWcG1kGsGT7QCgFAKAUAoBQCgFAR025paJbZwtY6nsK4XUOtQ07cKuZfgsVady5fYiHXXHlbnVlR+fQV5PUay/USzZLJdjCMeyPFVjY5vrJgStZNRiSkPBlvcBnG44z96+nfD9vyej/Mx2yzha2O7U7fJrTI0jSOoWfZ5Hm8JVnGNyCcFKh+h+1T0X1da6fKU447/AOTWUZaW5JMsrGpZCNTRjDmPIirlqjOsPOpKDgYyEYynnvnmqOm009HoJLCcks+v5J5WKy1P0bNO73VycESbleHEyEXhKFW1WA202hfCgMZyMdc966+mmpRW2P8ATnP3RBPOeX69ixX2+XKEvVSosgj2dyKltW0H2dKwApWO+OvNYhXF7E/XJmU2t2CQ0bcHl3m6W5F0XdYMdDS25bhClBShyncOD61pbFbVLGGzMJctZyi41XJhQCgFAKAUAoBQEXdZpb/oNHCiPePpXnutdSdK+TW+X3LWnp3fUyIAwK8c+WXT6KwZPQTWMg5lrhLx1cExt3nlLIb2nB3dsfrivqXw3s/4pb+3JwNdn9Rx3NXT0UXfUqG7tIc81KtxS6SVOKSfgJP/ANwasdVv/R9Pc9LHj29E/U008fmXYsfKLrIegxLvc5EryVpYjtOuITEBWjJPvbu+ftivGQjqr9FTCttOTaznvx4Oo3XC2Tl6LwZ3pNlVNWXWo5eEUSFvKaB/p9iVY+1QV6fqcakoTeN23GfX7G7lQ5cr0JO3arsb1vmypDSmi35Yk74xCloV7qVKGOU/OvY6WvUbIxtw5ezKMpwy3Hse7fqnTsNiMzaYjwRI3OJZhwj7qQrbvUkDgE1alTY23L08s0U48JGZu/Mwp2oXbhcguLAW1/SEfaWNyM7Qfzkn/Fa/LclHau43pZyzRsmq0zr9eHXX3WLXFiNu+VIa8tTR53EjGaksocYR8sxGzMn7E7YdRwL6p5EMPocZCVKbfaLailWdqgD1BweainVKHc3jNS7ExUZsKAUAoDFKdDDC3D+UZ+tQaq+NFMrJehtCO6WCslSlqU4s5Uo5Jr5xdY7Zucu7OqltWEY5D7MVlT8p1tllHxOOKCUp+pNYrqnbLbBZZhtLllCu/i7ZIT4agRpE/HxrSQhA+hPX+PrXoKfhy2SzbLH25K0tUv6UZLB4r2m6T/Z5jSba2Rw7Ie4J9OBgfUkVrqfh6ddblXLc/AjqU3hni5+XeNaxJdplQ5bKXGCVMym1H3VDPAOa9BoL46To8qbk4yw/yUbq3ZqFKPY39Z6ZkyLg1cbO2ovuLSHUIIBCh0Xnt05/SqnQOu0w08tNq39K7P28G+r0snNTr7kzb7VMM2XLuvs6jLhtMuIaJPvDcFdR3zXJ1nUtPGuFWlz9Em1ktVUz3OU/VGlB0qpq0z4UqTvckpS0h1P5G0f6Y/THNWdT8Qxnqara48R5f3fdmkNG1XKMnyzw3Y7gbBcoLohtSJSAlLiHHF7iO6lKye3QdKls61pv1td8HLbHuv8AS/8AZMLTTdUoPGSc1Fpu6XRVuNt9gZ8llCPbQ44h9ojrt28KTj8pr1VF9bju7plKyEs4R7n6RmS3NQuCQyhU9+PIiHk7VtJHxjHQkds8VtG5Lbx2z+Q63z7munSl7uT13fvb0FtdziBlSYu4htSSNhG4cjjmtndCO3YuzMKuTzu9SX0XZ7haWZKbk1CStZThcdxxxbmB1WtfP0A4HNR3TjN5RtXFxXJZahJBQCgFARl9WUx0IB+JXNcD4gt26dQ8staVZnkr1xdQxAecdkrioSnl5CQpSfoCDk9uhryemg53KKju9mXJvCOL6xgak1JJUq3M324W6OMpclshvefVDYSnP7E/Sva6Sem00UpOMZPw/wDs58lOT4yypTro0mOYTVkgxFJQG3FFK1O7geSSo+6c+gHpXSjF53bmyLPsQ4PORwalMFvC5WlbXEuNg1Y045IVhcWOvBaGM5Wg/MY5FU5RhqXKu2vhefX7G+XHlM6ZonXyJzLUW7/iDkxQSEu/h5CVHv8A6ef4Fec6l0aK+ujCX3/2Wa7n2kXuTKjRUpMqQyyFnakuOBIUfQZrztdFljahFvHgsuSXcxuSoyJCY7kllL6xlDRcAWofJPU1sqLXHcovBncvJ4kyo0fYmTJYZUvhAccSkqPyyeazVRbYm4Rb/sNyXcnolwjRrc05NkNMJ3eWFPLCAVdhz3+Ve56Pa7NHHPdcHPvWLGSldQhFAKAUAoBQCgITUy3G2mlNNKeUN2G0qAJ6dzxXnOvwU/lqTwueS3pXjJzvUmvlacQhVx07cG/MyG1Kcb2KI7bklWK5uk6NHUNuu5PHjOSSd+3vEqEjxpnFf/D2aM2n0ceUs/uAK6kfhyjH1TbIXqpeCGl6s05fZy3r7ppLJdbUFvwncL8wkHeeBn05z9zXSq0l1MFCuzPPqvTwROak8tGjp27W+32RbVz0oi4MOuqS7PJKVJSQPdQrbgKHXOe9SXU2TsThZjHoYTSXKIi1swJN4CXLj+FR925qQttThQQfdzt5B+dWLJTjD6VuZqsZO26Uuwhp/wCY6+tNyjYPuuBDbg/7ysH9wf0ryfUKZWr6NPJS8rt/gtVvHeRl1hE/HWos2xpTcSliRG3R1suNpDiQOdx+Q5GcehrTpdq0ilXqHs7PnK7G1q34ceSGGmL2zeIBVFL3lCAFvpWnyleSghZWSd+4EnGODxnPNdD/AJLSSokt+M7vvz+CP5UlJcG7qti63pDCDphYDiFtynUusreQ1uOEIKiAN2ASewOOtVtBPTabP8fPhc4z7m9ilL+kst1sEi8nTDjTcgNQ7kHX0tvYDaPLPJ55IVgZ56n1rp9FbdEnnPLItR/OVtuwa/8AwwrXOvKZn4e45s9uTj2lMj+knr0LRyeeehPauwQHYmt3lp3/ABYGfrQHugFAKAUAoCNvre6Mlf8Aar+a4PxBVv0ymvR/uWdK8Twct8S1PsWqSoakZgl1A8mI6hGHBxuwcFWcE9K5/RXFyWKn7yJNRnHf+xwdiO5JeS0whTiyQAEjPfH/ALr1zaXcpHVbHoiTpfTlyvd5t8WTMQyspjOkKLKNvxg8p3cnI+QwQeK4VnU6dTqI6euT+69fYnVTjHczZ8JoyZWnPZQ6JJW+tS4y0AsR08DesdFrOPdSc9jjgmsdWu+TPe+Fj+79vZeTNUcrBcXLBYoGIyrHbXYZWFELjJUsEhWVEnr8PbseK5dWp1Gqg5xsal+PsbuMYPlcGWHb7DbnEOwrFEY3t7t6Y6AtPJB5/wAVpOOtsTjO18PybLYuyJBu6MNJWkx1o2H3whIwnnHY9egqCfS7ZvO7JsrUjyu6t5Thp3puOQOBg/P1GKxHpVmeZcm3z0fUXAPb/LbWEpGSV4HG7B78d/2rR9OcGlKXL8Gytz2Ja1XdpuC2Sy6rIKyEgfDz73J6cYx1+Vez6bpvkaaMShdZvnknYzqZDKHkhSQtIOFDBFXSMzdKAUAoBQCgFAYpLQeZU2r8wxUGppjfVKuXqbRk4yTRRpmnLPJmLdn2uJIkA7St9oLPU9N31rwtms1enbpU2sHR2Qmt2DbZgw2W1NtRI7bak7VJQ0kAp9CMdKqy1V8nlzf+TZQivQpHiMLjYtJThGuSHbe/hj2eU3ucbSo42trBHAGeFAnA613+lTp1epUpQxNc5XZ/dFa6LhHh8E54YwUwdD2pAACnmy+vjqVkn+MftXN63a7NbJeOCSiOIIsy2W3DlaEq6dRn1/yf3rmQusgsRZK4p9zSddjI3IZjJcU02skYwMJIyMkfM10IQvaU5zxuZE3HOEjCPw5agC0hLiAsFvb/AG9ecfI4P19KnlHWQ43ZTxyYXyzG1ItzrYccaZTtGE497g5HBHXv+9ZnRrIyxB5MqVeOTOyuA8+2yhKdjuW1ENnG08nt0/zUml0WrvtUZvHqYnbCMcotSYEF9AX7MypKjv8Ag6n1r2kVtWEUDbabS0hKG0hKEjAA7VkHugFAKAUAoBQCgOZeIuuP91ro21PsklTbgJZktOpKHQOvUcKHpXH6j0mOskpp4ZPVc4cFdj+MNgWpIfh3FnPVWxCgP/LP2rjz+HLl/LNMm/VR8FR8VtZQdSNwIlodW5Fa3POlSCn3zwBz6DP711uj9OnpFJ2fzP8AYhvt34wdtgiPHgx2orqFx220obUlQIUkDAwf0ryWoovstlJweW/BdjKO1ciXcokJlT0yUyw0kElbiwABWkNDqJvEYMy5xXqUq6+I2l4MSQ7DkqnvlRbDKApOQrkkEjG3iu5T0rW2uMbMRS9Su7q1lo0JHijppMRExlmW7NWCFRdu3bnOcqPGOTjH7Vaj0vWOThKS2+TR3Q745Iq6eKtscjpNvtD65Cvj9pcASg5z7uMlXI74q3T0y+Mv4lnHsv3NJWx9EW7wrkX3VbEq4z48aLbQlTMZTaV7lrxgkEq5SBwT3PTGDXSo08KM7e7IpScu51hptLTaW20hKEgBIHYCpzU90AoBQCgFAKAUAoCM1BY7fqC2O2+6sB6O5+hQeyknsR60B+adf+Gt20i8uQlKplqJOyU2nJQPRwflPz6H7UBRwfWgJSy6hulleSq3y3W0bsqZ3ZQr5EHjmsqTQO82S92++suu257zUNqCF8Y5KQe/1x+hq3CUZLgB7T9mfaW05a4hS4CFYZSDz8xyKzsj4BSZHhEJMhSbbc3AVqOxtbO7aOwyD96glUl6glrB4EPtXVly+3Jh63J95xljclbh/tz2HqQc/wA1CDt0WOzFjNR4zaGmWkhKG0DCUgdABQGagFAKAUAoBQCgFAKAUB8UlKklKgCDwQR1oCgak8INK3txbzUddukK5K4ZCUk/9B4/bFAUeX/s/wAtKlGHqBlwdg7FKT9lGgN/RfhZqrT01x0XW3JZc4caIWsOY6Htg1tGTj2B0iLprCQZcjcruGk4H3qT5zBNRYbERGxhsIHc9z9TUTk33BnrAFAKAUAoBQCgFAKAUAoBQCgFAKAUAoBQCgFAKAUAoBQCgFAKAUAoBQCgFAKAUAoBQCgFAKAUAoBQCgFAKAUAoBQCgFAKAUAoBQCgFAKAUAoBQCgFAf/Z"/>
          <p:cNvSpPr>
            <a:spLocks noChangeAspect="1" noChangeArrowheads="1"/>
          </p:cNvSpPr>
          <p:nvPr/>
        </p:nvSpPr>
        <p:spPr bwMode="auto">
          <a:xfrm>
            <a:off x="155575" y="-617538"/>
            <a:ext cx="1371600" cy="129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 name="AutoShape 6" descr="data:image/jpeg;base64,/9j/4AAQSkZJRgABAQAAAQABAAD/2wCEAAkGBwgHBgkIBwgKCgkLDRYPDQwMDRsUFRAWIB0iIiAdHx8kKDQsJCYxJx8fLT0tMTU3Ojo6Iys/RD84QzQ5OjcBCgoKDQwNGg8PGjclHyU3Nzc3Nzc3Nzc3Nzc3Nzc3Nzc3Nzc3Nzc3Nzc3Nzc3Nzc3Nzc3Nzc3Nzc3Nzc3Nzc3N//AABEIAIgAkAMBEQACEQEDEQH/xAAcAAEAAgMBAQEAAAAAAAAAAAAABQYDBAcCAQj/xAA6EAABAwMDAgMGBQMBCQAAAAABAgMEAAURBhIhMUEHE1EUIjJhcaEVQoGRsSNS0TMIFiQlcoKiwfD/xAAbAQEAAgMBAQAAAAAAAAAAAAAAAwQBAgUGB//EADARAAICAQMDAgUCBgMAAAAAAAABAgMRBBIhBTFRQWEGEyJxoRSxIzJCgZHRFcHw/9oADAMBAAIRAxEAPwDuNAKAUAoBQCgFAKAUAoBQCgFAKAUAoBQCgFAKAUAoBQCgFAKAUAoBQCgFAKAUAoBQCgFAKAUAoBQCgFAKAUAoBQCgFAKAUAoBQCgFAKAUAoBQHlSkpGVEAfOtZSjFZk8Bcms5cYqM5dBx/aCaoW9V0dfeZKqZvsiPlaqskN4sy7g0y6ACUL4IFWKNQtRDfVFtecMjktjxJm3AvdsuCd0Kcw8B12q6VvO+ut4se1+/AS3duTfCkkZByPlUqaayjBqXK5xLWy27Nd8tDjqWknYpWVKOAOAa3jFyeEYbS7n2NcokqZKhsPBciIUh9G0jYVDI5xg8elYcWlkZWcG1kGsGT7QCgFAKAUAoBQCgFAR025paJbZwtY6nsK4XUOtQ07cKuZfgsVady5fYiHXXHlbnVlR+fQV5PUay/USzZLJdjCMeyPFVjY5vrJgStZNRiSkPBlvcBnG44z96+nfD9vyej/Mx2yzha2O7U7fJrTI0jSOoWfZ5Hm8JVnGNyCcFKh+h+1T0X1da6fKU447/AOTWUZaW5JMsrGpZCNTRjDmPIirlqjOsPOpKDgYyEYynnvnmqOm009HoJLCcks+v5J5WKy1P0bNO73VycESbleHEyEXhKFW1WA202hfCgMZyMdc966+mmpRW2P8ATnP3RBPOeX69ixX2+XKEvVSosgj2dyKltW0H2dKwApWO+OvNYhXF7E/XJmU2t2CQ0bcHl3m6W5F0XdYMdDS25bhClBShyncOD61pbFbVLGGzMJctZyi41XJhQCgFAKAUAoBQEXdZpb/oNHCiPePpXnutdSdK+TW+X3LWnp3fUyIAwK8c+WXT6KwZPQTWMg5lrhLx1cExt3nlLIb2nB3dsfrivqXw3s/4pb+3JwNdn9Rx3NXT0UXfUqG7tIc81KtxS6SVOKSfgJP/ANwasdVv/R9Pc9LHj29E/U008fmXYsfKLrIegxLvc5EryVpYjtOuITEBWjJPvbu+ftivGQjqr9FTCttOTaznvx4Oo3XC2Tl6LwZ3pNlVNWXWo5eEUSFvKaB/p9iVY+1QV6fqcakoTeN23GfX7G7lQ5cr0JO3arsb1vmypDSmi35Yk74xCloV7qVKGOU/OvY6WvUbIxtw5ezKMpwy3Hse7fqnTsNiMzaYjwRI3OJZhwj7qQrbvUkDgE1alTY23L08s0U48JGZu/Mwp2oXbhcguLAW1/SEfaWNyM7Qfzkn/Fa/LclHau43pZyzRsmq0zr9eHXX3WLXFiNu+VIa8tTR53EjGaksocYR8sxGzMn7E7YdRwL6p5EMPocZCVKbfaLailWdqgD1BweainVKHc3jNS7ExUZsKAUAoDFKdDDC3D+UZ+tQaq+NFMrJehtCO6WCslSlqU4s5Uo5Jr5xdY7Zucu7OqltWEY5D7MVlT8p1tllHxOOKCUp+pNYrqnbLbBZZhtLllCu/i7ZIT4agRpE/HxrSQhA+hPX+PrXoKfhy2SzbLH25K0tUv6UZLB4r2m6T/Z5jSba2Rw7Ie4J9OBgfUkVrqfh6ddblXLc/AjqU3hni5+XeNaxJdplQ5bKXGCVMym1H3VDPAOa9BoL46To8qbk4yw/yUbq3ZqFKPY39Z6ZkyLg1cbO2ovuLSHUIIBCh0Xnt05/SqnQOu0w08tNq39K7P28G+r0snNTr7kzb7VMM2XLuvs6jLhtMuIaJPvDcFdR3zXJ1nUtPGuFWlz9Em1ktVUz3OU/VGlB0qpq0z4UqTvckpS0h1P5G0f6Y/THNWdT8Qxnqara48R5f3fdmkNG1XKMnyzw3Y7gbBcoLohtSJSAlLiHHF7iO6lKye3QdKls61pv1td8HLbHuv8AS/8AZMLTTdUoPGSc1Fpu6XRVuNt9gZ8llCPbQ44h9ojrt28KTj8pr1VF9bju7plKyEs4R7n6RmS3NQuCQyhU9+PIiHk7VtJHxjHQkds8VtG5Lbx2z+Q63z7munSl7uT13fvb0FtdziBlSYu4htSSNhG4cjjmtndCO3YuzMKuTzu9SX0XZ7haWZKbk1CStZThcdxxxbmB1WtfP0A4HNR3TjN5RtXFxXJZahJBQCgFARl9WUx0IB+JXNcD4gt26dQ8staVZnkr1xdQxAecdkrioSnl5CQpSfoCDk9uhryemg53KKju9mXJvCOL6xgak1JJUq3M324W6OMpclshvefVDYSnP7E/Sva6Sem00UpOMZPw/wDs58lOT4yypTro0mOYTVkgxFJQG3FFK1O7geSSo+6c+gHpXSjF53bmyLPsQ4PORwalMFvC5WlbXEuNg1Y045IVhcWOvBaGM5Wg/MY5FU5RhqXKu2vhefX7G+XHlM6ZonXyJzLUW7/iDkxQSEu/h5CVHv8A6ef4Fec6l0aK+ujCX3/2Wa7n2kXuTKjRUpMqQyyFnakuOBIUfQZrztdFljahFvHgsuSXcxuSoyJCY7kllL6xlDRcAWofJPU1sqLXHcovBncvJ4kyo0fYmTJYZUvhAccSkqPyyeazVRbYm4Rb/sNyXcnolwjRrc05NkNMJ3eWFPLCAVdhz3+Ve56Pa7NHHPdcHPvWLGSldQhFAKAUAoBQCgITUy3G2mlNNKeUN2G0qAJ6dzxXnOvwU/lqTwueS3pXjJzvUmvlacQhVx07cG/MyG1Kcb2KI7bklWK5uk6NHUNuu5PHjOSSd+3vEqEjxpnFf/D2aM2n0ceUs/uAK6kfhyjH1TbIXqpeCGl6s05fZy3r7ppLJdbUFvwncL8wkHeeBn05z9zXSq0l1MFCuzPPqvTwROak8tGjp27W+32RbVz0oi4MOuqS7PJKVJSQPdQrbgKHXOe9SXU2TsThZjHoYTSXKIi1swJN4CXLj+FR925qQttThQQfdzt5B+dWLJTjD6VuZqsZO26Uuwhp/wCY6+tNyjYPuuBDbg/7ysH9wf0ryfUKZWr6NPJS8rt/gtVvHeRl1hE/HWos2xpTcSliRG3R1suNpDiQOdx+Q5GcehrTpdq0ilXqHs7PnK7G1q34ceSGGmL2zeIBVFL3lCAFvpWnyleSghZWSd+4EnGODxnPNdD/AJLSSokt+M7vvz+CP5UlJcG7qti63pDCDphYDiFtynUusreQ1uOEIKiAN2ASewOOtVtBPTabP8fPhc4z7m9ilL+kst1sEi8nTDjTcgNQ7kHX0tvYDaPLPJ55IVgZ56n1rp9FbdEnnPLItR/OVtuwa/8AwwrXOvKZn4e45s9uTj2lMj+knr0LRyeeehPauwQHYmt3lp3/ABYGfrQHugFAKAUAoCNvre6Mlf8Aar+a4PxBVv0ymvR/uWdK8Twct8S1PsWqSoakZgl1A8mI6hGHBxuwcFWcE9K5/RXFyWKn7yJNRnHf+xwdiO5JeS0whTiyQAEjPfH/ALr1zaXcpHVbHoiTpfTlyvd5t8WTMQyspjOkKLKNvxg8p3cnI+QwQeK4VnU6dTqI6euT+69fYnVTjHczZ8JoyZWnPZQ6JJW+tS4y0AsR08DesdFrOPdSc9jjgmsdWu+TPe+Fj+79vZeTNUcrBcXLBYoGIyrHbXYZWFELjJUsEhWVEnr8PbseK5dWp1Gqg5xsal+PsbuMYPlcGWHb7DbnEOwrFEY3t7t6Y6AtPJB5/wAVpOOtsTjO18PybLYuyJBu6MNJWkx1o2H3whIwnnHY9egqCfS7ZvO7JsrUjyu6t5Thp3puOQOBg/P1GKxHpVmeZcm3z0fUXAPb/LbWEpGSV4HG7B78d/2rR9OcGlKXL8Gytz2Ja1XdpuC2Sy6rIKyEgfDz73J6cYx1+Vez6bpvkaaMShdZvnknYzqZDKHkhSQtIOFDBFXSMzdKAUAoBQCgFAYpLQeZU2r8wxUGppjfVKuXqbRk4yTRRpmnLPJmLdn2uJIkA7St9oLPU9N31rwtms1enbpU2sHR2Qmt2DbZgw2W1NtRI7bak7VJQ0kAp9CMdKqy1V8nlzf+TZQivQpHiMLjYtJThGuSHbe/hj2eU3ucbSo42trBHAGeFAnA613+lTp1epUpQxNc5XZ/dFa6LhHh8E54YwUwdD2pAACnmy+vjqVkn+MftXN63a7NbJeOCSiOIIsy2W3DlaEq6dRn1/yf3rmQusgsRZK4p9zSddjI3IZjJcU02skYwMJIyMkfM10IQvaU5zxuZE3HOEjCPw5agC0hLiAsFvb/AG9ecfI4P19KnlHWQ43ZTxyYXyzG1ItzrYccaZTtGE497g5HBHXv+9ZnRrIyxB5MqVeOTOyuA8+2yhKdjuW1ENnG08nt0/zUml0WrvtUZvHqYnbCMcotSYEF9AX7MypKjv8Ag6n1r2kVtWEUDbabS0hKG0hKEjAA7VkHugFAKAUAoBQCgOZeIuuP91ro21PsklTbgJZktOpKHQOvUcKHpXH6j0mOskpp4ZPVc4cFdj+MNgWpIfh3FnPVWxCgP/LP2rjz+HLl/LNMm/VR8FR8VtZQdSNwIlodW5Fa3POlSCn3zwBz6DP711uj9OnpFJ2fzP8AYhvt34wdtgiPHgx2orqFx220obUlQIUkDAwf0ryWoovstlJweW/BdjKO1ciXcokJlT0yUyw0kElbiwABWkNDqJvEYMy5xXqUq6+I2l4MSQ7DkqnvlRbDKApOQrkkEjG3iu5T0rW2uMbMRS9Su7q1lo0JHijppMRExlmW7NWCFRdu3bnOcqPGOTjH7Vaj0vWOThKS2+TR3Q745Iq6eKtscjpNvtD65Cvj9pcASg5z7uMlXI74q3T0y+Mv4lnHsv3NJWx9EW7wrkX3VbEq4z48aLbQlTMZTaV7lrxgkEq5SBwT3PTGDXSo08KM7e7IpScu51hptLTaW20hKEgBIHYCpzU90AoBQCgFAKAUAoCM1BY7fqC2O2+6sB6O5+hQeyknsR60B+adf+Gt20i8uQlKplqJOyU2nJQPRwflPz6H7UBRwfWgJSy6hulleSq3y3W0bsqZ3ZQr5EHjmsqTQO82S92++suu257zUNqCF8Y5KQe/1x+hq3CUZLgB7T9mfaW05a4hS4CFYZSDz8xyKzsj4BSZHhEJMhSbbc3AVqOxtbO7aOwyD96glUl6glrB4EPtXVly+3Jh63J95xljclbh/tz2HqQc/wA1CDt0WOzFjNR4zaGmWkhKG0DCUgdABQGagFAKAUAoBQCgFAKAUB8UlKklKgCDwQR1oCgak8INK3txbzUddukK5K4ZCUk/9B4/bFAUeX/s/wAtKlGHqBlwdg7FKT9lGgN/RfhZqrT01x0XW3JZc4caIWsOY6Htg1tGTj2B0iLprCQZcjcruGk4H3qT5zBNRYbERGxhsIHc9z9TUTk33BnrAFAKAUAoBQCgFAKAUAoBQCgFAKAUAoBQCgFAKAUAoBQCgFAKAUAoBQCgFAKAUAoBQCgFAKAUAoBQCgFAKAUAoBQCgFAKAUAoBQCgFAKAUAoBQCgFAf/Z"/>
          <p:cNvSpPr>
            <a:spLocks noChangeAspect="1" noChangeArrowheads="1"/>
          </p:cNvSpPr>
          <p:nvPr/>
        </p:nvSpPr>
        <p:spPr bwMode="auto">
          <a:xfrm>
            <a:off x="307975" y="-465138"/>
            <a:ext cx="1371600" cy="129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 name="AutoShape 16"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155575" y="-395288"/>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 name="AutoShape 18"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307975" y="-242888"/>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7" name="AutoShape 20"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590322" y="-90488"/>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 name="AutoShape 22"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612775" y="61912"/>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 name="AutoShape 24"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765175" y="214312"/>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7" name="Rectangle 3"/>
          <p:cNvSpPr txBox="1">
            <a:spLocks noChangeArrowheads="1"/>
          </p:cNvSpPr>
          <p:nvPr/>
        </p:nvSpPr>
        <p:spPr bwMode="auto">
          <a:xfrm>
            <a:off x="0" y="1897062"/>
            <a:ext cx="4419600" cy="48926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36513" eaLnBrk="1" hangingPunct="1">
              <a:defRPr/>
            </a:pPr>
            <a:endParaRPr lang="en-US" sz="2000" b="1" dirty="0" smtClean="0">
              <a:latin typeface="Arial" pitchFamily="34" charset="0"/>
              <a:cs typeface="Arial" pitchFamily="34" charset="0"/>
            </a:endParaRPr>
          </a:p>
          <a:p>
            <a:pPr marL="36513" eaLnBrk="1" hangingPunct="1">
              <a:defRPr/>
            </a:pPr>
            <a:endParaRPr lang="en-US" sz="2400" b="1" dirty="0" smtClean="0">
              <a:latin typeface="Arial" pitchFamily="34" charset="0"/>
              <a:cs typeface="Arial" pitchFamily="34" charset="0"/>
            </a:endParaRPr>
          </a:p>
          <a:p>
            <a:pPr marL="36513" eaLnBrk="1" hangingPunct="1">
              <a:defRPr/>
            </a:pPr>
            <a:endParaRPr lang="en-US" sz="2400" b="1" dirty="0" smtClean="0">
              <a:latin typeface="Arial" pitchFamily="34" charset="0"/>
              <a:cs typeface="Arial" pitchFamily="34" charset="0"/>
            </a:endParaRPr>
          </a:p>
          <a:p>
            <a:pPr marL="36513" eaLnBrk="1" hangingPunct="1">
              <a:defRPr/>
            </a:pPr>
            <a:r>
              <a:rPr lang="en-US" sz="2400" b="1" dirty="0" smtClean="0">
                <a:latin typeface="Arial" pitchFamily="34" charset="0"/>
                <a:cs typeface="Arial" pitchFamily="34" charset="0"/>
              </a:rPr>
              <a:t>Quarters  1 and 2</a:t>
            </a:r>
          </a:p>
          <a:p>
            <a:pPr marL="36513" eaLnBrk="1" hangingPunct="1">
              <a:defRPr/>
            </a:pPr>
            <a:r>
              <a:rPr lang="en-US" sz="2400" b="1" dirty="0" smtClean="0">
                <a:latin typeface="Arial" pitchFamily="34" charset="0"/>
                <a:cs typeface="Arial" pitchFamily="34" charset="0"/>
              </a:rPr>
              <a:t>Programme Performance </a:t>
            </a:r>
            <a:endParaRPr lang="en-US" sz="2400" b="1" dirty="0">
              <a:latin typeface="Arial" pitchFamily="34" charset="0"/>
              <a:cs typeface="Arial" pitchFamily="34" charset="0"/>
            </a:endParaRPr>
          </a:p>
          <a:p>
            <a:pPr marL="36513" eaLnBrk="1" hangingPunct="1">
              <a:defRPr/>
            </a:pPr>
            <a:r>
              <a:rPr lang="en-US" sz="2400" b="1" dirty="0" smtClean="0">
                <a:latin typeface="Arial" pitchFamily="34" charset="0"/>
                <a:cs typeface="Arial" pitchFamily="34" charset="0"/>
              </a:rPr>
              <a:t>2016/2017</a:t>
            </a:r>
          </a:p>
          <a:p>
            <a:pPr marL="36513" eaLnBrk="1" hangingPunct="1">
              <a:defRPr/>
            </a:pPr>
            <a:endParaRPr lang="en-US" sz="2400" b="1" dirty="0" smtClean="0">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pPr>
              <a:defRPr/>
            </a:pPr>
            <a:fld id="{95466CB1-4761-4E06-A5F8-15895D8702D8}" type="slidenum">
              <a:rPr lang="en-US" smtClean="0"/>
              <a:pPr>
                <a:defRPr/>
              </a:pPr>
              <a:t>1</a:t>
            </a:fld>
            <a:endParaRPr lang="en-US" dirty="0"/>
          </a:p>
        </p:txBody>
      </p:sp>
    </p:spTree>
    <p:extLst>
      <p:ext uri="{BB962C8B-B14F-4D97-AF65-F5344CB8AC3E}">
        <p14:creationId xmlns:p14="http://schemas.microsoft.com/office/powerpoint/2010/main" xmlns="" val="253863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nvPr>
        </p:nvGraphicFramePr>
        <p:xfrm>
          <a:off x="3843226" y="1644300"/>
          <a:ext cx="5778028" cy="47120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ZA" dirty="0" smtClean="0"/>
              <a:t>Comparison of Programme </a:t>
            </a:r>
            <a:r>
              <a:rPr lang="en-ZA" dirty="0"/>
              <a:t>Performance </a:t>
            </a:r>
            <a:r>
              <a:rPr lang="en-ZA" dirty="0" smtClean="0"/>
              <a:t> Q1 vs Q2 2016/17(2)</a:t>
            </a:r>
            <a:endParaRPr lang="en-ZA" dirty="0"/>
          </a:p>
        </p:txBody>
      </p:sp>
      <p:sp>
        <p:nvSpPr>
          <p:cNvPr id="10" name="Content Placeholder 9"/>
          <p:cNvSpPr>
            <a:spLocks noGrp="1"/>
          </p:cNvSpPr>
          <p:nvPr>
            <p:ph sz="half" idx="4294967295"/>
          </p:nvPr>
        </p:nvSpPr>
        <p:spPr>
          <a:xfrm>
            <a:off x="531812" y="1844824"/>
            <a:ext cx="4177060" cy="3951288"/>
          </a:xfrm>
        </p:spPr>
        <p:txBody>
          <a:bodyPr/>
          <a:lstStyle/>
          <a:p>
            <a:pPr>
              <a:buFont typeface="Wingdings" panose="05000000000000000000" pitchFamily="2" charset="2"/>
              <a:buChar char="v"/>
            </a:pPr>
            <a:endParaRPr lang="en-Z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v"/>
            </a:pPr>
            <a:endParaRPr lang="en-Z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v"/>
            </a:pP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solidFill>
                  <a:prstClr val="black">
                    <a:tint val="75000"/>
                  </a:prstClr>
                </a:solidFill>
              </a:rPr>
              <a:pPr>
                <a:defRPr/>
              </a:pPr>
              <a:t>10</a:t>
            </a:fld>
            <a:endParaRPr lang="en-US" dirty="0">
              <a:solidFill>
                <a:prstClr val="black">
                  <a:tint val="75000"/>
                </a:prstClr>
              </a:solidFill>
            </a:endParaRPr>
          </a:p>
        </p:txBody>
      </p:sp>
      <p:sp>
        <p:nvSpPr>
          <p:cNvPr id="4" name="TextBox 3"/>
          <p:cNvSpPr txBox="1"/>
          <p:nvPr/>
        </p:nvSpPr>
        <p:spPr>
          <a:xfrm>
            <a:off x="7010400" y="3783523"/>
            <a:ext cx="1152128" cy="646331"/>
          </a:xfrm>
          <a:prstGeom prst="rect">
            <a:avLst/>
          </a:prstGeom>
          <a:noFill/>
        </p:spPr>
        <p:txBody>
          <a:bodyPr wrap="square" rtlCol="0">
            <a:spAutoFit/>
          </a:bodyPr>
          <a:lstStyle/>
          <a:p>
            <a:r>
              <a:rPr lang="en-US" dirty="0" smtClean="0">
                <a:solidFill>
                  <a:schemeClr val="bg1"/>
                </a:solidFill>
              </a:rPr>
              <a:t>Achieved</a:t>
            </a:r>
          </a:p>
          <a:p>
            <a:r>
              <a:rPr lang="en-US" dirty="0" smtClean="0">
                <a:solidFill>
                  <a:schemeClr val="bg1"/>
                </a:solidFill>
              </a:rPr>
              <a:t>62%</a:t>
            </a:r>
            <a:endParaRPr lang="en-US" dirty="0">
              <a:solidFill>
                <a:schemeClr val="bg1"/>
              </a:solidFill>
            </a:endParaRPr>
          </a:p>
        </p:txBody>
      </p:sp>
      <p:sp>
        <p:nvSpPr>
          <p:cNvPr id="18" name="TextBox 17"/>
          <p:cNvSpPr txBox="1"/>
          <p:nvPr/>
        </p:nvSpPr>
        <p:spPr>
          <a:xfrm>
            <a:off x="5129956" y="3645024"/>
            <a:ext cx="1152128" cy="923330"/>
          </a:xfrm>
          <a:prstGeom prst="rect">
            <a:avLst/>
          </a:prstGeom>
          <a:noFill/>
        </p:spPr>
        <p:txBody>
          <a:bodyPr wrap="square" rtlCol="0">
            <a:spAutoFit/>
          </a:bodyPr>
          <a:lstStyle/>
          <a:p>
            <a:r>
              <a:rPr lang="en-US" dirty="0" smtClean="0">
                <a:solidFill>
                  <a:schemeClr val="bg1"/>
                </a:solidFill>
              </a:rPr>
              <a:t>Partially</a:t>
            </a:r>
          </a:p>
          <a:p>
            <a:r>
              <a:rPr lang="en-US" dirty="0" smtClean="0">
                <a:solidFill>
                  <a:schemeClr val="bg1"/>
                </a:solidFill>
              </a:rPr>
              <a:t>Achieved</a:t>
            </a:r>
          </a:p>
          <a:p>
            <a:r>
              <a:rPr lang="en-US" dirty="0" smtClean="0">
                <a:solidFill>
                  <a:schemeClr val="bg1"/>
                </a:solidFill>
              </a:rPr>
              <a:t>21%</a:t>
            </a:r>
            <a:endParaRPr lang="en-US" dirty="0">
              <a:solidFill>
                <a:schemeClr val="bg1"/>
              </a:solidFill>
            </a:endParaRPr>
          </a:p>
        </p:txBody>
      </p:sp>
      <p:sp>
        <p:nvSpPr>
          <p:cNvPr id="19" name="TextBox 18"/>
          <p:cNvSpPr txBox="1"/>
          <p:nvPr/>
        </p:nvSpPr>
        <p:spPr>
          <a:xfrm>
            <a:off x="5615674" y="2564904"/>
            <a:ext cx="1152128" cy="923330"/>
          </a:xfrm>
          <a:prstGeom prst="rect">
            <a:avLst/>
          </a:prstGeom>
          <a:noFill/>
        </p:spPr>
        <p:txBody>
          <a:bodyPr wrap="square" rtlCol="0">
            <a:spAutoFit/>
          </a:bodyPr>
          <a:lstStyle/>
          <a:p>
            <a:r>
              <a:rPr lang="en-US" dirty="0" smtClean="0">
                <a:solidFill>
                  <a:schemeClr val="bg1"/>
                </a:solidFill>
              </a:rPr>
              <a:t>Not</a:t>
            </a:r>
          </a:p>
          <a:p>
            <a:r>
              <a:rPr lang="en-US" dirty="0" smtClean="0">
                <a:solidFill>
                  <a:schemeClr val="bg1"/>
                </a:solidFill>
              </a:rPr>
              <a:t>Achieved</a:t>
            </a:r>
          </a:p>
          <a:p>
            <a:r>
              <a:rPr lang="en-US" dirty="0" smtClean="0">
                <a:solidFill>
                  <a:schemeClr val="bg1"/>
                </a:solidFill>
              </a:rPr>
              <a:t>17%</a:t>
            </a:r>
            <a:endParaRPr lang="en-US" dirty="0">
              <a:solidFill>
                <a:schemeClr val="bg1"/>
              </a:solidFill>
            </a:endParaRPr>
          </a:p>
        </p:txBody>
      </p:sp>
      <p:sp>
        <p:nvSpPr>
          <p:cNvPr id="2" name="Rectangle 1"/>
          <p:cNvSpPr/>
          <p:nvPr/>
        </p:nvSpPr>
        <p:spPr>
          <a:xfrm>
            <a:off x="6767802" y="4091300"/>
            <a:ext cx="1219642" cy="461665"/>
          </a:xfrm>
          <a:prstGeom prst="rect">
            <a:avLst/>
          </a:prstGeom>
        </p:spPr>
        <p:txBody>
          <a:bodyPr wrap="square">
            <a:spAutoFit/>
          </a:bodyPr>
          <a:lstStyle/>
          <a:p>
            <a:r>
              <a:rPr lang="en-US" sz="2400" b="1" dirty="0" smtClean="0">
                <a:solidFill>
                  <a:schemeClr val="bg1"/>
                </a:solidFill>
                <a:latin typeface="Arial" panose="020B0604020202020204" pitchFamily="34" charset="0"/>
              </a:rPr>
              <a:t>67%</a:t>
            </a:r>
            <a:endParaRPr lang="en-US" sz="2400" b="1" dirty="0">
              <a:solidFill>
                <a:schemeClr val="bg1"/>
              </a:solidFill>
              <a:latin typeface="Arial" panose="020B0604020202020204" pitchFamily="34" charset="0"/>
            </a:endParaRPr>
          </a:p>
        </p:txBody>
      </p:sp>
      <p:graphicFrame>
        <p:nvGraphicFramePr>
          <p:cNvPr id="14" name="Chart 13"/>
          <p:cNvGraphicFramePr>
            <a:graphicFrameLocks/>
          </p:cNvGraphicFramePr>
          <p:nvPr>
            <p:extLst/>
          </p:nvPr>
        </p:nvGraphicFramePr>
        <p:xfrm>
          <a:off x="1115616" y="1551422"/>
          <a:ext cx="6696744" cy="387362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3528" y="5628818"/>
            <a:ext cx="8064896" cy="1200329"/>
          </a:xfrm>
          <a:prstGeom prst="rect">
            <a:avLst/>
          </a:prstGeom>
          <a:noFill/>
        </p:spPr>
        <p:txBody>
          <a:bodyPr wrap="square" rtlCol="0">
            <a:spAutoFit/>
          </a:bodyPr>
          <a:lstStyle/>
          <a:p>
            <a:r>
              <a:rPr lang="en-US" dirty="0" smtClean="0">
                <a:latin typeface="Arial" panose="020B0604020202020204" pitchFamily="34" charset="0"/>
              </a:rPr>
              <a:t>Q2 shows an improvement in the percentage of targets not achieved. These targets not achieved were mainly in </a:t>
            </a:r>
            <a:r>
              <a:rPr lang="en-US" dirty="0" err="1" smtClean="0">
                <a:latin typeface="Arial" panose="020B0604020202020204" pitchFamily="34" charset="0"/>
              </a:rPr>
              <a:t>Programme</a:t>
            </a:r>
            <a:r>
              <a:rPr lang="en-US" dirty="0" smtClean="0">
                <a:latin typeface="Arial" panose="020B0604020202020204" pitchFamily="34" charset="0"/>
              </a:rPr>
              <a:t> 1 (support activities) and related to capacity limitations. The focus on filling vacancies will enable these targets to be achieved in future.</a:t>
            </a:r>
            <a:endParaRPr lang="en-US" dirty="0">
              <a:latin typeface="Arial" panose="020B0604020202020204" pitchFamily="34" charset="0"/>
            </a:endParaRPr>
          </a:p>
        </p:txBody>
      </p:sp>
    </p:spTree>
    <p:extLst>
      <p:ext uri="{BB962C8B-B14F-4D97-AF65-F5344CB8AC3E}">
        <p14:creationId xmlns:p14="http://schemas.microsoft.com/office/powerpoint/2010/main" xmlns="" val="135558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2: Performance </a:t>
            </a:r>
            <a:r>
              <a:rPr lang="en-ZA" dirty="0"/>
              <a:t>–</a:t>
            </a:r>
            <a:br>
              <a:rPr lang="en-ZA" dirty="0"/>
            </a:br>
            <a:r>
              <a:rPr lang="en-ZA" dirty="0"/>
              <a:t> Q1 &amp; Q2 2016/17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247080324"/>
              </p:ext>
            </p:extLst>
          </p:nvPr>
        </p:nvGraphicFramePr>
        <p:xfrm>
          <a:off x="-36512" y="1217090"/>
          <a:ext cx="9180512" cy="5001750"/>
        </p:xfrm>
        <a:graphic>
          <a:graphicData uri="http://schemas.openxmlformats.org/drawingml/2006/table">
            <a:tbl>
              <a:tblPr firstRow="1" firstCol="1" bandRow="1">
                <a:tableStyleId>{93296810-A885-4BE3-A3E7-6D5BEEA58F35}</a:tableStyleId>
              </a:tblPr>
              <a:tblGrid>
                <a:gridCol w="2090934"/>
                <a:gridCol w="522390"/>
                <a:gridCol w="447762"/>
                <a:gridCol w="522390"/>
                <a:gridCol w="671644"/>
                <a:gridCol w="746271"/>
                <a:gridCol w="597017"/>
                <a:gridCol w="3582104"/>
              </a:tblGrid>
              <a:tr h="483718">
                <a:tc gridSpan="8">
                  <a:txBody>
                    <a:bodyPr/>
                    <a:lstStyle/>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GRANT AND SEED FUNDING</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Strategic Objective: Promote media development and diversity through support for community and small commercial media projects.</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spcAft>
                          <a:spcPts val="0"/>
                        </a:spcAft>
                      </a:pPr>
                      <a:r>
                        <a:rPr lang="en-GB" sz="1100" b="1" dirty="0" smtClean="0">
                          <a:latin typeface="Arial Narrow" panose="020B0606020202030204" pitchFamily="34" charset="0"/>
                          <a:ea typeface="Arial Unicode MS" panose="020B0604020202020204" pitchFamily="34" charset="-128"/>
                          <a:cs typeface="Arial" pitchFamily="34" charset="0"/>
                        </a:rPr>
                        <a:t>Sub-programme 2.1: Community Broadcast Media</a:t>
                      </a: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485564">
                <a:tc rowSpan="2">
                  <a:txBody>
                    <a:bodyPr/>
                    <a:lstStyle/>
                    <a:p>
                      <a:pPr>
                        <a:lnSpc>
                          <a:spcPct val="100000"/>
                        </a:lnSpc>
                        <a:spcAft>
                          <a:spcPts val="0"/>
                        </a:spcAft>
                      </a:pPr>
                      <a:r>
                        <a:rPr lang="en-ZA" sz="1100" baseline="0" dirty="0" smtClean="0">
                          <a:effectLst/>
                          <a:latin typeface="Arial Narrow" panose="020B0606020202030204" pitchFamily="34" charset="0"/>
                          <a:ea typeface="Arial Unicode MS" panose="020B0604020202020204" pitchFamily="34" charset="-128"/>
                          <a:cs typeface="Arial" pitchFamily="34" charset="0"/>
                        </a:rPr>
                        <a:t>Performance Indicator</a:t>
                      </a:r>
                      <a:endParaRPr lang="en-ZA" sz="1100"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0" marR="0"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0" marR="0"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0" marR="0"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0" marR="0" marT="0" marB="0"/>
                </a:tc>
                <a:tc rowSpan="2">
                  <a:txBody>
                    <a:bodyPr/>
                    <a:lstStyle/>
                    <a:p>
                      <a:pPr algn="ctr">
                        <a:lnSpc>
                          <a:spcPct val="115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for Q2</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0" marR="0" marT="0" marB="0"/>
                </a:tc>
                <a:tc rowSpan="2">
                  <a:txBody>
                    <a:bodyPr/>
                    <a:lstStyle/>
                    <a:p>
                      <a:pPr algn="ctr">
                        <a:lnSpc>
                          <a:spcPct val="115000"/>
                        </a:lnSpc>
                        <a:spcAft>
                          <a:spcPts val="0"/>
                        </a:spcAft>
                      </a:pPr>
                      <a:r>
                        <a:rPr lang="en-ZA" sz="1100" dirty="0" smtClean="0">
                          <a:effectLst/>
                          <a:latin typeface="Arial Narrow" panose="020B0606020202030204" pitchFamily="34" charset="0"/>
                          <a:ea typeface="Arial Unicode MS" panose="020B0604020202020204" pitchFamily="34" charset="-128"/>
                          <a:cs typeface="Arial" panose="020B0604020202020204" pitchFamily="34" charset="0"/>
                        </a:rPr>
                        <a:t>Reason for Variance</a:t>
                      </a:r>
                      <a:endParaRPr lang="en-ZA" sz="1100" b="1" dirty="0">
                        <a:effectLst/>
                        <a:latin typeface="Arial Narrow" panose="020B0606020202030204" pitchFamily="34" charset="0"/>
                        <a:ea typeface="Arial Unicode MS" panose="020B0604020202020204" pitchFamily="34" charset="-128"/>
                        <a:cs typeface="Arial" panose="020B0604020202020204" pitchFamily="34" charset="0"/>
                      </a:endParaRPr>
                    </a:p>
                  </a:txBody>
                  <a:tcPr marL="0" marR="0" marT="0" marB="0"/>
                </a:tc>
              </a:tr>
              <a:tr h="2535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0" marR="0"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0" marR="0" marT="0" marB="0"/>
                </a:tc>
                <a:tc vMerge="1">
                  <a:txBody>
                    <a:bodyPr/>
                    <a:lstStyle/>
                    <a:p>
                      <a:endParaRPr lang="en-US"/>
                    </a:p>
                  </a:txBody>
                  <a:tcPr/>
                </a:tc>
                <a:tc vMerge="1">
                  <a:txBody>
                    <a:bodyPr/>
                    <a:lstStyle/>
                    <a:p>
                      <a:endParaRPr lang="en-US"/>
                    </a:p>
                  </a:txBody>
                  <a:tcPr/>
                </a:tc>
                <a:tc vMerge="1">
                  <a:txBody>
                    <a:bodyPr/>
                    <a:lstStyle/>
                    <a:p>
                      <a:endParaRPr lang="en-US"/>
                    </a:p>
                  </a:txBody>
                  <a:tcPr/>
                </a:tc>
              </a:tr>
              <a:tr h="521751">
                <a:tc>
                  <a:txBody>
                    <a:bodyPr/>
                    <a:lstStyle/>
                    <a:p>
                      <a:pPr algn="l">
                        <a:lnSpc>
                          <a:spcPct val="100000"/>
                        </a:lnSpc>
                      </a:pPr>
                      <a:r>
                        <a:rPr lang="en-GB" sz="1100" kern="1200" dirty="0" smtClean="0">
                          <a:latin typeface="Arial Narrow" panose="020B0606020202030204" pitchFamily="34" charset="0"/>
                          <a:ea typeface="Arial Unicode MS" panose="020B0604020202020204" pitchFamily="34" charset="-128"/>
                          <a:cs typeface="Arial" pitchFamily="34" charset="0"/>
                        </a:rPr>
                        <a:t>Number of community radio stations supported for start-up funding</a:t>
                      </a:r>
                      <a:endParaRPr lang="en-ZA" sz="110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8</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3</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3</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5</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8</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+2</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Additional projects were drawn</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 from b</a:t>
                      </a:r>
                      <a:r>
                        <a:rPr lang="en-US" sz="1100" b="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acklog</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 of new applications,  as there was additional funding available for new projects, due to  some Q2 project applications for strengthening not complying. This will not impact on the overall budget for the year.</a:t>
                      </a:r>
                      <a:endParaRPr lang="en-US" sz="1100" b="0" dirty="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endParaRPr>
                    </a:p>
                  </a:txBody>
                  <a:tcPr marL="68580" marR="68580" marT="0" marB="0"/>
                </a:tc>
              </a:tr>
              <a:tr h="368032">
                <a:tc>
                  <a:txBody>
                    <a:bodyPr/>
                    <a:lstStyle/>
                    <a:p>
                      <a:pPr algn="l">
                        <a:lnSpc>
                          <a:spcPct val="100000"/>
                        </a:lnSpc>
                      </a:pPr>
                      <a:r>
                        <a:rPr lang="en-GB" sz="1100" kern="1200" dirty="0" smtClean="0">
                          <a:latin typeface="Arial Narrow" panose="020B0606020202030204" pitchFamily="34" charset="0"/>
                          <a:ea typeface="Arial Unicode MS" panose="020B0604020202020204" pitchFamily="34" charset="-128"/>
                          <a:cs typeface="Arial" pitchFamily="34" charset="0"/>
                        </a:rPr>
                        <a:t>Number of community radio stations</a:t>
                      </a:r>
                      <a:r>
                        <a:rPr lang="en-GB" sz="1100" kern="1200" baseline="0" dirty="0" smtClean="0">
                          <a:latin typeface="Arial Narrow" panose="020B0606020202030204" pitchFamily="34" charset="0"/>
                          <a:ea typeface="Arial Unicode MS" panose="020B0604020202020204" pitchFamily="34" charset="-128"/>
                          <a:cs typeface="Arial" pitchFamily="34" charset="0"/>
                        </a:rPr>
                        <a:t>  that are supported for strengthening*  </a:t>
                      </a:r>
                      <a:endParaRPr lang="en-ZA" sz="110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18</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6</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5</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1</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7</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-4</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A number</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itchFamily="34" charset="0"/>
                        </a:rPr>
                        <a:t> of </a:t>
                      </a: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applications</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itchFamily="34" charset="0"/>
                        </a:rPr>
                        <a:t> did not comply. They will be assisted by the MDDA on the compliance issues to enable them to resubmit to the Board in Q3. This will not impact on the overall budget for the year.</a:t>
                      </a:r>
                      <a:endPar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r>
              <a:tr h="371906">
                <a:tc>
                  <a:txBody>
                    <a:bodyPr/>
                    <a:lstStyle/>
                    <a:p>
                      <a:pPr algn="l">
                        <a:lnSpc>
                          <a:spcPct val="100000"/>
                        </a:lnSpc>
                      </a:pPr>
                      <a:r>
                        <a:rPr lang="en-ZA" sz="1100" dirty="0" smtClean="0">
                          <a:effectLst/>
                          <a:latin typeface="Arial Narrow" panose="020B0606020202030204" pitchFamily="34" charset="0"/>
                          <a:ea typeface="Arial Unicode MS" panose="020B0604020202020204" pitchFamily="34" charset="-128"/>
                          <a:cs typeface="Arial" pitchFamily="34" charset="0"/>
                        </a:rPr>
                        <a:t>Number of community television stations supported for strengthening</a:t>
                      </a:r>
                      <a:endParaRPr lang="en-ZA" sz="110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4</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1</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Achieved</a:t>
                      </a:r>
                    </a:p>
                  </a:txBody>
                  <a:tcPr marL="68580" marR="68580" marT="0" marB="0"/>
                </a:tc>
              </a:tr>
              <a:tr h="371906">
                <a:tc>
                  <a:txBody>
                    <a:bodyPr/>
                    <a:lstStyle/>
                    <a:p>
                      <a:pPr algn="l">
                        <a:lnSpc>
                          <a:spcPct val="100000"/>
                        </a:lnSpc>
                      </a:pPr>
                      <a:r>
                        <a:rPr lang="en-ZA" sz="1100" dirty="0" smtClean="0">
                          <a:effectLst/>
                          <a:latin typeface="Arial Narrow" panose="020B0606020202030204" pitchFamily="34" charset="0"/>
                          <a:ea typeface="Arial Unicode MS" panose="020B0604020202020204" pitchFamily="34" charset="-128"/>
                          <a:cs typeface="Arial" pitchFamily="34" charset="0"/>
                        </a:rPr>
                        <a:t>Number of direct jobs created in the community broadcast sector</a:t>
                      </a:r>
                      <a:endParaRPr lang="en-ZA" sz="110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90</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44</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44</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88</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+44</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Initial</a:t>
                      </a:r>
                      <a:r>
                        <a:rPr lang="en-US" sz="1100" baseline="0" dirty="0" smtClean="0">
                          <a:solidFill>
                            <a:schemeClr val="tx1"/>
                          </a:solidFill>
                          <a:latin typeface="Arial Narrow" panose="020B0606020202030204" pitchFamily="34" charset="0"/>
                          <a:cs typeface="Arial" panose="020B0604020202020204" pitchFamily="34" charset="0"/>
                        </a:rPr>
                        <a:t> APP had not broken down the </a:t>
                      </a:r>
                      <a:r>
                        <a:rPr lang="en-US" sz="1100" dirty="0" smtClean="0">
                          <a:solidFill>
                            <a:schemeClr val="tx1"/>
                          </a:solidFill>
                          <a:latin typeface="Arial Narrow" panose="020B0606020202030204" pitchFamily="34" charset="0"/>
                          <a:cs typeface="Arial" panose="020B0604020202020204" pitchFamily="34" charset="0"/>
                        </a:rPr>
                        <a:t>Annual target</a:t>
                      </a:r>
                      <a:r>
                        <a:rPr lang="en-US" sz="1100" baseline="0" dirty="0" smtClean="0">
                          <a:solidFill>
                            <a:schemeClr val="tx1"/>
                          </a:solidFill>
                          <a:latin typeface="Arial Narrow" panose="020B0606020202030204" pitchFamily="34" charset="0"/>
                          <a:cs typeface="Arial" panose="020B0604020202020204" pitchFamily="34" charset="0"/>
                        </a:rPr>
                        <a:t> per Quarter. </a:t>
                      </a:r>
                      <a:r>
                        <a:rPr lang="en-US" sz="1100" dirty="0" smtClean="0">
                          <a:solidFill>
                            <a:schemeClr val="tx1"/>
                          </a:solidFill>
                          <a:latin typeface="Arial Narrow" panose="020B0606020202030204" pitchFamily="34" charset="0"/>
                          <a:cs typeface="Arial" panose="020B0604020202020204" pitchFamily="34" charset="0"/>
                        </a:rPr>
                        <a:t>Annual target – to</a:t>
                      </a:r>
                      <a:r>
                        <a:rPr lang="en-US" sz="1100" baseline="0" dirty="0" smtClean="0">
                          <a:solidFill>
                            <a:schemeClr val="tx1"/>
                          </a:solidFill>
                          <a:latin typeface="Arial Narrow" panose="020B0606020202030204" pitchFamily="34" charset="0"/>
                          <a:cs typeface="Arial" panose="020B0604020202020204" pitchFamily="34" charset="0"/>
                        </a:rPr>
                        <a:t> be reported on in Q4</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371906">
                <a:tc>
                  <a:txBody>
                    <a:bodyPr/>
                    <a:lstStyle/>
                    <a:p>
                      <a:pPr algn="l">
                        <a:spcAft>
                          <a:spcPts val="0"/>
                        </a:spcAft>
                      </a:pPr>
                      <a:r>
                        <a:rPr lang="en-GB" sz="1100" b="1" dirty="0">
                          <a:effectLst/>
                          <a:latin typeface="Arial Narrow" panose="020B0606020202030204" pitchFamily="34" charset="0"/>
                          <a:ea typeface="Arial Unicode MS"/>
                          <a:cs typeface="Arial" panose="020B0604020202020204" pitchFamily="34" charset="0"/>
                        </a:rPr>
                        <a:t>Number of indirect jobs created in the community broadcast </a:t>
                      </a:r>
                      <a:r>
                        <a:rPr lang="en-GB" sz="1100" b="1" dirty="0" smtClean="0">
                          <a:effectLst/>
                          <a:latin typeface="Arial Narrow" panose="020B0606020202030204" pitchFamily="34" charset="0"/>
                          <a:ea typeface="Arial Unicode MS"/>
                          <a:cs typeface="Arial" panose="020B0604020202020204" pitchFamily="34" charset="0"/>
                        </a:rPr>
                        <a:t>sector</a:t>
                      </a:r>
                      <a:endParaRPr lang="en-ZA" sz="1100" b="1" dirty="0">
                        <a:effectLst/>
                        <a:latin typeface="Arial Narrow" panose="020B0606020202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160</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148</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128</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276</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+128</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Initial</a:t>
                      </a:r>
                      <a:r>
                        <a:rPr lang="en-US" sz="1100" baseline="0" dirty="0" smtClean="0">
                          <a:solidFill>
                            <a:schemeClr val="tx1"/>
                          </a:solidFill>
                          <a:latin typeface="Arial Narrow" panose="020B0606020202030204" pitchFamily="34" charset="0"/>
                          <a:cs typeface="Arial" panose="020B0604020202020204" pitchFamily="34" charset="0"/>
                        </a:rPr>
                        <a:t> APP had not broken down the </a:t>
                      </a:r>
                      <a:r>
                        <a:rPr lang="en-US" sz="1100" dirty="0" smtClean="0">
                          <a:solidFill>
                            <a:schemeClr val="tx1"/>
                          </a:solidFill>
                          <a:latin typeface="Arial Narrow" panose="020B0606020202030204" pitchFamily="34" charset="0"/>
                          <a:cs typeface="Arial" panose="020B0604020202020204" pitchFamily="34" charset="0"/>
                        </a:rPr>
                        <a:t>Annual target</a:t>
                      </a:r>
                      <a:r>
                        <a:rPr lang="en-US" sz="1100" baseline="0" dirty="0" smtClean="0">
                          <a:solidFill>
                            <a:schemeClr val="tx1"/>
                          </a:solidFill>
                          <a:latin typeface="Arial Narrow" panose="020B0606020202030204" pitchFamily="34" charset="0"/>
                          <a:cs typeface="Arial" panose="020B0604020202020204" pitchFamily="34" charset="0"/>
                        </a:rPr>
                        <a:t> per Quarter. </a:t>
                      </a:r>
                      <a:r>
                        <a:rPr lang="en-US" sz="1100" dirty="0" smtClean="0">
                          <a:solidFill>
                            <a:schemeClr val="tx1"/>
                          </a:solidFill>
                          <a:latin typeface="Arial Narrow" panose="020B0606020202030204" pitchFamily="34" charset="0"/>
                          <a:cs typeface="Arial" panose="020B0604020202020204" pitchFamily="34" charset="0"/>
                        </a:rPr>
                        <a:t>Annual target – to</a:t>
                      </a:r>
                      <a:r>
                        <a:rPr lang="en-US" sz="1100" baseline="0" dirty="0" smtClean="0">
                          <a:solidFill>
                            <a:schemeClr val="tx1"/>
                          </a:solidFill>
                          <a:latin typeface="Arial Narrow" panose="020B0606020202030204" pitchFamily="34" charset="0"/>
                          <a:cs typeface="Arial" panose="020B0604020202020204" pitchFamily="34" charset="0"/>
                        </a:rPr>
                        <a:t> be reported on in Q4</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371906">
                <a:tc>
                  <a:txBody>
                    <a:bodyPr/>
                    <a:lstStyle/>
                    <a:p>
                      <a:pPr algn="l">
                        <a:spcAft>
                          <a:spcPts val="0"/>
                        </a:spcAft>
                      </a:pPr>
                      <a:r>
                        <a:rPr lang="en-GB" sz="1100" b="1" dirty="0">
                          <a:effectLst/>
                          <a:latin typeface="Arial Narrow" panose="020B0606020202030204" pitchFamily="34" charset="0"/>
                          <a:ea typeface="Arial Unicode MS"/>
                          <a:cs typeface="Arial" panose="020B0604020202020204" pitchFamily="34" charset="0"/>
                        </a:rPr>
                        <a:t>Percentage of Community Broadcast funds </a:t>
                      </a:r>
                      <a:r>
                        <a:rPr lang="en-GB" sz="1100" b="1" dirty="0" smtClean="0">
                          <a:effectLst/>
                          <a:latin typeface="Arial Narrow" panose="020B0606020202030204" pitchFamily="34" charset="0"/>
                          <a:ea typeface="Arial Unicode MS"/>
                          <a:cs typeface="Arial" panose="020B0604020202020204" pitchFamily="34" charset="0"/>
                        </a:rPr>
                        <a:t>disbursed</a:t>
                      </a:r>
                      <a:endParaRPr lang="en-ZA" sz="1100" b="1" dirty="0">
                        <a:effectLst/>
                        <a:latin typeface="Arial Narrow" panose="020B0606020202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80%</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30%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18%</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48%</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18%</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Initial</a:t>
                      </a:r>
                      <a:r>
                        <a:rPr lang="en-US" sz="1100" baseline="0" dirty="0" smtClean="0">
                          <a:solidFill>
                            <a:schemeClr val="tx1"/>
                          </a:solidFill>
                          <a:latin typeface="Arial Narrow" panose="020B0606020202030204" pitchFamily="34" charset="0"/>
                          <a:cs typeface="Arial" panose="020B0604020202020204" pitchFamily="34" charset="0"/>
                        </a:rPr>
                        <a:t> APP had not broken down the </a:t>
                      </a:r>
                      <a:r>
                        <a:rPr lang="en-US" sz="1100" dirty="0" smtClean="0">
                          <a:solidFill>
                            <a:schemeClr val="tx1"/>
                          </a:solidFill>
                          <a:latin typeface="Arial Narrow" panose="020B0606020202030204" pitchFamily="34" charset="0"/>
                          <a:cs typeface="Arial" panose="020B0604020202020204" pitchFamily="34" charset="0"/>
                        </a:rPr>
                        <a:t>Annual target</a:t>
                      </a:r>
                      <a:r>
                        <a:rPr lang="en-US" sz="1100" baseline="0" dirty="0" smtClean="0">
                          <a:solidFill>
                            <a:schemeClr val="tx1"/>
                          </a:solidFill>
                          <a:latin typeface="Arial Narrow" panose="020B0606020202030204" pitchFamily="34" charset="0"/>
                          <a:cs typeface="Arial" panose="020B0604020202020204" pitchFamily="34" charset="0"/>
                        </a:rPr>
                        <a:t> per Quarter. The percentage disbursement for Q1 included in Q2</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371906">
                <a:tc>
                  <a:txBody>
                    <a:bodyPr/>
                    <a:lstStyle/>
                    <a:p>
                      <a:pPr algn="l">
                        <a:spcAft>
                          <a:spcPts val="0"/>
                        </a:spcAft>
                      </a:pPr>
                      <a:r>
                        <a:rPr lang="en-GB" sz="1100" b="1" dirty="0" smtClean="0">
                          <a:effectLst/>
                          <a:latin typeface="Arial Narrow" panose="020B0606020202030204" pitchFamily="34" charset="0"/>
                          <a:ea typeface="Arial Unicode MS"/>
                          <a:cs typeface="Arial" panose="020B0604020202020204" pitchFamily="34" charset="0"/>
                        </a:rPr>
                        <a:t>Social </a:t>
                      </a:r>
                      <a:r>
                        <a:rPr lang="en-GB" sz="1100" b="1" dirty="0">
                          <a:effectLst/>
                          <a:latin typeface="Arial Narrow" panose="020B0606020202030204" pitchFamily="34" charset="0"/>
                          <a:ea typeface="Arial Unicode MS"/>
                          <a:cs typeface="Arial" panose="020B0604020202020204" pitchFamily="34" charset="0"/>
                        </a:rPr>
                        <a:t>engagement strategy for </a:t>
                      </a:r>
                      <a:r>
                        <a:rPr lang="en-GB" sz="1100" b="1" dirty="0" smtClean="0">
                          <a:effectLst/>
                          <a:latin typeface="Arial Narrow" panose="020B0606020202030204" pitchFamily="34" charset="0"/>
                          <a:ea typeface="Arial Unicode MS"/>
                          <a:cs typeface="Arial" panose="020B0604020202020204" pitchFamily="34" charset="0"/>
                        </a:rPr>
                        <a:t>communities </a:t>
                      </a:r>
                      <a:r>
                        <a:rPr lang="en-GB" sz="1100" b="1" dirty="0">
                          <a:effectLst/>
                          <a:latin typeface="Arial Narrow" panose="020B0606020202030204" pitchFamily="34" charset="0"/>
                          <a:ea typeface="Arial Unicode MS"/>
                          <a:cs typeface="Arial" panose="020B0604020202020204" pitchFamily="34" charset="0"/>
                        </a:rPr>
                        <a:t>using broadcast platform</a:t>
                      </a:r>
                      <a:endParaRPr lang="en-ZA" sz="1100" b="1" dirty="0">
                        <a:effectLst/>
                        <a:latin typeface="Arial Narrow" panose="020B0606020202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1</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algn="ctr">
                        <a:lnSpc>
                          <a:spcPct val="100000"/>
                        </a:lnSpc>
                        <a:spcAft>
                          <a:spcPts val="0"/>
                        </a:spcAft>
                      </a:pPr>
                      <a:r>
                        <a:rPr lang="en-ZA"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ZA"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26711" marR="26711"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0</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+1</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Annual target – to</a:t>
                      </a:r>
                      <a:r>
                        <a:rPr lang="en-US" sz="1100" baseline="0" dirty="0" smtClean="0">
                          <a:solidFill>
                            <a:schemeClr val="tx1"/>
                          </a:solidFill>
                          <a:latin typeface="Arial Narrow" panose="020B0606020202030204" pitchFamily="34" charset="0"/>
                          <a:cs typeface="Arial" panose="020B0604020202020204" pitchFamily="34" charset="0"/>
                        </a:rPr>
                        <a:t> be reported on in Q4</a:t>
                      </a:r>
                    </a:p>
                    <a:p>
                      <a:r>
                        <a:rPr lang="en-US" sz="1100" baseline="0" dirty="0" smtClean="0">
                          <a:solidFill>
                            <a:schemeClr val="tx1"/>
                          </a:solidFill>
                          <a:latin typeface="Arial Narrow" panose="020B0606020202030204" pitchFamily="34" charset="0"/>
                          <a:cs typeface="Arial" panose="020B0604020202020204" pitchFamily="34" charset="0"/>
                        </a:rPr>
                        <a:t>Poort FM, which provides a shared broadcast platform for the communities of Mamelodi and Eersterus, held its first AGM in Q2. Progress is advanced in developing a similar model for the communities of Khayelitsha and Gugulethu.</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bl>
          </a:graphicData>
        </a:graphic>
      </p:graphicFrame>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11</a:t>
            </a:fld>
            <a:endParaRPr lang="en-US" dirty="0"/>
          </a:p>
        </p:txBody>
      </p:sp>
      <p:sp>
        <p:nvSpPr>
          <p:cNvPr id="3" name="TextBox 2"/>
          <p:cNvSpPr txBox="1"/>
          <p:nvPr/>
        </p:nvSpPr>
        <p:spPr>
          <a:xfrm>
            <a:off x="45840" y="6352143"/>
            <a:ext cx="8640960" cy="461665"/>
          </a:xfrm>
          <a:prstGeom prst="rect">
            <a:avLst/>
          </a:prstGeom>
          <a:noFill/>
        </p:spPr>
        <p:txBody>
          <a:bodyPr wrap="square" rtlCol="0">
            <a:spAutoFit/>
          </a:bodyPr>
          <a:lstStyle/>
          <a:p>
            <a:r>
              <a:rPr lang="en-US" sz="1200" dirty="0" smtClean="0">
                <a:latin typeface="Arial" panose="020B0604020202020204" pitchFamily="34" charset="0"/>
              </a:rPr>
              <a:t>*</a:t>
            </a:r>
            <a:r>
              <a:rPr lang="en-US" sz="1200" b="1" dirty="0" smtClean="0">
                <a:latin typeface="Arial" panose="020B0604020202020204" pitchFamily="34" charset="0"/>
              </a:rPr>
              <a:t>Footnote: </a:t>
            </a:r>
            <a:r>
              <a:rPr lang="en-US" sz="1200" dirty="0" smtClean="0">
                <a:latin typeface="Arial" panose="020B0604020202020204" pitchFamily="34" charset="0"/>
              </a:rPr>
              <a:t>Strengthening funds are granted to projects previously funded that require additional support in order to ensure sustainability in the early years of establishment </a:t>
            </a:r>
            <a:endParaRPr lang="en-US" sz="1200" dirty="0">
              <a:latin typeface="Arial" panose="020B0604020202020204" pitchFamily="34" charset="0"/>
            </a:endParaRPr>
          </a:p>
        </p:txBody>
      </p:sp>
    </p:spTree>
    <p:extLst>
      <p:ext uri="{BB962C8B-B14F-4D97-AF65-F5344CB8AC3E}">
        <p14:creationId xmlns:p14="http://schemas.microsoft.com/office/powerpoint/2010/main" xmlns="" val="86524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2: </a:t>
            </a:r>
            <a:r>
              <a:rPr lang="en-ZA" dirty="0"/>
              <a:t>Performance –</a:t>
            </a:r>
            <a:br>
              <a:rPr lang="en-ZA" dirty="0"/>
            </a:br>
            <a:r>
              <a:rPr lang="en-ZA" dirty="0"/>
              <a:t> Q1 &amp; Q2 2016/17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434125616"/>
              </p:ext>
            </p:extLst>
          </p:nvPr>
        </p:nvGraphicFramePr>
        <p:xfrm>
          <a:off x="179512" y="1256587"/>
          <a:ext cx="8822223" cy="5173125"/>
        </p:xfrm>
        <a:graphic>
          <a:graphicData uri="http://schemas.openxmlformats.org/drawingml/2006/table">
            <a:tbl>
              <a:tblPr firstRow="1" firstCol="1" bandRow="1">
                <a:tableStyleId>{93296810-A885-4BE3-A3E7-6D5BEEA58F35}</a:tableStyleId>
              </a:tblPr>
              <a:tblGrid>
                <a:gridCol w="1728192"/>
                <a:gridCol w="648072"/>
                <a:gridCol w="432048"/>
                <a:gridCol w="576064"/>
                <a:gridCol w="648072"/>
                <a:gridCol w="720080"/>
                <a:gridCol w="576064"/>
                <a:gridCol w="3493631"/>
              </a:tblGrid>
              <a:tr h="434058">
                <a:tc gridSpan="8">
                  <a:txBody>
                    <a:bodyPr/>
                    <a:lstStyle/>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GRANT AND SEED FUNDING</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Strategic Objective: Promote media development and diversity through support for community and small commercial media projects.</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spcAft>
                          <a:spcPts val="0"/>
                        </a:spcAft>
                      </a:pPr>
                      <a:r>
                        <a:rPr lang="en-GB" sz="1100" b="1" dirty="0" smtClean="0">
                          <a:latin typeface="Arial Narrow" panose="020B0606020202030204" pitchFamily="34" charset="0"/>
                          <a:ea typeface="Arial Unicode MS" panose="020B0604020202020204" pitchFamily="34" charset="-128"/>
                          <a:cs typeface="Arial" pitchFamily="34" charset="0"/>
                        </a:rPr>
                        <a:t>Sub-programme 2.2: </a:t>
                      </a:r>
                      <a:r>
                        <a:rPr lang="en-GB" sz="1100" dirty="0" smtClean="0">
                          <a:latin typeface="Arial Narrow" panose="020B0606020202030204" pitchFamily="34" charset="0"/>
                          <a:ea typeface="Arial Unicode MS" panose="020B0604020202020204" pitchFamily="34" charset="-128"/>
                          <a:cs typeface="Arial" pitchFamily="34" charset="0"/>
                        </a:rPr>
                        <a:t>Print and Digital Media</a:t>
                      </a:r>
                      <a:endParaRPr lang="en-US" sz="1100" b="1" kern="1200" dirty="0">
                        <a:solidFill>
                          <a:schemeClr val="lt1"/>
                        </a:solidFill>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872546">
                <a:tc rowSpan="2">
                  <a:txBody>
                    <a:bodyPr/>
                    <a:lstStyle/>
                    <a:p>
                      <a:pPr>
                        <a:lnSpc>
                          <a:spcPct val="115000"/>
                        </a:lnSpc>
                        <a:spcAft>
                          <a:spcPts val="0"/>
                        </a:spcAft>
                      </a:pPr>
                      <a:r>
                        <a:rPr lang="en-ZA" sz="1100" baseline="0" dirty="0" smtClean="0">
                          <a:effectLst/>
                          <a:latin typeface="Arial Narrow" panose="020B0606020202030204" pitchFamily="34" charset="0"/>
                          <a:ea typeface="Arial Unicode MS" panose="020B0604020202020204" pitchFamily="34" charset="-128"/>
                          <a:cs typeface="Arial" pitchFamily="34" charset="0"/>
                        </a:rPr>
                        <a:t>Performance Indicator</a:t>
                      </a:r>
                      <a:endParaRPr lang="en-ZA" sz="1100"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Arial Unicode MS" panose="020B0604020202020204" pitchFamily="34" charset="-128"/>
                          <a:cs typeface="Arial" pitchFamily="34" charset="0"/>
                        </a:rPr>
                        <a:t>for Q2</a:t>
                      </a:r>
                      <a:endParaRPr lang="en-ZA" sz="1100" b="0"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Reason for Variance</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r>
              <a:tr h="2696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422705">
                <a:tc>
                  <a:txBody>
                    <a:bodyPr/>
                    <a:lstStyle/>
                    <a:p>
                      <a:pPr marL="0" marR="0" algn="l">
                        <a:lnSpc>
                          <a:spcPct val="100000"/>
                        </a:lnSpc>
                        <a:spcBef>
                          <a:spcPts val="0"/>
                        </a:spcBef>
                        <a:spcAft>
                          <a:spcPts val="0"/>
                        </a:spcAft>
                      </a:pPr>
                      <a:r>
                        <a:rPr lang="en-US" sz="1100" b="1" kern="1200" dirty="0" smtClean="0">
                          <a:solidFill>
                            <a:schemeClr val="lt1"/>
                          </a:solidFill>
                          <a:effectLst/>
                          <a:latin typeface="Arial Narrow" panose="020B0606020202030204" pitchFamily="34" charset="0"/>
                          <a:ea typeface="+mn-ea"/>
                          <a:cs typeface="Arial" pitchFamily="34" charset="0"/>
                        </a:rPr>
                        <a:t>Number of Small Commercial Media projects funded for strengthening</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dirty="0" smtClean="0">
                          <a:effectLst/>
                          <a:latin typeface="Arial Narrow" panose="020B0606020202030204" pitchFamily="34" charset="0"/>
                          <a:ea typeface="Arial Unicode MS" panose="020B0604020202020204" pitchFamily="34" charset="-128"/>
                          <a:cs typeface="Arial" pitchFamily="34" charset="0"/>
                        </a:rPr>
                        <a:t>5</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4</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Achieved</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r>
              <a:tr h="428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lt1"/>
                          </a:solidFill>
                          <a:effectLst/>
                          <a:latin typeface="Arial Narrow" panose="020B0606020202030204" pitchFamily="34" charset="0"/>
                          <a:ea typeface="+mn-ea"/>
                          <a:cs typeface="Arial" pitchFamily="34" charset="0"/>
                        </a:rPr>
                        <a:t>Number of new Small Commercial Media projects funded</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Arial Unicode MS" panose="020B0604020202020204" pitchFamily="34" charset="-128"/>
                          <a:cs typeface="Arial" pitchFamily="34" charset="0"/>
                        </a:rPr>
                        <a:t>5</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3</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4</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One of the projects for submission in Q1 did not comply.</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itchFamily="34" charset="0"/>
                        </a:rPr>
                        <a:t> The MDDA assisted it with compliance and it was therefore approved in Q2 in addition to the target Q2 projects. This will not impact on the overall budget for the year.</a:t>
                      </a:r>
                      <a:endParaRPr lang="en-US" sz="1100" b="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endParaRPr>
                    </a:p>
                  </a:txBody>
                  <a:tcPr marL="68580" marR="68580" marT="0" marB="0"/>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lt1"/>
                          </a:solidFill>
                          <a:effectLst/>
                          <a:latin typeface="Arial Narrow" panose="020B0606020202030204" pitchFamily="34" charset="0"/>
                          <a:ea typeface="+mn-ea"/>
                          <a:cs typeface="Arial" pitchFamily="34" charset="0"/>
                        </a:rPr>
                        <a:t>Number of new Community Print projects funded</a:t>
                      </a:r>
                      <a:endParaRPr lang="en-US" sz="1100" b="0" dirty="0" smtClean="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Arial Unicode MS" panose="020B0604020202020204" pitchFamily="34" charset="-128"/>
                          <a:cs typeface="Arial" pitchFamily="34" charset="0"/>
                        </a:rPr>
                        <a:t>4</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One project was  deferred by the Board due to compliance issues. </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itchFamily="34" charset="0"/>
                        </a:rPr>
                        <a:t>It will be assisted by the MDDA on the compliance issues to enable them to resubmit in Q3. This will not impact on the overall budget for the year.</a:t>
                      </a:r>
                      <a:endPar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r>
              <a:tr h="509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lt1"/>
                          </a:solidFill>
                          <a:effectLst/>
                          <a:latin typeface="Arial Narrow" panose="020B0606020202030204" pitchFamily="34" charset="0"/>
                          <a:ea typeface="+mn-ea"/>
                          <a:cs typeface="Arial" pitchFamily="34" charset="0"/>
                        </a:rPr>
                        <a:t>Number of Community Print projects funded for strengthening</a:t>
                      </a:r>
                      <a:endParaRPr lang="en-US" sz="1100" b="0" dirty="0" smtClean="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Arial Unicode MS" panose="020B0604020202020204" pitchFamily="34" charset="-128"/>
                          <a:cs typeface="Arial" pitchFamily="34" charset="0"/>
                        </a:rPr>
                        <a:t>4</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Achieved</a:t>
                      </a:r>
                      <a:endParaRPr lang="en-US" sz="1100" b="0" dirty="0">
                        <a:solidFill>
                          <a:schemeClr val="tx1"/>
                        </a:solidFill>
                        <a:effectLst/>
                        <a:latin typeface="Arial Narrow" panose="020B0606020202030204" pitchFamily="34" charset="0"/>
                        <a:ea typeface="Arial Unicode MS" panose="020B0604020202020204" pitchFamily="34" charset="-128"/>
                        <a:cs typeface="Arial" pitchFamily="34" charset="0"/>
                      </a:endParaRPr>
                    </a:p>
                  </a:txBody>
                  <a:tcPr marL="68580" marR="68580" marT="0" marB="0"/>
                </a:tc>
              </a:tr>
              <a:tr h="504056">
                <a:tc>
                  <a:txBody>
                    <a:bodyPr/>
                    <a:lstStyle/>
                    <a:p>
                      <a:pPr marL="0" marR="0" algn="l">
                        <a:lnSpc>
                          <a:spcPct val="100000"/>
                        </a:lnSpc>
                        <a:spcBef>
                          <a:spcPts val="0"/>
                        </a:spcBef>
                        <a:spcAft>
                          <a:spcPts val="0"/>
                        </a:spcAft>
                      </a:pPr>
                      <a:r>
                        <a:rPr lang="en-US" sz="1100" b="1" kern="1200" dirty="0" smtClean="0">
                          <a:solidFill>
                            <a:schemeClr val="lt1"/>
                          </a:solidFill>
                          <a:effectLst/>
                          <a:latin typeface="Arial Narrow" panose="020B0606020202030204" pitchFamily="34" charset="0"/>
                          <a:ea typeface="+mn-ea"/>
                          <a:cs typeface="Arial" pitchFamily="34" charset="0"/>
                        </a:rPr>
                        <a:t>Number of projects assisted and enabled to go digital</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dirty="0" smtClean="0">
                          <a:effectLst/>
                          <a:latin typeface="Arial Narrow" panose="020B0606020202030204" pitchFamily="34" charset="0"/>
                          <a:ea typeface="Arial Unicode MS" panose="020B0604020202020204" pitchFamily="34" charset="-128"/>
                          <a:cs typeface="Arial" pitchFamily="34" charset="0"/>
                        </a:rPr>
                        <a:t>18</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4</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8</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8</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Arial Unicode MS" panose="020B0604020202020204" pitchFamily="34" charset="-128"/>
                          <a:cs typeface="Arial" pitchFamily="34" charset="0"/>
                        </a:rPr>
                        <a:t>Achieved</a:t>
                      </a:r>
                    </a:p>
                  </a:txBody>
                  <a:tcPr marL="68580" marR="68580" marT="0" marB="0"/>
                </a:tc>
              </a:tr>
              <a:tr h="357855">
                <a:tc>
                  <a:txBody>
                    <a:bodyPr/>
                    <a:lstStyle/>
                    <a:p>
                      <a:pPr marL="0" marR="0" algn="l">
                        <a:lnSpc>
                          <a:spcPct val="100000"/>
                        </a:lnSpc>
                        <a:spcBef>
                          <a:spcPts val="0"/>
                        </a:spcBef>
                        <a:spcAft>
                          <a:spcPts val="0"/>
                        </a:spcAft>
                      </a:pPr>
                      <a:r>
                        <a:rPr lang="en-US" sz="1100" kern="1200" dirty="0" smtClean="0">
                          <a:latin typeface="Arial Narrow" panose="020B0606020202030204" pitchFamily="34" charset="0"/>
                          <a:ea typeface="Arial Unicode MS" panose="020B0604020202020204" pitchFamily="34" charset="-128"/>
                          <a:cs typeface="Arial" pitchFamily="34" charset="0"/>
                        </a:rPr>
                        <a:t>Disbursement of funds to projects approved**</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dirty="0" smtClean="0">
                          <a:effectLst/>
                          <a:latin typeface="Arial Narrow" panose="020B0606020202030204" pitchFamily="34" charset="0"/>
                          <a:ea typeface="Arial Unicode MS" panose="020B0604020202020204" pitchFamily="34" charset="-128"/>
                          <a:cs typeface="Arial" pitchFamily="34" charset="0"/>
                        </a:rPr>
                        <a:t>70%</a:t>
                      </a:r>
                      <a:endParaRPr lang="en-US" sz="1100" b="0" dirty="0">
                        <a:effectLst/>
                        <a:latin typeface="Arial Narrow" panose="020B0606020202030204" pitchFamily="34" charset="0"/>
                        <a:ea typeface="Arial Unicode MS" panose="020B0604020202020204" pitchFamily="34" charset="-128"/>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cs typeface="Arial" panose="020B0604020202020204" pitchFamily="34" charset="0"/>
                        </a:rPr>
                        <a:t>68%</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rPr>
                        <a:t>44%</a:t>
                      </a:r>
                      <a:endParaRPr lang="en-US" sz="1100" dirty="0">
                        <a:solidFill>
                          <a:schemeClr val="tx1"/>
                        </a:solidFill>
                        <a:latin typeface="Arial Narrow" panose="020B0606020202030204"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rPr>
                        <a:t>68%</a:t>
                      </a:r>
                      <a:endParaRPr lang="en-US" sz="1100" dirty="0">
                        <a:solidFill>
                          <a:schemeClr val="tx1"/>
                        </a:solidFill>
                        <a:latin typeface="Arial Narrow" panose="020B0606020202030204"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Initial</a:t>
                      </a:r>
                      <a:r>
                        <a:rPr lang="en-US" sz="1100" baseline="0" dirty="0" smtClean="0">
                          <a:solidFill>
                            <a:schemeClr val="tx1"/>
                          </a:solidFill>
                          <a:latin typeface="Arial Narrow" panose="020B0606020202030204" pitchFamily="34" charset="0"/>
                          <a:cs typeface="Arial" panose="020B0604020202020204" pitchFamily="34" charset="0"/>
                        </a:rPr>
                        <a:t> APP had not broken down the </a:t>
                      </a:r>
                      <a:r>
                        <a:rPr lang="en-US" sz="1100" dirty="0" smtClean="0">
                          <a:solidFill>
                            <a:schemeClr val="tx1"/>
                          </a:solidFill>
                          <a:latin typeface="Arial Narrow" panose="020B0606020202030204" pitchFamily="34" charset="0"/>
                          <a:cs typeface="Arial" panose="020B0604020202020204" pitchFamily="34" charset="0"/>
                        </a:rPr>
                        <a:t>Annual target</a:t>
                      </a:r>
                      <a:r>
                        <a:rPr lang="en-US" sz="1100" baseline="0" dirty="0" smtClean="0">
                          <a:solidFill>
                            <a:schemeClr val="tx1"/>
                          </a:solidFill>
                          <a:latin typeface="Arial Narrow" panose="020B0606020202030204" pitchFamily="34" charset="0"/>
                          <a:cs typeface="Arial" panose="020B0604020202020204" pitchFamily="34" charset="0"/>
                        </a:rPr>
                        <a:t> per Quarter. The percentage disbursement for Q1 included in Q2. Q2 projects approved 30 September 2016; therefore no payments made at end of Q2.</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bl>
          </a:graphicData>
        </a:graphic>
      </p:graphicFrame>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12</a:t>
            </a:fld>
            <a:endParaRPr lang="en-US" dirty="0"/>
          </a:p>
        </p:txBody>
      </p:sp>
      <p:sp>
        <p:nvSpPr>
          <p:cNvPr id="7" name="TextBox 6"/>
          <p:cNvSpPr txBox="1"/>
          <p:nvPr/>
        </p:nvSpPr>
        <p:spPr>
          <a:xfrm>
            <a:off x="251520" y="6453336"/>
            <a:ext cx="8435280" cy="461665"/>
          </a:xfrm>
          <a:prstGeom prst="rect">
            <a:avLst/>
          </a:prstGeom>
          <a:noFill/>
        </p:spPr>
        <p:txBody>
          <a:bodyPr wrap="square" rtlCol="0">
            <a:spAutoFit/>
          </a:bodyPr>
          <a:lstStyle/>
          <a:p>
            <a:r>
              <a:rPr lang="en-US" sz="1200" b="1" dirty="0" smtClean="0">
                <a:latin typeface="Segoe UI Light" panose="020B0502040204020203" pitchFamily="34" charset="0"/>
                <a:cs typeface="Segoe UI Light" panose="020B0502040204020203" pitchFamily="34" charset="0"/>
              </a:rPr>
              <a:t>Footnote:  *</a:t>
            </a:r>
            <a:r>
              <a:rPr lang="en-ZA" sz="1200" dirty="0" smtClean="0">
                <a:latin typeface="Arial" panose="020B0604020202020204" pitchFamily="34" charset="0"/>
              </a:rPr>
              <a:t>Strengthening </a:t>
            </a:r>
            <a:r>
              <a:rPr lang="en-ZA" sz="1200" dirty="0">
                <a:latin typeface="Arial" panose="020B0604020202020204" pitchFamily="34" charset="0"/>
              </a:rPr>
              <a:t>funds are granted to projects previously funded that require additional support in order to ensure sustainability in the early years of establishment </a:t>
            </a:r>
            <a:r>
              <a:rPr lang="en-ZA" sz="1200" dirty="0" smtClean="0">
                <a:latin typeface="Arial" panose="020B0604020202020204" pitchFamily="34" charset="0"/>
              </a:rPr>
              <a:t>; *</a:t>
            </a:r>
            <a:r>
              <a:rPr lang="en-US" sz="1200" b="1" dirty="0" smtClean="0">
                <a:latin typeface="Arial" panose="020B0604020202020204" pitchFamily="34" charset="0"/>
              </a:rPr>
              <a:t>*</a:t>
            </a:r>
            <a:r>
              <a:rPr lang="en-US" sz="1200" dirty="0" smtClean="0">
                <a:latin typeface="Arial" panose="020B0604020202020204" pitchFamily="34" charset="0"/>
              </a:rPr>
              <a:t>Refers to percentage of funds disbursed</a:t>
            </a:r>
            <a:endParaRPr lang="en-US" sz="1200" b="1" dirty="0">
              <a:latin typeface="Arial" panose="020B0604020202020204" pitchFamily="34" charset="0"/>
            </a:endParaRPr>
          </a:p>
        </p:txBody>
      </p:sp>
    </p:spTree>
    <p:extLst>
      <p:ext uri="{BB962C8B-B14F-4D97-AF65-F5344CB8AC3E}">
        <p14:creationId xmlns:p14="http://schemas.microsoft.com/office/powerpoint/2010/main" xmlns="" val="421160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60" y="0"/>
            <a:ext cx="8686800" cy="1143000"/>
          </a:xfrm>
        </p:spPr>
        <p:txBody>
          <a:bodyPr/>
          <a:lstStyle/>
          <a:p>
            <a:r>
              <a:rPr lang="en-US" dirty="0"/>
              <a:t>Programme </a:t>
            </a:r>
            <a:r>
              <a:rPr lang="en-US" dirty="0" smtClean="0"/>
              <a:t>2: Q1 Approved Projects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998747969"/>
              </p:ext>
            </p:extLst>
          </p:nvPr>
        </p:nvGraphicFramePr>
        <p:xfrm>
          <a:off x="72008" y="1268760"/>
          <a:ext cx="8964488" cy="3435096"/>
        </p:xfrm>
        <a:graphic>
          <a:graphicData uri="http://schemas.openxmlformats.org/drawingml/2006/table">
            <a:tbl>
              <a:tblPr firstRow="1" firstCol="1" bandRow="1">
                <a:tableStyleId>{93296810-A885-4BE3-A3E7-6D5BEEA58F35}</a:tableStyleId>
              </a:tblPr>
              <a:tblGrid>
                <a:gridCol w="2689347"/>
                <a:gridCol w="1942305"/>
                <a:gridCol w="1867602"/>
                <a:gridCol w="1269969"/>
                <a:gridCol w="1195265"/>
              </a:tblGrid>
              <a:tr h="102312">
                <a:tc>
                  <a:txBody>
                    <a:bodyPr/>
                    <a:lstStyle/>
                    <a:p>
                      <a:pPr marL="0" marR="0" algn="just">
                        <a:lnSpc>
                          <a:spcPct val="115000"/>
                        </a:lnSpc>
                        <a:spcBef>
                          <a:spcPts val="0"/>
                        </a:spcBef>
                        <a:spcAft>
                          <a:spcPts val="0"/>
                        </a:spcAft>
                        <a:tabLst>
                          <a:tab pos="4860925" algn="l"/>
                        </a:tabLst>
                      </a:pPr>
                      <a:r>
                        <a:rPr lang="en-US" sz="1400" dirty="0" smtClean="0">
                          <a:effectLst/>
                          <a:latin typeface="Arial Narrow" panose="020B0606020202030204" pitchFamily="34" charset="0"/>
                        </a:rPr>
                        <a:t>Media Type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US" sz="1400" dirty="0" smtClean="0">
                          <a:effectLst/>
                          <a:latin typeface="Arial Narrow" panose="020B0606020202030204" pitchFamily="34" charset="0"/>
                        </a:rPr>
                        <a:t>Project Name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US" sz="1400" dirty="0" smtClean="0">
                          <a:effectLst/>
                          <a:latin typeface="Arial Narrow" panose="020B0606020202030204" pitchFamily="34" charset="0"/>
                        </a:rPr>
                        <a:t>District Municipality</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US" sz="1400" dirty="0" smtClean="0">
                          <a:effectLst/>
                          <a:latin typeface="Arial Narrow" panose="020B0606020202030204" pitchFamily="34" charset="0"/>
                        </a:rPr>
                        <a:t>Province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US" sz="1400" dirty="0" smtClean="0">
                          <a:effectLst/>
                          <a:latin typeface="Arial Narrow" panose="020B0606020202030204" pitchFamily="34" charset="0"/>
                        </a:rPr>
                        <a:t>Amount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r>
                        <a:rPr lang="en-ZA" sz="1400" dirty="0" smtClean="0">
                          <a:effectLst/>
                          <a:latin typeface="Arial Narrow" panose="020B0606020202030204" pitchFamily="34" charset="0"/>
                        </a:rPr>
                        <a: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4860925" algn="l"/>
                        </a:tabLst>
                      </a:pPr>
                      <a:r>
                        <a:rPr lang="en-ZA" sz="1400" dirty="0">
                          <a:effectLst/>
                          <a:latin typeface="Arial Narrow" panose="020B0606020202030204" pitchFamily="34" charset="0"/>
                        </a:rPr>
                        <a:t>Diepsloot Community Radio t/a Sloot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City of Johannesburg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Gauteng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2, 010,288.94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4860925" algn="l"/>
                        </a:tabLst>
                      </a:pPr>
                      <a:r>
                        <a:rPr lang="en-ZA" sz="1400" dirty="0">
                          <a:effectLst/>
                          <a:latin typeface="Arial Narrow" panose="020B0606020202030204" pitchFamily="34" charset="0"/>
                        </a:rPr>
                        <a:t>Vhembe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Vhembe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2,179,114.36</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4860925" algn="l"/>
                        </a:tabLst>
                      </a:pPr>
                      <a:r>
                        <a:rPr lang="en-ZA" sz="1400" dirty="0">
                          <a:effectLst/>
                          <a:latin typeface="Arial Narrow" panose="020B0606020202030204" pitchFamily="34" charset="0"/>
                        </a:rPr>
                        <a:t>Masemola Community Radio t/a MasCom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Greater Sekhukhune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a:t>
                      </a:r>
                      <a:r>
                        <a:rPr lang="en-ZA" sz="1400" dirty="0" smtClean="0">
                          <a:effectLst/>
                          <a:latin typeface="Arial Narrow" panose="020B0606020202030204" pitchFamily="34" charset="0"/>
                        </a:rPr>
                        <a:t>2,478,669.87</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Radio Zibonele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City of Cape Town</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Western Cape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2, </a:t>
                      </a:r>
                      <a:r>
                        <a:rPr lang="en-ZA" sz="1400" dirty="0" smtClean="0">
                          <a:effectLst/>
                          <a:latin typeface="Arial Narrow" panose="020B0606020202030204" pitchFamily="34" charset="0"/>
                        </a:rPr>
                        <a:t>453,034.90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Siyathuthuka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smtClean="0">
                          <a:effectLst/>
                          <a:latin typeface="Arial Narrow" panose="020B0606020202030204" pitchFamily="34" charset="0"/>
                        </a:rPr>
                        <a:t>ILembe </a:t>
                      </a:r>
                      <a:r>
                        <a:rPr lang="en-ZA" sz="1400" dirty="0">
                          <a:effectLst/>
                          <a:latin typeface="Arial Narrow" panose="020B0606020202030204" pitchFamily="34" charset="0"/>
                        </a:rPr>
                        <a:t>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smtClean="0">
                          <a:effectLst/>
                          <a:latin typeface="Arial Narrow" panose="020B0606020202030204" pitchFamily="34" charset="0"/>
                        </a:rPr>
                        <a:t>KwaZulu-Natal</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997,000.00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4860925" algn="l"/>
                        </a:tabLst>
                      </a:pPr>
                      <a:r>
                        <a:rPr lang="en-ZA" sz="1400" dirty="0">
                          <a:effectLst/>
                          <a:latin typeface="Arial Narrow" panose="020B0606020202030204" pitchFamily="34" charset="0"/>
                        </a:rPr>
                        <a:t>Brandvlei Correctional Service Radio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Overberg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Western Cape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a:t>
                      </a:r>
                      <a:r>
                        <a:rPr lang="en-ZA" sz="1400" dirty="0" smtClean="0">
                          <a:effectLst/>
                          <a:latin typeface="Arial Narrow" panose="020B0606020202030204" pitchFamily="34" charset="0"/>
                        </a:rPr>
                        <a:t>1,630,000.00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4860925" algn="l"/>
                        </a:tabLst>
                      </a:pPr>
                      <a:r>
                        <a:rPr lang="en-ZA" sz="1400" dirty="0">
                          <a:effectLst/>
                          <a:latin typeface="Arial Narrow" panose="020B0606020202030204" pitchFamily="34" charset="0"/>
                        </a:rPr>
                        <a:t>Poort on Mams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City of Tshwane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Gauteng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1,400,000.00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Makhado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Vhembe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975,495.72</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Mohodi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Capricorn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ZA" sz="1400" dirty="0">
                          <a:effectLst/>
                          <a:latin typeface="Arial Narrow" panose="020B0606020202030204" pitchFamily="34" charset="0"/>
                        </a:rPr>
                        <a:t>R 1, 468,183.00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just">
                        <a:lnSpc>
                          <a:spcPct val="115000"/>
                        </a:lnSpc>
                        <a:spcBef>
                          <a:spcPts val="0"/>
                        </a:spcBef>
                        <a:spcAft>
                          <a:spcPts val="0"/>
                        </a:spcAft>
                        <a:tabLst>
                          <a:tab pos="4860925" algn="l"/>
                        </a:tabLst>
                      </a:pP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pPr marL="0" marR="0" algn="r">
                        <a:lnSpc>
                          <a:spcPct val="115000"/>
                        </a:lnSpc>
                        <a:spcBef>
                          <a:spcPts val="0"/>
                        </a:spcBef>
                        <a:spcAft>
                          <a:spcPts val="0"/>
                        </a:spcAft>
                        <a:tabLst>
                          <a:tab pos="4860925" algn="l"/>
                        </a:tabLst>
                      </a:pP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R 15,591,786.79</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lnSpc>
                          <a:spcPct val="115000"/>
                        </a:lnSpc>
                        <a:spcBef>
                          <a:spcPts val="0"/>
                        </a:spcBef>
                        <a:spcAft>
                          <a:spcPts val="0"/>
                        </a:spcAft>
                        <a:tabLst>
                          <a:tab pos="4860925" algn="l"/>
                        </a:tabLst>
                      </a:pPr>
                      <a:endParaRPr lang="en-US" sz="15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lnSpc>
                          <a:spcPct val="115000"/>
                        </a:lnSpc>
                        <a:spcBef>
                          <a:spcPts val="0"/>
                        </a:spcBef>
                        <a:spcAft>
                          <a:spcPts val="0"/>
                        </a:spcAft>
                        <a:tabLst>
                          <a:tab pos="4860925" algn="l"/>
                        </a:tabLst>
                      </a:pPr>
                      <a:endParaRPr lang="en-US" sz="15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lnSpc>
                          <a:spcPct val="115000"/>
                        </a:lnSpc>
                        <a:spcBef>
                          <a:spcPts val="0"/>
                        </a:spcBef>
                        <a:spcAft>
                          <a:spcPts val="1000"/>
                        </a:spcAft>
                        <a:tabLst>
                          <a:tab pos="4860925" algn="l"/>
                        </a:tabLst>
                      </a:pPr>
                      <a:endParaRPr lang="en-US"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577953761"/>
              </p:ext>
            </p:extLst>
          </p:nvPr>
        </p:nvGraphicFramePr>
        <p:xfrm>
          <a:off x="49017" y="4725144"/>
          <a:ext cx="8964487" cy="2048674"/>
        </p:xfrm>
        <a:graphic>
          <a:graphicData uri="http://schemas.openxmlformats.org/drawingml/2006/table">
            <a:tbl>
              <a:tblPr firstRow="1" firstCol="1" bandRow="1">
                <a:tableStyleId>{93296810-A885-4BE3-A3E7-6D5BEEA58F35}</a:tableStyleId>
              </a:tblPr>
              <a:tblGrid>
                <a:gridCol w="2736304"/>
                <a:gridCol w="1800200"/>
                <a:gridCol w="1872208"/>
                <a:gridCol w="1368152"/>
                <a:gridCol w="1187623"/>
              </a:tblGrid>
              <a:tr h="268188">
                <a:tc>
                  <a:txBody>
                    <a:bodyPr/>
                    <a:lstStyle/>
                    <a:p>
                      <a:pPr marL="0" marR="0" algn="just">
                        <a:lnSpc>
                          <a:spcPct val="115000"/>
                        </a:lnSpc>
                        <a:spcBef>
                          <a:spcPts val="0"/>
                        </a:spcBef>
                        <a:spcAft>
                          <a:spcPts val="0"/>
                        </a:spcAft>
                        <a:tabLst>
                          <a:tab pos="4860925" algn="l"/>
                        </a:tabLst>
                      </a:pPr>
                      <a:r>
                        <a:rPr lang="en-US" sz="1500" dirty="0" smtClean="0">
                          <a:effectLst/>
                          <a:latin typeface="Arial Narrow" panose="020B0606020202030204" pitchFamily="34" charset="0"/>
                        </a:rPr>
                        <a:t>Media Type</a:t>
                      </a:r>
                      <a:endParaRPr lang="en-US"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US" sz="1500" dirty="0" smtClean="0">
                          <a:effectLst/>
                          <a:latin typeface="Arial Narrow" panose="020B0606020202030204" pitchFamily="34" charset="0"/>
                        </a:rPr>
                        <a:t>Project Name</a:t>
                      </a:r>
                      <a:endParaRPr lang="en-US"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US" sz="1500" dirty="0" smtClean="0">
                          <a:effectLst/>
                          <a:latin typeface="Arial Narrow" panose="020B0606020202030204" pitchFamily="34" charset="0"/>
                        </a:rPr>
                        <a:t>District Municipality</a:t>
                      </a:r>
                      <a:endParaRPr lang="en-US"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US" sz="1500" dirty="0" smtClean="0">
                          <a:effectLst/>
                          <a:latin typeface="Arial Narrow" panose="020B0606020202030204" pitchFamily="34" charset="0"/>
                        </a:rPr>
                        <a:t>Province</a:t>
                      </a:r>
                      <a:endParaRPr lang="en-US"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US" sz="1500" dirty="0" smtClean="0">
                          <a:effectLst/>
                          <a:latin typeface="Arial Narrow" panose="020B0606020202030204" pitchFamily="34" charset="0"/>
                        </a:rPr>
                        <a:t>Amount</a:t>
                      </a:r>
                      <a:endParaRPr lang="en-US"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468710">
                <a:tc>
                  <a:txBody>
                    <a:bodyPr/>
                    <a:lstStyle/>
                    <a:p>
                      <a:pPr marL="0" marR="0" algn="l">
                        <a:lnSpc>
                          <a:spcPct val="115000"/>
                        </a:lnSpc>
                        <a:spcBef>
                          <a:spcPts val="0"/>
                        </a:spcBef>
                        <a:spcAft>
                          <a:spcPts val="0"/>
                        </a:spcAft>
                        <a:tabLst>
                          <a:tab pos="4860925" algn="l"/>
                        </a:tabLst>
                      </a:pPr>
                      <a:r>
                        <a:rPr lang="en-ZA" sz="1400" dirty="0" smtClean="0">
                          <a:effectLst/>
                          <a:latin typeface="Arial Narrow" panose="020B0606020202030204" pitchFamily="34" charset="0"/>
                        </a:rPr>
                        <a:t>SCM Newspaper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4860925" algn="l"/>
                        </a:tabLst>
                      </a:pPr>
                      <a:r>
                        <a:rPr lang="en-ZA" sz="1400" dirty="0">
                          <a:effectLst/>
                          <a:latin typeface="Arial Narrow" panose="020B0606020202030204" pitchFamily="34" charset="0"/>
                        </a:rPr>
                        <a:t>KZN Community Newspaper</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City of </a:t>
                      </a:r>
                      <a:r>
                        <a:rPr lang="en-ZA" sz="1400" dirty="0" smtClean="0">
                          <a:effectLst/>
                          <a:latin typeface="Arial Narrow" panose="020B0606020202030204" pitchFamily="34" charset="0"/>
                        </a:rPr>
                        <a:t>EThekwini</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smtClean="0">
                          <a:effectLst/>
                          <a:latin typeface="Arial Narrow" panose="020B0606020202030204" pitchFamily="34" charset="0"/>
                        </a:rPr>
                        <a:t>KwaZulu-Natal</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US" sz="1400" dirty="0">
                          <a:effectLst/>
                          <a:latin typeface="Arial Narrow" panose="020B0606020202030204" pitchFamily="34" charset="0"/>
                        </a:rPr>
                        <a:t>R 842,000.00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257435">
                <a:tc>
                  <a:txBody>
                    <a:bodyPr/>
                    <a:lstStyle/>
                    <a:p>
                      <a:pPr marL="0" marR="0" algn="l">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Print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Malatsi Media</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City of Tshwane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Gauteng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US" sz="1400" dirty="0">
                          <a:effectLst/>
                          <a:latin typeface="Arial Narrow" panose="020B0606020202030204" pitchFamily="34" charset="0"/>
                        </a:rPr>
                        <a:t>R 700,000.00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318249">
                <a:tc>
                  <a:txBody>
                    <a:bodyPr/>
                    <a:lstStyle/>
                    <a:p>
                      <a:pPr marL="0" marR="0" algn="l">
                        <a:lnSpc>
                          <a:spcPct val="115000"/>
                        </a:lnSpc>
                        <a:spcBef>
                          <a:spcPts val="0"/>
                        </a:spcBef>
                        <a:spcAft>
                          <a:spcPts val="0"/>
                        </a:spcAft>
                        <a:tabLst>
                          <a:tab pos="4860925" algn="l"/>
                        </a:tabLst>
                      </a:pPr>
                      <a:r>
                        <a:rPr lang="en-ZA" sz="1400" dirty="0" smtClean="0">
                          <a:effectLst/>
                          <a:latin typeface="Arial Narrow" panose="020B0606020202030204" pitchFamily="34" charset="0"/>
                        </a:rPr>
                        <a:t>SCM</a:t>
                      </a:r>
                      <a:r>
                        <a:rPr lang="en-ZA" sz="1400" baseline="0" dirty="0" smtClean="0">
                          <a:effectLst/>
                          <a:latin typeface="Arial Narrow" panose="020B0606020202030204" pitchFamily="34" charset="0"/>
                        </a:rPr>
                        <a:t> </a:t>
                      </a:r>
                      <a:r>
                        <a:rPr lang="en-ZA" sz="1400" dirty="0" smtClean="0">
                          <a:effectLst/>
                          <a:latin typeface="Arial Narrow" panose="020B0606020202030204" pitchFamily="34" charset="0"/>
                        </a:rPr>
                        <a:t>Newspaper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Winelands Echo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Cape Winelands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Western Cape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US" sz="1400" dirty="0">
                          <a:effectLst/>
                          <a:latin typeface="Arial Narrow" panose="020B0606020202030204" pitchFamily="34" charset="0"/>
                        </a:rPr>
                        <a:t>R 731,696.00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211275">
                <a:tc>
                  <a:txBody>
                    <a:bodyPr/>
                    <a:lstStyle/>
                    <a:p>
                      <a:pPr marL="0" marR="0" algn="l">
                        <a:lnSpc>
                          <a:spcPct val="115000"/>
                        </a:lnSpc>
                        <a:spcBef>
                          <a:spcPts val="0"/>
                        </a:spcBef>
                        <a:spcAft>
                          <a:spcPts val="0"/>
                        </a:spcAft>
                        <a:tabLst>
                          <a:tab pos="4860925" algn="l"/>
                        </a:tabLst>
                      </a:pPr>
                      <a:r>
                        <a:rPr lang="en-ZA" sz="1400" dirty="0" smtClean="0">
                          <a:effectLst/>
                          <a:latin typeface="Arial Narrow" panose="020B0606020202030204" pitchFamily="34" charset="0"/>
                        </a:rPr>
                        <a:t>SCM (Strengthening)</a:t>
                      </a:r>
                      <a:endParaRPr lang="en-US" sz="1400" dirty="0">
                        <a:effectLst/>
                        <a:latin typeface="Arial Narrow" panose="020B0606020202030204" pitchFamily="34"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Nthavela News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Capricorn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4860925" algn="l"/>
                        </a:tabLst>
                      </a:pPr>
                      <a:r>
                        <a:rPr lang="en-US" sz="1400" dirty="0">
                          <a:effectLst/>
                          <a:latin typeface="Arial Narrow" panose="020B0606020202030204" pitchFamily="34" charset="0"/>
                        </a:rPr>
                        <a:t>R 765,600.00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468710">
                <a:tc>
                  <a:txBody>
                    <a:bodyPr/>
                    <a:lstStyle/>
                    <a:p>
                      <a:pPr marL="0" marR="0" algn="l">
                        <a:lnSpc>
                          <a:spcPct val="115000"/>
                        </a:lnSpc>
                        <a:spcBef>
                          <a:spcPts val="0"/>
                        </a:spcBef>
                        <a:spcAft>
                          <a:spcPts val="0"/>
                        </a:spcAft>
                        <a:tabLst>
                          <a:tab pos="4860925" algn="l"/>
                        </a:tabLst>
                      </a:pP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pPr marL="0" marR="0" algn="r">
                        <a:lnSpc>
                          <a:spcPct val="115000"/>
                        </a:lnSpc>
                        <a:spcBef>
                          <a:spcPts val="0"/>
                        </a:spcBef>
                        <a:spcAft>
                          <a:spcPts val="0"/>
                        </a:spcAft>
                        <a:tabLst>
                          <a:tab pos="4860925" algn="l"/>
                        </a:tabLst>
                      </a:pPr>
                      <a:r>
                        <a:rPr lang="en-US" sz="1400" dirty="0" smtClean="0">
                          <a:effectLst/>
                          <a:latin typeface="Arial Narrow" panose="020B0606020202030204" pitchFamily="34" charset="0"/>
                          <a:ea typeface="Times New Roman" panose="02020603050405020304" pitchFamily="18" charset="0"/>
                          <a:cs typeface="Times New Roman" panose="02020603050405020304" pitchFamily="18" charset="0"/>
                        </a:rPr>
                        <a:t>R 3,039,296.00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lnSpc>
                          <a:spcPct val="115000"/>
                        </a:lnSpc>
                        <a:spcBef>
                          <a:spcPts val="0"/>
                        </a:spcBef>
                        <a:spcAft>
                          <a:spcPts val="100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18</a:t>
            </a:r>
            <a:endParaRPr lang="en-US" sz="2400" b="1" dirty="0">
              <a:solidFill>
                <a:schemeClr val="bg1">
                  <a:lumMod val="65000"/>
                </a:schemeClr>
              </a:solidFill>
            </a:endParaRPr>
          </a:p>
        </p:txBody>
      </p:sp>
    </p:spTree>
    <p:extLst>
      <p:ext uri="{BB962C8B-B14F-4D97-AF65-F5344CB8AC3E}">
        <p14:creationId xmlns:p14="http://schemas.microsoft.com/office/powerpoint/2010/main" xmlns="" val="314396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2: </a:t>
            </a:r>
            <a:r>
              <a:rPr lang="en-US" dirty="0"/>
              <a:t>Q2 </a:t>
            </a:r>
            <a:r>
              <a:rPr lang="en-US" dirty="0" smtClean="0"/>
              <a:t>Approved Projects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017949286"/>
              </p:ext>
            </p:extLst>
          </p:nvPr>
        </p:nvGraphicFramePr>
        <p:xfrm>
          <a:off x="47688" y="1275278"/>
          <a:ext cx="9028217" cy="5394082"/>
        </p:xfrm>
        <a:graphic>
          <a:graphicData uri="http://schemas.openxmlformats.org/drawingml/2006/table">
            <a:tbl>
              <a:tblPr firstRow="1" firstCol="1" bandRow="1">
                <a:tableStyleId>{93296810-A885-4BE3-A3E7-6D5BEEA58F35}</a:tableStyleId>
              </a:tblPr>
              <a:tblGrid>
                <a:gridCol w="2102236"/>
                <a:gridCol w="499752"/>
                <a:gridCol w="1360773"/>
                <a:gridCol w="312928"/>
                <a:gridCol w="1733649"/>
                <a:gridCol w="532806"/>
                <a:gridCol w="1261937"/>
                <a:gridCol w="150571"/>
                <a:gridCol w="1073565"/>
              </a:tblGrid>
              <a:tr h="188527">
                <a:tc>
                  <a:txBody>
                    <a:bodyPr/>
                    <a:lstStyle/>
                    <a:p>
                      <a:pPr marL="0" marR="0" algn="ctr">
                        <a:lnSpc>
                          <a:spcPct val="115000"/>
                        </a:lnSpc>
                        <a:spcBef>
                          <a:spcPts val="0"/>
                        </a:spcBef>
                        <a:spcAft>
                          <a:spcPts val="0"/>
                        </a:spcAft>
                        <a:tabLst>
                          <a:tab pos="4860925" algn="l"/>
                        </a:tabLst>
                      </a:pPr>
                      <a:r>
                        <a:rPr lang="en-ZA" sz="1400" dirty="0">
                          <a:effectLst/>
                          <a:latin typeface="Arial Narrow" panose="020B0606020202030204" pitchFamily="34" charset="0"/>
                        </a:rPr>
                        <a:t>Media Type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ctr">
                        <a:lnSpc>
                          <a:spcPct val="115000"/>
                        </a:lnSpc>
                        <a:spcBef>
                          <a:spcPts val="0"/>
                        </a:spcBef>
                        <a:spcAft>
                          <a:spcPts val="0"/>
                        </a:spcAft>
                        <a:tabLst>
                          <a:tab pos="4860925" algn="l"/>
                        </a:tabLst>
                      </a:pPr>
                      <a:r>
                        <a:rPr lang="en-ZA" sz="1400" dirty="0">
                          <a:effectLst/>
                          <a:latin typeface="Arial Narrow" panose="020B0606020202030204" pitchFamily="34" charset="0"/>
                        </a:rPr>
                        <a:t>Project Name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endParaRPr lang="en-US"/>
                    </a:p>
                  </a:txBody>
                  <a:tcPr/>
                </a:tc>
                <a:tc gridSpan="2">
                  <a:txBody>
                    <a:bodyPr/>
                    <a:lstStyle/>
                    <a:p>
                      <a:pPr marL="0" marR="0" algn="ctr">
                        <a:lnSpc>
                          <a:spcPct val="115000"/>
                        </a:lnSpc>
                        <a:spcBef>
                          <a:spcPts val="0"/>
                        </a:spcBef>
                        <a:spcAft>
                          <a:spcPts val="0"/>
                        </a:spcAft>
                        <a:tabLst>
                          <a:tab pos="4860925" algn="l"/>
                        </a:tabLst>
                      </a:pPr>
                      <a:r>
                        <a:rPr lang="en-ZA" sz="1400" dirty="0">
                          <a:effectLst/>
                          <a:latin typeface="Arial Narrow" panose="020B0606020202030204" pitchFamily="34" charset="0"/>
                        </a:rPr>
                        <a:t>District Municipality</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endParaRPr lang="en-US"/>
                    </a:p>
                  </a:txBody>
                  <a:tcPr/>
                </a:tc>
                <a:tc gridSpan="3">
                  <a:txBody>
                    <a:bodyPr/>
                    <a:lstStyle/>
                    <a:p>
                      <a:pPr marL="0" marR="0" algn="ctr">
                        <a:lnSpc>
                          <a:spcPct val="115000"/>
                        </a:lnSpc>
                        <a:spcBef>
                          <a:spcPts val="0"/>
                        </a:spcBef>
                        <a:spcAft>
                          <a:spcPts val="0"/>
                        </a:spcAft>
                        <a:tabLst>
                          <a:tab pos="4860925" algn="l"/>
                        </a:tabLst>
                      </a:pPr>
                      <a:r>
                        <a:rPr lang="en-ZA" sz="1400" dirty="0">
                          <a:effectLst/>
                          <a:latin typeface="Arial Narrow" panose="020B0606020202030204" pitchFamily="34" charset="0"/>
                        </a:rPr>
                        <a:t>Province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tabLst>
                          <a:tab pos="4860925" algn="l"/>
                        </a:tabLst>
                      </a:pPr>
                      <a:r>
                        <a:rPr lang="en-ZA" sz="1400" dirty="0" smtClean="0">
                          <a:effectLst/>
                          <a:latin typeface="Arial Narrow" panose="020B0606020202030204" pitchFamily="34" charset="0"/>
                        </a:rPr>
                        <a:t>Amount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94264">
                <a:tc gridSpan="9">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Broadcast Media (2016/17 GFC</a:t>
                      </a:r>
                      <a:r>
                        <a:rPr lang="en-ZA" sz="1400" dirty="0" smtClean="0">
                          <a:effectLst/>
                          <a:latin typeface="Arial Narrow" panose="020B0606020202030204" pitchFamily="34" charset="0"/>
                        </a:rPr>
                        <a: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188527">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Westside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Westrand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Gauteng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R2,017,871.90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188527">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Inakekelo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Nkangala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Mpumalanga</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R2,098,598.21</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188527">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Pongola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Zululand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smtClean="0">
                          <a:effectLst/>
                          <a:latin typeface="Arial Narrow" panose="020B0606020202030204" pitchFamily="34" charset="0"/>
                        </a:rPr>
                        <a:t>KwaZulu-Natal</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R2,050,252.47</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364019">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Bojanala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Bojanala Platinum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Northwest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R2,293,851.74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188527">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Waterberg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Waterberg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R2,028,558.76</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188527">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Radio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nSpc>
                          <a:spcPct val="115000"/>
                        </a:lnSpc>
                        <a:spcBef>
                          <a:spcPts val="0"/>
                        </a:spcBef>
                        <a:spcAft>
                          <a:spcPts val="0"/>
                        </a:spcAft>
                        <a:tabLst>
                          <a:tab pos="4860925" algn="l"/>
                        </a:tabLst>
                      </a:pPr>
                      <a:r>
                        <a:rPr lang="en-ZA" sz="1400" dirty="0">
                          <a:effectLst/>
                          <a:latin typeface="Arial Narrow" panose="020B0606020202030204" pitchFamily="34" charset="0"/>
                        </a:rPr>
                        <a:t>Sefako Makgatho FM</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Tshwane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Gauteng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R978,520.43</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82791">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a:t>
                      </a:r>
                      <a:r>
                        <a:rPr lang="en-ZA" sz="1400" dirty="0" smtClean="0">
                          <a:effectLst/>
                          <a:latin typeface="Arial Narrow" panose="020B0606020202030204" pitchFamily="34" charset="0"/>
                        </a:rPr>
                        <a:t>TV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nSpc>
                          <a:spcPct val="115000"/>
                        </a:lnSpc>
                        <a:spcBef>
                          <a:spcPts val="0"/>
                        </a:spcBef>
                        <a:spcAft>
                          <a:spcPts val="0"/>
                        </a:spcAft>
                        <a:tabLst>
                          <a:tab pos="4860925" algn="l"/>
                        </a:tabLst>
                      </a:pPr>
                      <a:r>
                        <a:rPr lang="en-ZA" sz="1400" dirty="0">
                          <a:effectLst/>
                          <a:latin typeface="Arial Narrow" panose="020B0606020202030204" pitchFamily="34" charset="0"/>
                        </a:rPr>
                        <a:t>1KZN TV</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King Cetshwayo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smtClean="0">
                          <a:effectLst/>
                          <a:latin typeface="Arial Narrow" panose="020B0606020202030204" pitchFamily="34" charset="0"/>
                        </a:rPr>
                        <a:t>KwaZulu-Natal</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 2,380,000.00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120391">
                <a:tc gridSpan="9">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Print and Digital (2014/15 GFC</a:t>
                      </a:r>
                      <a:r>
                        <a:rPr lang="en-ZA" sz="1400" dirty="0" smtClean="0">
                          <a:effectLst/>
                          <a:latin typeface="Arial Narrow" panose="020B0606020202030204" pitchFamily="34" charset="0"/>
                        </a:rPr>
                        <a: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0"/>
                        </a:spcAft>
                      </a:pPr>
                      <a:endParaRPr lang="en-US" sz="1400" dirty="0">
                        <a:effectLst/>
                        <a:latin typeface="Arial Narrow" panose="020B0606020202030204" pitchFamily="34" charset="0"/>
                        <a:ea typeface="Times New Roman" panose="02020603050405020304" pitchFamily="18" charset="0"/>
                      </a:endParaRPr>
                    </a:p>
                  </a:txBody>
                  <a:tcPr marL="30738" marR="30738" marT="0" marB="0"/>
                </a:tc>
              </a:tr>
              <a:tr h="228544">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Small </a:t>
                      </a:r>
                      <a:r>
                        <a:rPr lang="en-ZA" sz="1400" dirty="0" smtClean="0">
                          <a:effectLst/>
                          <a:latin typeface="Arial Narrow" panose="020B0606020202030204" pitchFamily="34" charset="0"/>
                        </a:rPr>
                        <a:t>Commercial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Seipone News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Capricorn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US" sz="1400" dirty="0">
                          <a:effectLst/>
                          <a:latin typeface="Arial Narrow" panose="020B0606020202030204" pitchFamily="34" charset="0"/>
                        </a:rPr>
                        <a:t>R 663,400.00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28544">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Small </a:t>
                      </a:r>
                      <a:r>
                        <a:rPr lang="en-ZA" sz="1400" dirty="0" smtClean="0">
                          <a:effectLst/>
                          <a:latin typeface="Arial Narrow" panose="020B0606020202030204" pitchFamily="34" charset="0"/>
                        </a:rPr>
                        <a:t>Commercial (</a:t>
                      </a:r>
                      <a:r>
                        <a:rPr lang="en-ZA" sz="1400" dirty="0">
                          <a:effectLst/>
                          <a:latin typeface="Arial Narrow" panose="020B0606020202030204" pitchFamily="34" charset="0"/>
                        </a:rPr>
                        <a:t>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Ikhwezi News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OR Tambo </a:t>
                      </a:r>
                      <a:r>
                        <a:rPr lang="en-ZA" sz="1400" dirty="0" smtClean="0">
                          <a:effectLst/>
                          <a:latin typeface="Arial Narrow" panose="020B0606020202030204" pitchFamily="34" charset="0"/>
                        </a:rPr>
                        <a:t>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Eastern Cape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R557,312.00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330720">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Small Commercial (New)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Seipone Times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Thabo Mofutsanyane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Free State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R659,600.00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59225">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Small Commercial (New)</a:t>
                      </a:r>
                      <a:endParaRPr lang="en-US" sz="1400" dirty="0">
                        <a:effectLst/>
                        <a:latin typeface="Arial Narrow" panose="020B0606020202030204" pitchFamily="34" charset="0"/>
                      </a:endParaRPr>
                    </a:p>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 </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Ganyesa News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Ngaka Modiri Molema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Northwest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R620,600.00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59225">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Small Commercial (New)</a:t>
                      </a:r>
                      <a:endParaRPr lang="en-US" sz="1400" dirty="0">
                        <a:effectLst/>
                        <a:latin typeface="Arial Narrow" panose="020B0606020202030204" pitchFamily="34" charset="0"/>
                      </a:endParaRPr>
                    </a:p>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 </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Glimpse Magazine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Ngaka Modiri Molema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Northwest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R414,176.00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28544">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Print (Strengthening)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Disability Magazine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Buffalo City</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Eastern Cape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R427.700.00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28544">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Print (Strengthening)</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Amandla Magazine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City of Cape Town</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Western Cape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R547,200.00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28544">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Print (New)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Lekunutu News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Waterberg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Limpopo</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GB" sz="1400" dirty="0">
                          <a:effectLst/>
                          <a:latin typeface="Arial Narrow" panose="020B0606020202030204" pitchFamily="34" charset="0"/>
                        </a:rPr>
                        <a:t>R467,561.64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r h="228544">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Community Print (New)</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Letlama Foundation</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Thabo Mofutsanyana District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a:txBody>
                    <a:bodyPr/>
                    <a:lstStyle/>
                    <a:p>
                      <a:pPr marL="0" marR="0" algn="just">
                        <a:lnSpc>
                          <a:spcPct val="115000"/>
                        </a:lnSpc>
                        <a:spcBef>
                          <a:spcPts val="0"/>
                        </a:spcBef>
                        <a:spcAft>
                          <a:spcPts val="0"/>
                        </a:spcAft>
                        <a:tabLst>
                          <a:tab pos="4860925" algn="l"/>
                        </a:tabLst>
                      </a:pPr>
                      <a:r>
                        <a:rPr lang="en-ZA" sz="1400" dirty="0">
                          <a:effectLst/>
                          <a:latin typeface="Arial Narrow" panose="020B0606020202030204" pitchFamily="34" charset="0"/>
                        </a:rPr>
                        <a:t>Free State</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gridSpan="2">
                  <a:txBody>
                    <a:bodyPr/>
                    <a:lstStyle/>
                    <a:p>
                      <a:pPr marL="0" marR="0" algn="just">
                        <a:lnSpc>
                          <a:spcPct val="115000"/>
                        </a:lnSpc>
                        <a:spcBef>
                          <a:spcPts val="0"/>
                        </a:spcBef>
                        <a:spcAft>
                          <a:spcPts val="1000"/>
                        </a:spcAft>
                        <a:tabLst>
                          <a:tab pos="4860925" algn="l"/>
                        </a:tabLst>
                      </a:pPr>
                      <a:r>
                        <a:rPr lang="en-ZA" sz="1400" dirty="0">
                          <a:effectLst/>
                          <a:latin typeface="Arial Narrow" panose="020B0606020202030204" pitchFamily="34" charset="0"/>
                        </a:rPr>
                        <a:t>R0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c hMerge="1">
                  <a:txBody>
                    <a:bodyPr/>
                    <a:lstStyle/>
                    <a:p>
                      <a:pPr marL="0" marR="0" algn="just">
                        <a:lnSpc>
                          <a:spcPct val="115000"/>
                        </a:lnSpc>
                        <a:spcBef>
                          <a:spcPts val="0"/>
                        </a:spcBef>
                        <a:spcAft>
                          <a:spcPts val="1000"/>
                        </a:spcAft>
                        <a:tabLst>
                          <a:tab pos="4860925" algn="l"/>
                        </a:tabLst>
                      </a:pP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0738" marR="30738" marT="0" marB="0"/>
                </a:tc>
              </a:tr>
            </a:tbl>
          </a:graphicData>
        </a:graphic>
      </p:graphicFrame>
      <p:sp>
        <p:nvSpPr>
          <p:cNvPr id="5" name="TextBox 4"/>
          <p:cNvSpPr txBox="1"/>
          <p:nvPr/>
        </p:nvSpPr>
        <p:spPr>
          <a:xfrm>
            <a:off x="7668344" y="6381328"/>
            <a:ext cx="1440160" cy="461665"/>
          </a:xfrm>
          <a:prstGeom prst="rect">
            <a:avLst/>
          </a:prstGeom>
          <a:solidFill>
            <a:schemeClr val="bg1"/>
          </a:solidFill>
        </p:spPr>
        <p:txBody>
          <a:bodyPr wrap="square" rtlCol="0">
            <a:spAutoFit/>
          </a:bodyPr>
          <a:lstStyle/>
          <a:p>
            <a:pPr algn="r"/>
            <a:r>
              <a:rPr lang="en-US" sz="2400" b="1" dirty="0" smtClean="0">
                <a:solidFill>
                  <a:schemeClr val="bg1">
                    <a:lumMod val="65000"/>
                  </a:schemeClr>
                </a:solidFill>
              </a:rPr>
              <a:t>19</a:t>
            </a:r>
            <a:endParaRPr lang="en-US" sz="2400" b="1" dirty="0">
              <a:solidFill>
                <a:schemeClr val="bg1">
                  <a:lumMod val="65000"/>
                </a:schemeClr>
              </a:solidFill>
            </a:endParaRPr>
          </a:p>
        </p:txBody>
      </p:sp>
    </p:spTree>
    <p:extLst>
      <p:ext uri="{BB962C8B-B14F-4D97-AF65-F5344CB8AC3E}">
        <p14:creationId xmlns:p14="http://schemas.microsoft.com/office/powerpoint/2010/main" xmlns="" val="267899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of Community Media  Projects supported per province</a:t>
            </a:r>
            <a:endParaRPr lang="en-US" dirty="0"/>
          </a:p>
        </p:txBody>
      </p:sp>
      <p:pic>
        <p:nvPicPr>
          <p:cNvPr id="3" name="Content Placeholder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403995" y="1274763"/>
            <a:ext cx="7056437" cy="5441950"/>
          </a:xfrm>
          <a:prstGeom prst="rect">
            <a:avLst/>
          </a:prstGeom>
          <a:noFill/>
          <a:ln w="9525">
            <a:noFill/>
            <a:miter lim="800000"/>
            <a:headEnd/>
            <a:tailEnd/>
          </a:ln>
        </p:spPr>
      </p:pic>
      <p:sp>
        <p:nvSpPr>
          <p:cNvPr id="4" name="TextBox 3"/>
          <p:cNvSpPr txBox="1"/>
          <p:nvPr/>
        </p:nvSpPr>
        <p:spPr>
          <a:xfrm>
            <a:off x="6732240" y="2060847"/>
            <a:ext cx="1080120" cy="523220"/>
          </a:xfrm>
          <a:prstGeom prst="rect">
            <a:avLst/>
          </a:prstGeom>
          <a:noFill/>
        </p:spPr>
        <p:txBody>
          <a:bodyPr wrap="square" rtlCol="0">
            <a:spAutoFit/>
          </a:bodyPr>
          <a:lstStyle/>
          <a:p>
            <a:r>
              <a:rPr lang="en-US" sz="2800" b="1" dirty="0" smtClean="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rPr>
              <a:t>5</a:t>
            </a:r>
            <a:endParaRPr lang="en-US" sz="2800" b="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endParaRPr>
          </a:p>
        </p:txBody>
      </p:sp>
      <p:sp>
        <p:nvSpPr>
          <p:cNvPr id="5" name="TextBox 4"/>
          <p:cNvSpPr txBox="1"/>
          <p:nvPr/>
        </p:nvSpPr>
        <p:spPr>
          <a:xfrm>
            <a:off x="6300192" y="2846933"/>
            <a:ext cx="1080120" cy="523220"/>
          </a:xfrm>
          <a:prstGeom prst="rect">
            <a:avLst/>
          </a:prstGeom>
          <a:noFill/>
        </p:spPr>
        <p:txBody>
          <a:bodyPr wrap="square" rtlCol="0">
            <a:spAutoFit/>
          </a:bodyPr>
          <a:lstStyle/>
          <a:p>
            <a:r>
              <a:rPr lang="en-US" sz="2800" b="1" dirty="0" smtClean="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rPr>
              <a:t>4</a:t>
            </a:r>
            <a:endParaRPr lang="en-US" sz="2800" b="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endParaRPr>
          </a:p>
        </p:txBody>
      </p:sp>
      <p:sp>
        <p:nvSpPr>
          <p:cNvPr id="6" name="TextBox 5"/>
          <p:cNvSpPr txBox="1"/>
          <p:nvPr/>
        </p:nvSpPr>
        <p:spPr>
          <a:xfrm>
            <a:off x="2195736" y="5589240"/>
            <a:ext cx="1080120" cy="523220"/>
          </a:xfrm>
          <a:prstGeom prst="rect">
            <a:avLst/>
          </a:prstGeom>
          <a:noFill/>
        </p:spPr>
        <p:txBody>
          <a:bodyPr wrap="square" rtlCol="0">
            <a:spAutoFit/>
          </a:bodyPr>
          <a:lstStyle/>
          <a:p>
            <a:r>
              <a:rPr lang="en-US" sz="2800" b="1" dirty="0" smtClean="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rPr>
              <a:t>2</a:t>
            </a:r>
            <a:endParaRPr lang="en-US" sz="2800" b="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endParaRPr>
          </a:p>
        </p:txBody>
      </p:sp>
      <p:sp>
        <p:nvSpPr>
          <p:cNvPr id="7" name="TextBox 6"/>
          <p:cNvSpPr txBox="1"/>
          <p:nvPr/>
        </p:nvSpPr>
        <p:spPr>
          <a:xfrm>
            <a:off x="7020272" y="4388780"/>
            <a:ext cx="1080120" cy="523220"/>
          </a:xfrm>
          <a:prstGeom prst="rect">
            <a:avLst/>
          </a:prstGeom>
          <a:noFill/>
        </p:spPr>
        <p:txBody>
          <a:bodyPr wrap="square" rtlCol="0">
            <a:spAutoFit/>
          </a:bodyPr>
          <a:lstStyle/>
          <a:p>
            <a:r>
              <a:rPr lang="en-US" sz="2800" b="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rPr>
              <a:t>3</a:t>
            </a:r>
          </a:p>
        </p:txBody>
      </p:sp>
      <p:sp>
        <p:nvSpPr>
          <p:cNvPr id="8" name="TextBox 7"/>
          <p:cNvSpPr txBox="1"/>
          <p:nvPr/>
        </p:nvSpPr>
        <p:spPr>
          <a:xfrm>
            <a:off x="6732240" y="2914757"/>
            <a:ext cx="1080120" cy="523220"/>
          </a:xfrm>
          <a:prstGeom prst="rect">
            <a:avLst/>
          </a:prstGeom>
          <a:noFill/>
        </p:spPr>
        <p:txBody>
          <a:bodyPr wrap="square" rtlCol="0">
            <a:spAutoFit/>
          </a:bodyPr>
          <a:lstStyle/>
          <a:p>
            <a:r>
              <a:rPr lang="en-US" sz="2800" b="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rPr>
              <a:t>1</a:t>
            </a:r>
          </a:p>
        </p:txBody>
      </p:sp>
      <p:sp>
        <p:nvSpPr>
          <p:cNvPr id="9" name="TextBox 8"/>
          <p:cNvSpPr txBox="1"/>
          <p:nvPr/>
        </p:nvSpPr>
        <p:spPr>
          <a:xfrm>
            <a:off x="4392153" y="2846933"/>
            <a:ext cx="1080120" cy="523220"/>
          </a:xfrm>
          <a:prstGeom prst="rect">
            <a:avLst/>
          </a:prstGeom>
          <a:noFill/>
        </p:spPr>
        <p:txBody>
          <a:bodyPr wrap="square" rtlCol="0">
            <a:spAutoFit/>
          </a:bodyPr>
          <a:lstStyle/>
          <a:p>
            <a:r>
              <a:rPr lang="en-US" sz="2800" b="1" dirty="0" smtClean="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rPr>
              <a:t>1</a:t>
            </a:r>
            <a:endParaRPr lang="en-US" sz="2800" b="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endParaRPr>
          </a:p>
        </p:txBody>
      </p:sp>
      <p:sp>
        <p:nvSpPr>
          <p:cNvPr id="10" name="TextBox 9"/>
          <p:cNvSpPr txBox="1"/>
          <p:nvPr/>
        </p:nvSpPr>
        <p:spPr>
          <a:xfrm>
            <a:off x="971600" y="1628800"/>
            <a:ext cx="432395" cy="523220"/>
          </a:xfrm>
          <a:prstGeom prst="rect">
            <a:avLst/>
          </a:prstGeom>
          <a:solidFill>
            <a:schemeClr val="tx2">
              <a:lumMod val="20000"/>
              <a:lumOff val="80000"/>
            </a:schemeClr>
          </a:solidFill>
        </p:spPr>
        <p:txBody>
          <a:bodyPr wrap="square" rtlCol="0">
            <a:spAutoFit/>
          </a:bodyPr>
          <a:lstStyle/>
          <a:p>
            <a:endParaRPr lang="en-US" sz="2800" b="1" dirty="0">
              <a:latin typeface="Arial" panose="020B0604020202020204" pitchFamily="34" charset="0"/>
            </a:endParaRPr>
          </a:p>
        </p:txBody>
      </p:sp>
      <p:sp>
        <p:nvSpPr>
          <p:cNvPr id="11" name="TextBox 10"/>
          <p:cNvSpPr txBox="1"/>
          <p:nvPr/>
        </p:nvSpPr>
        <p:spPr>
          <a:xfrm>
            <a:off x="1403995" y="1520842"/>
            <a:ext cx="3095997" cy="646331"/>
          </a:xfrm>
          <a:prstGeom prst="rect">
            <a:avLst/>
          </a:prstGeom>
          <a:noFill/>
        </p:spPr>
        <p:txBody>
          <a:bodyPr wrap="square" rtlCol="0">
            <a:spAutoFit/>
          </a:bodyPr>
          <a:lstStyle/>
          <a:p>
            <a:r>
              <a:rPr lang="en-US" b="1" dirty="0" smtClean="0">
                <a:latin typeface="Arial" panose="020B0604020202020204" pitchFamily="34" charset="0"/>
              </a:rPr>
              <a:t>Community Broadcast projects</a:t>
            </a:r>
            <a:endParaRPr lang="en-US" b="1" dirty="0">
              <a:latin typeface="Arial" panose="020B0604020202020204" pitchFamily="34" charset="0"/>
            </a:endParaRPr>
          </a:p>
        </p:txBody>
      </p:sp>
      <p:sp>
        <p:nvSpPr>
          <p:cNvPr id="12" name="TextBox 11"/>
          <p:cNvSpPr txBox="1"/>
          <p:nvPr/>
        </p:nvSpPr>
        <p:spPr>
          <a:xfrm>
            <a:off x="5220072" y="4221088"/>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2</a:t>
            </a:r>
            <a:endParaRPr lang="en-US" sz="2800" b="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sp>
        <p:nvSpPr>
          <p:cNvPr id="13" name="TextBox 12"/>
          <p:cNvSpPr txBox="1"/>
          <p:nvPr/>
        </p:nvSpPr>
        <p:spPr>
          <a:xfrm>
            <a:off x="7638365" y="3524287"/>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1</a:t>
            </a:r>
            <a:endParaRPr lang="en-US" sz="2800" b="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sp>
        <p:nvSpPr>
          <p:cNvPr id="14" name="TextBox 13"/>
          <p:cNvSpPr txBox="1"/>
          <p:nvPr/>
        </p:nvSpPr>
        <p:spPr>
          <a:xfrm>
            <a:off x="3527537" y="5589240"/>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latin typeface="Arial" panose="020B0604020202020204" pitchFamily="34" charset="0"/>
              </a:rPr>
              <a:t>2</a:t>
            </a:r>
            <a:endParaRPr lang="en-US" sz="2800" b="1" dirty="0">
              <a:solidFill>
                <a:schemeClr val="accent6">
                  <a:lumMod val="60000"/>
                  <a:lumOff val="40000"/>
                </a:schemeClr>
              </a:solidFill>
              <a:latin typeface="Arial" panose="020B0604020202020204" pitchFamily="34" charset="0"/>
            </a:endParaRPr>
          </a:p>
        </p:txBody>
      </p:sp>
      <p:sp>
        <p:nvSpPr>
          <p:cNvPr id="15" name="TextBox 14"/>
          <p:cNvSpPr txBox="1"/>
          <p:nvPr/>
        </p:nvSpPr>
        <p:spPr>
          <a:xfrm>
            <a:off x="5496722" y="2486316"/>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2</a:t>
            </a:r>
            <a:endParaRPr lang="en-US" sz="2800" b="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sp>
        <p:nvSpPr>
          <p:cNvPr id="16" name="TextBox 15"/>
          <p:cNvSpPr txBox="1"/>
          <p:nvPr/>
        </p:nvSpPr>
        <p:spPr>
          <a:xfrm>
            <a:off x="6040904" y="1923400"/>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3</a:t>
            </a:r>
            <a:endParaRPr lang="en-US" sz="2800" b="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sp>
        <p:nvSpPr>
          <p:cNvPr id="17" name="TextBox 16"/>
          <p:cNvSpPr txBox="1"/>
          <p:nvPr/>
        </p:nvSpPr>
        <p:spPr>
          <a:xfrm>
            <a:off x="4843577" y="5793258"/>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2</a:t>
            </a:r>
            <a:endParaRPr lang="en-US" sz="2800" b="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sp>
        <p:nvSpPr>
          <p:cNvPr id="18" name="TextBox 17"/>
          <p:cNvSpPr txBox="1"/>
          <p:nvPr/>
        </p:nvSpPr>
        <p:spPr>
          <a:xfrm>
            <a:off x="6321207" y="2423470"/>
            <a:ext cx="1080120" cy="523220"/>
          </a:xfrm>
          <a:prstGeom prst="rect">
            <a:avLst/>
          </a:prstGeom>
          <a:noFill/>
        </p:spPr>
        <p:txBody>
          <a:bodyPr wrap="square" rtlCol="0">
            <a:spAutoFit/>
          </a:bodyPr>
          <a:lstStyle/>
          <a:p>
            <a:r>
              <a:rPr lang="en-US" sz="2800" b="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rPr>
              <a:t>1</a:t>
            </a:r>
            <a:endParaRPr lang="en-US" sz="2800" b="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sp>
        <p:nvSpPr>
          <p:cNvPr id="19" name="TextBox 18"/>
          <p:cNvSpPr txBox="1"/>
          <p:nvPr/>
        </p:nvSpPr>
        <p:spPr>
          <a:xfrm>
            <a:off x="959375" y="2259978"/>
            <a:ext cx="432395" cy="523220"/>
          </a:xfrm>
          <a:prstGeom prst="rect">
            <a:avLst/>
          </a:prstGeom>
          <a:solidFill>
            <a:schemeClr val="accent6">
              <a:lumMod val="40000"/>
              <a:lumOff val="60000"/>
            </a:schemeClr>
          </a:solidFill>
        </p:spPr>
        <p:txBody>
          <a:bodyPr wrap="square" rtlCol="0">
            <a:spAutoFit/>
          </a:bodyPr>
          <a:lstStyle/>
          <a:p>
            <a:endParaRPr lang="en-US" sz="2800" b="1" dirty="0">
              <a:latin typeface="Arial" panose="020B0604020202020204" pitchFamily="34" charset="0"/>
            </a:endParaRPr>
          </a:p>
        </p:txBody>
      </p:sp>
      <p:sp>
        <p:nvSpPr>
          <p:cNvPr id="20" name="TextBox 19"/>
          <p:cNvSpPr txBox="1"/>
          <p:nvPr/>
        </p:nvSpPr>
        <p:spPr>
          <a:xfrm>
            <a:off x="1431724" y="2183887"/>
            <a:ext cx="3095997" cy="646331"/>
          </a:xfrm>
          <a:prstGeom prst="rect">
            <a:avLst/>
          </a:prstGeom>
          <a:noFill/>
        </p:spPr>
        <p:txBody>
          <a:bodyPr wrap="square" rtlCol="0">
            <a:spAutoFit/>
          </a:bodyPr>
          <a:lstStyle/>
          <a:p>
            <a:r>
              <a:rPr lang="en-US" b="1" dirty="0" smtClean="0">
                <a:latin typeface="Arial" panose="020B0604020202020204" pitchFamily="34" charset="0"/>
              </a:rPr>
              <a:t>Print &amp; Digital media projects</a:t>
            </a:r>
            <a:endParaRPr lang="en-US" b="1" dirty="0">
              <a:latin typeface="Arial" panose="020B0604020202020204" pitchFamily="34" charset="0"/>
            </a:endParaRPr>
          </a:p>
        </p:txBody>
      </p:sp>
      <p:sp>
        <p:nvSpPr>
          <p:cNvPr id="21" name="TextBox 20"/>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20</a:t>
            </a:r>
            <a:endParaRPr lang="en-US" sz="2400" b="1" dirty="0">
              <a:solidFill>
                <a:schemeClr val="bg1">
                  <a:lumMod val="65000"/>
                </a:schemeClr>
              </a:solidFill>
            </a:endParaRPr>
          </a:p>
        </p:txBody>
      </p:sp>
      <p:sp>
        <p:nvSpPr>
          <p:cNvPr id="22" name="TextBox 21"/>
          <p:cNvSpPr txBox="1"/>
          <p:nvPr/>
        </p:nvSpPr>
        <p:spPr>
          <a:xfrm>
            <a:off x="219524" y="3790200"/>
            <a:ext cx="1504152" cy="1384995"/>
          </a:xfrm>
          <a:prstGeom prst="rect">
            <a:avLst/>
          </a:prstGeom>
          <a:noFill/>
        </p:spPr>
        <p:txBody>
          <a:bodyPr wrap="square" rtlCol="0">
            <a:spAutoFit/>
          </a:bodyPr>
          <a:lstStyle/>
          <a:p>
            <a:r>
              <a:rPr lang="en-US" sz="1200" dirty="0" smtClean="0">
                <a:latin typeface="Arial" panose="020B0604020202020204" pitchFamily="34" charset="0"/>
              </a:rPr>
              <a:t>2 projects (broadcast and print) approved for funding in Northern Cape in Q3 - </a:t>
            </a:r>
            <a:r>
              <a:rPr lang="en-GB" sz="1200" dirty="0"/>
              <a:t>Kurara </a:t>
            </a:r>
            <a:r>
              <a:rPr lang="en-GB" sz="1200" dirty="0" smtClean="0"/>
              <a:t>FM and Kuruman Chronicle</a:t>
            </a:r>
            <a:endParaRPr lang="en-US" sz="1200" dirty="0">
              <a:latin typeface="Arial" panose="020B0604020202020204" pitchFamily="34" charset="0"/>
            </a:endParaRPr>
          </a:p>
        </p:txBody>
      </p:sp>
    </p:spTree>
    <p:extLst>
      <p:ext uri="{BB962C8B-B14F-4D97-AF65-F5344CB8AC3E}">
        <p14:creationId xmlns:p14="http://schemas.microsoft.com/office/powerpoint/2010/main" xmlns="" val="353391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3: </a:t>
            </a:r>
            <a:r>
              <a:rPr lang="en-ZA" dirty="0"/>
              <a:t>Performance –</a:t>
            </a:r>
            <a:br>
              <a:rPr lang="en-ZA" dirty="0"/>
            </a:br>
            <a:r>
              <a:rPr lang="en-ZA" dirty="0"/>
              <a:t> Q1 &amp; Q2 2016/17 </a:t>
            </a:r>
          </a:p>
        </p:txBody>
      </p:sp>
      <p:graphicFrame>
        <p:nvGraphicFramePr>
          <p:cNvPr id="4" name="Content Placeholder 5"/>
          <p:cNvGraphicFramePr>
            <a:graphicFrameLocks/>
          </p:cNvGraphicFramePr>
          <p:nvPr>
            <p:extLst>
              <p:ext uri="{D42A27DB-BD31-4B8C-83A1-F6EECF244321}">
                <p14:modId xmlns:p14="http://schemas.microsoft.com/office/powerpoint/2010/main" xmlns="" val="281281919"/>
              </p:ext>
            </p:extLst>
          </p:nvPr>
        </p:nvGraphicFramePr>
        <p:xfrm>
          <a:off x="251520" y="1340768"/>
          <a:ext cx="8508618" cy="4322695"/>
        </p:xfrm>
        <a:graphic>
          <a:graphicData uri="http://schemas.openxmlformats.org/drawingml/2006/table">
            <a:tbl>
              <a:tblPr firstRow="1" firstCol="1" bandRow="1">
                <a:tableStyleId>{93296810-A885-4BE3-A3E7-6D5BEEA58F35}</a:tableStyleId>
              </a:tblPr>
              <a:tblGrid>
                <a:gridCol w="2915293"/>
                <a:gridCol w="947233"/>
                <a:gridCol w="604715"/>
                <a:gridCol w="604715"/>
                <a:gridCol w="604715"/>
                <a:gridCol w="1032371"/>
                <a:gridCol w="829984"/>
                <a:gridCol w="969592"/>
              </a:tblGrid>
              <a:tr h="936104">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cs typeface="Arial" pitchFamily="34" charset="0"/>
                        </a:rPr>
                        <a:t>ADVOCACY &amp; LOBBYING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cs typeface="Arial" pitchFamily="34" charset="0"/>
                        </a:rPr>
                        <a:t>Strategic Objective:</a:t>
                      </a:r>
                      <a:r>
                        <a:rPr lang="en-US" sz="1100" baseline="0" dirty="0" smtClean="0">
                          <a:latin typeface="Arial Narrow" panose="020B0606020202030204" pitchFamily="34" charset="0"/>
                          <a:cs typeface="Arial" pitchFamily="34" charset="0"/>
                        </a:rPr>
                        <a:t> </a:t>
                      </a:r>
                      <a:r>
                        <a:rPr lang="en-ZA" sz="1100" b="1" kern="1200" dirty="0" smtClean="0">
                          <a:solidFill>
                            <a:schemeClr val="lt1"/>
                          </a:solidFill>
                          <a:effectLst/>
                          <a:latin typeface="Arial Narrow" panose="020B0606020202030204" pitchFamily="34" charset="0"/>
                          <a:ea typeface="+mn-ea"/>
                          <a:cs typeface="Arial" pitchFamily="34" charset="0"/>
                        </a:rPr>
                        <a:t>Position the MDDA as a leading influencer in the community and small commercial media, playing a key role in the national dialogue on the sector.</a:t>
                      </a:r>
                      <a:endParaRPr lang="en-ZA" sz="1100" dirty="0" smtClean="0">
                        <a:latin typeface="Arial Narrow" panose="020B0606020202030204" pitchFamily="34" charset="0"/>
                        <a:cs typeface="Arial" pitchFamily="34" charset="0"/>
                      </a:endParaRPr>
                    </a:p>
                    <a:p>
                      <a:r>
                        <a:rPr lang="en-GB" sz="1100" b="1" kern="1200" dirty="0" smtClean="0">
                          <a:solidFill>
                            <a:schemeClr val="lt1"/>
                          </a:solidFill>
                          <a:effectLst/>
                          <a:latin typeface="Arial Narrow" panose="020B0606020202030204" pitchFamily="34" charset="0"/>
                          <a:ea typeface="+mn-ea"/>
                          <a:cs typeface="Arial" pitchFamily="34" charset="0"/>
                        </a:rPr>
                        <a:t>Sub-programme 3.1: Strategic Programmes</a:t>
                      </a: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484724">
                <a:tc rowSpan="2">
                  <a:txBody>
                    <a:bodyPr/>
                    <a:lstStyle/>
                    <a:p>
                      <a:pPr>
                        <a:lnSpc>
                          <a:spcPct val="100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15000"/>
                        </a:lnSpc>
                        <a:spcAft>
                          <a:spcPts val="0"/>
                        </a:spcAft>
                      </a:pPr>
                      <a:endParaRPr lang="en-ZA" sz="1100" b="1" dirty="0" smtClean="0">
                        <a:effectLst/>
                        <a:latin typeface="Arial Narrow" panose="020B0606020202030204" pitchFamily="34" charset="0"/>
                        <a:ea typeface="Times New Roman"/>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a:t>
                      </a:r>
                      <a:r>
                        <a:rPr lang="en-GB" sz="1100" kern="1200" baseline="0" dirty="0" smtClean="0">
                          <a:effectLst/>
                          <a:latin typeface="Arial Narrow" panose="020B0606020202030204" pitchFamily="34" charset="0"/>
                          <a:cs typeface="Arial" pitchFamily="34" charset="0"/>
                        </a:rPr>
                        <a:t> </a:t>
                      </a:r>
                      <a:r>
                        <a:rPr lang="en-GB" sz="1100" kern="1200" dirty="0" smtClean="0">
                          <a:effectLst/>
                          <a:latin typeface="Arial Narrow" panose="020B0606020202030204" pitchFamily="34" charset="0"/>
                          <a:cs typeface="Arial" pitchFamily="34" charset="0"/>
                        </a:rPr>
                        <a:t>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dirty="0" smtClean="0">
                          <a:effectLst/>
                          <a:latin typeface="Arial Narrow" panose="020B0606020202030204" pitchFamily="34" charset="0"/>
                          <a:cs typeface="Arial" pitchFamily="34" charset="0"/>
                        </a:rPr>
                        <a:t>July - Sep</a:t>
                      </a:r>
                      <a:endParaRPr lang="en-ZA" sz="1100" b="1"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for Q2</a:t>
                      </a:r>
                      <a:endParaRPr lang="en-ZA" sz="1100" b="0"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itchFamily="34" charset="0"/>
                      </a:endParaRPr>
                    </a:p>
                  </a:txBody>
                  <a:tcPr marL="41004" marR="41004" marT="0" marB="0"/>
                </a:tc>
              </a:tr>
              <a:tr h="268487">
                <a:tc vMerge="1">
                  <a:txBody>
                    <a:bodyPr/>
                    <a:lstStyle/>
                    <a:p>
                      <a:endParaRPr lang="en-US"/>
                    </a:p>
                  </a:txBody>
                  <a:tcPr/>
                </a:tc>
                <a:tc vMerge="1">
                  <a:txBody>
                    <a:bodyPr/>
                    <a:lstStyle/>
                    <a:p>
                      <a:endParaRPr lang="en-US"/>
                    </a:p>
                  </a:txBody>
                  <a:tcPr/>
                </a:tc>
                <a:tc vMerge="1">
                  <a:txBody>
                    <a:bodyPr/>
                    <a:lstStyle/>
                    <a:p>
                      <a:pPr algn="ctr">
                        <a:lnSpc>
                          <a:spcPct val="100000"/>
                        </a:lnSpc>
                        <a:spcAft>
                          <a:spcPts val="0"/>
                        </a:spcAft>
                      </a:pP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272132">
                <a:tc>
                  <a:txBody>
                    <a:bodyPr/>
                    <a:lstStyle/>
                    <a:p>
                      <a:pPr>
                        <a:lnSpc>
                          <a:spcPct val="115000"/>
                        </a:lnSpc>
                        <a:spcAft>
                          <a:spcPts val="0"/>
                        </a:spcAft>
                      </a:pPr>
                      <a:r>
                        <a:rPr lang="en-US" sz="1100" b="1" dirty="0">
                          <a:effectLst/>
                          <a:latin typeface="Arial Narrow" panose="020B0606020202030204" pitchFamily="34" charset="0"/>
                          <a:ea typeface="Arial Unicode MS"/>
                          <a:cs typeface="Arial" pitchFamily="34" charset="0"/>
                        </a:rPr>
                        <a:t>Concept document on review of MDDA Act submitted</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spcAft>
                          <a:spcPts val="0"/>
                        </a:spcAft>
                      </a:pPr>
                      <a:r>
                        <a:rPr lang="en-US" sz="1100" b="0" dirty="0">
                          <a:effectLst/>
                          <a:latin typeface="Arial Narrow" panose="020B0606020202030204" pitchFamily="34" charset="0"/>
                          <a:ea typeface="Arial Unicode MS"/>
                          <a:cs typeface="Arial" pitchFamily="34" charset="0"/>
                        </a:rPr>
                        <a:t>1</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261617">
                <a:tc>
                  <a:txBody>
                    <a:bodyPr/>
                    <a:lstStyle/>
                    <a:p>
                      <a:pPr>
                        <a:lnSpc>
                          <a:spcPct val="115000"/>
                        </a:lnSpc>
                        <a:spcAft>
                          <a:spcPts val="0"/>
                        </a:spcAft>
                      </a:pPr>
                      <a:r>
                        <a:rPr lang="en-US" sz="1100" b="1" dirty="0">
                          <a:effectLst/>
                          <a:latin typeface="Arial Narrow" panose="020B0606020202030204" pitchFamily="34" charset="0"/>
                          <a:ea typeface="Arial Unicode MS"/>
                          <a:cs typeface="Arial" pitchFamily="34" charset="0"/>
                        </a:rPr>
                        <a:t>MDDA digital migration strategy approved</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spcAft>
                          <a:spcPts val="0"/>
                        </a:spcAft>
                      </a:pPr>
                      <a:r>
                        <a:rPr lang="en-US" sz="1100" b="0" dirty="0">
                          <a:effectLst/>
                          <a:latin typeface="Arial Narrow" panose="020B0606020202030204" pitchFamily="34" charset="0"/>
                          <a:ea typeface="Arial Unicode MS"/>
                          <a:cs typeface="Arial" pitchFamily="34" charset="0"/>
                        </a:rPr>
                        <a:t>1</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230006">
                <a:tc>
                  <a:txBody>
                    <a:bodyPr/>
                    <a:lstStyle/>
                    <a:p>
                      <a:pPr>
                        <a:lnSpc>
                          <a:spcPct val="115000"/>
                        </a:lnSpc>
                        <a:spcAft>
                          <a:spcPts val="0"/>
                        </a:spcAft>
                      </a:pPr>
                      <a:r>
                        <a:rPr lang="en-US" sz="1100" b="1" dirty="0">
                          <a:effectLst/>
                          <a:latin typeface="Arial Narrow" panose="020B0606020202030204" pitchFamily="34" charset="0"/>
                          <a:ea typeface="Arial Unicode MS"/>
                          <a:cs typeface="Arial" pitchFamily="34" charset="0"/>
                        </a:rPr>
                        <a:t>Concept document on review of current funding model submitted</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spcAft>
                          <a:spcPts val="0"/>
                        </a:spcAft>
                      </a:pPr>
                      <a:r>
                        <a:rPr lang="en-US" sz="1100" b="0" dirty="0" smtClean="0">
                          <a:effectLst/>
                          <a:latin typeface="Arial Narrow" panose="020B0606020202030204" pitchFamily="34" charset="0"/>
                          <a:ea typeface="Arial Unicode MS"/>
                          <a:cs typeface="Arial" pitchFamily="34" charset="0"/>
                        </a:rPr>
                        <a:t>1</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tx1"/>
                          </a:solidFill>
                          <a:latin typeface="Arial Narrow" panose="020B0606020202030204" pitchFamily="34" charset="0"/>
                          <a:cs typeface="Arial" panose="020B0604020202020204" pitchFamily="34" charset="0"/>
                        </a:rPr>
                        <a:t>Achieved. Annual target. Concept document submitted for Board strategic planning workshop.</a:t>
                      </a:r>
                      <a:endParaRPr lang="en-US" sz="1100" dirty="0" smtClean="0">
                        <a:solidFill>
                          <a:schemeClr val="tx1"/>
                        </a:solidFill>
                        <a:latin typeface="Arial Narrow" panose="020B0606020202030204" pitchFamily="34" charset="0"/>
                        <a:cs typeface="Arial" panose="020B0604020202020204" pitchFamily="34" charset="0"/>
                      </a:endParaRPr>
                    </a:p>
                  </a:txBody>
                  <a:tcPr marL="68580" marR="68580" marT="0" marB="0"/>
                </a:tc>
              </a:tr>
            </a:tbl>
          </a:graphicData>
        </a:graphic>
      </p:graphicFrame>
      <p:sp>
        <p:nvSpPr>
          <p:cNvPr id="5" name="TextBox 4"/>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21</a:t>
            </a:r>
            <a:endParaRPr lang="en-US" sz="2400" b="1" dirty="0">
              <a:solidFill>
                <a:schemeClr val="bg1">
                  <a:lumMod val="65000"/>
                </a:schemeClr>
              </a:solidFill>
            </a:endParaRPr>
          </a:p>
        </p:txBody>
      </p:sp>
    </p:spTree>
    <p:extLst>
      <p:ext uri="{BB962C8B-B14F-4D97-AF65-F5344CB8AC3E}">
        <p14:creationId xmlns:p14="http://schemas.microsoft.com/office/powerpoint/2010/main" xmlns="" val="3352372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ZA" dirty="0"/>
              <a:t>Programme </a:t>
            </a:r>
            <a:r>
              <a:rPr lang="en-ZA" dirty="0" smtClean="0"/>
              <a:t>3: </a:t>
            </a:r>
            <a:r>
              <a:rPr lang="en-ZA" dirty="0"/>
              <a:t>Performance –</a:t>
            </a:r>
            <a:br>
              <a:rPr lang="en-ZA" dirty="0"/>
            </a:br>
            <a:r>
              <a:rPr lang="en-ZA" dirty="0"/>
              <a:t> Q1 &amp; Q2 2016/17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786335959"/>
              </p:ext>
            </p:extLst>
          </p:nvPr>
        </p:nvGraphicFramePr>
        <p:xfrm>
          <a:off x="107504" y="1249064"/>
          <a:ext cx="8928991" cy="5127720"/>
        </p:xfrm>
        <a:graphic>
          <a:graphicData uri="http://schemas.openxmlformats.org/drawingml/2006/table">
            <a:tbl>
              <a:tblPr firstRow="1" firstCol="1" bandRow="1">
                <a:tableStyleId>{93296810-A885-4BE3-A3E7-6D5BEEA58F35}</a:tableStyleId>
              </a:tblPr>
              <a:tblGrid>
                <a:gridCol w="1656184"/>
                <a:gridCol w="576064"/>
                <a:gridCol w="504056"/>
                <a:gridCol w="576064"/>
                <a:gridCol w="576064"/>
                <a:gridCol w="720080"/>
                <a:gridCol w="576064"/>
                <a:gridCol w="3744415"/>
              </a:tblGrid>
              <a:tr h="864096">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cs typeface="Arial" pitchFamily="34" charset="0"/>
                        </a:rPr>
                        <a:t>ADVOCACY &amp; LOBBYING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cs typeface="Arial" pitchFamily="34" charset="0"/>
                        </a:rPr>
                        <a:t>Strategic Objective:</a:t>
                      </a:r>
                      <a:r>
                        <a:rPr lang="en-US" sz="1100" baseline="0" dirty="0" smtClean="0">
                          <a:latin typeface="Arial Narrow" panose="020B0606020202030204" pitchFamily="34" charset="0"/>
                          <a:cs typeface="Arial" pitchFamily="34" charset="0"/>
                        </a:rPr>
                        <a:t> </a:t>
                      </a:r>
                      <a:r>
                        <a:rPr lang="en-ZA" sz="1100" b="1" kern="1200" dirty="0" smtClean="0">
                          <a:solidFill>
                            <a:schemeClr val="lt1"/>
                          </a:solidFill>
                          <a:effectLst/>
                          <a:latin typeface="Arial Narrow" panose="020B0606020202030204" pitchFamily="34" charset="0"/>
                          <a:ea typeface="+mn-ea"/>
                          <a:cs typeface="Arial" pitchFamily="34" charset="0"/>
                        </a:rPr>
                        <a:t>Position the MDDA as a leading influencer in the community and small commercial media, playing a key role in the national dialogue on the sector.</a:t>
                      </a:r>
                      <a:endParaRPr lang="en-ZA" sz="1100" dirty="0" smtClean="0">
                        <a:latin typeface="Arial Narrow" panose="020B0606020202030204"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lt1"/>
                          </a:solidFill>
                          <a:effectLst/>
                          <a:latin typeface="Arial Narrow" panose="020B0606020202030204" pitchFamily="34" charset="0"/>
                          <a:ea typeface="+mn-ea"/>
                          <a:cs typeface="Arial" pitchFamily="34" charset="0"/>
                        </a:rPr>
                        <a:t>Sub-programme 3.2: Stakeholder Management and MDDA Brand Building</a:t>
                      </a:r>
                      <a:endParaRPr lang="en-ZA" sz="1100" dirty="0" smtClean="0">
                        <a:latin typeface="Arial Narrow" panose="020B0606020202030204" pitchFamily="34" charset="0"/>
                        <a:cs typeface="Arial"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484724">
                <a:tc rowSpan="2">
                  <a:txBody>
                    <a:bodyPr/>
                    <a:lstStyle/>
                    <a:p>
                      <a:pPr>
                        <a:lnSpc>
                          <a:spcPct val="100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dirty="0" smtClean="0">
                          <a:effectLst/>
                          <a:latin typeface="Arial Narrow" panose="020B0606020202030204" pitchFamily="34" charset="0"/>
                          <a:cs typeface="Arial" pitchFamily="34" charset="0"/>
                        </a:rPr>
                        <a:t>July</a:t>
                      </a:r>
                      <a:r>
                        <a:rPr lang="en-ZA" sz="1100" baseline="0" dirty="0" smtClean="0">
                          <a:effectLst/>
                          <a:latin typeface="Arial Narrow" panose="020B0606020202030204" pitchFamily="34" charset="0"/>
                          <a:cs typeface="Arial" pitchFamily="34" charset="0"/>
                        </a:rPr>
                        <a:t> - Sep</a:t>
                      </a:r>
                      <a:endParaRPr lang="en-ZA" sz="1100" b="1"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00000"/>
                        </a:lnSpc>
                        <a:spcAft>
                          <a:spcPts val="0"/>
                        </a:spcAft>
                      </a:pP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cs typeface="Arial" pitchFamily="34" charset="0"/>
                        </a:rPr>
                        <a:t>Variance for Q2</a:t>
                      </a: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l">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itchFamily="34" charset="0"/>
                      </a:endParaRPr>
                    </a:p>
                  </a:txBody>
                  <a:tcPr marL="41004" marR="41004" marT="0" marB="0"/>
                </a:tc>
              </a:tr>
              <a:tr h="2684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556253">
                <a:tc>
                  <a:txBody>
                    <a:bodyPr/>
                    <a:lstStyle/>
                    <a:p>
                      <a:pPr>
                        <a:lnSpc>
                          <a:spcPct val="100000"/>
                        </a:lnSpc>
                        <a:spcAft>
                          <a:spcPts val="0"/>
                        </a:spcAft>
                      </a:pPr>
                      <a:r>
                        <a:rPr lang="en-US" sz="1100" b="1" kern="1200" dirty="0" smtClean="0">
                          <a:solidFill>
                            <a:schemeClr val="lt1"/>
                          </a:solidFill>
                          <a:effectLst/>
                          <a:latin typeface="Arial Narrow" panose="020B0606020202030204" pitchFamily="34" charset="0"/>
                          <a:ea typeface="+mn-ea"/>
                          <a:cs typeface="Arial" pitchFamily="34" charset="0"/>
                        </a:rPr>
                        <a:t>Communications/</a:t>
                      </a:r>
                    </a:p>
                    <a:p>
                      <a:pPr>
                        <a:lnSpc>
                          <a:spcPct val="100000"/>
                        </a:lnSpc>
                        <a:spcAft>
                          <a:spcPts val="0"/>
                        </a:spcAft>
                      </a:pPr>
                      <a:r>
                        <a:rPr lang="en-US" sz="1100" b="1" kern="1200" dirty="0" smtClean="0">
                          <a:solidFill>
                            <a:schemeClr val="lt1"/>
                          </a:solidFill>
                          <a:effectLst/>
                          <a:latin typeface="Arial Narrow" panose="020B0606020202030204" pitchFamily="34" charset="0"/>
                          <a:ea typeface="+mn-ea"/>
                          <a:cs typeface="Arial" pitchFamily="34" charset="0"/>
                        </a:rPr>
                        <a:t>Stakeholder Engagement Plan developed</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lnSpc>
                          <a:spcPct val="100000"/>
                        </a:lnSpc>
                        <a:spcAft>
                          <a:spcPts val="0"/>
                        </a:spcAft>
                      </a:pPr>
                      <a:r>
                        <a:rPr lang="en-US" sz="1100" b="0" dirty="0">
                          <a:effectLst/>
                          <a:latin typeface="Arial Narrow" panose="020B0606020202030204" pitchFamily="34" charset="0"/>
                          <a:ea typeface="Arial Unicode MS"/>
                          <a:cs typeface="Arial" pitchFamily="34" charset="0"/>
                        </a:rPr>
                        <a:t>1</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Achieved.</a:t>
                      </a:r>
                      <a:r>
                        <a:rPr lang="en-US" sz="1100" baseline="0" dirty="0" smtClean="0">
                          <a:solidFill>
                            <a:schemeClr val="tx1"/>
                          </a:solidFill>
                          <a:latin typeface="Arial Narrow" panose="020B0606020202030204" pitchFamily="34" charset="0"/>
                          <a:cs typeface="Arial" panose="020B0604020202020204" pitchFamily="34" charset="0"/>
                        </a:rPr>
                        <a:t> </a:t>
                      </a:r>
                      <a:r>
                        <a:rPr lang="en-US" sz="1100" dirty="0" smtClean="0">
                          <a:solidFill>
                            <a:schemeClr val="tx1"/>
                          </a:solidFill>
                          <a:latin typeface="Arial Narrow" panose="020B0606020202030204" pitchFamily="34" charset="0"/>
                          <a:cs typeface="Arial" panose="020B0604020202020204" pitchFamily="34" charset="0"/>
                        </a:rPr>
                        <a:t>Annual target.</a:t>
                      </a:r>
                    </a:p>
                  </a:txBody>
                  <a:tcPr marL="68580" marR="68580" marT="0" marB="0"/>
                </a:tc>
              </a:tr>
              <a:tr h="230006">
                <a:tc>
                  <a:txBody>
                    <a:bodyPr/>
                    <a:lstStyle/>
                    <a:p>
                      <a:pPr>
                        <a:lnSpc>
                          <a:spcPct val="100000"/>
                        </a:lnSpc>
                        <a:spcAft>
                          <a:spcPts val="0"/>
                        </a:spcAft>
                      </a:pPr>
                      <a:r>
                        <a:rPr lang="en-US" sz="1100" b="1" dirty="0">
                          <a:effectLst/>
                          <a:latin typeface="Arial Narrow" panose="020B0606020202030204" pitchFamily="34" charset="0"/>
                          <a:ea typeface="Arial Unicode MS"/>
                          <a:cs typeface="Arial" pitchFamily="34" charset="0"/>
                        </a:rPr>
                        <a:t>Number of newsletters</a:t>
                      </a:r>
                      <a:endParaRPr lang="en-ZA" sz="1100" b="1" dirty="0">
                        <a:effectLst/>
                        <a:latin typeface="Arial Narrow" panose="020B0606020202030204" pitchFamily="34" charset="0"/>
                        <a:ea typeface="MS Mincho"/>
                        <a:cs typeface="Arial" pitchFamily="34" charset="0"/>
                      </a:endParaRPr>
                    </a:p>
                    <a:p>
                      <a:pPr>
                        <a:lnSpc>
                          <a:spcPct val="100000"/>
                        </a:lnSpc>
                        <a:spcAft>
                          <a:spcPts val="0"/>
                        </a:spcAft>
                      </a:pPr>
                      <a:r>
                        <a:rPr lang="en-US" sz="1100" b="1" dirty="0">
                          <a:effectLst/>
                          <a:latin typeface="Arial Narrow" panose="020B0606020202030204" pitchFamily="34" charset="0"/>
                          <a:ea typeface="Arial Unicode MS"/>
                          <a:cs typeface="Arial" pitchFamily="34" charset="0"/>
                        </a:rPr>
                        <a:t>produced </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lnSpc>
                          <a:spcPct val="100000"/>
                        </a:lnSpc>
                        <a:spcAft>
                          <a:spcPts val="0"/>
                        </a:spcAft>
                      </a:pPr>
                      <a:r>
                        <a:rPr lang="en-US" sz="1100" b="0" dirty="0" smtClean="0">
                          <a:effectLst/>
                          <a:latin typeface="Arial Narrow" panose="020B0606020202030204" pitchFamily="34" charset="0"/>
                          <a:ea typeface="Arial Unicode MS"/>
                          <a:cs typeface="Arial" pitchFamily="34" charset="0"/>
                        </a:rPr>
                        <a:t>2</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Achieved</a:t>
                      </a:r>
                    </a:p>
                  </a:txBody>
                  <a:tcPr marL="68580" marR="68580" marT="0" marB="0"/>
                </a:tc>
              </a:tr>
              <a:tr h="320780">
                <a:tc>
                  <a:txBody>
                    <a:bodyPr/>
                    <a:lstStyle/>
                    <a:p>
                      <a:pPr>
                        <a:lnSpc>
                          <a:spcPct val="100000"/>
                        </a:lnSpc>
                        <a:spcAft>
                          <a:spcPts val="0"/>
                        </a:spcAft>
                      </a:pPr>
                      <a:r>
                        <a:rPr lang="en-US" sz="1100" b="1" dirty="0">
                          <a:effectLst/>
                          <a:latin typeface="Arial Narrow" panose="020B0606020202030204" pitchFamily="34" charset="0"/>
                          <a:ea typeface="Arial Unicode MS"/>
                          <a:cs typeface="Arial" pitchFamily="34" charset="0"/>
                        </a:rPr>
                        <a:t>Annual Report</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lnSpc>
                          <a:spcPct val="100000"/>
                        </a:lnSpc>
                        <a:spcAft>
                          <a:spcPts val="0"/>
                        </a:spcAft>
                      </a:pPr>
                      <a:r>
                        <a:rPr lang="en-US" sz="1100" b="0" dirty="0">
                          <a:effectLst/>
                          <a:latin typeface="Arial Narrow" panose="020B0606020202030204" pitchFamily="34" charset="0"/>
                          <a:ea typeface="Arial Unicode MS"/>
                          <a:cs typeface="Arial" pitchFamily="34" charset="0"/>
                        </a:rPr>
                        <a:t>1</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Achieved</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457965">
                <a:tc>
                  <a:txBody>
                    <a:bodyPr/>
                    <a:lstStyle/>
                    <a:p>
                      <a:pPr>
                        <a:lnSpc>
                          <a:spcPct val="100000"/>
                        </a:lnSpc>
                        <a:spcAft>
                          <a:spcPts val="0"/>
                        </a:spcAft>
                      </a:pPr>
                      <a:r>
                        <a:rPr lang="en-US" sz="1100" b="1" dirty="0">
                          <a:effectLst/>
                          <a:latin typeface="Arial Narrow" panose="020B0606020202030204" pitchFamily="34" charset="0"/>
                          <a:ea typeface="Arial Unicode MS"/>
                          <a:cs typeface="Arial" pitchFamily="34" charset="0"/>
                        </a:rPr>
                        <a:t>Number of outreach programmes supported</a:t>
                      </a:r>
                      <a:endParaRPr lang="en-ZA" sz="1100" b="1" dirty="0">
                        <a:effectLst/>
                        <a:latin typeface="Arial Narrow" panose="020B0606020202030204" pitchFamily="34" charset="0"/>
                        <a:ea typeface="MS Mincho"/>
                        <a:cs typeface="Arial" pitchFamily="34" charset="0"/>
                      </a:endParaRPr>
                    </a:p>
                  </a:txBody>
                  <a:tcPr marL="68580" marR="68580" marT="0" marB="0"/>
                </a:tc>
                <a:tc>
                  <a:txBody>
                    <a:bodyPr/>
                    <a:lstStyle/>
                    <a:p>
                      <a:pPr algn="ctr">
                        <a:lnSpc>
                          <a:spcPct val="100000"/>
                        </a:lnSpc>
                        <a:spcAft>
                          <a:spcPts val="0"/>
                        </a:spcAft>
                      </a:pPr>
                      <a:r>
                        <a:rPr lang="en-US" sz="1100" b="0" dirty="0">
                          <a:effectLst/>
                          <a:latin typeface="Arial Narrow" panose="020B0606020202030204" pitchFamily="34" charset="0"/>
                          <a:ea typeface="MS Mincho"/>
                          <a:cs typeface="Arial" pitchFamily="34" charset="0"/>
                        </a:rPr>
                        <a:t>15</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4</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4</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4</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8</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Achieved. Q2 events:</a:t>
                      </a:r>
                    </a:p>
                    <a:p>
                      <a:r>
                        <a:rPr lang="en-US" sz="1100" dirty="0" smtClean="0">
                          <a:solidFill>
                            <a:schemeClr val="tx1"/>
                          </a:solidFill>
                          <a:latin typeface="Arial Narrow" panose="020B0606020202030204" pitchFamily="34" charset="0"/>
                          <a:cs typeface="Arial" panose="020B0604020202020204" pitchFamily="34" charset="0"/>
                        </a:rPr>
                        <a:t>08/7: Ga-Mothapo</a:t>
                      </a:r>
                      <a:r>
                        <a:rPr lang="en-US" sz="1100" baseline="0" dirty="0" smtClean="0">
                          <a:solidFill>
                            <a:schemeClr val="tx1"/>
                          </a:solidFill>
                          <a:latin typeface="Arial Narrow" panose="020B0606020202030204" pitchFamily="34" charset="0"/>
                          <a:cs typeface="Arial" panose="020B0604020202020204" pitchFamily="34" charset="0"/>
                        </a:rPr>
                        <a:t> Imbizo</a:t>
                      </a:r>
                    </a:p>
                    <a:p>
                      <a:r>
                        <a:rPr lang="en-US" sz="1100" baseline="0" dirty="0" smtClean="0">
                          <a:solidFill>
                            <a:schemeClr val="tx1"/>
                          </a:solidFill>
                          <a:latin typeface="Arial Narrow" panose="020B0606020202030204" pitchFamily="34" charset="0"/>
                          <a:cs typeface="Arial" panose="020B0604020202020204" pitchFamily="34" charset="0"/>
                        </a:rPr>
                        <a:t>23/7: Mphambo Imbizo</a:t>
                      </a:r>
                    </a:p>
                    <a:p>
                      <a:r>
                        <a:rPr lang="en-US" sz="1100" dirty="0" smtClean="0">
                          <a:solidFill>
                            <a:schemeClr val="tx1"/>
                          </a:solidFill>
                          <a:latin typeface="Arial Narrow" panose="020B0606020202030204" pitchFamily="34" charset="0"/>
                          <a:cs typeface="Arial" panose="020B0604020202020204" pitchFamily="34" charset="0"/>
                        </a:rPr>
                        <a:t>03/09</a:t>
                      </a:r>
                      <a:r>
                        <a:rPr lang="en-US" sz="1100" baseline="0" dirty="0" smtClean="0">
                          <a:solidFill>
                            <a:schemeClr val="tx1"/>
                          </a:solidFill>
                          <a:latin typeface="Arial Narrow" panose="020B0606020202030204" pitchFamily="34" charset="0"/>
                          <a:cs typeface="Arial" panose="020B0604020202020204" pitchFamily="34" charset="0"/>
                        </a:rPr>
                        <a:t>: Mtiti Imbizo</a:t>
                      </a:r>
                    </a:p>
                    <a:p>
                      <a:r>
                        <a:rPr lang="en-US" sz="1100" baseline="0" dirty="0" smtClean="0">
                          <a:solidFill>
                            <a:schemeClr val="tx1"/>
                          </a:solidFill>
                          <a:latin typeface="Arial Narrow" panose="020B0606020202030204" pitchFamily="34" charset="0"/>
                          <a:cs typeface="Arial" panose="020B0604020202020204" pitchFamily="34" charset="0"/>
                        </a:rPr>
                        <a:t>19/9: Thusong Public Service Week</a:t>
                      </a:r>
                    </a:p>
                  </a:txBody>
                  <a:tcPr marL="68580" marR="68580" marT="0" marB="0"/>
                </a:tc>
              </a:tr>
              <a:tr h="59948">
                <a:tc>
                  <a:txBody>
                    <a:bodyPr/>
                    <a:lstStyle/>
                    <a:p>
                      <a:pPr>
                        <a:lnSpc>
                          <a:spcPct val="100000"/>
                        </a:lnSpc>
                        <a:spcAft>
                          <a:spcPts val="0"/>
                        </a:spcAft>
                      </a:pPr>
                      <a:r>
                        <a:rPr lang="en-US" sz="1100" b="1" dirty="0">
                          <a:effectLst/>
                          <a:latin typeface="Arial Narrow" panose="020B0606020202030204" pitchFamily="34" charset="0"/>
                          <a:ea typeface="MS Mincho"/>
                          <a:cs typeface="Arial" pitchFamily="34" charset="0"/>
                        </a:rPr>
                        <a:t>Number of joint </a:t>
                      </a:r>
                      <a:r>
                        <a:rPr lang="en-US" sz="1100" b="1" dirty="0" smtClean="0">
                          <a:effectLst/>
                          <a:latin typeface="Arial Narrow" panose="020B0606020202030204" pitchFamily="34" charset="0"/>
                          <a:ea typeface="MS Mincho"/>
                          <a:cs typeface="Arial" pitchFamily="34" charset="0"/>
                        </a:rPr>
                        <a:t>interventions</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lnSpc>
                          <a:spcPct val="100000"/>
                        </a:lnSpc>
                        <a:spcAft>
                          <a:spcPts val="0"/>
                        </a:spcAft>
                      </a:pPr>
                      <a:r>
                        <a:rPr lang="en-US" sz="1100" b="0" dirty="0" smtClean="0">
                          <a:effectLst/>
                          <a:latin typeface="Arial Narrow" panose="020B0606020202030204" pitchFamily="34" charset="0"/>
                          <a:ea typeface="MS Mincho"/>
                          <a:cs typeface="Arial" pitchFamily="34" charset="0"/>
                        </a:rPr>
                        <a:t>6</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2</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2</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4</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Achieved. Q2 events:</a:t>
                      </a:r>
                    </a:p>
                    <a:p>
                      <a:r>
                        <a:rPr lang="en-US" sz="1100" dirty="0" smtClean="0">
                          <a:solidFill>
                            <a:schemeClr val="tx1"/>
                          </a:solidFill>
                          <a:latin typeface="Arial Narrow" panose="020B0606020202030204" pitchFamily="34" charset="0"/>
                          <a:cs typeface="Arial" panose="020B0604020202020204" pitchFamily="34" charset="0"/>
                        </a:rPr>
                        <a:t>5/8: COMSA Conference</a:t>
                      </a:r>
                    </a:p>
                    <a:p>
                      <a:r>
                        <a:rPr lang="en-US" sz="1100" dirty="0" smtClean="0">
                          <a:solidFill>
                            <a:schemeClr val="tx1"/>
                          </a:solidFill>
                          <a:latin typeface="Arial Narrow" panose="020B0606020202030204" pitchFamily="34" charset="0"/>
                          <a:cs typeface="Arial" panose="020B0604020202020204" pitchFamily="34" charset="0"/>
                        </a:rPr>
                        <a:t>20/8: Women’s Dialogue in Media</a:t>
                      </a:r>
                    </a:p>
                  </a:txBody>
                  <a:tcPr marL="68580" marR="68580" marT="0" marB="0"/>
                </a:tc>
              </a:tr>
              <a:tr h="128771">
                <a:tc>
                  <a:txBody>
                    <a:bodyPr/>
                    <a:lstStyle/>
                    <a:p>
                      <a:pPr>
                        <a:lnSpc>
                          <a:spcPct val="100000"/>
                        </a:lnSpc>
                        <a:spcAft>
                          <a:spcPts val="0"/>
                        </a:spcAft>
                      </a:pPr>
                      <a:r>
                        <a:rPr lang="en-US" sz="1100" b="1" dirty="0">
                          <a:effectLst/>
                          <a:latin typeface="Arial Narrow" panose="020B0606020202030204" pitchFamily="34" charset="0"/>
                          <a:ea typeface="Arial Unicode MS"/>
                          <a:cs typeface="Arial" pitchFamily="34" charset="0"/>
                        </a:rPr>
                        <a:t>Number of </a:t>
                      </a:r>
                      <a:r>
                        <a:rPr lang="en-US" sz="1100" b="1" dirty="0" smtClean="0">
                          <a:effectLst/>
                          <a:latin typeface="Arial Narrow" panose="020B0606020202030204" pitchFamily="34" charset="0"/>
                          <a:ea typeface="Arial Unicode MS"/>
                          <a:cs typeface="Arial" pitchFamily="34" charset="0"/>
                        </a:rPr>
                        <a:t>media</a:t>
                      </a:r>
                      <a:r>
                        <a:rPr lang="en-US" sz="1100" b="1" baseline="0" dirty="0" smtClean="0">
                          <a:effectLst/>
                          <a:latin typeface="Arial Narrow" panose="020B0606020202030204" pitchFamily="34" charset="0"/>
                          <a:ea typeface="Arial Unicode MS"/>
                          <a:cs typeface="Arial" pitchFamily="34" charset="0"/>
                        </a:rPr>
                        <a:t> awards</a:t>
                      </a:r>
                      <a:r>
                        <a:rPr lang="en-US" sz="1100" b="1" dirty="0" smtClean="0">
                          <a:effectLst/>
                          <a:latin typeface="Arial Narrow" panose="020B0606020202030204" pitchFamily="34" charset="0"/>
                          <a:ea typeface="Arial Unicode MS"/>
                          <a:cs typeface="Arial" pitchFamily="34" charset="0"/>
                        </a:rPr>
                        <a:t> </a:t>
                      </a:r>
                      <a:r>
                        <a:rPr lang="en-US" sz="1100" b="1" dirty="0">
                          <a:effectLst/>
                          <a:latin typeface="Arial Narrow" panose="020B0606020202030204" pitchFamily="34" charset="0"/>
                          <a:ea typeface="Arial Unicode MS"/>
                          <a:cs typeface="Arial" pitchFamily="34" charset="0"/>
                        </a:rPr>
                        <a:t>held</a:t>
                      </a:r>
                      <a:endParaRPr lang="en-ZA" sz="1100" b="1" dirty="0">
                        <a:effectLst/>
                        <a:latin typeface="Arial Narrow" panose="020B0606020202030204" pitchFamily="34" charset="0"/>
                        <a:ea typeface="MS Mincho"/>
                        <a:cs typeface="Arial" pitchFamily="34" charset="0"/>
                      </a:endParaRPr>
                    </a:p>
                  </a:txBody>
                  <a:tcPr marL="68580" marR="68580" marT="0" marB="0"/>
                </a:tc>
                <a:tc>
                  <a:txBody>
                    <a:bodyPr/>
                    <a:lstStyle/>
                    <a:p>
                      <a:pPr algn="ctr">
                        <a:lnSpc>
                          <a:spcPct val="100000"/>
                        </a:lnSpc>
                        <a:spcAft>
                          <a:spcPts val="0"/>
                        </a:spcAft>
                      </a:pPr>
                      <a:r>
                        <a:rPr lang="en-US" sz="1100" b="0" dirty="0">
                          <a:effectLst/>
                          <a:latin typeface="Arial Narrow" panose="020B0606020202030204" pitchFamily="34" charset="0"/>
                          <a:ea typeface="Arial Unicode MS"/>
                          <a:cs typeface="Arial" pitchFamily="34" charset="0"/>
                        </a:rPr>
                        <a:t>1</a:t>
                      </a:r>
                      <a:endParaRPr lang="en-ZA" sz="1100" dirty="0">
                        <a:effectLst/>
                        <a:latin typeface="Arial Narrow" panose="020B0606020202030204" pitchFamily="34" charset="0"/>
                        <a:ea typeface="MS Mincho"/>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Media awards delayed pending outcome of </a:t>
                      </a:r>
                      <a:r>
                        <a:rPr lang="en-US" sz="1100" baseline="0" dirty="0" smtClean="0">
                          <a:solidFill>
                            <a:schemeClr val="tx1"/>
                          </a:solidFill>
                          <a:latin typeface="Arial Narrow" panose="020B0606020202030204" pitchFamily="34" charset="0"/>
                          <a:cs typeface="Arial" panose="020B0604020202020204" pitchFamily="34" charset="0"/>
                        </a:rPr>
                        <a:t>study on Awards for community-based media. A revamped Media Awards will be launched at the conclusion of the study in February 2017. </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This will not impact on the overall budget for the year.</a:t>
                      </a:r>
                      <a:endParaRPr lang="en-US" sz="1100" b="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endParaRPr>
                    </a:p>
                  </a:txBody>
                  <a:tcPr marL="68580" marR="68580" marT="0" marB="0"/>
                </a:tc>
              </a:tr>
            </a:tbl>
          </a:graphicData>
        </a:graphic>
      </p:graphicFrame>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17</a:t>
            </a:fld>
            <a:endParaRPr lang="en-US" dirty="0"/>
          </a:p>
        </p:txBody>
      </p:sp>
    </p:spTree>
    <p:extLst>
      <p:ext uri="{BB962C8B-B14F-4D97-AF65-F5344CB8AC3E}">
        <p14:creationId xmlns:p14="http://schemas.microsoft.com/office/powerpoint/2010/main" xmlns="" val="8972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4: </a:t>
            </a:r>
            <a:r>
              <a:rPr lang="en-ZA" dirty="0"/>
              <a:t>Performance –</a:t>
            </a:r>
            <a:br>
              <a:rPr lang="en-ZA" dirty="0"/>
            </a:br>
            <a:r>
              <a:rPr lang="en-ZA" dirty="0"/>
              <a:t> Q1 &amp; Q2 2016/17 </a:t>
            </a:r>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18</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xmlns="" val="121039811"/>
              </p:ext>
            </p:extLst>
          </p:nvPr>
        </p:nvGraphicFramePr>
        <p:xfrm>
          <a:off x="142843" y="1225476"/>
          <a:ext cx="8858312" cy="4814019"/>
        </p:xfrm>
        <a:graphic>
          <a:graphicData uri="http://schemas.openxmlformats.org/drawingml/2006/table">
            <a:tbl>
              <a:tblPr firstRow="1" firstCol="1" bandRow="1">
                <a:tableStyleId>{93296810-A885-4BE3-A3E7-6D5BEEA58F35}</a:tableStyleId>
              </a:tblPr>
              <a:tblGrid>
                <a:gridCol w="3546517"/>
                <a:gridCol w="810632"/>
                <a:gridCol w="720080"/>
                <a:gridCol w="720080"/>
                <a:gridCol w="936104"/>
                <a:gridCol w="2124899"/>
              </a:tblGrid>
              <a:tr h="930322">
                <a:tc gridSpan="6">
                  <a:txBody>
                    <a:bodyPr/>
                    <a:lstStyle/>
                    <a:p>
                      <a:r>
                        <a:rPr lang="en-ZA" sz="1400" b="1" kern="1200" baseline="0" dirty="0" smtClean="0">
                          <a:effectLst/>
                          <a:latin typeface="Arial" pitchFamily="34" charset="0"/>
                          <a:cs typeface="Arial" pitchFamily="34" charset="0"/>
                        </a:rPr>
                        <a:t>CAPACITY BUILDING</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baseline="0" dirty="0" smtClean="0">
                          <a:effectLst/>
                          <a:latin typeface="Arial" pitchFamily="34" charset="0"/>
                          <a:cs typeface="Arial" pitchFamily="34" charset="0"/>
                        </a:rPr>
                        <a:t>Strategic Objective: </a:t>
                      </a:r>
                      <a:r>
                        <a:rPr lang="en-ZA" sz="1400" b="1" kern="1200" baseline="0" dirty="0" smtClean="0">
                          <a:solidFill>
                            <a:schemeClr val="lt1"/>
                          </a:solidFill>
                          <a:effectLst/>
                          <a:latin typeface="Arial" pitchFamily="34" charset="0"/>
                          <a:ea typeface="+mn-ea"/>
                          <a:cs typeface="Arial" pitchFamily="34" charset="0"/>
                        </a:rPr>
                        <a:t>A</a:t>
                      </a:r>
                      <a:r>
                        <a:rPr lang="en-ZA" sz="1400" b="1" kern="1200" dirty="0" smtClean="0">
                          <a:solidFill>
                            <a:schemeClr val="lt1"/>
                          </a:solidFill>
                          <a:effectLst/>
                          <a:latin typeface="Arial" pitchFamily="34" charset="0"/>
                          <a:ea typeface="+mn-ea"/>
                          <a:cs typeface="Arial" pitchFamily="34" charset="0"/>
                        </a:rPr>
                        <a:t>dvance and strengthen community and small commercial media sector through providing media skills and expertise to deliver professional media services to communities served. It further ensures that knowledge and skills provided through training are relevant and accredited.</a:t>
                      </a: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ZA"/>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496621">
                <a:tc rowSpan="2">
                  <a:txBody>
                    <a:bodyPr/>
                    <a:lstStyle/>
                    <a:p>
                      <a:pPr>
                        <a:lnSpc>
                          <a:spcPct val="115000"/>
                        </a:lnSpc>
                        <a:spcAft>
                          <a:spcPts val="0"/>
                        </a:spcAft>
                      </a:pPr>
                      <a:r>
                        <a:rPr lang="en-ZA" sz="1400" b="1" baseline="0" dirty="0" smtClean="0">
                          <a:effectLst/>
                          <a:latin typeface="Arial" pitchFamily="34" charset="0"/>
                          <a:cs typeface="Arial" pitchFamily="34" charset="0"/>
                        </a:rPr>
                        <a:t>Performance Indicator</a:t>
                      </a:r>
                      <a:endParaRPr lang="en-ZA" sz="1400" b="1" dirty="0">
                        <a:effectLst/>
                        <a:latin typeface="Arial"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400" dirty="0" smtClean="0">
                          <a:effectLst/>
                          <a:latin typeface="Arial" pitchFamily="34" charset="0"/>
                          <a:ea typeface="Arial Unicode MS" panose="020B0604020202020204" pitchFamily="34" charset="-128"/>
                          <a:cs typeface="Arial" pitchFamily="34" charset="0"/>
                        </a:rPr>
                        <a:t>Annual Target</a:t>
                      </a:r>
                    </a:p>
                    <a:p>
                      <a:pPr algn="ctr">
                        <a:lnSpc>
                          <a:spcPct val="100000"/>
                        </a:lnSpc>
                        <a:spcAft>
                          <a:spcPts val="0"/>
                        </a:spcAft>
                      </a:pPr>
                      <a:r>
                        <a:rPr lang="en-ZA" sz="1400" dirty="0" smtClean="0">
                          <a:effectLst/>
                          <a:latin typeface="Arial" pitchFamily="34" charset="0"/>
                          <a:ea typeface="Arial Unicode MS" panose="020B0604020202020204" pitchFamily="34" charset="-128"/>
                          <a:cs typeface="Arial" pitchFamily="34" charset="0"/>
                        </a:rPr>
                        <a:t>2016/17</a:t>
                      </a:r>
                      <a:endParaRPr lang="en-ZA" sz="1400" b="1" dirty="0">
                        <a:effectLst/>
                        <a:latin typeface="Arial"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kern="1200" dirty="0" smtClean="0">
                          <a:effectLst/>
                          <a:latin typeface="Arial" pitchFamily="34" charset="0"/>
                          <a:cs typeface="Arial" pitchFamily="34" charset="0"/>
                        </a:rPr>
                        <a:t>Actual Performance against Target</a:t>
                      </a:r>
                      <a:endParaRPr lang="en-ZA" sz="1400" dirty="0" smtClean="0">
                        <a:effectLst/>
                        <a:latin typeface="Arial" pitchFamily="34" charset="0"/>
                        <a:ea typeface="Times New Roman"/>
                        <a:cs typeface="Arial" pitchFamily="34" charset="0"/>
                      </a:endParaRPr>
                    </a:p>
                    <a:p>
                      <a:pPr algn="ctr">
                        <a:lnSpc>
                          <a:spcPct val="115000"/>
                        </a:lnSpc>
                        <a:spcAft>
                          <a:spcPts val="0"/>
                        </a:spcAft>
                      </a:pPr>
                      <a:r>
                        <a:rPr lang="en-ZA" sz="1400" dirty="0" smtClean="0">
                          <a:effectLst/>
                          <a:latin typeface="Arial" pitchFamily="34" charset="0"/>
                          <a:cs typeface="Arial" pitchFamily="34" charset="0"/>
                        </a:rPr>
                        <a:t>April - June</a:t>
                      </a:r>
                      <a:endParaRPr lang="en-ZA" sz="1400" b="1" dirty="0" smtClean="0">
                        <a:effectLst/>
                        <a:latin typeface="Arial"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400" dirty="0" smtClean="0">
                          <a:effectLst/>
                          <a:latin typeface="Arial" pitchFamily="34" charset="0"/>
                          <a:cs typeface="Arial" pitchFamily="34" charset="0"/>
                        </a:rPr>
                        <a:t>Variance</a:t>
                      </a:r>
                      <a:endParaRPr lang="en-ZA" sz="1400" b="1" dirty="0">
                        <a:effectLst/>
                        <a:latin typeface="Arial"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400" dirty="0" smtClean="0">
                          <a:effectLst/>
                          <a:latin typeface="Arial" pitchFamily="34" charset="0"/>
                          <a:cs typeface="Arial" pitchFamily="34" charset="0"/>
                        </a:rPr>
                        <a:t>Reason for Variance</a:t>
                      </a:r>
                      <a:endParaRPr lang="en-ZA" sz="1400" b="1" dirty="0">
                        <a:effectLst/>
                        <a:latin typeface="Arial" pitchFamily="34" charset="0"/>
                        <a:ea typeface="Times New Roman"/>
                        <a:cs typeface="Arial" pitchFamily="34" charset="0"/>
                      </a:endParaRPr>
                    </a:p>
                  </a:txBody>
                  <a:tcPr marL="41004" marR="41004" marT="0" marB="0"/>
                </a:tc>
              </a:tr>
              <a:tr h="26458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400" dirty="0" smtClean="0">
                          <a:effectLst/>
                          <a:latin typeface="Arial" pitchFamily="34" charset="0"/>
                          <a:ea typeface="Times New Roman"/>
                          <a:cs typeface="Arial" pitchFamily="34" charset="0"/>
                        </a:rPr>
                        <a:t>Target</a:t>
                      </a:r>
                      <a:endParaRPr lang="en-ZA" sz="1400" dirty="0">
                        <a:effectLst/>
                        <a:latin typeface="Arial"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400" dirty="0" smtClean="0">
                          <a:effectLst/>
                          <a:latin typeface="Arial" pitchFamily="34" charset="0"/>
                          <a:ea typeface="Times New Roman"/>
                          <a:cs typeface="Arial" pitchFamily="34" charset="0"/>
                        </a:rPr>
                        <a:t>Actual</a:t>
                      </a:r>
                      <a:endParaRPr lang="en-ZA" sz="1400" dirty="0">
                        <a:effectLst/>
                        <a:latin typeface="Arial"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r>
              <a:tr h="626038">
                <a:tc>
                  <a:txBody>
                    <a:bodyPr/>
                    <a:lstStyle/>
                    <a:p>
                      <a:pPr algn="l">
                        <a:spcAft>
                          <a:spcPts val="0"/>
                        </a:spcAft>
                      </a:pPr>
                      <a:r>
                        <a:rPr lang="en-US" sz="1400" b="1" dirty="0">
                          <a:effectLst/>
                          <a:latin typeface="Arial"/>
                          <a:ea typeface="Arial Unicode MS"/>
                        </a:rPr>
                        <a:t>Number of partnership agreements with accredited learning Institutions </a:t>
                      </a:r>
                      <a:r>
                        <a:rPr lang="en-US" sz="1400" b="1" dirty="0" smtClean="0">
                          <a:effectLst/>
                          <a:latin typeface="Arial"/>
                          <a:ea typeface="Arial Unicode MS"/>
                        </a:rPr>
                        <a:t> and training institutions per province</a:t>
                      </a:r>
                      <a:endParaRPr lang="en-ZA" sz="1400" b="1" dirty="0">
                        <a:effectLst/>
                        <a:latin typeface="Arial"/>
                      </a:endParaRPr>
                    </a:p>
                  </a:txBody>
                  <a:tcPr marL="68580" marR="68580" marT="0" marB="0"/>
                </a:tc>
                <a:tc>
                  <a:txBody>
                    <a:bodyPr/>
                    <a:lstStyle/>
                    <a:p>
                      <a:pPr algn="ctr">
                        <a:spcAft>
                          <a:spcPts val="0"/>
                        </a:spcAft>
                      </a:pPr>
                      <a:r>
                        <a:rPr lang="en-US" sz="1400" b="0" dirty="0" smtClean="0">
                          <a:effectLst/>
                          <a:latin typeface="Arial" panose="020B0604020202020204" pitchFamily="34" charset="0"/>
                          <a:ea typeface="Arial Unicode MS"/>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endParaRPr lang="en-US" dirty="0"/>
                    </a:p>
                  </a:txBody>
                  <a:tcPr marL="41004" marR="41004" marT="0" marB="0"/>
                </a:tc>
              </a:tr>
              <a:tr h="504056">
                <a:tc>
                  <a:txBody>
                    <a:bodyPr/>
                    <a:lstStyle/>
                    <a:p>
                      <a:pPr algn="l">
                        <a:spcAft>
                          <a:spcPts val="0"/>
                        </a:spcAft>
                      </a:pPr>
                      <a:r>
                        <a:rPr lang="en-US" sz="1400" b="1" dirty="0">
                          <a:effectLst/>
                          <a:latin typeface="Arial"/>
                          <a:ea typeface="Arial Unicode MS"/>
                        </a:rPr>
                        <a:t>Number of  MOUs signed with Partners that enhance our </a:t>
                      </a:r>
                      <a:r>
                        <a:rPr lang="en-US" sz="1400" b="1" dirty="0" smtClean="0">
                          <a:effectLst/>
                          <a:latin typeface="Arial"/>
                          <a:ea typeface="Arial Unicode MS"/>
                        </a:rPr>
                        <a:t>projects’ </a:t>
                      </a:r>
                      <a:r>
                        <a:rPr lang="en-US" sz="1400" b="1" dirty="0">
                          <a:effectLst/>
                          <a:latin typeface="Arial"/>
                          <a:ea typeface="Arial Unicode MS"/>
                        </a:rPr>
                        <a:t>environment</a:t>
                      </a:r>
                      <a:endParaRPr lang="en-ZA" sz="1400" b="1" dirty="0">
                        <a:effectLst/>
                        <a:latin typeface="Arial"/>
                      </a:endParaRPr>
                    </a:p>
                  </a:txBody>
                  <a:tcPr marL="68580" marR="68580" marT="0" marB="0"/>
                </a:tc>
                <a:tc>
                  <a:txBody>
                    <a:bodyPr/>
                    <a:lstStyle/>
                    <a:p>
                      <a:pPr algn="ctr">
                        <a:spcAft>
                          <a:spcPts val="0"/>
                        </a:spcAft>
                      </a:pPr>
                      <a:r>
                        <a:rPr lang="en-US" sz="1400" b="0" dirty="0" smtClean="0">
                          <a:effectLst/>
                          <a:latin typeface="Arial" panose="020B0604020202020204" pitchFamily="34" charset="0"/>
                          <a:ea typeface="Arial Unicode MS"/>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r>
                        <a:rPr lang="en-US" sz="1400" dirty="0" smtClean="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endParaRPr lang="en-US" dirty="0"/>
                    </a:p>
                  </a:txBody>
                  <a:tcPr marL="41004" marR="41004" marT="0" marB="0"/>
                </a:tc>
              </a:tr>
              <a:tr h="720080">
                <a:tc>
                  <a:txBody>
                    <a:bodyPr/>
                    <a:lstStyle/>
                    <a:p>
                      <a:pPr algn="l">
                        <a:spcAft>
                          <a:spcPts val="0"/>
                        </a:spcAft>
                      </a:pPr>
                      <a:r>
                        <a:rPr lang="en-US" sz="1400" b="1" dirty="0">
                          <a:effectLst/>
                          <a:latin typeface="Arial"/>
                          <a:ea typeface="Arial Unicode MS"/>
                        </a:rPr>
                        <a:t>Number of training interventions on either Finance, Marketing, Reporting, Governance, learning Forum, Grantee Orientation Workshop etc</a:t>
                      </a:r>
                      <a:endParaRPr lang="en-ZA" sz="1400" b="1" dirty="0">
                        <a:effectLst/>
                        <a:latin typeface="Arial"/>
                      </a:endParaRPr>
                    </a:p>
                  </a:txBody>
                  <a:tcPr marL="68580" marR="68580" marT="0" marB="0"/>
                </a:tc>
                <a:tc>
                  <a:txBody>
                    <a:bodyPr/>
                    <a:lstStyle/>
                    <a:p>
                      <a:pPr algn="ctr">
                        <a:spcAft>
                          <a:spcPts val="0"/>
                        </a:spcAft>
                      </a:pPr>
                      <a:r>
                        <a:rPr lang="en-US" sz="1400" b="0" dirty="0" smtClean="0">
                          <a:effectLst/>
                          <a:latin typeface="Arial" panose="020B0604020202020204" pitchFamily="34" charset="0"/>
                          <a:ea typeface="Arial Unicode MS"/>
                          <a:cs typeface="Arial" panose="020B0604020202020204" pitchFamily="34" charset="0"/>
                        </a:rPr>
                        <a:t>5</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endParaRPr lang="en-US" dirty="0"/>
                    </a:p>
                  </a:txBody>
                  <a:tcPr marL="41004" marR="41004" marT="0" marB="0"/>
                </a:tc>
              </a:tr>
              <a:tr h="519006">
                <a:tc>
                  <a:txBody>
                    <a:bodyPr/>
                    <a:lstStyle/>
                    <a:p>
                      <a:pPr algn="l">
                        <a:spcAft>
                          <a:spcPts val="0"/>
                        </a:spcAft>
                      </a:pPr>
                      <a:r>
                        <a:rPr lang="en-US" sz="1400" b="1" dirty="0">
                          <a:effectLst/>
                          <a:latin typeface="Arial"/>
                          <a:ea typeface="Arial Unicode MS"/>
                        </a:rPr>
                        <a:t>Number of media literacy workshop conducted </a:t>
                      </a:r>
                      <a:endParaRPr lang="en-ZA" sz="1400" b="1" dirty="0">
                        <a:effectLst/>
                        <a:latin typeface="Arial"/>
                      </a:endParaRPr>
                    </a:p>
                    <a:p>
                      <a:pPr algn="l">
                        <a:spcAft>
                          <a:spcPts val="0"/>
                        </a:spcAft>
                      </a:pPr>
                      <a:r>
                        <a:rPr lang="en-US" sz="1400" b="1" dirty="0">
                          <a:effectLst/>
                          <a:latin typeface="Arial"/>
                          <a:ea typeface="Arial Unicode MS"/>
                        </a:rPr>
                        <a:t> </a:t>
                      </a:r>
                      <a:endParaRPr lang="en-ZA" sz="1400" b="1" dirty="0">
                        <a:effectLst/>
                        <a:latin typeface="Arial"/>
                      </a:endParaRPr>
                    </a:p>
                  </a:txBody>
                  <a:tcPr marL="68580" marR="68580" marT="0" marB="0"/>
                </a:tc>
                <a:tc>
                  <a:txBody>
                    <a:bodyPr/>
                    <a:lstStyle/>
                    <a:p>
                      <a:pPr algn="ctr">
                        <a:spcAft>
                          <a:spcPts val="0"/>
                        </a:spcAft>
                      </a:pPr>
                      <a:r>
                        <a:rPr lang="en-US" sz="1400" b="0" dirty="0">
                          <a:effectLst/>
                          <a:latin typeface="Arial" panose="020B0604020202020204" pitchFamily="34" charset="0"/>
                          <a:ea typeface="Arial Unicode MS"/>
                          <a:cs typeface="Arial" panose="020B0604020202020204" pitchFamily="34" charset="0"/>
                        </a:rPr>
                        <a:t>1</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pPr algn="ctr"/>
                      <a:endParaRPr lang="en-US" sz="1400" dirty="0">
                        <a:latin typeface="Arial" panose="020B0604020202020204" pitchFamily="34" charset="0"/>
                        <a:cs typeface="Arial" panose="020B0604020202020204" pitchFamily="34" charset="0"/>
                      </a:endParaRPr>
                    </a:p>
                  </a:txBody>
                  <a:tcPr marL="41004" marR="41004" marT="0" marB="0"/>
                </a:tc>
                <a:tc>
                  <a:txBody>
                    <a:bodyPr/>
                    <a:lstStyle/>
                    <a:p>
                      <a:endParaRPr lang="en-US" dirty="0"/>
                    </a:p>
                  </a:txBody>
                  <a:tcPr marL="41004" marR="41004" marT="0" marB="0"/>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2788549155"/>
              </p:ext>
            </p:extLst>
          </p:nvPr>
        </p:nvGraphicFramePr>
        <p:xfrm>
          <a:off x="142837" y="1272578"/>
          <a:ext cx="8858342" cy="5066090"/>
        </p:xfrm>
        <a:graphic>
          <a:graphicData uri="http://schemas.openxmlformats.org/drawingml/2006/table">
            <a:tbl>
              <a:tblPr firstRow="1" firstCol="1" bandRow="1">
                <a:tableStyleId>{93296810-A885-4BE3-A3E7-6D5BEEA58F35}</a:tableStyleId>
              </a:tblPr>
              <a:tblGrid>
                <a:gridCol w="2268923"/>
                <a:gridCol w="720080"/>
                <a:gridCol w="432048"/>
                <a:gridCol w="504056"/>
                <a:gridCol w="648072"/>
                <a:gridCol w="720080"/>
                <a:gridCol w="648072"/>
                <a:gridCol w="2917011"/>
              </a:tblGrid>
              <a:tr h="572246">
                <a:tc gridSpan="8">
                  <a:txBody>
                    <a:bodyPr/>
                    <a:lstStyle/>
                    <a:p>
                      <a:r>
                        <a:rPr lang="en-ZA" sz="1100" b="1" kern="1200" baseline="0" dirty="0" smtClean="0">
                          <a:effectLst/>
                          <a:latin typeface="Arial Narrow" panose="020B0606020202030204" pitchFamily="34" charset="0"/>
                          <a:cs typeface="Arial" pitchFamily="34" charset="0"/>
                        </a:rPr>
                        <a:t>CAPACITY BUILDING</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effectLst/>
                          <a:latin typeface="Arial Narrow" panose="020B0606020202030204" pitchFamily="34" charset="0"/>
                          <a:cs typeface="Arial" pitchFamily="34" charset="0"/>
                        </a:rPr>
                        <a:t>Strategic Objective: </a:t>
                      </a:r>
                      <a:r>
                        <a:rPr lang="en-ZA" sz="1100" b="1" kern="1200" baseline="0" dirty="0" smtClean="0">
                          <a:solidFill>
                            <a:schemeClr val="lt1"/>
                          </a:solidFill>
                          <a:effectLst/>
                          <a:latin typeface="Arial Narrow" panose="020B0606020202030204" pitchFamily="34" charset="0"/>
                          <a:ea typeface="+mn-ea"/>
                          <a:cs typeface="Arial" pitchFamily="34" charset="0"/>
                        </a:rPr>
                        <a:t>A</a:t>
                      </a:r>
                      <a:r>
                        <a:rPr lang="en-ZA" sz="1100" b="1" kern="1200" dirty="0" smtClean="0">
                          <a:solidFill>
                            <a:schemeClr val="lt1"/>
                          </a:solidFill>
                          <a:effectLst/>
                          <a:latin typeface="Arial Narrow" panose="020B0606020202030204" pitchFamily="34" charset="0"/>
                          <a:ea typeface="+mn-ea"/>
                          <a:cs typeface="Arial" pitchFamily="34" charset="0"/>
                        </a:rPr>
                        <a:t>dvance and strengthen community and small commercial media sector through providing media skills and expertise to deliver professional media services to communities served. It further ensures that knowledge and skills provided through training are relevant and accredited.</a:t>
                      </a: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496621">
                <a:tc rowSpan="2">
                  <a:txBody>
                    <a:bodyPr/>
                    <a:lstStyle/>
                    <a:p>
                      <a:pPr>
                        <a:lnSpc>
                          <a:spcPct val="115000"/>
                        </a:lnSpc>
                        <a:spcAft>
                          <a:spcPts val="0"/>
                        </a:spcAft>
                      </a:pPr>
                      <a:r>
                        <a:rPr lang="en-ZA" sz="1100" b="1" baseline="0" dirty="0" smtClean="0">
                          <a:effectLst/>
                          <a:latin typeface="Arial Narrow" panose="020B0606020202030204" pitchFamily="34" charset="0"/>
                          <a:cs typeface="Arial" pitchFamily="34" charset="0"/>
                        </a:rPr>
                        <a:t>Performance Indicator</a:t>
                      </a: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a:t>
                      </a:r>
                      <a:r>
                        <a:rPr lang="en-GB" sz="1100" kern="1200" baseline="0" dirty="0" smtClean="0">
                          <a:effectLst/>
                          <a:latin typeface="Arial Narrow" panose="020B0606020202030204" pitchFamily="34" charset="0"/>
                          <a:cs typeface="Arial" pitchFamily="34" charset="0"/>
                        </a:rPr>
                        <a:t> </a:t>
                      </a:r>
                      <a:r>
                        <a:rPr lang="en-GB" sz="1100" kern="1200" dirty="0" smtClean="0">
                          <a:effectLst/>
                          <a:latin typeface="Arial Narrow" panose="020B0606020202030204" pitchFamily="34" charset="0"/>
                          <a:cs typeface="Arial" pitchFamily="34" charset="0"/>
                        </a:rPr>
                        <a:t>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dirty="0" smtClean="0">
                          <a:effectLst/>
                          <a:latin typeface="Arial Narrow" panose="020B0606020202030204" pitchFamily="34" charset="0"/>
                          <a:cs typeface="Arial" pitchFamily="34" charset="0"/>
                        </a:rPr>
                        <a:t>July - Sep</a:t>
                      </a:r>
                      <a:endParaRPr lang="en-ZA" sz="1100" b="1"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Variance for Q2</a:t>
                      </a: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itchFamily="34" charset="0"/>
                      </a:endParaRPr>
                    </a:p>
                  </a:txBody>
                  <a:tcPr marL="41004" marR="41004" marT="0" marB="0"/>
                </a:tc>
              </a:tr>
              <a:tr h="2645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626038">
                <a:tc>
                  <a:txBody>
                    <a:bodyPr/>
                    <a:lstStyle/>
                    <a:p>
                      <a:pPr algn="l">
                        <a:spcAft>
                          <a:spcPts val="0"/>
                        </a:spcAft>
                      </a:pPr>
                      <a:r>
                        <a:rPr lang="en-US" sz="1100" b="1" dirty="0">
                          <a:effectLst/>
                          <a:latin typeface="Arial Narrow" panose="020B0606020202030204" pitchFamily="34" charset="0"/>
                          <a:ea typeface="Arial Unicode MS"/>
                        </a:rPr>
                        <a:t>Number of partnership agreements with accredited learning Institutions </a:t>
                      </a:r>
                      <a:r>
                        <a:rPr lang="en-US" sz="1100" b="1" dirty="0" smtClean="0">
                          <a:effectLst/>
                          <a:latin typeface="Arial Narrow" panose="020B0606020202030204" pitchFamily="34" charset="0"/>
                          <a:ea typeface="Arial Unicode MS"/>
                        </a:rPr>
                        <a:t> and training institutions per province</a:t>
                      </a:r>
                      <a:endParaRPr lang="en-ZA" sz="1100" b="1" dirty="0">
                        <a:effectLst/>
                        <a:latin typeface="Arial Narrow" panose="020B0606020202030204" pitchFamily="34" charset="0"/>
                      </a:endParaRPr>
                    </a:p>
                  </a:txBody>
                  <a:tcPr marL="68580" marR="68580" marT="0" marB="0"/>
                </a:tc>
                <a:tc>
                  <a:txBody>
                    <a:bodyPr/>
                    <a:lstStyle/>
                    <a:p>
                      <a:pPr algn="ctr">
                        <a:spcAft>
                          <a:spcPts val="0"/>
                        </a:spcAft>
                      </a:pPr>
                      <a:r>
                        <a:rPr lang="en-US" sz="1100" b="0" dirty="0" smtClean="0">
                          <a:effectLst/>
                          <a:latin typeface="Arial Narrow" panose="020B0606020202030204" pitchFamily="34" charset="0"/>
                          <a:ea typeface="Arial Unicode MS"/>
                          <a:cs typeface="Arial" panose="020B0604020202020204" pitchFamily="34" charset="0"/>
                        </a:rPr>
                        <a:t>4</a:t>
                      </a:r>
                      <a:endParaRPr lang="en-ZA" sz="11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Partnership proposal from </a:t>
                      </a:r>
                      <a:r>
                        <a:rPr lang="en-US" sz="1100" baseline="0" dirty="0" smtClean="0">
                          <a:solidFill>
                            <a:schemeClr val="tx1"/>
                          </a:solidFill>
                          <a:latin typeface="Arial Narrow" panose="020B0606020202030204" pitchFamily="34" charset="0"/>
                          <a:cs typeface="Arial" panose="020B0604020202020204" pitchFamily="34" charset="0"/>
                        </a:rPr>
                        <a:t>Fray Intermedia – Press Code E-Learning approved by Board</a:t>
                      </a:r>
                      <a:endParaRPr lang="en-US" sz="1100" dirty="0" smtClean="0">
                        <a:solidFill>
                          <a:schemeClr val="tx1"/>
                        </a:solidFill>
                        <a:latin typeface="Arial Narrow" panose="020B0606020202030204" pitchFamily="34" charset="0"/>
                        <a:cs typeface="Arial" panose="020B0604020202020204" pitchFamily="34" charset="0"/>
                      </a:endParaRPr>
                    </a:p>
                    <a:p>
                      <a:r>
                        <a:rPr lang="en-US" sz="1100" dirty="0" smtClean="0">
                          <a:solidFill>
                            <a:schemeClr val="tx1"/>
                          </a:solidFill>
                          <a:latin typeface="Arial Narrow" panose="020B0606020202030204" pitchFamily="34" charset="0"/>
                          <a:cs typeface="Arial" panose="020B0604020202020204" pitchFamily="34" charset="0"/>
                        </a:rPr>
                        <a:t>Partnership proposal from one  training</a:t>
                      </a:r>
                      <a:r>
                        <a:rPr lang="en-US" sz="1100" baseline="0" dirty="0" smtClean="0">
                          <a:solidFill>
                            <a:schemeClr val="tx1"/>
                          </a:solidFill>
                          <a:latin typeface="Arial Narrow" panose="020B0606020202030204" pitchFamily="34" charset="0"/>
                          <a:cs typeface="Arial" panose="020B0604020202020204" pitchFamily="34" charset="0"/>
                        </a:rPr>
                        <a:t> institution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latin typeface="Arial Narrow" panose="020B0606020202030204" pitchFamily="34" charset="0"/>
                          <a:cs typeface="Arial" panose="020B0604020202020204" pitchFamily="34" charset="0"/>
                        </a:rPr>
                        <a:t>deferred by the Board pending identified issues to be addressed . </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This will not impact on the overall budget for the year.</a:t>
                      </a:r>
                      <a:endParaRPr lang="en-US" sz="1100" b="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endParaRPr>
                    </a:p>
                  </a:txBody>
                  <a:tcPr marL="41004" marR="41004" marT="0" marB="0"/>
                </a:tc>
              </a:tr>
              <a:tr h="365224">
                <a:tc>
                  <a:txBody>
                    <a:bodyPr/>
                    <a:lstStyle/>
                    <a:p>
                      <a:pPr algn="l">
                        <a:spcAft>
                          <a:spcPts val="0"/>
                        </a:spcAft>
                      </a:pPr>
                      <a:r>
                        <a:rPr lang="en-US" sz="1100" b="1" dirty="0">
                          <a:effectLst/>
                          <a:latin typeface="Arial Narrow" panose="020B0606020202030204" pitchFamily="34" charset="0"/>
                          <a:ea typeface="Arial Unicode MS"/>
                        </a:rPr>
                        <a:t>Number of  MOUs signed with Partners that enhance our </a:t>
                      </a:r>
                      <a:r>
                        <a:rPr lang="en-US" sz="1100" b="1" dirty="0" smtClean="0">
                          <a:effectLst/>
                          <a:latin typeface="Arial Narrow" panose="020B0606020202030204" pitchFamily="34" charset="0"/>
                          <a:ea typeface="Arial Unicode MS"/>
                        </a:rPr>
                        <a:t>projects’ </a:t>
                      </a:r>
                      <a:r>
                        <a:rPr lang="en-US" sz="1100" b="1" dirty="0">
                          <a:effectLst/>
                          <a:latin typeface="Arial Narrow" panose="020B0606020202030204" pitchFamily="34" charset="0"/>
                          <a:ea typeface="Arial Unicode MS"/>
                        </a:rPr>
                        <a:t>environment</a:t>
                      </a:r>
                      <a:endParaRPr lang="en-ZA" sz="1100" b="1" dirty="0">
                        <a:effectLst/>
                        <a:latin typeface="Arial Narrow" panose="020B0606020202030204" pitchFamily="34" charset="0"/>
                      </a:endParaRPr>
                    </a:p>
                  </a:txBody>
                  <a:tcPr marL="68580" marR="68580" marT="0" marB="0"/>
                </a:tc>
                <a:tc>
                  <a:txBody>
                    <a:bodyPr/>
                    <a:lstStyle/>
                    <a:p>
                      <a:pPr algn="ctr">
                        <a:spcAft>
                          <a:spcPts val="0"/>
                        </a:spcAft>
                      </a:pPr>
                      <a:r>
                        <a:rPr lang="en-US" sz="1100" b="0" dirty="0" smtClean="0">
                          <a:effectLst/>
                          <a:latin typeface="Arial Narrow" panose="020B0606020202030204" pitchFamily="34" charset="0"/>
                          <a:ea typeface="Arial Unicode MS"/>
                          <a:cs typeface="Arial" panose="020B0604020202020204" pitchFamily="34" charset="0"/>
                        </a:rPr>
                        <a:t>4</a:t>
                      </a:r>
                      <a:endParaRPr lang="en-ZA" sz="11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Part of Q1 target </a:t>
                      </a:r>
                      <a:r>
                        <a:rPr lang="en-US" sz="1100" baseline="0" dirty="0" smtClean="0">
                          <a:solidFill>
                            <a:schemeClr val="tx1"/>
                          </a:solidFill>
                          <a:latin typeface="Arial Narrow" panose="020B0606020202030204" pitchFamily="34" charset="0"/>
                          <a:cs typeface="Arial" panose="020B0604020202020204" pitchFamily="34" charset="0"/>
                        </a:rPr>
                        <a:t>as signing of SEDA MoU delayed until Q2. Therefore progress on track for annual target to be achieved. </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This will not impact on the overall budget for the year.</a:t>
                      </a:r>
                      <a:endParaRPr lang="en-US" sz="1100" dirty="0" smtClean="0">
                        <a:solidFill>
                          <a:schemeClr val="tx1"/>
                        </a:solidFill>
                        <a:latin typeface="Arial Narrow" panose="020B0606020202030204" pitchFamily="34" charset="0"/>
                        <a:cs typeface="Arial" panose="020B0604020202020204" pitchFamily="34" charset="0"/>
                      </a:endParaRPr>
                    </a:p>
                  </a:txBody>
                  <a:tcPr marL="41004" marR="41004" marT="0" marB="0"/>
                </a:tc>
              </a:tr>
              <a:tr h="737775">
                <a:tc>
                  <a:txBody>
                    <a:bodyPr/>
                    <a:lstStyle/>
                    <a:p>
                      <a:pPr algn="l">
                        <a:spcAft>
                          <a:spcPts val="0"/>
                        </a:spcAft>
                      </a:pPr>
                      <a:r>
                        <a:rPr lang="en-US" sz="1100" b="1" dirty="0">
                          <a:effectLst/>
                          <a:latin typeface="Arial Narrow" panose="020B0606020202030204" pitchFamily="34" charset="0"/>
                          <a:ea typeface="Arial Unicode MS"/>
                        </a:rPr>
                        <a:t>Number of training interventions on </a:t>
                      </a:r>
                      <a:r>
                        <a:rPr lang="en-US" sz="1100" b="1" dirty="0" smtClean="0">
                          <a:effectLst/>
                          <a:latin typeface="Arial Narrow" panose="020B0606020202030204" pitchFamily="34" charset="0"/>
                          <a:ea typeface="Arial Unicode MS"/>
                        </a:rPr>
                        <a:t>Finance</a:t>
                      </a:r>
                      <a:r>
                        <a:rPr lang="en-US" sz="1100" b="1" dirty="0">
                          <a:effectLst/>
                          <a:latin typeface="Arial Narrow" panose="020B0606020202030204" pitchFamily="34" charset="0"/>
                          <a:ea typeface="Arial Unicode MS"/>
                        </a:rPr>
                        <a:t>, Marketing, Reporting, Governance, </a:t>
                      </a:r>
                      <a:r>
                        <a:rPr lang="en-US" sz="1100" b="1" dirty="0" smtClean="0">
                          <a:effectLst/>
                          <a:latin typeface="Arial Narrow" panose="020B0606020202030204" pitchFamily="34" charset="0"/>
                          <a:ea typeface="Arial Unicode MS"/>
                        </a:rPr>
                        <a:t>Learning </a:t>
                      </a:r>
                      <a:r>
                        <a:rPr lang="en-US" sz="1100" b="1" dirty="0">
                          <a:effectLst/>
                          <a:latin typeface="Arial Narrow" panose="020B0606020202030204" pitchFamily="34" charset="0"/>
                          <a:ea typeface="Arial Unicode MS"/>
                        </a:rPr>
                        <a:t>Forum, Grantee Orientation Workshop etc</a:t>
                      </a:r>
                      <a:endParaRPr lang="en-ZA" sz="1100" b="1" dirty="0">
                        <a:effectLst/>
                        <a:latin typeface="Arial Narrow" panose="020B0606020202030204" pitchFamily="34" charset="0"/>
                      </a:endParaRPr>
                    </a:p>
                  </a:txBody>
                  <a:tcPr marL="68580" marR="68580" marT="0" marB="0"/>
                </a:tc>
                <a:tc>
                  <a:txBody>
                    <a:bodyPr/>
                    <a:lstStyle/>
                    <a:p>
                      <a:pPr algn="ctr">
                        <a:spcAft>
                          <a:spcPts val="0"/>
                        </a:spcAft>
                      </a:pPr>
                      <a:r>
                        <a:rPr lang="en-US" sz="1100" b="0" dirty="0" smtClean="0">
                          <a:effectLst/>
                          <a:latin typeface="Arial Narrow" panose="020B0606020202030204" pitchFamily="34" charset="0"/>
                          <a:ea typeface="Arial Unicode MS"/>
                          <a:cs typeface="Arial" panose="020B0604020202020204" pitchFamily="34" charset="0"/>
                        </a:rPr>
                        <a:t>5</a:t>
                      </a:r>
                      <a:endParaRPr lang="en-ZA" sz="11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2</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r>
                        <a:rPr lang="en-ZA" sz="1100" baseline="0" dirty="0" smtClean="0">
                          <a:solidFill>
                            <a:schemeClr val="tx1"/>
                          </a:solidFill>
                          <a:latin typeface="Arial Narrow" panose="020B0606020202030204" pitchFamily="34" charset="0"/>
                          <a:cs typeface="Arial" panose="020B0604020202020204" pitchFamily="34" charset="0"/>
                        </a:rPr>
                        <a:t>Achieved. The Soul City gender based violence training, which was part of the Q2 target, was implemented at the end of Q1. </a:t>
                      </a:r>
                      <a:r>
                        <a:rPr lang="en-US" sz="1100" baseline="0" dirty="0" smtClean="0">
                          <a:solidFill>
                            <a:schemeClr val="tx1"/>
                          </a:solidFill>
                          <a:latin typeface="Arial Narrow" panose="020B0606020202030204" pitchFamily="34" charset="0"/>
                          <a:cs typeface="Arial" panose="020B0604020202020204" pitchFamily="34" charset="0"/>
                        </a:rPr>
                        <a:t>SAASTA training in Q2.. </a:t>
                      </a:r>
                      <a:endParaRPr lang="en-US" sz="1100" dirty="0">
                        <a:solidFill>
                          <a:schemeClr val="tx1"/>
                        </a:solidFill>
                        <a:latin typeface="Arial Narrow" panose="020B0606020202030204" pitchFamily="34" charset="0"/>
                        <a:cs typeface="Arial" panose="020B0604020202020204" pitchFamily="34" charset="0"/>
                      </a:endParaRPr>
                    </a:p>
                  </a:txBody>
                  <a:tcPr marL="41004" marR="41004" marT="0" marB="0"/>
                </a:tc>
              </a:tr>
              <a:tr h="373380">
                <a:tc>
                  <a:txBody>
                    <a:bodyPr/>
                    <a:lstStyle/>
                    <a:p>
                      <a:pPr algn="l">
                        <a:spcAft>
                          <a:spcPts val="0"/>
                        </a:spcAft>
                      </a:pPr>
                      <a:r>
                        <a:rPr lang="en-US" sz="1100" b="1" dirty="0">
                          <a:effectLst/>
                          <a:latin typeface="Arial Narrow" panose="020B0606020202030204" pitchFamily="34" charset="0"/>
                          <a:ea typeface="Arial Unicode MS"/>
                        </a:rPr>
                        <a:t>Number of media literacy workshop conducted </a:t>
                      </a:r>
                      <a:endParaRPr lang="en-ZA" sz="1100" b="1" dirty="0">
                        <a:effectLst/>
                        <a:latin typeface="Arial Narrow" panose="020B0606020202030204" pitchFamily="34" charset="0"/>
                      </a:endParaRPr>
                    </a:p>
                  </a:txBody>
                  <a:tcPr marL="68580" marR="68580" marT="0" marB="0"/>
                </a:tc>
                <a:tc>
                  <a:txBody>
                    <a:bodyPr/>
                    <a:lstStyle/>
                    <a:p>
                      <a:pPr algn="ctr">
                        <a:spcAft>
                          <a:spcPts val="0"/>
                        </a:spcAft>
                      </a:pPr>
                      <a:r>
                        <a:rPr lang="en-US" sz="1100" b="0" dirty="0">
                          <a:effectLst/>
                          <a:latin typeface="Arial Narrow" panose="020B0606020202030204" pitchFamily="34" charset="0"/>
                          <a:ea typeface="Arial Unicode MS"/>
                          <a:cs typeface="Arial" panose="020B0604020202020204" pitchFamily="34" charset="0"/>
                        </a:rPr>
                        <a:t>1</a:t>
                      </a:r>
                      <a:endParaRPr lang="en-ZA" sz="11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Media literacy workshop delayed due to availability of schools. Negotiations</a:t>
                      </a:r>
                      <a:r>
                        <a:rPr lang="en-US" sz="1100" baseline="0" dirty="0" smtClean="0">
                          <a:solidFill>
                            <a:schemeClr val="tx1"/>
                          </a:solidFill>
                          <a:latin typeface="Arial Narrow" panose="020B0606020202030204" pitchFamily="34" charset="0"/>
                          <a:cs typeface="Arial" panose="020B0604020202020204" pitchFamily="34" charset="0"/>
                        </a:rPr>
                        <a:t> are in progress with schools to carry out the workshop in Q4. </a:t>
                      </a:r>
                      <a:r>
                        <a:rPr lang="en-US" sz="1100" b="0" baseline="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This will not impact on the overall budget for the year.</a:t>
                      </a:r>
                      <a:endParaRPr lang="en-US" sz="1100" b="0" dirty="0" smtClean="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endParaRPr>
                    </a:p>
                  </a:txBody>
                  <a:tcPr marL="41004" marR="41004" marT="0" marB="0"/>
                </a:tc>
              </a:tr>
              <a:tr h="37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latin typeface="Arial Narrow" panose="020B0606020202030204" pitchFamily="34" charset="0"/>
                          <a:ea typeface="Arial Unicode MS"/>
                        </a:rPr>
                        <a:t>Number of media exchange</a:t>
                      </a:r>
                      <a:r>
                        <a:rPr lang="en-US" sz="1100" b="1" baseline="0" dirty="0" smtClean="0">
                          <a:effectLst/>
                          <a:latin typeface="Arial Narrow" panose="020B0606020202030204" pitchFamily="34" charset="0"/>
                          <a:ea typeface="Arial Unicode MS"/>
                        </a:rPr>
                        <a:t> programmes </a:t>
                      </a:r>
                      <a:r>
                        <a:rPr lang="en-US" sz="1100" b="1" dirty="0" smtClean="0">
                          <a:effectLst/>
                          <a:latin typeface="Arial Narrow" panose="020B0606020202030204" pitchFamily="34" charset="0"/>
                          <a:ea typeface="Arial Unicode MS"/>
                        </a:rPr>
                        <a:t>conducted </a:t>
                      </a:r>
                      <a:endParaRPr lang="en-ZA" sz="1100" b="1" dirty="0" smtClean="0">
                        <a:effectLst/>
                        <a:latin typeface="Arial Narrow" panose="020B0606020202030204" pitchFamily="34" charset="0"/>
                      </a:endParaRPr>
                    </a:p>
                  </a:txBody>
                  <a:tcPr marL="68580" marR="68580" marT="0" marB="0"/>
                </a:tc>
                <a:tc>
                  <a:txBody>
                    <a:bodyPr/>
                    <a:lstStyle/>
                    <a:p>
                      <a:pPr algn="ctr">
                        <a:spcAft>
                          <a:spcPts val="0"/>
                        </a:spcAft>
                      </a:pPr>
                      <a:r>
                        <a:rPr lang="en-ZA" sz="1100" dirty="0" smtClean="0">
                          <a:effectLst/>
                          <a:latin typeface="Arial Narrow" panose="020B0606020202030204" pitchFamily="34" charset="0"/>
                          <a:ea typeface="Times New Roman"/>
                          <a:cs typeface="Arial" panose="020B0604020202020204" pitchFamily="34" charset="0"/>
                        </a:rPr>
                        <a:t>1</a:t>
                      </a:r>
                      <a:endParaRPr lang="en-ZA" sz="11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41004" marR="4100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Q3</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41004" marR="41004" marT="0" marB="0"/>
                </a:tc>
              </a:tr>
            </a:tbl>
          </a:graphicData>
        </a:graphic>
      </p:graphicFrame>
      <p:sp>
        <p:nvSpPr>
          <p:cNvPr id="6" name="TextBox 5"/>
          <p:cNvSpPr txBox="1"/>
          <p:nvPr/>
        </p:nvSpPr>
        <p:spPr>
          <a:xfrm>
            <a:off x="8316416" y="6381328"/>
            <a:ext cx="792088" cy="461665"/>
          </a:xfrm>
          <a:prstGeom prst="rect">
            <a:avLst/>
          </a:prstGeom>
          <a:noFill/>
        </p:spPr>
        <p:txBody>
          <a:bodyPr wrap="square" rtlCol="0">
            <a:spAutoFit/>
          </a:bodyPr>
          <a:lstStyle/>
          <a:p>
            <a:pPr algn="r"/>
            <a:r>
              <a:rPr lang="en-US" sz="2400" b="1" dirty="0" smtClean="0">
                <a:solidFill>
                  <a:schemeClr val="bg1">
                    <a:lumMod val="65000"/>
                  </a:schemeClr>
                </a:solidFill>
              </a:rPr>
              <a:t>23</a:t>
            </a:r>
            <a:endParaRPr lang="en-US" sz="2400" b="1" dirty="0">
              <a:solidFill>
                <a:schemeClr val="bg1">
                  <a:lumMod val="65000"/>
                </a:schemeClr>
              </a:solidFill>
            </a:endParaRPr>
          </a:p>
        </p:txBody>
      </p:sp>
    </p:spTree>
    <p:extLst>
      <p:ext uri="{BB962C8B-B14F-4D97-AF65-F5344CB8AC3E}">
        <p14:creationId xmlns:p14="http://schemas.microsoft.com/office/powerpoint/2010/main" xmlns="" val="3097409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5: </a:t>
            </a:r>
            <a:r>
              <a:rPr lang="en-ZA" dirty="0"/>
              <a:t>Performance –</a:t>
            </a:r>
            <a:br>
              <a:rPr lang="en-ZA" dirty="0"/>
            </a:br>
            <a:r>
              <a:rPr lang="en-ZA" dirty="0"/>
              <a:t> Q1 &amp; Q2 2016/17 </a:t>
            </a:r>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19</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xmlns="" val="290203554"/>
              </p:ext>
            </p:extLst>
          </p:nvPr>
        </p:nvGraphicFramePr>
        <p:xfrm>
          <a:off x="179512" y="1268760"/>
          <a:ext cx="8786878" cy="3663602"/>
        </p:xfrm>
        <a:graphic>
          <a:graphicData uri="http://schemas.openxmlformats.org/drawingml/2006/table">
            <a:tbl>
              <a:tblPr firstRow="1" firstCol="1" bandRow="1">
                <a:tableStyleId>{93296810-A885-4BE3-A3E7-6D5BEEA58F35}</a:tableStyleId>
              </a:tblPr>
              <a:tblGrid>
                <a:gridCol w="2781640"/>
                <a:gridCol w="890768"/>
                <a:gridCol w="576064"/>
                <a:gridCol w="648072"/>
                <a:gridCol w="720080"/>
                <a:gridCol w="792088"/>
                <a:gridCol w="792088"/>
                <a:gridCol w="1586078"/>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white"/>
                          </a:solidFill>
                          <a:effectLst/>
                          <a:uLnTx/>
                          <a:uFillTx/>
                          <a:latin typeface="Arial Narrow" panose="020B0606020202030204" pitchFamily="34" charset="0"/>
                          <a:cs typeface="Arial" pitchFamily="34" charset="0"/>
                        </a:rPr>
                        <a:t>RESEARCH AND DEVELOPMENT</a:t>
                      </a:r>
                      <a:endPar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itchFamily="34" charset="0"/>
                        </a:rPr>
                        <a:t>Strategic Objective: </a:t>
                      </a:r>
                      <a:r>
                        <a:rPr kumimoji="0" lang="en-ZA"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itchFamily="34" charset="0"/>
                        </a:rPr>
                        <a:t>Create and enhance a body of knowledge regarding the media landscape.</a:t>
                      </a: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780232">
                <a:tc rowSpan="2">
                  <a:txBody>
                    <a:bodyPr/>
                    <a:lstStyle/>
                    <a:p>
                      <a:pPr>
                        <a:lnSpc>
                          <a:spcPct val="115000"/>
                        </a:lnSpc>
                        <a:spcAft>
                          <a:spcPts val="0"/>
                        </a:spcAft>
                      </a:pPr>
                      <a:r>
                        <a:rPr lang="en-ZA" sz="1100" b="1" baseline="0" dirty="0" smtClean="0">
                          <a:effectLst/>
                          <a:latin typeface="Arial Narrow" panose="020B0606020202030204" pitchFamily="34" charset="0"/>
                          <a:cs typeface="Arial" pitchFamily="34" charset="0"/>
                        </a:rPr>
                        <a:t>Performance Indicator</a:t>
                      </a: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endParaRPr lang="en-ZA" sz="1100" b="0" dirty="0">
                        <a:effectLst/>
                        <a:latin typeface="Arial Narrow" panose="020B0606020202030204" pitchFamily="34" charset="0"/>
                        <a:ea typeface="Times New Roman"/>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dirty="0" smtClean="0">
                          <a:effectLst/>
                          <a:latin typeface="Arial Narrow" panose="020B0606020202030204" pitchFamily="34" charset="0"/>
                          <a:cs typeface="Arial" pitchFamily="34" charset="0"/>
                        </a:rPr>
                        <a:t>July - Sep</a:t>
                      </a:r>
                      <a:endParaRPr lang="en-ZA" sz="1100" b="1"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Variance</a:t>
                      </a:r>
                    </a:p>
                    <a:p>
                      <a:pPr algn="ctr">
                        <a:lnSpc>
                          <a:spcPct val="115000"/>
                        </a:lnSpc>
                        <a:spcAft>
                          <a:spcPts val="0"/>
                        </a:spcAft>
                      </a:pPr>
                      <a:r>
                        <a:rPr lang="en-ZA" sz="1100" b="1" dirty="0" smtClean="0">
                          <a:effectLst/>
                          <a:latin typeface="Arial Narrow" panose="020B0606020202030204" pitchFamily="34" charset="0"/>
                          <a:ea typeface="Times New Roman"/>
                          <a:cs typeface="Arial" pitchFamily="34" charset="0"/>
                        </a:rPr>
                        <a:t>for</a:t>
                      </a:r>
                      <a:r>
                        <a:rPr lang="en-ZA" sz="1100" b="1" baseline="0" dirty="0" smtClean="0">
                          <a:effectLst/>
                          <a:latin typeface="Arial Narrow" panose="020B0606020202030204" pitchFamily="34" charset="0"/>
                          <a:ea typeface="Times New Roman"/>
                          <a:cs typeface="Arial" pitchFamily="34" charset="0"/>
                        </a:rPr>
                        <a:t> Q2</a:t>
                      </a: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itchFamily="34" charset="0"/>
                      </a:endParaRPr>
                    </a:p>
                  </a:txBody>
                  <a:tcPr marL="41004" marR="41004" marT="0" marB="0"/>
                </a:tc>
              </a:tr>
              <a:tr h="1786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428618">
                <a:tc>
                  <a:txBody>
                    <a:bodyPr/>
                    <a:lstStyle/>
                    <a:p>
                      <a:pPr algn="l">
                        <a:spcAft>
                          <a:spcPts val="0"/>
                        </a:spcAft>
                      </a:pPr>
                      <a:r>
                        <a:rPr lang="en-US" sz="1100" b="1" dirty="0">
                          <a:effectLst/>
                          <a:latin typeface="Arial Narrow" panose="020B0606020202030204" pitchFamily="34" charset="0"/>
                          <a:ea typeface="Arial Unicode MS"/>
                          <a:cs typeface="Arial" pitchFamily="34" charset="0"/>
                        </a:rPr>
                        <a:t>Number </a:t>
                      </a:r>
                      <a:r>
                        <a:rPr lang="en-US" sz="1100" b="1" dirty="0" smtClean="0">
                          <a:effectLst/>
                          <a:latin typeface="Arial Narrow" panose="020B0606020202030204" pitchFamily="34" charset="0"/>
                          <a:ea typeface="Arial Unicode MS"/>
                          <a:cs typeface="Arial" pitchFamily="34" charset="0"/>
                        </a:rPr>
                        <a:t>content hubs developed </a:t>
                      </a:r>
                      <a:endParaRPr lang="en-ZA" sz="1100" b="1"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dirty="0" smtClean="0">
                          <a:effectLst/>
                          <a:latin typeface="Arial Narrow" panose="020B0606020202030204" pitchFamily="34" charset="0"/>
                          <a:cs typeface="Arial" pitchFamily="34" charset="0"/>
                        </a:rPr>
                        <a:t>1</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400849">
                <a:tc>
                  <a:txBody>
                    <a:bodyPr/>
                    <a:lstStyle/>
                    <a:p>
                      <a:pPr algn="l">
                        <a:spcAft>
                          <a:spcPts val="0"/>
                        </a:spcAft>
                      </a:pPr>
                      <a:r>
                        <a:rPr lang="en-US" sz="1100" b="1" dirty="0">
                          <a:effectLst/>
                          <a:latin typeface="Arial Narrow" panose="020B0606020202030204" pitchFamily="34" charset="0"/>
                          <a:ea typeface="Arial Unicode MS"/>
                          <a:cs typeface="Arial" pitchFamily="34" charset="0"/>
                        </a:rPr>
                        <a:t>Number of </a:t>
                      </a:r>
                      <a:r>
                        <a:rPr lang="en-US" sz="1100" b="1" dirty="0" smtClean="0">
                          <a:effectLst/>
                          <a:latin typeface="Arial Narrow" panose="020B0606020202030204" pitchFamily="34" charset="0"/>
                          <a:ea typeface="Arial Unicode MS"/>
                          <a:cs typeface="Arial" pitchFamily="34" charset="0"/>
                        </a:rPr>
                        <a:t>research projects undertaken</a:t>
                      </a:r>
                      <a:endParaRPr lang="en-ZA" sz="1100" b="1" dirty="0">
                        <a:effectLst/>
                        <a:latin typeface="Arial Narrow" panose="020B0606020202030204" pitchFamily="34" charset="0"/>
                        <a:cs typeface="Arial" pitchFamily="34" charset="0"/>
                      </a:endParaRPr>
                    </a:p>
                  </a:txBody>
                  <a:tcPr marL="68580" marR="68580" marT="0" marB="0"/>
                </a:tc>
                <a:tc>
                  <a:txBody>
                    <a:bodyPr/>
                    <a:lstStyle/>
                    <a:p>
                      <a:pPr algn="ctr">
                        <a:spcAft>
                          <a:spcPts val="0"/>
                        </a:spcAft>
                      </a:pPr>
                      <a:r>
                        <a:rPr lang="en-US" sz="1100" b="0" dirty="0">
                          <a:effectLst/>
                          <a:latin typeface="Arial Narrow" panose="020B0606020202030204" pitchFamily="34" charset="0"/>
                          <a:ea typeface="Arial Unicode MS"/>
                          <a:cs typeface="Arial" pitchFamily="34" charset="0"/>
                        </a:rPr>
                        <a:t>2</a:t>
                      </a:r>
                      <a:endParaRPr lang="en-ZA" sz="110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cs typeface="Arial" panose="020B0604020202020204" pitchFamily="34" charset="0"/>
                        </a:rPr>
                        <a:t>CDRA Proposal</a:t>
                      </a:r>
                      <a:r>
                        <a:rPr lang="en-US" sz="1100" baseline="0" dirty="0" smtClean="0">
                          <a:latin typeface="Arial Narrow" panose="020B0606020202030204" pitchFamily="34" charset="0"/>
                          <a:cs typeface="Arial" panose="020B0604020202020204" pitchFamily="34" charset="0"/>
                        </a:rPr>
                        <a:t> approved by the Board for social engagement strategy between communities of Gugulethu and Khayelitsha, Impact Assessment and Community-based media awards study have commenced. </a:t>
                      </a:r>
                      <a:r>
                        <a:rPr lang="en-US" sz="1100" dirty="0" smtClean="0">
                          <a:latin typeface="Arial Narrow" panose="020B0606020202030204" pitchFamily="34" charset="0"/>
                          <a:cs typeface="Arial" panose="020B0604020202020204" pitchFamily="34" charset="0"/>
                        </a:rPr>
                        <a:t>Q3 and Q4</a:t>
                      </a:r>
                      <a:r>
                        <a:rPr lang="en-US" sz="1100" baseline="0" dirty="0" smtClean="0">
                          <a:latin typeface="Arial Narrow" panose="020B0606020202030204" pitchFamily="34" charset="0"/>
                          <a:cs typeface="Arial" panose="020B0604020202020204" pitchFamily="34" charset="0"/>
                        </a:rPr>
                        <a:t> </a:t>
                      </a:r>
                      <a:r>
                        <a:rPr lang="en-US" sz="1100" dirty="0" smtClean="0">
                          <a:latin typeface="Arial Narrow" panose="020B0606020202030204" pitchFamily="34" charset="0"/>
                          <a:cs typeface="Arial" panose="020B0604020202020204" pitchFamily="34" charset="0"/>
                        </a:rPr>
                        <a:t>target.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Arial Narrow" panose="020B0606020202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xmlns="" val="40955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Slide Number Placeholder 2"/>
          <p:cNvSpPr>
            <a:spLocks noGrp="1"/>
          </p:cNvSpPr>
          <p:nvPr>
            <p:ph type="sldNum" sz="quarter" idx="12"/>
          </p:nvPr>
        </p:nvSpPr>
        <p:spPr/>
        <p:txBody>
          <a:bodyPr/>
          <a:lstStyle/>
          <a:p>
            <a:pPr>
              <a:defRPr/>
            </a:pPr>
            <a:fld id="{3D00BD85-D9CE-41BA-A454-64386F04515F}" type="slidenum">
              <a:rPr lang="en-US" smtClean="0"/>
              <a:pPr>
                <a:defRPr/>
              </a:pPr>
              <a:t>2</a:t>
            </a:fld>
            <a:endParaRPr lang="en-US" dirty="0"/>
          </a:p>
        </p:txBody>
      </p:sp>
      <p:sp>
        <p:nvSpPr>
          <p:cNvPr id="4" name="TextBox 3"/>
          <p:cNvSpPr txBox="1"/>
          <p:nvPr/>
        </p:nvSpPr>
        <p:spPr>
          <a:xfrm>
            <a:off x="755576" y="1484784"/>
            <a:ext cx="7931224" cy="4616648"/>
          </a:xfrm>
          <a:prstGeom prst="rect">
            <a:avLst/>
          </a:prstGeom>
          <a:noFill/>
        </p:spPr>
        <p:txBody>
          <a:bodyPr wrap="square" rtlCol="0">
            <a:spAutoFit/>
          </a:bodyPr>
          <a:lstStyle/>
          <a:p>
            <a:pPr marL="342900" indent="-342900">
              <a:spcAft>
                <a:spcPts val="600"/>
              </a:spcAft>
              <a:buAutoNum type="arabicPeriod"/>
            </a:pPr>
            <a:r>
              <a:rPr lang="en-US" b="1" dirty="0" smtClean="0">
                <a:latin typeface="Arial" panose="020B0604020202020204" pitchFamily="34" charset="0"/>
              </a:rPr>
              <a:t>MDDA Mandate</a:t>
            </a:r>
          </a:p>
          <a:p>
            <a:pPr marL="342900" indent="-342900">
              <a:spcAft>
                <a:spcPts val="600"/>
              </a:spcAft>
              <a:buAutoNum type="arabicPeriod"/>
            </a:pPr>
            <a:r>
              <a:rPr lang="en-US" b="1" dirty="0" smtClean="0">
                <a:latin typeface="Arial" panose="020B0604020202020204" pitchFamily="34" charset="0"/>
              </a:rPr>
              <a:t>MDDA Vision, Mission &amp; Values</a:t>
            </a:r>
          </a:p>
          <a:p>
            <a:pPr marL="342900" indent="-342900">
              <a:spcAft>
                <a:spcPts val="600"/>
              </a:spcAft>
              <a:buAutoNum type="arabicPeriod"/>
            </a:pPr>
            <a:r>
              <a:rPr lang="en-US" b="1" dirty="0" smtClean="0">
                <a:latin typeface="Arial" panose="020B0604020202020204" pitchFamily="34" charset="0"/>
              </a:rPr>
              <a:t>MDDA Medium Term Strategic Framework</a:t>
            </a:r>
          </a:p>
          <a:p>
            <a:pPr marL="342900" indent="-342900">
              <a:spcAft>
                <a:spcPts val="600"/>
              </a:spcAft>
              <a:buAutoNum type="arabicPeriod"/>
            </a:pPr>
            <a:r>
              <a:rPr lang="en-US" b="1" dirty="0" smtClean="0">
                <a:latin typeface="Arial" panose="020B0604020202020204" pitchFamily="34" charset="0"/>
              </a:rPr>
              <a:t>MDDA </a:t>
            </a:r>
            <a:r>
              <a:rPr lang="en-US" b="1" dirty="0">
                <a:latin typeface="Arial" panose="020B0604020202020204" pitchFamily="34" charset="0"/>
              </a:rPr>
              <a:t>L</a:t>
            </a:r>
            <a:r>
              <a:rPr lang="en-US" b="1" dirty="0" smtClean="0">
                <a:latin typeface="Arial" pitchFamily="34" charset="0"/>
              </a:rPr>
              <a:t>egislative Framework</a:t>
            </a:r>
          </a:p>
          <a:p>
            <a:pPr marL="342900" indent="-342900">
              <a:spcAft>
                <a:spcPts val="600"/>
              </a:spcAft>
              <a:buAutoNum type="arabicPeriod"/>
            </a:pPr>
            <a:r>
              <a:rPr lang="en-US" b="1" dirty="0" smtClean="0">
                <a:latin typeface="Arial" pitchFamily="34" charset="0"/>
              </a:rPr>
              <a:t>S</a:t>
            </a:r>
            <a:r>
              <a:rPr lang="en-ZA" b="1" dirty="0" err="1">
                <a:latin typeface="Arial" pitchFamily="34" charset="0"/>
              </a:rPr>
              <a:t>ummary</a:t>
            </a:r>
            <a:r>
              <a:rPr lang="en-ZA" b="1" dirty="0">
                <a:latin typeface="Arial" pitchFamily="34" charset="0"/>
              </a:rPr>
              <a:t> of Performance </a:t>
            </a:r>
            <a:r>
              <a:rPr lang="en-ZA" b="1" dirty="0" smtClean="0">
                <a:latin typeface="Arial" pitchFamily="34" charset="0"/>
              </a:rPr>
              <a:t>Q1 </a:t>
            </a:r>
            <a:r>
              <a:rPr lang="en-ZA" b="1" dirty="0">
                <a:latin typeface="Arial" pitchFamily="34" charset="0"/>
              </a:rPr>
              <a:t>&amp; Q2 </a:t>
            </a:r>
            <a:r>
              <a:rPr lang="en-ZA" b="1" dirty="0" smtClean="0">
                <a:latin typeface="Arial" pitchFamily="34" charset="0"/>
              </a:rPr>
              <a:t>2016/2017</a:t>
            </a:r>
          </a:p>
          <a:p>
            <a:pPr marL="800100" lvl="1" indent="-342900">
              <a:spcAft>
                <a:spcPts val="600"/>
              </a:spcAft>
              <a:buFont typeface="Arial" panose="020B0604020202020204" pitchFamily="34" charset="0"/>
              <a:buChar char="•"/>
            </a:pPr>
            <a:r>
              <a:rPr lang="en-ZA" b="1" dirty="0" smtClean="0">
                <a:latin typeface="Arial" pitchFamily="34" charset="0"/>
              </a:rPr>
              <a:t>Programmes</a:t>
            </a:r>
          </a:p>
          <a:p>
            <a:pPr marL="800100" lvl="1" indent="-342900">
              <a:spcAft>
                <a:spcPts val="600"/>
              </a:spcAft>
              <a:buFont typeface="Arial" panose="020B0604020202020204" pitchFamily="34" charset="0"/>
              <a:buChar char="•"/>
            </a:pPr>
            <a:r>
              <a:rPr lang="en-ZA" b="1" dirty="0" smtClean="0">
                <a:latin typeface="Arial" pitchFamily="34" charset="0"/>
              </a:rPr>
              <a:t>Summary Comparison of Q1 </a:t>
            </a:r>
            <a:r>
              <a:rPr lang="en-ZA" b="1" dirty="0" err="1" smtClean="0">
                <a:latin typeface="Arial" pitchFamily="34" charset="0"/>
              </a:rPr>
              <a:t>vs</a:t>
            </a:r>
            <a:r>
              <a:rPr lang="en-ZA" b="1" dirty="0" smtClean="0">
                <a:latin typeface="Arial" pitchFamily="34" charset="0"/>
              </a:rPr>
              <a:t> Q2 Performance</a:t>
            </a:r>
          </a:p>
          <a:p>
            <a:pPr marL="800100" lvl="1" indent="-342900">
              <a:spcAft>
                <a:spcPts val="600"/>
              </a:spcAft>
              <a:buFont typeface="Arial" panose="020B0604020202020204" pitchFamily="34" charset="0"/>
              <a:buChar char="•"/>
            </a:pPr>
            <a:r>
              <a:rPr lang="en-ZA" b="1" dirty="0" smtClean="0">
                <a:latin typeface="Arial" pitchFamily="34" charset="0"/>
              </a:rPr>
              <a:t>Core programmes – Programmes 2,3, 4 and 5</a:t>
            </a:r>
          </a:p>
          <a:p>
            <a:pPr marL="800100" lvl="1" indent="-342900">
              <a:spcAft>
                <a:spcPts val="600"/>
              </a:spcAft>
              <a:buFont typeface="Arial" panose="020B0604020202020204" pitchFamily="34" charset="0"/>
              <a:buChar char="•"/>
            </a:pPr>
            <a:r>
              <a:rPr lang="en-ZA" b="1" dirty="0" smtClean="0">
                <a:latin typeface="Arial" pitchFamily="34" charset="0"/>
              </a:rPr>
              <a:t>Support programme – Programme 1</a:t>
            </a:r>
          </a:p>
          <a:p>
            <a:pPr marL="800100" lvl="1" indent="-342900">
              <a:spcAft>
                <a:spcPts val="600"/>
              </a:spcAft>
              <a:buFont typeface="Arial" panose="020B0604020202020204" pitchFamily="34" charset="0"/>
              <a:buChar char="•"/>
            </a:pPr>
            <a:r>
              <a:rPr lang="en-ZA" b="1" dirty="0" smtClean="0">
                <a:latin typeface="Arial" pitchFamily="34" charset="0"/>
              </a:rPr>
              <a:t>Financial Performance</a:t>
            </a:r>
          </a:p>
          <a:p>
            <a:pPr marL="0" lvl="1">
              <a:spcAft>
                <a:spcPts val="600"/>
              </a:spcAft>
              <a:tabLst>
                <a:tab pos="465138" algn="l"/>
              </a:tabLst>
            </a:pPr>
            <a:r>
              <a:rPr lang="en-US" b="1" dirty="0" smtClean="0">
                <a:latin typeface="Arial" panose="020B0604020202020204" pitchFamily="34" charset="0"/>
              </a:rPr>
              <a:t>6. Issues </a:t>
            </a:r>
            <a:r>
              <a:rPr lang="en-US" b="1" dirty="0">
                <a:latin typeface="Arial" panose="020B0604020202020204" pitchFamily="34" charset="0"/>
              </a:rPr>
              <a:t>raised by Portfolio </a:t>
            </a:r>
            <a:r>
              <a:rPr lang="en-US" b="1" dirty="0" smtClean="0">
                <a:latin typeface="Arial" pitchFamily="34" charset="0"/>
              </a:rPr>
              <a:t>Committee</a:t>
            </a:r>
          </a:p>
          <a:p>
            <a:pPr marL="0" lvl="1">
              <a:spcAft>
                <a:spcPts val="600"/>
              </a:spcAft>
              <a:tabLst>
                <a:tab pos="465138" algn="l"/>
              </a:tabLst>
            </a:pPr>
            <a:r>
              <a:rPr lang="en-US" b="1" dirty="0" smtClean="0">
                <a:latin typeface="Arial" pitchFamily="34" charset="0"/>
              </a:rPr>
              <a:t>7. Audit dashboard</a:t>
            </a:r>
            <a:endParaRPr lang="en-ZA" b="1" dirty="0">
              <a:latin typeface="Arial" pitchFamily="34" charset="0"/>
            </a:endParaRPr>
          </a:p>
          <a:p>
            <a:pPr marL="342900" indent="-342900">
              <a:buAutoNum type="arabicPeriod"/>
            </a:pPr>
            <a:endParaRPr lang="en-US" dirty="0"/>
          </a:p>
        </p:txBody>
      </p:sp>
    </p:spTree>
    <p:extLst>
      <p:ext uri="{BB962C8B-B14F-4D97-AF65-F5344CB8AC3E}">
        <p14:creationId xmlns:p14="http://schemas.microsoft.com/office/powerpoint/2010/main" xmlns="" val="281703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Performance –</a:t>
            </a:r>
            <a:br>
              <a:rPr lang="en-ZA" dirty="0" smtClean="0"/>
            </a:br>
            <a:r>
              <a:rPr lang="en-ZA" dirty="0" smtClean="0"/>
              <a:t> Q1 &amp; Q2 2016/17 </a:t>
            </a:r>
            <a:endParaRPr lang="en-ZA" dirty="0"/>
          </a:p>
        </p:txBody>
      </p:sp>
      <p:graphicFrame>
        <p:nvGraphicFramePr>
          <p:cNvPr id="3" name="Content Placeholder 5"/>
          <p:cNvGraphicFramePr>
            <a:graphicFrameLocks/>
          </p:cNvGraphicFramePr>
          <p:nvPr>
            <p:extLst>
              <p:ext uri="{D42A27DB-BD31-4B8C-83A1-F6EECF244321}">
                <p14:modId xmlns:p14="http://schemas.microsoft.com/office/powerpoint/2010/main" xmlns="" val="4143994220"/>
              </p:ext>
            </p:extLst>
          </p:nvPr>
        </p:nvGraphicFramePr>
        <p:xfrm>
          <a:off x="107505" y="1268760"/>
          <a:ext cx="8928991" cy="4654624"/>
        </p:xfrm>
        <a:graphic>
          <a:graphicData uri="http://schemas.openxmlformats.org/drawingml/2006/table">
            <a:tbl>
              <a:tblPr firstRow="1" firstCol="1" bandRow="1">
                <a:tableStyleId>{93296810-A885-4BE3-A3E7-6D5BEEA58F35}</a:tableStyleId>
              </a:tblPr>
              <a:tblGrid>
                <a:gridCol w="1488165"/>
                <a:gridCol w="566920"/>
                <a:gridCol w="425190"/>
                <a:gridCol w="496055"/>
                <a:gridCol w="496055"/>
                <a:gridCol w="708650"/>
                <a:gridCol w="566920"/>
                <a:gridCol w="4181036"/>
              </a:tblGrid>
              <a:tr h="383209">
                <a:tc gridSpan="8">
                  <a:txBody>
                    <a:bodyPr/>
                    <a:lstStyle/>
                    <a:p>
                      <a:r>
                        <a:rPr lang="en-GB" sz="1100" b="1" kern="1200" dirty="0" smtClean="0">
                          <a:solidFill>
                            <a:schemeClr val="lt1"/>
                          </a:solidFill>
                          <a:effectLst/>
                          <a:latin typeface="Arial Narrow" panose="020B0606020202030204" pitchFamily="34" charset="0"/>
                          <a:ea typeface="+mn-ea"/>
                          <a:cs typeface="Arial" pitchFamily="34" charset="0"/>
                        </a:rPr>
                        <a:t>ADMINISTRATION</a:t>
                      </a:r>
                      <a:endParaRPr lang="en-ZA" sz="1100" b="1" kern="1200" dirty="0" smtClean="0">
                        <a:solidFill>
                          <a:schemeClr val="lt1"/>
                        </a:solidFill>
                        <a:effectLst/>
                        <a:latin typeface="Arial Narrow" panose="020B0606020202030204" pitchFamily="34" charset="0"/>
                        <a:ea typeface="+mn-ea"/>
                        <a:cs typeface="Arial" pitchFamily="34" charset="0"/>
                      </a:endParaRPr>
                    </a:p>
                    <a:p>
                      <a:r>
                        <a:rPr lang="en-ZA" sz="1100" b="1" kern="1200" dirty="0" smtClean="0">
                          <a:solidFill>
                            <a:schemeClr val="lt1"/>
                          </a:solidFill>
                          <a:effectLst/>
                          <a:latin typeface="Arial Narrow" panose="020B0606020202030204" pitchFamily="34" charset="0"/>
                          <a:ea typeface="+mn-ea"/>
                          <a:cs typeface="Arial" pitchFamily="34" charset="0"/>
                        </a:rPr>
                        <a:t>Strategic Objective: </a:t>
                      </a:r>
                      <a:r>
                        <a:rPr lang="en-US" sz="1100" b="1" kern="1200" dirty="0" smtClean="0">
                          <a:solidFill>
                            <a:schemeClr val="lt1"/>
                          </a:solidFill>
                          <a:effectLst/>
                          <a:latin typeface="Arial Narrow" panose="020B0606020202030204" pitchFamily="34" charset="0"/>
                          <a:ea typeface="+mn-ea"/>
                          <a:cs typeface="Arial" pitchFamily="34" charset="0"/>
                        </a:rPr>
                        <a:t>Provide efficient, accountable and effective administration</a:t>
                      </a:r>
                      <a:r>
                        <a:rPr lang="en-ZA" sz="1100" b="1" kern="1200" dirty="0" smtClean="0">
                          <a:solidFill>
                            <a:schemeClr val="lt1"/>
                          </a:solidFill>
                          <a:effectLst/>
                          <a:latin typeface="Arial Narrow" panose="020B0606020202030204" pitchFamily="34" charset="0"/>
                          <a:ea typeface="+mn-ea"/>
                          <a:cs typeface="Arial" pitchFamily="34" charset="0"/>
                        </a:rPr>
                        <a:t>. </a:t>
                      </a:r>
                    </a:p>
                    <a:p>
                      <a:pPr algn="l" fontAlgn="auto">
                        <a:spcAft>
                          <a:spcPts val="0"/>
                        </a:spcAft>
                        <a:defRPr/>
                      </a:pPr>
                      <a:r>
                        <a:rPr lang="en-GB" sz="1100" dirty="0" smtClean="0">
                          <a:latin typeface="Arial Narrow" panose="020B0606020202030204" pitchFamily="34" charset="0"/>
                          <a:cs typeface="Arial" pitchFamily="34" charset="0"/>
                        </a:rPr>
                        <a:t>Sub-programme 1.1: Human Resources Management</a:t>
                      </a:r>
                      <a:endParaRPr kumimoji="0" lang="en-US" sz="1100" b="1" i="1"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656064">
                <a:tc rowSpan="2">
                  <a:txBody>
                    <a:bodyPr/>
                    <a:lstStyle/>
                    <a:p>
                      <a:pPr>
                        <a:lnSpc>
                          <a:spcPct val="115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Annual Target</a:t>
                      </a:r>
                    </a:p>
                    <a:p>
                      <a:pPr algn="ctr">
                        <a:lnSpc>
                          <a:spcPct val="115000"/>
                        </a:lnSpc>
                        <a:spcAft>
                          <a:spcPts val="0"/>
                        </a:spcAft>
                      </a:pPr>
                      <a:r>
                        <a:rPr lang="en-ZA" sz="1100" dirty="0" smtClean="0">
                          <a:effectLst/>
                          <a:latin typeface="Arial Narrow" panose="020B0606020202030204" pitchFamily="34" charset="0"/>
                          <a:cs typeface="Arial" pitchFamily="34" charset="0"/>
                        </a:rPr>
                        <a:t>2016/17</a:t>
                      </a:r>
                      <a:endParaRPr lang="en-ZA" sz="1100" b="1" dirty="0">
                        <a:effectLst/>
                        <a:latin typeface="Arial Narrow" panose="020B0606020202030204" pitchFamily="34" charset="0"/>
                        <a:ea typeface="Times New Roman"/>
                        <a:cs typeface="Arial" pitchFamily="34" charset="0"/>
                      </a:endParaRPr>
                    </a:p>
                  </a:txBody>
                  <a:tcPr marL="0" marR="0"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endParaRPr lang="en-ZA" sz="1100" b="0" dirty="0">
                        <a:effectLst/>
                        <a:latin typeface="Arial Narrow" panose="020B0606020202030204" pitchFamily="34" charset="0"/>
                        <a:ea typeface="Times New Roman"/>
                        <a:cs typeface="Arial" pitchFamily="34" charset="0"/>
                      </a:endParaRPr>
                    </a:p>
                  </a:txBody>
                  <a:tcPr marL="0" marR="0"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b="0" kern="1200" dirty="0" smtClean="0">
                          <a:effectLst/>
                          <a:latin typeface="Arial Narrow" panose="020B0606020202030204" pitchFamily="34" charset="0"/>
                          <a:cs typeface="Arial" pitchFamily="34" charset="0"/>
                        </a:rPr>
                        <a:t>Q2 Actual Performance against Target</a:t>
                      </a:r>
                      <a:endParaRPr lang="en-ZA" sz="1100" b="0" dirty="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0" marR="0" marT="0" marB="0"/>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400" dirty="0">
                        <a:effectLst/>
                        <a:latin typeface="Arial" pitchFamily="34" charset="0"/>
                        <a:ea typeface="Times New Roman"/>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a:effectLst/>
                        <a:latin typeface="Arial Narrow" panose="020B0606020202030204" pitchFamily="34" charset="0"/>
                        <a:ea typeface="Times New Roman"/>
                        <a:cs typeface="Arial" pitchFamily="34" charset="0"/>
                      </a:endParaRPr>
                    </a:p>
                  </a:txBody>
                  <a:tcPr marL="0" marR="0" marT="0" marB="0"/>
                </a:tc>
                <a:tc rowSpan="2">
                  <a:txBody>
                    <a:bodyPr/>
                    <a:lstStyle/>
                    <a:p>
                      <a:pPr algn="ctr">
                        <a:lnSpc>
                          <a:spcPct val="115000"/>
                        </a:lnSpc>
                        <a:spcAft>
                          <a:spcPts val="0"/>
                        </a:spcAft>
                      </a:pPr>
                      <a:r>
                        <a:rPr lang="en-ZA" sz="1100" b="0" dirty="0" smtClean="0">
                          <a:effectLst/>
                          <a:latin typeface="Arial Narrow" panose="020B0606020202030204" pitchFamily="34" charset="0"/>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for</a:t>
                      </a:r>
                      <a:r>
                        <a:rPr lang="en-ZA" sz="1100" b="0" baseline="0" dirty="0" smtClean="0">
                          <a:effectLst/>
                          <a:latin typeface="Arial Narrow" panose="020B0606020202030204" pitchFamily="34" charset="0"/>
                          <a:ea typeface="Times New Roman"/>
                          <a:cs typeface="Arial" pitchFamily="34" charset="0"/>
                        </a:rPr>
                        <a:t> Q2</a:t>
                      </a:r>
                      <a:endParaRPr lang="en-ZA" sz="1100" b="0" dirty="0">
                        <a:effectLst/>
                        <a:latin typeface="Arial Narrow" panose="020B0606020202030204" pitchFamily="34" charset="0"/>
                        <a:ea typeface="Times New Roman"/>
                        <a:cs typeface="Arial" pitchFamily="34" charset="0"/>
                      </a:endParaRPr>
                    </a:p>
                  </a:txBody>
                  <a:tcPr marL="0" marR="0" marT="0" marB="0"/>
                </a:tc>
                <a:tc rowSpan="2">
                  <a:txBody>
                    <a:bodyPr/>
                    <a:lstStyle/>
                    <a:p>
                      <a:pPr algn="ctr">
                        <a:lnSpc>
                          <a:spcPct val="115000"/>
                        </a:lnSpc>
                        <a:spcAft>
                          <a:spcPts val="0"/>
                        </a:spcAft>
                      </a:pPr>
                      <a:r>
                        <a:rPr lang="en-ZA" sz="1100" b="0" dirty="0" smtClean="0">
                          <a:effectLst/>
                          <a:latin typeface="Arial Narrow" panose="020B0606020202030204" pitchFamily="34" charset="0"/>
                          <a:cs typeface="Arial" pitchFamily="34" charset="0"/>
                        </a:rPr>
                        <a:t>Reason for Variance</a:t>
                      </a:r>
                      <a:endParaRPr lang="en-ZA" sz="1100" b="0" dirty="0">
                        <a:effectLst/>
                        <a:latin typeface="Arial Narrow" panose="020B0606020202030204" pitchFamily="34" charset="0"/>
                        <a:ea typeface="Times New Roman"/>
                        <a:cs typeface="Arial" pitchFamily="34" charset="0"/>
                      </a:endParaRPr>
                    </a:p>
                  </a:txBody>
                  <a:tcPr marL="0" marR="0" marT="0" marB="0"/>
                </a:tc>
              </a:tr>
              <a:tr h="253596">
                <a:tc vMerge="1">
                  <a:txBody>
                    <a:bodyPr/>
                    <a:lstStyle/>
                    <a:p>
                      <a:pPr>
                        <a:lnSpc>
                          <a:spcPct val="115000"/>
                        </a:lnSpc>
                        <a:spcAft>
                          <a:spcPts val="0"/>
                        </a:spcAft>
                      </a:pPr>
                      <a:endParaRPr lang="en-ZA" sz="1400" dirty="0">
                        <a:effectLst/>
                        <a:latin typeface="Arial" pitchFamily="34" charset="0"/>
                        <a:ea typeface="Times New Roman"/>
                        <a:cs typeface="Arial" pitchFamily="34" charset="0"/>
                      </a:endParaRPr>
                    </a:p>
                  </a:txBody>
                  <a:tcPr marL="41004" marR="41004" marT="0" marB="0"/>
                </a:tc>
                <a:tc vMerge="1">
                  <a:txBody>
                    <a:bodyPr/>
                    <a:lstStyle/>
                    <a:p>
                      <a:pPr algn="ctr">
                        <a:lnSpc>
                          <a:spcPct val="115000"/>
                        </a:lnSpc>
                        <a:spcAft>
                          <a:spcPts val="0"/>
                        </a:spcAft>
                      </a:pPr>
                      <a:endParaRPr lang="en-ZA" sz="1400" b="1" dirty="0">
                        <a:effectLst/>
                        <a:latin typeface="Arial" pitchFamily="34" charset="0"/>
                        <a:ea typeface="Times New Roman"/>
                        <a:cs typeface="Arial" pitchFamily="34" charset="0"/>
                      </a:endParaRPr>
                    </a:p>
                  </a:txBody>
                  <a:tcPr marL="41004" marR="41004" marT="0" marB="0"/>
                </a:tc>
                <a:tc vMerge="1">
                  <a:txBody>
                    <a:bodyPr/>
                    <a:lstStyle/>
                    <a:p>
                      <a:endParaRPr lang="en-US"/>
                    </a:p>
                  </a:txBody>
                  <a:tcPr/>
                </a:tc>
                <a:tc>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Target</a:t>
                      </a:r>
                    </a:p>
                  </a:txBody>
                  <a:tcPr marL="0" marR="0" marT="0" marB="0"/>
                </a:tc>
                <a:tc>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txBody>
                  <a:tcPr marL="0" marR="0" marT="0" marB="0"/>
                </a:tc>
                <a:tc vMerge="1">
                  <a:txBody>
                    <a:bodyPr/>
                    <a:lstStyle/>
                    <a:p>
                      <a:pPr algn="ctr">
                        <a:lnSpc>
                          <a:spcPct val="115000"/>
                        </a:lnSpc>
                        <a:spcAft>
                          <a:spcPts val="0"/>
                        </a:spcAft>
                      </a:pPr>
                      <a:endParaRPr lang="en-ZA" sz="1400" b="1" dirty="0">
                        <a:effectLst/>
                        <a:latin typeface="Arial"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pPr algn="ctr">
                        <a:lnSpc>
                          <a:spcPct val="115000"/>
                        </a:lnSpc>
                        <a:spcAft>
                          <a:spcPts val="0"/>
                        </a:spcAft>
                      </a:pPr>
                      <a:endParaRPr lang="en-ZA" sz="1400" b="1" dirty="0">
                        <a:effectLst/>
                        <a:latin typeface="Arial" pitchFamily="34" charset="0"/>
                        <a:ea typeface="Times New Roman"/>
                        <a:cs typeface="Arial" pitchFamily="34" charset="0"/>
                      </a:endParaRPr>
                    </a:p>
                  </a:txBody>
                  <a:tcPr marL="41004" marR="41004" marT="0" marB="0"/>
                </a:tc>
              </a:tr>
              <a:tr h="308973">
                <a:tc>
                  <a:txBody>
                    <a:bodyPr/>
                    <a:lstStyle/>
                    <a:p>
                      <a:pPr>
                        <a:spcAft>
                          <a:spcPts val="0"/>
                        </a:spcAft>
                      </a:pPr>
                      <a:r>
                        <a:rPr lang="en-GB" sz="1100" dirty="0" smtClean="0">
                          <a:effectLst/>
                          <a:latin typeface="Arial Narrow" panose="020B0606020202030204" pitchFamily="34" charset="0"/>
                          <a:cs typeface="Arial" pitchFamily="34" charset="0"/>
                        </a:rPr>
                        <a:t>Percentage funded positions filled</a:t>
                      </a:r>
                      <a:endParaRPr lang="en-US" sz="1100"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smtClean="0">
                          <a:effectLst/>
                          <a:latin typeface="Arial Narrow" panose="020B0606020202030204" pitchFamily="34" charset="0"/>
                          <a:cs typeface="Arial" pitchFamily="34" charset="0"/>
                        </a:rPr>
                        <a:t>90%</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44%</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90%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56%</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56%</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-34%</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A new organogram was approved by the </a:t>
                      </a:r>
                      <a:r>
                        <a:rPr lang="en-US" sz="1100" baseline="0" dirty="0" smtClean="0">
                          <a:solidFill>
                            <a:schemeClr val="tx1"/>
                          </a:solidFill>
                          <a:latin typeface="Arial Narrow" panose="020B0606020202030204" pitchFamily="34" charset="0"/>
                          <a:cs typeface="Arial" panose="020B0604020202020204" pitchFamily="34" charset="0"/>
                        </a:rPr>
                        <a:t>Board in February 2016 to restructure the organogram in line with the new strategy. However, there was uncertainty over the total funding for 2016/2017 and therefore the focus was on only those vacancies in the new organogram that could be covered by the funding already committed. Two major funders have now committed support, and therefore focus is now  being placed to fill positions. </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427588">
                <a:tc>
                  <a:txBody>
                    <a:bodyPr/>
                    <a:lstStyle/>
                    <a:p>
                      <a:pPr>
                        <a:spcAft>
                          <a:spcPts val="0"/>
                        </a:spcAft>
                      </a:pPr>
                      <a:r>
                        <a:rPr lang="en-US" sz="1100" dirty="0" smtClean="0">
                          <a:effectLst/>
                          <a:latin typeface="Arial Narrow" panose="020B0606020202030204" pitchFamily="34" charset="0"/>
                          <a:cs typeface="Arial" pitchFamily="34" charset="0"/>
                        </a:rPr>
                        <a:t>Employee Development</a:t>
                      </a:r>
                      <a:r>
                        <a:rPr lang="en-US" sz="1100" baseline="0" dirty="0" smtClean="0">
                          <a:effectLst/>
                          <a:latin typeface="Arial Narrow" panose="020B0606020202030204" pitchFamily="34" charset="0"/>
                          <a:cs typeface="Arial" pitchFamily="34" charset="0"/>
                        </a:rPr>
                        <a:t> Programme developed</a:t>
                      </a:r>
                      <a:endParaRPr lang="en-US" sz="1100"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a:effectLst/>
                          <a:latin typeface="Arial Narrow" panose="020B0606020202030204" pitchFamily="34" charset="0"/>
                          <a:cs typeface="Arial" pitchFamily="34" charset="0"/>
                        </a:rPr>
                        <a:t>1</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 </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352416">
                <a:tc>
                  <a:txBody>
                    <a:bodyPr/>
                    <a:lstStyle/>
                    <a:p>
                      <a:pPr>
                        <a:spcAft>
                          <a:spcPts val="0"/>
                        </a:spcAft>
                      </a:pPr>
                      <a:r>
                        <a:rPr lang="en-US" sz="1100" dirty="0" smtClean="0">
                          <a:effectLst/>
                          <a:latin typeface="Arial Narrow" panose="020B0606020202030204" pitchFamily="34" charset="0"/>
                          <a:cs typeface="Arial" pitchFamily="34" charset="0"/>
                        </a:rPr>
                        <a:t>Internship Development</a:t>
                      </a:r>
                      <a:r>
                        <a:rPr lang="en-US" sz="1100" baseline="0" dirty="0" smtClean="0">
                          <a:effectLst/>
                          <a:latin typeface="Arial Narrow" panose="020B0606020202030204" pitchFamily="34" charset="0"/>
                          <a:cs typeface="Arial" pitchFamily="34" charset="0"/>
                        </a:rPr>
                        <a:t> Programme developed</a:t>
                      </a:r>
                      <a:endParaRPr lang="en-US" sz="1100"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a:effectLst/>
                          <a:latin typeface="Arial Narrow" panose="020B0606020202030204" pitchFamily="34" charset="0"/>
                          <a:cs typeface="Arial" pitchFamily="34" charset="0"/>
                        </a:rPr>
                        <a:t>1</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178170">
                <a:tc>
                  <a:txBody>
                    <a:bodyPr/>
                    <a:lstStyle/>
                    <a:p>
                      <a:pPr>
                        <a:spcAft>
                          <a:spcPts val="0"/>
                        </a:spcAft>
                      </a:pPr>
                      <a:r>
                        <a:rPr lang="en-GB" sz="1100" dirty="0" smtClean="0">
                          <a:effectLst/>
                          <a:latin typeface="Arial Narrow" panose="020B0606020202030204" pitchFamily="34" charset="0"/>
                          <a:cs typeface="Arial" pitchFamily="34" charset="0"/>
                        </a:rPr>
                        <a:t>Review Performance</a:t>
                      </a:r>
                      <a:r>
                        <a:rPr lang="en-GB" sz="1100" baseline="0" dirty="0" smtClean="0">
                          <a:effectLst/>
                          <a:latin typeface="Arial Narrow" panose="020B0606020202030204" pitchFamily="34" charset="0"/>
                          <a:cs typeface="Arial" pitchFamily="34" charset="0"/>
                        </a:rPr>
                        <a:t> Management System</a:t>
                      </a:r>
                      <a:endParaRPr lang="en-US" sz="1100"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a:effectLst/>
                          <a:latin typeface="Arial Narrow" panose="020B0606020202030204" pitchFamily="34" charset="0"/>
                          <a:cs typeface="Arial" pitchFamily="34" charset="0"/>
                        </a:rPr>
                        <a:t>1</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p>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0">
                <a:tc>
                  <a:txBody>
                    <a:bodyPr/>
                    <a:lstStyle/>
                    <a:p>
                      <a:pPr>
                        <a:spcAft>
                          <a:spcPts val="0"/>
                        </a:spcAft>
                      </a:pPr>
                      <a:r>
                        <a:rPr lang="en-GB" sz="1100" dirty="0" smtClean="0">
                          <a:effectLst/>
                          <a:latin typeface="Arial Narrow" panose="020B0606020202030204" pitchFamily="34" charset="0"/>
                          <a:cs typeface="Arial" pitchFamily="34" charset="0"/>
                        </a:rPr>
                        <a:t>Percentage of signed Performance Contracts</a:t>
                      </a:r>
                      <a:endParaRPr lang="en-US" sz="1100"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smtClean="0">
                          <a:effectLst/>
                          <a:latin typeface="Arial Narrow" panose="020B0606020202030204" pitchFamily="34" charset="0"/>
                          <a:cs typeface="Arial" pitchFamily="34" charset="0"/>
                        </a:rPr>
                        <a:t>100%</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50%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100%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50%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50%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-50%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50% (current staff) have signed</a:t>
                      </a:r>
                      <a:r>
                        <a:rPr lang="en-US" sz="1100" baseline="0" dirty="0" smtClean="0">
                          <a:solidFill>
                            <a:schemeClr val="tx1"/>
                          </a:solidFill>
                          <a:latin typeface="Arial Narrow" panose="020B0606020202030204" pitchFamily="34" charset="0"/>
                          <a:cs typeface="Arial" panose="020B0604020202020204" pitchFamily="34" charset="0"/>
                        </a:rPr>
                        <a:t> performance contracts. The performance contracts not signed (50%) are due to the vacancies, the filling of which is an ongoing process.</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375699">
                <a:tc>
                  <a:txBody>
                    <a:bodyPr/>
                    <a:lstStyle/>
                    <a:p>
                      <a:pPr>
                        <a:spcAft>
                          <a:spcPts val="0"/>
                        </a:spcAft>
                      </a:pPr>
                      <a:r>
                        <a:rPr lang="en-GB" sz="1100" dirty="0" smtClean="0">
                          <a:effectLst/>
                          <a:latin typeface="Arial Narrow" panose="020B0606020202030204" pitchFamily="34" charset="0"/>
                          <a:cs typeface="Arial" pitchFamily="34" charset="0"/>
                        </a:rPr>
                        <a:t>Number of reviews of MDDA Human</a:t>
                      </a:r>
                      <a:r>
                        <a:rPr lang="en-GB" sz="1100" baseline="0" dirty="0" smtClean="0">
                          <a:effectLst/>
                          <a:latin typeface="Arial Narrow" panose="020B0606020202030204" pitchFamily="34" charset="0"/>
                          <a:cs typeface="Arial" pitchFamily="34" charset="0"/>
                        </a:rPr>
                        <a:t> Resource Policy &amp; Procedure</a:t>
                      </a:r>
                      <a:endParaRPr lang="en-US" sz="1100" dirty="0">
                        <a:effectLst/>
                        <a:latin typeface="Arial Narrow" panose="020B0606020202030204"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a:effectLst/>
                          <a:latin typeface="Arial Narrow" panose="020B0606020202030204" pitchFamily="34" charset="0"/>
                          <a:cs typeface="Arial" pitchFamily="34" charset="0"/>
                        </a:rPr>
                        <a:t>1</a:t>
                      </a:r>
                      <a:endParaRPr lang="en-US"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p>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bl>
          </a:graphicData>
        </a:graphic>
      </p:graphicFrame>
      <p:sp>
        <p:nvSpPr>
          <p:cNvPr id="4" name="TextBox 3"/>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10</a:t>
            </a:r>
            <a:endParaRPr lang="en-US" sz="2400" b="1" dirty="0">
              <a:solidFill>
                <a:schemeClr val="bg1">
                  <a:lumMod val="65000"/>
                </a:schemeClr>
              </a:solidFill>
            </a:endParaRPr>
          </a:p>
        </p:txBody>
      </p:sp>
    </p:spTree>
    <p:extLst>
      <p:ext uri="{BB962C8B-B14F-4D97-AF65-F5344CB8AC3E}">
        <p14:creationId xmlns:p14="http://schemas.microsoft.com/office/powerpoint/2010/main" xmlns="" val="252743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1: Performance </a:t>
            </a:r>
            <a:r>
              <a:rPr lang="en-ZA" dirty="0"/>
              <a:t>–</a:t>
            </a:r>
            <a:br>
              <a:rPr lang="en-ZA" dirty="0"/>
            </a:br>
            <a:r>
              <a:rPr lang="en-ZA" dirty="0"/>
              <a:t> Q1 &amp; Q2 2016/17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667230231"/>
              </p:ext>
            </p:extLst>
          </p:nvPr>
        </p:nvGraphicFramePr>
        <p:xfrm>
          <a:off x="144008" y="1258489"/>
          <a:ext cx="8748472" cy="3657133"/>
        </p:xfrm>
        <a:graphic>
          <a:graphicData uri="http://schemas.openxmlformats.org/drawingml/2006/table">
            <a:tbl>
              <a:tblPr firstRow="1" firstCol="1" bandRow="1">
                <a:tableStyleId>{93296810-A885-4BE3-A3E7-6D5BEEA58F35}</a:tableStyleId>
              </a:tblPr>
              <a:tblGrid>
                <a:gridCol w="1851301"/>
                <a:gridCol w="776352"/>
                <a:gridCol w="776352"/>
                <a:gridCol w="836071"/>
                <a:gridCol w="836071"/>
                <a:gridCol w="719997"/>
                <a:gridCol w="720080"/>
                <a:gridCol w="2232248"/>
              </a:tblGrid>
              <a:tr h="313282">
                <a:tc gridSpan="8">
                  <a:txBody>
                    <a:bodyPr/>
                    <a:lstStyle/>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ADMINISTRATION</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ZA" sz="1100" b="1" kern="1200" dirty="0" smtClean="0">
                          <a:solidFill>
                            <a:schemeClr val="lt1"/>
                          </a:solidFill>
                          <a:effectLst/>
                          <a:latin typeface="Arial Narrow" panose="020B0606020202030204" pitchFamily="34" charset="0"/>
                          <a:ea typeface="+mn-ea"/>
                          <a:cs typeface="Arial" pitchFamily="34" charset="0"/>
                        </a:rPr>
                        <a:t>Strategic Objective: </a:t>
                      </a:r>
                      <a:r>
                        <a:rPr lang="en-US" sz="1100" b="1" kern="1200" dirty="0" smtClean="0">
                          <a:solidFill>
                            <a:schemeClr val="lt1"/>
                          </a:solidFill>
                          <a:effectLst/>
                          <a:latin typeface="Arial Narrow" panose="020B0606020202030204" pitchFamily="34" charset="0"/>
                          <a:ea typeface="+mn-ea"/>
                          <a:cs typeface="Arial" pitchFamily="34" charset="0"/>
                        </a:rPr>
                        <a:t>Provide efficient, accountable and effective administration</a:t>
                      </a:r>
                      <a:r>
                        <a:rPr lang="en-ZA" sz="1100" b="1" kern="1200" dirty="0" smtClean="0">
                          <a:solidFill>
                            <a:schemeClr val="lt1"/>
                          </a:solidFill>
                          <a:effectLst/>
                          <a:latin typeface="Arial Narrow" panose="020B0606020202030204" pitchFamily="34" charset="0"/>
                          <a:ea typeface="+mn-ea"/>
                          <a:cs typeface="Arial" pitchFamily="34" charset="0"/>
                        </a:rPr>
                        <a:t>. </a:t>
                      </a:r>
                    </a:p>
                    <a:p>
                      <a:pPr marL="0" algn="l" defTabSz="914400" rtl="0" eaLnBrk="1" latinLnBrk="0" hangingPunct="1">
                        <a:lnSpc>
                          <a:spcPct val="100000"/>
                        </a:lnSpc>
                      </a:pPr>
                      <a:r>
                        <a:rPr lang="en-GB" sz="1100" b="1" kern="1200" dirty="0" smtClean="0">
                          <a:effectLst/>
                          <a:latin typeface="Arial Narrow" panose="020B0606020202030204" pitchFamily="34" charset="0"/>
                          <a:cs typeface="Arial" pitchFamily="34" charset="0"/>
                        </a:rPr>
                        <a:t>Sub-programme 1.2:</a:t>
                      </a:r>
                      <a:r>
                        <a:rPr lang="en-GB" sz="1100" b="1" kern="1200" baseline="0" dirty="0" smtClean="0">
                          <a:effectLst/>
                          <a:latin typeface="Arial Narrow" panose="020B0606020202030204" pitchFamily="34" charset="0"/>
                          <a:cs typeface="Arial" pitchFamily="34" charset="0"/>
                        </a:rPr>
                        <a:t> Monitoring and Evaluation</a:t>
                      </a:r>
                    </a:p>
                    <a:p>
                      <a:pPr marL="0" algn="l" defTabSz="914400" rtl="0" eaLnBrk="1" latinLnBrk="0" hangingPunct="1">
                        <a:lnSpc>
                          <a:spcPct val="100000"/>
                        </a:lnSpc>
                      </a:pPr>
                      <a:endParaRPr lang="en-GB" sz="1100" b="1" kern="1200" baseline="0" dirty="0" smtClean="0">
                        <a:effectLst/>
                        <a:latin typeface="Arial Narrow" panose="020B0606020202030204" pitchFamily="34" charset="0"/>
                        <a:cs typeface="Arial"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340362">
                <a:tc rowSpan="2">
                  <a:txBody>
                    <a:bodyPr/>
                    <a:lstStyle/>
                    <a:p>
                      <a:pPr>
                        <a:lnSpc>
                          <a:spcPct val="100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00000"/>
                        </a:lnSpc>
                        <a:spcAft>
                          <a:spcPts val="0"/>
                        </a:spcAft>
                      </a:pPr>
                      <a:endParaRPr lang="en-ZA" sz="1100" b="1"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cs typeface="Arial" pitchFamily="34" charset="0"/>
                        </a:rPr>
                        <a:t>Variance</a:t>
                      </a:r>
                    </a:p>
                    <a:p>
                      <a:pPr algn="ctr">
                        <a:lnSpc>
                          <a:spcPct val="100000"/>
                        </a:lnSpc>
                        <a:spcAft>
                          <a:spcPts val="0"/>
                        </a:spcAft>
                      </a:pPr>
                      <a:r>
                        <a:rPr lang="en-ZA" sz="1100" b="0" dirty="0" smtClean="0">
                          <a:effectLst/>
                          <a:latin typeface="Arial Narrow" panose="020B0606020202030204" pitchFamily="34" charset="0"/>
                          <a:ea typeface="Times New Roman"/>
                          <a:cs typeface="Arial" pitchFamily="34" charset="0"/>
                        </a:rPr>
                        <a:t>for Q2</a:t>
                      </a:r>
                      <a:endParaRPr lang="en-ZA" sz="1100" b="0" dirty="0">
                        <a:effectLst/>
                        <a:latin typeface="Arial Narrow" panose="020B0606020202030204" pitchFamily="34" charset="0"/>
                        <a:ea typeface="Times New Roman"/>
                        <a:cs typeface="Arial"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itchFamily="34" charset="0"/>
                      </a:endParaRPr>
                    </a:p>
                  </a:txBody>
                  <a:tcPr marL="41004" marR="41004" marT="0" marB="0"/>
                </a:tc>
              </a:tr>
              <a:tr h="22889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824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Number of projects monitored</a:t>
                      </a:r>
                      <a:endParaRPr lang="en-ZA" sz="1100" dirty="0" smtClean="0">
                        <a:effectLst/>
                        <a:latin typeface="Arial Narrow" panose="020B0606020202030204" pitchFamily="34" charset="0"/>
                        <a:cs typeface="Arial" pitchFamily="34" charset="0"/>
                      </a:endParaRPr>
                    </a:p>
                    <a:p>
                      <a:pPr>
                        <a:lnSpc>
                          <a:spcPct val="100000"/>
                        </a:lnSpc>
                        <a:spcAft>
                          <a:spcPts val="0"/>
                        </a:spcAft>
                      </a:pPr>
                      <a:endParaRPr lang="en-ZA" sz="1100" dirty="0">
                        <a:effectLst/>
                        <a:latin typeface="Arial Narrow" panose="020B0606020202030204" pitchFamily="34" charset="0"/>
                        <a:ea typeface="Times New Roman"/>
                        <a:cs typeface="Arial" pitchFamily="34" charset="0"/>
                      </a:endParaRPr>
                    </a:p>
                  </a:txBody>
                  <a:tcPr marL="46001" marR="46001"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75</a:t>
                      </a:r>
                      <a:endParaRPr lang="en-ZA" sz="1100" dirty="0">
                        <a:effectLst/>
                        <a:latin typeface="Arial Narrow" panose="020B0606020202030204" pitchFamily="34" charset="0"/>
                        <a:ea typeface="Times New Roman"/>
                        <a:cs typeface="Arial" pitchFamily="34" charset="0"/>
                      </a:endParaRPr>
                    </a:p>
                  </a:txBody>
                  <a:tcPr marL="46001" marR="46001"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24</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25</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5</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29</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-20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tx1"/>
                          </a:solidFill>
                          <a:effectLst/>
                          <a:latin typeface="Arial Narrow" panose="020B0606020202030204" pitchFamily="34" charset="0"/>
                          <a:ea typeface="Calibri"/>
                          <a:cs typeface="Arial" pitchFamily="34" charset="0"/>
                        </a:rPr>
                        <a:t>Twenty monitoring projects could not be carried out due to capacity limitations. </a:t>
                      </a:r>
                      <a:r>
                        <a:rPr lang="en-ZA" sz="1100" baseline="0" dirty="0" smtClean="0">
                          <a:solidFill>
                            <a:schemeClr val="tx1"/>
                          </a:solidFill>
                          <a:effectLst/>
                          <a:latin typeface="Arial Narrow" panose="020B0606020202030204" pitchFamily="34" charset="0"/>
                          <a:ea typeface="Calibri"/>
                          <a:cs typeface="Arial" pitchFamily="34" charset="0"/>
                        </a:rPr>
                        <a:t>As the Q1 target had been exceeded by 9 projects, 11 additional projects will be monitored in Q3 to ensure that the indicator is on track to achieve the annual target. This will not impact the annual budget for this sub-programme.</a:t>
                      </a:r>
                      <a:endParaRPr lang="en-ZA" sz="1100" dirty="0" smtClean="0">
                        <a:solidFill>
                          <a:schemeClr val="tx1"/>
                        </a:solidFill>
                        <a:effectLst/>
                        <a:latin typeface="Arial Narrow" panose="020B0606020202030204" pitchFamily="34" charset="0"/>
                        <a:ea typeface="Calibri"/>
                        <a:cs typeface="Arial" pitchFamily="34" charset="0"/>
                      </a:endParaRPr>
                    </a:p>
                  </a:txBody>
                  <a:tcPr marL="68580" marR="68580" marT="0" marB="0"/>
                </a:tc>
              </a:tr>
              <a:tr h="2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Number of projects evaluated</a:t>
                      </a:r>
                      <a:endParaRPr lang="en-ZA" sz="1100" dirty="0" smtClean="0">
                        <a:effectLst/>
                        <a:latin typeface="Arial Narrow" panose="020B0606020202030204" pitchFamily="34" charset="0"/>
                        <a:cs typeface="Arial" pitchFamily="34" charset="0"/>
                      </a:endParaRPr>
                    </a:p>
                    <a:p>
                      <a:pPr>
                        <a:lnSpc>
                          <a:spcPct val="100000"/>
                        </a:lnSpc>
                        <a:spcAft>
                          <a:spcPts val="0"/>
                        </a:spcAft>
                      </a:pPr>
                      <a:endParaRPr lang="en-ZA" sz="1100" dirty="0">
                        <a:effectLst/>
                        <a:latin typeface="Arial Narrow" panose="020B0606020202030204" pitchFamily="34" charset="0"/>
                        <a:ea typeface="Times New Roman"/>
                        <a:cs typeface="Arial" pitchFamily="34" charset="0"/>
                      </a:endParaRPr>
                    </a:p>
                  </a:txBody>
                  <a:tcPr marL="46001" marR="46001"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30</a:t>
                      </a:r>
                      <a:endParaRPr lang="en-ZA" sz="1100" dirty="0">
                        <a:effectLst/>
                        <a:latin typeface="Arial Narrow" panose="020B0606020202030204" pitchFamily="34" charset="0"/>
                        <a:ea typeface="Times New Roman"/>
                        <a:cs typeface="Arial" pitchFamily="34" charset="0"/>
                      </a:endParaRPr>
                    </a:p>
                  </a:txBody>
                  <a:tcPr marL="46001" marR="46001"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10</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solidFill>
                            <a:schemeClr val="tx1"/>
                          </a:solidFill>
                          <a:effectLst/>
                          <a:latin typeface="Arial Narrow" panose="020B0606020202030204" pitchFamily="34" charset="0"/>
                          <a:ea typeface="Calibri"/>
                          <a:cs typeface="Arial" pitchFamily="34" charset="0"/>
                        </a:rPr>
                        <a:t>10</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10</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20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Achieved</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r>
              <a:tr h="473413">
                <a:tc>
                  <a:txBody>
                    <a:bodyPr/>
                    <a:lstStyle/>
                    <a:p>
                      <a:pPr>
                        <a:lnSpc>
                          <a:spcPct val="100000"/>
                        </a:lnSpc>
                        <a:spcAft>
                          <a:spcPts val="0"/>
                        </a:spcAft>
                      </a:pPr>
                      <a:r>
                        <a:rPr lang="en-ZA" sz="1100" dirty="0" smtClean="0">
                          <a:effectLst/>
                          <a:latin typeface="Arial Narrow" panose="020B0606020202030204" pitchFamily="34" charset="0"/>
                          <a:ea typeface="Times New Roman"/>
                          <a:cs typeface="Arial" pitchFamily="34" charset="0"/>
                        </a:rPr>
                        <a:t>Co-ordinate MDDA implementation of Outcome 14 activities</a:t>
                      </a:r>
                      <a:endParaRPr lang="en-ZA" sz="1100" dirty="0">
                        <a:effectLst/>
                        <a:latin typeface="Arial Narrow" panose="020B0606020202030204" pitchFamily="34" charset="0"/>
                        <a:ea typeface="Times New Roman"/>
                        <a:cs typeface="Arial" pitchFamily="34" charset="0"/>
                      </a:endParaRPr>
                    </a:p>
                  </a:txBody>
                  <a:tcPr marL="46001" marR="46001"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4</a:t>
                      </a:r>
                      <a:endParaRPr lang="en-ZA" sz="1100" dirty="0">
                        <a:effectLst/>
                        <a:latin typeface="Arial Narrow" panose="020B0606020202030204" pitchFamily="34" charset="0"/>
                        <a:ea typeface="Times New Roman"/>
                        <a:cs typeface="Arial" pitchFamily="34" charset="0"/>
                      </a:endParaRPr>
                    </a:p>
                  </a:txBody>
                  <a:tcPr marL="46001" marR="46001"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1</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1</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lnSpc>
                          <a:spcPct val="100000"/>
                        </a:lnSpc>
                        <a:spcBef>
                          <a:spcPts val="0"/>
                        </a:spcBef>
                        <a:spcAft>
                          <a:spcPts val="0"/>
                        </a:spcAft>
                      </a:pPr>
                      <a:r>
                        <a:rPr lang="en-US" sz="1100" b="0" dirty="0" smtClean="0">
                          <a:effectLst/>
                          <a:latin typeface="Arial Narrow" panose="020B0606020202030204" pitchFamily="34" charset="0"/>
                          <a:ea typeface="Calibri"/>
                          <a:cs typeface="Arial" pitchFamily="34" charset="0"/>
                        </a:rPr>
                        <a:t>1</a:t>
                      </a:r>
                      <a:endParaRPr lang="en-US"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2</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Achieved</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r>
            </a:tbl>
          </a:graphicData>
        </a:graphic>
      </p:graphicFrame>
      <p:sp>
        <p:nvSpPr>
          <p:cNvPr id="5" name="Slide Number Placeholder 4"/>
          <p:cNvSpPr>
            <a:spLocks noGrp="1"/>
          </p:cNvSpPr>
          <p:nvPr>
            <p:ph type="sldNum" sz="quarter" idx="12"/>
          </p:nvPr>
        </p:nvSpPr>
        <p:spPr>
          <a:xfrm>
            <a:off x="7010400" y="6318974"/>
            <a:ext cx="2133600" cy="365125"/>
          </a:xfrm>
        </p:spPr>
        <p:txBody>
          <a:bodyPr/>
          <a:lstStyle/>
          <a:p>
            <a:pPr>
              <a:defRPr/>
            </a:pPr>
            <a:fld id="{6EFE87D6-28AE-4488-BDD1-2DD6D741DE29}" type="slidenum">
              <a:rPr lang="en-US" smtClean="0"/>
              <a:pPr>
                <a:defRPr/>
              </a:pPr>
              <a:t>21</a:t>
            </a:fld>
            <a:endParaRPr lang="en-US" dirty="0"/>
          </a:p>
        </p:txBody>
      </p:sp>
      <p:sp>
        <p:nvSpPr>
          <p:cNvPr id="4" name="TextBox 3"/>
          <p:cNvSpPr txBox="1"/>
          <p:nvPr/>
        </p:nvSpPr>
        <p:spPr>
          <a:xfrm>
            <a:off x="179512" y="5301208"/>
            <a:ext cx="8712968" cy="1200329"/>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latin typeface="Arial Narrow" panose="020B0606020202030204" pitchFamily="34" charset="0"/>
                <a:ea typeface="Calibri"/>
              </a:rPr>
              <a:t>Additional to project monitoring activities, the Board requested the compilation of a </a:t>
            </a:r>
            <a:r>
              <a:rPr lang="en-ZA" sz="1200" dirty="0">
                <a:latin typeface="Arial Narrow" panose="020B0606020202030204" pitchFamily="34" charset="0"/>
                <a:ea typeface="Calibri"/>
              </a:rPr>
              <a:t>report reviewing municipal advertising spend on community media across South </a:t>
            </a:r>
            <a:r>
              <a:rPr lang="en-ZA" sz="1200" dirty="0" smtClean="0">
                <a:latin typeface="Arial Narrow" panose="020B0606020202030204" pitchFamily="34" charset="0"/>
                <a:ea typeface="Calibri"/>
              </a:rPr>
              <a:t>Africa. This was completed and submitted to the Board during Q2. </a:t>
            </a:r>
          </a:p>
          <a:p>
            <a:pPr marL="171450" indent="-171450">
              <a:buFont typeface="Arial" panose="020B0604020202020204" pitchFamily="34" charset="0"/>
              <a:buChar char="•"/>
            </a:pPr>
            <a:endParaRPr lang="en-ZA" sz="1200" dirty="0">
              <a:latin typeface="Arial Narrow" panose="020B0606020202030204" pitchFamily="34" charset="0"/>
            </a:endParaRPr>
          </a:p>
          <a:p>
            <a:r>
              <a:rPr lang="en-ZA" sz="1200" b="1" dirty="0" smtClean="0">
                <a:latin typeface="Arial Narrow" panose="020B0606020202030204" pitchFamily="34" charset="0"/>
              </a:rPr>
              <a:t>Footnote:</a:t>
            </a:r>
          </a:p>
          <a:p>
            <a:r>
              <a:rPr lang="en-ZA" sz="1200" dirty="0" smtClean="0">
                <a:latin typeface="Arial Narrow" panose="020B0606020202030204" pitchFamily="34" charset="0"/>
              </a:rPr>
              <a:t>Monitoring of a project takes place while the funding of the project is in progress.</a:t>
            </a:r>
          </a:p>
          <a:p>
            <a:r>
              <a:rPr lang="en-ZA" sz="1200" dirty="0" smtClean="0">
                <a:latin typeface="Arial Narrow" panose="020B0606020202030204" pitchFamily="34" charset="0"/>
              </a:rPr>
              <a:t>Evaluation of a project takes place at the conclusion of the funding of the project.</a:t>
            </a:r>
            <a:endParaRPr lang="en-US" sz="1200" dirty="0">
              <a:latin typeface="Arial Narrow" panose="020B0606020202030204" pitchFamily="34" charset="0"/>
            </a:endParaRPr>
          </a:p>
        </p:txBody>
      </p:sp>
    </p:spTree>
    <p:extLst>
      <p:ext uri="{BB962C8B-B14F-4D97-AF65-F5344CB8AC3E}">
        <p14:creationId xmlns:p14="http://schemas.microsoft.com/office/powerpoint/2010/main" xmlns="" val="57513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1: Performance </a:t>
            </a:r>
            <a:r>
              <a:rPr lang="en-ZA" dirty="0"/>
              <a:t>–</a:t>
            </a:r>
            <a:br>
              <a:rPr lang="en-ZA" dirty="0"/>
            </a:br>
            <a:r>
              <a:rPr lang="en-ZA" dirty="0"/>
              <a:t> Q1 &amp; Q2 2016/17 </a:t>
            </a:r>
          </a:p>
        </p:txBody>
      </p:sp>
      <p:graphicFrame>
        <p:nvGraphicFramePr>
          <p:cNvPr id="6" name="Content Placeholder 5"/>
          <p:cNvGraphicFramePr>
            <a:graphicFrameLocks noGrp="1"/>
          </p:cNvGraphicFramePr>
          <p:nvPr>
            <p:ph idx="4294967295"/>
            <p:extLst/>
          </p:nvPr>
        </p:nvGraphicFramePr>
        <p:xfrm>
          <a:off x="182979" y="1272665"/>
          <a:ext cx="8853518" cy="3836580"/>
        </p:xfrm>
        <a:graphic>
          <a:graphicData uri="http://schemas.openxmlformats.org/drawingml/2006/table">
            <a:tbl>
              <a:tblPr firstRow="1" firstCol="1" bandRow="1">
                <a:tableStyleId>{93296810-A885-4BE3-A3E7-6D5BEEA58F35}</a:tableStyleId>
              </a:tblPr>
              <a:tblGrid>
                <a:gridCol w="2447444"/>
                <a:gridCol w="789449"/>
                <a:gridCol w="576064"/>
                <a:gridCol w="720080"/>
                <a:gridCol w="792088"/>
                <a:gridCol w="864096"/>
                <a:gridCol w="648072"/>
                <a:gridCol w="2016225"/>
              </a:tblGrid>
              <a:tr h="720080">
                <a:tc gridSpan="8">
                  <a:txBody>
                    <a:bodyPr/>
                    <a:lstStyle/>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ADMINISTRATION</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ZA" sz="1100" b="1" kern="1200" dirty="0" smtClean="0">
                          <a:solidFill>
                            <a:schemeClr val="lt1"/>
                          </a:solidFill>
                          <a:effectLst/>
                          <a:latin typeface="Arial Narrow" panose="020B0606020202030204" pitchFamily="34" charset="0"/>
                          <a:ea typeface="+mn-ea"/>
                          <a:cs typeface="Arial" pitchFamily="34" charset="0"/>
                        </a:rPr>
                        <a:t>Strategic Objective: </a:t>
                      </a:r>
                      <a:r>
                        <a:rPr lang="en-US" sz="1100" b="1" kern="1200" dirty="0" smtClean="0">
                          <a:solidFill>
                            <a:schemeClr val="lt1"/>
                          </a:solidFill>
                          <a:effectLst/>
                          <a:latin typeface="Arial Narrow" panose="020B0606020202030204" pitchFamily="34" charset="0"/>
                          <a:ea typeface="+mn-ea"/>
                          <a:cs typeface="Arial" pitchFamily="34" charset="0"/>
                        </a:rPr>
                        <a:t>Provide efficient, accountable and effective administration</a:t>
                      </a:r>
                      <a:r>
                        <a:rPr lang="en-ZA" sz="1100" b="1" kern="1200" dirty="0" smtClean="0">
                          <a:solidFill>
                            <a:schemeClr val="lt1"/>
                          </a:solidFill>
                          <a:effectLst/>
                          <a:latin typeface="Arial Narrow" panose="020B0606020202030204" pitchFamily="34" charset="0"/>
                          <a:ea typeface="+mn-ea"/>
                          <a:cs typeface="Arial" pitchFamily="34" charset="0"/>
                        </a:rPr>
                        <a:t>. </a:t>
                      </a:r>
                    </a:p>
                    <a:p>
                      <a:r>
                        <a:rPr lang="en-GB" sz="1100" b="1" kern="1200" dirty="0" smtClean="0">
                          <a:effectLst/>
                          <a:latin typeface="Arial Narrow" panose="020B0606020202030204" pitchFamily="34" charset="0"/>
                          <a:cs typeface="Arial" pitchFamily="34" charset="0"/>
                        </a:rPr>
                        <a:t>Sub-programme 1.3:</a:t>
                      </a:r>
                      <a:r>
                        <a:rPr lang="en-GB" sz="1100" b="1" kern="1200" baseline="0" dirty="0" smtClean="0">
                          <a:effectLst/>
                          <a:latin typeface="Arial Narrow" panose="020B0606020202030204" pitchFamily="34" charset="0"/>
                          <a:cs typeface="Arial" pitchFamily="34" charset="0"/>
                        </a:rPr>
                        <a:t> </a:t>
                      </a:r>
                      <a:r>
                        <a:rPr lang="en-GB" sz="1100" dirty="0" smtClean="0">
                          <a:latin typeface="Arial Narrow" panose="020B0606020202030204" pitchFamily="34" charset="0"/>
                          <a:cs typeface="Arial" pitchFamily="34" charset="0"/>
                        </a:rPr>
                        <a:t>Legal</a:t>
                      </a:r>
                      <a:r>
                        <a:rPr lang="en-GB" sz="1100" baseline="0" dirty="0" smtClean="0">
                          <a:latin typeface="Arial Narrow" panose="020B0606020202030204" pitchFamily="34" charset="0"/>
                          <a:cs typeface="Arial" pitchFamily="34" charset="0"/>
                        </a:rPr>
                        <a:t> and Regulatory Affairs</a:t>
                      </a: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493422">
                <a:tc rowSpan="2">
                  <a:txBody>
                    <a:bodyPr/>
                    <a:lstStyle/>
                    <a:p>
                      <a:pPr>
                        <a:lnSpc>
                          <a:spcPct val="115000"/>
                        </a:lnSpc>
                        <a:spcAft>
                          <a:spcPts val="0"/>
                        </a:spcAft>
                      </a:pPr>
                      <a:r>
                        <a:rPr lang="en-ZA" sz="1100" baseline="0" dirty="0" smtClean="0">
                          <a:solidFill>
                            <a:schemeClr val="bg1"/>
                          </a:solidFill>
                          <a:effectLst/>
                          <a:latin typeface="Arial Narrow" panose="020B0606020202030204" pitchFamily="34" charset="0"/>
                          <a:cs typeface="Arial" pitchFamily="34" charset="0"/>
                        </a:rPr>
                        <a:t>Performance Indicator</a:t>
                      </a:r>
                      <a:endParaRPr lang="en-ZA" sz="1100" dirty="0">
                        <a:solidFill>
                          <a:schemeClr val="bg1"/>
                        </a:solidFill>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a:t>
                      </a:r>
                      <a:r>
                        <a:rPr lang="en-GB" sz="1100" kern="1200" baseline="0" dirty="0" smtClean="0">
                          <a:effectLst/>
                          <a:latin typeface="Arial Narrow" panose="020B0606020202030204" pitchFamily="34" charset="0"/>
                          <a:cs typeface="Arial" pitchFamily="34" charset="0"/>
                        </a:rPr>
                        <a:t> </a:t>
                      </a:r>
                      <a:r>
                        <a:rPr lang="en-GB" sz="1100" kern="1200" dirty="0" smtClean="0">
                          <a:effectLst/>
                          <a:latin typeface="Arial Narrow" panose="020B0606020202030204" pitchFamily="34" charset="0"/>
                          <a:cs typeface="Arial" pitchFamily="34" charset="0"/>
                        </a:rPr>
                        <a:t>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Variance</a:t>
                      </a:r>
                    </a:p>
                    <a:p>
                      <a:pPr algn="ctr">
                        <a:lnSpc>
                          <a:spcPct val="115000"/>
                        </a:lnSpc>
                        <a:spcAft>
                          <a:spcPts val="0"/>
                        </a:spcAft>
                      </a:pPr>
                      <a:r>
                        <a:rPr lang="en-ZA" sz="1100" dirty="0" smtClean="0">
                          <a:effectLst/>
                          <a:latin typeface="Arial Narrow" panose="020B0606020202030204" pitchFamily="34" charset="0"/>
                          <a:cs typeface="Arial" pitchFamily="34" charset="0"/>
                        </a:rPr>
                        <a:t>for Q2</a:t>
                      </a: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r>
              <a:tr h="2188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35102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b="1" dirty="0" smtClean="0">
                          <a:solidFill>
                            <a:schemeClr val="bg1"/>
                          </a:solidFill>
                          <a:effectLst/>
                          <a:latin typeface="Arial Narrow" panose="020B0606020202030204" pitchFamily="34" charset="0"/>
                          <a:ea typeface="Times New Roman"/>
                        </a:rPr>
                        <a:t>Contracts Management Strategy developed*</a:t>
                      </a:r>
                      <a:endParaRPr lang="en-ZA" sz="1100" b="1" dirty="0" smtClean="0">
                        <a:solidFill>
                          <a:schemeClr val="bg1"/>
                        </a:solidFill>
                        <a:effectLst/>
                        <a:latin typeface="Arial Narrow" panose="020B0606020202030204" pitchFamily="34" charset="0"/>
                        <a:ea typeface="Calibri"/>
                      </a:endParaRPr>
                    </a:p>
                  </a:txBody>
                  <a:tcPr marL="21905" marR="21905" marT="0" marB="0"/>
                </a:tc>
                <a:tc>
                  <a:txBody>
                    <a:bodyPr/>
                    <a:lstStyle/>
                    <a:p>
                      <a:pPr algn="ctr">
                        <a:lnSpc>
                          <a:spcPct val="115000"/>
                        </a:lnSpc>
                        <a:spcAft>
                          <a:spcPts val="0"/>
                        </a:spcAft>
                      </a:pPr>
                      <a:r>
                        <a:rPr lang="en-GB" sz="1100" b="0" dirty="0">
                          <a:solidFill>
                            <a:schemeClr val="tx1"/>
                          </a:solidFill>
                          <a:effectLst/>
                          <a:latin typeface="Arial Narrow" panose="020B0606020202030204" pitchFamily="34" charset="0"/>
                          <a:ea typeface="Times New Roman"/>
                        </a:rPr>
                        <a:t>1</a:t>
                      </a:r>
                      <a:endParaRPr lang="en-ZA" sz="1100" b="1" dirty="0">
                        <a:solidFill>
                          <a:schemeClr val="tx1"/>
                        </a:solidFill>
                        <a:effectLst/>
                        <a:latin typeface="Arial Narrow" panose="020B0606020202030204" pitchFamily="34" charset="0"/>
                        <a:ea typeface="Calibri"/>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rPr>
                        <a:t>0</a:t>
                      </a:r>
                      <a:endParaRPr lang="en-US" sz="1100" dirty="0">
                        <a:solidFill>
                          <a:schemeClr val="tx1"/>
                        </a:solidFill>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Annual target – to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47842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b="1" dirty="0" smtClean="0">
                          <a:solidFill>
                            <a:schemeClr val="bg1"/>
                          </a:solidFill>
                          <a:effectLst/>
                          <a:latin typeface="Arial Narrow" panose="020B0606020202030204" pitchFamily="34" charset="0"/>
                          <a:ea typeface="Times New Roman"/>
                        </a:rPr>
                        <a:t>Contracts Register with Grantees and Service Providers**</a:t>
                      </a:r>
                      <a:endParaRPr lang="en-ZA" sz="1100" b="1" dirty="0" smtClean="0">
                        <a:solidFill>
                          <a:schemeClr val="bg1"/>
                        </a:solidFill>
                        <a:effectLst/>
                        <a:latin typeface="Arial Narrow" panose="020B0606020202030204" pitchFamily="34" charset="0"/>
                        <a:ea typeface="Calibri"/>
                      </a:endParaRPr>
                    </a:p>
                  </a:txBody>
                  <a:tcPr marL="21905" marR="21905" marT="0" marB="0"/>
                </a:tc>
                <a:tc>
                  <a:txBody>
                    <a:bodyPr/>
                    <a:lstStyle/>
                    <a:p>
                      <a:pPr algn="ctr">
                        <a:lnSpc>
                          <a:spcPct val="115000"/>
                        </a:lnSpc>
                        <a:spcAft>
                          <a:spcPts val="0"/>
                        </a:spcAft>
                      </a:pPr>
                      <a:r>
                        <a:rPr lang="en-GB" sz="1100" b="0" dirty="0">
                          <a:solidFill>
                            <a:schemeClr val="tx1"/>
                          </a:solidFill>
                          <a:effectLst/>
                          <a:latin typeface="Arial Narrow" panose="020B0606020202030204" pitchFamily="34" charset="0"/>
                          <a:ea typeface="Times New Roman"/>
                        </a:rPr>
                        <a:t>1</a:t>
                      </a:r>
                      <a:endParaRPr lang="en-ZA" sz="1100" b="1" dirty="0">
                        <a:solidFill>
                          <a:schemeClr val="tx1"/>
                        </a:solidFill>
                        <a:effectLst/>
                        <a:latin typeface="Arial Narrow" panose="020B0606020202030204" pitchFamily="34" charset="0"/>
                        <a:ea typeface="Calibri"/>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rPr>
                        <a:t>0</a:t>
                      </a:r>
                      <a:endParaRPr lang="en-US" sz="1100" dirty="0">
                        <a:solidFill>
                          <a:schemeClr val="tx1"/>
                        </a:solidFill>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Annual target – to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481743">
                <a:tc>
                  <a:txBody>
                    <a:bodyPr/>
                    <a:lstStyle/>
                    <a:p>
                      <a:pPr>
                        <a:lnSpc>
                          <a:spcPct val="115000"/>
                        </a:lnSpc>
                      </a:pPr>
                      <a:r>
                        <a:rPr lang="en-US" sz="1100" b="1" kern="1200" dirty="0" smtClean="0">
                          <a:solidFill>
                            <a:schemeClr val="bg1"/>
                          </a:solidFill>
                          <a:latin typeface="Arial Narrow" panose="020B0606020202030204" pitchFamily="34" charset="0"/>
                          <a:cs typeface="Arial" pitchFamily="34" charset="0"/>
                        </a:rPr>
                        <a:t>Turnaround lead time for contract vetting and approval</a:t>
                      </a:r>
                      <a:endParaRPr lang="en-ZA" sz="1100" b="1" dirty="0">
                        <a:solidFill>
                          <a:schemeClr val="bg1"/>
                        </a:solidFill>
                        <a:effectLst/>
                        <a:latin typeface="Arial Narrow" panose="020B0606020202030204" pitchFamily="34" charset="0"/>
                        <a:cs typeface="Arial" pitchFamily="34" charset="0"/>
                      </a:endParaRPr>
                    </a:p>
                  </a:txBody>
                  <a:tcPr marL="21905" marR="21905" marT="0" marB="0"/>
                </a:tc>
                <a:tc>
                  <a:txBody>
                    <a:bodyPr/>
                    <a:lstStyle/>
                    <a:p>
                      <a:pPr algn="ctr">
                        <a:lnSpc>
                          <a:spcPct val="115000"/>
                        </a:lnSpc>
                        <a:spcAft>
                          <a:spcPts val="0"/>
                        </a:spcAft>
                      </a:pPr>
                      <a:r>
                        <a:rPr lang="en-GB" sz="1100" b="0" dirty="0" smtClean="0">
                          <a:solidFill>
                            <a:schemeClr val="tx1"/>
                          </a:solidFill>
                          <a:effectLst/>
                          <a:latin typeface="Arial Narrow" panose="020B0606020202030204" pitchFamily="34" charset="0"/>
                          <a:ea typeface="Times New Roman"/>
                        </a:rPr>
                        <a:t>2 weeks</a:t>
                      </a:r>
                      <a:endParaRPr lang="en-ZA" sz="1100" b="1" dirty="0">
                        <a:solidFill>
                          <a:schemeClr val="tx1"/>
                        </a:solidFill>
                        <a:effectLst/>
                        <a:latin typeface="Arial Narrow" panose="020B0606020202030204" pitchFamily="34" charset="0"/>
                        <a:ea typeface="Calibri"/>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2 weeks</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2 weeks</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rPr>
                        <a:t>2 weeks</a:t>
                      </a:r>
                      <a:endParaRPr lang="en-US" sz="1100" dirty="0">
                        <a:solidFill>
                          <a:schemeClr val="tx1"/>
                        </a:solidFill>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2 weeks</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nSpc>
                          <a:spcPct val="115000"/>
                        </a:lnSpc>
                        <a:spcAft>
                          <a:spcPts val="0"/>
                        </a:spcAft>
                      </a:pPr>
                      <a:r>
                        <a:rPr lang="en-ZA" sz="1100" b="0" dirty="0" smtClean="0">
                          <a:solidFill>
                            <a:schemeClr val="tx1"/>
                          </a:solidFill>
                          <a:effectLst/>
                          <a:latin typeface="Arial Narrow" panose="020B0606020202030204" pitchFamily="34" charset="0"/>
                          <a:ea typeface="Calibri"/>
                        </a:rPr>
                        <a:t>Achieved</a:t>
                      </a:r>
                      <a:endParaRPr lang="en-ZA" sz="1100" b="0" dirty="0">
                        <a:solidFill>
                          <a:schemeClr val="tx1"/>
                        </a:solidFill>
                        <a:effectLst/>
                        <a:latin typeface="Arial Narrow" panose="020B0606020202030204" pitchFamily="34" charset="0"/>
                        <a:ea typeface="Calibri"/>
                      </a:endParaRPr>
                    </a:p>
                  </a:txBody>
                  <a:tcPr marL="68580" marR="68580" marT="0" marB="0"/>
                </a:tc>
              </a:tr>
              <a:tr h="303316">
                <a:tc>
                  <a:txBody>
                    <a:bodyPr/>
                    <a:lstStyle/>
                    <a:p>
                      <a:pPr>
                        <a:lnSpc>
                          <a:spcPct val="115000"/>
                        </a:lnSpc>
                      </a:pPr>
                      <a:r>
                        <a:rPr lang="en-US" sz="1100" b="1" kern="1200" dirty="0" smtClean="0">
                          <a:solidFill>
                            <a:schemeClr val="bg1"/>
                          </a:solidFill>
                          <a:latin typeface="Arial Narrow" panose="020B0606020202030204" pitchFamily="34" charset="0"/>
                          <a:cs typeface="Arial" pitchFamily="34" charset="0"/>
                        </a:rPr>
                        <a:t>Percentage of litigation</a:t>
                      </a:r>
                      <a:r>
                        <a:rPr lang="en-US" sz="1100" b="1" kern="1200" baseline="0" dirty="0" smtClean="0">
                          <a:solidFill>
                            <a:schemeClr val="bg1"/>
                          </a:solidFill>
                          <a:latin typeface="Arial Narrow" panose="020B0606020202030204" pitchFamily="34" charset="0"/>
                          <a:cs typeface="Arial" pitchFamily="34" charset="0"/>
                        </a:rPr>
                        <a:t> cases handled</a:t>
                      </a:r>
                      <a:endParaRPr lang="en-ZA" sz="1100" b="1" dirty="0">
                        <a:solidFill>
                          <a:schemeClr val="bg1"/>
                        </a:solidFill>
                        <a:effectLst/>
                        <a:latin typeface="Arial Narrow" panose="020B0606020202030204" pitchFamily="34" charset="0"/>
                        <a:cs typeface="Arial" pitchFamily="34" charset="0"/>
                      </a:endParaRPr>
                    </a:p>
                  </a:txBody>
                  <a:tcPr marL="21905" marR="21905" marT="0" marB="0"/>
                </a:tc>
                <a:tc>
                  <a:txBody>
                    <a:bodyPr/>
                    <a:lstStyle/>
                    <a:p>
                      <a:pPr algn="ctr">
                        <a:lnSpc>
                          <a:spcPct val="115000"/>
                        </a:lnSpc>
                        <a:spcAft>
                          <a:spcPts val="0"/>
                        </a:spcAft>
                      </a:pPr>
                      <a:r>
                        <a:rPr lang="en-GB" sz="1100" b="0" dirty="0">
                          <a:solidFill>
                            <a:schemeClr val="tx1"/>
                          </a:solidFill>
                          <a:effectLst/>
                          <a:latin typeface="Arial Narrow" panose="020B0606020202030204" pitchFamily="34" charset="0"/>
                          <a:ea typeface="Times New Roman"/>
                        </a:rPr>
                        <a:t>100%</a:t>
                      </a:r>
                      <a:endParaRPr lang="en-ZA" sz="1100" b="1" dirty="0">
                        <a:solidFill>
                          <a:schemeClr val="tx1"/>
                        </a:solidFill>
                        <a:effectLst/>
                        <a:latin typeface="Arial Narrow" panose="020B0606020202030204" pitchFamily="34" charset="0"/>
                        <a:ea typeface="Calibri"/>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100%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rPr>
                        <a:t>0%</a:t>
                      </a:r>
                      <a:endParaRPr lang="en-US" sz="1100" dirty="0">
                        <a:solidFill>
                          <a:schemeClr val="tx1"/>
                        </a:solidFill>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-100%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nSpc>
                          <a:spcPct val="115000"/>
                        </a:lnSpc>
                        <a:spcAft>
                          <a:spcPts val="0"/>
                        </a:spcAft>
                      </a:pPr>
                      <a:r>
                        <a:rPr lang="en-ZA" sz="1100" b="0" dirty="0" smtClean="0">
                          <a:solidFill>
                            <a:schemeClr val="tx1"/>
                          </a:solidFill>
                          <a:effectLst/>
                          <a:latin typeface="Arial Narrow" panose="020B0606020202030204" pitchFamily="34" charset="0"/>
                          <a:ea typeface="Calibri"/>
                        </a:rPr>
                        <a:t>There were no litigation cases</a:t>
                      </a:r>
                      <a:endParaRPr lang="en-ZA" sz="1100" b="0" dirty="0">
                        <a:solidFill>
                          <a:schemeClr val="tx1"/>
                        </a:solidFill>
                        <a:effectLst/>
                        <a:latin typeface="Arial Narrow" panose="020B0606020202030204" pitchFamily="34" charset="0"/>
                        <a:ea typeface="Calibri"/>
                      </a:endParaRPr>
                    </a:p>
                  </a:txBody>
                  <a:tcPr marL="68580" marR="68580" marT="0" marB="0"/>
                </a:tc>
              </a:tr>
              <a:tr h="7047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b="1" dirty="0" smtClean="0">
                          <a:solidFill>
                            <a:schemeClr val="bg1"/>
                          </a:solidFill>
                          <a:effectLst/>
                          <a:latin typeface="Arial Narrow" panose="020B0606020202030204" pitchFamily="34" charset="0"/>
                          <a:ea typeface="Times New Roman"/>
                        </a:rPr>
                        <a:t>Percentage of policy development and legislative review  contributions</a:t>
                      </a:r>
                      <a:endParaRPr lang="en-ZA" sz="1100" b="1" dirty="0" smtClean="0">
                        <a:solidFill>
                          <a:schemeClr val="bg1"/>
                        </a:solidFill>
                        <a:effectLst/>
                        <a:latin typeface="Arial Narrow" panose="020B0606020202030204" pitchFamily="34" charset="0"/>
                        <a:ea typeface="Calibri"/>
                      </a:endParaRPr>
                    </a:p>
                  </a:txBody>
                  <a:tcPr marL="21905" marR="21905" marT="0" marB="0"/>
                </a:tc>
                <a:tc>
                  <a:txBody>
                    <a:bodyPr/>
                    <a:lstStyle/>
                    <a:p>
                      <a:pPr algn="ctr">
                        <a:lnSpc>
                          <a:spcPct val="115000"/>
                        </a:lnSpc>
                        <a:spcAft>
                          <a:spcPts val="0"/>
                        </a:spcAft>
                      </a:pPr>
                      <a:r>
                        <a:rPr lang="en-GB" sz="1100" b="0" dirty="0" smtClean="0">
                          <a:solidFill>
                            <a:schemeClr val="tx1"/>
                          </a:solidFill>
                          <a:effectLst/>
                          <a:latin typeface="Arial Narrow" panose="020B0606020202030204" pitchFamily="34" charset="0"/>
                          <a:ea typeface="Calibri"/>
                        </a:rPr>
                        <a:t>100%</a:t>
                      </a:r>
                      <a:endParaRPr lang="en-ZA" sz="1100" b="1" dirty="0">
                        <a:solidFill>
                          <a:schemeClr val="tx1"/>
                        </a:solidFill>
                        <a:effectLst/>
                        <a:latin typeface="Arial Narrow" panose="020B0606020202030204" pitchFamily="34" charset="0"/>
                        <a:ea typeface="Calibri"/>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Narrow" panose="020B0606020202030204" pitchFamily="34" charset="0"/>
                          <a:ea typeface="Times New Roman"/>
                          <a:cs typeface="Arial" pitchFamily="34" charset="0"/>
                        </a:rPr>
                        <a:t>100%</a:t>
                      </a:r>
                      <a:endParaRPr lang="en-US" sz="110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solidFill>
                            <a:schemeClr val="tx1"/>
                          </a:solidFill>
                          <a:latin typeface="Arial Narrow" panose="020B0606020202030204" pitchFamily="34" charset="0"/>
                        </a:rPr>
                        <a:t>0%</a:t>
                      </a:r>
                      <a:endParaRPr lang="en-US" sz="1100" dirty="0">
                        <a:solidFill>
                          <a:schemeClr val="tx1"/>
                        </a:solidFill>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-100%</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a:lnSpc>
                          <a:spcPct val="115000"/>
                        </a:lnSpc>
                        <a:spcAft>
                          <a:spcPts val="0"/>
                        </a:spcAft>
                      </a:pPr>
                      <a:r>
                        <a:rPr lang="en-ZA" sz="1100" b="0" dirty="0" smtClean="0">
                          <a:solidFill>
                            <a:schemeClr val="tx1"/>
                          </a:solidFill>
                          <a:effectLst/>
                          <a:latin typeface="Arial Narrow" panose="020B0606020202030204" pitchFamily="34" charset="0"/>
                          <a:ea typeface="Calibri"/>
                        </a:rPr>
                        <a:t>There was no call for policy development and legislative review contributions</a:t>
                      </a:r>
                      <a:endParaRPr lang="en-ZA" sz="1100" b="0" dirty="0">
                        <a:solidFill>
                          <a:schemeClr val="tx1"/>
                        </a:solidFill>
                        <a:effectLst/>
                        <a:latin typeface="Arial Narrow" panose="020B0606020202030204" pitchFamily="34" charset="0"/>
                        <a:ea typeface="Calibri"/>
                      </a:endParaRPr>
                    </a:p>
                  </a:txBody>
                  <a:tcPr marL="68580" marR="68580" marT="0" marB="0"/>
                </a:tc>
              </a:tr>
            </a:tbl>
          </a:graphicData>
        </a:graphic>
      </p:graphicFrame>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22</a:t>
            </a:fld>
            <a:endParaRPr lang="en-US" dirty="0"/>
          </a:p>
        </p:txBody>
      </p:sp>
      <p:sp>
        <p:nvSpPr>
          <p:cNvPr id="3" name="TextBox 2"/>
          <p:cNvSpPr txBox="1"/>
          <p:nvPr/>
        </p:nvSpPr>
        <p:spPr>
          <a:xfrm>
            <a:off x="251520" y="5229200"/>
            <a:ext cx="8435280" cy="646331"/>
          </a:xfrm>
          <a:prstGeom prst="rect">
            <a:avLst/>
          </a:prstGeom>
          <a:noFill/>
        </p:spPr>
        <p:txBody>
          <a:bodyPr wrap="square" rtlCol="0">
            <a:spAutoFit/>
          </a:bodyPr>
          <a:lstStyle/>
          <a:p>
            <a:r>
              <a:rPr lang="en-US" sz="1200" b="1" dirty="0" smtClean="0">
                <a:latin typeface="Segoe UI Light" panose="020B0502040204020203" pitchFamily="34" charset="0"/>
                <a:cs typeface="Segoe UI Light" panose="020B0502040204020203" pitchFamily="34" charset="0"/>
              </a:rPr>
              <a:t>Footnote</a:t>
            </a:r>
          </a:p>
          <a:p>
            <a:r>
              <a:rPr lang="en-US" sz="1200" b="1" dirty="0" smtClean="0">
                <a:latin typeface="Segoe UI Light" panose="020B0502040204020203" pitchFamily="34" charset="0"/>
                <a:cs typeface="Segoe UI Light" panose="020B0502040204020203" pitchFamily="34" charset="0"/>
              </a:rPr>
              <a:t>*</a:t>
            </a:r>
            <a:r>
              <a:rPr lang="en-US" sz="1200" dirty="0">
                <a:latin typeface="Arial Narrow" panose="020B0606020202030204" pitchFamily="34" charset="0"/>
              </a:rPr>
              <a:t>A contracts management strategy is in place but, per MDDA procedures, is reviewed on an </a:t>
            </a:r>
            <a:r>
              <a:rPr lang="en-US" sz="1200" dirty="0" smtClean="0">
                <a:latin typeface="Arial Narrow" panose="020B0606020202030204" pitchFamily="34" charset="0"/>
              </a:rPr>
              <a:t>annual basis.</a:t>
            </a:r>
          </a:p>
          <a:p>
            <a:r>
              <a:rPr lang="en-US" sz="1200" b="1" dirty="0" smtClean="0">
                <a:latin typeface="Arial Narrow" panose="020B0606020202030204" pitchFamily="34" charset="0"/>
                <a:cs typeface="Segoe UI Light" panose="020B0502040204020203" pitchFamily="34" charset="0"/>
              </a:rPr>
              <a:t>** </a:t>
            </a:r>
            <a:r>
              <a:rPr lang="en-US" sz="1200" dirty="0">
                <a:latin typeface="Arial Narrow" panose="020B0606020202030204" pitchFamily="34" charset="0"/>
              </a:rPr>
              <a:t>A </a:t>
            </a:r>
            <a:r>
              <a:rPr lang="en-ZA" sz="1200" dirty="0">
                <a:latin typeface="Arial Narrow" panose="020B0606020202030204" pitchFamily="34" charset="0"/>
              </a:rPr>
              <a:t>Contracts Register with Grantees and Service </a:t>
            </a:r>
            <a:r>
              <a:rPr lang="en-ZA" sz="1200" dirty="0" smtClean="0">
                <a:latin typeface="Arial Narrow" panose="020B0606020202030204" pitchFamily="34" charset="0"/>
              </a:rPr>
              <a:t>Providers </a:t>
            </a:r>
            <a:r>
              <a:rPr lang="en-US" sz="1200" dirty="0" smtClean="0">
                <a:latin typeface="Arial Narrow" panose="020B0606020202030204" pitchFamily="34" charset="0"/>
              </a:rPr>
              <a:t> </a:t>
            </a:r>
            <a:r>
              <a:rPr lang="en-US" sz="1200" dirty="0">
                <a:latin typeface="Arial Narrow" panose="020B0606020202030204" pitchFamily="34" charset="0"/>
              </a:rPr>
              <a:t>is in place but, per MDDA procedures, is reviewed on an </a:t>
            </a:r>
            <a:r>
              <a:rPr lang="en-US" sz="1200" dirty="0" smtClean="0">
                <a:latin typeface="Arial Narrow" panose="020B0606020202030204" pitchFamily="34" charset="0"/>
              </a:rPr>
              <a:t>annual basis. </a:t>
            </a:r>
            <a:endParaRPr lang="en-US" sz="12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3107399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Performance –</a:t>
            </a:r>
            <a:br>
              <a:rPr lang="en-ZA" dirty="0" smtClean="0"/>
            </a:br>
            <a:r>
              <a:rPr lang="en-ZA" dirty="0" smtClean="0"/>
              <a:t> </a:t>
            </a:r>
            <a:r>
              <a:rPr lang="en-ZA" dirty="0"/>
              <a:t>Q1 &amp; Q2 2016/17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194020990"/>
              </p:ext>
            </p:extLst>
          </p:nvPr>
        </p:nvGraphicFramePr>
        <p:xfrm>
          <a:off x="34528" y="1052736"/>
          <a:ext cx="9108503" cy="4922257"/>
        </p:xfrm>
        <a:graphic>
          <a:graphicData uri="http://schemas.openxmlformats.org/drawingml/2006/table">
            <a:tbl>
              <a:tblPr firstRow="1" firstCol="1" bandRow="1">
                <a:tableStyleId>{93296810-A885-4BE3-A3E7-6D5BEEA58F35}</a:tableStyleId>
              </a:tblPr>
              <a:tblGrid>
                <a:gridCol w="2172048"/>
                <a:gridCol w="737920"/>
                <a:gridCol w="516544"/>
                <a:gridCol w="590336"/>
                <a:gridCol w="737920"/>
                <a:gridCol w="717840"/>
                <a:gridCol w="576064"/>
                <a:gridCol w="3059831"/>
              </a:tblGrid>
              <a:tr h="571976">
                <a:tc gridSpan="8">
                  <a:txBody>
                    <a:bodyPr/>
                    <a:lstStyle/>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ADMINISTRATION</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ZA" sz="1100" b="1" kern="1200" dirty="0" smtClean="0">
                          <a:solidFill>
                            <a:schemeClr val="lt1"/>
                          </a:solidFill>
                          <a:effectLst/>
                          <a:latin typeface="Arial Narrow" panose="020B0606020202030204" pitchFamily="34" charset="0"/>
                          <a:ea typeface="+mn-ea"/>
                          <a:cs typeface="Arial" pitchFamily="34" charset="0"/>
                        </a:rPr>
                        <a:t>Strategic Objective: </a:t>
                      </a:r>
                      <a:r>
                        <a:rPr lang="en-US" sz="1100" b="1" kern="1200" dirty="0" smtClean="0">
                          <a:solidFill>
                            <a:schemeClr val="lt1"/>
                          </a:solidFill>
                          <a:effectLst/>
                          <a:latin typeface="Arial Narrow" panose="020B0606020202030204" pitchFamily="34" charset="0"/>
                          <a:ea typeface="+mn-ea"/>
                          <a:cs typeface="Arial" pitchFamily="34" charset="0"/>
                        </a:rPr>
                        <a:t>Provide efficient, accountable and effective administration</a:t>
                      </a:r>
                      <a:r>
                        <a:rPr lang="en-ZA" sz="1100" b="1" kern="1200" dirty="0" smtClean="0">
                          <a:solidFill>
                            <a:schemeClr val="lt1"/>
                          </a:solidFill>
                          <a:effectLst/>
                          <a:latin typeface="Arial Narrow" panose="020B0606020202030204" pitchFamily="34" charset="0"/>
                          <a:ea typeface="+mn-ea"/>
                          <a:cs typeface="Arial" pitchFamily="34" charset="0"/>
                        </a:rPr>
                        <a:t>. </a:t>
                      </a:r>
                    </a:p>
                    <a:p>
                      <a:r>
                        <a:rPr lang="en-GB" sz="1100" b="1" kern="1200" dirty="0" smtClean="0">
                          <a:effectLst/>
                          <a:latin typeface="Arial Narrow" panose="020B0606020202030204" pitchFamily="34" charset="0"/>
                          <a:cs typeface="Arial" pitchFamily="34" charset="0"/>
                        </a:rPr>
                        <a:t>Sub-programme 1.4:</a:t>
                      </a:r>
                      <a:r>
                        <a:rPr lang="en-GB" sz="1100" b="1" kern="1200" baseline="0" dirty="0" smtClean="0">
                          <a:effectLst/>
                          <a:latin typeface="Arial Narrow" panose="020B0606020202030204" pitchFamily="34" charset="0"/>
                          <a:cs typeface="Arial" pitchFamily="34" charset="0"/>
                        </a:rPr>
                        <a:t> </a:t>
                      </a:r>
                      <a:r>
                        <a:rPr lang="en-GB" sz="1100" b="1" kern="1200" dirty="0" smtClean="0">
                          <a:solidFill>
                            <a:schemeClr val="lt1"/>
                          </a:solidFill>
                          <a:effectLst/>
                          <a:latin typeface="Arial Narrow" panose="020B0606020202030204" pitchFamily="34" charset="0"/>
                          <a:ea typeface="+mn-ea"/>
                          <a:cs typeface="Arial" pitchFamily="34" charset="0"/>
                        </a:rPr>
                        <a:t>Financial Administration and Auxiliary Services</a:t>
                      </a:r>
                      <a:endParaRPr lang="en-ZA" sz="1100" b="1" kern="1200" dirty="0" smtClean="0">
                        <a:solidFill>
                          <a:schemeClr val="lt1"/>
                        </a:solidFill>
                        <a:effectLst/>
                        <a:latin typeface="Arial Narrow" panose="020B0606020202030204" pitchFamily="34" charset="0"/>
                        <a:ea typeface="+mn-ea"/>
                        <a:cs typeface="Arial"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666995">
                <a:tc rowSpan="2">
                  <a:txBody>
                    <a:bodyPr/>
                    <a:lstStyle/>
                    <a:p>
                      <a:pPr>
                        <a:lnSpc>
                          <a:spcPct val="100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Times New Roman"/>
                          <a:cs typeface="Arial" panose="020B0604020202020204" pitchFamily="34" charset="0"/>
                        </a:rPr>
                        <a:t>For Q2</a:t>
                      </a:r>
                      <a:endParaRPr lang="en-ZA" sz="1100" b="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r>
              <a:tr h="2273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1197997">
                <a:tc>
                  <a:txBody>
                    <a:bodyPr/>
                    <a:lstStyle/>
                    <a:p>
                      <a:pPr>
                        <a:lnSpc>
                          <a:spcPct val="100000"/>
                        </a:lnSpc>
                        <a:spcAft>
                          <a:spcPts val="0"/>
                        </a:spcAft>
                      </a:pPr>
                      <a:r>
                        <a:rPr lang="en-GB" sz="1100" b="1" dirty="0">
                          <a:effectLst/>
                          <a:latin typeface="Arial Narrow" panose="020B0606020202030204" pitchFamily="34" charset="0"/>
                          <a:ea typeface="Times New Roman"/>
                          <a:cs typeface="Arial" pitchFamily="34" charset="0"/>
                        </a:rPr>
                        <a:t>Percentage of acceptable variance between budget vs expenditure</a:t>
                      </a:r>
                      <a:endParaRPr lang="en-ZA" sz="1100" b="1" dirty="0">
                        <a:effectLst/>
                        <a:latin typeface="Arial Narrow" panose="020B0606020202030204" pitchFamily="34" charset="0"/>
                        <a:cs typeface="Arial" pitchFamily="34" charset="0"/>
                      </a:endParaRPr>
                    </a:p>
                  </a:txBody>
                  <a:tcPr marL="68580" marR="68580" marT="0" marB="0"/>
                </a:tc>
                <a:tc>
                  <a:txBody>
                    <a:bodyPr/>
                    <a:lstStyle/>
                    <a:p>
                      <a:pPr algn="ctr">
                        <a:lnSpc>
                          <a:spcPct val="115000"/>
                        </a:lnSpc>
                        <a:spcAft>
                          <a:spcPts val="0"/>
                        </a:spcAft>
                      </a:pPr>
                      <a:r>
                        <a:rPr lang="en-GB" sz="1100" b="0" dirty="0">
                          <a:solidFill>
                            <a:schemeClr val="tx1"/>
                          </a:solidFill>
                          <a:effectLst/>
                          <a:latin typeface="Arial Narrow" panose="020B0606020202030204" pitchFamily="34" charset="0"/>
                          <a:ea typeface="Times New Roman"/>
                          <a:cs typeface="Arial" pitchFamily="34" charset="0"/>
                        </a:rPr>
                        <a:t>8%</a:t>
                      </a:r>
                      <a:endParaRPr lang="en-ZA"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Times New Roman"/>
                          <a:cs typeface="Arial" pitchFamily="34" charset="0"/>
                        </a:rPr>
                        <a:t>28%</a:t>
                      </a:r>
                      <a:endParaRPr lang="en-US" sz="1100" b="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b="0" dirty="0" smtClean="0">
                          <a:solidFill>
                            <a:schemeClr val="tx1"/>
                          </a:solidFill>
                          <a:effectLst/>
                          <a:latin typeface="Arial Narrow" panose="020B0606020202030204" pitchFamily="34" charset="0"/>
                          <a:ea typeface="Times New Roman"/>
                          <a:cs typeface="Arial" pitchFamily="34" charset="0"/>
                        </a:rPr>
                        <a:t>8%</a:t>
                      </a:r>
                      <a:endParaRPr lang="en-US" sz="1100" b="0" dirty="0">
                        <a:solidFill>
                          <a:schemeClr val="tx1"/>
                        </a:solidFill>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b="0" dirty="0" smtClean="0">
                          <a:solidFill>
                            <a:schemeClr val="tx1"/>
                          </a:solidFill>
                          <a:latin typeface="Arial Narrow" panose="020B0606020202030204" pitchFamily="34" charset="0"/>
                          <a:cs typeface="Arial" panose="020B0604020202020204" pitchFamily="34" charset="0"/>
                        </a:rPr>
                        <a:t>30%</a:t>
                      </a:r>
                      <a:endParaRPr lang="en-US" sz="1100" b="0" dirty="0">
                        <a:solidFill>
                          <a:schemeClr val="tx1"/>
                        </a:solidFill>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itchFamily="34" charset="0"/>
                        </a:rPr>
                        <a:t>16%</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+22%</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Arial Narrow" panose="020B0606020202030204" pitchFamily="34" charset="0"/>
                          <a:ea typeface="Calibri"/>
                          <a:cs typeface="Arial" pitchFamily="34" charset="0"/>
                        </a:rPr>
                        <a:t>The positive increase is a result of an improved disbursement policy and procedures implemented in the current year to facilitate access to funds by beneficiary projects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Arial Narrow" panose="020B0606020202030204" pitchFamily="34" charset="0"/>
                          <a:ea typeface="Calibri"/>
                          <a:cs typeface="Arial" pitchFamily="34" charset="0"/>
                        </a:rPr>
                        <a:t>The impact will be much less on the annual budget because MDDA will receive the annual transfers from the two major broadcast funders in Q3</a:t>
                      </a:r>
                      <a:endParaRPr lang="en-US" sz="1100" kern="1200" dirty="0">
                        <a:solidFill>
                          <a:schemeClr val="tx1"/>
                        </a:solidFill>
                        <a:effectLst/>
                        <a:latin typeface="Arial Narrow" panose="020B0606020202030204" pitchFamily="34" charset="0"/>
                        <a:ea typeface="Calibri"/>
                        <a:cs typeface="Arial" pitchFamily="34" charset="0"/>
                      </a:endParaRPr>
                    </a:p>
                  </a:txBody>
                  <a:tcPr marL="68580" marR="68580" marT="0" marB="0"/>
                </a:tc>
              </a:tr>
              <a:tr h="490903">
                <a:tc>
                  <a:txBody>
                    <a:bodyPr/>
                    <a:lstStyle/>
                    <a:p>
                      <a:pPr>
                        <a:lnSpc>
                          <a:spcPct val="100000"/>
                        </a:lnSpc>
                        <a:spcAft>
                          <a:spcPts val="0"/>
                        </a:spcAft>
                      </a:pPr>
                      <a:r>
                        <a:rPr lang="en-GB" sz="1100" b="1" dirty="0">
                          <a:effectLst/>
                          <a:latin typeface="Arial Narrow" panose="020B0606020202030204" pitchFamily="34" charset="0"/>
                          <a:ea typeface="Times New Roman"/>
                          <a:cs typeface="Arial" pitchFamily="34" charset="0"/>
                        </a:rPr>
                        <a:t>Number of incidents of Irregular, Unauthorised, Fruitless and Wasteful Expenditure </a:t>
                      </a:r>
                      <a:endParaRPr lang="en-ZA" sz="1100" b="1" dirty="0">
                        <a:effectLst/>
                        <a:latin typeface="Arial Narrow" panose="020B0606020202030204" pitchFamily="34" charset="0"/>
                        <a:cs typeface="Arial" pitchFamily="34" charset="0"/>
                      </a:endParaRPr>
                    </a:p>
                  </a:txBody>
                  <a:tcPr marL="68580" marR="68580" marT="0" marB="0"/>
                </a:tc>
                <a:tc>
                  <a:txBody>
                    <a:bodyPr/>
                    <a:lstStyle/>
                    <a:p>
                      <a:pPr algn="ctr">
                        <a:lnSpc>
                          <a:spcPct val="115000"/>
                        </a:lnSpc>
                        <a:spcAft>
                          <a:spcPts val="0"/>
                        </a:spcAft>
                      </a:pPr>
                      <a:r>
                        <a:rPr lang="en-GB" sz="1100" b="0" dirty="0">
                          <a:effectLst/>
                          <a:latin typeface="Arial Narrow" panose="020B0606020202030204" pitchFamily="34" charset="0"/>
                          <a:ea typeface="Times New Roman"/>
                          <a:cs typeface="Arial" pitchFamily="34" charset="0"/>
                        </a:rPr>
                        <a:t>0</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0</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0</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0</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0</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397958">
                <a:tc>
                  <a:txBody>
                    <a:bodyPr/>
                    <a:lstStyle/>
                    <a:p>
                      <a:pPr>
                        <a:lnSpc>
                          <a:spcPct val="100000"/>
                        </a:lnSpc>
                        <a:spcAft>
                          <a:spcPts val="0"/>
                        </a:spcAft>
                      </a:pPr>
                      <a:r>
                        <a:rPr lang="en-GB" sz="1100" b="1" dirty="0">
                          <a:effectLst/>
                          <a:latin typeface="Arial Narrow" panose="020B0606020202030204" pitchFamily="34" charset="0"/>
                          <a:ea typeface="Times New Roman"/>
                          <a:cs typeface="Arial" pitchFamily="34" charset="0"/>
                        </a:rPr>
                        <a:t>Number of procurement </a:t>
                      </a:r>
                      <a:r>
                        <a:rPr lang="en-GB" sz="1100" b="1" dirty="0" smtClean="0">
                          <a:effectLst/>
                          <a:latin typeface="Arial Narrow" panose="020B0606020202030204" pitchFamily="34" charset="0"/>
                          <a:ea typeface="Times New Roman"/>
                          <a:cs typeface="Arial" pitchFamily="34" charset="0"/>
                        </a:rPr>
                        <a:t>plans</a:t>
                      </a:r>
                      <a:r>
                        <a:rPr lang="en-GB" sz="1100" b="1" baseline="0" dirty="0" smtClean="0">
                          <a:effectLst/>
                          <a:latin typeface="Arial Narrow" panose="020B0606020202030204" pitchFamily="34" charset="0"/>
                          <a:ea typeface="Times New Roman"/>
                          <a:cs typeface="Arial" pitchFamily="34" charset="0"/>
                        </a:rPr>
                        <a:t> </a:t>
                      </a:r>
                      <a:r>
                        <a:rPr lang="en-GB" sz="1100" b="1" dirty="0" smtClean="0">
                          <a:effectLst/>
                          <a:latin typeface="Arial Narrow" panose="020B0606020202030204" pitchFamily="34" charset="0"/>
                          <a:ea typeface="Times New Roman"/>
                          <a:cs typeface="Arial" pitchFamily="34" charset="0"/>
                        </a:rPr>
                        <a:t>submitted </a:t>
                      </a:r>
                      <a:r>
                        <a:rPr lang="en-GB" sz="1100" b="1" dirty="0">
                          <a:effectLst/>
                          <a:latin typeface="Arial Narrow" panose="020B0606020202030204" pitchFamily="34" charset="0"/>
                          <a:ea typeface="Times New Roman"/>
                          <a:cs typeface="Arial" pitchFamily="34" charset="0"/>
                        </a:rPr>
                        <a:t>to National Treasury</a:t>
                      </a:r>
                      <a:endParaRPr lang="en-ZA" sz="1100" b="1" dirty="0">
                        <a:effectLst/>
                        <a:latin typeface="Arial Narrow" panose="020B0606020202030204" pitchFamily="34" charset="0"/>
                        <a:cs typeface="Arial" pitchFamily="34" charset="0"/>
                      </a:endParaRPr>
                    </a:p>
                  </a:txBody>
                  <a:tcPr marL="68580" marR="68580" marT="0" marB="0"/>
                </a:tc>
                <a:tc>
                  <a:txBody>
                    <a:bodyPr/>
                    <a:lstStyle/>
                    <a:p>
                      <a:pPr algn="ctr">
                        <a:lnSpc>
                          <a:spcPct val="115000"/>
                        </a:lnSpc>
                        <a:spcAft>
                          <a:spcPts val="0"/>
                        </a:spcAft>
                      </a:pPr>
                      <a:r>
                        <a:rPr lang="en-GB" sz="1100" b="0" dirty="0">
                          <a:effectLst/>
                          <a:latin typeface="Arial Narrow" panose="020B0606020202030204" pitchFamily="34" charset="0"/>
                          <a:ea typeface="Times New Roman"/>
                          <a:cs typeface="Arial" pitchFamily="34" charset="0"/>
                        </a:rPr>
                        <a:t>1</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0</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0</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0</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0</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327268">
                <a:tc>
                  <a:txBody>
                    <a:bodyPr/>
                    <a:lstStyle/>
                    <a:p>
                      <a:pPr>
                        <a:lnSpc>
                          <a:spcPct val="100000"/>
                        </a:lnSpc>
                        <a:spcAft>
                          <a:spcPts val="0"/>
                        </a:spcAft>
                      </a:pPr>
                      <a:r>
                        <a:rPr lang="en-GB" sz="1100" b="1" dirty="0">
                          <a:effectLst/>
                          <a:latin typeface="Arial Narrow" panose="020B0606020202030204" pitchFamily="34" charset="0"/>
                          <a:ea typeface="Times New Roman"/>
                          <a:cs typeface="Arial" pitchFamily="34" charset="0"/>
                        </a:rPr>
                        <a:t>Number of </a:t>
                      </a:r>
                      <a:r>
                        <a:rPr lang="en-GB" sz="1100" b="1" dirty="0" smtClean="0">
                          <a:effectLst/>
                          <a:latin typeface="Arial Narrow" panose="020B0606020202030204" pitchFamily="34" charset="0"/>
                          <a:ea typeface="Times New Roman"/>
                          <a:cs typeface="Arial" pitchFamily="34" charset="0"/>
                        </a:rPr>
                        <a:t>asset</a:t>
                      </a:r>
                      <a:r>
                        <a:rPr lang="en-GB" sz="1100" b="1" baseline="0" dirty="0" smtClean="0">
                          <a:effectLst/>
                          <a:latin typeface="Arial Narrow" panose="020B0606020202030204" pitchFamily="34" charset="0"/>
                          <a:ea typeface="Times New Roman"/>
                          <a:cs typeface="Arial" pitchFamily="34" charset="0"/>
                        </a:rPr>
                        <a:t> counts and </a:t>
                      </a:r>
                      <a:r>
                        <a:rPr lang="en-GB" sz="1100" b="1" dirty="0" smtClean="0">
                          <a:effectLst/>
                          <a:latin typeface="Arial Narrow" panose="020B0606020202030204" pitchFamily="34" charset="0"/>
                          <a:ea typeface="Times New Roman"/>
                          <a:cs typeface="Arial" pitchFamily="34" charset="0"/>
                        </a:rPr>
                        <a:t>verification </a:t>
                      </a:r>
                      <a:r>
                        <a:rPr lang="en-GB" sz="1100" b="1" dirty="0">
                          <a:effectLst/>
                          <a:latin typeface="Arial Narrow" panose="020B0606020202030204" pitchFamily="34" charset="0"/>
                          <a:ea typeface="Times New Roman"/>
                          <a:cs typeface="Arial" pitchFamily="34" charset="0"/>
                        </a:rPr>
                        <a:t>reports </a:t>
                      </a:r>
                      <a:endParaRPr lang="en-ZA" sz="1100" b="1" dirty="0">
                        <a:effectLst/>
                        <a:latin typeface="Arial Narrow" panose="020B0606020202030204" pitchFamily="34" charset="0"/>
                        <a:cs typeface="Arial" pitchFamily="34" charset="0"/>
                      </a:endParaRPr>
                    </a:p>
                  </a:txBody>
                  <a:tcPr marL="68580" marR="68580" marT="0" marB="0"/>
                </a:tc>
                <a:tc>
                  <a:txBody>
                    <a:bodyPr/>
                    <a:lstStyle/>
                    <a:p>
                      <a:pPr algn="ctr">
                        <a:lnSpc>
                          <a:spcPct val="115000"/>
                        </a:lnSpc>
                        <a:spcAft>
                          <a:spcPts val="0"/>
                        </a:spcAft>
                      </a:pPr>
                      <a:r>
                        <a:rPr lang="en-GB" sz="1100" b="0" dirty="0">
                          <a:effectLst/>
                          <a:latin typeface="Arial Narrow" panose="020B0606020202030204" pitchFamily="34" charset="0"/>
                          <a:ea typeface="Times New Roman"/>
                          <a:cs typeface="Arial" pitchFamily="34" charset="0"/>
                        </a:rPr>
                        <a:t>2</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1</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0</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1</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0</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Achieved – Q2 target completed in Q1.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Bi-annual target to be reported in Q2 and Q4.</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r>
              <a:tr h="400137">
                <a:tc>
                  <a:txBody>
                    <a:bodyPr/>
                    <a:lstStyle/>
                    <a:p>
                      <a:pPr>
                        <a:lnSpc>
                          <a:spcPct val="100000"/>
                        </a:lnSpc>
                        <a:spcAft>
                          <a:spcPts val="0"/>
                        </a:spcAft>
                      </a:pPr>
                      <a:r>
                        <a:rPr lang="en-GB" sz="1100" b="1" dirty="0" smtClean="0">
                          <a:effectLst/>
                          <a:latin typeface="Arial Narrow" panose="020B0606020202030204" pitchFamily="34" charset="0"/>
                          <a:ea typeface="Times New Roman"/>
                          <a:cs typeface="Arial" pitchFamily="34" charset="0"/>
                        </a:rPr>
                        <a:t>Unqualified Audit Opinion on the Annual financial statements</a:t>
                      </a:r>
                    </a:p>
                  </a:txBody>
                  <a:tcPr marL="68580" marR="68580" marT="0" marB="0"/>
                </a:tc>
                <a:tc>
                  <a:txBody>
                    <a:bodyPr/>
                    <a:lstStyle/>
                    <a:p>
                      <a:pPr algn="ctr">
                        <a:lnSpc>
                          <a:spcPct val="115000"/>
                        </a:lnSpc>
                        <a:spcAft>
                          <a:spcPts val="0"/>
                        </a:spcAft>
                      </a:pPr>
                      <a:r>
                        <a:rPr lang="en-ZA" sz="1100" b="0" dirty="0" smtClean="0">
                          <a:effectLst/>
                          <a:latin typeface="Arial Narrow" panose="020B0606020202030204" pitchFamily="34" charset="0"/>
                          <a:ea typeface="Calibri"/>
                          <a:cs typeface="Arial" pitchFamily="34" charset="0"/>
                        </a:rPr>
                        <a:t>1</a:t>
                      </a:r>
                      <a:endParaRPr lang="en-ZA"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0</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dirty="0" smtClean="0">
                          <a:effectLst/>
                          <a:latin typeface="Arial Narrow" panose="020B0606020202030204" pitchFamily="34" charset="0"/>
                          <a:ea typeface="Times New Roman"/>
                          <a:cs typeface="Arial" pitchFamily="34" charset="0"/>
                        </a:rPr>
                        <a:t>1</a:t>
                      </a:r>
                      <a:endParaRPr lang="en-US" sz="110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1</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Narrow" panose="020B0606020202030204" pitchFamily="34" charset="0"/>
                          <a:ea typeface="Calibri"/>
                          <a:cs typeface="Arial" pitchFamily="34" charset="0"/>
                        </a:rPr>
                        <a:t>0</a:t>
                      </a:r>
                      <a:endParaRPr lang="en-US" sz="110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itchFamily="34" charset="0"/>
                        </a:rPr>
                        <a:t>Achieved </a:t>
                      </a:r>
                      <a:endParaRPr lang="en-US" sz="1100" dirty="0">
                        <a:solidFill>
                          <a:schemeClr val="tx1"/>
                        </a:solidFill>
                        <a:effectLst/>
                        <a:latin typeface="Arial Narrow" panose="020B0606020202030204" pitchFamily="34" charset="0"/>
                        <a:ea typeface="Calibri"/>
                        <a:cs typeface="Arial" pitchFamily="34" charset="0"/>
                      </a:endParaRPr>
                    </a:p>
                  </a:txBody>
                  <a:tcPr marL="68580" marR="68580" marT="0" marB="0"/>
                </a:tc>
              </a:tr>
              <a:tr h="327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effectLst/>
                          <a:latin typeface="Arial Narrow" panose="020B0606020202030204" pitchFamily="34" charset="0"/>
                          <a:ea typeface="Times New Roman"/>
                          <a:cs typeface="Arial" pitchFamily="34" charset="0"/>
                        </a:rPr>
                        <a:t> Quarterly financial reports approved by Accounting Authority</a:t>
                      </a:r>
                      <a:endParaRPr lang="en-ZA" sz="1100" b="1" dirty="0" smtClean="0">
                        <a:effectLst/>
                        <a:latin typeface="Arial Narrow" panose="020B0606020202030204" pitchFamily="34" charset="0"/>
                        <a:cs typeface="Arial" pitchFamily="34" charset="0"/>
                      </a:endParaRPr>
                    </a:p>
                  </a:txBody>
                  <a:tcPr marL="68580" marR="68580" marT="0" marB="0"/>
                </a:tc>
                <a:tc>
                  <a:txBody>
                    <a:bodyPr/>
                    <a:lstStyle/>
                    <a:p>
                      <a:pPr algn="ctr">
                        <a:lnSpc>
                          <a:spcPct val="115000"/>
                        </a:lnSpc>
                        <a:spcAft>
                          <a:spcPts val="0"/>
                        </a:spcAft>
                      </a:pPr>
                      <a:r>
                        <a:rPr lang="en-GB" sz="1100" b="0" dirty="0">
                          <a:effectLst/>
                          <a:latin typeface="Arial Narrow" panose="020B0606020202030204" pitchFamily="34" charset="0"/>
                          <a:ea typeface="Times New Roman"/>
                          <a:cs typeface="Arial" pitchFamily="34" charset="0"/>
                        </a:rPr>
                        <a:t>4</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b="0" dirty="0" smtClean="0">
                          <a:effectLst/>
                          <a:latin typeface="Arial Narrow" panose="020B0606020202030204" pitchFamily="34" charset="0"/>
                          <a:ea typeface="Times New Roman"/>
                          <a:cs typeface="Arial" pitchFamily="34" charset="0"/>
                        </a:rPr>
                        <a:t>1</a:t>
                      </a:r>
                      <a:endParaRPr lang="en-US" sz="1100" b="0" dirty="0">
                        <a:effectLst/>
                        <a:latin typeface="Arial Narrow" panose="020B0606020202030204"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100" b="0" dirty="0" smtClean="0">
                          <a:effectLst/>
                          <a:latin typeface="Arial Narrow" panose="020B0606020202030204" pitchFamily="34" charset="0"/>
                          <a:ea typeface="Times New Roman"/>
                          <a:cs typeface="Arial" pitchFamily="34" charset="0"/>
                        </a:rPr>
                        <a:t>1</a:t>
                      </a:r>
                      <a:endParaRPr lang="en-US" sz="1100" b="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1</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effectLst/>
                          <a:latin typeface="Arial Narrow" panose="020B0606020202030204" pitchFamily="34" charset="0"/>
                          <a:ea typeface="Calibri"/>
                          <a:cs typeface="Arial" pitchFamily="34" charset="0"/>
                        </a:rPr>
                        <a:t>2</a:t>
                      </a:r>
                      <a:endParaRPr lang="en-US" sz="1100" b="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effectLst/>
                          <a:latin typeface="Arial Narrow" panose="020B0606020202030204" pitchFamily="34" charset="0"/>
                          <a:ea typeface="Calibri"/>
                          <a:cs typeface="Arial" pitchFamily="34" charset="0"/>
                        </a:rPr>
                        <a:t>0</a:t>
                      </a:r>
                      <a:endParaRPr lang="en-US" sz="1100" b="0" dirty="0">
                        <a:solidFill>
                          <a:srgbClr val="000000"/>
                        </a:solidFill>
                        <a:effectLst/>
                        <a:latin typeface="Arial Narrow" panose="020B0606020202030204"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itchFamily="34" charset="0"/>
                        </a:rPr>
                        <a:t>Achieved</a:t>
                      </a:r>
                      <a:endParaRPr lang="en-US" sz="1100" b="0" dirty="0">
                        <a:solidFill>
                          <a:schemeClr val="tx1"/>
                        </a:solidFill>
                        <a:effectLst/>
                        <a:latin typeface="Arial Narrow" panose="020B0606020202030204" pitchFamily="34" charset="0"/>
                        <a:ea typeface="Calibri"/>
                        <a:cs typeface="Arial" pitchFamily="34" charset="0"/>
                      </a:endParaRPr>
                    </a:p>
                  </a:txBody>
                  <a:tcPr marL="68580" marR="68580" marT="0" marB="0"/>
                </a:tc>
              </a:tr>
              <a:tr h="286386">
                <a:tc>
                  <a:txBody>
                    <a:bodyPr/>
                    <a:lstStyle/>
                    <a:p>
                      <a:pPr>
                        <a:lnSpc>
                          <a:spcPct val="100000"/>
                        </a:lnSpc>
                        <a:spcAft>
                          <a:spcPts val="0"/>
                        </a:spcAft>
                      </a:pPr>
                      <a:r>
                        <a:rPr lang="en-GB" sz="1100" b="1" kern="1200" dirty="0" smtClean="0">
                          <a:solidFill>
                            <a:schemeClr val="lt1"/>
                          </a:solidFill>
                          <a:effectLst/>
                          <a:latin typeface="Arial Narrow" panose="020B0606020202030204" pitchFamily="34" charset="0"/>
                          <a:ea typeface="+mn-ea"/>
                          <a:cs typeface="Arial" pitchFamily="34" charset="0"/>
                        </a:rPr>
                        <a:t>Finance policy manual approved*</a:t>
                      </a:r>
                      <a:endParaRPr lang="en-ZA" sz="1100" b="1" dirty="0">
                        <a:effectLst/>
                        <a:latin typeface="Arial Narrow" panose="020B0606020202030204" pitchFamily="34" charset="0"/>
                        <a:cs typeface="Arial" pitchFamily="34" charset="0"/>
                      </a:endParaRPr>
                    </a:p>
                  </a:txBody>
                  <a:tcPr marL="68580" marR="68580" marT="0" marB="0"/>
                </a:tc>
                <a:tc>
                  <a:txBody>
                    <a:bodyPr/>
                    <a:lstStyle/>
                    <a:p>
                      <a:pPr algn="ctr">
                        <a:lnSpc>
                          <a:spcPct val="115000"/>
                        </a:lnSpc>
                        <a:spcAft>
                          <a:spcPts val="0"/>
                        </a:spcAft>
                      </a:pPr>
                      <a:r>
                        <a:rPr lang="en-GB" sz="1100" b="0" dirty="0" smtClean="0">
                          <a:effectLst/>
                          <a:latin typeface="Arial Narrow" panose="020B0606020202030204" pitchFamily="34" charset="0"/>
                          <a:ea typeface="Calibri"/>
                          <a:cs typeface="Arial" pitchFamily="34" charset="0"/>
                        </a:rPr>
                        <a:t>1</a:t>
                      </a:r>
                      <a:endParaRPr lang="en-ZA" sz="1100" b="1" dirty="0">
                        <a:effectLst/>
                        <a:latin typeface="Arial Narrow" panose="020B0606020202030204" pitchFamily="34" charset="0"/>
                        <a:ea typeface="Calibri"/>
                        <a:cs typeface="Arial" pitchFamily="34" charset="0"/>
                      </a:endParaRPr>
                    </a:p>
                  </a:txBody>
                  <a:tcPr marL="68580" marR="68580" marT="0" marB="0"/>
                </a:tc>
                <a:tc>
                  <a:txBody>
                    <a:bodyPr/>
                    <a:lstStyle/>
                    <a:p>
                      <a:pPr algn="ctr">
                        <a:lnSpc>
                          <a:spcPct val="115000"/>
                        </a:lnSpc>
                        <a:spcAft>
                          <a:spcPts val="0"/>
                        </a:spcAft>
                      </a:pPr>
                      <a:r>
                        <a:rPr lang="en-ZA" sz="1100" b="0" dirty="0" smtClean="0">
                          <a:effectLst/>
                          <a:latin typeface="Arial Narrow" panose="020B0606020202030204" pitchFamily="34" charset="0"/>
                          <a:ea typeface="Calibri"/>
                          <a:cs typeface="Arial" pitchFamily="34" charset="0"/>
                        </a:rPr>
                        <a:t>0</a:t>
                      </a:r>
                      <a:endParaRPr lang="en-ZA" sz="1100" b="0" dirty="0">
                        <a:effectLst/>
                        <a:latin typeface="Arial Narrow" panose="020B0606020202030204"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US" sz="1100" b="0" dirty="0" smtClean="0">
                          <a:effectLst/>
                          <a:latin typeface="Arial Narrow" panose="020B0606020202030204" pitchFamily="34" charset="0"/>
                          <a:ea typeface="Times New Roman"/>
                          <a:cs typeface="Arial" pitchFamily="34" charset="0"/>
                        </a:rPr>
                        <a:t>0</a:t>
                      </a:r>
                      <a:endParaRPr lang="en-US" sz="1100" b="0" dirty="0">
                        <a:effectLst/>
                        <a:latin typeface="Arial Narrow" panose="020B0606020202030204" pitchFamily="34" charset="0"/>
                        <a:ea typeface="Times New Roman"/>
                        <a:cs typeface="Arial"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pPr algn="ctr"/>
                      <a:r>
                        <a:rPr lang="en-US" sz="1100" b="0" dirty="0" smtClean="0">
                          <a:latin typeface="Arial Narrow" panose="020B0606020202030204" pitchFamily="34" charset="0"/>
                          <a:cs typeface="Arial" panose="020B0604020202020204" pitchFamily="34" charset="0"/>
                        </a:rPr>
                        <a:t>0</a:t>
                      </a:r>
                      <a:endParaRPr lang="en-US" sz="1100" b="0" dirty="0">
                        <a:latin typeface="Arial Narrow" panose="020B0606020202030204" pitchFamily="34" charset="0"/>
                        <a:cs typeface="Arial" panose="020B0604020202020204" pitchFamily="34" charset="0"/>
                      </a:endParaRPr>
                    </a:p>
                  </a:txBody>
                  <a:tcPr marL="68580" marR="68580" marT="0" marB="0"/>
                </a:tc>
                <a:tc>
                  <a:txBody>
                    <a:bodyPr/>
                    <a:lstStyle/>
                    <a:p>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Annual target – to be reported on in Q4</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bl>
          </a:graphicData>
        </a:graphic>
      </p:graphicFrame>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23</a:t>
            </a:fld>
            <a:endParaRPr lang="en-US" dirty="0"/>
          </a:p>
        </p:txBody>
      </p:sp>
      <p:sp>
        <p:nvSpPr>
          <p:cNvPr id="7" name="TextBox 6"/>
          <p:cNvSpPr txBox="1"/>
          <p:nvPr/>
        </p:nvSpPr>
        <p:spPr>
          <a:xfrm>
            <a:off x="251520" y="6093296"/>
            <a:ext cx="8435280" cy="461665"/>
          </a:xfrm>
          <a:prstGeom prst="rect">
            <a:avLst/>
          </a:prstGeom>
          <a:noFill/>
        </p:spPr>
        <p:txBody>
          <a:bodyPr wrap="square" rtlCol="0">
            <a:spAutoFit/>
          </a:bodyPr>
          <a:lstStyle/>
          <a:p>
            <a:r>
              <a:rPr lang="en-US" sz="1200" b="1" dirty="0" smtClean="0">
                <a:latin typeface="Segoe UI Light" panose="020B0502040204020203" pitchFamily="34" charset="0"/>
                <a:cs typeface="Segoe UI Light" panose="020B0502040204020203" pitchFamily="34" charset="0"/>
              </a:rPr>
              <a:t>Footnote</a:t>
            </a:r>
          </a:p>
          <a:p>
            <a:r>
              <a:rPr lang="en-US" sz="1200" b="1" dirty="0" smtClean="0">
                <a:latin typeface="Segoe UI Light" panose="020B0502040204020203" pitchFamily="34" charset="0"/>
                <a:cs typeface="Segoe UI Light" panose="020B0502040204020203" pitchFamily="34" charset="0"/>
              </a:rPr>
              <a:t>*</a:t>
            </a:r>
            <a:r>
              <a:rPr lang="en-US" sz="1200" dirty="0">
                <a:latin typeface="Arial Narrow" panose="020B0606020202030204" pitchFamily="34" charset="0"/>
              </a:rPr>
              <a:t>A </a:t>
            </a:r>
            <a:r>
              <a:rPr lang="en-ZA" sz="1200" dirty="0">
                <a:latin typeface="Arial Narrow" panose="020B0606020202030204" pitchFamily="34" charset="0"/>
              </a:rPr>
              <a:t>Finance Manual </a:t>
            </a:r>
            <a:r>
              <a:rPr lang="en-US" sz="1200" dirty="0">
                <a:latin typeface="Arial Narrow" panose="020B0606020202030204" pitchFamily="34" charset="0"/>
              </a:rPr>
              <a:t> is in place but, per MDDA procedures, is reviewed on an </a:t>
            </a:r>
            <a:r>
              <a:rPr lang="en-US" sz="1200" dirty="0" smtClean="0">
                <a:latin typeface="Arial Narrow" panose="020B0606020202030204" pitchFamily="34" charset="0"/>
              </a:rPr>
              <a:t>annual basis.</a:t>
            </a:r>
            <a:endParaRPr lang="en-US" sz="12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2315896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1: Performance </a:t>
            </a:r>
            <a:r>
              <a:rPr lang="en-ZA" dirty="0"/>
              <a:t>–</a:t>
            </a:r>
            <a:br>
              <a:rPr lang="en-ZA" dirty="0"/>
            </a:br>
            <a:r>
              <a:rPr lang="en-ZA" dirty="0"/>
              <a:t> Q1 &amp; Q2 2016/17 </a:t>
            </a:r>
          </a:p>
        </p:txBody>
      </p:sp>
      <p:graphicFrame>
        <p:nvGraphicFramePr>
          <p:cNvPr id="6" name="Content Placeholder 5"/>
          <p:cNvGraphicFramePr>
            <a:graphicFrameLocks noGrp="1"/>
          </p:cNvGraphicFramePr>
          <p:nvPr>
            <p:ph idx="4294967295"/>
            <p:extLst/>
          </p:nvPr>
        </p:nvGraphicFramePr>
        <p:xfrm>
          <a:off x="179512" y="1238485"/>
          <a:ext cx="8786872" cy="4797693"/>
        </p:xfrm>
        <a:graphic>
          <a:graphicData uri="http://schemas.openxmlformats.org/drawingml/2006/table">
            <a:tbl>
              <a:tblPr firstRow="1" firstCol="1" bandRow="1">
                <a:tableStyleId>{93296810-A885-4BE3-A3E7-6D5BEEA58F35}</a:tableStyleId>
              </a:tblPr>
              <a:tblGrid>
                <a:gridCol w="1728192"/>
                <a:gridCol w="576064"/>
                <a:gridCol w="576064"/>
                <a:gridCol w="576064"/>
                <a:gridCol w="576064"/>
                <a:gridCol w="720080"/>
                <a:gridCol w="576064"/>
                <a:gridCol w="3458280"/>
              </a:tblGrid>
              <a:tr h="436340">
                <a:tc gridSpan="8">
                  <a:txBody>
                    <a:bodyPr/>
                    <a:lstStyle/>
                    <a:p>
                      <a:pPr>
                        <a:lnSpc>
                          <a:spcPct val="100000"/>
                        </a:lnSpc>
                      </a:pPr>
                      <a:r>
                        <a:rPr lang="en-GB" sz="1100" b="1" kern="1200" dirty="0" smtClean="0">
                          <a:solidFill>
                            <a:schemeClr val="lt1"/>
                          </a:solidFill>
                          <a:effectLst/>
                          <a:latin typeface="Arial Narrow" panose="020B0606020202030204" pitchFamily="34" charset="0"/>
                          <a:ea typeface="+mn-ea"/>
                          <a:cs typeface="Arial" pitchFamily="34" charset="0"/>
                        </a:rPr>
                        <a:t>ADMINISTRATION</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ZA" sz="1100" b="1" kern="1200" dirty="0" smtClean="0">
                          <a:solidFill>
                            <a:schemeClr val="lt1"/>
                          </a:solidFill>
                          <a:effectLst/>
                          <a:latin typeface="Arial Narrow" panose="020B0606020202030204" pitchFamily="34" charset="0"/>
                          <a:ea typeface="+mn-ea"/>
                          <a:cs typeface="Arial" pitchFamily="34" charset="0"/>
                        </a:rPr>
                        <a:t>Strategic Objective: </a:t>
                      </a:r>
                      <a:r>
                        <a:rPr lang="en-US" sz="1100" b="1" kern="1200" dirty="0" smtClean="0">
                          <a:solidFill>
                            <a:schemeClr val="lt1"/>
                          </a:solidFill>
                          <a:effectLst/>
                          <a:latin typeface="Arial Narrow" panose="020B0606020202030204" pitchFamily="34" charset="0"/>
                          <a:ea typeface="+mn-ea"/>
                          <a:cs typeface="Arial" pitchFamily="34" charset="0"/>
                        </a:rPr>
                        <a:t>Provide efficient, accountable and effective administration</a:t>
                      </a:r>
                      <a:r>
                        <a:rPr lang="en-ZA" sz="1100" b="1" kern="1200" dirty="0" smtClean="0">
                          <a:solidFill>
                            <a:schemeClr val="lt1"/>
                          </a:solidFill>
                          <a:effectLst/>
                          <a:latin typeface="Arial Narrow" panose="020B0606020202030204" pitchFamily="34" charset="0"/>
                          <a:ea typeface="+mn-ea"/>
                          <a:cs typeface="Arial" pitchFamily="34" charset="0"/>
                        </a:rPr>
                        <a:t>. </a:t>
                      </a:r>
                    </a:p>
                    <a:p>
                      <a:r>
                        <a:rPr lang="en-GB" sz="1100" dirty="0" smtClean="0">
                          <a:latin typeface="Arial Narrow" panose="020B0606020202030204" pitchFamily="34" charset="0"/>
                          <a:cs typeface="Arial" pitchFamily="34" charset="0"/>
                        </a:rPr>
                        <a:t>Sub-programme 1.5: Risk Management and Internal Audit</a:t>
                      </a:r>
                    </a:p>
                    <a:p>
                      <a:endParaRPr lang="en-US" sz="1100" b="1" dirty="0">
                        <a:effectLst/>
                        <a:latin typeface="Arial Narrow" panose="020B0606020202030204" pitchFamily="34" charset="0"/>
                        <a:cs typeface="Arial" panose="020B0604020202020204"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751829">
                <a:tc rowSpan="2">
                  <a:txBody>
                    <a:bodyPr/>
                    <a:lstStyle/>
                    <a:p>
                      <a:pPr>
                        <a:lnSpc>
                          <a:spcPct val="100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41004" marR="41004" marT="0" marB="0"/>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itchFamily="34" charset="0"/>
                      </a:endParaRPr>
                    </a:p>
                    <a:p>
                      <a:pPr algn="ctr">
                        <a:lnSpc>
                          <a:spcPct val="115000"/>
                        </a:lnSpc>
                        <a:spcAft>
                          <a:spcPts val="0"/>
                        </a:spcAft>
                      </a:pP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Times New Roman"/>
                          <a:cs typeface="Arial" panose="020B0604020202020204" pitchFamily="34" charset="0"/>
                        </a:rPr>
                        <a:t>for Q2</a:t>
                      </a:r>
                      <a:endParaRPr lang="en-ZA" sz="1100" b="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Reason for Variance</a:t>
                      </a:r>
                      <a:endParaRPr lang="en-ZA" sz="1100" b="1" dirty="0">
                        <a:effectLst/>
                        <a:latin typeface="Arial Narrow" panose="020B0606020202030204" pitchFamily="34" charset="0"/>
                        <a:ea typeface="Times New Roman"/>
                        <a:cs typeface="Arial" panose="020B0604020202020204" pitchFamily="34" charset="0"/>
                      </a:endParaRPr>
                    </a:p>
                  </a:txBody>
                  <a:tcPr marL="41004" marR="41004" marT="0" marB="0"/>
                </a:tc>
              </a:tr>
              <a:tr h="2617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653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Reviewed and updated risk management strategy </a:t>
                      </a:r>
                      <a:endParaRPr lang="en-ZA" sz="1100" b="1" kern="1200" dirty="0">
                        <a:solidFill>
                          <a:schemeClr val="lt1"/>
                        </a:solidFill>
                        <a:effectLst/>
                        <a:latin typeface="Arial Narrow" panose="020B0606020202030204" pitchFamily="34" charset="0"/>
                        <a:ea typeface="+mn-ea"/>
                        <a:cs typeface="Arial" panose="020B0604020202020204" pitchFamily="34" charset="0"/>
                      </a:endParaRPr>
                    </a:p>
                  </a:txBody>
                  <a:tcPr marL="9525" marR="9525" marT="9525" marB="0" anchor="ctr"/>
                </a:tc>
                <a:tc>
                  <a:txBody>
                    <a:bodyPr/>
                    <a:lstStyle/>
                    <a:p>
                      <a:pPr algn="ctr">
                        <a:lnSpc>
                          <a:spcPct val="115000"/>
                        </a:lnSpc>
                        <a:spcAft>
                          <a:spcPts val="0"/>
                        </a:spcAft>
                      </a:pPr>
                      <a:r>
                        <a:rPr lang="en-ZA" sz="1100" dirty="0" smtClean="0">
                          <a:effectLst/>
                          <a:latin typeface="Arial Narrow" panose="020B0606020202030204" pitchFamily="34" charset="0"/>
                          <a:ea typeface="Times New Roman"/>
                          <a:cs typeface="Arial" panose="020B0604020202020204" pitchFamily="34" charset="0"/>
                        </a:rPr>
                        <a:t>1</a:t>
                      </a:r>
                      <a:endParaRPr lang="en-ZA" sz="1100" dirty="0">
                        <a:effectLst/>
                        <a:latin typeface="Arial Narrow" panose="020B0606020202030204" pitchFamily="34" charset="0"/>
                        <a:ea typeface="Times New Roman"/>
                        <a:cs typeface="Arial" panose="020B0604020202020204" pitchFamily="34" charset="0"/>
                      </a:endParaRPr>
                    </a:p>
                  </a:txBody>
                  <a:tcPr marL="56278" marR="56278"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rPr>
                        <a:t>0</a:t>
                      </a:r>
                      <a:endParaRPr lang="en-US" sz="1100" dirty="0">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0</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0</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Q3</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399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Annual risk assessment </a:t>
                      </a:r>
                      <a:endParaRPr lang="en-ZA" sz="1100" b="1" kern="1200" dirty="0">
                        <a:solidFill>
                          <a:schemeClr val="lt1"/>
                        </a:solidFill>
                        <a:effectLst/>
                        <a:latin typeface="Arial Narrow" panose="020B0606020202030204" pitchFamily="34" charset="0"/>
                        <a:ea typeface="+mn-ea"/>
                        <a:cs typeface="Arial" panose="020B0604020202020204" pitchFamily="34" charset="0"/>
                      </a:endParaRPr>
                    </a:p>
                  </a:txBody>
                  <a:tcPr marL="9525" marR="9525" marT="9525" marB="0" anchor="ctr"/>
                </a:tc>
                <a:tc>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1</a:t>
                      </a:r>
                      <a:endParaRPr lang="en-ZA" sz="1100" dirty="0">
                        <a:effectLst/>
                        <a:latin typeface="Arial Narrow" panose="020B0606020202030204" pitchFamily="34" charset="0"/>
                        <a:ea typeface="Times New Roman"/>
                        <a:cs typeface="Arial" panose="020B0604020202020204" pitchFamily="34" charset="0"/>
                      </a:endParaRPr>
                    </a:p>
                  </a:txBody>
                  <a:tcPr marL="56278" marR="56278"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1</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rPr>
                        <a:t>0</a:t>
                      </a:r>
                      <a:endParaRPr lang="en-US" sz="1100" dirty="0">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1</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0</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Achieved</a:t>
                      </a:r>
                    </a:p>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achieved </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in Q1</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512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Updated and approved combined assurance plan</a:t>
                      </a:r>
                      <a:endParaRPr lang="en-ZA" sz="1100" b="1" kern="1200" dirty="0">
                        <a:solidFill>
                          <a:schemeClr val="lt1"/>
                        </a:solidFill>
                        <a:effectLst/>
                        <a:latin typeface="Arial Narrow" panose="020B0606020202030204" pitchFamily="34" charset="0"/>
                        <a:ea typeface="+mn-ea"/>
                        <a:cs typeface="Arial" panose="020B0604020202020204" pitchFamily="34" charset="0"/>
                      </a:endParaRPr>
                    </a:p>
                  </a:txBody>
                  <a:tcPr marL="9525" marR="9525" marT="9525" marB="0" anchor="ctr"/>
                </a:tc>
                <a:tc>
                  <a:txBody>
                    <a:bodyPr/>
                    <a:lstStyle/>
                    <a:p>
                      <a:pPr algn="ctr">
                        <a:lnSpc>
                          <a:spcPct val="115000"/>
                        </a:lnSpc>
                        <a:spcAft>
                          <a:spcPts val="0"/>
                        </a:spcAft>
                      </a:pPr>
                      <a:r>
                        <a:rPr lang="en-ZA" sz="1100" dirty="0" smtClean="0">
                          <a:effectLst/>
                          <a:latin typeface="Arial Narrow" panose="020B0606020202030204" pitchFamily="34" charset="0"/>
                          <a:ea typeface="Times New Roman"/>
                          <a:cs typeface="Arial" panose="020B0604020202020204" pitchFamily="34" charset="0"/>
                        </a:rPr>
                        <a:t>1</a:t>
                      </a:r>
                      <a:endParaRPr lang="en-ZA" sz="1100" dirty="0">
                        <a:effectLst/>
                        <a:latin typeface="Arial Narrow" panose="020B0606020202030204" pitchFamily="34" charset="0"/>
                        <a:ea typeface="Times New Roman"/>
                        <a:cs typeface="Arial" panose="020B0604020202020204" pitchFamily="34" charset="0"/>
                      </a:endParaRPr>
                    </a:p>
                  </a:txBody>
                  <a:tcPr marL="56278" marR="56278"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rPr>
                        <a:t>1</a:t>
                      </a:r>
                      <a:endParaRPr lang="en-US" sz="1100" dirty="0">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1</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+1</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Q3. The plan was submitted to the Board as part of the internal plan in Q2.</a:t>
                      </a:r>
                      <a:endParaRPr lang="en-US" sz="1100" dirty="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512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chemeClr val="lt1"/>
                          </a:solidFill>
                          <a:effectLst/>
                          <a:latin typeface="Arial Narrow" panose="020B0606020202030204" pitchFamily="34" charset="0"/>
                          <a:ea typeface="+mn-ea"/>
                          <a:cs typeface="Arial" panose="020B0604020202020204" pitchFamily="34" charset="0"/>
                        </a:rPr>
                        <a:t>Divisional</a:t>
                      </a:r>
                      <a:r>
                        <a:rPr lang="en-ZA" sz="1100" b="1" kern="1200" baseline="0" dirty="0" smtClean="0">
                          <a:solidFill>
                            <a:schemeClr val="lt1"/>
                          </a:solidFill>
                          <a:effectLst/>
                          <a:latin typeface="Arial Narrow" panose="020B0606020202030204" pitchFamily="34" charset="0"/>
                          <a:ea typeface="+mn-ea"/>
                          <a:cs typeface="Arial" panose="020B0604020202020204" pitchFamily="34" charset="0"/>
                        </a:rPr>
                        <a:t> fraud prevention education events</a:t>
                      </a:r>
                      <a:endParaRPr lang="en-ZA" sz="1100" b="1" kern="1200" dirty="0">
                        <a:solidFill>
                          <a:schemeClr val="lt1"/>
                        </a:solidFill>
                        <a:effectLst/>
                        <a:latin typeface="Arial Narrow" panose="020B0606020202030204" pitchFamily="34" charset="0"/>
                        <a:ea typeface="+mn-ea"/>
                        <a:cs typeface="Arial" panose="020B0604020202020204" pitchFamily="34" charset="0"/>
                      </a:endParaRPr>
                    </a:p>
                  </a:txBody>
                  <a:tcPr marL="9525" marR="9525" marT="9525" marB="0" anchor="ctr"/>
                </a:tc>
                <a:tc>
                  <a:txBody>
                    <a:bodyPr/>
                    <a:lstStyle/>
                    <a:p>
                      <a:pPr algn="ctr">
                        <a:lnSpc>
                          <a:spcPct val="115000"/>
                        </a:lnSpc>
                        <a:spcAft>
                          <a:spcPts val="0"/>
                        </a:spcAft>
                      </a:pPr>
                      <a:r>
                        <a:rPr lang="en-ZA" sz="1100" dirty="0" smtClean="0">
                          <a:effectLst/>
                          <a:latin typeface="Arial Narrow" panose="020B0606020202030204" pitchFamily="34" charset="0"/>
                          <a:ea typeface="Times New Roman"/>
                          <a:cs typeface="Arial" panose="020B0604020202020204" pitchFamily="34" charset="0"/>
                        </a:rPr>
                        <a:t>2</a:t>
                      </a:r>
                      <a:endParaRPr lang="en-ZA" sz="1100" dirty="0">
                        <a:effectLst/>
                        <a:latin typeface="Arial Narrow" panose="020B0606020202030204" pitchFamily="34" charset="0"/>
                        <a:ea typeface="Times New Roman"/>
                        <a:cs typeface="Arial" panose="020B0604020202020204" pitchFamily="34" charset="0"/>
                      </a:endParaRPr>
                    </a:p>
                  </a:txBody>
                  <a:tcPr marL="56278" marR="56278"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1</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rPr>
                        <a:t>0</a:t>
                      </a:r>
                      <a:endParaRPr lang="en-US" sz="1100" dirty="0">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0</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-1</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The</a:t>
                      </a:r>
                      <a:r>
                        <a:rPr lang="en-US" sz="1100" baseline="0" dirty="0" smtClean="0">
                          <a:solidFill>
                            <a:schemeClr val="tx1"/>
                          </a:solidFill>
                          <a:effectLst/>
                          <a:latin typeface="Arial Narrow" panose="020B0606020202030204" pitchFamily="34" charset="0"/>
                          <a:ea typeface="Calibri"/>
                          <a:cs typeface="Arial" panose="020B0604020202020204" pitchFamily="34" charset="0"/>
                        </a:rPr>
                        <a:t> Fraud Prevention events have been planned to be carried out after the divisional risk assessments which will be completed in Q3.</a:t>
                      </a:r>
                      <a:endParaRPr lang="en-US" sz="1100" dirty="0" smtClean="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r>
              <a:tr h="512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Approved internal audit 3-year rolling plan </a:t>
                      </a:r>
                      <a:endParaRPr lang="en-ZA" sz="1100" b="1" kern="1200" dirty="0">
                        <a:solidFill>
                          <a:schemeClr val="lt1"/>
                        </a:solidFill>
                        <a:effectLst/>
                        <a:latin typeface="Arial Narrow" panose="020B0606020202030204" pitchFamily="34" charset="0"/>
                        <a:ea typeface="+mn-ea"/>
                        <a:cs typeface="Arial" panose="020B0604020202020204" pitchFamily="34" charset="0"/>
                      </a:endParaRPr>
                    </a:p>
                  </a:txBody>
                  <a:tcPr marL="9525" marR="9525" marT="9525" marB="0" anchor="ctr"/>
                </a:tc>
                <a:tc>
                  <a:txBody>
                    <a:bodyPr/>
                    <a:lstStyle/>
                    <a:p>
                      <a:pPr algn="ctr">
                        <a:lnSpc>
                          <a:spcPct val="115000"/>
                        </a:lnSpc>
                        <a:spcAft>
                          <a:spcPts val="0"/>
                        </a:spcAft>
                      </a:pPr>
                      <a:r>
                        <a:rPr lang="en-ZA" sz="1100" dirty="0" smtClean="0">
                          <a:effectLst/>
                          <a:latin typeface="Arial Narrow" panose="020B0606020202030204" pitchFamily="34" charset="0"/>
                          <a:cs typeface="Arial" pitchFamily="34" charset="0"/>
                        </a:rPr>
                        <a:t>1</a:t>
                      </a:r>
                      <a:endParaRPr lang="en-ZA" sz="1100" dirty="0">
                        <a:effectLst/>
                        <a:latin typeface="Arial Narrow" panose="020B0606020202030204" pitchFamily="34" charset="0"/>
                        <a:ea typeface="Times New Roman"/>
                        <a:cs typeface="Arial" panose="020B0604020202020204" pitchFamily="34" charset="0"/>
                      </a:endParaRPr>
                    </a:p>
                  </a:txBody>
                  <a:tcPr marL="56278" marR="56278"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rPr>
                        <a:t>1</a:t>
                      </a:r>
                      <a:endParaRPr lang="en-US" sz="1100" dirty="0">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dirty="0" smtClean="0">
                          <a:solidFill>
                            <a:schemeClr val="tx1"/>
                          </a:solidFill>
                          <a:latin typeface="Arial Narrow" panose="020B0606020202030204" pitchFamily="34" charset="0"/>
                          <a:cs typeface="Arial" panose="020B0604020202020204" pitchFamily="34" charset="0"/>
                        </a:rPr>
                        <a:t>Achieved</a:t>
                      </a:r>
                    </a:p>
                    <a:p>
                      <a:r>
                        <a:rPr lang="en-US" sz="1100" dirty="0" smtClean="0">
                          <a:solidFill>
                            <a:schemeClr val="tx1"/>
                          </a:solidFill>
                          <a:latin typeface="Arial Narrow" panose="020B0606020202030204" pitchFamily="34" charset="0"/>
                          <a:cs typeface="Arial" panose="020B0604020202020204" pitchFamily="34" charset="0"/>
                        </a:rPr>
                        <a:t>Annual target. </a:t>
                      </a:r>
                      <a:r>
                        <a:rPr lang="en-US" sz="1100" baseline="0" dirty="0" smtClean="0">
                          <a:solidFill>
                            <a:schemeClr val="tx1"/>
                          </a:solidFill>
                          <a:latin typeface="Arial Narrow" panose="020B0606020202030204" pitchFamily="34" charset="0"/>
                          <a:cs typeface="Arial" panose="020B0604020202020204" pitchFamily="34" charset="0"/>
                        </a:rPr>
                        <a:t>Internal audit 3-year rolling plan was approved by the Audit &amp; Risk Committee.in August 2016.</a:t>
                      </a:r>
                      <a:endParaRPr lang="en-US" sz="1100" dirty="0">
                        <a:solidFill>
                          <a:schemeClr val="tx1"/>
                        </a:solidFill>
                        <a:latin typeface="Arial Narrow" panose="020B0606020202030204" pitchFamily="34" charset="0"/>
                        <a:cs typeface="Arial" panose="020B0604020202020204" pitchFamily="34" charset="0"/>
                      </a:endParaRPr>
                    </a:p>
                  </a:txBody>
                  <a:tcPr marL="68580" marR="68580" marT="0" marB="0"/>
                </a:tc>
              </a:tr>
              <a:tr h="363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Arial Narrow" panose="020B0606020202030204" pitchFamily="34" charset="0"/>
                          <a:cs typeface="Arial" pitchFamily="34" charset="0"/>
                        </a:rPr>
                        <a:t>Number of risk based internal audit reports</a:t>
                      </a:r>
                      <a:endParaRPr lang="en-ZA" sz="1100" b="1" kern="1200" dirty="0">
                        <a:solidFill>
                          <a:schemeClr val="lt1"/>
                        </a:solidFill>
                        <a:effectLst/>
                        <a:latin typeface="Arial Narrow" panose="020B0606020202030204" pitchFamily="34" charset="0"/>
                        <a:ea typeface="+mn-ea"/>
                        <a:cs typeface="Arial" panose="020B0604020202020204" pitchFamily="34" charset="0"/>
                      </a:endParaRPr>
                    </a:p>
                  </a:txBody>
                  <a:tcPr marL="9525" marR="9525" marT="9525" marB="0" anchor="ctr"/>
                </a:tc>
                <a:tc>
                  <a:txBody>
                    <a:bodyPr/>
                    <a:lstStyle/>
                    <a:p>
                      <a:pPr algn="ctr">
                        <a:lnSpc>
                          <a:spcPct val="115000"/>
                        </a:lnSpc>
                        <a:spcAft>
                          <a:spcPts val="0"/>
                        </a:spcAft>
                      </a:pPr>
                      <a:r>
                        <a:rPr lang="en-ZA" sz="1100" dirty="0" smtClean="0">
                          <a:effectLst/>
                          <a:latin typeface="Arial Narrow" panose="020B0606020202030204" pitchFamily="34" charset="0"/>
                          <a:ea typeface="Times New Roman"/>
                          <a:cs typeface="Arial" panose="020B0604020202020204" pitchFamily="34" charset="0"/>
                        </a:rPr>
                        <a:t>8</a:t>
                      </a:r>
                      <a:endParaRPr lang="en-ZA" sz="1100" dirty="0">
                        <a:effectLst/>
                        <a:latin typeface="Arial Narrow" panose="020B0606020202030204" pitchFamily="34" charset="0"/>
                        <a:ea typeface="Times New Roman"/>
                        <a:cs typeface="Arial" panose="020B0604020202020204" pitchFamily="34" charset="0"/>
                      </a:endParaRPr>
                    </a:p>
                  </a:txBody>
                  <a:tcPr marL="56278" marR="56278"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3</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rPr>
                        <a:t>2</a:t>
                      </a:r>
                      <a:endParaRPr lang="en-US" sz="1100" dirty="0">
                        <a:latin typeface="Arial Narrow" panose="020B060602020203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2</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-1</a:t>
                      </a:r>
                      <a:endParaRPr lang="en-US" sz="110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Arial Narrow" panose="020B0606020202030204" pitchFamily="34" charset="0"/>
                          <a:ea typeface="Calibri"/>
                          <a:cs typeface="Arial" panose="020B0604020202020204" pitchFamily="34" charset="0"/>
                        </a:rPr>
                        <a:t>The remainder of the risk based audits are scheduled for Q3</a:t>
                      </a:r>
                      <a:r>
                        <a:rPr lang="en-US" sz="1100" baseline="0" dirty="0" smtClean="0">
                          <a:solidFill>
                            <a:schemeClr val="tx1"/>
                          </a:solidFill>
                          <a:effectLst/>
                          <a:latin typeface="Arial Narrow" panose="020B0606020202030204" pitchFamily="34" charset="0"/>
                          <a:ea typeface="Calibri"/>
                          <a:cs typeface="Arial" panose="020B0604020202020204" pitchFamily="34" charset="0"/>
                        </a:rPr>
                        <a:t> and Q4 as per the internal audit plan approved by the Audit &amp; Risk Committee.</a:t>
                      </a:r>
                      <a:endParaRPr lang="en-US" sz="1100" dirty="0" smtClean="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r>
            </a:tbl>
          </a:graphicData>
        </a:graphic>
      </p:graphicFrame>
      <p:sp>
        <p:nvSpPr>
          <p:cNvPr id="5" name="Slide Number Placeholder 4"/>
          <p:cNvSpPr>
            <a:spLocks noGrp="1"/>
          </p:cNvSpPr>
          <p:nvPr>
            <p:ph type="sldNum" sz="quarter" idx="12"/>
          </p:nvPr>
        </p:nvSpPr>
        <p:spPr>
          <a:xfrm>
            <a:off x="6876256" y="6381328"/>
            <a:ext cx="2133600" cy="365125"/>
          </a:xfrm>
        </p:spPr>
        <p:txBody>
          <a:bodyPr/>
          <a:lstStyle/>
          <a:p>
            <a:pPr>
              <a:defRPr/>
            </a:pPr>
            <a:fld id="{6EFE87D6-28AE-4488-BDD1-2DD6D741DE29}" type="slidenum">
              <a:rPr lang="en-US" smtClean="0"/>
              <a:pPr>
                <a:defRPr/>
              </a:pPr>
              <a:t>24</a:t>
            </a:fld>
            <a:endParaRPr lang="en-US" dirty="0"/>
          </a:p>
        </p:txBody>
      </p:sp>
    </p:spTree>
    <p:extLst>
      <p:ext uri="{BB962C8B-B14F-4D97-AF65-F5344CB8AC3E}">
        <p14:creationId xmlns:p14="http://schemas.microsoft.com/office/powerpoint/2010/main" xmlns="" val="1759482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a:t>
            </a:r>
            <a:r>
              <a:rPr lang="en-ZA" dirty="0" smtClean="0"/>
              <a:t>1: Performance </a:t>
            </a:r>
            <a:r>
              <a:rPr lang="en-ZA" dirty="0"/>
              <a:t>–</a:t>
            </a:r>
            <a:br>
              <a:rPr lang="en-ZA" dirty="0"/>
            </a:br>
            <a:r>
              <a:rPr lang="en-ZA" dirty="0"/>
              <a:t> Q1 &amp; Q2 2016/17 </a:t>
            </a:r>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25</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xmlns="" val="3576603768"/>
              </p:ext>
            </p:extLst>
          </p:nvPr>
        </p:nvGraphicFramePr>
        <p:xfrm>
          <a:off x="178183" y="1215432"/>
          <a:ext cx="8858314" cy="4229792"/>
        </p:xfrm>
        <a:graphic>
          <a:graphicData uri="http://schemas.openxmlformats.org/drawingml/2006/table">
            <a:tbl>
              <a:tblPr firstRow="1" firstCol="1" bandRow="1">
                <a:tableStyleId>{93296810-A885-4BE3-A3E7-6D5BEEA58F35}</a:tableStyleId>
              </a:tblPr>
              <a:tblGrid>
                <a:gridCol w="2185085"/>
                <a:gridCol w="667323"/>
                <a:gridCol w="667323"/>
                <a:gridCol w="658062"/>
                <a:gridCol w="676583"/>
                <a:gridCol w="1123617"/>
                <a:gridCol w="936104"/>
                <a:gridCol w="1944217"/>
              </a:tblGrid>
              <a:tr h="588491">
                <a:tc gridSpan="8">
                  <a:txBody>
                    <a:bodyPr/>
                    <a:lstStyle/>
                    <a:p>
                      <a:r>
                        <a:rPr lang="en-GB" sz="1100" b="1" kern="1200" dirty="0" smtClean="0">
                          <a:solidFill>
                            <a:schemeClr val="lt1"/>
                          </a:solidFill>
                          <a:effectLst/>
                          <a:latin typeface="Arial Narrow" panose="020B0606020202030204" pitchFamily="34" charset="0"/>
                          <a:ea typeface="+mn-ea"/>
                          <a:cs typeface="Arial" pitchFamily="34" charset="0"/>
                        </a:rPr>
                        <a:t>ADMINISTRATION</a:t>
                      </a:r>
                      <a:endParaRPr lang="en-ZA" sz="1100" b="1" kern="1200" dirty="0" smtClean="0">
                        <a:solidFill>
                          <a:schemeClr val="lt1"/>
                        </a:solidFill>
                        <a:effectLst/>
                        <a:latin typeface="Arial Narrow" panose="020B0606020202030204" pitchFamily="34" charset="0"/>
                        <a:ea typeface="+mn-ea"/>
                        <a:cs typeface="Arial" pitchFamily="34" charset="0"/>
                      </a:endParaRPr>
                    </a:p>
                    <a:p>
                      <a:pPr>
                        <a:lnSpc>
                          <a:spcPct val="100000"/>
                        </a:lnSpc>
                      </a:pPr>
                      <a:r>
                        <a:rPr lang="en-ZA" sz="1100" b="1" kern="1200" dirty="0" smtClean="0">
                          <a:solidFill>
                            <a:schemeClr val="lt1"/>
                          </a:solidFill>
                          <a:effectLst/>
                          <a:latin typeface="Arial Narrow" panose="020B0606020202030204" pitchFamily="34" charset="0"/>
                          <a:ea typeface="+mn-ea"/>
                          <a:cs typeface="Arial" pitchFamily="34" charset="0"/>
                        </a:rPr>
                        <a:t>Strategic Objective: </a:t>
                      </a:r>
                      <a:r>
                        <a:rPr lang="en-US" sz="1100" b="1" kern="1200" dirty="0" smtClean="0">
                          <a:solidFill>
                            <a:schemeClr val="lt1"/>
                          </a:solidFill>
                          <a:effectLst/>
                          <a:latin typeface="Arial Narrow" panose="020B0606020202030204" pitchFamily="34" charset="0"/>
                          <a:ea typeface="+mn-ea"/>
                          <a:cs typeface="Arial" pitchFamily="34" charset="0"/>
                        </a:rPr>
                        <a:t>Provide efficient, accountable and effective administration</a:t>
                      </a:r>
                      <a:r>
                        <a:rPr lang="en-ZA" sz="1100" b="1" kern="1200" dirty="0" smtClean="0">
                          <a:solidFill>
                            <a:schemeClr val="lt1"/>
                          </a:solidFill>
                          <a:effectLst/>
                          <a:latin typeface="Arial Narrow" panose="020B0606020202030204" pitchFamily="34" charset="0"/>
                          <a:ea typeface="+mn-ea"/>
                          <a:cs typeface="Arial" pitchFamily="34" charset="0"/>
                        </a:rPr>
                        <a:t>. </a:t>
                      </a:r>
                    </a:p>
                    <a:p>
                      <a:pPr marL="0" algn="l" defTabSz="914400" rtl="0" eaLnBrk="1" latinLnBrk="0" hangingPunct="1"/>
                      <a:r>
                        <a:rPr lang="en-GB" sz="1100" b="1" kern="1200" dirty="0" smtClean="0">
                          <a:effectLst/>
                          <a:latin typeface="Arial Narrow" panose="020B0606020202030204" pitchFamily="34" charset="0"/>
                          <a:cs typeface="Arial" pitchFamily="34" charset="0"/>
                        </a:rPr>
                        <a:t>Sub-programme 1.6:</a:t>
                      </a:r>
                      <a:r>
                        <a:rPr lang="en-GB" sz="1100" b="1" kern="1200" baseline="0" dirty="0" smtClean="0">
                          <a:effectLst/>
                          <a:latin typeface="Arial Narrow" panose="020B0606020202030204" pitchFamily="34" charset="0"/>
                          <a:cs typeface="Arial" pitchFamily="34" charset="0"/>
                        </a:rPr>
                        <a:t> </a:t>
                      </a:r>
                      <a:r>
                        <a:rPr lang="en-GB" sz="1100" dirty="0" smtClean="0">
                          <a:latin typeface="Arial Narrow" panose="020B0606020202030204" pitchFamily="34" charset="0"/>
                          <a:cs typeface="Arial" pitchFamily="34" charset="0"/>
                        </a:rPr>
                        <a:t>Information Management &amp; Technology</a:t>
                      </a:r>
                    </a:p>
                    <a:p>
                      <a:pPr marL="0" algn="l" defTabSz="914400" rtl="0" eaLnBrk="1" latinLnBrk="0" hangingPunct="1"/>
                      <a:endParaRPr lang="en-GB" sz="1100" dirty="0" smtClean="0">
                        <a:latin typeface="Arial Narrow" panose="020B0606020202030204" pitchFamily="34" charset="0"/>
                        <a:cs typeface="Arial" pitchFamily="34" charset="0"/>
                      </a:endParaRPr>
                    </a:p>
                  </a:txBody>
                  <a:tcPr marL="41004" marR="41004" marT="0" marB="0"/>
                </a:tc>
                <a:tc hMerge="1">
                  <a:txBody>
                    <a:bodyPr/>
                    <a:lstStyle/>
                    <a:p>
                      <a:pPr>
                        <a:lnSpc>
                          <a:spcPct val="115000"/>
                        </a:lnSpc>
                        <a:spcAft>
                          <a:spcPts val="0"/>
                        </a:spcAft>
                      </a:pPr>
                      <a:endParaRPr lang="en-ZA" sz="1200" dirty="0">
                        <a:effectLst/>
                        <a:latin typeface="Arial"/>
                        <a:ea typeface="Times New Roman"/>
                      </a:endParaRPr>
                    </a:p>
                  </a:txBody>
                  <a:tcPr marL="41004" marR="4100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lnSpc>
                          <a:spcPct val="115000"/>
                        </a:lnSpc>
                        <a:spcAft>
                          <a:spcPts val="0"/>
                        </a:spcAft>
                      </a:pPr>
                      <a:endParaRPr lang="en-ZA" sz="1200" dirty="0">
                        <a:effectLst/>
                        <a:latin typeface="Arial"/>
                        <a:ea typeface="Times New Roman"/>
                      </a:endParaRPr>
                    </a:p>
                  </a:txBody>
                  <a:tcPr marL="41004" marR="41004" marT="0" marB="0"/>
                </a:tc>
                <a:tc hMerge="1">
                  <a:txBody>
                    <a:bodyPr/>
                    <a:lstStyle/>
                    <a:p>
                      <a:pPr algn="ctr">
                        <a:lnSpc>
                          <a:spcPct val="115000"/>
                        </a:lnSpc>
                        <a:spcAft>
                          <a:spcPts val="0"/>
                        </a:spcAft>
                      </a:pPr>
                      <a:endParaRPr lang="en-ZA" sz="1200" dirty="0">
                        <a:effectLst/>
                        <a:latin typeface="Arial"/>
                        <a:ea typeface="Times New Roman"/>
                      </a:endParaRPr>
                    </a:p>
                  </a:txBody>
                  <a:tcPr marL="41004" marR="41004" marT="0" marB="0"/>
                </a:tc>
              </a:tr>
              <a:tr h="608340">
                <a:tc rowSpan="2">
                  <a:txBody>
                    <a:bodyPr/>
                    <a:lstStyle/>
                    <a:p>
                      <a:pPr>
                        <a:lnSpc>
                          <a:spcPct val="115000"/>
                        </a:lnSpc>
                        <a:spcAft>
                          <a:spcPts val="0"/>
                        </a:spcAft>
                      </a:pPr>
                      <a:r>
                        <a:rPr lang="en-ZA" sz="1100" baseline="0" dirty="0" smtClean="0">
                          <a:effectLst/>
                          <a:latin typeface="Arial Narrow" panose="020B0606020202030204" pitchFamily="34" charset="0"/>
                          <a:cs typeface="Arial" pitchFamily="34" charset="0"/>
                        </a:rPr>
                        <a:t>Performance Indicator</a:t>
                      </a:r>
                      <a:endParaRPr lang="en-ZA" sz="110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Annual Target</a:t>
                      </a:r>
                    </a:p>
                    <a:p>
                      <a:pPr algn="ctr">
                        <a:lnSpc>
                          <a:spcPct val="100000"/>
                        </a:lnSpc>
                        <a:spcAft>
                          <a:spcPts val="0"/>
                        </a:spcAft>
                      </a:pPr>
                      <a:r>
                        <a:rPr lang="en-ZA" sz="1100" dirty="0" smtClean="0">
                          <a:effectLst/>
                          <a:latin typeface="Arial Narrow" panose="020B0606020202030204" pitchFamily="34" charset="0"/>
                          <a:ea typeface="Arial Unicode MS" panose="020B0604020202020204" pitchFamily="34" charset="-128"/>
                          <a:cs typeface="Arial" pitchFamily="34" charset="0"/>
                        </a:rPr>
                        <a:t>2016/17</a:t>
                      </a: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Q1</a:t>
                      </a:r>
                    </a:p>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Actual</a:t>
                      </a:r>
                    </a:p>
                    <a:p>
                      <a:pPr algn="ctr">
                        <a:lnSpc>
                          <a:spcPct val="100000"/>
                        </a:lnSpc>
                        <a:spcAft>
                          <a:spcPts val="0"/>
                        </a:spcAft>
                      </a:pPr>
                      <a:endParaRPr lang="en-ZA" sz="1100" b="1" dirty="0">
                        <a:effectLst/>
                        <a:latin typeface="Arial Narrow" panose="020B0606020202030204" pitchFamily="34" charset="0"/>
                        <a:ea typeface="Arial Unicode MS" panose="020B0604020202020204" pitchFamily="34" charset="-128"/>
                        <a:cs typeface="Arial" pitchFamily="34" charset="0"/>
                      </a:endParaRPr>
                    </a:p>
                  </a:txBody>
                  <a:tcPr marL="41004" marR="41004"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effectLst/>
                          <a:latin typeface="Arial Narrow" panose="020B0606020202030204" pitchFamily="34" charset="0"/>
                          <a:cs typeface="Arial" pitchFamily="34" charset="0"/>
                        </a:rPr>
                        <a:t>Q2 Actual Performance against Target</a:t>
                      </a:r>
                      <a:endParaRPr lang="en-ZA" sz="1100" dirty="0" smtClean="0">
                        <a:effectLst/>
                        <a:latin typeface="Arial Narrow" panose="020B0606020202030204" pitchFamily="34" charset="0"/>
                        <a:ea typeface="Times New Roman"/>
                        <a:cs typeface="Arial" pitchFamily="34" charset="0"/>
                      </a:endParaRPr>
                    </a:p>
                    <a:p>
                      <a:pPr algn="ctr">
                        <a:lnSpc>
                          <a:spcPct val="115000"/>
                        </a:lnSpc>
                        <a:spcAft>
                          <a:spcPts val="0"/>
                        </a:spcAft>
                      </a:pPr>
                      <a:r>
                        <a:rPr lang="en-ZA" sz="1100" b="0" dirty="0" smtClean="0">
                          <a:effectLst/>
                          <a:latin typeface="Arial Narrow" panose="020B0606020202030204" pitchFamily="34" charset="0"/>
                          <a:cs typeface="Arial" pitchFamily="34" charset="0"/>
                        </a:rPr>
                        <a:t>July - Sep</a:t>
                      </a:r>
                      <a:endParaRPr lang="en-ZA" sz="1100" b="0" dirty="0" smtClean="0">
                        <a:effectLst/>
                        <a:latin typeface="Arial Narrow" panose="020B0606020202030204" pitchFamily="34" charset="0"/>
                        <a:ea typeface="Times New Roman"/>
                        <a:cs typeface="Arial" pitchFamily="34" charset="0"/>
                      </a:endParaRPr>
                    </a:p>
                  </a:txBody>
                  <a:tcPr marL="41004" marR="41004" marT="0" marB="0" anchor="ctr"/>
                </a:tc>
                <a:tc hMerge="1">
                  <a:txBody>
                    <a:bodyPr/>
                    <a:lstStyle/>
                    <a:p>
                      <a:endParaRPr lang="en-US"/>
                    </a:p>
                  </a:txBody>
                  <a:tcPr/>
                </a:tc>
                <a:tc rowSpan="2">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itchFamily="34" charset="0"/>
                        </a:rPr>
                        <a:t>Cumulative</a:t>
                      </a:r>
                      <a:r>
                        <a:rPr lang="en-ZA" sz="1100" b="0" baseline="0" dirty="0" smtClean="0">
                          <a:effectLst/>
                          <a:latin typeface="Arial Narrow" panose="020B0606020202030204" pitchFamily="34" charset="0"/>
                          <a:ea typeface="Times New Roman"/>
                          <a:cs typeface="Arial" pitchFamily="34" charset="0"/>
                        </a:rPr>
                        <a:t> </a:t>
                      </a:r>
                    </a:p>
                    <a:p>
                      <a:pPr algn="ctr">
                        <a:lnSpc>
                          <a:spcPct val="115000"/>
                        </a:lnSpc>
                        <a:spcAft>
                          <a:spcPts val="0"/>
                        </a:spcAft>
                      </a:pPr>
                      <a:r>
                        <a:rPr lang="en-ZA" sz="1100" b="0" baseline="0" dirty="0" smtClean="0">
                          <a:effectLst/>
                          <a:latin typeface="Arial Narrow" panose="020B0606020202030204" pitchFamily="34" charset="0"/>
                          <a:ea typeface="Times New Roman"/>
                          <a:cs typeface="Arial" pitchFamily="34" charset="0"/>
                        </a:rPr>
                        <a:t>(Q1 and Q2)</a:t>
                      </a:r>
                      <a:endParaRPr lang="en-ZA" sz="1100" b="0" dirty="0" smtClean="0">
                        <a:effectLst/>
                        <a:latin typeface="Arial Narrow" panose="020B0606020202030204" pitchFamily="34" charset="0"/>
                        <a:ea typeface="Times New Roman"/>
                        <a:cs typeface="Arial" panose="020B0604020202020204" pitchFamily="34" charset="0"/>
                      </a:endParaRPr>
                    </a:p>
                    <a:p>
                      <a:pPr algn="ctr">
                        <a:lnSpc>
                          <a:spcPct val="115000"/>
                        </a:lnSpc>
                        <a:spcAft>
                          <a:spcPts val="0"/>
                        </a:spcAft>
                      </a:pPr>
                      <a:endParaRPr lang="en-ZA" sz="1100" b="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cs typeface="Arial" pitchFamily="34" charset="0"/>
                        </a:rPr>
                        <a:t>Variance</a:t>
                      </a:r>
                    </a:p>
                    <a:p>
                      <a:pPr algn="ctr">
                        <a:lnSpc>
                          <a:spcPct val="115000"/>
                        </a:lnSpc>
                        <a:spcAft>
                          <a:spcPts val="0"/>
                        </a:spcAft>
                      </a:pPr>
                      <a:r>
                        <a:rPr lang="en-ZA" sz="1100" b="0" dirty="0" smtClean="0">
                          <a:effectLst/>
                          <a:latin typeface="Arial Narrow" panose="020B0606020202030204" pitchFamily="34" charset="0"/>
                          <a:ea typeface="Times New Roman"/>
                          <a:cs typeface="Arial" panose="020B0604020202020204" pitchFamily="34" charset="0"/>
                        </a:rPr>
                        <a:t>for Q2</a:t>
                      </a:r>
                      <a:endParaRPr lang="en-ZA" sz="1100" b="0" dirty="0">
                        <a:effectLst/>
                        <a:latin typeface="Arial Narrow" panose="020B0606020202030204" pitchFamily="34" charset="0"/>
                        <a:ea typeface="Times New Roman"/>
                        <a:cs typeface="Arial" panose="020B0604020202020204" pitchFamily="34" charset="0"/>
                      </a:endParaRPr>
                    </a:p>
                  </a:txBody>
                  <a:tcPr marL="41004" marR="41004" marT="0" marB="0"/>
                </a:tc>
                <a:tc rowSpan="2">
                  <a:txBody>
                    <a:bodyPr/>
                    <a:lstStyle/>
                    <a:p>
                      <a:pPr algn="ctr">
                        <a:lnSpc>
                          <a:spcPct val="115000"/>
                        </a:lnSpc>
                        <a:spcAft>
                          <a:spcPts val="0"/>
                        </a:spcAft>
                      </a:pPr>
                      <a:r>
                        <a:rPr lang="en-ZA" sz="1100" b="0" dirty="0" smtClean="0">
                          <a:effectLst/>
                          <a:latin typeface="Arial Narrow" panose="020B0606020202030204" pitchFamily="34" charset="0"/>
                          <a:cs typeface="Arial" pitchFamily="34" charset="0"/>
                        </a:rPr>
                        <a:t>Reason for Variance</a:t>
                      </a:r>
                      <a:endParaRPr lang="en-ZA" sz="1100" b="0" dirty="0">
                        <a:effectLst/>
                        <a:latin typeface="Arial Narrow" panose="020B0606020202030204" pitchFamily="34" charset="0"/>
                        <a:ea typeface="Times New Roman"/>
                        <a:cs typeface="Arial" panose="020B0604020202020204" pitchFamily="34" charset="0"/>
                      </a:endParaRPr>
                    </a:p>
                  </a:txBody>
                  <a:tcPr marL="41004" marR="41004" marT="0" marB="0"/>
                </a:tc>
              </a:tr>
              <a:tr h="26865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Target</a:t>
                      </a:r>
                      <a:endParaRPr lang="en-ZA" sz="1100" dirty="0">
                        <a:effectLst/>
                        <a:latin typeface="Arial Narrow" panose="020B0606020202030204" pitchFamily="34" charset="0"/>
                        <a:ea typeface="Times New Roman"/>
                        <a:cs typeface="Arial" pitchFamily="34" charset="0"/>
                      </a:endParaRPr>
                    </a:p>
                  </a:txBody>
                  <a:tcPr marL="41004" marR="41004" marT="0" marB="0"/>
                </a:tc>
                <a:tc>
                  <a:txBody>
                    <a:bodyPr/>
                    <a:lstStyle/>
                    <a:p>
                      <a:pPr algn="ctr">
                        <a:lnSpc>
                          <a:spcPct val="100000"/>
                        </a:lnSpc>
                        <a:spcAft>
                          <a:spcPts val="0"/>
                        </a:spcAft>
                      </a:pPr>
                      <a:r>
                        <a:rPr lang="en-ZA" sz="1100" dirty="0" smtClean="0">
                          <a:effectLst/>
                          <a:latin typeface="Arial Narrow" panose="020B0606020202030204" pitchFamily="34" charset="0"/>
                          <a:ea typeface="Times New Roman"/>
                          <a:cs typeface="Arial" pitchFamily="34" charset="0"/>
                        </a:rPr>
                        <a:t>Actual</a:t>
                      </a:r>
                      <a:endParaRPr lang="en-ZA" sz="1100" dirty="0">
                        <a:effectLst/>
                        <a:latin typeface="Arial Narrow" panose="020B0606020202030204" pitchFamily="34" charset="0"/>
                        <a:ea typeface="Times New Roman"/>
                        <a:cs typeface="Arial" pitchFamily="34" charset="0"/>
                      </a:endParaRPr>
                    </a:p>
                  </a:txBody>
                  <a:tcPr marL="41004" marR="41004" marT="0" marB="0"/>
                </a:tc>
                <a:tc vMerge="1">
                  <a:txBody>
                    <a:bodyPr/>
                    <a:lstStyle/>
                    <a:p>
                      <a:endParaRPr lang="en-US"/>
                    </a:p>
                  </a:txBody>
                  <a:tcPr/>
                </a:tc>
                <a:tc vMerge="1">
                  <a:txBody>
                    <a:bodyPr/>
                    <a:lstStyle/>
                    <a:p>
                      <a:endParaRPr lang="en-US"/>
                    </a:p>
                  </a:txBody>
                  <a:tcPr/>
                </a:tc>
                <a:tc vMerge="1">
                  <a:txBody>
                    <a:bodyPr/>
                    <a:lstStyle/>
                    <a:p>
                      <a:endParaRPr lang="en-US"/>
                    </a:p>
                  </a:txBody>
                  <a:tcPr/>
                </a:tc>
              </a:tr>
              <a:tr h="274471">
                <a:tc>
                  <a:txBody>
                    <a:bodyPr/>
                    <a:lstStyle/>
                    <a:p>
                      <a:pPr fontAlgn="b">
                        <a:lnSpc>
                          <a:spcPct val="100000"/>
                        </a:lnSpc>
                        <a:spcAft>
                          <a:spcPts val="0"/>
                        </a:spcAft>
                      </a:pPr>
                      <a:r>
                        <a:rPr lang="en-GB" sz="1100" kern="1200" dirty="0" smtClean="0">
                          <a:effectLst/>
                          <a:latin typeface="Arial Narrow" panose="020B0606020202030204" pitchFamily="34" charset="0"/>
                          <a:cs typeface="Arial" pitchFamily="34" charset="0"/>
                        </a:rPr>
                        <a:t>Approved</a:t>
                      </a:r>
                      <a:r>
                        <a:rPr lang="en-GB" sz="1100" kern="1200" baseline="0" dirty="0" smtClean="0">
                          <a:effectLst/>
                          <a:latin typeface="Arial Narrow" panose="020B0606020202030204" pitchFamily="34" charset="0"/>
                          <a:cs typeface="Arial" pitchFamily="34" charset="0"/>
                        </a:rPr>
                        <a:t> r</a:t>
                      </a:r>
                      <a:r>
                        <a:rPr lang="en-GB" sz="1100" kern="1200" dirty="0" smtClean="0">
                          <a:effectLst/>
                          <a:latin typeface="Arial Narrow" panose="020B0606020202030204" pitchFamily="34" charset="0"/>
                          <a:cs typeface="Arial" pitchFamily="34" charset="0"/>
                        </a:rPr>
                        <a:t>evised </a:t>
                      </a:r>
                      <a:r>
                        <a:rPr lang="en-GB" sz="1100" kern="1200" dirty="0">
                          <a:effectLst/>
                          <a:latin typeface="Arial Narrow" panose="020B0606020202030204" pitchFamily="34" charset="0"/>
                          <a:cs typeface="Arial" pitchFamily="34" charset="0"/>
                        </a:rPr>
                        <a:t>IT Strategy</a:t>
                      </a:r>
                      <a:endParaRPr lang="en-ZA" sz="1100" dirty="0">
                        <a:effectLst/>
                        <a:latin typeface="Arial Narrow" panose="020B0606020202030204" pitchFamily="34" charset="0"/>
                        <a:ea typeface="Times New Roman"/>
                        <a:cs typeface="Arial" panose="020B0604020202020204" pitchFamily="34" charset="0"/>
                      </a:endParaRPr>
                    </a:p>
                  </a:txBody>
                  <a:tcPr marL="54823" marR="54823"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0" dirty="0" smtClean="0">
                          <a:effectLst/>
                          <a:latin typeface="Arial Narrow" panose="020B0606020202030204" pitchFamily="34" charset="0"/>
                          <a:cs typeface="Arial" pitchFamily="34" charset="0"/>
                        </a:rPr>
                        <a:t>1</a:t>
                      </a:r>
                    </a:p>
                  </a:txBody>
                  <a:tcPr marL="54823" marR="54823"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a:effectLst/>
                          <a:latin typeface="Arial Narrow" panose="020B0606020202030204" pitchFamily="34" charset="0"/>
                          <a:ea typeface="Calibri"/>
                          <a:cs typeface="Arial" panose="020B0604020202020204" pitchFamily="34" charset="0"/>
                        </a:rPr>
                        <a:t>0</a:t>
                      </a:r>
                      <a:endParaRPr lang="en-US" sz="1100" b="0" dirty="0" smtClean="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baseline="0" dirty="0" smtClean="0">
                          <a:solidFill>
                            <a:schemeClr val="tx1"/>
                          </a:solidFill>
                          <a:latin typeface="Arial Narrow" panose="020B0606020202030204" pitchFamily="34" charset="0"/>
                          <a:cs typeface="Arial" panose="020B0604020202020204" pitchFamily="34" charset="0"/>
                        </a:rPr>
                        <a:t>Achieved </a:t>
                      </a:r>
                    </a:p>
                    <a:p>
                      <a:r>
                        <a:rPr lang="en-US" sz="1100" dirty="0" smtClean="0">
                          <a:solidFill>
                            <a:schemeClr val="tx1"/>
                          </a:solidFill>
                          <a:latin typeface="Arial Narrow" panose="020B0606020202030204" pitchFamily="34" charset="0"/>
                          <a:cs typeface="Arial" panose="020B0604020202020204" pitchFamily="34" charset="0"/>
                        </a:rPr>
                        <a:t>Annual</a:t>
                      </a:r>
                      <a:r>
                        <a:rPr lang="en-US" sz="1100" baseline="0" dirty="0" smtClean="0">
                          <a:solidFill>
                            <a:schemeClr val="tx1"/>
                          </a:solidFill>
                          <a:latin typeface="Arial Narrow" panose="020B0606020202030204" pitchFamily="34" charset="0"/>
                          <a:cs typeface="Arial" panose="020B0604020202020204" pitchFamily="34" charset="0"/>
                        </a:rPr>
                        <a:t> target – achieved with support of newly appointed IT Steering Committee. </a:t>
                      </a:r>
                      <a:endParaRPr lang="en-US" sz="1100" dirty="0" smtClean="0">
                        <a:solidFill>
                          <a:schemeClr val="tx1"/>
                        </a:solidFill>
                        <a:latin typeface="Arial Narrow" panose="020B0606020202030204" pitchFamily="34" charset="0"/>
                        <a:cs typeface="Arial" panose="020B0604020202020204" pitchFamily="34" charset="0"/>
                      </a:endParaRPr>
                    </a:p>
                  </a:txBody>
                  <a:tcPr marL="68580" marR="68580" marT="0" marB="0"/>
                </a:tc>
              </a:tr>
              <a:tr h="437696">
                <a:tc>
                  <a:txBody>
                    <a:bodyPr/>
                    <a:lstStyle/>
                    <a:p>
                      <a:pPr fontAlgn="b">
                        <a:lnSpc>
                          <a:spcPct val="100000"/>
                        </a:lnSpc>
                        <a:spcAft>
                          <a:spcPts val="0"/>
                        </a:spcAft>
                      </a:pPr>
                      <a:r>
                        <a:rPr lang="en-GB" sz="1100" kern="1200" dirty="0">
                          <a:effectLst/>
                          <a:latin typeface="Arial Narrow" panose="020B0606020202030204" pitchFamily="34" charset="0"/>
                          <a:cs typeface="Arial" pitchFamily="34" charset="0"/>
                        </a:rPr>
                        <a:t>Revised </a:t>
                      </a:r>
                      <a:r>
                        <a:rPr lang="en-GB" sz="1100" kern="1200" dirty="0" smtClean="0">
                          <a:effectLst/>
                          <a:latin typeface="Arial Narrow" panose="020B0606020202030204" pitchFamily="34" charset="0"/>
                          <a:cs typeface="Arial" pitchFamily="34" charset="0"/>
                        </a:rPr>
                        <a:t> Business Continuity Disaster </a:t>
                      </a:r>
                      <a:r>
                        <a:rPr lang="en-GB" sz="1100" kern="1200" dirty="0">
                          <a:effectLst/>
                          <a:latin typeface="Arial Narrow" panose="020B0606020202030204" pitchFamily="34" charset="0"/>
                          <a:cs typeface="Arial" pitchFamily="34" charset="0"/>
                        </a:rPr>
                        <a:t>Recovery Plan </a:t>
                      </a:r>
                      <a:endParaRPr lang="en-ZA" sz="1100" dirty="0">
                        <a:effectLst/>
                        <a:latin typeface="Arial Narrow" panose="020B0606020202030204" pitchFamily="34" charset="0"/>
                        <a:ea typeface="Times New Roman"/>
                        <a:cs typeface="Arial" panose="020B0604020202020204" pitchFamily="34" charset="0"/>
                      </a:endParaRPr>
                    </a:p>
                  </a:txBody>
                  <a:tcPr marL="54823" marR="54823" marT="0" marB="0"/>
                </a:tc>
                <a:tc>
                  <a:txBody>
                    <a:bodyPr/>
                    <a:lstStyle/>
                    <a:p>
                      <a:pPr algn="ctr">
                        <a:lnSpc>
                          <a:spcPct val="115000"/>
                        </a:lnSpc>
                        <a:spcAft>
                          <a:spcPts val="0"/>
                        </a:spcAft>
                      </a:pPr>
                      <a:r>
                        <a:rPr lang="en-ZA" sz="1100" b="0" dirty="0" smtClean="0">
                          <a:effectLst/>
                          <a:latin typeface="Arial Narrow" panose="020B0606020202030204" pitchFamily="34" charset="0"/>
                          <a:ea typeface="Times New Roman"/>
                          <a:cs typeface="Arial" panose="020B0604020202020204" pitchFamily="34" charset="0"/>
                        </a:rPr>
                        <a:t>1</a:t>
                      </a:r>
                      <a:endParaRPr lang="en-ZA" sz="1100" b="0" dirty="0">
                        <a:effectLst/>
                        <a:latin typeface="Arial Narrow" panose="020B0606020202030204" pitchFamily="34" charset="0"/>
                        <a:ea typeface="Times New Roman"/>
                        <a:cs typeface="Arial" panose="020B0604020202020204" pitchFamily="34" charset="0"/>
                      </a:endParaRPr>
                    </a:p>
                  </a:txBody>
                  <a:tcPr marL="54823" marR="54823"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a:effectLst/>
                          <a:latin typeface="Arial Narrow" panose="020B0606020202030204" pitchFamily="34" charset="0"/>
                          <a:ea typeface="Calibri"/>
                          <a:cs typeface="Arial" panose="020B0604020202020204" pitchFamily="34" charset="0"/>
                        </a:rPr>
                        <a:t>0</a:t>
                      </a:r>
                      <a:endParaRPr lang="en-US" sz="1100" b="0" dirty="0" smtClean="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Achieved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Narrow" panose="020B0606020202030204" pitchFamily="34" charset="0"/>
                          <a:cs typeface="Arial" panose="020B0604020202020204" pitchFamily="34" charset="0"/>
                        </a:rPr>
                        <a:t>Annual</a:t>
                      </a:r>
                      <a:r>
                        <a:rPr lang="en-US" sz="1100" baseline="0" dirty="0" smtClean="0">
                          <a:solidFill>
                            <a:schemeClr val="tx1"/>
                          </a:solidFill>
                          <a:latin typeface="Arial Narrow" panose="020B0606020202030204" pitchFamily="34" charset="0"/>
                          <a:cs typeface="Arial" panose="020B0604020202020204" pitchFamily="34" charset="0"/>
                        </a:rPr>
                        <a:t> target – achieved. With support of newly appointed IT Steering Committee..</a:t>
                      </a:r>
                      <a:endParaRPr lang="en-US" sz="1100" dirty="0" smtClean="0">
                        <a:solidFill>
                          <a:schemeClr val="tx1"/>
                        </a:solidFill>
                        <a:latin typeface="Arial Narrow" panose="020B0606020202030204" pitchFamily="34" charset="0"/>
                        <a:cs typeface="Arial" panose="020B0604020202020204" pitchFamily="34" charset="0"/>
                      </a:endParaRPr>
                    </a:p>
                  </a:txBody>
                  <a:tcPr marL="68580" marR="68580" marT="0" marB="0"/>
                </a:tc>
              </a:tr>
              <a:tr h="0">
                <a:tc>
                  <a:txBody>
                    <a:bodyPr/>
                    <a:lstStyle/>
                    <a:p>
                      <a:pPr fontAlgn="b">
                        <a:lnSpc>
                          <a:spcPct val="100000"/>
                        </a:lnSpc>
                        <a:spcAft>
                          <a:spcPts val="0"/>
                        </a:spcAft>
                      </a:pPr>
                      <a:r>
                        <a:rPr lang="en-US" sz="1100" kern="1200" dirty="0" smtClean="0">
                          <a:latin typeface="Arial Narrow" panose="020B0606020202030204" pitchFamily="34" charset="0"/>
                          <a:cs typeface="Arial" pitchFamily="34" charset="0"/>
                        </a:rPr>
                        <a:t>Percentage of new users trained in IT Systems/Applications</a:t>
                      </a:r>
                      <a:endParaRPr lang="en-ZA" sz="1100" dirty="0">
                        <a:effectLst/>
                        <a:latin typeface="Arial Narrow" panose="020B0606020202030204" pitchFamily="34" charset="0"/>
                        <a:ea typeface="Times New Roman"/>
                        <a:cs typeface="Arial" pitchFamily="34" charset="0"/>
                      </a:endParaRPr>
                    </a:p>
                  </a:txBody>
                  <a:tcPr marL="54823" marR="54823" marT="0" marB="0"/>
                </a:tc>
                <a:tc>
                  <a:txBody>
                    <a:bodyPr/>
                    <a:lstStyle/>
                    <a:p>
                      <a:pPr algn="ctr">
                        <a:lnSpc>
                          <a:spcPct val="115000"/>
                        </a:lnSpc>
                        <a:spcAft>
                          <a:spcPts val="0"/>
                        </a:spcAft>
                      </a:pPr>
                      <a:r>
                        <a:rPr lang="en-ZA" sz="1100" b="0" dirty="0" smtClean="0">
                          <a:effectLst/>
                          <a:latin typeface="Arial Narrow" panose="020B0606020202030204" pitchFamily="34" charset="0"/>
                          <a:cs typeface="Arial" pitchFamily="34" charset="0"/>
                        </a:rPr>
                        <a:t>100%</a:t>
                      </a:r>
                      <a:endParaRPr lang="en-ZA" sz="1100" b="0" dirty="0">
                        <a:effectLst/>
                        <a:latin typeface="Arial Narrow" panose="020B0606020202030204" pitchFamily="34" charset="0"/>
                        <a:ea typeface="Times New Roman"/>
                        <a:cs typeface="Arial" panose="020B0604020202020204" pitchFamily="34" charset="0"/>
                      </a:endParaRPr>
                    </a:p>
                  </a:txBody>
                  <a:tcPr marL="54823" marR="54823"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100%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0" dirty="0" smtClean="0">
                          <a:effectLst/>
                          <a:latin typeface="Arial Narrow" panose="020B0606020202030204" pitchFamily="34" charset="0"/>
                          <a:ea typeface="Calibri"/>
                          <a:cs typeface="Arial" panose="020B0604020202020204" pitchFamily="34" charset="0"/>
                        </a:rPr>
                        <a:t>100%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100%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100%</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0</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Achieved</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r>
              <a:tr h="55263">
                <a:tc>
                  <a:txBody>
                    <a:bodyPr/>
                    <a:lstStyle/>
                    <a:p>
                      <a:pPr fontAlgn="b">
                        <a:lnSpc>
                          <a:spcPct val="100000"/>
                        </a:lnSpc>
                        <a:spcAft>
                          <a:spcPts val="0"/>
                        </a:spcAft>
                      </a:pPr>
                      <a:r>
                        <a:rPr lang="en-US" sz="1100" kern="1200" dirty="0" smtClean="0">
                          <a:latin typeface="Arial Narrow" panose="020B0606020202030204" pitchFamily="34" charset="0"/>
                          <a:cs typeface="Arial" pitchFamily="34" charset="0"/>
                        </a:rPr>
                        <a:t>Upgraded  and maintained ICT infrastructure</a:t>
                      </a:r>
                      <a:endParaRPr lang="en-ZA" sz="1100" dirty="0">
                        <a:effectLst/>
                        <a:latin typeface="Arial Narrow" panose="020B0606020202030204" pitchFamily="34" charset="0"/>
                        <a:ea typeface="Times New Roman"/>
                        <a:cs typeface="Arial" pitchFamily="34" charset="0"/>
                      </a:endParaRPr>
                    </a:p>
                  </a:txBody>
                  <a:tcPr marL="54823" marR="54823"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0" dirty="0" smtClean="0">
                          <a:effectLst/>
                          <a:latin typeface="Arial Narrow" panose="020B0606020202030204" pitchFamily="34" charset="0"/>
                          <a:cs typeface="Arial" pitchFamily="34" charset="0"/>
                        </a:rPr>
                        <a:t>1</a:t>
                      </a:r>
                    </a:p>
                  </a:txBody>
                  <a:tcPr marL="54823" marR="54823"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a:effectLst/>
                          <a:latin typeface="Arial Narrow" panose="020B0606020202030204" pitchFamily="34" charset="0"/>
                          <a:ea typeface="Calibri"/>
                          <a:cs typeface="Arial" panose="020B0604020202020204" pitchFamily="34" charset="0"/>
                        </a:rPr>
                        <a:t>0</a:t>
                      </a:r>
                      <a:endParaRPr lang="en-US" sz="1100" b="0" dirty="0" smtClean="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0</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0</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0</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 Infrastructure has been purchased but this is an ongoing activity</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r h="315935">
                <a:tc>
                  <a:txBody>
                    <a:bodyPr/>
                    <a:lstStyle/>
                    <a:p>
                      <a:pPr>
                        <a:lnSpc>
                          <a:spcPct val="100000"/>
                        </a:lnSpc>
                        <a:spcAft>
                          <a:spcPts val="0"/>
                        </a:spcAft>
                      </a:pPr>
                      <a:r>
                        <a:rPr lang="en-US" sz="1100" kern="1200" dirty="0" smtClean="0">
                          <a:latin typeface="Arial Narrow" panose="020B0606020202030204" pitchFamily="34" charset="0"/>
                          <a:cs typeface="Arial" pitchFamily="34" charset="0"/>
                        </a:rPr>
                        <a:t>Updated and/or upgraded Firewall and Antivirus</a:t>
                      </a:r>
                      <a:endParaRPr lang="en-ZA" sz="1100" dirty="0">
                        <a:effectLst/>
                        <a:latin typeface="Arial Narrow" panose="020B0606020202030204" pitchFamily="34" charset="0"/>
                        <a:ea typeface="Times New Roman"/>
                        <a:cs typeface="Arial" pitchFamily="34" charset="0"/>
                      </a:endParaRPr>
                    </a:p>
                  </a:txBody>
                  <a:tcPr marL="54823" marR="54823" marT="0" marB="0"/>
                </a:tc>
                <a:tc>
                  <a:txBody>
                    <a:bodyPr/>
                    <a:lstStyle/>
                    <a:p>
                      <a:pPr algn="ctr">
                        <a:lnSpc>
                          <a:spcPct val="115000"/>
                        </a:lnSpc>
                        <a:spcAft>
                          <a:spcPts val="0"/>
                        </a:spcAft>
                      </a:pPr>
                      <a:r>
                        <a:rPr lang="en-ZA" sz="1100" b="0" dirty="0" smtClean="0">
                          <a:effectLst/>
                          <a:latin typeface="Arial Narrow" panose="020B0606020202030204" pitchFamily="34" charset="0"/>
                          <a:cs typeface="Arial" pitchFamily="34" charset="0"/>
                        </a:rPr>
                        <a:t>1</a:t>
                      </a:r>
                      <a:endParaRPr lang="en-ZA" sz="1100" b="0" dirty="0">
                        <a:effectLst/>
                        <a:latin typeface="Arial Narrow" panose="020B0606020202030204" pitchFamily="34" charset="0"/>
                        <a:ea typeface="Times New Roman"/>
                        <a:cs typeface="Arial" panose="020B0604020202020204" pitchFamily="34" charset="0"/>
                      </a:endParaRPr>
                    </a:p>
                  </a:txBody>
                  <a:tcPr marL="54823" marR="54823"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a:effectLst/>
                          <a:latin typeface="Arial Narrow" panose="020B0606020202030204" pitchFamily="34" charset="0"/>
                          <a:ea typeface="Calibri"/>
                          <a:cs typeface="Arial" panose="020B0604020202020204" pitchFamily="34" charset="0"/>
                        </a:rPr>
                        <a:t>0</a:t>
                      </a:r>
                      <a:endParaRPr lang="en-US" sz="1100" b="0" dirty="0" smtClean="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smtClean="0">
                          <a:effectLst/>
                          <a:latin typeface="Arial Narrow" panose="020B0606020202030204" pitchFamily="34" charset="0"/>
                          <a:ea typeface="Calibri"/>
                          <a:cs typeface="Arial" panose="020B0604020202020204" pitchFamily="34" charset="0"/>
                        </a:rPr>
                        <a:t>0</a:t>
                      </a:r>
                      <a:endParaRPr lang="en-US" sz="1100" b="0" dirty="0">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algn="ctr"/>
                      <a:r>
                        <a:rPr lang="en-US" sz="1100" dirty="0" smtClean="0">
                          <a:latin typeface="Arial Narrow" panose="020B0606020202030204" pitchFamily="34" charset="0"/>
                          <a:cs typeface="Arial" panose="020B0604020202020204" pitchFamily="34" charset="0"/>
                        </a:rPr>
                        <a:t>1</a:t>
                      </a:r>
                      <a:endParaRPr lang="en-US" sz="1100" dirty="0">
                        <a:latin typeface="Arial Narrow" panose="020B0606020202030204" pitchFamily="34" charset="0"/>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0</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Arial Narrow" panose="020B0606020202030204" pitchFamily="34" charset="0"/>
                          <a:ea typeface="Calibri"/>
                          <a:cs typeface="Arial" panose="020B0604020202020204" pitchFamily="34" charset="0"/>
                        </a:rPr>
                        <a:t>0</a:t>
                      </a:r>
                      <a:endParaRPr lang="en-US" sz="1100" b="0" dirty="0">
                        <a:solidFill>
                          <a:schemeClr val="tx1"/>
                        </a:solidFill>
                        <a:effectLst/>
                        <a:latin typeface="Arial Narrow" panose="020B0606020202030204" pitchFamily="34" charset="0"/>
                        <a:ea typeface="Calibri"/>
                        <a:cs typeface="Arial" panose="020B0604020202020204" pitchFamily="34" charset="0"/>
                      </a:endParaRPr>
                    </a:p>
                  </a:txBody>
                  <a:tcPr marL="68580" marR="68580" marT="0" marB="0"/>
                </a:tc>
                <a:tc>
                  <a:txBody>
                    <a:bodyPr/>
                    <a:lstStyle/>
                    <a:p>
                      <a:r>
                        <a:rPr lang="en-US" sz="1100" dirty="0" smtClean="0">
                          <a:solidFill>
                            <a:schemeClr val="tx2">
                              <a:lumMod val="60000"/>
                              <a:lumOff val="40000"/>
                            </a:schemeClr>
                          </a:solidFill>
                          <a:latin typeface="Arial Narrow" panose="020B0606020202030204" pitchFamily="34" charset="0"/>
                          <a:cs typeface="Arial" panose="020B0604020202020204" pitchFamily="34" charset="0"/>
                        </a:rPr>
                        <a:t>Annual target – to</a:t>
                      </a:r>
                      <a:r>
                        <a:rPr lang="en-US" sz="1100" baseline="0" dirty="0" smtClean="0">
                          <a:solidFill>
                            <a:schemeClr val="tx2">
                              <a:lumMod val="60000"/>
                              <a:lumOff val="40000"/>
                            </a:schemeClr>
                          </a:solidFill>
                          <a:latin typeface="Arial Narrow" panose="020B0606020202030204" pitchFamily="34" charset="0"/>
                          <a:cs typeface="Arial" panose="020B0604020202020204" pitchFamily="34" charset="0"/>
                        </a:rPr>
                        <a:t> be reported on in Q4 as it is an ongoing activity</a:t>
                      </a:r>
                      <a:endParaRPr lang="en-US" sz="1100" dirty="0" smtClean="0">
                        <a:solidFill>
                          <a:schemeClr val="tx2">
                            <a:lumMod val="60000"/>
                            <a:lumOff val="40000"/>
                          </a:schemeClr>
                        </a:solidFill>
                        <a:latin typeface="Arial Narrow" panose="020B0606020202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xmlns="" val="104991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ZA" dirty="0" smtClean="0"/>
              <a:t>Financial Performance - Income</a:t>
            </a:r>
            <a:endParaRPr lang="en-ZA" dirty="0"/>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solidFill>
                  <a:prstClr val="black">
                    <a:tint val="75000"/>
                  </a:prstClr>
                </a:solidFill>
              </a:rPr>
              <a:pPr>
                <a:defRPr/>
              </a:pPr>
              <a:t>26</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2658594376"/>
              </p:ext>
            </p:extLst>
          </p:nvPr>
        </p:nvGraphicFramePr>
        <p:xfrm>
          <a:off x="72008" y="1268760"/>
          <a:ext cx="8964488" cy="5493083"/>
        </p:xfrm>
        <a:graphic>
          <a:graphicData uri="http://schemas.openxmlformats.org/drawingml/2006/table">
            <a:tbl>
              <a:tblPr firstRow="1" firstCol="1" bandRow="1">
                <a:tableStyleId>{93296810-A885-4BE3-A3E7-6D5BEEA58F35}</a:tableStyleId>
              </a:tblPr>
              <a:tblGrid>
                <a:gridCol w="1187624"/>
                <a:gridCol w="1080120"/>
                <a:gridCol w="1296144"/>
                <a:gridCol w="1065315"/>
                <a:gridCol w="852704"/>
                <a:gridCol w="1034309"/>
                <a:gridCol w="1008112"/>
                <a:gridCol w="1440160"/>
              </a:tblGrid>
              <a:tr h="863341">
                <a:tc>
                  <a:txBody>
                    <a:bodyPr/>
                    <a:lstStyle/>
                    <a:p>
                      <a:pPr>
                        <a:lnSpc>
                          <a:spcPct val="107000"/>
                        </a:lnSpc>
                        <a:spcAft>
                          <a:spcPts val="0"/>
                        </a:spcAft>
                      </a:pPr>
                      <a:r>
                        <a:rPr lang="en-ZA" sz="1400" dirty="0">
                          <a:effectLst/>
                          <a:latin typeface="Arial" pitchFamily="34" charset="0"/>
                          <a:cs typeface="Arial" pitchFamily="34" charset="0"/>
                        </a:rPr>
                        <a:t>Description</a:t>
                      </a:r>
                      <a:endParaRPr lang="en-ZA" sz="1400" dirty="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400" dirty="0">
                          <a:effectLst/>
                          <a:latin typeface="Arial" pitchFamily="34" charset="0"/>
                          <a:cs typeface="Arial" pitchFamily="34" charset="0"/>
                        </a:rPr>
                        <a:t>Budget for the </a:t>
                      </a:r>
                      <a:r>
                        <a:rPr lang="en-ZA" sz="1400" dirty="0" smtClean="0">
                          <a:effectLst/>
                          <a:latin typeface="Arial" pitchFamily="34" charset="0"/>
                          <a:cs typeface="Arial" pitchFamily="34" charset="0"/>
                        </a:rPr>
                        <a:t>year – R’000</a:t>
                      </a:r>
                      <a:endParaRPr lang="en-ZA" sz="1400" dirty="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400" dirty="0" smtClean="0">
                          <a:effectLst/>
                          <a:latin typeface="Arial" pitchFamily="34" charset="0"/>
                          <a:ea typeface="Calibri"/>
                          <a:cs typeface="Arial" pitchFamily="34" charset="0"/>
                        </a:rPr>
                        <a:t>Adjustments for the year</a:t>
                      </a:r>
                      <a:r>
                        <a:rPr lang="en-ZA" sz="1400" baseline="0" dirty="0" smtClean="0">
                          <a:effectLst/>
                          <a:latin typeface="Arial" pitchFamily="34" charset="0"/>
                          <a:ea typeface="Calibri"/>
                          <a:cs typeface="Arial" pitchFamily="34" charset="0"/>
                        </a:rPr>
                        <a:t> –</a:t>
                      </a:r>
                    </a:p>
                    <a:p>
                      <a:pPr>
                        <a:lnSpc>
                          <a:spcPct val="107000"/>
                        </a:lnSpc>
                        <a:spcAft>
                          <a:spcPts val="0"/>
                        </a:spcAft>
                      </a:pPr>
                      <a:r>
                        <a:rPr lang="en-ZA" sz="1400" baseline="0" dirty="0" smtClean="0">
                          <a:effectLst/>
                          <a:latin typeface="Arial" pitchFamily="34" charset="0"/>
                          <a:ea typeface="Calibri"/>
                          <a:cs typeface="Arial" pitchFamily="34" charset="0"/>
                        </a:rPr>
                        <a:t>R’000</a:t>
                      </a:r>
                      <a:endParaRPr lang="en-ZA" sz="1400" dirty="0" smtClean="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400" dirty="0" smtClean="0">
                          <a:effectLst/>
                          <a:latin typeface="Arial" pitchFamily="34" charset="0"/>
                          <a:ea typeface="Calibri"/>
                          <a:cs typeface="Arial" pitchFamily="34" charset="0"/>
                        </a:rPr>
                        <a:t>Revised budget for the year – R’000</a:t>
                      </a:r>
                    </a:p>
                  </a:txBody>
                  <a:tcPr marL="68580" marR="68580" marT="0" marB="0"/>
                </a:tc>
                <a:tc>
                  <a:txBody>
                    <a:bodyPr/>
                    <a:lstStyle/>
                    <a:p>
                      <a:pPr>
                        <a:lnSpc>
                          <a:spcPct val="107000"/>
                        </a:lnSpc>
                        <a:spcAft>
                          <a:spcPts val="0"/>
                        </a:spcAft>
                      </a:pPr>
                      <a:r>
                        <a:rPr lang="en-ZA" sz="1400" dirty="0" smtClean="0">
                          <a:effectLst/>
                          <a:latin typeface="Arial" pitchFamily="34" charset="0"/>
                          <a:ea typeface="Calibri"/>
                          <a:cs typeface="Arial" pitchFamily="34" charset="0"/>
                        </a:rPr>
                        <a:t>Q2 YTD budget</a:t>
                      </a:r>
                      <a:r>
                        <a:rPr lang="en-ZA" sz="1400" baseline="0" dirty="0" smtClean="0">
                          <a:effectLst/>
                          <a:latin typeface="Arial" pitchFamily="34" charset="0"/>
                          <a:ea typeface="Calibri"/>
                          <a:cs typeface="Arial" pitchFamily="34" charset="0"/>
                        </a:rPr>
                        <a:t> – R’000</a:t>
                      </a:r>
                      <a:endParaRPr lang="en-ZA" sz="1400" dirty="0" smtClean="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400" dirty="0">
                          <a:effectLst/>
                          <a:latin typeface="Arial" pitchFamily="34" charset="0"/>
                          <a:cs typeface="Arial" pitchFamily="34" charset="0"/>
                        </a:rPr>
                        <a:t>Actual </a:t>
                      </a:r>
                      <a:r>
                        <a:rPr lang="en-ZA" sz="1400" dirty="0" smtClean="0">
                          <a:effectLst/>
                          <a:latin typeface="Arial" pitchFamily="34" charset="0"/>
                          <a:cs typeface="Arial" pitchFamily="34" charset="0"/>
                        </a:rPr>
                        <a:t>YTD (Sept</a:t>
                      </a:r>
                      <a:r>
                        <a:rPr lang="en-ZA" sz="1400" baseline="0" dirty="0" smtClean="0">
                          <a:effectLst/>
                          <a:latin typeface="Arial" pitchFamily="34" charset="0"/>
                          <a:cs typeface="Arial" pitchFamily="34" charset="0"/>
                        </a:rPr>
                        <a:t> </a:t>
                      </a:r>
                      <a:r>
                        <a:rPr lang="en-ZA" sz="1400" dirty="0" smtClean="0">
                          <a:effectLst/>
                          <a:latin typeface="Arial" pitchFamily="34" charset="0"/>
                          <a:cs typeface="Arial" pitchFamily="34" charset="0"/>
                        </a:rPr>
                        <a:t>2016)</a:t>
                      </a:r>
                      <a:endParaRPr lang="en-ZA" sz="1400" dirty="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400" dirty="0" smtClean="0">
                          <a:effectLst/>
                          <a:latin typeface="Arial" pitchFamily="34" charset="0"/>
                          <a:cs typeface="Arial" pitchFamily="34" charset="0"/>
                        </a:rPr>
                        <a:t>Variance</a:t>
                      </a:r>
                    </a:p>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smtClean="0">
                          <a:effectLst/>
                          <a:latin typeface="Arial" pitchFamily="34" charset="0"/>
                          <a:cs typeface="Arial" pitchFamily="34" charset="0"/>
                        </a:rPr>
                        <a:t>R’000</a:t>
                      </a:r>
                      <a:endParaRPr lang="en-ZA" sz="1400" dirty="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400" dirty="0">
                          <a:effectLst/>
                          <a:latin typeface="Arial" pitchFamily="34" charset="0"/>
                          <a:cs typeface="Arial" pitchFamily="34" charset="0"/>
                        </a:rPr>
                        <a:t>Reason for variance</a:t>
                      </a:r>
                      <a:endParaRPr lang="en-ZA" sz="1400" dirty="0">
                        <a:effectLst/>
                        <a:latin typeface="Arial" pitchFamily="34" charset="0"/>
                        <a:ea typeface="Calibri"/>
                        <a:cs typeface="Arial" pitchFamily="34" charset="0"/>
                      </a:endParaRPr>
                    </a:p>
                  </a:txBody>
                  <a:tcPr marL="68580" marR="68580" marT="0" marB="0"/>
                </a:tc>
              </a:tr>
              <a:tr h="863341">
                <a:tc>
                  <a:txBody>
                    <a:bodyPr/>
                    <a:lstStyle/>
                    <a:p>
                      <a:pPr>
                        <a:lnSpc>
                          <a:spcPct val="107000"/>
                        </a:lnSpc>
                        <a:spcAft>
                          <a:spcPts val="0"/>
                        </a:spcAft>
                      </a:pPr>
                      <a:r>
                        <a:rPr lang="en-ZA" sz="1400" dirty="0">
                          <a:effectLst/>
                          <a:latin typeface="Arial" pitchFamily="34" charset="0"/>
                          <a:cs typeface="Arial" pitchFamily="34" charset="0"/>
                        </a:rPr>
                        <a:t> </a:t>
                      </a:r>
                    </a:p>
                    <a:p>
                      <a:pPr>
                        <a:lnSpc>
                          <a:spcPct val="107000"/>
                        </a:lnSpc>
                        <a:spcAft>
                          <a:spcPts val="0"/>
                        </a:spcAft>
                      </a:pPr>
                      <a:r>
                        <a:rPr lang="en-ZA" sz="1400" dirty="0">
                          <a:effectLst/>
                          <a:latin typeface="Arial" pitchFamily="34" charset="0"/>
                          <a:cs typeface="Arial" pitchFamily="34" charset="0"/>
                        </a:rPr>
                        <a:t>DOC Transfer</a:t>
                      </a:r>
                    </a:p>
                    <a:p>
                      <a:pPr>
                        <a:lnSpc>
                          <a:spcPct val="107000"/>
                        </a:lnSpc>
                        <a:spcAft>
                          <a:spcPts val="0"/>
                        </a:spcAft>
                      </a:pPr>
                      <a:r>
                        <a:rPr lang="en-ZA" sz="1400" dirty="0">
                          <a:effectLst/>
                          <a:latin typeface="Arial" pitchFamily="34" charset="0"/>
                          <a:cs typeface="Arial" pitchFamily="34" charset="0"/>
                        </a:rPr>
                        <a:t> </a:t>
                      </a:r>
                      <a:endParaRPr lang="en-ZA" sz="1400" dirty="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23,814</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0</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23,814</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11,907</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11,907</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0</a:t>
                      </a:r>
                      <a:endParaRPr lang="en-ZA" sz="1400" dirty="0">
                        <a:effectLst/>
                        <a:latin typeface="Arial" pitchFamily="34" charset="0"/>
                        <a:ea typeface="Calibri"/>
                        <a:cs typeface="Arial" pitchFamily="34" charset="0"/>
                      </a:endParaRPr>
                    </a:p>
                  </a:txBody>
                  <a:tcPr marL="68580" marR="68580" marT="0" marB="0" anchor="ctr"/>
                </a:tc>
                <a:tc>
                  <a:txBody>
                    <a:bodyPr/>
                    <a:lstStyle/>
                    <a:p>
                      <a:pPr algn="l">
                        <a:lnSpc>
                          <a:spcPct val="107000"/>
                        </a:lnSpc>
                        <a:spcAft>
                          <a:spcPts val="0"/>
                        </a:spcAft>
                      </a:pPr>
                      <a:r>
                        <a:rPr lang="en-ZA" sz="1400" dirty="0" smtClean="0">
                          <a:effectLst/>
                          <a:latin typeface="Arial" pitchFamily="34" charset="0"/>
                          <a:ea typeface="Calibri"/>
                          <a:cs typeface="Arial" pitchFamily="34" charset="0"/>
                        </a:rPr>
                        <a:t>Currently in line with budget</a:t>
                      </a:r>
                      <a:endParaRPr lang="en-ZA" sz="1400" dirty="0">
                        <a:effectLst/>
                        <a:latin typeface="Arial" pitchFamily="34" charset="0"/>
                        <a:ea typeface="Calibri"/>
                        <a:cs typeface="Arial" pitchFamily="34" charset="0"/>
                      </a:endParaRPr>
                    </a:p>
                  </a:txBody>
                  <a:tcPr marL="68580" marR="68580" marT="0" marB="0" anchor="ctr"/>
                </a:tc>
              </a:tr>
              <a:tr h="2374187">
                <a:tc>
                  <a:txBody>
                    <a:bodyPr/>
                    <a:lstStyle/>
                    <a:p>
                      <a:pPr>
                        <a:lnSpc>
                          <a:spcPct val="107000"/>
                        </a:lnSpc>
                        <a:spcAft>
                          <a:spcPts val="0"/>
                        </a:spcAft>
                      </a:pPr>
                      <a:r>
                        <a:rPr lang="en-ZA" sz="1400" dirty="0">
                          <a:effectLst/>
                          <a:latin typeface="Arial" pitchFamily="34" charset="0"/>
                          <a:cs typeface="Arial" pitchFamily="34" charset="0"/>
                        </a:rPr>
                        <a:t> </a:t>
                      </a:r>
                    </a:p>
                    <a:p>
                      <a:pPr>
                        <a:lnSpc>
                          <a:spcPct val="107000"/>
                        </a:lnSpc>
                        <a:spcAft>
                          <a:spcPts val="0"/>
                        </a:spcAft>
                      </a:pPr>
                      <a:r>
                        <a:rPr lang="en-ZA" sz="1400" dirty="0">
                          <a:effectLst/>
                          <a:latin typeface="Arial" pitchFamily="34" charset="0"/>
                          <a:cs typeface="Arial" pitchFamily="34" charset="0"/>
                        </a:rPr>
                        <a:t>Broadcast funding</a:t>
                      </a:r>
                      <a:endParaRPr lang="en-ZA" sz="1400" dirty="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34,387</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10,527</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44,914</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27,720</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4,345</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-23,375</a:t>
                      </a:r>
                      <a:endParaRPr lang="en-ZA" sz="1400" dirty="0">
                        <a:effectLst/>
                        <a:latin typeface="Arial" pitchFamily="34" charset="0"/>
                        <a:ea typeface="Calibri"/>
                        <a:cs typeface="Arial" pitchFamily="34" charset="0"/>
                      </a:endParaRPr>
                    </a:p>
                  </a:txBody>
                  <a:tcPr marL="68580" marR="68580" marT="0" marB="0" anchor="ctr"/>
                </a:tc>
                <a:tc>
                  <a:txBody>
                    <a:bodyPr/>
                    <a:lstStyle/>
                    <a:p>
                      <a:pPr algn="l">
                        <a:lnSpc>
                          <a:spcPct val="107000"/>
                        </a:lnSpc>
                        <a:spcAft>
                          <a:spcPts val="0"/>
                        </a:spcAft>
                      </a:pPr>
                      <a:r>
                        <a:rPr lang="en-ZA" sz="1400" dirty="0" smtClean="0">
                          <a:effectLst/>
                          <a:latin typeface="Arial" pitchFamily="34" charset="0"/>
                          <a:ea typeface="Calibri"/>
                          <a:cs typeface="Arial" pitchFamily="34" charset="0"/>
                        </a:rPr>
                        <a:t>Contract</a:t>
                      </a:r>
                      <a:r>
                        <a:rPr lang="en-ZA" sz="1400" baseline="0" dirty="0" smtClean="0">
                          <a:effectLst/>
                          <a:latin typeface="Arial" pitchFamily="34" charset="0"/>
                          <a:ea typeface="Calibri"/>
                          <a:cs typeface="Arial" pitchFamily="34" charset="0"/>
                        </a:rPr>
                        <a:t> funds due in Q3 (6 months after year end. Multichoice committed – R25 million and SABC committed R11 million to be received in Q3)</a:t>
                      </a:r>
                      <a:endParaRPr lang="en-ZA" sz="1400" dirty="0">
                        <a:effectLst/>
                        <a:latin typeface="Arial" pitchFamily="34" charset="0"/>
                        <a:ea typeface="Calibri"/>
                        <a:cs typeface="Arial" pitchFamily="34" charset="0"/>
                      </a:endParaRPr>
                    </a:p>
                  </a:txBody>
                  <a:tcPr marL="68580" marR="68580" marT="0" marB="0" anchor="ctr"/>
                </a:tc>
              </a:tr>
              <a:tr h="1155715">
                <a:tc>
                  <a:txBody>
                    <a:bodyPr/>
                    <a:lstStyle/>
                    <a:p>
                      <a:pPr>
                        <a:lnSpc>
                          <a:spcPct val="107000"/>
                        </a:lnSpc>
                        <a:spcAft>
                          <a:spcPts val="0"/>
                        </a:spcAft>
                      </a:pPr>
                      <a:r>
                        <a:rPr lang="en-ZA" sz="1400" dirty="0">
                          <a:effectLst/>
                          <a:latin typeface="Arial" pitchFamily="34" charset="0"/>
                          <a:cs typeface="Arial" pitchFamily="34" charset="0"/>
                        </a:rPr>
                        <a:t> </a:t>
                      </a:r>
                    </a:p>
                    <a:p>
                      <a:pPr>
                        <a:lnSpc>
                          <a:spcPct val="107000"/>
                        </a:lnSpc>
                        <a:spcAft>
                          <a:spcPts val="0"/>
                        </a:spcAft>
                      </a:pPr>
                      <a:r>
                        <a:rPr lang="en-ZA" sz="1400" dirty="0">
                          <a:effectLst/>
                          <a:latin typeface="Arial" pitchFamily="34" charset="0"/>
                          <a:cs typeface="Arial" pitchFamily="34" charset="0"/>
                        </a:rPr>
                        <a:t> </a:t>
                      </a:r>
                    </a:p>
                    <a:p>
                      <a:pPr>
                        <a:lnSpc>
                          <a:spcPct val="107000"/>
                        </a:lnSpc>
                        <a:spcAft>
                          <a:spcPts val="0"/>
                        </a:spcAft>
                      </a:pPr>
                      <a:r>
                        <a:rPr lang="en-ZA" sz="1400" dirty="0">
                          <a:effectLst/>
                          <a:latin typeface="Arial" pitchFamily="34" charset="0"/>
                          <a:cs typeface="Arial" pitchFamily="34" charset="0"/>
                        </a:rPr>
                        <a:t>Interest</a:t>
                      </a:r>
                      <a:endParaRPr lang="en-ZA" sz="1400" dirty="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4,291</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0</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4,291</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2,146</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2,263</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117</a:t>
                      </a:r>
                      <a:endParaRPr lang="en-ZA" sz="1400" dirty="0">
                        <a:effectLst/>
                        <a:latin typeface="Arial" pitchFamily="34" charset="0"/>
                        <a:ea typeface="Calibri"/>
                        <a:cs typeface="Arial" pitchFamily="34" charset="0"/>
                      </a:endParaRPr>
                    </a:p>
                  </a:txBody>
                  <a:tcPr marL="68580" marR="68580" marT="0" marB="0" anchor="ctr"/>
                </a:tc>
                <a:tc>
                  <a:txBody>
                    <a:bodyPr/>
                    <a:lstStyle/>
                    <a:p>
                      <a:pPr algn="l">
                        <a:lnSpc>
                          <a:spcPct val="107000"/>
                        </a:lnSpc>
                        <a:spcAft>
                          <a:spcPts val="0"/>
                        </a:spcAft>
                      </a:pPr>
                      <a:r>
                        <a:rPr lang="en-ZA" sz="1400" dirty="0" smtClean="0">
                          <a:effectLst/>
                          <a:latin typeface="Arial" pitchFamily="34" charset="0"/>
                          <a:ea typeface="Calibri"/>
                          <a:cs typeface="Arial" pitchFamily="34" charset="0"/>
                        </a:rPr>
                        <a:t>Currently in line with budget</a:t>
                      </a:r>
                      <a:endParaRPr lang="en-ZA" sz="1400" dirty="0">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3823212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a:t>
            </a:r>
            <a:r>
              <a:rPr lang="en-ZA" dirty="0" smtClean="0"/>
              <a:t>Performance - Expenses</a:t>
            </a:r>
            <a:endParaRPr lang="en-ZA" dirty="0"/>
          </a:p>
        </p:txBody>
      </p:sp>
      <p:sp>
        <p:nvSpPr>
          <p:cNvPr id="4" name="Rectangle 3"/>
          <p:cNvSpPr/>
          <p:nvPr/>
        </p:nvSpPr>
        <p:spPr>
          <a:xfrm>
            <a:off x="467544" y="1268760"/>
            <a:ext cx="8424936" cy="646331"/>
          </a:xfrm>
          <a:prstGeom prst="rect">
            <a:avLst/>
          </a:prstGeom>
        </p:spPr>
        <p:txBody>
          <a:bodyPr wrap="square">
            <a:spAutoFit/>
          </a:bodyPr>
          <a:lstStyle/>
          <a:p>
            <a:endParaRPr lang="en-ZA" b="1" dirty="0"/>
          </a:p>
          <a:p>
            <a:endParaRPr lang="en-ZA" b="1" dirty="0"/>
          </a:p>
        </p:txBody>
      </p:sp>
      <p:graphicFrame>
        <p:nvGraphicFramePr>
          <p:cNvPr id="13" name="Table 12"/>
          <p:cNvGraphicFramePr>
            <a:graphicFrameLocks noGrp="1"/>
          </p:cNvGraphicFramePr>
          <p:nvPr>
            <p:extLst>
              <p:ext uri="{D42A27DB-BD31-4B8C-83A1-F6EECF244321}">
                <p14:modId xmlns:p14="http://schemas.microsoft.com/office/powerpoint/2010/main" xmlns="" val="3747355450"/>
              </p:ext>
            </p:extLst>
          </p:nvPr>
        </p:nvGraphicFramePr>
        <p:xfrm>
          <a:off x="107505" y="1268760"/>
          <a:ext cx="8928990" cy="5437443"/>
        </p:xfrm>
        <a:graphic>
          <a:graphicData uri="http://schemas.openxmlformats.org/drawingml/2006/table">
            <a:tbl>
              <a:tblPr firstRow="1" firstCol="1" bandRow="1">
                <a:tableStyleId>{93296810-A885-4BE3-A3E7-6D5BEEA58F35}</a:tableStyleId>
              </a:tblPr>
              <a:tblGrid>
                <a:gridCol w="1296143"/>
                <a:gridCol w="720080"/>
                <a:gridCol w="1080120"/>
                <a:gridCol w="720080"/>
                <a:gridCol w="720080"/>
                <a:gridCol w="792088"/>
                <a:gridCol w="864096"/>
                <a:gridCol w="2736303"/>
              </a:tblGrid>
              <a:tr h="120991">
                <a:tc>
                  <a:txBody>
                    <a:bodyPr/>
                    <a:lstStyle/>
                    <a:p>
                      <a:pPr>
                        <a:lnSpc>
                          <a:spcPct val="106000"/>
                        </a:lnSpc>
                        <a:spcAft>
                          <a:spcPts val="0"/>
                        </a:spcAft>
                      </a:pPr>
                      <a:r>
                        <a:rPr lang="en-ZA" sz="1200" dirty="0">
                          <a:effectLst/>
                          <a:latin typeface="Arial" pitchFamily="34" charset="0"/>
                          <a:cs typeface="Arial" pitchFamily="34" charset="0"/>
                        </a:rPr>
                        <a:t>Description</a:t>
                      </a:r>
                      <a:endParaRPr lang="en-ZA" sz="1200" dirty="0">
                        <a:effectLst/>
                        <a:latin typeface="Arial" pitchFamily="34" charset="0"/>
                        <a:ea typeface="Calibri"/>
                        <a:cs typeface="Arial" pitchFamily="34" charset="0"/>
                      </a:endParaRPr>
                    </a:p>
                  </a:txBody>
                  <a:tcPr marL="68580" marR="68580" marT="0" marB="0"/>
                </a:tc>
                <a:tc>
                  <a:txBody>
                    <a:bodyPr/>
                    <a:lstStyle/>
                    <a:p>
                      <a:pPr>
                        <a:lnSpc>
                          <a:spcPct val="106000"/>
                        </a:lnSpc>
                        <a:spcAft>
                          <a:spcPts val="0"/>
                        </a:spcAft>
                      </a:pPr>
                      <a:r>
                        <a:rPr lang="en-ZA" sz="1200" dirty="0">
                          <a:effectLst/>
                          <a:latin typeface="Arial" pitchFamily="34" charset="0"/>
                          <a:cs typeface="Arial" pitchFamily="34" charset="0"/>
                        </a:rPr>
                        <a:t>Budget for </a:t>
                      </a:r>
                      <a:r>
                        <a:rPr lang="en-ZA" sz="1200" dirty="0" smtClean="0">
                          <a:effectLst/>
                          <a:latin typeface="Arial" pitchFamily="34" charset="0"/>
                          <a:cs typeface="Arial" pitchFamily="34" charset="0"/>
                        </a:rPr>
                        <a:t>year – R’000</a:t>
                      </a:r>
                      <a:endParaRPr lang="en-ZA" sz="1200" dirty="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200" dirty="0" smtClean="0">
                          <a:effectLst/>
                          <a:latin typeface="Arial" pitchFamily="34" charset="0"/>
                          <a:ea typeface="Calibri"/>
                          <a:cs typeface="Arial" pitchFamily="34" charset="0"/>
                        </a:rPr>
                        <a:t>Adjustments for the year</a:t>
                      </a:r>
                      <a:r>
                        <a:rPr lang="en-ZA" sz="1200" baseline="0" dirty="0" smtClean="0">
                          <a:effectLst/>
                          <a:latin typeface="Arial" pitchFamily="34" charset="0"/>
                          <a:ea typeface="Calibri"/>
                          <a:cs typeface="Arial" pitchFamily="34" charset="0"/>
                        </a:rPr>
                        <a:t> – R’000</a:t>
                      </a:r>
                      <a:endParaRPr lang="en-ZA" sz="1200" dirty="0" smtClean="0">
                        <a:effectLst/>
                        <a:latin typeface="Arial" pitchFamily="34" charset="0"/>
                        <a:ea typeface="Calibri"/>
                        <a:cs typeface="Arial" pitchFamily="34" charset="0"/>
                      </a:endParaRPr>
                    </a:p>
                  </a:txBody>
                  <a:tcPr marL="68580" marR="68580" marT="0" marB="0"/>
                </a:tc>
                <a:tc>
                  <a:txBody>
                    <a:bodyPr/>
                    <a:lstStyle/>
                    <a:p>
                      <a:pPr>
                        <a:lnSpc>
                          <a:spcPct val="107000"/>
                        </a:lnSpc>
                        <a:spcAft>
                          <a:spcPts val="0"/>
                        </a:spcAft>
                      </a:pPr>
                      <a:r>
                        <a:rPr lang="en-ZA" sz="1200" dirty="0" smtClean="0">
                          <a:effectLst/>
                          <a:latin typeface="Arial" pitchFamily="34" charset="0"/>
                          <a:ea typeface="Calibri"/>
                          <a:cs typeface="Arial" pitchFamily="34" charset="0"/>
                        </a:rPr>
                        <a:t>Revised budget for the year – R’000</a:t>
                      </a:r>
                    </a:p>
                  </a:txBody>
                  <a:tcPr marL="68580" marR="68580" marT="0" marB="0"/>
                </a:tc>
                <a:tc>
                  <a:txBody>
                    <a:bodyPr/>
                    <a:lstStyle/>
                    <a:p>
                      <a:pPr>
                        <a:lnSpc>
                          <a:spcPct val="107000"/>
                        </a:lnSpc>
                        <a:spcAft>
                          <a:spcPts val="0"/>
                        </a:spcAft>
                      </a:pPr>
                      <a:r>
                        <a:rPr lang="en-ZA" sz="1200" dirty="0" smtClean="0">
                          <a:effectLst/>
                          <a:latin typeface="Arial" pitchFamily="34" charset="0"/>
                          <a:ea typeface="Calibri"/>
                          <a:cs typeface="Arial" pitchFamily="34" charset="0"/>
                        </a:rPr>
                        <a:t>Q2 YTD budget</a:t>
                      </a:r>
                      <a:r>
                        <a:rPr lang="en-ZA" sz="1200" baseline="0" dirty="0" smtClean="0">
                          <a:effectLst/>
                          <a:latin typeface="Arial" pitchFamily="34" charset="0"/>
                          <a:ea typeface="Calibri"/>
                          <a:cs typeface="Arial" pitchFamily="34" charset="0"/>
                        </a:rPr>
                        <a:t> – R’000</a:t>
                      </a:r>
                      <a:endParaRPr lang="en-ZA" sz="1200" dirty="0" smtClean="0">
                        <a:effectLst/>
                        <a:latin typeface="Arial" pitchFamily="34" charset="0"/>
                        <a:ea typeface="Calibri"/>
                        <a:cs typeface="Arial" pitchFamily="34" charset="0"/>
                      </a:endParaRPr>
                    </a:p>
                  </a:txBody>
                  <a:tcPr marL="68580" marR="68580" marT="0" marB="0"/>
                </a:tc>
                <a:tc>
                  <a:txBody>
                    <a:bodyPr/>
                    <a:lstStyle/>
                    <a:p>
                      <a:pPr>
                        <a:lnSpc>
                          <a:spcPct val="106000"/>
                        </a:lnSpc>
                        <a:spcAft>
                          <a:spcPts val="0"/>
                        </a:spcAft>
                      </a:pPr>
                      <a:r>
                        <a:rPr lang="en-ZA" sz="1200" dirty="0">
                          <a:effectLst/>
                          <a:latin typeface="Arial" pitchFamily="34" charset="0"/>
                          <a:cs typeface="Arial" pitchFamily="34" charset="0"/>
                        </a:rPr>
                        <a:t>Actual </a:t>
                      </a:r>
                      <a:r>
                        <a:rPr lang="en-ZA" sz="1200" dirty="0" smtClean="0">
                          <a:effectLst/>
                          <a:latin typeface="Arial" pitchFamily="34" charset="0"/>
                          <a:cs typeface="Arial" pitchFamily="34" charset="0"/>
                        </a:rPr>
                        <a:t>YTD</a:t>
                      </a:r>
                    </a:p>
                    <a:p>
                      <a:pPr>
                        <a:lnSpc>
                          <a:spcPct val="106000"/>
                        </a:lnSpc>
                        <a:spcAft>
                          <a:spcPts val="0"/>
                        </a:spcAft>
                      </a:pPr>
                      <a:r>
                        <a:rPr lang="en-ZA" sz="1200" dirty="0" smtClean="0">
                          <a:effectLst/>
                          <a:latin typeface="Arial" pitchFamily="34" charset="0"/>
                          <a:cs typeface="Arial" pitchFamily="34" charset="0"/>
                        </a:rPr>
                        <a:t>(Sept 2016)</a:t>
                      </a:r>
                      <a:endParaRPr lang="en-ZA" sz="1200" dirty="0">
                        <a:effectLst/>
                        <a:latin typeface="Arial"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06000"/>
                        </a:lnSpc>
                        <a:spcBef>
                          <a:spcPts val="0"/>
                        </a:spcBef>
                        <a:spcAft>
                          <a:spcPts val="0"/>
                        </a:spcAft>
                        <a:buClrTx/>
                        <a:buSzTx/>
                        <a:buFontTx/>
                        <a:buNone/>
                        <a:tabLst/>
                        <a:defRPr/>
                      </a:pPr>
                      <a:r>
                        <a:rPr lang="en-ZA" sz="1200" dirty="0">
                          <a:effectLst/>
                          <a:latin typeface="Arial" pitchFamily="34" charset="0"/>
                          <a:cs typeface="Arial" pitchFamily="34" charset="0"/>
                        </a:rPr>
                        <a:t> </a:t>
                      </a:r>
                      <a:r>
                        <a:rPr lang="en-ZA" sz="1200" dirty="0" smtClean="0">
                          <a:effectLst/>
                          <a:latin typeface="Arial" pitchFamily="34" charset="0"/>
                          <a:cs typeface="Arial" pitchFamily="34" charset="0"/>
                        </a:rPr>
                        <a:t>Variance  </a:t>
                      </a:r>
                      <a:r>
                        <a:rPr lang="en-ZA" sz="1200" baseline="0" dirty="0" smtClean="0">
                          <a:effectLst/>
                          <a:latin typeface="Arial" pitchFamily="34" charset="0"/>
                          <a:ea typeface="Calibri"/>
                          <a:cs typeface="Arial" pitchFamily="34" charset="0"/>
                        </a:rPr>
                        <a:t>– R’000</a:t>
                      </a:r>
                      <a:endParaRPr lang="en-ZA" sz="1200" dirty="0" smtClean="0">
                        <a:effectLst/>
                        <a:latin typeface="Arial" pitchFamily="34" charset="0"/>
                        <a:ea typeface="Calibri"/>
                        <a:cs typeface="Arial" pitchFamily="34" charset="0"/>
                      </a:endParaRPr>
                    </a:p>
                    <a:p>
                      <a:pPr>
                        <a:lnSpc>
                          <a:spcPct val="106000"/>
                        </a:lnSpc>
                        <a:spcAft>
                          <a:spcPts val="0"/>
                        </a:spcAft>
                      </a:pPr>
                      <a:endParaRPr lang="en-ZA" sz="1200" dirty="0">
                        <a:effectLst/>
                        <a:latin typeface="Arial" pitchFamily="34" charset="0"/>
                        <a:ea typeface="Calibri"/>
                        <a:cs typeface="Arial" pitchFamily="34" charset="0"/>
                      </a:endParaRPr>
                    </a:p>
                  </a:txBody>
                  <a:tcPr marL="68580" marR="68580" marT="0" marB="0"/>
                </a:tc>
                <a:tc>
                  <a:txBody>
                    <a:bodyPr/>
                    <a:lstStyle/>
                    <a:p>
                      <a:pPr>
                        <a:lnSpc>
                          <a:spcPct val="106000"/>
                        </a:lnSpc>
                        <a:spcAft>
                          <a:spcPts val="0"/>
                        </a:spcAft>
                      </a:pPr>
                      <a:r>
                        <a:rPr lang="en-ZA" sz="1200" dirty="0">
                          <a:effectLst/>
                          <a:latin typeface="Arial" pitchFamily="34" charset="0"/>
                          <a:cs typeface="Arial" pitchFamily="34" charset="0"/>
                        </a:rPr>
                        <a:t>Reason for variance</a:t>
                      </a:r>
                      <a:endParaRPr lang="en-ZA" sz="1200" dirty="0">
                        <a:effectLst/>
                        <a:latin typeface="Arial" pitchFamily="34" charset="0"/>
                        <a:ea typeface="Calibri"/>
                        <a:cs typeface="Arial" pitchFamily="34" charset="0"/>
                      </a:endParaRPr>
                    </a:p>
                  </a:txBody>
                  <a:tcPr marL="68580" marR="68580" marT="0" marB="0"/>
                </a:tc>
              </a:tr>
              <a:tr h="340568">
                <a:tc>
                  <a:txBody>
                    <a:bodyPr/>
                    <a:lstStyle/>
                    <a:p>
                      <a:pPr algn="l">
                        <a:lnSpc>
                          <a:spcPct val="106000"/>
                        </a:lnSpc>
                        <a:spcAft>
                          <a:spcPts val="0"/>
                        </a:spcAft>
                      </a:pPr>
                      <a:r>
                        <a:rPr lang="en-ZA" sz="1200" dirty="0">
                          <a:effectLst/>
                          <a:latin typeface="Arial" pitchFamily="34" charset="0"/>
                          <a:cs typeface="Arial" pitchFamily="34" charset="0"/>
                        </a:rPr>
                        <a:t> </a:t>
                      </a:r>
                    </a:p>
                    <a:p>
                      <a:pPr algn="l">
                        <a:lnSpc>
                          <a:spcPct val="106000"/>
                        </a:lnSpc>
                        <a:spcAft>
                          <a:spcPts val="0"/>
                        </a:spcAft>
                      </a:pPr>
                      <a:r>
                        <a:rPr lang="en-ZA" sz="1200" dirty="0">
                          <a:effectLst/>
                          <a:latin typeface="Arial" pitchFamily="34" charset="0"/>
                          <a:cs typeface="Arial" pitchFamily="34" charset="0"/>
                        </a:rPr>
                        <a:t>Print and Digital</a:t>
                      </a:r>
                      <a:endParaRPr lang="en-ZA" sz="1200" dirty="0">
                        <a:effectLst/>
                        <a:latin typeface="Arial" pitchFamily="34" charset="0"/>
                        <a:ea typeface="Calibri"/>
                        <a:cs typeface="Arial" pitchFamily="34" charset="0"/>
                      </a:endParaRPr>
                    </a:p>
                  </a:txBody>
                  <a:tcPr marL="68580" marR="68580" marT="0" marB="0"/>
                </a:tc>
                <a:tc>
                  <a:txBody>
                    <a:bodyPr/>
                    <a:lstStyle/>
                    <a:p>
                      <a:pPr algn="ctr" fontAlgn="b"/>
                      <a:r>
                        <a:rPr lang="en-ZA" sz="1200" b="0" i="0" u="none" strike="noStrike" dirty="0">
                          <a:effectLst/>
                          <a:latin typeface="Arial" panose="020B0604020202020204" pitchFamily="34" charset="0"/>
                          <a:cs typeface="Arial" panose="020B0604020202020204" pitchFamily="34" charset="0"/>
                        </a:rPr>
                        <a:t>2,282 </a:t>
                      </a: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8,434</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10,716</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9,575</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9,292 </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a:lnSpc>
                          <a:spcPct val="106000"/>
                        </a:lnSpc>
                        <a:spcAft>
                          <a:spcPts val="0"/>
                        </a:spcAft>
                      </a:pPr>
                      <a:endParaRPr lang="en-ZA" sz="1200" b="0" dirty="0" smtClean="0">
                        <a:effectLst/>
                        <a:latin typeface="Arial" pitchFamily="34" charset="0"/>
                        <a:ea typeface="Calibri"/>
                        <a:cs typeface="Arial" pitchFamily="34" charset="0"/>
                      </a:endParaRPr>
                    </a:p>
                    <a:p>
                      <a:pPr algn="ctr">
                        <a:lnSpc>
                          <a:spcPct val="106000"/>
                        </a:lnSpc>
                        <a:spcAft>
                          <a:spcPts val="0"/>
                        </a:spcAft>
                      </a:pPr>
                      <a:r>
                        <a:rPr lang="en-ZA" sz="1200" b="0" dirty="0" smtClean="0">
                          <a:effectLst/>
                          <a:latin typeface="Arial" pitchFamily="34" charset="0"/>
                          <a:ea typeface="Calibri"/>
                          <a:cs typeface="Arial" pitchFamily="34" charset="0"/>
                        </a:rPr>
                        <a:t>283</a:t>
                      </a:r>
                    </a:p>
                    <a:p>
                      <a:pPr algn="ctr">
                        <a:lnSpc>
                          <a:spcPct val="106000"/>
                        </a:lnSpc>
                        <a:spcAft>
                          <a:spcPts val="0"/>
                        </a:spcAft>
                      </a:pPr>
                      <a:endParaRPr lang="en-ZA" sz="1200" b="0" dirty="0">
                        <a:effectLst/>
                        <a:latin typeface="Arial" pitchFamily="34" charset="0"/>
                        <a:ea typeface="Calibri"/>
                        <a:cs typeface="Arial" pitchFamily="34" charset="0"/>
                      </a:endParaRPr>
                    </a:p>
                  </a:txBody>
                  <a:tcPr marL="68580" marR="68580" marT="0" marB="0" anchor="ctr"/>
                </a:tc>
                <a:tc>
                  <a:txBody>
                    <a:bodyPr/>
                    <a:lstStyle/>
                    <a:p>
                      <a:pPr algn="l">
                        <a:lnSpc>
                          <a:spcPct val="106000"/>
                        </a:lnSpc>
                        <a:spcAft>
                          <a:spcPts val="0"/>
                        </a:spcAft>
                      </a:pPr>
                      <a:r>
                        <a:rPr lang="en-ZA" sz="1200" b="0" dirty="0" smtClean="0">
                          <a:effectLst/>
                          <a:latin typeface="Arial" pitchFamily="34" charset="0"/>
                          <a:ea typeface="Calibri"/>
                          <a:cs typeface="Arial" pitchFamily="34" charset="0"/>
                        </a:rPr>
                        <a:t>Currently in line with budget. Release of funds for approved projects in 2015/16 that</a:t>
                      </a:r>
                      <a:r>
                        <a:rPr lang="en-ZA" sz="1200" b="0" baseline="0" dirty="0" smtClean="0">
                          <a:effectLst/>
                          <a:latin typeface="Arial" pitchFamily="34" charset="0"/>
                          <a:ea typeface="Calibri"/>
                          <a:cs typeface="Arial" pitchFamily="34" charset="0"/>
                        </a:rPr>
                        <a:t> have submitted signed contracts</a:t>
                      </a:r>
                      <a:endParaRPr lang="en-ZA" sz="1200" b="0" dirty="0">
                        <a:effectLst/>
                        <a:latin typeface="Arial" pitchFamily="34" charset="0"/>
                        <a:ea typeface="Calibri"/>
                        <a:cs typeface="Arial" pitchFamily="34" charset="0"/>
                      </a:endParaRPr>
                    </a:p>
                  </a:txBody>
                  <a:tcPr marL="68580" marR="68580" marT="0" marB="0"/>
                </a:tc>
              </a:tr>
              <a:tr h="501889">
                <a:tc>
                  <a:txBody>
                    <a:bodyPr/>
                    <a:lstStyle/>
                    <a:p>
                      <a:pPr algn="l">
                        <a:lnSpc>
                          <a:spcPct val="106000"/>
                        </a:lnSpc>
                        <a:spcAft>
                          <a:spcPts val="0"/>
                        </a:spcAft>
                      </a:pPr>
                      <a:r>
                        <a:rPr lang="en-ZA" sz="1200" dirty="0" smtClean="0">
                          <a:effectLst/>
                          <a:latin typeface="Arial" pitchFamily="34" charset="0"/>
                          <a:cs typeface="Arial" pitchFamily="34" charset="0"/>
                        </a:rPr>
                        <a:t>Community Broadcast Projects</a:t>
                      </a:r>
                      <a:endParaRPr lang="en-ZA" sz="1200" dirty="0">
                        <a:effectLst/>
                        <a:latin typeface="Arial" pitchFamily="34" charset="0"/>
                        <a:ea typeface="Calibri"/>
                        <a:cs typeface="Arial" pitchFamily="34" charset="0"/>
                      </a:endParaRPr>
                    </a:p>
                  </a:txBody>
                  <a:tcPr marL="68580" marR="68580" marT="0" marB="0"/>
                </a:tc>
                <a:tc>
                  <a:txBody>
                    <a:bodyPr/>
                    <a:lstStyle/>
                    <a:p>
                      <a:pPr algn="ctr" fontAlgn="b"/>
                      <a:r>
                        <a:rPr lang="en-ZA" sz="1200" b="0" i="0" u="none" strike="noStrike" dirty="0">
                          <a:effectLst/>
                          <a:latin typeface="Arial" panose="020B0604020202020204" pitchFamily="34" charset="0"/>
                          <a:cs typeface="Arial" panose="020B0604020202020204" pitchFamily="34" charset="0"/>
                        </a:rPr>
                        <a:t>29,207 </a:t>
                      </a: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11,216</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40,422</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25,819</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13,954 </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11,865</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a:lnSpc>
                          <a:spcPct val="106000"/>
                        </a:lnSpc>
                        <a:spcAft>
                          <a:spcPts val="0"/>
                        </a:spcAft>
                      </a:pPr>
                      <a:r>
                        <a:rPr lang="en-ZA" sz="1200" b="0" dirty="0" smtClean="0">
                          <a:effectLst/>
                          <a:latin typeface="Arial" pitchFamily="34" charset="0"/>
                          <a:ea typeface="Calibri"/>
                          <a:cs typeface="Arial" pitchFamily="34" charset="0"/>
                        </a:rPr>
                        <a:t>Project approvals for Q1 submitted</a:t>
                      </a:r>
                      <a:r>
                        <a:rPr lang="en-ZA" sz="1200" b="0" baseline="0" dirty="0" smtClean="0">
                          <a:effectLst/>
                          <a:latin typeface="Arial" pitchFamily="34" charset="0"/>
                          <a:ea typeface="Calibri"/>
                          <a:cs typeface="Arial" pitchFamily="34" charset="0"/>
                        </a:rPr>
                        <a:t> in June Board meeting. Disbursements to commence after contract signing. Q2 projects submitted in September Board meeting and contracts currently being signed off</a:t>
                      </a:r>
                      <a:endParaRPr lang="en-ZA" sz="1200" b="0" dirty="0">
                        <a:effectLst/>
                        <a:latin typeface="Arial" pitchFamily="34" charset="0"/>
                        <a:ea typeface="Calibri"/>
                        <a:cs typeface="Arial" pitchFamily="34" charset="0"/>
                      </a:endParaRPr>
                    </a:p>
                  </a:txBody>
                  <a:tcPr marL="68580" marR="68580" marT="0" marB="0"/>
                </a:tc>
              </a:tr>
              <a:tr h="152359">
                <a:tc>
                  <a:txBody>
                    <a:bodyPr/>
                    <a:lstStyle/>
                    <a:p>
                      <a:pPr algn="l">
                        <a:lnSpc>
                          <a:spcPct val="106000"/>
                        </a:lnSpc>
                        <a:spcAft>
                          <a:spcPts val="0"/>
                        </a:spcAft>
                      </a:pPr>
                      <a:r>
                        <a:rPr lang="en-ZA" sz="1200" dirty="0">
                          <a:effectLst/>
                          <a:latin typeface="Arial" pitchFamily="34" charset="0"/>
                          <a:cs typeface="Arial" pitchFamily="34" charset="0"/>
                        </a:rPr>
                        <a:t>Research , Training and Development</a:t>
                      </a:r>
                      <a:endParaRPr lang="en-ZA" sz="1200" dirty="0">
                        <a:effectLst/>
                        <a:latin typeface="Arial" pitchFamily="34" charset="0"/>
                        <a:ea typeface="Calibri"/>
                        <a:cs typeface="Arial" pitchFamily="34" charset="0"/>
                      </a:endParaRPr>
                    </a:p>
                  </a:txBody>
                  <a:tcPr marL="68580" marR="68580" marT="0" marB="0"/>
                </a:tc>
                <a:tc>
                  <a:txBody>
                    <a:bodyPr/>
                    <a:lstStyle/>
                    <a:p>
                      <a:pPr algn="ctr" fontAlgn="b"/>
                      <a:r>
                        <a:rPr lang="en-ZA" sz="1200" b="0" i="0" u="none" strike="noStrike" dirty="0">
                          <a:effectLst/>
                          <a:latin typeface="Arial" panose="020B0604020202020204" pitchFamily="34" charset="0"/>
                          <a:cs typeface="Arial" panose="020B0604020202020204" pitchFamily="34" charset="0"/>
                        </a:rPr>
                        <a:t>1,369 </a:t>
                      </a: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2,203</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3,572</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2,887</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 1,114 </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1,173</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marL="0" marR="0" indent="0" algn="l" defTabSz="914400" rtl="0" eaLnBrk="1" fontAlgn="auto" latinLnBrk="0" hangingPunct="1">
                        <a:lnSpc>
                          <a:spcPct val="106000"/>
                        </a:lnSpc>
                        <a:spcBef>
                          <a:spcPts val="0"/>
                        </a:spcBef>
                        <a:spcAft>
                          <a:spcPts val="0"/>
                        </a:spcAft>
                        <a:buClrTx/>
                        <a:buSzTx/>
                        <a:buFontTx/>
                        <a:buNone/>
                        <a:tabLst/>
                        <a:defRPr/>
                      </a:pPr>
                      <a:r>
                        <a:rPr lang="en-ZA" sz="1200" b="0" dirty="0" smtClean="0">
                          <a:effectLst/>
                          <a:latin typeface="Arial" pitchFamily="34" charset="0"/>
                          <a:ea typeface="Calibri"/>
                          <a:cs typeface="Arial" pitchFamily="34" charset="0"/>
                        </a:rPr>
                        <a:t>Project approvals for Q1 submitted</a:t>
                      </a:r>
                      <a:r>
                        <a:rPr lang="en-ZA" sz="1200" b="0" baseline="0" dirty="0" smtClean="0">
                          <a:effectLst/>
                          <a:latin typeface="Arial" pitchFamily="34" charset="0"/>
                          <a:ea typeface="Calibri"/>
                          <a:cs typeface="Arial" pitchFamily="34" charset="0"/>
                        </a:rPr>
                        <a:t> in June Board meeting. Disbursements to commence after contract signing</a:t>
                      </a:r>
                      <a:endParaRPr lang="en-ZA" sz="1200" b="0" dirty="0">
                        <a:effectLst/>
                        <a:latin typeface="Arial" pitchFamily="34" charset="0"/>
                        <a:ea typeface="Calibri"/>
                        <a:cs typeface="Arial" pitchFamily="34" charset="0"/>
                      </a:endParaRPr>
                    </a:p>
                  </a:txBody>
                  <a:tcPr marL="68580" marR="68580" marT="0" marB="0"/>
                </a:tc>
              </a:tr>
              <a:tr h="163651">
                <a:tc>
                  <a:txBody>
                    <a:bodyPr/>
                    <a:lstStyle/>
                    <a:p>
                      <a:pPr algn="l">
                        <a:lnSpc>
                          <a:spcPct val="106000"/>
                        </a:lnSpc>
                        <a:spcAft>
                          <a:spcPts val="0"/>
                        </a:spcAft>
                      </a:pPr>
                      <a:r>
                        <a:rPr lang="en-ZA" sz="1200" dirty="0">
                          <a:effectLst/>
                          <a:latin typeface="Arial" pitchFamily="34" charset="0"/>
                          <a:cs typeface="Arial" pitchFamily="34" charset="0"/>
                        </a:rPr>
                        <a:t>Programme administration cost</a:t>
                      </a:r>
                      <a:endParaRPr lang="en-ZA" sz="1200" dirty="0">
                        <a:effectLst/>
                        <a:latin typeface="Arial" pitchFamily="34" charset="0"/>
                        <a:ea typeface="Calibri"/>
                        <a:cs typeface="Arial" pitchFamily="34" charset="0"/>
                      </a:endParaRPr>
                    </a:p>
                  </a:txBody>
                  <a:tcPr marL="68580" marR="68580" marT="0" marB="0"/>
                </a:tc>
                <a:tc>
                  <a:txBody>
                    <a:bodyPr/>
                    <a:lstStyle/>
                    <a:p>
                      <a:pPr algn="ctr" fontAlgn="b"/>
                      <a:r>
                        <a:rPr lang="en-ZA" sz="1200" b="0" i="0" u="none" strike="noStrike" dirty="0">
                          <a:effectLst/>
                          <a:latin typeface="Arial" panose="020B0604020202020204" pitchFamily="34" charset="0"/>
                          <a:cs typeface="Arial" panose="020B0604020202020204" pitchFamily="34" charset="0"/>
                        </a:rPr>
                        <a:t>7,387 </a:t>
                      </a: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0</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7,387</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3,694</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3,589 </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effectLst/>
                          <a:latin typeface="Arial" panose="020B0604020202020204" pitchFamily="34" charset="0"/>
                          <a:cs typeface="Arial" panose="020B0604020202020204" pitchFamily="34" charset="0"/>
                        </a:rPr>
                        <a:t>104</a:t>
                      </a:r>
                      <a:endParaRPr lang="en-ZA" sz="12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a:lnSpc>
                          <a:spcPct val="106000"/>
                        </a:lnSpc>
                        <a:spcAft>
                          <a:spcPts val="0"/>
                        </a:spcAft>
                      </a:pPr>
                      <a:r>
                        <a:rPr lang="en-ZA" sz="1200" b="0" dirty="0" smtClean="0">
                          <a:effectLst/>
                          <a:latin typeface="Arial" pitchFamily="34" charset="0"/>
                          <a:ea typeface="Calibri"/>
                          <a:cs typeface="Arial" pitchFamily="34" charset="0"/>
                        </a:rPr>
                        <a:t>Currently in line with budget</a:t>
                      </a:r>
                      <a:endParaRPr lang="en-ZA" sz="1200" b="0" dirty="0">
                        <a:effectLst/>
                        <a:latin typeface="Arial" pitchFamily="34" charset="0"/>
                        <a:ea typeface="Calibri"/>
                        <a:cs typeface="Arial" pitchFamily="34" charset="0"/>
                      </a:endParaRPr>
                    </a:p>
                  </a:txBody>
                  <a:tcPr marL="68580" marR="68580" marT="0" marB="0"/>
                </a:tc>
              </a:tr>
              <a:tr h="551772">
                <a:tc>
                  <a:txBody>
                    <a:bodyPr/>
                    <a:lstStyle/>
                    <a:p>
                      <a:pPr algn="l">
                        <a:lnSpc>
                          <a:spcPct val="106000"/>
                        </a:lnSpc>
                        <a:spcAft>
                          <a:spcPts val="0"/>
                        </a:spcAft>
                      </a:pPr>
                      <a:r>
                        <a:rPr lang="en-ZA" sz="1200" dirty="0">
                          <a:effectLst/>
                          <a:latin typeface="Arial" pitchFamily="34" charset="0"/>
                          <a:cs typeface="Arial" pitchFamily="34" charset="0"/>
                        </a:rPr>
                        <a:t> </a:t>
                      </a:r>
                      <a:r>
                        <a:rPr lang="en-ZA" sz="1200" dirty="0" smtClean="0">
                          <a:effectLst/>
                          <a:latin typeface="Arial" pitchFamily="34" charset="0"/>
                          <a:cs typeface="Arial" pitchFamily="34" charset="0"/>
                        </a:rPr>
                        <a:t>Employee </a:t>
                      </a:r>
                      <a:r>
                        <a:rPr lang="en-ZA" sz="1200" dirty="0">
                          <a:effectLst/>
                          <a:latin typeface="Arial" pitchFamily="34" charset="0"/>
                          <a:cs typeface="Arial" pitchFamily="34" charset="0"/>
                        </a:rPr>
                        <a:t>cost support</a:t>
                      </a:r>
                    </a:p>
                    <a:p>
                      <a:pPr algn="l">
                        <a:lnSpc>
                          <a:spcPct val="106000"/>
                        </a:lnSpc>
                        <a:spcAft>
                          <a:spcPts val="0"/>
                        </a:spcAft>
                      </a:pPr>
                      <a:r>
                        <a:rPr lang="en-ZA" sz="1200" dirty="0">
                          <a:effectLst/>
                          <a:latin typeface="Arial" pitchFamily="34" charset="0"/>
                          <a:cs typeface="Arial" pitchFamily="34" charset="0"/>
                        </a:rPr>
                        <a:t> </a:t>
                      </a:r>
                    </a:p>
                    <a:p>
                      <a:pPr algn="l">
                        <a:lnSpc>
                          <a:spcPct val="106000"/>
                        </a:lnSpc>
                        <a:spcAft>
                          <a:spcPts val="0"/>
                        </a:spcAft>
                      </a:pPr>
                      <a:r>
                        <a:rPr lang="en-ZA" sz="1200" dirty="0">
                          <a:effectLst/>
                          <a:latin typeface="Arial" pitchFamily="34" charset="0"/>
                          <a:cs typeface="Arial" pitchFamily="34" charset="0"/>
                        </a:rPr>
                        <a:t> </a:t>
                      </a:r>
                      <a:endParaRPr lang="en-ZA" sz="1200" dirty="0">
                        <a:effectLst/>
                        <a:latin typeface="Arial" pitchFamily="34" charset="0"/>
                        <a:ea typeface="Calibri"/>
                        <a:cs typeface="Arial" pitchFamily="34" charset="0"/>
                      </a:endParaRPr>
                    </a:p>
                  </a:txBody>
                  <a:tcPr marL="68580" marR="68580" marT="0" marB="0"/>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9,322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-4,339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4,983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1,053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4,231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 -3,178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a:lnSpc>
                          <a:spcPct val="106000"/>
                        </a:lnSpc>
                        <a:spcAft>
                          <a:spcPts val="0"/>
                        </a:spcAft>
                      </a:pPr>
                      <a:r>
                        <a:rPr lang="en-ZA" sz="1200" b="0" dirty="0" smtClean="0">
                          <a:effectLst/>
                          <a:latin typeface="Arial" pitchFamily="34" charset="0"/>
                          <a:ea typeface="Calibri"/>
                          <a:cs typeface="Arial" pitchFamily="34" charset="0"/>
                        </a:rPr>
                        <a:t>Budget reprioritisation process conducted in line with needs</a:t>
                      </a:r>
                      <a:r>
                        <a:rPr lang="en-ZA" sz="1200" b="0" baseline="0" dirty="0" smtClean="0">
                          <a:effectLst/>
                          <a:latin typeface="Arial" pitchFamily="34" charset="0"/>
                          <a:ea typeface="Calibri"/>
                          <a:cs typeface="Arial" pitchFamily="34" charset="0"/>
                        </a:rPr>
                        <a:t> analysis of other programmes</a:t>
                      </a:r>
                      <a:r>
                        <a:rPr lang="en-ZA" sz="1200" b="0" dirty="0" smtClean="0">
                          <a:effectLst/>
                          <a:latin typeface="Arial" pitchFamily="34" charset="0"/>
                          <a:ea typeface="Calibri"/>
                          <a:cs typeface="Arial" pitchFamily="34" charset="0"/>
                        </a:rPr>
                        <a:t>.</a:t>
                      </a:r>
                      <a:r>
                        <a:rPr lang="en-ZA" sz="1200" b="0" baseline="0" dirty="0" smtClean="0">
                          <a:effectLst/>
                          <a:latin typeface="Arial" pitchFamily="34" charset="0"/>
                          <a:ea typeface="Calibri"/>
                          <a:cs typeface="Arial" pitchFamily="34" charset="0"/>
                        </a:rPr>
                        <a:t> Variance to be recovered in Q3 and Q4</a:t>
                      </a:r>
                      <a:endParaRPr lang="en-ZA" sz="1200" b="0" dirty="0">
                        <a:effectLst/>
                        <a:latin typeface="Arial" pitchFamily="34" charset="0"/>
                        <a:ea typeface="Calibri"/>
                        <a:cs typeface="Arial" pitchFamily="34" charset="0"/>
                      </a:endParaRPr>
                    </a:p>
                  </a:txBody>
                  <a:tcPr marL="68580" marR="68580" marT="0" marB="0"/>
                </a:tc>
              </a:tr>
              <a:tr h="167219">
                <a:tc>
                  <a:txBody>
                    <a:bodyPr/>
                    <a:lstStyle/>
                    <a:p>
                      <a:pPr algn="l">
                        <a:lnSpc>
                          <a:spcPct val="106000"/>
                        </a:lnSpc>
                        <a:spcAft>
                          <a:spcPts val="0"/>
                        </a:spcAft>
                      </a:pPr>
                      <a:r>
                        <a:rPr lang="en-ZA" sz="1200" dirty="0">
                          <a:effectLst/>
                          <a:latin typeface="Arial" pitchFamily="34" charset="0"/>
                          <a:cs typeface="Arial" pitchFamily="34" charset="0"/>
                        </a:rPr>
                        <a:t> </a:t>
                      </a:r>
                      <a:r>
                        <a:rPr lang="en-ZA" sz="1200" dirty="0" smtClean="0">
                          <a:effectLst/>
                          <a:latin typeface="Arial" pitchFamily="34" charset="0"/>
                          <a:cs typeface="Arial" pitchFamily="34" charset="0"/>
                        </a:rPr>
                        <a:t>Operational </a:t>
                      </a:r>
                      <a:r>
                        <a:rPr lang="en-ZA" sz="1200" dirty="0">
                          <a:effectLst/>
                          <a:latin typeface="Arial" pitchFamily="34" charset="0"/>
                          <a:cs typeface="Arial" pitchFamily="34" charset="0"/>
                        </a:rPr>
                        <a:t>cost support</a:t>
                      </a:r>
                      <a:endParaRPr lang="en-ZA" sz="1200" dirty="0">
                        <a:effectLst/>
                        <a:latin typeface="Arial" pitchFamily="34" charset="0"/>
                        <a:ea typeface="Calibri"/>
                        <a:cs typeface="Arial" pitchFamily="34" charset="0"/>
                      </a:endParaRPr>
                    </a:p>
                  </a:txBody>
                  <a:tcPr marL="1730" marR="1730" marT="0" marB="0"/>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12,924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255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13,179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9,948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7,674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200" b="0" i="0" u="none" strike="noStrike" dirty="0" smtClean="0">
                          <a:solidFill>
                            <a:srgbClr val="000000"/>
                          </a:solidFill>
                          <a:effectLst/>
                          <a:latin typeface="Arial" panose="020B0604020202020204" pitchFamily="34" charset="0"/>
                          <a:cs typeface="Arial" panose="020B0604020202020204" pitchFamily="34" charset="0"/>
                        </a:rPr>
                        <a:t>6,635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indent="0" algn="l" defTabSz="914400" rtl="0" eaLnBrk="1" fontAlgn="auto" latinLnBrk="0" hangingPunct="1">
                        <a:lnSpc>
                          <a:spcPct val="106000"/>
                        </a:lnSpc>
                        <a:spcBef>
                          <a:spcPts val="0"/>
                        </a:spcBef>
                        <a:spcAft>
                          <a:spcPts val="0"/>
                        </a:spcAft>
                        <a:buClrTx/>
                        <a:buSzTx/>
                        <a:buFontTx/>
                        <a:buNone/>
                        <a:tabLst/>
                        <a:defRPr/>
                      </a:pPr>
                      <a:r>
                        <a:rPr lang="en-ZA" sz="1200" b="0" dirty="0" smtClean="0">
                          <a:effectLst/>
                          <a:latin typeface="Arial" pitchFamily="34" charset="0"/>
                          <a:ea typeface="Calibri"/>
                          <a:cs typeface="Arial" pitchFamily="34" charset="0"/>
                        </a:rPr>
                        <a:t>Currently</a:t>
                      </a:r>
                      <a:r>
                        <a:rPr lang="en-ZA" sz="1200" b="0" baseline="0" dirty="0" smtClean="0">
                          <a:effectLst/>
                          <a:latin typeface="Arial" pitchFamily="34" charset="0"/>
                          <a:ea typeface="Calibri"/>
                          <a:cs typeface="Arial" pitchFamily="34" charset="0"/>
                        </a:rPr>
                        <a:t> in line with Q2 forecast expenditure</a:t>
                      </a:r>
                      <a:endParaRPr lang="en-ZA" sz="1200" b="0" dirty="0" smtClean="0">
                        <a:effectLst/>
                        <a:latin typeface="Arial" pitchFamily="34" charset="0"/>
                        <a:ea typeface="Calibri"/>
                        <a:cs typeface="Arial" pitchFamily="34" charset="0"/>
                      </a:endParaRPr>
                    </a:p>
                    <a:p>
                      <a:pPr algn="l">
                        <a:lnSpc>
                          <a:spcPct val="106000"/>
                        </a:lnSpc>
                        <a:spcAft>
                          <a:spcPts val="0"/>
                        </a:spcAft>
                      </a:pPr>
                      <a:endParaRPr lang="en-ZA" sz="1200" b="0" dirty="0">
                        <a:effectLst/>
                        <a:latin typeface="Arial" pitchFamily="34" charset="0"/>
                        <a:ea typeface="Calibri"/>
                        <a:cs typeface="Arial" pitchFamily="34" charset="0"/>
                      </a:endParaRPr>
                    </a:p>
                  </a:txBody>
                  <a:tcPr marL="1730" marR="1730" marT="0" marB="0"/>
                </a:tc>
              </a:tr>
            </a:tbl>
          </a:graphicData>
        </a:graphic>
      </p:graphicFrame>
      <p:sp>
        <p:nvSpPr>
          <p:cNvPr id="6" name="TextBox 5"/>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27</a:t>
            </a:r>
            <a:endParaRPr lang="en-US" sz="2400" b="1" dirty="0">
              <a:solidFill>
                <a:schemeClr val="bg1">
                  <a:lumMod val="65000"/>
                </a:schemeClr>
              </a:solidFill>
            </a:endParaRPr>
          </a:p>
        </p:txBody>
      </p:sp>
    </p:spTree>
    <p:extLst>
      <p:ext uri="{BB962C8B-B14F-4D97-AF65-F5344CB8AC3E}">
        <p14:creationId xmlns:p14="http://schemas.microsoft.com/office/powerpoint/2010/main" xmlns="" val="414072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raised by Portfolio Committee</a:t>
            </a:r>
            <a:endParaRPr lang="en-US" dirty="0"/>
          </a:p>
        </p:txBody>
      </p:sp>
      <p:sp>
        <p:nvSpPr>
          <p:cNvPr id="3" name="Slide Number Placeholder 2"/>
          <p:cNvSpPr>
            <a:spLocks noGrp="1"/>
          </p:cNvSpPr>
          <p:nvPr>
            <p:ph type="sldNum" sz="quarter" idx="12"/>
          </p:nvPr>
        </p:nvSpPr>
        <p:spPr/>
        <p:txBody>
          <a:bodyPr/>
          <a:lstStyle/>
          <a:p>
            <a:pPr>
              <a:defRPr/>
            </a:pPr>
            <a:fld id="{3D00BD85-D9CE-41BA-A454-64386F04515F}" type="slidenum">
              <a:rPr lang="en-US" smtClean="0"/>
              <a:pPr>
                <a:defRPr/>
              </a:pPr>
              <a:t>28</a:t>
            </a:fld>
            <a:endParaRPr lang="en-US" dirty="0"/>
          </a:p>
        </p:txBody>
      </p:sp>
      <p:sp>
        <p:nvSpPr>
          <p:cNvPr id="4" name="TextBox 3"/>
          <p:cNvSpPr txBox="1"/>
          <p:nvPr/>
        </p:nvSpPr>
        <p:spPr>
          <a:xfrm>
            <a:off x="0" y="1196752"/>
            <a:ext cx="9144000" cy="5909310"/>
          </a:xfrm>
          <a:prstGeom prst="rect">
            <a:avLst/>
          </a:prstGeom>
          <a:noFill/>
        </p:spPr>
        <p:txBody>
          <a:bodyPr wrap="square" rtlCol="0">
            <a:spAutoFit/>
          </a:bodyPr>
          <a:lstStyle/>
          <a:p>
            <a:pPr marL="285750" indent="-285750">
              <a:buFont typeface="Arial" panose="020B0604020202020204" pitchFamily="34" charset="0"/>
              <a:buChar char="•"/>
            </a:pPr>
            <a:r>
              <a:rPr lang="en-ZA" dirty="0" smtClean="0">
                <a:latin typeface="Arial" panose="020B0604020202020204" pitchFamily="34" charset="0"/>
              </a:rPr>
              <a:t>The CEO position has been permanently filled as of 1 January 2017</a:t>
            </a:r>
          </a:p>
          <a:p>
            <a:pPr marL="285750" indent="-285750">
              <a:buFont typeface="Arial" panose="020B0604020202020204" pitchFamily="34" charset="0"/>
              <a:buChar char="•"/>
            </a:pPr>
            <a:r>
              <a:rPr lang="en-ZA" dirty="0" smtClean="0">
                <a:latin typeface="Arial" panose="020B0604020202020204" pitchFamily="34" charset="0"/>
              </a:rPr>
              <a:t>Four other critical positions have been filled as of 1 January 2017: Company Secretary, Risk Specialist, Internal Audit Officer and Supply Chain Management Officer</a:t>
            </a:r>
          </a:p>
          <a:p>
            <a:pPr marL="285750" indent="-285750">
              <a:buFont typeface="Arial" panose="020B0604020202020204" pitchFamily="34" charset="0"/>
              <a:buChar char="•"/>
            </a:pPr>
            <a:r>
              <a:rPr lang="en-ZA" dirty="0" smtClean="0">
                <a:latin typeface="Arial" panose="020B0604020202020204" pitchFamily="34" charset="0"/>
              </a:rPr>
              <a:t>The Social </a:t>
            </a:r>
            <a:r>
              <a:rPr lang="en-ZA" dirty="0">
                <a:latin typeface="Arial" panose="020B0604020202020204" pitchFamily="34" charset="0"/>
              </a:rPr>
              <a:t>Impact study </a:t>
            </a:r>
            <a:r>
              <a:rPr lang="en-ZA" dirty="0" smtClean="0">
                <a:latin typeface="Arial" panose="020B0604020202020204" pitchFamily="34" charset="0"/>
              </a:rPr>
              <a:t>is to be completed prior to end of financial year</a:t>
            </a:r>
          </a:p>
          <a:p>
            <a:pPr marL="285750" indent="-285750">
              <a:buFont typeface="Arial" panose="020B0604020202020204" pitchFamily="34" charset="0"/>
              <a:buChar char="•"/>
            </a:pPr>
            <a:r>
              <a:rPr lang="en-ZA" dirty="0" smtClean="0">
                <a:latin typeface="Arial" panose="020B0604020202020204" pitchFamily="34" charset="0"/>
              </a:rPr>
              <a:t>The MDDA has begun engaging the four mainstream print media houses in an effort to offer community media print an opportunity to operate with minimal interference and </a:t>
            </a:r>
            <a:r>
              <a:rPr lang="en-ZA" smtClean="0">
                <a:latin typeface="Arial" panose="020B0604020202020204" pitchFamily="34" charset="0"/>
              </a:rPr>
              <a:t>direct competition</a:t>
            </a:r>
            <a:endParaRPr lang="en-ZA" dirty="0" smtClean="0">
              <a:latin typeface="Arial" panose="020B0604020202020204" pitchFamily="34" charset="0"/>
            </a:endParaRPr>
          </a:p>
          <a:p>
            <a:pPr marL="285750" indent="-285750">
              <a:buFont typeface="Arial" panose="020B0604020202020204" pitchFamily="34" charset="0"/>
              <a:buChar char="•"/>
            </a:pPr>
            <a:r>
              <a:rPr lang="en-ZA" dirty="0" smtClean="0">
                <a:latin typeface="Arial" panose="020B0604020202020204" pitchFamily="34" charset="0"/>
              </a:rPr>
              <a:t>A meeting has been held with the Competition Commission to address unfair competition</a:t>
            </a:r>
            <a:endParaRPr lang="en-ZA" dirty="0">
              <a:latin typeface="Arial" panose="020B0604020202020204" pitchFamily="34" charset="0"/>
            </a:endParaRPr>
          </a:p>
          <a:p>
            <a:pPr marL="285750" indent="-285750">
              <a:buFont typeface="Arial" panose="020B0604020202020204" pitchFamily="34" charset="0"/>
              <a:buChar char="•"/>
            </a:pPr>
            <a:r>
              <a:rPr lang="en-ZA" dirty="0" smtClean="0">
                <a:latin typeface="Arial" panose="020B0604020202020204" pitchFamily="34" charset="0"/>
              </a:rPr>
              <a:t>The MDDA is in the progress of drawing up a strategy to intensify its support </a:t>
            </a:r>
            <a:r>
              <a:rPr lang="en-ZA" dirty="0">
                <a:latin typeface="Arial" panose="020B0604020202020204" pitchFamily="34" charset="0"/>
              </a:rPr>
              <a:t>to </a:t>
            </a:r>
            <a:r>
              <a:rPr lang="en-ZA" dirty="0" smtClean="0">
                <a:latin typeface="Arial" panose="020B0604020202020204" pitchFamily="34" charset="0"/>
              </a:rPr>
              <a:t>Disability projects</a:t>
            </a:r>
          </a:p>
          <a:p>
            <a:pPr marL="285750" indent="-285750">
              <a:buFont typeface="Arial" panose="020B0604020202020204" pitchFamily="34" charset="0"/>
              <a:buChar char="•"/>
            </a:pPr>
            <a:r>
              <a:rPr lang="en-ZA" dirty="0" smtClean="0">
                <a:latin typeface="Arial" panose="020B0604020202020204" pitchFamily="34" charset="0"/>
              </a:rPr>
              <a:t>The MDDA is piloting an outreach/</a:t>
            </a:r>
            <a:r>
              <a:rPr lang="en-ZA" dirty="0">
                <a:latin typeface="Arial" panose="020B0604020202020204" pitchFamily="34" charset="0"/>
              </a:rPr>
              <a:t>p</a:t>
            </a:r>
            <a:r>
              <a:rPr lang="en-ZA" dirty="0" smtClean="0">
                <a:latin typeface="Arial" panose="020B0604020202020204" pitchFamily="34" charset="0"/>
              </a:rPr>
              <a:t>ublic campaign in 4 provinces to raise awareness of MDDA, commencing before the end of the current financial year</a:t>
            </a:r>
          </a:p>
          <a:p>
            <a:pPr marL="285750" indent="-285750">
              <a:buFont typeface="Arial" panose="020B0604020202020204" pitchFamily="34" charset="0"/>
              <a:buChar char="•"/>
            </a:pPr>
            <a:r>
              <a:rPr lang="en-ZA" dirty="0" smtClean="0">
                <a:latin typeface="Arial" panose="020B0604020202020204" pitchFamily="34" charset="0"/>
              </a:rPr>
              <a:t>The MDDA is initiating a partnership with </a:t>
            </a:r>
            <a:r>
              <a:rPr lang="en-ZA" dirty="0" err="1" smtClean="0">
                <a:latin typeface="Arial" panose="020B0604020202020204" pitchFamily="34" charset="0"/>
              </a:rPr>
              <a:t>GenderLinks</a:t>
            </a:r>
            <a:r>
              <a:rPr lang="en-ZA" dirty="0" smtClean="0">
                <a:latin typeface="Arial" panose="020B0604020202020204" pitchFamily="34" charset="0"/>
              </a:rPr>
              <a:t> around </a:t>
            </a:r>
            <a:r>
              <a:rPr lang="en-ZA" dirty="0" smtClean="0"/>
              <a:t>Women </a:t>
            </a:r>
            <a:r>
              <a:rPr lang="en-ZA" dirty="0"/>
              <a:t>in </a:t>
            </a:r>
            <a:r>
              <a:rPr lang="en-ZA" dirty="0" smtClean="0"/>
              <a:t>Media and Violence </a:t>
            </a:r>
            <a:r>
              <a:rPr lang="en-ZA" dirty="0"/>
              <a:t>against W</a:t>
            </a:r>
            <a:r>
              <a:rPr lang="en-ZA" dirty="0" smtClean="0"/>
              <a:t>omen</a:t>
            </a:r>
          </a:p>
          <a:p>
            <a:pPr marL="285750" indent="-285750">
              <a:buFont typeface="Arial" panose="020B0604020202020204" pitchFamily="34" charset="0"/>
              <a:buChar char="•"/>
            </a:pPr>
            <a:r>
              <a:rPr lang="en-ZA" dirty="0" smtClean="0"/>
              <a:t>A focused training initiative on governance will be launched to enable the community media to participate in the policy discourse </a:t>
            </a:r>
            <a:r>
              <a:rPr lang="en-ZA" dirty="0"/>
              <a:t>i</a:t>
            </a:r>
            <a:r>
              <a:rPr lang="en-ZA" dirty="0" smtClean="0"/>
              <a:t>n the sector</a:t>
            </a:r>
          </a:p>
          <a:p>
            <a:pPr marL="285750" indent="-285750">
              <a:buFont typeface="Arial" panose="020B0604020202020204" pitchFamily="34" charset="0"/>
              <a:buChar char="•"/>
            </a:pPr>
            <a:r>
              <a:rPr lang="en-ZA" dirty="0" smtClean="0"/>
              <a:t>A partnership has been entered into with SEDA on business enterprise development for the community-based media</a:t>
            </a:r>
            <a:endParaRPr lang="en-ZA" dirty="0"/>
          </a:p>
          <a:p>
            <a:endParaRPr lang="en-US" dirty="0"/>
          </a:p>
        </p:txBody>
      </p:sp>
    </p:spTree>
    <p:extLst>
      <p:ext uri="{BB962C8B-B14F-4D97-AF65-F5344CB8AC3E}">
        <p14:creationId xmlns:p14="http://schemas.microsoft.com/office/powerpoint/2010/main" xmlns="" val="355393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Audit </a:t>
            </a:r>
            <a:r>
              <a:rPr lang="en-ZA" dirty="0" smtClean="0"/>
              <a:t>dashboard</a:t>
            </a:r>
            <a:endParaRPr lang="en-ZA" dirty="0"/>
          </a:p>
        </p:txBody>
      </p:sp>
      <p:sp>
        <p:nvSpPr>
          <p:cNvPr id="5" name="Slide Number Placeholder 4"/>
          <p:cNvSpPr>
            <a:spLocks noGrp="1"/>
          </p:cNvSpPr>
          <p:nvPr>
            <p:ph type="sldNum" sz="quarter" idx="4294967295"/>
          </p:nvPr>
        </p:nvSpPr>
        <p:spPr>
          <a:xfrm>
            <a:off x="6400800" y="5624514"/>
            <a:ext cx="1600200" cy="273844"/>
          </a:xfrm>
        </p:spPr>
        <p:txBody>
          <a:bodyPr/>
          <a:lstStyle/>
          <a:p>
            <a:pPr>
              <a:defRPr/>
            </a:pPr>
            <a:fld id="{2BAC12FB-205D-496A-829F-942F59A056E3}" type="slidenum">
              <a:rPr lang="en-US" smtClean="0">
                <a:solidFill>
                  <a:prstClr val="black">
                    <a:tint val="75000"/>
                  </a:prstClr>
                </a:solidFill>
              </a:rPr>
              <a:pPr>
                <a:defRPr/>
              </a:pPr>
              <a:t>29</a:t>
            </a:fld>
            <a:endParaRPr lang="en-US" dirty="0">
              <a:solidFill>
                <a:prstClr val="black">
                  <a:tint val="75000"/>
                </a:prstClr>
              </a:solidFill>
            </a:endParaRPr>
          </a:p>
        </p:txBody>
      </p:sp>
      <p:sp>
        <p:nvSpPr>
          <p:cNvPr id="6" name="Content Placeholder 2"/>
          <p:cNvSpPr txBox="1">
            <a:spLocks/>
          </p:cNvSpPr>
          <p:nvPr/>
        </p:nvSpPr>
        <p:spPr bwMode="auto">
          <a:xfrm>
            <a:off x="457201" y="1340768"/>
            <a:ext cx="7962406" cy="380263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400" dirty="0">
                <a:solidFill>
                  <a:prstClr val="black"/>
                </a:solidFill>
                <a:latin typeface="Arial" panose="020B0604020202020204" pitchFamily="34" charset="0"/>
                <a:cs typeface="Arial" panose="020B0604020202020204" pitchFamily="34" charset="0"/>
              </a:rPr>
              <a:t>MDDA has formulated a dashboard to track progress against audit findings raised by the Auditor General in the 2015/2016 financial year. </a:t>
            </a:r>
          </a:p>
          <a:p>
            <a:endParaRPr lang="en-ZA" sz="2400" dirty="0">
              <a:solidFill>
                <a:prstClr val="black"/>
              </a:solidFill>
              <a:latin typeface="Arial" panose="020B0604020202020204" pitchFamily="34" charset="0"/>
              <a:cs typeface="Arial" panose="020B0604020202020204" pitchFamily="34" charset="0"/>
            </a:endParaRPr>
          </a:p>
          <a:p>
            <a:r>
              <a:rPr lang="en-ZA" sz="2400" dirty="0">
                <a:solidFill>
                  <a:prstClr val="black"/>
                </a:solidFill>
                <a:latin typeface="Arial" panose="020B0604020202020204" pitchFamily="34" charset="0"/>
                <a:cs typeface="Arial" panose="020B0604020202020204" pitchFamily="34" charset="0"/>
              </a:rPr>
              <a:t>As at end of Quarter 2 a total of 23 out of 36 (64%) of findings have been </a:t>
            </a:r>
            <a:r>
              <a:rPr lang="en-ZA" sz="2400" dirty="0" smtClean="0">
                <a:solidFill>
                  <a:prstClr val="black"/>
                </a:solidFill>
                <a:latin typeface="Arial" panose="020B0604020202020204" pitchFamily="34" charset="0"/>
                <a:cs typeface="Arial" panose="020B0604020202020204" pitchFamily="34" charset="0"/>
              </a:rPr>
              <a:t>addressed. </a:t>
            </a:r>
            <a:endParaRPr lang="en-ZA" sz="2400" dirty="0">
              <a:solidFill>
                <a:prstClr val="black"/>
              </a:solidFill>
              <a:latin typeface="Arial" panose="020B0604020202020204" pitchFamily="34" charset="0"/>
              <a:cs typeface="Arial" panose="020B0604020202020204" pitchFamily="34" charset="0"/>
            </a:endParaRPr>
          </a:p>
          <a:p>
            <a:endParaRPr lang="en-ZA" sz="2400" dirty="0">
              <a:solidFill>
                <a:prstClr val="black"/>
              </a:solidFill>
              <a:latin typeface="Arial" panose="020B0604020202020204" pitchFamily="34" charset="0"/>
              <a:cs typeface="Arial" panose="020B0604020202020204" pitchFamily="34" charset="0"/>
            </a:endParaRPr>
          </a:p>
          <a:p>
            <a:r>
              <a:rPr lang="en-ZA" sz="2400" dirty="0">
                <a:solidFill>
                  <a:prstClr val="black"/>
                </a:solidFill>
                <a:latin typeface="Arial" panose="020B0604020202020204" pitchFamily="34" charset="0"/>
                <a:cs typeface="Arial" panose="020B0604020202020204" pitchFamily="34" charset="0"/>
              </a:rPr>
              <a:t>Progress will be reported in Quarter 3 and Quarter 4 as crucial vacancies are filled during the remaining quarters.</a:t>
            </a:r>
          </a:p>
          <a:p>
            <a:endParaRPr lang="en-ZA" sz="2400" dirty="0">
              <a:solidFill>
                <a:prstClr val="black"/>
              </a:solidFill>
            </a:endParaRPr>
          </a:p>
          <a:p>
            <a:endParaRPr lang="en-ZA" sz="2400" dirty="0">
              <a:solidFill>
                <a:prstClr val="black"/>
              </a:solidFill>
              <a:latin typeface="Arial" pitchFamily="34" charset="0"/>
              <a:cs typeface="Arial" pitchFamily="34" charset="0"/>
            </a:endParaRPr>
          </a:p>
          <a:p>
            <a:endParaRPr lang="en-ZA" sz="2400" dirty="0">
              <a:solidFill>
                <a:prstClr val="black"/>
              </a:solidFill>
              <a:latin typeface="Arial" pitchFamily="34" charset="0"/>
              <a:cs typeface="Arial" pitchFamily="34" charset="0"/>
            </a:endParaRPr>
          </a:p>
          <a:p>
            <a:endParaRPr lang="en-ZA" sz="15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84569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xmlns="" val="1228018226"/>
              </p:ext>
            </p:extLst>
          </p:nvPr>
        </p:nvGraphicFramePr>
        <p:xfrm>
          <a:off x="-1188640" y="836712"/>
          <a:ext cx="10272957" cy="595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540568" y="0"/>
            <a:ext cx="8229600" cy="1143000"/>
          </a:xfrm>
        </p:spPr>
        <p:txBody>
          <a:bodyPr/>
          <a:lstStyle/>
          <a:p>
            <a:r>
              <a:rPr lang="en-ZA" dirty="0" smtClean="0"/>
              <a:t>MDDA Mandate</a:t>
            </a:r>
            <a:endParaRPr lang="en-ZA" dirty="0"/>
          </a:p>
        </p:txBody>
      </p:sp>
      <p:sp>
        <p:nvSpPr>
          <p:cNvPr id="2" name="Slide Number Placeholder 1"/>
          <p:cNvSpPr>
            <a:spLocks noGrp="1"/>
          </p:cNvSpPr>
          <p:nvPr>
            <p:ph type="sldNum" sz="quarter" idx="12"/>
          </p:nvPr>
        </p:nvSpPr>
        <p:spPr>
          <a:xfrm>
            <a:off x="7010400" y="6356350"/>
            <a:ext cx="2133600" cy="365125"/>
          </a:xfrm>
        </p:spPr>
        <p:txBody>
          <a:bodyPr/>
          <a:lstStyle/>
          <a:p>
            <a:pPr>
              <a:defRPr/>
            </a:pPr>
            <a:fld id="{2E49CD9C-A5F4-41C1-A948-BC0E30924D59}" type="slidenum">
              <a:rPr lang="en-US" smtClean="0">
                <a:solidFill>
                  <a:prstClr val="black">
                    <a:tint val="75000"/>
                  </a:prstClr>
                </a:solidFill>
              </a:rPr>
              <a:pPr>
                <a:defRPr/>
              </a:pPr>
              <a:t>3</a:t>
            </a:fld>
            <a:endParaRPr lang="en-US" dirty="0">
              <a:solidFill>
                <a:prstClr val="black">
                  <a:tint val="75000"/>
                </a:prstClr>
              </a:solidFill>
            </a:endParaRPr>
          </a:p>
        </p:txBody>
      </p:sp>
      <p:sp>
        <p:nvSpPr>
          <p:cNvPr id="4" name="TextBox 3"/>
          <p:cNvSpPr txBox="1"/>
          <p:nvPr/>
        </p:nvSpPr>
        <p:spPr>
          <a:xfrm>
            <a:off x="1981361" y="5840864"/>
            <a:ext cx="360040" cy="369332"/>
          </a:xfrm>
          <a:prstGeom prst="rect">
            <a:avLst/>
          </a:prstGeom>
          <a:noFill/>
        </p:spPr>
        <p:txBody>
          <a:bodyPr wrap="square" rtlCol="0">
            <a:spAutoFit/>
          </a:bodyPr>
          <a:lstStyle/>
          <a:p>
            <a:r>
              <a:rPr lang="en-ZA" dirty="0" smtClean="0"/>
              <a:t>.</a:t>
            </a:r>
            <a:endParaRPr lang="en-ZA" dirty="0"/>
          </a:p>
        </p:txBody>
      </p:sp>
      <p:sp>
        <p:nvSpPr>
          <p:cNvPr id="6" name="Rectangle 5"/>
          <p:cNvSpPr/>
          <p:nvPr/>
        </p:nvSpPr>
        <p:spPr>
          <a:xfrm>
            <a:off x="2286000" y="2951947"/>
            <a:ext cx="4572000" cy="400110"/>
          </a:xfrm>
          <a:prstGeom prst="rect">
            <a:avLst/>
          </a:prstGeom>
        </p:spPr>
        <p:txBody>
          <a:bodyPr>
            <a:spAutoFit/>
          </a:bodyPr>
          <a:lstStyle/>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endParaRPr>
          </a:p>
        </p:txBody>
      </p:sp>
      <p:sp>
        <p:nvSpPr>
          <p:cNvPr id="7" name="Oval Callout 6"/>
          <p:cNvSpPr/>
          <p:nvPr/>
        </p:nvSpPr>
        <p:spPr>
          <a:xfrm>
            <a:off x="6084168" y="1143000"/>
            <a:ext cx="2962672" cy="2502024"/>
          </a:xfrm>
          <a:prstGeom prst="wedgeEllipse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Section 16 </a:t>
            </a:r>
            <a:r>
              <a:rPr lang="en-US" dirty="0" smtClean="0">
                <a:latin typeface="Arial" panose="020B0604020202020204" pitchFamily="34" charset="0"/>
                <a:cs typeface="Arial" panose="020B0604020202020204" pitchFamily="34" charset="0"/>
              </a:rPr>
              <a:t>&amp; </a:t>
            </a:r>
            <a:r>
              <a:rPr lang="en-US" dirty="0">
                <a:latin typeface="Arial" panose="020B0604020202020204" pitchFamily="34" charset="0"/>
                <a:cs typeface="Arial" panose="020B0604020202020204" pitchFamily="34" charset="0"/>
              </a:rPr>
              <a:t>32 of the Constitution provides for freedom of expression and access to information</a:t>
            </a:r>
          </a:p>
        </p:txBody>
      </p:sp>
      <p:sp>
        <p:nvSpPr>
          <p:cNvPr id="8" name="TextBox 7"/>
          <p:cNvSpPr txBox="1"/>
          <p:nvPr/>
        </p:nvSpPr>
        <p:spPr>
          <a:xfrm>
            <a:off x="2537520" y="3140968"/>
            <a:ext cx="1357808" cy="1015663"/>
          </a:xfrm>
          <a:prstGeom prst="rect">
            <a:avLst/>
          </a:prstGeom>
          <a:solidFill>
            <a:schemeClr val="accent6">
              <a:lumMod val="75000"/>
            </a:schemeClr>
          </a:solidFill>
        </p:spPr>
        <p:txBody>
          <a:bodyPr wrap="square" rtlCol="0">
            <a:spAutoFit/>
          </a:bodyPr>
          <a:lstStyle/>
          <a:p>
            <a:pPr algn="ctr"/>
            <a:r>
              <a:rPr lang="en-US" sz="2000" b="1" dirty="0" smtClean="0">
                <a:latin typeface="Arial" panose="020B0604020202020204" pitchFamily="34" charset="0"/>
              </a:rPr>
              <a:t>MDDA Act 2014 of 2002</a:t>
            </a:r>
            <a:endParaRPr lang="en-US" sz="2000" b="1" dirty="0">
              <a:latin typeface="Arial" panose="020B0604020202020204" pitchFamily="34" charset="0"/>
            </a:endParaRPr>
          </a:p>
        </p:txBody>
      </p:sp>
    </p:spTree>
    <p:extLst>
      <p:ext uri="{BB962C8B-B14F-4D97-AF65-F5344CB8AC3E}">
        <p14:creationId xmlns:p14="http://schemas.microsoft.com/office/powerpoint/2010/main" xmlns="" val="1209966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Audit Dashboard per section</a:t>
            </a:r>
            <a:endParaRPr lang="en-ZA" dirty="0"/>
          </a:p>
        </p:txBody>
      </p:sp>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30</a:t>
            </a:fld>
            <a:endParaRPr lang="en-US" dirty="0">
              <a:solidFill>
                <a:prstClr val="black">
                  <a:tint val="75000"/>
                </a:prstClr>
              </a:solidFill>
            </a:endParaRPr>
          </a:p>
        </p:txBody>
      </p:sp>
      <p:graphicFrame>
        <p:nvGraphicFramePr>
          <p:cNvPr id="7" name="Chart 6"/>
          <p:cNvGraphicFramePr>
            <a:graphicFrameLocks/>
          </p:cNvGraphicFramePr>
          <p:nvPr>
            <p:extLst/>
          </p:nvPr>
        </p:nvGraphicFramePr>
        <p:xfrm>
          <a:off x="436419" y="1963882"/>
          <a:ext cx="8104909" cy="3498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6746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EECFC7-B341-4D6A-8357-29E82B2BD3F1}" type="slidenum">
              <a:rPr lang="en-US" smtClean="0"/>
              <a:pPr>
                <a:defRPr/>
              </a:pPr>
              <a:t>31</a:t>
            </a:fld>
            <a:endParaRPr lang="en-US" dirty="0"/>
          </a:p>
        </p:txBody>
      </p:sp>
      <p:sp>
        <p:nvSpPr>
          <p:cNvPr id="49155" name="Content Placeholder 2"/>
          <p:cNvSpPr>
            <a:spLocks noGrp="1"/>
          </p:cNvSpPr>
          <p:nvPr>
            <p:ph idx="4294967295"/>
          </p:nvPr>
        </p:nvSpPr>
        <p:spPr>
          <a:xfrm>
            <a:off x="0" y="1600200"/>
            <a:ext cx="8229600" cy="4525963"/>
          </a:xfrm>
        </p:spPr>
        <p:txBody>
          <a:bodyPr/>
          <a:lstStyle/>
          <a:p>
            <a:endParaRPr lang="en-ZA" sz="1200" dirty="0" smtClean="0"/>
          </a:p>
          <a:p>
            <a:endParaRPr lang="en-ZA" sz="1200" dirty="0" smtClean="0"/>
          </a:p>
          <a:p>
            <a:endParaRPr lang="en-US" sz="1200" dirty="0" smtClean="0"/>
          </a:p>
          <a:p>
            <a:endParaRPr lang="en-US" sz="1200" dirty="0" smtClean="0"/>
          </a:p>
          <a:p>
            <a:endParaRPr lang="en-US" sz="1200" dirty="0" smtClean="0"/>
          </a:p>
          <a:p>
            <a:endParaRPr lang="en-ZA" sz="1200" dirty="0" smtClean="0"/>
          </a:p>
          <a:p>
            <a:endParaRPr lang="en-ZA" sz="1200" dirty="0" smtClean="0"/>
          </a:p>
        </p:txBody>
      </p:sp>
      <p:sp>
        <p:nvSpPr>
          <p:cNvPr id="5" name="Bevel 4"/>
          <p:cNvSpPr/>
          <p:nvPr/>
        </p:nvSpPr>
        <p:spPr>
          <a:xfrm>
            <a:off x="242248" y="606896"/>
            <a:ext cx="8686800" cy="5486400"/>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ZA" sz="9600" b="1" dirty="0" smtClean="0">
                <a:latin typeface="Arial" panose="020B0604020202020204" pitchFamily="34" charset="0"/>
                <a:cs typeface="Arial" panose="020B0604020202020204" pitchFamily="34" charset="0"/>
              </a:rPr>
              <a:t>Thank you</a:t>
            </a:r>
            <a:endParaRPr lang="en-US" sz="96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9561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86800" cy="1143000"/>
          </a:xfrm>
        </p:spPr>
        <p:txBody>
          <a:bodyPr/>
          <a:lstStyle/>
          <a:p>
            <a:r>
              <a:rPr lang="en-ZA" dirty="0" smtClean="0"/>
              <a:t>MDDA Vision, Mission &amp; Values </a:t>
            </a:r>
            <a:endParaRPr lang="en-ZA" dirty="0"/>
          </a:p>
        </p:txBody>
      </p:sp>
      <p:sp>
        <p:nvSpPr>
          <p:cNvPr id="2" name="Slide Number Placeholder 1"/>
          <p:cNvSpPr>
            <a:spLocks noGrp="1"/>
          </p:cNvSpPr>
          <p:nvPr>
            <p:ph type="sldNum" sz="quarter" idx="12"/>
          </p:nvPr>
        </p:nvSpPr>
        <p:spPr>
          <a:xfrm>
            <a:off x="7010400" y="6356350"/>
            <a:ext cx="2133600" cy="365125"/>
          </a:xfrm>
        </p:spPr>
        <p:txBody>
          <a:bodyPr/>
          <a:lstStyle/>
          <a:p>
            <a:pPr>
              <a:defRPr/>
            </a:pPr>
            <a:fld id="{2E49CD9C-A5F4-41C1-A948-BC0E30924D59}"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5" name="Diagram 4"/>
          <p:cNvGraphicFramePr/>
          <p:nvPr>
            <p:extLst/>
          </p:nvPr>
        </p:nvGraphicFramePr>
        <p:xfrm>
          <a:off x="251520" y="1340768"/>
          <a:ext cx="8712968" cy="456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02306" y="2060848"/>
            <a:ext cx="973351"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rPr>
              <a:t>Vision</a:t>
            </a:r>
            <a:endParaRPr lang="en-US" b="1" dirty="0">
              <a:solidFill>
                <a:schemeClr val="bg1"/>
              </a:solidFill>
              <a:latin typeface="Arial" panose="020B0604020202020204" pitchFamily="34" charset="0"/>
            </a:endParaRPr>
          </a:p>
        </p:txBody>
      </p:sp>
      <p:sp>
        <p:nvSpPr>
          <p:cNvPr id="9" name="TextBox 8"/>
          <p:cNvSpPr txBox="1"/>
          <p:nvPr/>
        </p:nvSpPr>
        <p:spPr>
          <a:xfrm>
            <a:off x="755577" y="3438292"/>
            <a:ext cx="1082605"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rPr>
              <a:t>Mission</a:t>
            </a:r>
            <a:endParaRPr lang="en-US" b="1" dirty="0">
              <a:solidFill>
                <a:schemeClr val="bg1"/>
              </a:solidFill>
              <a:latin typeface="Arial" panose="020B0604020202020204" pitchFamily="34" charset="0"/>
            </a:endParaRPr>
          </a:p>
        </p:txBody>
      </p:sp>
      <p:sp>
        <p:nvSpPr>
          <p:cNvPr id="10" name="TextBox 9"/>
          <p:cNvSpPr txBox="1"/>
          <p:nvPr/>
        </p:nvSpPr>
        <p:spPr>
          <a:xfrm>
            <a:off x="465059" y="4859868"/>
            <a:ext cx="1082605"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rPr>
              <a:t>Values</a:t>
            </a:r>
            <a:endParaRPr lang="en-US" b="1"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378943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xmlns="" val="50034841"/>
              </p:ext>
            </p:extLst>
          </p:nvPr>
        </p:nvGraphicFramePr>
        <p:xfrm>
          <a:off x="457200" y="2123728"/>
          <a:ext cx="8507288" cy="447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ZA" dirty="0">
                <a:latin typeface="Arial" panose="020B0604020202020204" pitchFamily="34" charset="0"/>
              </a:rPr>
              <a:t>Medium Term Strategic </a:t>
            </a:r>
            <a:r>
              <a:rPr lang="en-ZA" dirty="0" smtClean="0">
                <a:latin typeface="Arial" panose="020B0604020202020204" pitchFamily="34" charset="0"/>
              </a:rPr>
              <a:t>Framework</a:t>
            </a:r>
            <a:endParaRPr lang="en-US" dirty="0"/>
          </a:p>
        </p:txBody>
      </p:sp>
      <p:sp>
        <p:nvSpPr>
          <p:cNvPr id="3" name="Rectangle 2"/>
          <p:cNvSpPr/>
          <p:nvPr/>
        </p:nvSpPr>
        <p:spPr>
          <a:xfrm>
            <a:off x="0" y="980728"/>
            <a:ext cx="8964488" cy="2773067"/>
          </a:xfrm>
          <a:prstGeom prst="rect">
            <a:avLst/>
          </a:prstGeom>
        </p:spPr>
        <p:txBody>
          <a:bodyPr wrap="square">
            <a:spAutoFit/>
          </a:bodyPr>
          <a:lstStyle/>
          <a:p>
            <a:pPr marL="0" marR="0" algn="just">
              <a:lnSpc>
                <a:spcPct val="115000"/>
              </a:lnSpc>
              <a:spcBef>
                <a:spcPts val="0"/>
              </a:spcBef>
              <a:spcAft>
                <a:spcPts val="0"/>
              </a:spcAft>
            </a:pPr>
            <a:r>
              <a:rPr lang="en-ZA" dirty="0">
                <a:latin typeface="Arial" panose="020B0604020202020204" pitchFamily="34" charset="0"/>
                <a:ea typeface="Arial Unicode MS" panose="020B0604020202020204" pitchFamily="34" charset="-128"/>
              </a:rPr>
              <a:t> </a:t>
            </a:r>
            <a:endParaRPr lang="en-US" b="1" dirty="0">
              <a:latin typeface="Arial" panose="020B0604020202020204" pitchFamily="34" charset="0"/>
              <a:ea typeface="Calibri" panose="020F0502020204030204" pitchFamily="34" charset="0"/>
            </a:endParaRPr>
          </a:p>
          <a:p>
            <a:pPr marL="228600">
              <a:lnSpc>
                <a:spcPct val="115000"/>
              </a:lnSpc>
              <a:spcBef>
                <a:spcPts val="0"/>
              </a:spcBef>
              <a:spcAft>
                <a:spcPts val="1500"/>
              </a:spcAft>
            </a:pPr>
            <a:r>
              <a:rPr lang="en-US" dirty="0">
                <a:solidFill>
                  <a:srgbClr val="252525"/>
                </a:solidFill>
                <a:latin typeface="Arial" panose="020B0604020202020204" pitchFamily="34" charset="0"/>
                <a:ea typeface="Times New Roman" panose="02020603050405020304" pitchFamily="18" charset="0"/>
              </a:rPr>
              <a:t>The National Development Plan - Vision 2030 (NDP) informs the Medium Term Strategic Framework (MTSF) priorities</a:t>
            </a:r>
            <a:r>
              <a:rPr lang="en-US" dirty="0" smtClean="0">
                <a:solidFill>
                  <a:srgbClr val="252525"/>
                </a:solidFill>
                <a:latin typeface="Arial" panose="020B0604020202020204" pitchFamily="34" charset="0"/>
                <a:ea typeface="Times New Roman" panose="02020603050405020304" pitchFamily="18" charset="0"/>
              </a:rPr>
              <a:t>.</a:t>
            </a:r>
          </a:p>
          <a:p>
            <a:pPr marL="228600">
              <a:lnSpc>
                <a:spcPct val="115000"/>
              </a:lnSpc>
              <a:spcBef>
                <a:spcPts val="0"/>
              </a:spcBef>
              <a:spcAft>
                <a:spcPts val="1500"/>
              </a:spcAft>
            </a:pPr>
            <a:endParaRPr lang="en-US" b="1" dirty="0">
              <a:solidFill>
                <a:srgbClr val="252525"/>
              </a:solidFill>
              <a:latin typeface="Arial" panose="020B0604020202020204" pitchFamily="34" charset="0"/>
              <a:ea typeface="Calibri" panose="020F0502020204030204" pitchFamily="34" charset="0"/>
            </a:endParaRPr>
          </a:p>
          <a:p>
            <a:pPr marL="228600">
              <a:lnSpc>
                <a:spcPct val="115000"/>
              </a:lnSpc>
              <a:spcBef>
                <a:spcPts val="0"/>
              </a:spcBef>
              <a:spcAft>
                <a:spcPts val="1500"/>
              </a:spcAft>
            </a:pPr>
            <a:endParaRPr lang="en-US" b="1" dirty="0" smtClean="0">
              <a:solidFill>
                <a:srgbClr val="252525"/>
              </a:solidFill>
              <a:latin typeface="Arial" panose="020B0604020202020204" pitchFamily="34" charset="0"/>
              <a:ea typeface="Calibri" panose="020F0502020204030204" pitchFamily="34" charset="0"/>
            </a:endParaRPr>
          </a:p>
          <a:p>
            <a:pPr marL="228600">
              <a:lnSpc>
                <a:spcPct val="115000"/>
              </a:lnSpc>
              <a:spcBef>
                <a:spcPts val="0"/>
              </a:spcBef>
              <a:spcAft>
                <a:spcPts val="1500"/>
              </a:spcAft>
            </a:pPr>
            <a:endParaRPr lang="en-US" b="1" dirty="0">
              <a:latin typeface="Arial" panose="020B0604020202020204" pitchFamily="34" charset="0"/>
              <a:ea typeface="Calibri" panose="020F0502020204030204" pitchFamily="34" charset="0"/>
            </a:endParaRPr>
          </a:p>
        </p:txBody>
      </p:sp>
      <p:sp>
        <p:nvSpPr>
          <p:cNvPr id="5" name="TextBox 4"/>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4</a:t>
            </a:r>
            <a:endParaRPr lang="en-US" sz="2400" b="1" dirty="0">
              <a:solidFill>
                <a:schemeClr val="bg1">
                  <a:lumMod val="65000"/>
                </a:schemeClr>
              </a:solidFill>
            </a:endParaRPr>
          </a:p>
        </p:txBody>
      </p:sp>
    </p:spTree>
    <p:extLst>
      <p:ext uri="{BB962C8B-B14F-4D97-AF65-F5344CB8AC3E}">
        <p14:creationId xmlns:p14="http://schemas.microsoft.com/office/powerpoint/2010/main" xmlns="" val="292218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457200" y="13970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ZA" dirty="0" smtClean="0">
                <a:latin typeface="Arial" panose="020B0604020202020204" pitchFamily="34" charset="0"/>
                <a:ea typeface="Calibri" panose="020F0502020204030204" pitchFamily="34" charset="0"/>
              </a:rPr>
              <a:t>Legislative Environment</a:t>
            </a:r>
            <a:endParaRPr lang="en-US" dirty="0"/>
          </a:p>
        </p:txBody>
      </p:sp>
      <p:sp>
        <p:nvSpPr>
          <p:cNvPr id="4" name="Oval 3"/>
          <p:cNvSpPr/>
          <p:nvPr/>
        </p:nvSpPr>
        <p:spPr>
          <a:xfrm>
            <a:off x="6670177" y="4418931"/>
            <a:ext cx="1890210" cy="225042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ZA" sz="1400" dirty="0">
                <a:latin typeface="Arial" panose="020B0604020202020204" pitchFamily="34" charset="0"/>
                <a:ea typeface="Calibri" panose="020F0502020204030204" pitchFamily="34" charset="0"/>
              </a:rPr>
              <a:t>Independent Broadcasting Authority Triple Inquiry </a:t>
            </a:r>
            <a:r>
              <a:rPr lang="en-ZA" sz="1400" dirty="0" smtClean="0">
                <a:latin typeface="Arial" panose="020B0604020202020204" pitchFamily="34" charset="0"/>
                <a:ea typeface="Calibri" panose="020F0502020204030204" pitchFamily="34" charset="0"/>
              </a:rPr>
              <a:t>Report</a:t>
            </a:r>
          </a:p>
          <a:p>
            <a:pPr marR="0" lvl="0">
              <a:lnSpc>
                <a:spcPct val="115000"/>
              </a:lnSpc>
              <a:spcBef>
                <a:spcPts val="0"/>
              </a:spcBef>
              <a:spcAft>
                <a:spcPts val="0"/>
              </a:spcAft>
            </a:pPr>
            <a:r>
              <a:rPr lang="en-US" sz="1400" b="1" dirty="0" smtClean="0">
                <a:latin typeface="Arial" panose="020B0604020202020204" pitchFamily="34" charset="0"/>
                <a:ea typeface="Calibri" panose="020F0502020204030204" pitchFamily="34" charset="0"/>
              </a:rPr>
              <a:t>(2000)</a:t>
            </a:r>
            <a:endParaRPr lang="en-ZA" sz="1400" b="1" dirty="0">
              <a:latin typeface="Arial" panose="020B0604020202020204" pitchFamily="34" charset="0"/>
              <a:ea typeface="Calibri" panose="020F0502020204030204" pitchFamily="34" charset="0"/>
            </a:endParaRPr>
          </a:p>
        </p:txBody>
      </p:sp>
      <p:sp>
        <p:nvSpPr>
          <p:cNvPr id="5" name="Oval 4"/>
          <p:cNvSpPr/>
          <p:nvPr/>
        </p:nvSpPr>
        <p:spPr>
          <a:xfrm>
            <a:off x="2331006" y="4418931"/>
            <a:ext cx="202936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ZA" sz="1400" dirty="0">
                <a:latin typeface="Arial" panose="020B0604020202020204" pitchFamily="34" charset="0"/>
                <a:ea typeface="Calibri" panose="020F0502020204030204" pitchFamily="34" charset="0"/>
              </a:rPr>
              <a:t>White Paper on Broadcasting </a:t>
            </a:r>
            <a:r>
              <a:rPr lang="en-ZA" sz="1400" dirty="0" smtClean="0">
                <a:latin typeface="Arial" panose="020B0604020202020204" pitchFamily="34" charset="0"/>
                <a:ea typeface="Calibri" panose="020F0502020204030204" pitchFamily="34" charset="0"/>
              </a:rPr>
              <a:t>Policy</a:t>
            </a:r>
          </a:p>
          <a:p>
            <a:pPr marR="0" lvl="0">
              <a:lnSpc>
                <a:spcPct val="115000"/>
              </a:lnSpc>
              <a:spcBef>
                <a:spcPts val="0"/>
              </a:spcBef>
              <a:spcAft>
                <a:spcPts val="0"/>
              </a:spcAft>
            </a:pPr>
            <a:r>
              <a:rPr lang="en-ZA" sz="1400" b="1" dirty="0" smtClean="0">
                <a:latin typeface="Arial" panose="020B0604020202020204" pitchFamily="34" charset="0"/>
                <a:ea typeface="Calibri" panose="020F0502020204030204" pitchFamily="34" charset="0"/>
              </a:rPr>
              <a:t>(1998)</a:t>
            </a:r>
            <a:endParaRPr lang="en-US" sz="1400" b="1" dirty="0">
              <a:latin typeface="Arial" panose="020B0604020202020204" pitchFamily="34" charset="0"/>
              <a:ea typeface="Calibri" panose="020F0502020204030204" pitchFamily="34" charset="0"/>
            </a:endParaRPr>
          </a:p>
        </p:txBody>
      </p:sp>
      <p:sp>
        <p:nvSpPr>
          <p:cNvPr id="7" name="Oval 6"/>
          <p:cNvSpPr/>
          <p:nvPr/>
        </p:nvSpPr>
        <p:spPr>
          <a:xfrm>
            <a:off x="457200" y="5157192"/>
            <a:ext cx="2242592" cy="151216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ZA" sz="1400" dirty="0">
                <a:latin typeface="Arial" panose="020B0604020202020204" pitchFamily="34" charset="0"/>
                <a:ea typeface="Calibri" panose="020F0502020204030204" pitchFamily="34" charset="0"/>
              </a:rPr>
              <a:t>Community Television Broadcasting Services Position </a:t>
            </a:r>
            <a:r>
              <a:rPr lang="en-ZA" sz="1400" dirty="0" smtClean="0">
                <a:latin typeface="Arial" panose="020B0604020202020204" pitchFamily="34" charset="0"/>
                <a:ea typeface="Calibri" panose="020F0502020204030204" pitchFamily="34" charset="0"/>
              </a:rPr>
              <a:t>Paper (2004)</a:t>
            </a:r>
            <a:endParaRPr lang="en-US" sz="1400" b="1" dirty="0">
              <a:latin typeface="Arial" panose="020B0604020202020204" pitchFamily="34" charset="0"/>
              <a:ea typeface="Calibri" panose="020F0502020204030204" pitchFamily="34" charset="0"/>
            </a:endParaRPr>
          </a:p>
        </p:txBody>
      </p:sp>
      <p:sp>
        <p:nvSpPr>
          <p:cNvPr id="8" name="Oval 7"/>
          <p:cNvSpPr/>
          <p:nvPr/>
        </p:nvSpPr>
        <p:spPr>
          <a:xfrm>
            <a:off x="3445259" y="5201816"/>
            <a:ext cx="2070013" cy="165618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ZA" sz="1400" dirty="0">
                <a:latin typeface="Arial" panose="020B0604020202020204" pitchFamily="34" charset="0"/>
                <a:ea typeface="Calibri" panose="020F0502020204030204" pitchFamily="34" charset="0"/>
              </a:rPr>
              <a:t>Regulations of the Independent Communication Authority of South </a:t>
            </a:r>
            <a:r>
              <a:rPr lang="en-ZA" sz="1400" dirty="0" smtClean="0">
                <a:latin typeface="Arial" panose="020B0604020202020204" pitchFamily="34" charset="0"/>
                <a:ea typeface="Calibri" panose="020F0502020204030204" pitchFamily="34" charset="0"/>
              </a:rPr>
              <a:t>Africa (2010)</a:t>
            </a:r>
            <a:endParaRPr lang="en-US" sz="1400" b="1" dirty="0">
              <a:latin typeface="Arial" panose="020B0604020202020204" pitchFamily="34" charset="0"/>
              <a:ea typeface="Calibri" panose="020F0502020204030204" pitchFamily="34" charset="0"/>
            </a:endParaRPr>
          </a:p>
        </p:txBody>
      </p:sp>
      <p:sp>
        <p:nvSpPr>
          <p:cNvPr id="9" name="Oval 8"/>
          <p:cNvSpPr/>
          <p:nvPr/>
        </p:nvSpPr>
        <p:spPr>
          <a:xfrm>
            <a:off x="5334400" y="4680049"/>
            <a:ext cx="1332148" cy="1728192"/>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ZA" sz="1400" dirty="0">
                <a:latin typeface="Arial" panose="020B0604020202020204" pitchFamily="34" charset="0"/>
                <a:ea typeface="Calibri" panose="020F0502020204030204" pitchFamily="34" charset="0"/>
              </a:rPr>
              <a:t>ICT Policy White </a:t>
            </a:r>
            <a:r>
              <a:rPr lang="en-ZA" sz="1400" dirty="0" smtClean="0">
                <a:latin typeface="Arial" panose="020B0604020202020204" pitchFamily="34" charset="0"/>
                <a:ea typeface="Calibri" panose="020F0502020204030204" pitchFamily="34" charset="0"/>
              </a:rPr>
              <a:t>Paper (2016)</a:t>
            </a:r>
            <a:endParaRPr lang="en-US" sz="1400" b="1" dirty="0">
              <a:latin typeface="Arial" panose="020B0604020202020204" pitchFamily="34" charset="0"/>
              <a:ea typeface="Calibri" panose="020F0502020204030204" pitchFamily="34" charset="0"/>
            </a:endParaRPr>
          </a:p>
        </p:txBody>
      </p:sp>
      <p:sp>
        <p:nvSpPr>
          <p:cNvPr id="11" name="TextBox 10"/>
          <p:cNvSpPr txBox="1"/>
          <p:nvPr/>
        </p:nvSpPr>
        <p:spPr>
          <a:xfrm>
            <a:off x="7668344" y="6381328"/>
            <a:ext cx="1440160" cy="461665"/>
          </a:xfrm>
          <a:prstGeom prst="rect">
            <a:avLst/>
          </a:prstGeom>
          <a:noFill/>
        </p:spPr>
        <p:txBody>
          <a:bodyPr wrap="square" rtlCol="0">
            <a:spAutoFit/>
          </a:bodyPr>
          <a:lstStyle/>
          <a:p>
            <a:pPr algn="r"/>
            <a:r>
              <a:rPr lang="en-US" sz="2400" b="1" dirty="0" smtClean="0">
                <a:solidFill>
                  <a:schemeClr val="bg1">
                    <a:lumMod val="65000"/>
                  </a:schemeClr>
                </a:solidFill>
              </a:rPr>
              <a:t>6</a:t>
            </a:r>
            <a:endParaRPr lang="en-US" sz="2400" b="1" dirty="0">
              <a:solidFill>
                <a:schemeClr val="bg1">
                  <a:lumMod val="65000"/>
                </a:schemeClr>
              </a:solidFill>
            </a:endParaRPr>
          </a:p>
        </p:txBody>
      </p:sp>
    </p:spTree>
    <p:extLst>
      <p:ext uri="{BB962C8B-B14F-4D97-AF65-F5344CB8AC3E}">
        <p14:creationId xmlns:p14="http://schemas.microsoft.com/office/powerpoint/2010/main" xmlns="" val="224527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pPr>
                <a:defRPr/>
              </a:pPr>
              <a:t>7</a:t>
            </a:fld>
            <a:endParaRPr lang="en-US" dirty="0"/>
          </a:p>
        </p:txBody>
      </p:sp>
      <p:sp>
        <p:nvSpPr>
          <p:cNvPr id="6" name="Rectangle 2"/>
          <p:cNvSpPr txBox="1">
            <a:spLocks noChangeArrowheads="1"/>
          </p:cNvSpPr>
          <p:nvPr/>
        </p:nvSpPr>
        <p:spPr bwMode="auto">
          <a:xfrm>
            <a:off x="0" y="2132856"/>
            <a:ext cx="9144000" cy="2058144"/>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r>
              <a:rPr lang="en-US" sz="4000" b="1" dirty="0" smtClean="0">
                <a:effectLst>
                  <a:outerShdw blurRad="38100" dist="38100" dir="2700000" algn="tl">
                    <a:srgbClr val="000000"/>
                  </a:outerShdw>
                </a:effectLst>
                <a:latin typeface="Arial" pitchFamily="34" charset="0"/>
                <a:cs typeface="Arial" pitchFamily="34" charset="0"/>
              </a:rPr>
              <a:t/>
            </a:r>
            <a:br>
              <a:rPr lang="en-US" sz="4000" b="1" dirty="0" smtClean="0">
                <a:effectLst>
                  <a:outerShdw blurRad="38100" dist="38100" dir="2700000" algn="tl">
                    <a:srgbClr val="000000"/>
                  </a:outerShdw>
                </a:effectLst>
                <a:latin typeface="Arial" pitchFamily="34" charset="0"/>
                <a:cs typeface="Arial" pitchFamily="34" charset="0"/>
              </a:rPr>
            </a:br>
            <a:r>
              <a:rPr lang="en-US" sz="4000" b="1" dirty="0" smtClean="0">
                <a:latin typeface="Arial" pitchFamily="34" charset="0"/>
                <a:cs typeface="Arial" pitchFamily="34" charset="0"/>
              </a:rPr>
              <a:t>S</a:t>
            </a:r>
            <a:r>
              <a:rPr lang="en-ZA" sz="4000" b="1" dirty="0" smtClean="0">
                <a:latin typeface="Arial" pitchFamily="34" charset="0"/>
                <a:cs typeface="Arial" pitchFamily="34" charset="0"/>
              </a:rPr>
              <a:t>ummary of Performance </a:t>
            </a:r>
          </a:p>
          <a:p>
            <a:pPr fontAlgn="auto">
              <a:spcAft>
                <a:spcPts val="0"/>
              </a:spcAft>
              <a:defRPr/>
            </a:pPr>
            <a:r>
              <a:rPr lang="en-ZA" sz="4000" b="1" dirty="0" smtClean="0">
                <a:latin typeface="Arial" pitchFamily="34" charset="0"/>
                <a:cs typeface="Arial" pitchFamily="34" charset="0"/>
              </a:rPr>
              <a:t>Q1 &amp; Q2 </a:t>
            </a:r>
          </a:p>
          <a:p>
            <a:pPr fontAlgn="auto">
              <a:spcAft>
                <a:spcPts val="0"/>
              </a:spcAft>
              <a:defRPr/>
            </a:pPr>
            <a:r>
              <a:rPr lang="en-ZA" sz="4000" b="1" dirty="0" smtClean="0">
                <a:latin typeface="Arial" pitchFamily="34" charset="0"/>
                <a:cs typeface="Arial" pitchFamily="34" charset="0"/>
              </a:rPr>
              <a:t>2016/2017</a:t>
            </a:r>
          </a:p>
          <a:p>
            <a:pPr fontAlgn="auto">
              <a:spcAft>
                <a:spcPts val="0"/>
              </a:spcAft>
              <a:defRPr/>
            </a:pPr>
            <a:endParaRPr lang="en-ZA" sz="4000" b="1" dirty="0">
              <a:latin typeface="Arial" pitchFamily="34" charset="0"/>
              <a:cs typeface="Arial" pitchFamily="34" charset="0"/>
            </a:endParaRPr>
          </a:p>
          <a:p>
            <a:pPr fontAlgn="auto">
              <a:spcAft>
                <a:spcPts val="0"/>
              </a:spcAft>
              <a:defRPr/>
            </a:pPr>
            <a:endParaRPr lang="en-US" sz="2000" b="1" dirty="0" smtClean="0">
              <a:effectLst>
                <a:outerShdw blurRad="38100" dist="38100" dir="2700000" algn="tl">
                  <a:srgbClr val="000000"/>
                </a:outerShdw>
              </a:effectLst>
            </a:endParaRPr>
          </a:p>
        </p:txBody>
      </p:sp>
      <p:sp>
        <p:nvSpPr>
          <p:cNvPr id="4" name="TextBox 3"/>
          <p:cNvSpPr txBox="1"/>
          <p:nvPr/>
        </p:nvSpPr>
        <p:spPr>
          <a:xfrm>
            <a:off x="7668344" y="6381328"/>
            <a:ext cx="1440160" cy="461665"/>
          </a:xfrm>
          <a:prstGeom prst="rect">
            <a:avLst/>
          </a:prstGeom>
          <a:solidFill>
            <a:schemeClr val="bg1"/>
          </a:solidFill>
        </p:spPr>
        <p:txBody>
          <a:bodyPr wrap="square" rtlCol="0">
            <a:spAutoFit/>
          </a:bodyPr>
          <a:lstStyle/>
          <a:p>
            <a:pPr algn="r"/>
            <a:r>
              <a:rPr lang="en-US" sz="2400" b="1" dirty="0" smtClean="0">
                <a:solidFill>
                  <a:schemeClr val="bg1">
                    <a:lumMod val="65000"/>
                  </a:schemeClr>
                </a:solidFill>
              </a:rPr>
              <a:t>7</a:t>
            </a:r>
            <a:endParaRPr lang="en-US" sz="2400" b="1" dirty="0">
              <a:solidFill>
                <a:schemeClr val="bg1">
                  <a:lumMod val="6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4191000"/>
            <a:ext cx="1774923" cy="2667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40658" y="4335853"/>
            <a:ext cx="1696746" cy="24073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17996" y="4060952"/>
            <a:ext cx="1810519" cy="26822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50074" y="4256237"/>
            <a:ext cx="2038350" cy="25431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2733" y="304714"/>
            <a:ext cx="1168480" cy="161639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006428" y="244928"/>
            <a:ext cx="3400425" cy="174307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81092" y="43787"/>
            <a:ext cx="1944216" cy="194421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07476" y="85321"/>
            <a:ext cx="1800476" cy="1800476"/>
          </a:xfrm>
          <a:prstGeom prst="rect">
            <a:avLst/>
          </a:prstGeom>
        </p:spPr>
      </p:pic>
    </p:spTree>
    <p:extLst>
      <p:ext uri="{BB962C8B-B14F-4D97-AF65-F5344CB8AC3E}">
        <p14:creationId xmlns:p14="http://schemas.microsoft.com/office/powerpoint/2010/main" xmlns="" val="70199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Programmes</a:t>
            </a:r>
          </a:p>
        </p:txBody>
      </p:sp>
      <p:sp>
        <p:nvSpPr>
          <p:cNvPr id="3" name="Content Placeholder 2"/>
          <p:cNvSpPr>
            <a:spLocks noGrp="1"/>
          </p:cNvSpPr>
          <p:nvPr>
            <p:ph idx="4294967295"/>
          </p:nvPr>
        </p:nvSpPr>
        <p:spPr>
          <a:xfrm>
            <a:off x="214313" y="990600"/>
            <a:ext cx="8929687" cy="5175250"/>
          </a:xfrm>
        </p:spPr>
        <p:txBody>
          <a:bodyPr/>
          <a:lstStyle/>
          <a:p>
            <a:pPr>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The performance of the Agency is measured and reported for all its programme </a:t>
            </a:r>
          </a:p>
          <a:p>
            <a:pPr>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areas, which are:</a:t>
            </a: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3">
              <a:buFont typeface="Wingdings" panose="05000000000000000000" pitchFamily="2" charset="2"/>
              <a:buChar char="v"/>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Administration</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4">
              <a:buFont typeface="Wingdings"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Human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Resources Management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4">
              <a:buFont typeface="Wingdings"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Monitoring and Evaluation</a:t>
            </a:r>
          </a:p>
          <a:p>
            <a:pPr lvl="4">
              <a:buFont typeface="Wingdings"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Legal and Regulatory Affairs</a:t>
            </a:r>
          </a:p>
          <a:p>
            <a:pPr lvl="4">
              <a:buFont typeface="Wingdings"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Financial  and Auxiliary Services</a:t>
            </a:r>
          </a:p>
          <a:p>
            <a:pPr lvl="4">
              <a:buFont typeface="Wingdings"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Risk Management and Audit</a:t>
            </a:r>
          </a:p>
          <a:p>
            <a:pPr lvl="4">
              <a:buFont typeface="Wingdings"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Information Management and Technology</a:t>
            </a:r>
            <a:endParaRPr lang="en-Z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3">
              <a:buFont typeface="Wingdings" panose="05000000000000000000" pitchFamily="2" charset="2"/>
              <a:buChar char="v"/>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Grant and Seed Funding</a:t>
            </a:r>
          </a:p>
          <a:p>
            <a:pPr lvl="4">
              <a:buFont typeface="Wingdings" panose="05000000000000000000"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Community Broadcast Media</a:t>
            </a:r>
            <a:endParaRPr lang="en-Z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4">
              <a:buFont typeface="Wingdings" panose="05000000000000000000" pitchFamily="2" charset="2"/>
              <a:buChar char="Ø"/>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Print and Digital Media</a:t>
            </a:r>
          </a:p>
          <a:p>
            <a:pPr lvl="3">
              <a:buFont typeface="Wingdings" panose="05000000000000000000" pitchFamily="2" charset="2"/>
              <a:buChar char="v"/>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Advocacy and Lobbying</a:t>
            </a:r>
          </a:p>
          <a:p>
            <a:pPr lvl="4">
              <a:buFont typeface="Wingdings" panose="05000000000000000000" pitchFamily="2" charset="2"/>
              <a:buChar char="Ø"/>
            </a:pPr>
            <a:r>
              <a:rPr lang="en-ZA" sz="1600" dirty="0">
                <a:latin typeface="Arial Unicode MS" panose="020B0604020202020204" pitchFamily="34" charset="-128"/>
                <a:ea typeface="Arial Unicode MS" panose="020B0604020202020204" pitchFamily="34" charset="-128"/>
                <a:cs typeface="Arial Unicode MS" panose="020B0604020202020204" pitchFamily="34" charset="-128"/>
              </a:rPr>
              <a:t>Strategic </a:t>
            </a:r>
            <a:r>
              <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Programmes</a:t>
            </a:r>
          </a:p>
          <a:p>
            <a:pPr lvl="4">
              <a:buFont typeface="Wingdings" panose="05000000000000000000" pitchFamily="2" charset="2"/>
              <a:buChar char="Ø"/>
            </a:pPr>
            <a:r>
              <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rPr>
              <a:t>Stakeholder </a:t>
            </a:r>
            <a:r>
              <a:rPr lang="en-ZA" sz="1600" dirty="0">
                <a:latin typeface="Arial Unicode MS" panose="020B0604020202020204" pitchFamily="34" charset="-128"/>
                <a:ea typeface="Arial Unicode MS" panose="020B0604020202020204" pitchFamily="34" charset="-128"/>
                <a:cs typeface="Arial Unicode MS" panose="020B0604020202020204" pitchFamily="34" charset="-128"/>
              </a:rPr>
              <a:t>Management and MDDA Brand </a:t>
            </a:r>
            <a:r>
              <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rPr>
              <a:t>Building</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3">
              <a:buFont typeface="Wingdings" panose="05000000000000000000" pitchFamily="2" charset="2"/>
              <a:buChar char="v"/>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Capacity Building</a:t>
            </a:r>
          </a:p>
          <a:p>
            <a:pPr lvl="3">
              <a:buFont typeface="Wingdings" panose="05000000000000000000" pitchFamily="2" charset="2"/>
              <a:buChar char="v"/>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Research and Development </a:t>
            </a: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3">
              <a:buFont typeface="Wingdings" panose="05000000000000000000" pitchFamily="2" charset="2"/>
              <a:buChar char="v"/>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pPr>
                <a:defRPr/>
              </a:pPr>
              <a:t>8</a:t>
            </a:fld>
            <a:endParaRPr lang="en-US" dirty="0"/>
          </a:p>
        </p:txBody>
      </p:sp>
      <p:sp>
        <p:nvSpPr>
          <p:cNvPr id="6" name="Oval Callout 5"/>
          <p:cNvSpPr/>
          <p:nvPr/>
        </p:nvSpPr>
        <p:spPr>
          <a:xfrm>
            <a:off x="6084168" y="1618312"/>
            <a:ext cx="2885802" cy="1959913"/>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Unicode MS" panose="020B0604020202020204" pitchFamily="34" charset="-128"/>
                <a:ea typeface="Arial Unicode MS" panose="020B0604020202020204" pitchFamily="34" charset="-128"/>
                <a:cs typeface="Arial Unicode MS" panose="020B0604020202020204" pitchFamily="34" charset="-128"/>
              </a:rPr>
              <a:t>The Agency has 60 performance indicators across its five programmes</a:t>
            </a:r>
            <a:r>
              <a:rPr lang="en-ZA"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b="1" dirty="0"/>
          </a:p>
        </p:txBody>
      </p:sp>
    </p:spTree>
    <p:extLst>
      <p:ext uri="{BB962C8B-B14F-4D97-AF65-F5344CB8AC3E}">
        <p14:creationId xmlns:p14="http://schemas.microsoft.com/office/powerpoint/2010/main" xmlns="" val="3550960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nvPr>
        </p:nvGraphicFramePr>
        <p:xfrm>
          <a:off x="3843226" y="1644300"/>
          <a:ext cx="5778028" cy="47120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ZA" dirty="0" smtClean="0"/>
              <a:t>Comparison of Programme </a:t>
            </a:r>
            <a:r>
              <a:rPr lang="en-ZA" dirty="0"/>
              <a:t>Performance </a:t>
            </a:r>
            <a:r>
              <a:rPr lang="en-ZA" dirty="0" smtClean="0"/>
              <a:t> Q1 vs Q2 2016/17(1)</a:t>
            </a:r>
            <a:endParaRPr lang="en-ZA" dirty="0"/>
          </a:p>
        </p:txBody>
      </p:sp>
      <p:sp>
        <p:nvSpPr>
          <p:cNvPr id="10" name="Content Placeholder 9"/>
          <p:cNvSpPr>
            <a:spLocks noGrp="1"/>
          </p:cNvSpPr>
          <p:nvPr>
            <p:ph sz="half" idx="4294967295"/>
          </p:nvPr>
        </p:nvSpPr>
        <p:spPr>
          <a:xfrm>
            <a:off x="531812" y="1844824"/>
            <a:ext cx="4177060" cy="3951288"/>
          </a:xfrm>
        </p:spPr>
        <p:txBody>
          <a:bodyPr/>
          <a:lstStyle/>
          <a:p>
            <a:pPr>
              <a:buFont typeface="Wingdings" panose="05000000000000000000" pitchFamily="2" charset="2"/>
              <a:buChar char="v"/>
            </a:pPr>
            <a:endParaRPr lang="en-Z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v"/>
            </a:pPr>
            <a:endParaRPr lang="en-Z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v"/>
            </a:pPr>
            <a:endParaRPr lang="en-ZA"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7010400" y="6356350"/>
            <a:ext cx="2133600" cy="365125"/>
          </a:xfrm>
        </p:spPr>
        <p:txBody>
          <a:bodyPr/>
          <a:lstStyle/>
          <a:p>
            <a:pPr>
              <a:defRPr/>
            </a:pPr>
            <a:fld id="{6EFE87D6-28AE-4488-BDD1-2DD6D741DE29}" type="slidenum">
              <a:rPr lang="en-US" smtClean="0">
                <a:solidFill>
                  <a:prstClr val="black">
                    <a:tint val="75000"/>
                  </a:prstClr>
                </a:solidFill>
              </a:rPr>
              <a:pPr>
                <a:defRPr/>
              </a:pPr>
              <a:t>9</a:t>
            </a:fld>
            <a:endParaRPr lang="en-US" dirty="0">
              <a:solidFill>
                <a:prstClr val="black">
                  <a:tint val="75000"/>
                </a:prstClr>
              </a:solidFill>
            </a:endParaRPr>
          </a:p>
        </p:txBody>
      </p:sp>
      <p:sp>
        <p:nvSpPr>
          <p:cNvPr id="4" name="TextBox 3"/>
          <p:cNvSpPr txBox="1"/>
          <p:nvPr/>
        </p:nvSpPr>
        <p:spPr>
          <a:xfrm>
            <a:off x="7010400" y="3783523"/>
            <a:ext cx="1152128" cy="646331"/>
          </a:xfrm>
          <a:prstGeom prst="rect">
            <a:avLst/>
          </a:prstGeom>
          <a:noFill/>
        </p:spPr>
        <p:txBody>
          <a:bodyPr wrap="square" rtlCol="0">
            <a:spAutoFit/>
          </a:bodyPr>
          <a:lstStyle/>
          <a:p>
            <a:r>
              <a:rPr lang="en-US" dirty="0" smtClean="0">
                <a:solidFill>
                  <a:schemeClr val="bg1"/>
                </a:solidFill>
              </a:rPr>
              <a:t>Achieved</a:t>
            </a:r>
          </a:p>
          <a:p>
            <a:r>
              <a:rPr lang="en-US" dirty="0" smtClean="0">
                <a:solidFill>
                  <a:schemeClr val="bg1"/>
                </a:solidFill>
              </a:rPr>
              <a:t>62%</a:t>
            </a:r>
            <a:endParaRPr lang="en-US" dirty="0">
              <a:solidFill>
                <a:schemeClr val="bg1"/>
              </a:solidFill>
            </a:endParaRPr>
          </a:p>
        </p:txBody>
      </p:sp>
      <p:sp>
        <p:nvSpPr>
          <p:cNvPr id="18" name="TextBox 17"/>
          <p:cNvSpPr txBox="1"/>
          <p:nvPr/>
        </p:nvSpPr>
        <p:spPr>
          <a:xfrm>
            <a:off x="5129956" y="3645024"/>
            <a:ext cx="1152128" cy="923330"/>
          </a:xfrm>
          <a:prstGeom prst="rect">
            <a:avLst/>
          </a:prstGeom>
          <a:noFill/>
        </p:spPr>
        <p:txBody>
          <a:bodyPr wrap="square" rtlCol="0">
            <a:spAutoFit/>
          </a:bodyPr>
          <a:lstStyle/>
          <a:p>
            <a:r>
              <a:rPr lang="en-US" dirty="0" smtClean="0">
                <a:solidFill>
                  <a:schemeClr val="bg1"/>
                </a:solidFill>
              </a:rPr>
              <a:t>Partially</a:t>
            </a:r>
          </a:p>
          <a:p>
            <a:r>
              <a:rPr lang="en-US" dirty="0" smtClean="0">
                <a:solidFill>
                  <a:schemeClr val="bg1"/>
                </a:solidFill>
              </a:rPr>
              <a:t>Achieved</a:t>
            </a:r>
          </a:p>
          <a:p>
            <a:r>
              <a:rPr lang="en-US" dirty="0" smtClean="0">
                <a:solidFill>
                  <a:schemeClr val="bg1"/>
                </a:solidFill>
              </a:rPr>
              <a:t>21%</a:t>
            </a:r>
            <a:endParaRPr lang="en-US" dirty="0">
              <a:solidFill>
                <a:schemeClr val="bg1"/>
              </a:solidFill>
            </a:endParaRPr>
          </a:p>
        </p:txBody>
      </p:sp>
      <p:sp>
        <p:nvSpPr>
          <p:cNvPr id="19" name="TextBox 18"/>
          <p:cNvSpPr txBox="1"/>
          <p:nvPr/>
        </p:nvSpPr>
        <p:spPr>
          <a:xfrm>
            <a:off x="5615674" y="2564904"/>
            <a:ext cx="1152128" cy="923330"/>
          </a:xfrm>
          <a:prstGeom prst="rect">
            <a:avLst/>
          </a:prstGeom>
          <a:noFill/>
        </p:spPr>
        <p:txBody>
          <a:bodyPr wrap="square" rtlCol="0">
            <a:spAutoFit/>
          </a:bodyPr>
          <a:lstStyle/>
          <a:p>
            <a:r>
              <a:rPr lang="en-US" dirty="0" smtClean="0">
                <a:solidFill>
                  <a:schemeClr val="bg1"/>
                </a:solidFill>
              </a:rPr>
              <a:t>Not</a:t>
            </a:r>
          </a:p>
          <a:p>
            <a:r>
              <a:rPr lang="en-US" dirty="0" smtClean="0">
                <a:solidFill>
                  <a:schemeClr val="bg1"/>
                </a:solidFill>
              </a:rPr>
              <a:t>Achieved</a:t>
            </a:r>
          </a:p>
          <a:p>
            <a:r>
              <a:rPr lang="en-US" dirty="0" smtClean="0">
                <a:solidFill>
                  <a:schemeClr val="bg1"/>
                </a:solidFill>
              </a:rPr>
              <a:t>17%</a:t>
            </a:r>
            <a:endParaRPr lang="en-US" dirty="0">
              <a:solidFill>
                <a:schemeClr val="bg1"/>
              </a:solidFill>
            </a:endParaRPr>
          </a:p>
        </p:txBody>
      </p:sp>
      <p:sp>
        <p:nvSpPr>
          <p:cNvPr id="2" name="Rectangle 1"/>
          <p:cNvSpPr/>
          <p:nvPr/>
        </p:nvSpPr>
        <p:spPr>
          <a:xfrm>
            <a:off x="6767802" y="4091300"/>
            <a:ext cx="1219642" cy="461665"/>
          </a:xfrm>
          <a:prstGeom prst="rect">
            <a:avLst/>
          </a:prstGeom>
        </p:spPr>
        <p:txBody>
          <a:bodyPr wrap="square">
            <a:spAutoFit/>
          </a:bodyPr>
          <a:lstStyle/>
          <a:p>
            <a:r>
              <a:rPr lang="en-US" sz="2400" b="1" dirty="0" smtClean="0">
                <a:solidFill>
                  <a:schemeClr val="bg1"/>
                </a:solidFill>
                <a:latin typeface="Arial" panose="020B0604020202020204" pitchFamily="34" charset="0"/>
              </a:rPr>
              <a:t>67%</a:t>
            </a:r>
            <a:endParaRPr lang="en-US" sz="2400" b="1" dirty="0">
              <a:solidFill>
                <a:schemeClr val="bg1"/>
              </a:solidFill>
              <a:latin typeface="Arial" panose="020B0604020202020204" pitchFamily="34" charset="0"/>
            </a:endParaRPr>
          </a:p>
        </p:txBody>
      </p:sp>
      <p:graphicFrame>
        <p:nvGraphicFramePr>
          <p:cNvPr id="15" name="Chart 14"/>
          <p:cNvGraphicFramePr>
            <a:graphicFrameLocks/>
          </p:cNvGraphicFramePr>
          <p:nvPr>
            <p:extLst/>
          </p:nvPr>
        </p:nvGraphicFramePr>
        <p:xfrm>
          <a:off x="323528" y="1694508"/>
          <a:ext cx="8208912" cy="390103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3528" y="5949280"/>
            <a:ext cx="8064896" cy="923330"/>
          </a:xfrm>
          <a:prstGeom prst="rect">
            <a:avLst/>
          </a:prstGeom>
          <a:noFill/>
        </p:spPr>
        <p:txBody>
          <a:bodyPr wrap="square" rtlCol="0">
            <a:spAutoFit/>
          </a:bodyPr>
          <a:lstStyle/>
          <a:p>
            <a:r>
              <a:rPr lang="en-US" dirty="0" smtClean="0"/>
              <a:t>Q2 targets not achieved were mainly in </a:t>
            </a:r>
            <a:r>
              <a:rPr lang="en-US" dirty="0" err="1" smtClean="0"/>
              <a:t>Programme</a:t>
            </a:r>
            <a:r>
              <a:rPr lang="en-US" dirty="0" smtClean="0"/>
              <a:t> 1 (support activities) and related to capacity limitations. The focus on filling vacancies will enable these targets to be achieved in future.</a:t>
            </a:r>
            <a:endParaRPr lang="en-US" dirty="0"/>
          </a:p>
        </p:txBody>
      </p:sp>
    </p:spTree>
    <p:extLst>
      <p:ext uri="{BB962C8B-B14F-4D97-AF65-F5344CB8AC3E}">
        <p14:creationId xmlns:p14="http://schemas.microsoft.com/office/powerpoint/2010/main" xmlns="" val="2603850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33559</TotalTime>
  <Words>4753</Words>
  <Application>Microsoft Office PowerPoint</Application>
  <PresentationFormat>On-screen Show (4:3)</PresentationFormat>
  <Paragraphs>1226</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Presentation Outline</vt:lpstr>
      <vt:lpstr>MDDA Mandate</vt:lpstr>
      <vt:lpstr>MDDA Vision, Mission &amp; Values </vt:lpstr>
      <vt:lpstr>Medium Term Strategic Framework</vt:lpstr>
      <vt:lpstr>Legislative Environment</vt:lpstr>
      <vt:lpstr>Slide 7</vt:lpstr>
      <vt:lpstr>Programmes</vt:lpstr>
      <vt:lpstr>Comparison of Programme Performance  Q1 vs Q2 2016/17(1)</vt:lpstr>
      <vt:lpstr>Comparison of Programme Performance  Q1 vs Q2 2016/17(2)</vt:lpstr>
      <vt:lpstr>Programme 2: Performance –  Q1 &amp; Q2 2016/17 </vt:lpstr>
      <vt:lpstr>Programme 2: Performance –  Q1 &amp; Q2 2016/17 </vt:lpstr>
      <vt:lpstr>Programme 2: Q1 Approved Projects  </vt:lpstr>
      <vt:lpstr>Programme 2: Q2 Approved Projects</vt:lpstr>
      <vt:lpstr>Breakdown of Community Media  Projects supported per province</vt:lpstr>
      <vt:lpstr>Programme 3: Performance –  Q1 &amp; Q2 2016/17 </vt:lpstr>
      <vt:lpstr>Programme 3: Performance –  Q1 &amp; Q2 2016/17 </vt:lpstr>
      <vt:lpstr>Programme 4: Performance –  Q1 &amp; Q2 2016/17 </vt:lpstr>
      <vt:lpstr>Programme 5: Performance –  Q1 &amp; Q2 2016/17 </vt:lpstr>
      <vt:lpstr>Programme 1: Performance –  Q1 &amp; Q2 2016/17 </vt:lpstr>
      <vt:lpstr>Programme 1: Performance –  Q1 &amp; Q2 2016/17 </vt:lpstr>
      <vt:lpstr>Programme 1: Performance –  Q1 &amp; Q2 2016/17 </vt:lpstr>
      <vt:lpstr>Programme 1: Performance –  Q1 &amp; Q2 2016/17 </vt:lpstr>
      <vt:lpstr>Programme 1: Performance –  Q1 &amp; Q2 2016/17 </vt:lpstr>
      <vt:lpstr>Programme 1: Performance –  Q1 &amp; Q2 2016/17 </vt:lpstr>
      <vt:lpstr>Financial Performance - Income</vt:lpstr>
      <vt:lpstr>Financial Performance - Expenses</vt:lpstr>
      <vt:lpstr>Issues raised by Portfolio Committee</vt:lpstr>
      <vt:lpstr>Audit dashboard</vt:lpstr>
      <vt:lpstr>Audit Dashboard per section</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Manana STONE</dc:creator>
  <cp:lastModifiedBy>PUMZA</cp:lastModifiedBy>
  <cp:revision>873</cp:revision>
  <cp:lastPrinted>2016-10-27T11:26:50Z</cp:lastPrinted>
  <dcterms:created xsi:type="dcterms:W3CDTF">2004-06-08T22:31:48Z</dcterms:created>
  <dcterms:modified xsi:type="dcterms:W3CDTF">2017-02-15T08:01:58Z</dcterms:modified>
</cp:coreProperties>
</file>