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5" r:id="rId5"/>
    <p:sldId id="276" r:id="rId6"/>
    <p:sldId id="267" r:id="rId7"/>
    <p:sldId id="272" r:id="rId8"/>
    <p:sldId id="268" r:id="rId9"/>
    <p:sldId id="273" r:id="rId10"/>
    <p:sldId id="270" r:id="rId11"/>
    <p:sldId id="274" r:id="rId12"/>
    <p:sldId id="271"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01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016"/>
        <p:guide pos="2880"/>
      </p:guideLst>
    </p:cSldViewPr>
  </p:slideViewPr>
  <p:notesTextViewPr>
    <p:cViewPr>
      <p:scale>
        <a:sx n="1" d="1"/>
        <a:sy n="1" d="1"/>
      </p:scale>
      <p:origin x="0" y="0"/>
    </p:cViewPr>
  </p:notesTextViewPr>
  <p:sorterViewPr>
    <p:cViewPr>
      <p:scale>
        <a:sx n="150" d="100"/>
        <a:sy n="150" d="100"/>
      </p:scale>
      <p:origin x="0" y="169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ECA0CC-561A-40B8-AE39-C5C7C45F0407}" type="datetimeFigureOut">
              <a:rPr lang="en-US" smtClean="0"/>
              <a:pPr/>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30837-FA77-4606-8156-BAD282C0647B}" type="slidenum">
              <a:rPr lang="en-US" smtClean="0"/>
              <a:pPr/>
              <a:t>‹#›</a:t>
            </a:fld>
            <a:endParaRPr lang="en-US"/>
          </a:p>
        </p:txBody>
      </p:sp>
      <p:pic>
        <p:nvPicPr>
          <p:cNvPr id="9" name="Picture 8" descr="Justice logo on white.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5715000"/>
            <a:ext cx="2974721" cy="1004316"/>
          </a:xfrm>
          <a:prstGeom prst="rect">
            <a:avLst/>
          </a:prstGeom>
        </p:spPr>
      </p:pic>
      <p:pic>
        <p:nvPicPr>
          <p:cNvPr id="10" name="Picture 9" descr="DOJ&amp;CD revised footer.jp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0" y="5334000"/>
            <a:ext cx="9144000" cy="274137"/>
          </a:xfrm>
          <a:prstGeom prst="rect">
            <a:avLst/>
          </a:prstGeom>
        </p:spPr>
      </p:pic>
      <p:pic>
        <p:nvPicPr>
          <p:cNvPr id="11" name="Picture 10" descr="DOJ&amp;CD revised header.jpg"/>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0" y="0"/>
            <a:ext cx="9144000" cy="1145284"/>
          </a:xfrm>
          <a:prstGeom prst="rect">
            <a:avLst/>
          </a:prstGeom>
        </p:spPr>
      </p:pic>
      <p:pic>
        <p:nvPicPr>
          <p:cNvPr id="2" name="Picture 1" descr="DOJ&amp;CD handles.jpg"/>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6172200" y="5791200"/>
            <a:ext cx="2529840" cy="500218"/>
          </a:xfrm>
          <a:prstGeom prst="rect">
            <a:avLst/>
          </a:prstGeom>
        </p:spPr>
      </p:pic>
    </p:spTree>
    <p:extLst>
      <p:ext uri="{BB962C8B-B14F-4D97-AF65-F5344CB8AC3E}">
        <p14:creationId xmlns:p14="http://schemas.microsoft.com/office/powerpoint/2010/main" xmlns="" val="342485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ECA0CC-561A-40B8-AE39-C5C7C45F0407}" type="datetimeFigureOut">
              <a:rPr lang="en-US" smtClean="0"/>
              <a:pPr/>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30837-FA77-4606-8156-BAD282C0647B}" type="slidenum">
              <a:rPr lang="en-US" smtClean="0"/>
              <a:pPr/>
              <a:t>‹#›</a:t>
            </a:fld>
            <a:endParaRPr lang="en-US"/>
          </a:p>
        </p:txBody>
      </p:sp>
      <p:pic>
        <p:nvPicPr>
          <p:cNvPr id="2" name="Picture 1" descr="DOJ&amp;CD revised footer.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6096000"/>
            <a:ext cx="9144000" cy="274137"/>
          </a:xfrm>
          <a:prstGeom prst="rect">
            <a:avLst/>
          </a:prstGeom>
        </p:spPr>
      </p:pic>
      <p:pic>
        <p:nvPicPr>
          <p:cNvPr id="3" name="Picture 2" descr="DOJ&amp;CD revised header.jp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0" y="0"/>
            <a:ext cx="9144000" cy="1145284"/>
          </a:xfrm>
          <a:prstGeom prst="rect">
            <a:avLst/>
          </a:prstGeom>
        </p:spPr>
      </p:pic>
    </p:spTree>
    <p:extLst>
      <p:ext uri="{BB962C8B-B14F-4D97-AF65-F5344CB8AC3E}">
        <p14:creationId xmlns:p14="http://schemas.microsoft.com/office/powerpoint/2010/main" xmlns="" val="41544870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CA0CC-561A-40B8-AE39-C5C7C45F0407}" type="datetimeFigureOut">
              <a:rPr lang="en-US" smtClean="0"/>
              <a:pPr/>
              <a:t>2/14/2017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30837-FA77-4606-8156-BAD282C0647B}" type="slidenum">
              <a:rPr lang="en-US" smtClean="0"/>
              <a:pPr/>
              <a:t>‹#›</a:t>
            </a:fld>
            <a:endParaRPr lang="en-US"/>
          </a:p>
        </p:txBody>
      </p:sp>
    </p:spTree>
    <p:extLst>
      <p:ext uri="{BB962C8B-B14F-4D97-AF65-F5344CB8AC3E}">
        <p14:creationId xmlns:p14="http://schemas.microsoft.com/office/powerpoint/2010/main" xmlns="" val="229136298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752600"/>
            <a:ext cx="9067800" cy="1470025"/>
          </a:xfrm>
        </p:spPr>
        <p:txBody>
          <a:bodyPr>
            <a:normAutofit/>
          </a:bodyPr>
          <a:lstStyle/>
          <a:p>
            <a:r>
              <a:rPr lang="en-US" dirty="0" smtClean="0"/>
              <a:t>AMENDMENTS TO THE REGULATIONS RELATING TO CHILD JUSTICE:</a:t>
            </a:r>
            <a:endParaRPr lang="en-US" dirty="0"/>
          </a:p>
        </p:txBody>
      </p:sp>
      <p:sp>
        <p:nvSpPr>
          <p:cNvPr id="3" name="Subtitle 2"/>
          <p:cNvSpPr>
            <a:spLocks noGrp="1"/>
          </p:cNvSpPr>
          <p:nvPr>
            <p:ph type="subTitle" idx="4294967295"/>
          </p:nvPr>
        </p:nvSpPr>
        <p:spPr>
          <a:xfrm>
            <a:off x="0" y="3429374"/>
            <a:ext cx="9144000" cy="1752600"/>
          </a:xfrm>
        </p:spPr>
        <p:txBody>
          <a:bodyPr>
            <a:normAutofit/>
          </a:bodyPr>
          <a:lstStyle/>
          <a:p>
            <a:pPr marL="0" indent="0" algn="ctr">
              <a:buNone/>
            </a:pPr>
            <a:r>
              <a:rPr lang="en-US" dirty="0" smtClean="0"/>
              <a:t>PRESENTATION TO THE PORTFOLIO COMMITTEE ON JUSTICE AND CORRECTIONAL SERVICES: </a:t>
            </a:r>
          </a:p>
          <a:p>
            <a:pPr marL="0" indent="0" algn="ctr">
              <a:buNone/>
            </a:pPr>
            <a:r>
              <a:rPr lang="en-US" dirty="0" smtClean="0"/>
              <a:t>14 FEBRUARY 2017</a:t>
            </a:r>
            <a:endParaRPr lang="en-US" dirty="0"/>
          </a:p>
        </p:txBody>
      </p:sp>
    </p:spTree>
    <p:extLst>
      <p:ext uri="{BB962C8B-B14F-4D97-AF65-F5344CB8AC3E}">
        <p14:creationId xmlns:p14="http://schemas.microsoft.com/office/powerpoint/2010/main" xmlns="" val="11955316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905000"/>
            <a:ext cx="7543800" cy="4221163"/>
          </a:xfrm>
        </p:spPr>
        <p:txBody>
          <a:bodyPr>
            <a:normAutofit fontScale="92500" lnSpcReduction="20000"/>
          </a:bodyPr>
          <a:lstStyle/>
          <a:p>
            <a:pPr marL="0" indent="0">
              <a:buNone/>
            </a:pPr>
            <a:r>
              <a:rPr lang="en-US" sz="2800" b="1" dirty="0" smtClean="0"/>
              <a:t>PUBLIC CONSULTATION </a:t>
            </a:r>
          </a:p>
          <a:p>
            <a:pPr marL="0" indent="0">
              <a:buNone/>
            </a:pPr>
            <a:endParaRPr lang="en-US" sz="2800" b="1" dirty="0" smtClean="0"/>
          </a:p>
          <a:p>
            <a:pPr algn="just"/>
            <a:r>
              <a:rPr lang="en-US" sz="3000" dirty="0" smtClean="0"/>
              <a:t>The draft Amendments to the Regulations were published in the Gazette for public consultation in February 2016.</a:t>
            </a:r>
          </a:p>
          <a:p>
            <a:pPr marL="0" indent="0" algn="just">
              <a:buNone/>
            </a:pPr>
            <a:endParaRPr lang="en-US" sz="3000" dirty="0" smtClean="0"/>
          </a:p>
          <a:p>
            <a:pPr algn="just"/>
            <a:r>
              <a:rPr lang="en-US" sz="3000" dirty="0" smtClean="0"/>
              <a:t>A common concern received related to the assessment of the different aspects of the development of a child and the draft regulations were revised to address this concern. </a:t>
            </a:r>
            <a:r>
              <a:rPr lang="en-US" sz="3000" b="1" dirty="0" smtClean="0"/>
              <a:t/>
            </a:r>
            <a:br>
              <a:rPr lang="en-US" sz="3000" b="1" dirty="0" smtClean="0"/>
            </a:br>
            <a:endParaRPr lang="en-US" sz="3000" b="1" dirty="0" smtClean="0"/>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t>Consultation</a:t>
            </a:r>
            <a:r>
              <a:rPr lang="en-US" sz="4000" dirty="0" smtClean="0"/>
              <a:t> </a:t>
            </a:r>
            <a:r>
              <a:rPr lang="en-US" sz="4000" b="1" dirty="0" smtClean="0"/>
              <a:t>on the Amendments to Regulations</a:t>
            </a:r>
            <a:endParaRPr lang="en-US" sz="4000" b="1" dirty="0"/>
          </a:p>
        </p:txBody>
      </p:sp>
    </p:spTree>
    <p:extLst>
      <p:ext uri="{BB962C8B-B14F-4D97-AF65-F5344CB8AC3E}">
        <p14:creationId xmlns:p14="http://schemas.microsoft.com/office/powerpoint/2010/main" xmlns="" val="35517325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905000"/>
            <a:ext cx="7543800" cy="4221163"/>
          </a:xfrm>
        </p:spPr>
        <p:txBody>
          <a:bodyPr>
            <a:normAutofit lnSpcReduction="10000"/>
          </a:bodyPr>
          <a:lstStyle/>
          <a:p>
            <a:pPr marL="0" indent="0">
              <a:buNone/>
            </a:pPr>
            <a:r>
              <a:rPr lang="en-US" sz="2400" b="1" dirty="0" smtClean="0"/>
              <a:t>CONSULTATION WITH OTHER CABINET MEMBERS</a:t>
            </a:r>
          </a:p>
          <a:p>
            <a:pPr marL="0" indent="0">
              <a:buNone/>
            </a:pPr>
            <a:r>
              <a:rPr lang="en-US" sz="2400" b="1" dirty="0" smtClean="0"/>
              <a:t> </a:t>
            </a:r>
          </a:p>
          <a:p>
            <a:pPr algn="just"/>
            <a:r>
              <a:rPr lang="en-US" sz="2800" dirty="0" smtClean="0"/>
              <a:t>The Minister sent letters of consultation to the Ministers of Police, Social Development and Health on February 2016, as required by section 97(1) of the Act. </a:t>
            </a:r>
          </a:p>
          <a:p>
            <a:pPr algn="just"/>
            <a:endParaRPr lang="en-US" sz="2800" dirty="0" smtClean="0"/>
          </a:p>
          <a:p>
            <a:r>
              <a:rPr lang="en-US" sz="2800" dirty="0" smtClean="0"/>
              <a:t>The Ministers support the amendments to the Regulations.</a:t>
            </a:r>
            <a:r>
              <a:rPr lang="en-US" sz="2800" b="1" dirty="0" smtClean="0"/>
              <a:t/>
            </a:r>
            <a:br>
              <a:rPr lang="en-US" sz="2800" b="1" dirty="0" smtClean="0"/>
            </a:br>
            <a:endParaRPr lang="en-US" sz="2800" b="1" dirty="0" smtClean="0"/>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t>Consultation</a:t>
            </a:r>
            <a:r>
              <a:rPr lang="en-US" sz="4000" dirty="0" smtClean="0"/>
              <a:t> </a:t>
            </a:r>
            <a:r>
              <a:rPr lang="en-US" sz="4000" b="1" dirty="0" smtClean="0"/>
              <a:t>on the Amendments to Regulations</a:t>
            </a:r>
            <a:endParaRPr lang="en-US" sz="4000" b="1" dirty="0"/>
          </a:p>
        </p:txBody>
      </p:sp>
    </p:spTree>
    <p:extLst>
      <p:ext uri="{BB962C8B-B14F-4D97-AF65-F5344CB8AC3E}">
        <p14:creationId xmlns:p14="http://schemas.microsoft.com/office/powerpoint/2010/main" xmlns="" val="10864191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905000"/>
            <a:ext cx="7543800" cy="4221163"/>
          </a:xfrm>
        </p:spPr>
        <p:txBody>
          <a:bodyPr>
            <a:normAutofit/>
          </a:bodyPr>
          <a:lstStyle/>
          <a:p>
            <a:pPr marL="0" indent="0">
              <a:buNone/>
            </a:pPr>
            <a:endParaRPr lang="en-US" sz="2800" dirty="0" smtClean="0"/>
          </a:p>
          <a:p>
            <a:pPr marL="0" indent="0">
              <a:buNone/>
            </a:pPr>
            <a:r>
              <a:rPr lang="en-US" sz="2800" dirty="0" smtClean="0"/>
              <a:t>The draft Amendments to the Regulations  are tabled into Parliament for approval  in terms of section </a:t>
            </a:r>
            <a:r>
              <a:rPr lang="en-US" sz="2800" dirty="0"/>
              <a:t>97(2</a:t>
            </a:r>
            <a:r>
              <a:rPr lang="en-US" sz="2800" dirty="0" smtClean="0"/>
              <a:t>). </a:t>
            </a:r>
            <a:r>
              <a:rPr lang="en-US" sz="2800" b="1" dirty="0" smtClean="0"/>
              <a:t/>
            </a:r>
            <a:br>
              <a:rPr lang="en-US" sz="2800" b="1" dirty="0" smtClean="0"/>
            </a:br>
            <a:endParaRPr lang="en-US" sz="2800" b="1" dirty="0" smtClean="0"/>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t>TABLING</a:t>
            </a:r>
            <a:endParaRPr lang="en-US" sz="4000" b="1" dirty="0"/>
          </a:p>
        </p:txBody>
      </p:sp>
    </p:spTree>
    <p:extLst>
      <p:ext uri="{BB962C8B-B14F-4D97-AF65-F5344CB8AC3E}">
        <p14:creationId xmlns:p14="http://schemas.microsoft.com/office/powerpoint/2010/main" xmlns="" val="12462177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2362200"/>
            <a:ext cx="7772400" cy="1470025"/>
          </a:xfrm>
        </p:spPr>
        <p:txBody>
          <a:bodyPr/>
          <a:lstStyle/>
          <a:p>
            <a:r>
              <a:rPr lang="en-US" dirty="0" smtClean="0"/>
              <a:t>Thank you</a:t>
            </a:r>
            <a:endParaRPr lang="en-US" dirty="0"/>
          </a:p>
        </p:txBody>
      </p:sp>
    </p:spTree>
    <p:extLst>
      <p:ext uri="{BB962C8B-B14F-4D97-AF65-F5344CB8AC3E}">
        <p14:creationId xmlns:p14="http://schemas.microsoft.com/office/powerpoint/2010/main" xmlns="" val="31308971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872049"/>
            <a:ext cx="7696200" cy="4068763"/>
          </a:xfrm>
        </p:spPr>
        <p:txBody>
          <a:bodyPr>
            <a:normAutofit fontScale="70000" lnSpcReduction="20000"/>
          </a:bodyPr>
          <a:lstStyle/>
          <a:p>
            <a:pPr marL="0" indent="0" algn="ctr">
              <a:buNone/>
            </a:pPr>
            <a:endParaRPr lang="en-US" sz="2800" b="1" dirty="0"/>
          </a:p>
          <a:p>
            <a:pPr algn="just"/>
            <a:r>
              <a:rPr lang="en-US" sz="2800" dirty="0"/>
              <a:t>Child Justice Act, 2008 (Act No. 75 of 2008) (“the Act”) </a:t>
            </a:r>
            <a:r>
              <a:rPr lang="en-US" sz="2800" dirty="0" smtClean="0"/>
              <a:t>establishes a justice </a:t>
            </a:r>
            <a:r>
              <a:rPr lang="en-US" sz="2800" dirty="0"/>
              <a:t>system for children in conflict with the law</a:t>
            </a:r>
            <a:r>
              <a:rPr lang="en-US" sz="2800" dirty="0" smtClean="0"/>
              <a:t>.</a:t>
            </a:r>
          </a:p>
          <a:p>
            <a:pPr marL="0" indent="0" algn="just">
              <a:buNone/>
            </a:pPr>
            <a:endParaRPr lang="en-US" sz="2800" dirty="0"/>
          </a:p>
          <a:p>
            <a:pPr algn="just"/>
            <a:r>
              <a:rPr lang="en-US" sz="2800" dirty="0"/>
              <a:t>The Act commenced in April 2010 </a:t>
            </a:r>
            <a:endParaRPr lang="en-US" sz="2800" dirty="0" smtClean="0"/>
          </a:p>
          <a:p>
            <a:pPr algn="just"/>
            <a:endParaRPr lang="en-US" sz="2800" dirty="0"/>
          </a:p>
          <a:p>
            <a:pPr algn="just"/>
            <a:r>
              <a:rPr lang="en-US" sz="2800" dirty="0" smtClean="0"/>
              <a:t>Section 97(1) of the Act empowers the Minister to  make regulations  in consultation with other relevant Cabinet members.</a:t>
            </a:r>
          </a:p>
          <a:p>
            <a:pPr algn="just"/>
            <a:endParaRPr lang="en-US" sz="2800" dirty="0" smtClean="0"/>
          </a:p>
          <a:p>
            <a:pPr algn="just"/>
            <a:r>
              <a:rPr lang="en-US" sz="2800" dirty="0" smtClean="0"/>
              <a:t>Section 97(2) requires the Minister to table the regulations in Parliament for approval.</a:t>
            </a:r>
          </a:p>
          <a:p>
            <a:pPr algn="just"/>
            <a:endParaRPr lang="en-US" sz="2800" dirty="0" smtClean="0"/>
          </a:p>
          <a:p>
            <a:pPr algn="just"/>
            <a:r>
              <a:rPr lang="en-US" sz="2800" dirty="0" smtClean="0"/>
              <a:t>Existing Regulations were approved by Parliament in March 2010 and published by  Government Notice R. 251 of March 2010</a:t>
            </a:r>
          </a:p>
          <a:p>
            <a:endParaRPr lang="en-US" sz="2800"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Background </a:t>
            </a:r>
            <a:endParaRPr lang="en-US" sz="4000" dirty="0"/>
          </a:p>
        </p:txBody>
      </p:sp>
    </p:spTree>
    <p:extLst>
      <p:ext uri="{BB962C8B-B14F-4D97-AF65-F5344CB8AC3E}">
        <p14:creationId xmlns:p14="http://schemas.microsoft.com/office/powerpoint/2010/main" xmlns="" val="1155757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600200"/>
            <a:ext cx="7543800" cy="4525963"/>
          </a:xfrm>
        </p:spPr>
        <p:txBody>
          <a:bodyPr>
            <a:normAutofit fontScale="25000" lnSpcReduction="20000"/>
          </a:bodyPr>
          <a:lstStyle/>
          <a:p>
            <a:pPr marL="0" indent="0">
              <a:buNone/>
            </a:pPr>
            <a:r>
              <a:rPr lang="en-US" sz="6400" b="1" dirty="0" smtClean="0">
                <a:latin typeface="Arial" panose="020B0604020202020204" pitchFamily="34" charset="0"/>
                <a:cs typeface="Arial" panose="020B0604020202020204" pitchFamily="34" charset="0"/>
              </a:rPr>
              <a:t>Amendments to the Act</a:t>
            </a:r>
          </a:p>
          <a:p>
            <a:pPr marL="0" indent="0" algn="just">
              <a:lnSpc>
                <a:spcPct val="120000"/>
              </a:lnSpc>
              <a:buNone/>
            </a:pPr>
            <a:r>
              <a:rPr lang="en-US" sz="9600" dirty="0" smtClean="0">
                <a:cs typeface="Arial" panose="020B0604020202020204" pitchFamily="34" charset="0"/>
              </a:rPr>
              <a:t>Certain sections of the Act, including sections 11, 28, 43, 56, 75, 77, 85 and 97 were amended by the Judicial Matters Amendments Act, 2013(Act No.42 of 2013) and Judicial Matters Amendment Act No. 2014 (Act No. 14 of 2014)</a:t>
            </a:r>
          </a:p>
          <a:p>
            <a:pPr marL="0" indent="0" algn="just">
              <a:lnSpc>
                <a:spcPct val="120000"/>
              </a:lnSpc>
              <a:buNone/>
            </a:pPr>
            <a:r>
              <a:rPr lang="en-US" sz="9600" dirty="0" smtClean="0"/>
              <a:t>Amendments to sections 11, 28, 56 and 97 are contained in the Judicial Matters Amendments Act, 2014. </a:t>
            </a:r>
          </a:p>
          <a:p>
            <a:pPr marL="0" indent="0" algn="just">
              <a:lnSpc>
                <a:spcPct val="120000"/>
              </a:lnSpc>
              <a:buNone/>
            </a:pPr>
            <a:r>
              <a:rPr lang="en-US" sz="9600" dirty="0" smtClean="0"/>
              <a:t>Section 11 was amended  to address a concern regarding the competency and capacity of the existing  category of competent persons, as determined by the Minister, to evaluate the criminal capacity of children.</a:t>
            </a:r>
          </a:p>
          <a:p>
            <a:pPr marL="0" indent="0" algn="just">
              <a:lnSpc>
                <a:spcPct val="120000"/>
              </a:lnSpc>
              <a:buNone/>
            </a:pPr>
            <a:r>
              <a:rPr lang="en-US" sz="9600" dirty="0" smtClean="0"/>
              <a:t>.</a:t>
            </a:r>
            <a:r>
              <a:rPr lang="en-US" sz="9600" b="1" dirty="0" smtClean="0"/>
              <a:t/>
            </a:r>
            <a:br>
              <a:rPr lang="en-US" sz="9600" b="1" dirty="0" smtClean="0"/>
            </a:br>
            <a:endParaRPr lang="en-US" sz="9600" b="1" dirty="0" smtClean="0"/>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Background cont..</a:t>
            </a:r>
            <a:endParaRPr lang="en-US" sz="4000" dirty="0"/>
          </a:p>
        </p:txBody>
      </p:sp>
    </p:spTree>
    <p:extLst>
      <p:ext uri="{BB962C8B-B14F-4D97-AF65-F5344CB8AC3E}">
        <p14:creationId xmlns:p14="http://schemas.microsoft.com/office/powerpoint/2010/main" xmlns="" val="39894472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905000"/>
            <a:ext cx="7543800" cy="4221163"/>
          </a:xfrm>
        </p:spPr>
        <p:txBody>
          <a:bodyPr>
            <a:normAutofit fontScale="25000" lnSpcReduction="20000"/>
          </a:bodyPr>
          <a:lstStyle/>
          <a:p>
            <a:pPr marL="0" indent="0">
              <a:buNone/>
            </a:pPr>
            <a:r>
              <a:rPr lang="en-US" sz="6400" b="1" dirty="0" smtClean="0">
                <a:latin typeface="Arial" panose="020B0604020202020204" pitchFamily="34" charset="0"/>
                <a:cs typeface="Arial" panose="020B0604020202020204" pitchFamily="34" charset="0"/>
              </a:rPr>
              <a:t>Amendments to the Act</a:t>
            </a:r>
          </a:p>
          <a:p>
            <a:pPr algn="just">
              <a:lnSpc>
                <a:spcPct val="120000"/>
              </a:lnSpc>
            </a:pPr>
            <a:r>
              <a:rPr lang="en-US" sz="9600" dirty="0" smtClean="0">
                <a:cs typeface="Arial" panose="020B0604020202020204" pitchFamily="34" charset="0"/>
              </a:rPr>
              <a:t>Section </a:t>
            </a:r>
            <a:r>
              <a:rPr lang="en-US" sz="9600" dirty="0">
                <a:cs typeface="Arial" panose="020B0604020202020204" pitchFamily="34" charset="0"/>
              </a:rPr>
              <a:t>28 was amended in response to an observation </a:t>
            </a:r>
            <a:r>
              <a:rPr lang="en-US" sz="9600" dirty="0" smtClean="0">
                <a:cs typeface="Arial" panose="020B0604020202020204" pitchFamily="34" charset="0"/>
              </a:rPr>
              <a:t>by the Select Committee regarding the reporting lines  within the South African Police Services.</a:t>
            </a:r>
          </a:p>
          <a:p>
            <a:pPr algn="just">
              <a:lnSpc>
                <a:spcPct val="120000"/>
              </a:lnSpc>
            </a:pPr>
            <a:r>
              <a:rPr lang="en-US" sz="9600" dirty="0" smtClean="0"/>
              <a:t>Sections 56 was amended at the request of the Minister of Social Development to allow the Minster to delegate her powers in relation to the accreditation diversion service providers to the MEC’s. </a:t>
            </a:r>
          </a:p>
          <a:p>
            <a:pPr algn="just">
              <a:lnSpc>
                <a:spcPct val="120000"/>
              </a:lnSpc>
            </a:pPr>
            <a:r>
              <a:rPr lang="en-US" sz="9600" dirty="0" smtClean="0"/>
              <a:t>Section 97 was amended to align it with the amendments to section 11 and to empower the Minister to determine different categories of persons to evaluate different aspects of the development of a child.</a:t>
            </a:r>
            <a:r>
              <a:rPr lang="en-US" sz="9600" b="1" dirty="0" smtClean="0"/>
              <a:t/>
            </a:r>
            <a:br>
              <a:rPr lang="en-US" sz="9600" b="1" dirty="0" smtClean="0"/>
            </a:br>
            <a:endParaRPr lang="en-US" sz="9600" b="1" dirty="0" smtClean="0"/>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Background cont..</a:t>
            </a:r>
            <a:endParaRPr lang="en-US" sz="4000" dirty="0"/>
          </a:p>
        </p:txBody>
      </p:sp>
    </p:spTree>
    <p:extLst>
      <p:ext uri="{BB962C8B-B14F-4D97-AF65-F5344CB8AC3E}">
        <p14:creationId xmlns:p14="http://schemas.microsoft.com/office/powerpoint/2010/main" xmlns="" val="15832820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905000"/>
            <a:ext cx="7543800" cy="4221163"/>
          </a:xfrm>
        </p:spPr>
        <p:txBody>
          <a:bodyPr>
            <a:normAutofit fontScale="25000" lnSpcReduction="20000"/>
          </a:bodyPr>
          <a:lstStyle/>
          <a:p>
            <a:pPr marL="0" indent="0">
              <a:buNone/>
            </a:pPr>
            <a:r>
              <a:rPr lang="en-US" sz="6400" b="1" dirty="0" smtClean="0">
                <a:latin typeface="Arial" panose="020B0604020202020204" pitchFamily="34" charset="0"/>
                <a:cs typeface="Arial" panose="020B0604020202020204" pitchFamily="34" charset="0"/>
              </a:rPr>
              <a:t>Amendments to the Act</a:t>
            </a:r>
          </a:p>
          <a:p>
            <a:pPr algn="just">
              <a:lnSpc>
                <a:spcPct val="120000"/>
              </a:lnSpc>
            </a:pPr>
            <a:r>
              <a:rPr lang="en-US" sz="9600" dirty="0" smtClean="0">
                <a:cs typeface="Arial" panose="020B0604020202020204" pitchFamily="34" charset="0"/>
              </a:rPr>
              <a:t>The amendments to these sections necessitate amendments to the regulations made in terms of these s</a:t>
            </a:r>
            <a:r>
              <a:rPr lang="en-US" sz="9600" dirty="0" smtClean="0"/>
              <a:t>ections to align the regulations with the amendments.</a:t>
            </a:r>
          </a:p>
          <a:p>
            <a:pPr algn="just">
              <a:lnSpc>
                <a:spcPct val="120000"/>
              </a:lnSpc>
            </a:pPr>
            <a:endParaRPr lang="en-US" sz="9600" dirty="0" smtClean="0"/>
          </a:p>
          <a:p>
            <a:pPr algn="just">
              <a:lnSpc>
                <a:spcPct val="120000"/>
              </a:lnSpc>
            </a:pPr>
            <a:r>
              <a:rPr lang="en-US" sz="9600" dirty="0" smtClean="0"/>
              <a:t>The Judicial Matters Amendment Act, 2014 can only be put into operation after the amendments to the regulations have been </a:t>
            </a:r>
            <a:r>
              <a:rPr lang="en-US" sz="9600" dirty="0" err="1" smtClean="0"/>
              <a:t>finalised</a:t>
            </a:r>
            <a:r>
              <a:rPr lang="en-US" sz="9600" dirty="0" smtClean="0"/>
              <a:t> and approved.</a:t>
            </a:r>
            <a:r>
              <a:rPr lang="en-US" sz="9600" b="1" dirty="0" smtClean="0"/>
              <a:t/>
            </a:r>
            <a:br>
              <a:rPr lang="en-US" sz="9600" b="1" dirty="0" smtClean="0"/>
            </a:br>
            <a:endParaRPr lang="en-US" sz="9600" b="1" dirty="0" smtClean="0"/>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Background cont..</a:t>
            </a:r>
            <a:endParaRPr lang="en-US" sz="4000" dirty="0"/>
          </a:p>
        </p:txBody>
      </p:sp>
    </p:spTree>
    <p:extLst>
      <p:ext uri="{BB962C8B-B14F-4D97-AF65-F5344CB8AC3E}">
        <p14:creationId xmlns:p14="http://schemas.microsoft.com/office/powerpoint/2010/main" xmlns="" val="3103965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00100" y="1905000"/>
            <a:ext cx="7543800" cy="4800600"/>
          </a:xfrm>
        </p:spPr>
        <p:txBody>
          <a:bodyPr>
            <a:normAutofit fontScale="25000" lnSpcReduction="20000"/>
          </a:bodyPr>
          <a:lstStyle/>
          <a:p>
            <a:pPr marL="0" indent="0">
              <a:buNone/>
            </a:pPr>
            <a:r>
              <a:rPr lang="en-US" sz="10400" b="1" dirty="0" smtClean="0"/>
              <a:t>REGULATION 13</a:t>
            </a:r>
          </a:p>
          <a:p>
            <a:pPr algn="just"/>
            <a:r>
              <a:rPr lang="en-US" sz="10400" dirty="0" smtClean="0"/>
              <a:t>Regulation 13 is amended to align it with amendments to section 11 of the Act.</a:t>
            </a:r>
          </a:p>
          <a:p>
            <a:pPr algn="just"/>
            <a:r>
              <a:rPr lang="en-US" sz="10400" dirty="0" smtClean="0"/>
              <a:t>Regulation 13 prescribes a form (FORM 2) for the evaluation of the criminal capacity of a child .</a:t>
            </a:r>
          </a:p>
          <a:p>
            <a:pPr algn="just"/>
            <a:r>
              <a:rPr lang="en-US" sz="10400" dirty="0" smtClean="0"/>
              <a:t>Form 2 is essentially an order of the court directing the competent person to evaluate the child and report to court on the evaluation.</a:t>
            </a:r>
          </a:p>
          <a:p>
            <a:pPr algn="just"/>
            <a:r>
              <a:rPr lang="en-US" sz="10400" dirty="0" smtClean="0"/>
              <a:t>Form 2 is amended to list all five elements of the development of a child which the presiding officer must consider in terms of the amendments to section 11(2).</a:t>
            </a:r>
          </a:p>
          <a:p>
            <a:pPr algn="just"/>
            <a:r>
              <a:rPr lang="en-US" sz="10400" b="1" dirty="0" smtClean="0"/>
              <a:t/>
            </a:r>
            <a:br>
              <a:rPr lang="en-US" sz="10400" b="1" dirty="0" smtClean="0"/>
            </a:br>
            <a:endParaRPr lang="en-US" sz="10400" b="1" dirty="0" smtClean="0"/>
          </a:p>
          <a:p>
            <a:pPr marL="0" indent="0">
              <a:buNone/>
            </a:pPr>
            <a:endParaRPr lang="en-US" sz="10400"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t>AMENDMENTS TO THE REGULATIONS</a:t>
            </a:r>
            <a:endParaRPr lang="en-US" sz="3600" dirty="0"/>
          </a:p>
        </p:txBody>
      </p:sp>
    </p:spTree>
    <p:extLst>
      <p:ext uri="{BB962C8B-B14F-4D97-AF65-F5344CB8AC3E}">
        <p14:creationId xmlns:p14="http://schemas.microsoft.com/office/powerpoint/2010/main" xmlns="" val="17323783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905000"/>
            <a:ext cx="7543800" cy="4648200"/>
          </a:xfrm>
        </p:spPr>
        <p:txBody>
          <a:bodyPr>
            <a:normAutofit fontScale="40000" lnSpcReduction="20000"/>
          </a:bodyPr>
          <a:lstStyle/>
          <a:p>
            <a:pPr marL="0" indent="0">
              <a:buNone/>
            </a:pPr>
            <a:r>
              <a:rPr lang="en-US" sz="5900" b="1" dirty="0" smtClean="0"/>
              <a:t>REGULATION 21</a:t>
            </a:r>
          </a:p>
          <a:p>
            <a:pPr algn="just"/>
            <a:r>
              <a:rPr lang="en-US" sz="5900" dirty="0" smtClean="0"/>
              <a:t>Regulation 21 regulates the content of the report of a complaint referred to in section 28 of the Act,  that is a complaint that a child has suffered an injury while in police custody.</a:t>
            </a:r>
          </a:p>
          <a:p>
            <a:pPr marL="0" indent="0">
              <a:buNone/>
            </a:pPr>
            <a:endParaRPr lang="en-US" sz="5900" dirty="0" smtClean="0"/>
          </a:p>
          <a:p>
            <a:pPr algn="just"/>
            <a:r>
              <a:rPr lang="en-US" sz="5900" dirty="0" smtClean="0"/>
              <a:t>Regulation 21 is amended to align it with amendments to section 28, which now (after the amendment) requires the station commissioner to submit the report to the relevant Provincial Commissioner and a copy to the National Commissioner.  At present the report only goes to the National Commissioner.</a:t>
            </a:r>
          </a:p>
          <a:p>
            <a:pPr marL="0" indent="0" algn="just">
              <a:buNone/>
            </a:pPr>
            <a:r>
              <a:rPr lang="en-US" sz="5900" b="1" dirty="0" smtClean="0"/>
              <a:t/>
            </a:r>
            <a:br>
              <a:rPr lang="en-US" sz="5900" b="1" dirty="0" smtClean="0"/>
            </a:br>
            <a:endParaRPr lang="en-US" sz="5900" b="1" dirty="0" smtClean="0"/>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AMENDMENTS TO THE REGULATIONS</a:t>
            </a:r>
            <a:endParaRPr lang="en-US" sz="4000" dirty="0"/>
          </a:p>
        </p:txBody>
      </p:sp>
    </p:spTree>
    <p:extLst>
      <p:ext uri="{BB962C8B-B14F-4D97-AF65-F5344CB8AC3E}">
        <p14:creationId xmlns:p14="http://schemas.microsoft.com/office/powerpoint/2010/main" xmlns="" val="3280156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219200"/>
            <a:ext cx="7543800" cy="4906963"/>
          </a:xfrm>
        </p:spPr>
        <p:txBody>
          <a:bodyPr>
            <a:normAutofit fontScale="25000" lnSpcReduction="20000"/>
          </a:bodyPr>
          <a:lstStyle/>
          <a:p>
            <a:pPr marL="0" indent="0">
              <a:buNone/>
            </a:pPr>
            <a:r>
              <a:rPr lang="en-US" sz="8600" b="1" dirty="0" smtClean="0"/>
              <a:t>REGULATION 31</a:t>
            </a:r>
          </a:p>
          <a:p>
            <a:pPr algn="just"/>
            <a:r>
              <a:rPr lang="en-US" sz="9600" dirty="0" smtClean="0"/>
              <a:t>Regulation 31 is amended to align it with amendments to section 56 of the Act.</a:t>
            </a:r>
          </a:p>
          <a:p>
            <a:pPr algn="just"/>
            <a:endParaRPr lang="en-US" sz="9600" dirty="0" smtClean="0"/>
          </a:p>
          <a:p>
            <a:pPr algn="just"/>
            <a:r>
              <a:rPr lang="en-US" sz="9600" dirty="0" smtClean="0"/>
              <a:t>Regulation 31 prescribes forms (Form 7 and Form 8) to be used as accreditation certificates for the accreditation of diversion programs and diversion service providers.</a:t>
            </a:r>
          </a:p>
          <a:p>
            <a:pPr algn="just"/>
            <a:endParaRPr lang="en-US" sz="9600" dirty="0" smtClean="0"/>
          </a:p>
          <a:p>
            <a:pPr algn="just"/>
            <a:r>
              <a:rPr lang="en-US" sz="9600" dirty="0" smtClean="0"/>
              <a:t>Since the Minister of Social Development is to delegate the power to grant accreditation to MEC’s, the Forms are amended and the certificate is to be issued and signed by the relevant MEC in line  with the Minister’s delegation.</a:t>
            </a:r>
            <a:endParaRPr lang="en-US" sz="9600" dirty="0"/>
          </a:p>
          <a:p>
            <a:pPr marL="0" indent="0">
              <a:buNone/>
            </a:pPr>
            <a:r>
              <a:rPr lang="en-US" sz="9600" b="1" spc="600" dirty="0" smtClean="0"/>
              <a:t/>
            </a:r>
            <a:br>
              <a:rPr lang="en-US" sz="9600" b="1" spc="600" dirty="0" smtClean="0"/>
            </a:br>
            <a:endParaRPr lang="en-US" sz="9600" b="1" dirty="0" smtClean="0"/>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22417687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295400"/>
            <a:ext cx="7543800" cy="4221163"/>
          </a:xfrm>
        </p:spPr>
        <p:txBody>
          <a:bodyPr>
            <a:normAutofit fontScale="25000" lnSpcReduction="20000"/>
          </a:bodyPr>
          <a:lstStyle/>
          <a:p>
            <a:pPr marL="0" indent="0">
              <a:buNone/>
            </a:pPr>
            <a:r>
              <a:rPr lang="en-US" sz="11200" b="1" dirty="0" smtClean="0"/>
              <a:t>REGULATION 50</a:t>
            </a:r>
          </a:p>
          <a:p>
            <a:pPr marL="0" indent="0" algn="just">
              <a:buNone/>
            </a:pPr>
            <a:r>
              <a:rPr lang="en-US" sz="9600" dirty="0" smtClean="0"/>
              <a:t>Regulation 50 regulates the procedure for an  application for the </a:t>
            </a:r>
            <a:r>
              <a:rPr lang="en-US" sz="9600" dirty="0" err="1" smtClean="0"/>
              <a:t>expungement</a:t>
            </a:r>
            <a:r>
              <a:rPr lang="en-US" sz="9600" dirty="0" smtClean="0"/>
              <a:t> of the criminal records of children and provides that an official designated to deal with applications for </a:t>
            </a:r>
            <a:r>
              <a:rPr lang="en-US" sz="9600" dirty="0" err="1" smtClean="0"/>
              <a:t>expungement</a:t>
            </a:r>
            <a:r>
              <a:rPr lang="en-US" sz="9600" dirty="0" smtClean="0"/>
              <a:t> may request further information on the application.</a:t>
            </a:r>
          </a:p>
          <a:p>
            <a:pPr marL="0" indent="0" algn="just">
              <a:buNone/>
            </a:pPr>
            <a:r>
              <a:rPr lang="en-US" sz="9600" dirty="0" smtClean="0"/>
              <a:t>There was uncertainty whether the regulation requires the Director-General to designate an official to deal with application for </a:t>
            </a:r>
            <a:r>
              <a:rPr lang="en-US" sz="9600" dirty="0" err="1" smtClean="0"/>
              <a:t>expungement</a:t>
            </a:r>
            <a:r>
              <a:rPr lang="en-US" sz="9600" dirty="0" smtClean="0"/>
              <a:t>.</a:t>
            </a:r>
          </a:p>
          <a:p>
            <a:pPr marL="0" indent="0" algn="just">
              <a:buNone/>
            </a:pPr>
            <a:r>
              <a:rPr lang="en-US" sz="9600" dirty="0"/>
              <a:t>The amendment to Regulation 50 is </a:t>
            </a:r>
            <a:r>
              <a:rPr lang="en-US" sz="9600" dirty="0" smtClean="0"/>
              <a:t>a technical </a:t>
            </a:r>
            <a:r>
              <a:rPr lang="en-US" sz="9600" dirty="0"/>
              <a:t>amendment to replace the phrase “has been designated to deal with” with the phrase “is responsible for”.</a:t>
            </a:r>
          </a:p>
          <a:p>
            <a:pPr marL="0" indent="0">
              <a:buNone/>
            </a:pPr>
            <a:r>
              <a:rPr lang="en-US" sz="10800" b="1" spc="600" dirty="0" smtClean="0"/>
              <a:t/>
            </a:r>
            <a:br>
              <a:rPr lang="en-US" sz="10800" b="1" spc="600" dirty="0" smtClean="0"/>
            </a:br>
            <a:endParaRPr lang="en-US" sz="10800" b="1" dirty="0" smtClean="0"/>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1030941"/>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40723983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1049</TotalTime>
  <Words>879</Words>
  <Application>Microsoft Office PowerPoint</Application>
  <PresentationFormat>On-screen Show (4:3)</PresentationFormat>
  <Paragraphs>84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AMENDMENTS TO THE REGULATIONS RELATING TO CHILD JUSTICE:</vt:lpstr>
      <vt:lpstr>Slide 2</vt:lpstr>
      <vt:lpstr>Slide 3</vt:lpstr>
      <vt:lpstr>Slide 4</vt:lpstr>
      <vt:lpstr>Slide 5</vt:lpstr>
      <vt:lpstr>Slide 6</vt:lpstr>
      <vt:lpstr>Slide 7</vt:lpstr>
      <vt:lpstr>Slide 8</vt:lpstr>
      <vt:lpstr>Slide 9</vt:lpstr>
      <vt:lpstr>Slide 10</vt:lpstr>
      <vt:lpstr>Slide 11</vt:lpstr>
      <vt:lpstr>Slide 12</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Colloquium</dc:title>
  <dc:creator>Bhaktawar Nina</dc:creator>
  <cp:lastModifiedBy>PUMZA</cp:lastModifiedBy>
  <cp:revision>63</cp:revision>
  <dcterms:created xsi:type="dcterms:W3CDTF">2015-10-15T09:51:46Z</dcterms:created>
  <dcterms:modified xsi:type="dcterms:W3CDTF">2017-02-14T11:49:26Z</dcterms:modified>
</cp:coreProperties>
</file>