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9" r:id="rId2"/>
    <p:sldMasterId id="2147483701" r:id="rId3"/>
    <p:sldMasterId id="2147483720" r:id="rId4"/>
    <p:sldMasterId id="2147483746" r:id="rId5"/>
    <p:sldMasterId id="2147483759" r:id="rId6"/>
    <p:sldMasterId id="2147483788" r:id="rId7"/>
    <p:sldMasterId id="2147483800" r:id="rId8"/>
  </p:sldMasterIdLst>
  <p:notesMasterIdLst>
    <p:notesMasterId r:id="rId65"/>
  </p:notesMasterIdLst>
  <p:handoutMasterIdLst>
    <p:handoutMasterId r:id="rId66"/>
  </p:handoutMasterIdLst>
  <p:sldIdLst>
    <p:sldId id="258" r:id="rId9"/>
    <p:sldId id="1550" r:id="rId10"/>
    <p:sldId id="1529" r:id="rId11"/>
    <p:sldId id="1570" r:id="rId12"/>
    <p:sldId id="1530" r:id="rId13"/>
    <p:sldId id="1569" r:id="rId14"/>
    <p:sldId id="1541" r:id="rId15"/>
    <p:sldId id="1543" r:id="rId16"/>
    <p:sldId id="1571" r:id="rId17"/>
    <p:sldId id="1532" r:id="rId18"/>
    <p:sldId id="1533" r:id="rId19"/>
    <p:sldId id="1592" r:id="rId20"/>
    <p:sldId id="1534" r:id="rId21"/>
    <p:sldId id="1540" r:id="rId22"/>
    <p:sldId id="1551" r:id="rId23"/>
    <p:sldId id="1547" r:id="rId24"/>
    <p:sldId id="1527" r:id="rId25"/>
    <p:sldId id="1455" r:id="rId26"/>
    <p:sldId id="1572" r:id="rId27"/>
    <p:sldId id="1548" r:id="rId28"/>
    <p:sldId id="1340" r:id="rId29"/>
    <p:sldId id="1539" r:id="rId30"/>
    <p:sldId id="1537" r:id="rId31"/>
    <p:sldId id="1538" r:id="rId32"/>
    <p:sldId id="1573" r:id="rId33"/>
    <p:sldId id="1549" r:id="rId34"/>
    <p:sldId id="1544" r:id="rId35"/>
    <p:sldId id="1524" r:id="rId36"/>
    <p:sldId id="1525" r:id="rId37"/>
    <p:sldId id="1337" r:id="rId38"/>
    <p:sldId id="1526" r:id="rId39"/>
    <p:sldId id="1339" r:id="rId40"/>
    <p:sldId id="1552" r:id="rId41"/>
    <p:sldId id="1553" r:id="rId42"/>
    <p:sldId id="1591" r:id="rId43"/>
    <p:sldId id="1555" r:id="rId44"/>
    <p:sldId id="1590" r:id="rId45"/>
    <p:sldId id="1587" r:id="rId46"/>
    <p:sldId id="1588" r:id="rId47"/>
    <p:sldId id="1593" r:id="rId48"/>
    <p:sldId id="1589" r:id="rId49"/>
    <p:sldId id="1580" r:id="rId50"/>
    <p:sldId id="1581" r:id="rId51"/>
    <p:sldId id="1582" r:id="rId52"/>
    <p:sldId id="1583" r:id="rId53"/>
    <p:sldId id="1584" r:id="rId54"/>
    <p:sldId id="1585" r:id="rId55"/>
    <p:sldId id="1586" r:id="rId56"/>
    <p:sldId id="1575" r:id="rId57"/>
    <p:sldId id="1561" r:id="rId58"/>
    <p:sldId id="1562" r:id="rId59"/>
    <p:sldId id="1563" r:id="rId60"/>
    <p:sldId id="1565" r:id="rId61"/>
    <p:sldId id="1566" r:id="rId62"/>
    <p:sldId id="1567" r:id="rId63"/>
    <p:sldId id="1370" r:id="rId64"/>
  </p:sldIdLst>
  <p:sldSz cx="9144000" cy="6858000" type="screen4x3"/>
  <p:notesSz cx="6797675" cy="9926638"/>
  <p:defaultTextStyle>
    <a:defPPr>
      <a:defRPr lang="en-US"/>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guide id="3" orient="horz" pos="2932">
          <p15:clr>
            <a:srgbClr val="A4A3A4"/>
          </p15:clr>
        </p15:guide>
        <p15:guide id="4" pos="2222">
          <p15:clr>
            <a:srgbClr val="A4A3A4"/>
          </p15:clr>
        </p15:guide>
        <p15:guide id="5" orient="horz" pos="3334">
          <p15:clr>
            <a:srgbClr val="A4A3A4"/>
          </p15:clr>
        </p15:guide>
        <p15:guide id="6" pos="20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A21"/>
    <a:srgbClr val="FFCC00"/>
    <a:srgbClr val="009A46"/>
    <a:srgbClr val="FF0000"/>
    <a:srgbClr val="FFE05B"/>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3" autoAdjust="0"/>
    <p:restoredTop sz="95881" autoAdjust="0"/>
  </p:normalViewPr>
  <p:slideViewPr>
    <p:cSldViewPr showGuides="1">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880"/>
    </p:cViewPr>
  </p:sorterViewPr>
  <p:notesViewPr>
    <p:cSldViewPr showGuides="1">
      <p:cViewPr varScale="1">
        <p:scale>
          <a:sx n="62" d="100"/>
          <a:sy n="62" d="100"/>
        </p:scale>
        <p:origin x="-2664" y="-84"/>
      </p:cViewPr>
      <p:guideLst>
        <p:guide orient="horz" pos="3127"/>
        <p:guide orient="horz" pos="2932"/>
        <p:guide orient="horz" pos="3334"/>
        <p:guide pos="2141"/>
        <p:guide pos="2222"/>
        <p:guide pos="206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2"/>
  <c:clrMapOvr bg1="lt1" tx1="dk1" bg2="lt2" tx2="dk2" accent1="accent1" accent2="accent2" accent3="accent3" accent4="accent4" accent5="accent5" accent6="accent6" hlink="hlink" folHlink="folHlink"/>
  <c:chart>
    <c:title>
      <c:tx>
        <c:rich>
          <a:bodyPr/>
          <a:lstStyle/>
          <a:p>
            <a:pPr>
              <a:defRPr/>
            </a:pPr>
            <a:r>
              <a:rPr lang="en-US" sz="1200" dirty="0">
                <a:latin typeface="Trebuchet MS" panose="020B0603020202020204" pitchFamily="34" charset="0"/>
              </a:rPr>
              <a:t>Total Economic </a:t>
            </a:r>
            <a:r>
              <a:rPr lang="en-US" sz="1100" dirty="0">
                <a:latin typeface="Trebuchet MS" panose="020B0603020202020204" pitchFamily="34" charset="0"/>
              </a:rPr>
              <a:t>Active</a:t>
            </a:r>
            <a:r>
              <a:rPr lang="en-US" sz="1200" dirty="0">
                <a:latin typeface="Trebuchet MS" panose="020B0603020202020204" pitchFamily="34" charset="0"/>
              </a:rPr>
              <a:t> Population Vs Brand SA workforce  between ages 20 -59</a:t>
            </a:r>
          </a:p>
        </c:rich>
      </c:tx>
      <c:layout>
        <c:manualLayout>
          <c:xMode val="edge"/>
          <c:yMode val="edge"/>
          <c:x val="0.13150111043811796"/>
          <c:y val="0"/>
        </c:manualLayout>
      </c:layout>
    </c:title>
    <c:plotArea>
      <c:layout>
        <c:manualLayout>
          <c:layoutTarget val="inner"/>
          <c:xMode val="edge"/>
          <c:yMode val="edge"/>
          <c:x val="5.9337500402708722E-2"/>
          <c:y val="0.17006512638454796"/>
          <c:w val="0.9209227087571189"/>
          <c:h val="0.68979219074678411"/>
        </c:manualLayout>
      </c:layout>
      <c:barChart>
        <c:barDir val="col"/>
        <c:grouping val="clustered"/>
        <c:ser>
          <c:idx val="0"/>
          <c:order val="0"/>
          <c:tx>
            <c:strRef>
              <c:f>Sheet4!$B$6</c:f>
              <c:strCache>
                <c:ptCount val="1"/>
                <c:pt idx="0">
                  <c:v>ND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Sheet4!$A$7:$A$10</c:f>
              <c:strCache>
                <c:ptCount val="4"/>
                <c:pt idx="0">
                  <c:v>African </c:v>
                </c:pt>
                <c:pt idx="1">
                  <c:v>Coloured</c:v>
                </c:pt>
                <c:pt idx="2">
                  <c:v>Indian</c:v>
                </c:pt>
                <c:pt idx="3">
                  <c:v>White</c:v>
                </c:pt>
              </c:strCache>
            </c:strRef>
          </c:cat>
          <c:val>
            <c:numRef>
              <c:f>Sheet4!$B$7:$B$10</c:f>
              <c:numCache>
                <c:formatCode>0%</c:formatCode>
                <c:ptCount val="4"/>
                <c:pt idx="0">
                  <c:v>0.79</c:v>
                </c:pt>
                <c:pt idx="1">
                  <c:v>9.0000000000000024E-2</c:v>
                </c:pt>
                <c:pt idx="2">
                  <c:v>3.0000000000000006E-2</c:v>
                </c:pt>
                <c:pt idx="3">
                  <c:v>9.0000000000000024E-2</c:v>
                </c:pt>
              </c:numCache>
            </c:numRef>
          </c:val>
          <c:extLst xmlns:c16r2="http://schemas.microsoft.com/office/drawing/2015/06/chart">
            <c:ext xmlns:c16="http://schemas.microsoft.com/office/drawing/2014/chart" uri="{C3380CC4-5D6E-409C-BE32-E72D297353CC}">
              <c16:uniqueId val="{00000000-4E02-40DE-BF10-5D9C6E0E3CC7}"/>
            </c:ext>
          </c:extLst>
        </c:ser>
        <c:ser>
          <c:idx val="1"/>
          <c:order val="1"/>
          <c:tx>
            <c:strRef>
              <c:f>Sheet4!$C$6</c:f>
              <c:strCache>
                <c:ptCount val="1"/>
                <c:pt idx="0">
                  <c:v>BSA</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Sheet4!$A$7:$A$10</c:f>
              <c:strCache>
                <c:ptCount val="4"/>
                <c:pt idx="0">
                  <c:v>African </c:v>
                </c:pt>
                <c:pt idx="1">
                  <c:v>Coloured</c:v>
                </c:pt>
                <c:pt idx="2">
                  <c:v>Indian</c:v>
                </c:pt>
                <c:pt idx="3">
                  <c:v>White</c:v>
                </c:pt>
              </c:strCache>
            </c:strRef>
          </c:cat>
          <c:val>
            <c:numRef>
              <c:f>Sheet4!$C$7:$C$10</c:f>
              <c:numCache>
                <c:formatCode>0%</c:formatCode>
                <c:ptCount val="4"/>
                <c:pt idx="0">
                  <c:v>0.8600000000000001</c:v>
                </c:pt>
                <c:pt idx="1">
                  <c:v>6.0000000000000012E-2</c:v>
                </c:pt>
                <c:pt idx="2">
                  <c:v>2.0000000000000004E-2</c:v>
                </c:pt>
                <c:pt idx="3">
                  <c:v>6.0000000000000012E-2</c:v>
                </c:pt>
              </c:numCache>
            </c:numRef>
          </c:val>
          <c:extLst xmlns:c16r2="http://schemas.microsoft.com/office/drawing/2015/06/chart">
            <c:ext xmlns:c16="http://schemas.microsoft.com/office/drawing/2014/chart" uri="{C3380CC4-5D6E-409C-BE32-E72D297353CC}">
              <c16:uniqueId val="{00000001-4E02-40DE-BF10-5D9C6E0E3CC7}"/>
            </c:ext>
          </c:extLst>
        </c:ser>
        <c:ser>
          <c:idx val="2"/>
          <c:order val="2"/>
          <c:tx>
            <c:strRef>
              <c:f>Sheet4!$D$6</c:f>
              <c:strCache>
                <c:ptCount val="1"/>
              </c:strCache>
            </c:strRef>
          </c:tx>
          <c:cat>
            <c:strRef>
              <c:f>Sheet4!$A$7:$A$10</c:f>
              <c:strCache>
                <c:ptCount val="4"/>
                <c:pt idx="0">
                  <c:v>African </c:v>
                </c:pt>
                <c:pt idx="1">
                  <c:v>Coloured</c:v>
                </c:pt>
                <c:pt idx="2">
                  <c:v>Indian</c:v>
                </c:pt>
                <c:pt idx="3">
                  <c:v>White</c:v>
                </c:pt>
              </c:strCache>
            </c:strRef>
          </c:cat>
          <c:val>
            <c:numRef>
              <c:f>Sheet4!$D$7:$D$10</c:f>
              <c:numCache>
                <c:formatCode>General</c:formatCode>
                <c:ptCount val="4"/>
              </c:numCache>
            </c:numRef>
          </c:val>
          <c:extLst xmlns:c16r2="http://schemas.microsoft.com/office/drawing/2015/06/chart">
            <c:ext xmlns:c16="http://schemas.microsoft.com/office/drawing/2014/chart" uri="{C3380CC4-5D6E-409C-BE32-E72D297353CC}">
              <c16:uniqueId val="{00000002-4E02-40DE-BF10-5D9C6E0E3CC7}"/>
            </c:ext>
          </c:extLst>
        </c:ser>
        <c:dLbls/>
        <c:gapWidth val="75"/>
        <c:overlap val="-25"/>
        <c:axId val="103517568"/>
        <c:axId val="103539840"/>
      </c:barChart>
      <c:catAx>
        <c:axId val="103517568"/>
        <c:scaling>
          <c:orientation val="minMax"/>
        </c:scaling>
        <c:axPos val="b"/>
        <c:numFmt formatCode="General" sourceLinked="0"/>
        <c:majorTickMark val="none"/>
        <c:tickLblPos val="nextTo"/>
        <c:crossAx val="103539840"/>
        <c:crosses val="autoZero"/>
        <c:auto val="1"/>
        <c:lblAlgn val="ctr"/>
        <c:lblOffset val="100"/>
      </c:catAx>
      <c:valAx>
        <c:axId val="103539840"/>
        <c:scaling>
          <c:orientation val="minMax"/>
        </c:scaling>
        <c:axPos val="l"/>
        <c:numFmt formatCode="0%" sourceLinked="1"/>
        <c:majorTickMark val="none"/>
        <c:tickLblPos val="nextTo"/>
        <c:spPr>
          <a:ln w="9525">
            <a:noFill/>
          </a:ln>
        </c:spPr>
        <c:crossAx val="103517568"/>
        <c:crosses val="autoZero"/>
        <c:crossBetween val="between"/>
      </c:valAx>
      <c:spPr>
        <a:noFill/>
        <a:ln w="25400" cap="flat" cmpd="sng" algn="ctr">
          <a:solidFill>
            <a:schemeClr val="dk1"/>
          </a:solidFill>
          <a:prstDash val="solid"/>
        </a:ln>
        <a:effectLst/>
      </c:spPr>
    </c:plotArea>
    <c:legend>
      <c:legendPos val="b"/>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latin typeface="Trebuchet MS" panose="020B0603020202020204" pitchFamily="34" charset="0"/>
              </a:rPr>
              <a:t>Gender</a:t>
            </a:r>
            <a:r>
              <a:rPr lang="en-US" b="1" baseline="0" dirty="0">
                <a:solidFill>
                  <a:sysClr val="windowText" lastClr="000000"/>
                </a:solidFill>
                <a:latin typeface="Trebuchet MS" panose="020B0603020202020204" pitchFamily="34" charset="0"/>
              </a:rPr>
              <a:t> diversity profile per level</a:t>
            </a:r>
            <a:endParaRPr lang="en-US" b="1" dirty="0">
              <a:solidFill>
                <a:sysClr val="windowText" lastClr="000000"/>
              </a:solidFill>
              <a:latin typeface="Trebuchet MS" panose="020B0603020202020204" pitchFamily="34" charset="0"/>
            </a:endParaRPr>
          </a:p>
        </c:rich>
      </c:tx>
      <c:spPr>
        <a:noFill/>
        <a:ln>
          <a:noFill/>
        </a:ln>
        <a:effectLst/>
      </c:spPr>
    </c:title>
    <c:plotArea>
      <c:layout/>
      <c:barChart>
        <c:barDir val="col"/>
        <c:grouping val="clustered"/>
        <c:ser>
          <c:idx val="0"/>
          <c:order val="0"/>
          <c:tx>
            <c:strRef>
              <c:f>'BSA Stats A2016'!$C$14</c:f>
              <c:strCache>
                <c:ptCount val="1"/>
                <c:pt idx="0">
                  <c:v>Males</c:v>
                </c:pt>
              </c:strCache>
            </c:strRef>
          </c:tx>
          <c:spPr>
            <a:solidFill>
              <a:schemeClr val="accent1"/>
            </a:solidFill>
            <a:ln>
              <a:noFill/>
            </a:ln>
            <a:effectLst/>
          </c:spPr>
          <c:dLbls>
            <c:dLbl>
              <c:idx val="0"/>
              <c:tx>
                <c:rich>
                  <a:bodyPr/>
                  <a:lstStyle/>
                  <a:p>
                    <a:r>
                      <a:rPr lang="en-US" dirty="0"/>
                      <a:t>60%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A07-41BC-A178-248B2F8563D4}"/>
                </c:ext>
              </c:extLst>
            </c:dLbl>
            <c:dLbl>
              <c:idx val="1"/>
              <c:tx>
                <c:rich>
                  <a:bodyPr/>
                  <a:lstStyle/>
                  <a:p>
                    <a:r>
                      <a:rPr lang="en-US" dirty="0"/>
                      <a:t>32%</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07-41BC-A178-248B2F8563D4}"/>
                </c:ext>
              </c:extLst>
            </c:dLbl>
            <c:dLbl>
              <c:idx val="2"/>
              <c:tx>
                <c:rich>
                  <a:bodyPr/>
                  <a:lstStyle/>
                  <a:p>
                    <a:r>
                      <a:rPr lang="en-US" dirty="0"/>
                      <a:t>33%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A07-41BC-A178-248B2F8563D4}"/>
                </c:ext>
              </c:extLst>
            </c:dLbl>
            <c:dLbl>
              <c:idx val="3"/>
              <c:tx>
                <c:rich>
                  <a:bodyPr/>
                  <a:lstStyle/>
                  <a:p>
                    <a:r>
                      <a:rPr lang="en-US" dirty="0"/>
                      <a:t>26</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07-41BC-A178-248B2F8563D4}"/>
                </c:ext>
              </c:extLst>
            </c:dLbl>
            <c:dLbl>
              <c:idx val="4"/>
              <c:tx>
                <c:rich>
                  <a:bodyPr/>
                  <a:lstStyle/>
                  <a:p>
                    <a:r>
                      <a:rPr lang="en-US" dirty="0"/>
                      <a:t>33%</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A07-41BC-A178-248B2F8563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'BSA Stats A2016'!$D$13:$I$13</c:f>
              <c:strCache>
                <c:ptCount val="5"/>
                <c:pt idx="0">
                  <c:v>Top Management</c:v>
                </c:pt>
                <c:pt idx="1">
                  <c:v>Senior Management</c:v>
                </c:pt>
                <c:pt idx="2">
                  <c:v>Middle Management </c:v>
                </c:pt>
                <c:pt idx="3">
                  <c:v>Semi- Skilled and discretionary decision making</c:v>
                </c:pt>
                <c:pt idx="4">
                  <c:v>Unskilled</c:v>
                </c:pt>
              </c:strCache>
            </c:strRef>
          </c:cat>
          <c:val>
            <c:numRef>
              <c:f>'BSA Stats A2016'!$D$14:$I$14</c:f>
              <c:numCache>
                <c:formatCode>0.00%</c:formatCode>
                <c:ptCount val="5"/>
                <c:pt idx="0">
                  <c:v>0.60000000000000009</c:v>
                </c:pt>
                <c:pt idx="1">
                  <c:v>0.31578947368421112</c:v>
                </c:pt>
                <c:pt idx="2">
                  <c:v>0.33000000000000007</c:v>
                </c:pt>
                <c:pt idx="3">
                  <c:v>0.26315789473684198</c:v>
                </c:pt>
                <c:pt idx="4">
                  <c:v>0.33333333333333298</c:v>
                </c:pt>
              </c:numCache>
            </c:numRef>
          </c:val>
          <c:extLst xmlns:c16r2="http://schemas.microsoft.com/office/drawing/2015/06/chart">
            <c:ext xmlns:c16="http://schemas.microsoft.com/office/drawing/2014/chart" uri="{C3380CC4-5D6E-409C-BE32-E72D297353CC}">
              <c16:uniqueId val="{00000005-1A07-41BC-A178-248B2F8563D4}"/>
            </c:ext>
          </c:extLst>
        </c:ser>
        <c:ser>
          <c:idx val="1"/>
          <c:order val="1"/>
          <c:tx>
            <c:strRef>
              <c:f>'BSA Stats A2016'!$C$15</c:f>
              <c:strCache>
                <c:ptCount val="1"/>
                <c:pt idx="0">
                  <c:v>Females</c:v>
                </c:pt>
              </c:strCache>
            </c:strRef>
          </c:tx>
          <c:spPr>
            <a:solidFill>
              <a:schemeClr val="accent2"/>
            </a:solidFill>
            <a:ln>
              <a:noFill/>
            </a:ln>
            <a:effectLst/>
          </c:spPr>
          <c:dLbls>
            <c:dLbl>
              <c:idx val="0"/>
              <c:tx>
                <c:rich>
                  <a:bodyPr/>
                  <a:lstStyle/>
                  <a:p>
                    <a:r>
                      <a:rPr lang="en-US" dirty="0"/>
                      <a:t>40%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A07-41BC-A178-248B2F8563D4}"/>
                </c:ext>
              </c:extLst>
            </c:dLbl>
            <c:dLbl>
              <c:idx val="1"/>
              <c:tx>
                <c:rich>
                  <a:bodyPr/>
                  <a:lstStyle/>
                  <a:p>
                    <a:r>
                      <a:rPr lang="en-US" dirty="0"/>
                      <a:t>68%</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A07-41BC-A178-248B2F8563D4}"/>
                </c:ext>
              </c:extLst>
            </c:dLbl>
            <c:dLbl>
              <c:idx val="2"/>
              <c:tx>
                <c:rich>
                  <a:bodyPr/>
                  <a:lstStyle/>
                  <a:p>
                    <a:r>
                      <a:rPr lang="en-US" dirty="0"/>
                      <a:t>67%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A07-41BC-A178-248B2F8563D4}"/>
                </c:ext>
              </c:extLst>
            </c:dLbl>
            <c:dLbl>
              <c:idx val="3"/>
              <c:tx>
                <c:rich>
                  <a:bodyPr/>
                  <a:lstStyle/>
                  <a:p>
                    <a:r>
                      <a:rPr lang="en-US" dirty="0"/>
                      <a:t>74%</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A07-41BC-A178-248B2F8563D4}"/>
                </c:ext>
              </c:extLst>
            </c:dLbl>
            <c:dLbl>
              <c:idx val="4"/>
              <c:tx>
                <c:rich>
                  <a:bodyPr/>
                  <a:lstStyle/>
                  <a:p>
                    <a:r>
                      <a:rPr lang="en-US" dirty="0"/>
                      <a:t>67%</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A07-41BC-A178-248B2F8563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'BSA Stats A2016'!$D$13:$I$13</c:f>
              <c:strCache>
                <c:ptCount val="5"/>
                <c:pt idx="0">
                  <c:v>Top Management</c:v>
                </c:pt>
                <c:pt idx="1">
                  <c:v>Senior Management</c:v>
                </c:pt>
                <c:pt idx="2">
                  <c:v>Middle Management </c:v>
                </c:pt>
                <c:pt idx="3">
                  <c:v>Semi- Skilled and discretionary decision making</c:v>
                </c:pt>
                <c:pt idx="4">
                  <c:v>Unskilled</c:v>
                </c:pt>
              </c:strCache>
            </c:strRef>
          </c:cat>
          <c:val>
            <c:numRef>
              <c:f>'BSA Stats A2016'!$D$15:$I$15</c:f>
              <c:numCache>
                <c:formatCode>0.00%</c:formatCode>
                <c:ptCount val="5"/>
                <c:pt idx="0">
                  <c:v>0.4</c:v>
                </c:pt>
                <c:pt idx="1">
                  <c:v>0.68421052631579005</c:v>
                </c:pt>
                <c:pt idx="2">
                  <c:v>0.67000000000000015</c:v>
                </c:pt>
                <c:pt idx="3">
                  <c:v>0.73684210526315808</c:v>
                </c:pt>
                <c:pt idx="4">
                  <c:v>0.66666666666666707</c:v>
                </c:pt>
              </c:numCache>
            </c:numRef>
          </c:val>
          <c:extLst xmlns:c16r2="http://schemas.microsoft.com/office/drawing/2015/06/chart">
            <c:ext xmlns:c16="http://schemas.microsoft.com/office/drawing/2014/chart" uri="{C3380CC4-5D6E-409C-BE32-E72D297353CC}">
              <c16:uniqueId val="{0000000B-1A07-41BC-A178-248B2F8563D4}"/>
            </c:ext>
          </c:extLst>
        </c:ser>
        <c:dLbls/>
        <c:gapWidth val="219"/>
        <c:overlap val="-27"/>
        <c:axId val="103837696"/>
        <c:axId val="103839232"/>
      </c:barChart>
      <c:catAx>
        <c:axId val="103837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39232"/>
        <c:crosses val="autoZero"/>
        <c:auto val="1"/>
        <c:lblAlgn val="ctr"/>
        <c:lblOffset val="100"/>
      </c:catAx>
      <c:valAx>
        <c:axId val="103839232"/>
        <c:scaling>
          <c:orientation val="minMax"/>
        </c:scaling>
        <c:delete val="1"/>
        <c:axPos val="l"/>
        <c:majorGridlines>
          <c:spPr>
            <a:ln w="9525" cap="flat" cmpd="sng" algn="ctr">
              <a:noFill/>
              <a:round/>
            </a:ln>
            <a:effectLst/>
          </c:spPr>
        </c:majorGridlines>
        <c:numFmt formatCode="0.00%" sourceLinked="1"/>
        <c:majorTickMark val="none"/>
        <c:tickLblPos val="none"/>
        <c:crossAx val="103837696"/>
        <c:crosses val="autoZero"/>
        <c:crossBetween val="between"/>
      </c:valAx>
      <c:spPr>
        <a:noFill/>
        <a:ln w="25400">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CB248D-F0CE-4A57-A6B6-06ED87C98B75}" type="datetimeFigureOut">
              <a:rPr lang="en-GB" smtClean="0"/>
              <a:pPr/>
              <a:t>15/02/2017</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64137E-FA79-40D4-B286-FA96DA4814B7}" type="slidenum">
              <a:rPr lang="en-GB" smtClean="0"/>
              <a:pPr/>
              <a:t>‹#›</a:t>
            </a:fld>
            <a:endParaRPr lang="en-GB" dirty="0"/>
          </a:p>
        </p:txBody>
      </p:sp>
    </p:spTree>
    <p:extLst>
      <p:ext uri="{BB962C8B-B14F-4D97-AF65-F5344CB8AC3E}">
        <p14:creationId xmlns:p14="http://schemas.microsoft.com/office/powerpoint/2010/main" xmlns="" val="41888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3ADD0A-2489-4B4A-ACC7-1CF58342B153}" type="datetimeFigureOut">
              <a:rPr lang="en-US" smtClean="0"/>
              <a:pPr/>
              <a:t>2/15/2017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F535D4-4D7C-4078-9E13-AEE1655D8CFD}" type="slidenum">
              <a:rPr lang="en-US" smtClean="0"/>
              <a:pPr/>
              <a:t>‹#›</a:t>
            </a:fld>
            <a:endParaRPr lang="en-US" dirty="0"/>
          </a:p>
        </p:txBody>
      </p:sp>
    </p:spTree>
    <p:extLst>
      <p:ext uri="{BB962C8B-B14F-4D97-AF65-F5344CB8AC3E}">
        <p14:creationId xmlns:p14="http://schemas.microsoft.com/office/powerpoint/2010/main" xmlns="" val="1214981748"/>
      </p:ext>
    </p:extLst>
  </p:cSld>
  <p:clrMap bg1="lt1" tx1="dk1" bg2="lt2" tx2="dk2" accent1="accent1" accent2="accent2" accent3="accent3" accent4="accent4" accent5="accent5" accent6="accent6" hlink="hlink" folHlink="folHlink"/>
  <p:notesStyle>
    <a:lvl1pPr marL="0" algn="l" defTabSz="913415" rtl="0" eaLnBrk="1" latinLnBrk="0" hangingPunct="1">
      <a:defRPr sz="1200" kern="1200">
        <a:solidFill>
          <a:schemeClr val="tx1"/>
        </a:solidFill>
        <a:latin typeface="+mn-lt"/>
        <a:ea typeface="+mn-ea"/>
        <a:cs typeface="+mn-cs"/>
      </a:defRPr>
    </a:lvl1pPr>
    <a:lvl2pPr marL="456704" algn="l" defTabSz="913415" rtl="0" eaLnBrk="1" latinLnBrk="0" hangingPunct="1">
      <a:defRPr sz="1200" kern="1200">
        <a:solidFill>
          <a:schemeClr val="tx1"/>
        </a:solidFill>
        <a:latin typeface="+mn-lt"/>
        <a:ea typeface="+mn-ea"/>
        <a:cs typeface="+mn-cs"/>
      </a:defRPr>
    </a:lvl2pPr>
    <a:lvl3pPr marL="913415" algn="l" defTabSz="913415" rtl="0" eaLnBrk="1" latinLnBrk="0" hangingPunct="1">
      <a:defRPr sz="1200" kern="1200">
        <a:solidFill>
          <a:schemeClr val="tx1"/>
        </a:solidFill>
        <a:latin typeface="+mn-lt"/>
        <a:ea typeface="+mn-ea"/>
        <a:cs typeface="+mn-cs"/>
      </a:defRPr>
    </a:lvl3pPr>
    <a:lvl4pPr marL="1370130" algn="l" defTabSz="913415" rtl="0" eaLnBrk="1" latinLnBrk="0" hangingPunct="1">
      <a:defRPr sz="1200" kern="1200">
        <a:solidFill>
          <a:schemeClr val="tx1"/>
        </a:solidFill>
        <a:latin typeface="+mn-lt"/>
        <a:ea typeface="+mn-ea"/>
        <a:cs typeface="+mn-cs"/>
      </a:defRPr>
    </a:lvl4pPr>
    <a:lvl5pPr marL="1826837" algn="l" defTabSz="913415" rtl="0" eaLnBrk="1" latinLnBrk="0" hangingPunct="1">
      <a:defRPr sz="1200" kern="1200">
        <a:solidFill>
          <a:schemeClr val="tx1"/>
        </a:solidFill>
        <a:latin typeface="+mn-lt"/>
        <a:ea typeface="+mn-ea"/>
        <a:cs typeface="+mn-cs"/>
      </a:defRPr>
    </a:lvl5pPr>
    <a:lvl6pPr marL="2283543" algn="l" defTabSz="913415" rtl="0" eaLnBrk="1" latinLnBrk="0" hangingPunct="1">
      <a:defRPr sz="1200" kern="1200">
        <a:solidFill>
          <a:schemeClr val="tx1"/>
        </a:solidFill>
        <a:latin typeface="+mn-lt"/>
        <a:ea typeface="+mn-ea"/>
        <a:cs typeface="+mn-cs"/>
      </a:defRPr>
    </a:lvl6pPr>
    <a:lvl7pPr marL="2740257" algn="l" defTabSz="913415" rtl="0" eaLnBrk="1" latinLnBrk="0" hangingPunct="1">
      <a:defRPr sz="1200" kern="1200">
        <a:solidFill>
          <a:schemeClr val="tx1"/>
        </a:solidFill>
        <a:latin typeface="+mn-lt"/>
        <a:ea typeface="+mn-ea"/>
        <a:cs typeface="+mn-cs"/>
      </a:defRPr>
    </a:lvl7pPr>
    <a:lvl8pPr marL="3196961" algn="l" defTabSz="913415" rtl="0" eaLnBrk="1" latinLnBrk="0" hangingPunct="1">
      <a:defRPr sz="1200" kern="1200">
        <a:solidFill>
          <a:schemeClr val="tx1"/>
        </a:solidFill>
        <a:latin typeface="+mn-lt"/>
        <a:ea typeface="+mn-ea"/>
        <a:cs typeface="+mn-cs"/>
      </a:defRPr>
    </a:lvl8pPr>
    <a:lvl9pPr marL="3653673" algn="l" defTabSz="9134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1</a:t>
            </a:fld>
            <a:endParaRPr lang="en-US" dirty="0"/>
          </a:p>
        </p:txBody>
      </p:sp>
    </p:spTree>
    <p:extLst>
      <p:ext uri="{BB962C8B-B14F-4D97-AF65-F5344CB8AC3E}">
        <p14:creationId xmlns:p14="http://schemas.microsoft.com/office/powerpoint/2010/main" xmlns="" val="117233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3415" rtl="0" eaLnBrk="1" fontAlgn="auto" latinLnBrk="0" hangingPunct="1">
              <a:lnSpc>
                <a:spcPct val="100000"/>
              </a:lnSpc>
              <a:spcBef>
                <a:spcPct val="0"/>
              </a:spcBef>
              <a:spcAft>
                <a:spcPts val="0"/>
              </a:spcAft>
              <a:buClrTx/>
              <a:buSzTx/>
              <a:buFontTx/>
              <a:buNone/>
              <a:tabLst/>
              <a:defRPr/>
            </a:pPr>
            <a:fld id="{D4BF0423-460D-4A08-8B0B-6B8C2A0A50BF}" type="slidenum">
              <a:rPr kumimoji="0" lang="en-ZA" altLang="en-US" sz="1200" b="0" i="0" u="none" strike="noStrike" kern="1200" cap="none" spc="0" normalizeH="0" baseline="0" noProof="0" smtClean="0">
                <a:ln>
                  <a:noFill/>
                </a:ln>
                <a:solidFill>
                  <a:srgbClr val="000000"/>
                </a:solidFill>
                <a:effectLst/>
                <a:uLnTx/>
                <a:uFillTx/>
                <a:latin typeface="Gill Sans"/>
                <a:ea typeface="ヒラギノ角ゴ ProN W3"/>
                <a:cs typeface="ヒラギノ角ゴ ProN W3"/>
                <a:sym typeface="Gill Sans"/>
              </a:rPr>
              <a:pPr marL="0" marR="0" lvl="0" indent="0" algn="r" defTabSz="913415" rtl="0" eaLnBrk="1" fontAlgn="auto" latinLnBrk="0" hangingPunct="1">
                <a:lnSpc>
                  <a:spcPct val="100000"/>
                </a:lnSpc>
                <a:spcBef>
                  <a:spcPct val="0"/>
                </a:spcBef>
                <a:spcAft>
                  <a:spcPts val="0"/>
                </a:spcAft>
                <a:buClrTx/>
                <a:buSzTx/>
                <a:buFontTx/>
                <a:buNone/>
                <a:tabLst/>
                <a:defRPr/>
              </a:pPr>
              <a:t>27</a:t>
            </a:fld>
            <a:endParaRPr kumimoji="0" lang="en-ZA" altLang="en-US" sz="1200" b="0" i="0" u="none" strike="noStrike" kern="1200" cap="none" spc="0" normalizeH="0" baseline="0" noProof="0" dirty="0" smtClean="0">
              <a:ln>
                <a:noFill/>
              </a:ln>
              <a:solidFill>
                <a:srgbClr val="000000"/>
              </a:solidFill>
              <a:effectLst/>
              <a:uLnTx/>
              <a:uFillTx/>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xmlns="" val="273622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3415" rtl="0" eaLnBrk="1" fontAlgn="auto" latinLnBrk="0" hangingPunct="1">
              <a:lnSpc>
                <a:spcPct val="100000"/>
              </a:lnSpc>
              <a:spcBef>
                <a:spcPct val="0"/>
              </a:spcBef>
              <a:spcAft>
                <a:spcPts val="0"/>
              </a:spcAft>
              <a:buClrTx/>
              <a:buSzTx/>
              <a:buFontTx/>
              <a:buNone/>
              <a:tabLst/>
              <a:defRPr/>
            </a:pPr>
            <a:fld id="{D4BF0423-460D-4A08-8B0B-6B8C2A0A50BF}" type="slidenum">
              <a:rPr kumimoji="0" lang="en-ZA" altLang="en-US" sz="1200" b="0" i="0" u="none" strike="noStrike" kern="1200" cap="none" spc="0" normalizeH="0" baseline="0" noProof="0" smtClean="0">
                <a:ln>
                  <a:noFill/>
                </a:ln>
                <a:solidFill>
                  <a:srgbClr val="000000"/>
                </a:solidFill>
                <a:effectLst/>
                <a:uLnTx/>
                <a:uFillTx/>
                <a:latin typeface="Gill Sans"/>
                <a:ea typeface="ヒラギノ角ゴ ProN W3"/>
                <a:cs typeface="ヒラギノ角ゴ ProN W3"/>
                <a:sym typeface="Gill Sans"/>
              </a:rPr>
              <a:pPr marL="0" marR="0" lvl="0" indent="0" algn="r" defTabSz="913415" rtl="0" eaLnBrk="1" fontAlgn="auto" latinLnBrk="0" hangingPunct="1">
                <a:lnSpc>
                  <a:spcPct val="100000"/>
                </a:lnSpc>
                <a:spcBef>
                  <a:spcPct val="0"/>
                </a:spcBef>
                <a:spcAft>
                  <a:spcPts val="0"/>
                </a:spcAft>
                <a:buClrTx/>
                <a:buSzTx/>
                <a:buFontTx/>
                <a:buNone/>
                <a:tabLst/>
                <a:defRPr/>
              </a:pPr>
              <a:t>28</a:t>
            </a:fld>
            <a:endParaRPr kumimoji="0" lang="en-ZA" altLang="en-US" sz="1200" b="0" i="0" u="none" strike="noStrike" kern="1200" cap="none" spc="0" normalizeH="0" baseline="0" noProof="0" dirty="0" smtClean="0">
              <a:ln>
                <a:noFill/>
              </a:ln>
              <a:solidFill>
                <a:srgbClr val="000000"/>
              </a:solidFill>
              <a:effectLst/>
              <a:uLnTx/>
              <a:uFillTx/>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xmlns="" val="104043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3415" rtl="0" eaLnBrk="1" fontAlgn="auto" latinLnBrk="0" hangingPunct="1">
              <a:lnSpc>
                <a:spcPct val="100000"/>
              </a:lnSpc>
              <a:spcBef>
                <a:spcPct val="0"/>
              </a:spcBef>
              <a:spcAft>
                <a:spcPts val="0"/>
              </a:spcAft>
              <a:buClrTx/>
              <a:buSzTx/>
              <a:buFontTx/>
              <a:buNone/>
              <a:tabLst/>
              <a:defRPr/>
            </a:pPr>
            <a:fld id="{D4BF0423-460D-4A08-8B0B-6B8C2A0A50BF}" type="slidenum">
              <a:rPr kumimoji="0" lang="en-ZA" altLang="en-US" sz="1200" b="0" i="0" u="none" strike="noStrike" kern="1200" cap="none" spc="0" normalizeH="0" baseline="0" noProof="0" smtClean="0">
                <a:ln>
                  <a:noFill/>
                </a:ln>
                <a:solidFill>
                  <a:srgbClr val="000000"/>
                </a:solidFill>
                <a:effectLst/>
                <a:uLnTx/>
                <a:uFillTx/>
                <a:latin typeface="Gill Sans"/>
                <a:ea typeface="ヒラギノ角ゴ ProN W3"/>
                <a:cs typeface="ヒラギノ角ゴ ProN W3"/>
                <a:sym typeface="Gill Sans"/>
              </a:rPr>
              <a:pPr marL="0" marR="0" lvl="0" indent="0" algn="r" defTabSz="913415" rtl="0" eaLnBrk="1" fontAlgn="auto" latinLnBrk="0" hangingPunct="1">
                <a:lnSpc>
                  <a:spcPct val="100000"/>
                </a:lnSpc>
                <a:spcBef>
                  <a:spcPct val="0"/>
                </a:spcBef>
                <a:spcAft>
                  <a:spcPts val="0"/>
                </a:spcAft>
                <a:buClrTx/>
                <a:buSzTx/>
                <a:buFontTx/>
                <a:buNone/>
                <a:tabLst/>
                <a:defRPr/>
              </a:pPr>
              <a:t>29</a:t>
            </a:fld>
            <a:endParaRPr kumimoji="0" lang="en-ZA" altLang="en-US" sz="1200" b="0" i="0" u="none" strike="noStrike" kern="1200" cap="none" spc="0" normalizeH="0" baseline="0" noProof="0" dirty="0" smtClean="0">
              <a:ln>
                <a:noFill/>
              </a:ln>
              <a:solidFill>
                <a:srgbClr val="000000"/>
              </a:solidFill>
              <a:effectLst/>
              <a:uLnTx/>
              <a:uFillTx/>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xmlns="" val="16548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07C43D8C-3723-A843-8D3C-E73A3683F197}"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3415" rtl="0" eaLnBrk="1" fontAlgn="auto" latinLnBrk="0" hangingPunct="1">
              <a:lnSpc>
                <a:spcPct val="100000"/>
              </a:lnSpc>
              <a:spcBef>
                <a:spcPts val="0"/>
              </a:spcBef>
              <a:spcAft>
                <a:spcPts val="0"/>
              </a:spcAft>
              <a:buClrTx/>
              <a:buSzTx/>
              <a:buFontTx/>
              <a:buNone/>
              <a:tabLst/>
              <a:defRPr/>
            </a:pPr>
            <a:fld id="{07C43D8C-3723-A843-8D3C-E73A3683F1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41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4849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50F92DEA-E709-4BDB-8075-E77AD76F4CE0}" type="slidenum">
              <a:rPr lang="en-ZA">
                <a:solidFill>
                  <a:prstClr val="black"/>
                </a:solidFill>
              </a:rPr>
              <a:pPr/>
              <a:t>32</a:t>
            </a:fld>
            <a:endParaRPr lang="en-ZA"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36</a:t>
            </a:fld>
            <a:endParaRPr lang="en-US" dirty="0"/>
          </a:p>
        </p:txBody>
      </p:sp>
    </p:spTree>
    <p:extLst>
      <p:ext uri="{BB962C8B-B14F-4D97-AF65-F5344CB8AC3E}">
        <p14:creationId xmlns:p14="http://schemas.microsoft.com/office/powerpoint/2010/main" xmlns="" val="87247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37</a:t>
            </a:fld>
            <a:endParaRPr lang="en-US" dirty="0"/>
          </a:p>
        </p:txBody>
      </p:sp>
    </p:spTree>
    <p:extLst>
      <p:ext uri="{BB962C8B-B14F-4D97-AF65-F5344CB8AC3E}">
        <p14:creationId xmlns:p14="http://schemas.microsoft.com/office/powerpoint/2010/main" xmlns="" val="45979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38</a:t>
            </a:fld>
            <a:endParaRPr lang="en-US" dirty="0"/>
          </a:p>
        </p:txBody>
      </p:sp>
    </p:spTree>
    <p:extLst>
      <p:ext uri="{BB962C8B-B14F-4D97-AF65-F5344CB8AC3E}">
        <p14:creationId xmlns:p14="http://schemas.microsoft.com/office/powerpoint/2010/main" xmlns="" val="45979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39</a:t>
            </a:fld>
            <a:endParaRPr lang="en-US" dirty="0"/>
          </a:p>
        </p:txBody>
      </p:sp>
    </p:spTree>
    <p:extLst>
      <p:ext uri="{BB962C8B-B14F-4D97-AF65-F5344CB8AC3E}">
        <p14:creationId xmlns:p14="http://schemas.microsoft.com/office/powerpoint/2010/main" xmlns="" val="4597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2</a:t>
            </a:fld>
            <a:endParaRPr lang="en-US" dirty="0"/>
          </a:p>
        </p:txBody>
      </p:sp>
    </p:spTree>
    <p:extLst>
      <p:ext uri="{BB962C8B-B14F-4D97-AF65-F5344CB8AC3E}">
        <p14:creationId xmlns:p14="http://schemas.microsoft.com/office/powerpoint/2010/main" xmlns="" val="70834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41</a:t>
            </a:fld>
            <a:endParaRPr lang="en-US" dirty="0"/>
          </a:p>
        </p:txBody>
      </p:sp>
    </p:spTree>
    <p:extLst>
      <p:ext uri="{BB962C8B-B14F-4D97-AF65-F5344CB8AC3E}">
        <p14:creationId xmlns:p14="http://schemas.microsoft.com/office/powerpoint/2010/main" xmlns="" val="45979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43</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44</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45</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46</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47</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48</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3415" rtl="0" eaLnBrk="1" fontAlgn="auto" latinLnBrk="0" hangingPunct="1">
              <a:lnSpc>
                <a:spcPct val="100000"/>
              </a:lnSpc>
              <a:spcBef>
                <a:spcPct val="0"/>
              </a:spcBef>
              <a:spcAft>
                <a:spcPts val="0"/>
              </a:spcAft>
              <a:buClrTx/>
              <a:buSzTx/>
              <a:buFontTx/>
              <a:buNone/>
              <a:tabLst/>
              <a:defRPr/>
            </a:pPr>
            <a:fld id="{D4BF0423-460D-4A08-8B0B-6B8C2A0A50BF}" type="slidenum">
              <a:rPr kumimoji="0" lang="en-ZA" altLang="en-US" sz="1200" b="0" i="0" u="none" strike="noStrike" kern="1200" cap="none" spc="0" normalizeH="0" baseline="0" noProof="0" smtClean="0">
                <a:ln>
                  <a:noFill/>
                </a:ln>
                <a:solidFill>
                  <a:srgbClr val="000000"/>
                </a:solidFill>
                <a:effectLst/>
                <a:uLnTx/>
                <a:uFillTx/>
                <a:latin typeface="Gill Sans"/>
                <a:ea typeface="ヒラギノ角ゴ ProN W3"/>
                <a:cs typeface="ヒラギノ角ゴ ProN W3"/>
                <a:sym typeface="Gill Sans"/>
              </a:rPr>
              <a:pPr marL="0" marR="0" lvl="0" indent="0" algn="r" defTabSz="913415" rtl="0" eaLnBrk="1" fontAlgn="auto" latinLnBrk="0" hangingPunct="1">
                <a:lnSpc>
                  <a:spcPct val="100000"/>
                </a:lnSpc>
                <a:spcBef>
                  <a:spcPct val="0"/>
                </a:spcBef>
                <a:spcAft>
                  <a:spcPts val="0"/>
                </a:spcAft>
                <a:buClrTx/>
                <a:buSzTx/>
                <a:buFontTx/>
                <a:buNone/>
                <a:tabLst/>
                <a:defRPr/>
              </a:pPr>
              <a:t>51</a:t>
            </a:fld>
            <a:endParaRPr kumimoji="0" lang="en-ZA" altLang="en-US" sz="1200" b="0" i="0" u="none" strike="noStrike" kern="1200" cap="none" spc="0" normalizeH="0" baseline="0" noProof="0" dirty="0" smtClean="0">
              <a:ln>
                <a:noFill/>
              </a:ln>
              <a:solidFill>
                <a:srgbClr val="000000"/>
              </a:solidFill>
              <a:effectLst/>
              <a:uLnTx/>
              <a:uFillTx/>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xmlns="" val="2736226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3415" rtl="0" eaLnBrk="1" fontAlgn="auto" latinLnBrk="0" hangingPunct="1">
              <a:lnSpc>
                <a:spcPct val="100000"/>
              </a:lnSpc>
              <a:spcBef>
                <a:spcPct val="0"/>
              </a:spcBef>
              <a:spcAft>
                <a:spcPts val="0"/>
              </a:spcAft>
              <a:buClrTx/>
              <a:buSzTx/>
              <a:buFontTx/>
              <a:buNone/>
              <a:tabLst/>
              <a:defRPr/>
            </a:pPr>
            <a:fld id="{D4BF0423-460D-4A08-8B0B-6B8C2A0A50BF}" type="slidenum">
              <a:rPr kumimoji="0" lang="en-ZA" altLang="en-US" sz="1200" b="0" i="0" u="none" strike="noStrike" kern="1200" cap="none" spc="0" normalizeH="0" baseline="0" noProof="0" smtClean="0">
                <a:ln>
                  <a:noFill/>
                </a:ln>
                <a:solidFill>
                  <a:srgbClr val="000000"/>
                </a:solidFill>
                <a:effectLst/>
                <a:uLnTx/>
                <a:uFillTx/>
                <a:latin typeface="Gill Sans"/>
                <a:ea typeface="ヒラギノ角ゴ ProN W3"/>
                <a:cs typeface="ヒラギノ角ゴ ProN W3"/>
                <a:sym typeface="Gill Sans"/>
              </a:rPr>
              <a:pPr marL="0" marR="0" lvl="0" indent="0" algn="r" defTabSz="913415" rtl="0" eaLnBrk="1" fontAlgn="auto" latinLnBrk="0" hangingPunct="1">
                <a:lnSpc>
                  <a:spcPct val="100000"/>
                </a:lnSpc>
                <a:spcBef>
                  <a:spcPct val="0"/>
                </a:spcBef>
                <a:spcAft>
                  <a:spcPts val="0"/>
                </a:spcAft>
                <a:buClrTx/>
                <a:buSzTx/>
                <a:buFontTx/>
                <a:buNone/>
                <a:tabLst/>
                <a:defRPr/>
              </a:pPr>
              <a:t>52</a:t>
            </a:fld>
            <a:endParaRPr kumimoji="0" lang="en-ZA" altLang="en-US" sz="1200" b="0" i="0" u="none" strike="noStrike" kern="1200" cap="none" spc="0" normalizeH="0" baseline="0" noProof="0" dirty="0" smtClean="0">
              <a:ln>
                <a:noFill/>
              </a:ln>
              <a:solidFill>
                <a:srgbClr val="000000"/>
              </a:solidFill>
              <a:effectLst/>
              <a:uLnTx/>
              <a:uFillTx/>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xmlns="" val="104043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07C43D8C-3723-A843-8D3C-E73A3683F197}" type="slidenum">
              <a:rPr lang="en-US" smtClean="0"/>
              <a:pPr/>
              <a:t>53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9</a:t>
            </a:fld>
            <a:endParaRPr lang="en-US" dirty="0"/>
          </a:p>
        </p:txBody>
      </p:sp>
    </p:spTree>
    <p:extLst>
      <p:ext uri="{BB962C8B-B14F-4D97-AF65-F5344CB8AC3E}">
        <p14:creationId xmlns:p14="http://schemas.microsoft.com/office/powerpoint/2010/main" xmlns="" val="45979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3415" rtl="0" eaLnBrk="1" fontAlgn="auto" latinLnBrk="0" hangingPunct="1">
              <a:lnSpc>
                <a:spcPct val="100000"/>
              </a:lnSpc>
              <a:spcBef>
                <a:spcPts val="0"/>
              </a:spcBef>
              <a:spcAft>
                <a:spcPts val="0"/>
              </a:spcAft>
              <a:buClrTx/>
              <a:buSzTx/>
              <a:buFontTx/>
              <a:buNone/>
              <a:tabLst/>
              <a:defRPr/>
            </a:pPr>
            <a:fld id="{07C43D8C-3723-A843-8D3C-E73A3683F1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415"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48494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50F92DEA-E709-4BDB-8075-E77AD76F4CE0}" type="slidenum">
              <a:rPr lang="en-ZA">
                <a:solidFill>
                  <a:prstClr val="black"/>
                </a:solidFill>
              </a:rPr>
              <a:pPr/>
              <a:t>55</a:t>
            </a:fld>
            <a:endParaRPr lang="en-ZA"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B674F-2B2D-471A-A639-46885CF4D3D6}" type="slidenum">
              <a:rPr lang="en-ZA" smtClean="0"/>
              <a:pPr/>
              <a:t>56</a:t>
            </a:fld>
            <a:endParaRPr lang="en-ZA" dirty="0"/>
          </a:p>
        </p:txBody>
      </p:sp>
    </p:spTree>
    <p:extLst>
      <p:ext uri="{BB962C8B-B14F-4D97-AF65-F5344CB8AC3E}">
        <p14:creationId xmlns:p14="http://schemas.microsoft.com/office/powerpoint/2010/main" xmlns="" val="141400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3415" rtl="0" eaLnBrk="1" fontAlgn="auto" latinLnBrk="0" hangingPunct="1">
              <a:lnSpc>
                <a:spcPct val="100000"/>
              </a:lnSpc>
              <a:spcBef>
                <a:spcPts val="0"/>
              </a:spcBef>
              <a:spcAft>
                <a:spcPts val="0"/>
              </a:spcAft>
              <a:buClrTx/>
              <a:buSzTx/>
              <a:buFontTx/>
              <a:buNone/>
              <a:tabLst/>
              <a:defRPr/>
            </a:pPr>
            <a:fld id="{D5F535D4-4D7C-4078-9E13-AEE1655D8C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41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5649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5F535D4-4D7C-4078-9E13-AEE1655D8CFD}" type="slidenum">
              <a:rPr lang="en-US" smtClean="0"/>
              <a:pPr/>
              <a:t>18</a:t>
            </a:fld>
            <a:endParaRPr lang="en-US" dirty="0"/>
          </a:p>
        </p:txBody>
      </p:sp>
    </p:spTree>
    <p:extLst>
      <p:ext uri="{BB962C8B-B14F-4D97-AF65-F5344CB8AC3E}">
        <p14:creationId xmlns:p14="http://schemas.microsoft.com/office/powerpoint/2010/main" xmlns="" val="87247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21</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22</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23</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F0423-460D-4A08-8B0B-6B8C2A0A50BF}" type="slidenum">
              <a:rPr lang="en-ZA" altLang="en-US" smtClean="0">
                <a:solidFill>
                  <a:srgbClr val="000000"/>
                </a:solidFill>
                <a:latin typeface="Gill Sans"/>
                <a:ea typeface="ヒラギノ角ゴ ProN W3"/>
                <a:cs typeface="ヒラギノ角ゴ ProN W3"/>
                <a:sym typeface="Gill Sans"/>
              </a:rPr>
              <a:pPr eaLnBrk="1" hangingPunct="1">
                <a:spcBef>
                  <a:spcPct val="0"/>
                </a:spcBef>
              </a:pPr>
              <a:t>24</a:t>
            </a:fld>
            <a:endParaRPr lang="en-ZA" altLang="en-US" dirty="0" smtClean="0">
              <a:solidFill>
                <a:srgbClr val="000000"/>
              </a:solidFill>
              <a:latin typeface="Gill Sans"/>
              <a:ea typeface="ヒラギノ角ゴ ProN W3"/>
              <a:cs typeface="ヒラギノ角ゴ ProN W3"/>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4" indent="0" algn="ctr">
              <a:buNone/>
              <a:defRPr>
                <a:solidFill>
                  <a:schemeClr val="tx1">
                    <a:tint val="75000"/>
                  </a:schemeClr>
                </a:solidFill>
              </a:defRPr>
            </a:lvl2pPr>
            <a:lvl3pPr marL="913415" indent="0" algn="ctr">
              <a:buNone/>
              <a:defRPr>
                <a:solidFill>
                  <a:schemeClr val="tx1">
                    <a:tint val="75000"/>
                  </a:schemeClr>
                </a:solidFill>
              </a:defRPr>
            </a:lvl3pPr>
            <a:lvl4pPr marL="1370130" indent="0" algn="ctr">
              <a:buNone/>
              <a:defRPr>
                <a:solidFill>
                  <a:schemeClr val="tx1">
                    <a:tint val="75000"/>
                  </a:schemeClr>
                </a:solidFill>
              </a:defRPr>
            </a:lvl4pPr>
            <a:lvl5pPr marL="1826837" indent="0" algn="ctr">
              <a:buNone/>
              <a:defRPr>
                <a:solidFill>
                  <a:schemeClr val="tx1">
                    <a:tint val="75000"/>
                  </a:schemeClr>
                </a:solidFill>
              </a:defRPr>
            </a:lvl5pPr>
            <a:lvl6pPr marL="2283543" indent="0" algn="ctr">
              <a:buNone/>
              <a:defRPr>
                <a:solidFill>
                  <a:schemeClr val="tx1">
                    <a:tint val="75000"/>
                  </a:schemeClr>
                </a:solidFill>
              </a:defRPr>
            </a:lvl6pPr>
            <a:lvl7pPr marL="2740257" indent="0" algn="ctr">
              <a:buNone/>
              <a:defRPr>
                <a:solidFill>
                  <a:schemeClr val="tx1">
                    <a:tint val="75000"/>
                  </a:schemeClr>
                </a:solidFill>
              </a:defRPr>
            </a:lvl7pPr>
            <a:lvl8pPr marL="3196961" indent="0" algn="ctr">
              <a:buNone/>
              <a:defRPr>
                <a:solidFill>
                  <a:schemeClr val="tx1">
                    <a:tint val="75000"/>
                  </a:schemeClr>
                </a:solidFill>
              </a:defRPr>
            </a:lvl8pPr>
            <a:lvl9pPr marL="3653673"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BCDD85A-565E-4D09-9DEF-D4370304F952}"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 of 50</a:t>
            </a:r>
            <a:endParaRPr lang="en-ZA" dirty="0"/>
          </a:p>
        </p:txBody>
      </p:sp>
    </p:spTree>
    <p:extLst>
      <p:ext uri="{BB962C8B-B14F-4D97-AF65-F5344CB8AC3E}">
        <p14:creationId xmlns:p14="http://schemas.microsoft.com/office/powerpoint/2010/main" xmlns="" val="30472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614B831-3982-4205-9654-79A5E04E3B14}"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 of 50</a:t>
            </a:r>
            <a:endParaRPr lang="en-ZA" dirty="0"/>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pPr/>
              <a:t>‹#›</a:t>
            </a:fld>
            <a:endParaRPr lang="en-ZA" dirty="0"/>
          </a:p>
        </p:txBody>
      </p:sp>
    </p:spTree>
    <p:extLst>
      <p:ext uri="{BB962C8B-B14F-4D97-AF65-F5344CB8AC3E}">
        <p14:creationId xmlns:p14="http://schemas.microsoft.com/office/powerpoint/2010/main" xmlns="" val="306239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5"/>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6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A88D1A5-68AD-4378-98A3-A8777B00E052}"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 of 50</a:t>
            </a:r>
            <a:endParaRPr lang="en-ZA" dirty="0"/>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pPr/>
              <a:t>‹#›</a:t>
            </a:fld>
            <a:endParaRPr lang="en-ZA" dirty="0"/>
          </a:p>
        </p:txBody>
      </p:sp>
    </p:spTree>
    <p:extLst>
      <p:ext uri="{BB962C8B-B14F-4D97-AF65-F5344CB8AC3E}">
        <p14:creationId xmlns:p14="http://schemas.microsoft.com/office/powerpoint/2010/main" xmlns="" val="265742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206" indent="0" algn="ctr">
              <a:buNone/>
              <a:defRPr>
                <a:solidFill>
                  <a:schemeClr val="tx1">
                    <a:tint val="75000"/>
                  </a:schemeClr>
                </a:solidFill>
              </a:defRPr>
            </a:lvl2pPr>
            <a:lvl3pPr marL="912433" indent="0" algn="ctr">
              <a:buNone/>
              <a:defRPr>
                <a:solidFill>
                  <a:schemeClr val="tx1">
                    <a:tint val="75000"/>
                  </a:schemeClr>
                </a:solidFill>
              </a:defRPr>
            </a:lvl3pPr>
            <a:lvl4pPr marL="1368660" indent="0" algn="ctr">
              <a:buNone/>
              <a:defRPr>
                <a:solidFill>
                  <a:schemeClr val="tx1">
                    <a:tint val="75000"/>
                  </a:schemeClr>
                </a:solidFill>
              </a:defRPr>
            </a:lvl4pPr>
            <a:lvl5pPr marL="1824874" indent="0" algn="ctr">
              <a:buNone/>
              <a:defRPr>
                <a:solidFill>
                  <a:schemeClr val="tx1">
                    <a:tint val="75000"/>
                  </a:schemeClr>
                </a:solidFill>
              </a:defRPr>
            </a:lvl5pPr>
            <a:lvl6pPr marL="2281086" indent="0" algn="ctr">
              <a:buNone/>
              <a:defRPr>
                <a:solidFill>
                  <a:schemeClr val="tx1">
                    <a:tint val="75000"/>
                  </a:schemeClr>
                </a:solidFill>
              </a:defRPr>
            </a:lvl6pPr>
            <a:lvl7pPr marL="2737315" indent="0" algn="ctr">
              <a:buNone/>
              <a:defRPr>
                <a:solidFill>
                  <a:schemeClr val="tx1">
                    <a:tint val="75000"/>
                  </a:schemeClr>
                </a:solidFill>
              </a:defRPr>
            </a:lvl7pPr>
            <a:lvl8pPr marL="3193529" indent="0" algn="ctr">
              <a:buNone/>
              <a:defRPr>
                <a:solidFill>
                  <a:schemeClr val="tx1">
                    <a:tint val="75000"/>
                  </a:schemeClr>
                </a:solidFill>
              </a:defRPr>
            </a:lvl8pPr>
            <a:lvl9pPr marL="3649746"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9207A00-E17F-45BD-BB54-475397076920}"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18079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5F4A4391-920C-461B-8EB1-E1907B9F9B38}"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35528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normAutofit/>
          </a:bodyPr>
          <a:lstStyle>
            <a:lvl1pPr algn="l">
              <a:defRPr sz="4000" b="1" cap="all">
                <a:latin typeface="Trebuchet MS" pitchFamily="34" charset="0"/>
              </a:defRPr>
            </a:lvl1pPr>
          </a:lstStyle>
          <a:p>
            <a:r>
              <a:rPr lang="en-US" smtClean="0"/>
              <a:t>Click to edit Master title style</a:t>
            </a:r>
            <a:endParaRPr lang="en-ZA"/>
          </a:p>
        </p:txBody>
      </p:sp>
      <p:sp>
        <p:nvSpPr>
          <p:cNvPr id="3" name="Text Placeholder 2"/>
          <p:cNvSpPr>
            <a:spLocks noGrp="1"/>
          </p:cNvSpPr>
          <p:nvPr>
            <p:ph type="body" idx="1"/>
          </p:nvPr>
        </p:nvSpPr>
        <p:spPr>
          <a:xfrm>
            <a:off x="722313" y="2906755"/>
            <a:ext cx="7772400" cy="1500187"/>
          </a:xfrm>
        </p:spPr>
        <p:txBody>
          <a:bodyPr anchor="b"/>
          <a:lstStyle>
            <a:lvl1pPr marL="0" indent="0">
              <a:buNone/>
              <a:defRPr sz="2000">
                <a:solidFill>
                  <a:schemeClr val="tx1">
                    <a:tint val="75000"/>
                  </a:schemeClr>
                </a:solidFill>
                <a:latin typeface="Trebuchet MS" pitchFamily="34" charset="0"/>
              </a:defRPr>
            </a:lvl1pPr>
            <a:lvl2pPr marL="456206" indent="0">
              <a:buNone/>
              <a:defRPr sz="1800">
                <a:solidFill>
                  <a:schemeClr val="tx1">
                    <a:tint val="75000"/>
                  </a:schemeClr>
                </a:solidFill>
              </a:defRPr>
            </a:lvl2pPr>
            <a:lvl3pPr marL="912433" indent="0">
              <a:buNone/>
              <a:defRPr sz="1600">
                <a:solidFill>
                  <a:schemeClr val="tx1">
                    <a:tint val="75000"/>
                  </a:schemeClr>
                </a:solidFill>
              </a:defRPr>
            </a:lvl3pPr>
            <a:lvl4pPr marL="1368660" indent="0">
              <a:buNone/>
              <a:defRPr sz="1400">
                <a:solidFill>
                  <a:schemeClr val="tx1">
                    <a:tint val="75000"/>
                  </a:schemeClr>
                </a:solidFill>
              </a:defRPr>
            </a:lvl4pPr>
            <a:lvl5pPr marL="1824874" indent="0">
              <a:buNone/>
              <a:defRPr sz="1400">
                <a:solidFill>
                  <a:schemeClr val="tx1">
                    <a:tint val="75000"/>
                  </a:schemeClr>
                </a:solidFill>
              </a:defRPr>
            </a:lvl5pPr>
            <a:lvl6pPr marL="2281086" indent="0">
              <a:buNone/>
              <a:defRPr sz="1400">
                <a:solidFill>
                  <a:schemeClr val="tx1">
                    <a:tint val="75000"/>
                  </a:schemeClr>
                </a:solidFill>
              </a:defRPr>
            </a:lvl6pPr>
            <a:lvl7pPr marL="2737315" indent="0">
              <a:buNone/>
              <a:defRPr sz="1400">
                <a:solidFill>
                  <a:schemeClr val="tx1">
                    <a:tint val="75000"/>
                  </a:schemeClr>
                </a:solidFill>
              </a:defRPr>
            </a:lvl7pPr>
            <a:lvl8pPr marL="3193529" indent="0">
              <a:buNone/>
              <a:defRPr sz="1400">
                <a:solidFill>
                  <a:schemeClr val="tx1">
                    <a:tint val="75000"/>
                  </a:schemeClr>
                </a:solidFill>
              </a:defRPr>
            </a:lvl8pPr>
            <a:lvl9pPr marL="36497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42830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4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4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9059EA3-1AD6-451F-B89B-CDE9D9864979}"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44710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206" indent="0">
              <a:buNone/>
              <a:defRPr sz="2000" b="1"/>
            </a:lvl2pPr>
            <a:lvl3pPr marL="912433" indent="0">
              <a:buNone/>
              <a:defRPr sz="1800" b="1"/>
            </a:lvl3pPr>
            <a:lvl4pPr marL="1368660" indent="0">
              <a:buNone/>
              <a:defRPr sz="1600" b="1"/>
            </a:lvl4pPr>
            <a:lvl5pPr marL="1824874" indent="0">
              <a:buNone/>
              <a:defRPr sz="1600" b="1"/>
            </a:lvl5pPr>
            <a:lvl6pPr marL="2281086" indent="0">
              <a:buNone/>
              <a:defRPr sz="1600" b="1"/>
            </a:lvl6pPr>
            <a:lvl7pPr marL="2737315" indent="0">
              <a:buNone/>
              <a:defRPr sz="1600" b="1"/>
            </a:lvl7pPr>
            <a:lvl8pPr marL="3193529" indent="0">
              <a:buNone/>
              <a:defRPr sz="1600" b="1"/>
            </a:lvl8pPr>
            <a:lvl9pPr marL="36497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206" indent="0">
              <a:buNone/>
              <a:defRPr sz="2000" b="1"/>
            </a:lvl2pPr>
            <a:lvl3pPr marL="912433" indent="0">
              <a:buNone/>
              <a:defRPr sz="1800" b="1"/>
            </a:lvl3pPr>
            <a:lvl4pPr marL="1368660" indent="0">
              <a:buNone/>
              <a:defRPr sz="1600" b="1"/>
            </a:lvl4pPr>
            <a:lvl5pPr marL="1824874" indent="0">
              <a:buNone/>
              <a:defRPr sz="1600" b="1"/>
            </a:lvl5pPr>
            <a:lvl6pPr marL="2281086" indent="0">
              <a:buNone/>
              <a:defRPr sz="1600" b="1"/>
            </a:lvl6pPr>
            <a:lvl7pPr marL="2737315" indent="0">
              <a:buNone/>
              <a:defRPr sz="1600" b="1"/>
            </a:lvl7pPr>
            <a:lvl8pPr marL="3193529" indent="0">
              <a:buNone/>
              <a:defRPr sz="1600" b="1"/>
            </a:lvl8pPr>
            <a:lvl9pPr marL="36497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0451558-F9F9-4CD3-9AA1-60E51DAA7BFC}" type="datetime1">
              <a:rPr lang="en-ZA" smtClean="0">
                <a:solidFill>
                  <a:prstClr val="black">
                    <a:tint val="75000"/>
                  </a:prstClr>
                </a:solidFill>
              </a:rPr>
              <a:pPr/>
              <a:t>2017/02/15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9" name="Slide Number Placeholder 8"/>
          <p:cNvSpPr>
            <a:spLocks noGrp="1"/>
          </p:cNvSpPr>
          <p:nvPr>
            <p:ph type="sldNum" sz="quarter" idx="12"/>
          </p:nvPr>
        </p:nvSpPr>
        <p:spPr>
          <a:xfrm>
            <a:off x="6553200" y="6356392"/>
            <a:ext cx="2133600" cy="365125"/>
          </a:xfrm>
          <a:prstGeom prst="rect">
            <a:avLst/>
          </a:prstGeom>
        </p:spPr>
        <p:txBody>
          <a:bodyPr lIns="91241" tIns="45621" rIns="91241" bIns="45621"/>
          <a:lstStyle/>
          <a:p>
            <a:pPr defTabSz="912433"/>
            <a:fld id="{4593E306-A3F0-4C4E-B0FF-FD295DA2929C}" type="slidenum">
              <a:rPr lang="en-ZA" smtClean="0">
                <a:solidFill>
                  <a:prstClr val="black"/>
                </a:solidFill>
              </a:rPr>
              <a:pPr defTabSz="912433"/>
              <a:t>‹#›</a:t>
            </a:fld>
            <a:endParaRPr lang="en-ZA" dirty="0">
              <a:solidFill>
                <a:prstClr val="black"/>
              </a:solidFill>
            </a:endParaRPr>
          </a:p>
        </p:txBody>
      </p:sp>
    </p:spTree>
    <p:extLst>
      <p:ext uri="{BB962C8B-B14F-4D97-AF65-F5344CB8AC3E}">
        <p14:creationId xmlns:p14="http://schemas.microsoft.com/office/powerpoint/2010/main" xmlns="" val="232994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fld id="{33C19998-AFC2-456B-8A42-9CFE57796A4D}" type="datetime1">
              <a:rPr lang="en-ZA" smtClean="0">
                <a:solidFill>
                  <a:prstClr val="black">
                    <a:tint val="75000"/>
                  </a:prstClr>
                </a:solidFill>
              </a:rPr>
              <a:pPr/>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31988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F4748-432E-409D-B862-E6D3E677F1AB}" type="datetime1">
              <a:rPr lang="en-ZA" smtClean="0">
                <a:solidFill>
                  <a:prstClr val="black">
                    <a:tint val="75000"/>
                  </a:prstClr>
                </a:solidFill>
              </a:rPr>
              <a:pPr/>
              <a:t>2017/02/15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2746786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206" indent="0">
              <a:buNone/>
              <a:defRPr sz="1200"/>
            </a:lvl2pPr>
            <a:lvl3pPr marL="912433" indent="0">
              <a:buNone/>
              <a:defRPr sz="1000"/>
            </a:lvl3pPr>
            <a:lvl4pPr marL="1368660" indent="0">
              <a:buNone/>
              <a:defRPr sz="900"/>
            </a:lvl4pPr>
            <a:lvl5pPr marL="1824874" indent="0">
              <a:buNone/>
              <a:defRPr sz="900"/>
            </a:lvl5pPr>
            <a:lvl6pPr marL="2281086" indent="0">
              <a:buNone/>
              <a:defRPr sz="900"/>
            </a:lvl6pPr>
            <a:lvl7pPr marL="2737315" indent="0">
              <a:buNone/>
              <a:defRPr sz="900"/>
            </a:lvl7pPr>
            <a:lvl8pPr marL="3193529" indent="0">
              <a:buNone/>
              <a:defRPr sz="900"/>
            </a:lvl8pPr>
            <a:lvl9pPr marL="36497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406D-AF63-4DC1-BEE5-59E687270013}"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92"/>
            <a:ext cx="2133600" cy="365125"/>
          </a:xfrm>
          <a:prstGeom prst="rect">
            <a:avLst/>
          </a:prstGeom>
        </p:spPr>
        <p:txBody>
          <a:bodyPr lIns="91241" tIns="45621" rIns="91241" bIns="45621"/>
          <a:lstStyle/>
          <a:p>
            <a:pPr defTabSz="912433"/>
            <a:fld id="{4593E306-A3F0-4C4E-B0FF-FD295DA2929C}" type="slidenum">
              <a:rPr lang="en-ZA" smtClean="0">
                <a:solidFill>
                  <a:prstClr val="black"/>
                </a:solidFill>
              </a:rPr>
              <a:pPr defTabSz="912433"/>
              <a:t>‹#›</a:t>
            </a:fld>
            <a:endParaRPr lang="en-ZA" dirty="0">
              <a:solidFill>
                <a:prstClr val="black"/>
              </a:solidFill>
            </a:endParaRPr>
          </a:p>
        </p:txBody>
      </p:sp>
    </p:spTree>
    <p:extLst>
      <p:ext uri="{BB962C8B-B14F-4D97-AF65-F5344CB8AC3E}">
        <p14:creationId xmlns:p14="http://schemas.microsoft.com/office/powerpoint/2010/main" xmlns="" val="11329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DCA57477-3394-47D9-875B-C662B333404C}"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 of 50</a:t>
            </a:r>
            <a:endParaRPr lang="en-ZA" dirty="0"/>
          </a:p>
        </p:txBody>
      </p:sp>
    </p:spTree>
    <p:extLst>
      <p:ext uri="{BB962C8B-B14F-4D97-AF65-F5344CB8AC3E}">
        <p14:creationId xmlns:p14="http://schemas.microsoft.com/office/powerpoint/2010/main" xmlns="" val="92584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06" indent="0">
              <a:buNone/>
              <a:defRPr sz="2800"/>
            </a:lvl2pPr>
            <a:lvl3pPr marL="912433" indent="0">
              <a:buNone/>
              <a:defRPr sz="2400"/>
            </a:lvl3pPr>
            <a:lvl4pPr marL="1368660" indent="0">
              <a:buNone/>
              <a:defRPr sz="2000"/>
            </a:lvl4pPr>
            <a:lvl5pPr marL="1824874" indent="0">
              <a:buNone/>
              <a:defRPr sz="2000"/>
            </a:lvl5pPr>
            <a:lvl6pPr marL="2281086" indent="0">
              <a:buNone/>
              <a:defRPr sz="2000"/>
            </a:lvl6pPr>
            <a:lvl7pPr marL="2737315" indent="0">
              <a:buNone/>
              <a:defRPr sz="2000"/>
            </a:lvl7pPr>
            <a:lvl8pPr marL="3193529" indent="0">
              <a:buNone/>
              <a:defRPr sz="2000"/>
            </a:lvl8pPr>
            <a:lvl9pPr marL="3649746"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06" indent="0">
              <a:buNone/>
              <a:defRPr sz="1200"/>
            </a:lvl2pPr>
            <a:lvl3pPr marL="912433" indent="0">
              <a:buNone/>
              <a:defRPr sz="1000"/>
            </a:lvl3pPr>
            <a:lvl4pPr marL="1368660" indent="0">
              <a:buNone/>
              <a:defRPr sz="900"/>
            </a:lvl4pPr>
            <a:lvl5pPr marL="1824874" indent="0">
              <a:buNone/>
              <a:defRPr sz="900"/>
            </a:lvl5pPr>
            <a:lvl6pPr marL="2281086" indent="0">
              <a:buNone/>
              <a:defRPr sz="900"/>
            </a:lvl6pPr>
            <a:lvl7pPr marL="2737315" indent="0">
              <a:buNone/>
              <a:defRPr sz="900"/>
            </a:lvl7pPr>
            <a:lvl8pPr marL="3193529" indent="0">
              <a:buNone/>
              <a:defRPr sz="900"/>
            </a:lvl8pPr>
            <a:lvl9pPr marL="36497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8D2DC-74B2-47DF-87A4-6867375CE9A1}"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92"/>
            <a:ext cx="2133600" cy="365125"/>
          </a:xfrm>
          <a:prstGeom prst="rect">
            <a:avLst/>
          </a:prstGeom>
        </p:spPr>
        <p:txBody>
          <a:bodyPr lIns="91241" tIns="45621" rIns="91241" bIns="45621"/>
          <a:lstStyle/>
          <a:p>
            <a:pPr defTabSz="912433"/>
            <a:fld id="{4593E306-A3F0-4C4E-B0FF-FD295DA2929C}" type="slidenum">
              <a:rPr lang="en-ZA" smtClean="0">
                <a:solidFill>
                  <a:prstClr val="black"/>
                </a:solidFill>
              </a:rPr>
              <a:pPr defTabSz="912433"/>
              <a:t>‹#›</a:t>
            </a:fld>
            <a:endParaRPr lang="en-ZA" dirty="0">
              <a:solidFill>
                <a:prstClr val="black"/>
              </a:solidFill>
            </a:endParaRPr>
          </a:p>
        </p:txBody>
      </p:sp>
    </p:spTree>
    <p:extLst>
      <p:ext uri="{BB962C8B-B14F-4D97-AF65-F5344CB8AC3E}">
        <p14:creationId xmlns:p14="http://schemas.microsoft.com/office/powerpoint/2010/main" xmlns="" val="313123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798AB53-B10E-442E-85D3-CC86933DCC9A}"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92"/>
            <a:ext cx="2133600" cy="365125"/>
          </a:xfrm>
          <a:prstGeom prst="rect">
            <a:avLst/>
          </a:prstGeom>
        </p:spPr>
        <p:txBody>
          <a:bodyPr lIns="91241" tIns="45621" rIns="91241" bIns="45621"/>
          <a:lstStyle/>
          <a:p>
            <a:pPr defTabSz="912433"/>
            <a:fld id="{4593E306-A3F0-4C4E-B0FF-FD295DA2929C}" type="slidenum">
              <a:rPr lang="en-ZA" smtClean="0">
                <a:solidFill>
                  <a:prstClr val="black"/>
                </a:solidFill>
              </a:rPr>
              <a:pPr defTabSz="912433"/>
              <a:t>‹#›</a:t>
            </a:fld>
            <a:endParaRPr lang="en-ZA" dirty="0">
              <a:solidFill>
                <a:prstClr val="black"/>
              </a:solidFill>
            </a:endParaRPr>
          </a:p>
        </p:txBody>
      </p:sp>
    </p:spTree>
    <p:extLst>
      <p:ext uri="{BB962C8B-B14F-4D97-AF65-F5344CB8AC3E}">
        <p14:creationId xmlns:p14="http://schemas.microsoft.com/office/powerpoint/2010/main" xmlns="" val="1793046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F9993B7-8037-44F0-B4E6-FC263FF101D0}"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92"/>
            <a:ext cx="2133600" cy="365125"/>
          </a:xfrm>
          <a:prstGeom prst="rect">
            <a:avLst/>
          </a:prstGeom>
        </p:spPr>
        <p:txBody>
          <a:bodyPr lIns="91241" tIns="45621" rIns="91241" bIns="45621"/>
          <a:lstStyle/>
          <a:p>
            <a:pPr defTabSz="912433"/>
            <a:fld id="{4593E306-A3F0-4C4E-B0FF-FD295DA2929C}" type="slidenum">
              <a:rPr lang="en-ZA" smtClean="0">
                <a:solidFill>
                  <a:prstClr val="black"/>
                </a:solidFill>
              </a:rPr>
              <a:pPr defTabSz="912433"/>
              <a:t>‹#›</a:t>
            </a:fld>
            <a:endParaRPr lang="en-ZA" dirty="0">
              <a:solidFill>
                <a:prstClr val="black"/>
              </a:solidFill>
            </a:endParaRPr>
          </a:p>
        </p:txBody>
      </p:sp>
    </p:spTree>
    <p:extLst>
      <p:ext uri="{BB962C8B-B14F-4D97-AF65-F5344CB8AC3E}">
        <p14:creationId xmlns:p14="http://schemas.microsoft.com/office/powerpoint/2010/main" xmlns="" val="393190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hart_layout">
    <p:spTree>
      <p:nvGrpSpPr>
        <p:cNvPr id="1" name=""/>
        <p:cNvGrpSpPr/>
        <p:nvPr/>
      </p:nvGrpSpPr>
      <p:grpSpPr>
        <a:xfrm>
          <a:off x="0" y="0"/>
          <a:ext cx="0" cy="0"/>
          <a:chOff x="0" y="0"/>
          <a:chExt cx="0" cy="0"/>
        </a:xfrm>
      </p:grpSpPr>
      <p:sp>
        <p:nvSpPr>
          <p:cNvPr id="10" name="Rectangle 9"/>
          <p:cNvSpPr/>
          <p:nvPr userDrawn="1"/>
        </p:nvSpPr>
        <p:spPr>
          <a:xfrm>
            <a:off x="0" y="-25"/>
            <a:ext cx="9144000" cy="6313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0" tIns="45671" rIns="91340" bIns="45671" anchor="ctr"/>
          <a:lstStyle/>
          <a:p>
            <a:pPr algn="ctr" eaLnBrk="1" hangingPunct="1">
              <a:defRPr/>
            </a:pPr>
            <a:endParaRPr lang="en-US" sz="1800" b="0" dirty="0">
              <a:solidFill>
                <a:prstClr val="white"/>
              </a:solidFill>
            </a:endParaRPr>
          </a:p>
        </p:txBody>
      </p:sp>
      <p:sp>
        <p:nvSpPr>
          <p:cNvPr id="5" name="Rectangle 9"/>
          <p:cNvSpPr>
            <a:spLocks noChangeArrowheads="1"/>
          </p:cNvSpPr>
          <p:nvPr userDrawn="1"/>
        </p:nvSpPr>
        <p:spPr bwMode="auto">
          <a:xfrm>
            <a:off x="0" y="631578"/>
            <a:ext cx="9144000" cy="683103"/>
          </a:xfrm>
          <a:prstGeom prst="rect">
            <a:avLst/>
          </a:prstGeom>
          <a:gradFill rotWithShape="1">
            <a:gsLst>
              <a:gs pos="0">
                <a:srgbClr val="B31033"/>
              </a:gs>
              <a:gs pos="20000">
                <a:srgbClr val="AF1234"/>
              </a:gs>
              <a:gs pos="100000">
                <a:srgbClr val="850B26"/>
              </a:gs>
            </a:gsLst>
            <a:lin ang="5400000"/>
          </a:gradFill>
          <a:ln w="9525">
            <a:solidFill>
              <a:srgbClr val="A1223E"/>
            </a:solidFill>
            <a:miter lim="800000"/>
            <a:headEnd/>
            <a:tailEnd/>
          </a:ln>
        </p:spPr>
        <p:txBody>
          <a:bodyPr lIns="91340" tIns="45671" rIns="91340" bIns="45671" anchor="ctr"/>
          <a:lstStyle/>
          <a:p>
            <a:pPr algn="ctr" eaLnBrk="1" hangingPunct="1"/>
            <a:endParaRPr lang="en-US" sz="1800" b="0" dirty="0">
              <a:solidFill>
                <a:prstClr val="black"/>
              </a:solidFill>
              <a:latin typeface="Arial" charset="0"/>
            </a:endParaRPr>
          </a:p>
        </p:txBody>
      </p:sp>
      <p:sp>
        <p:nvSpPr>
          <p:cNvPr id="6" name="Rectangle 5"/>
          <p:cNvSpPr/>
          <p:nvPr userDrawn="1"/>
        </p:nvSpPr>
        <p:spPr>
          <a:xfrm>
            <a:off x="0" y="6423025"/>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0" tIns="45671" rIns="91340" bIns="45671" anchor="ctr"/>
          <a:lstStyle/>
          <a:p>
            <a:pPr algn="ctr" eaLnBrk="1" hangingPunct="1">
              <a:defRPr/>
            </a:pPr>
            <a:endParaRPr lang="en-US" sz="1800" b="0" dirty="0">
              <a:solidFill>
                <a:prstClr val="white"/>
              </a:solidFill>
            </a:endParaRPr>
          </a:p>
        </p:txBody>
      </p:sp>
      <p:sp>
        <p:nvSpPr>
          <p:cNvPr id="8" name="TextBox 7"/>
          <p:cNvSpPr txBox="1"/>
          <p:nvPr userDrawn="1"/>
        </p:nvSpPr>
        <p:spPr>
          <a:xfrm>
            <a:off x="7061200" y="6529388"/>
            <a:ext cx="1831975" cy="247650"/>
          </a:xfrm>
          <a:prstGeom prst="rect">
            <a:avLst/>
          </a:prstGeom>
          <a:noFill/>
        </p:spPr>
        <p:txBody>
          <a:bodyPr lIns="91340" tIns="45671" rIns="91340" bIns="45671">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24ECC215-A984-4EF6-9BE5-977CBEDF96D0}" type="slidenum">
              <a:rPr lang="en-US" sz="1000" b="0" smtClean="0">
                <a:solidFill>
                  <a:prstClr val="white">
                    <a:lumMod val="50000"/>
                  </a:prstClr>
                </a:solidFill>
                <a:latin typeface="Trebuchet MS" pitchFamily="34" charset="0"/>
              </a:rPr>
              <a:pPr algn="r" eaLnBrk="1" hangingPunct="1">
                <a:defRPr/>
              </a:pPr>
              <a:t>‹#›</a:t>
            </a:fld>
            <a:endParaRPr lang="en-US" sz="1000" b="0" dirty="0" smtClean="0">
              <a:solidFill>
                <a:prstClr val="white">
                  <a:lumMod val="50000"/>
                </a:prstClr>
              </a:solidFill>
              <a:latin typeface="Trebuchet MS" pitchFamily="34" charset="0"/>
            </a:endParaRPr>
          </a:p>
        </p:txBody>
      </p:sp>
      <p:sp>
        <p:nvSpPr>
          <p:cNvPr id="7" name="Content Placeholder 6"/>
          <p:cNvSpPr>
            <a:spLocks noGrp="1"/>
          </p:cNvSpPr>
          <p:nvPr>
            <p:ph sz="quarter" idx="10"/>
          </p:nvPr>
        </p:nvSpPr>
        <p:spPr>
          <a:xfrm>
            <a:off x="440992" y="1491343"/>
            <a:ext cx="8358187" cy="37446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457201" y="141289"/>
            <a:ext cx="8316913" cy="413882"/>
          </a:xfrm>
        </p:spPr>
        <p:txBody>
          <a:bodyPr anchor="ctr"/>
          <a:lstStyle>
            <a:lvl1pPr marL="0" indent="1588">
              <a:spcBef>
                <a:spcPts val="0"/>
              </a:spcBef>
              <a:buNone/>
              <a:defRPr sz="1400"/>
            </a:lvl1pPr>
          </a:lstStyle>
          <a:p>
            <a:pPr lvl="0"/>
            <a:r>
              <a:rPr lang="en-US" dirty="0" smtClean="0"/>
              <a:t>Click to edit Master text styles</a:t>
            </a:r>
            <a:endParaRPr lang="en-US" dirty="0"/>
          </a:p>
        </p:txBody>
      </p:sp>
      <p:sp>
        <p:nvSpPr>
          <p:cNvPr id="13" name="Rectangle 12"/>
          <p:cNvSpPr/>
          <p:nvPr userDrawn="1"/>
        </p:nvSpPr>
        <p:spPr>
          <a:xfrm>
            <a:off x="442026" y="5381625"/>
            <a:ext cx="8472487" cy="903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40" tIns="45671" rIns="91340" bIns="45671" anchor="ctr"/>
          <a:lstStyle/>
          <a:p>
            <a:pPr algn="ctr" eaLnBrk="1" hangingPunct="1">
              <a:defRPr/>
            </a:pPr>
            <a:endParaRPr lang="en-US" sz="1800" b="0" dirty="0">
              <a:solidFill>
                <a:prstClr val="white"/>
              </a:solidFill>
            </a:endParaRPr>
          </a:p>
        </p:txBody>
      </p:sp>
      <p:sp>
        <p:nvSpPr>
          <p:cNvPr id="14" name="AutoShape 4"/>
          <p:cNvSpPr>
            <a:spLocks noChangeArrowheads="1"/>
          </p:cNvSpPr>
          <p:nvPr userDrawn="1"/>
        </p:nvSpPr>
        <p:spPr bwMode="auto">
          <a:xfrm rot="5400000">
            <a:off x="137205" y="5661025"/>
            <a:ext cx="639762" cy="331788"/>
          </a:xfrm>
          <a:prstGeom prst="triangle">
            <a:avLst>
              <a:gd name="adj" fmla="val 50000"/>
            </a:avLst>
          </a:prstGeom>
          <a:solidFill>
            <a:schemeClr val="accent1"/>
          </a:solidFill>
          <a:ln w="57150">
            <a:solidFill>
              <a:schemeClr val="bg1"/>
            </a:solidFill>
            <a:miter lim="800000"/>
            <a:headEnd/>
            <a:tailEnd/>
          </a:ln>
        </p:spPr>
        <p:txBody>
          <a:bodyPr wrap="none" lIns="91340" tIns="45671" rIns="91340" bIns="45671" anchor="ctr"/>
          <a:lstStyle/>
          <a:p>
            <a:pPr eaLnBrk="1" hangingPunct="1"/>
            <a:endParaRPr lang="en-US" sz="1800" b="0" dirty="0">
              <a:solidFill>
                <a:srgbClr val="000000"/>
              </a:solidFill>
              <a:latin typeface="Arial" charset="0"/>
            </a:endParaRPr>
          </a:p>
        </p:txBody>
      </p:sp>
      <p:sp>
        <p:nvSpPr>
          <p:cNvPr id="18" name="Text Placeholder 17"/>
          <p:cNvSpPr>
            <a:spLocks noGrp="1"/>
          </p:cNvSpPr>
          <p:nvPr>
            <p:ph type="body" sz="quarter" idx="14" hasCustomPrompt="1"/>
          </p:nvPr>
        </p:nvSpPr>
        <p:spPr>
          <a:xfrm>
            <a:off x="696705" y="5431745"/>
            <a:ext cx="8120743" cy="773113"/>
          </a:xfrm>
        </p:spPr>
        <p:txBody>
          <a:bodyPr/>
          <a:lstStyle>
            <a:lvl1pPr marL="0" indent="1588">
              <a:lnSpc>
                <a:spcPts val="1900"/>
              </a:lnSpc>
              <a:buNone/>
              <a:defRPr sz="1500" baseline="0"/>
            </a:lvl1pPr>
          </a:lstStyle>
          <a:p>
            <a:pPr lvl="0"/>
            <a:r>
              <a:rPr lang="en-US" dirty="0" smtClean="0"/>
              <a:t>Click to edit Master text styles (max 3 lines)</a:t>
            </a:r>
          </a:p>
        </p:txBody>
      </p:sp>
      <p:sp>
        <p:nvSpPr>
          <p:cNvPr id="20" name="Text Placeholder 17"/>
          <p:cNvSpPr>
            <a:spLocks noGrp="1"/>
          </p:cNvSpPr>
          <p:nvPr>
            <p:ph type="body" sz="quarter" idx="15" hasCustomPrompt="1"/>
          </p:nvPr>
        </p:nvSpPr>
        <p:spPr>
          <a:xfrm>
            <a:off x="424544" y="6531430"/>
            <a:ext cx="6868886" cy="206828"/>
          </a:xfrm>
        </p:spPr>
        <p:txBody>
          <a:bodyPr lIns="0" tIns="0" rIns="0" bIns="0" anchor="ctr" anchorCtr="0"/>
          <a:lstStyle>
            <a:lvl1pPr marL="0" indent="1588">
              <a:lnSpc>
                <a:spcPts val="1900"/>
              </a:lnSpc>
              <a:buNone/>
              <a:defRPr sz="800" baseline="0"/>
            </a:lvl1pPr>
          </a:lstStyle>
          <a:p>
            <a:pPr lvl="0"/>
            <a:r>
              <a:rPr lang="en-US" dirty="0" smtClean="0"/>
              <a:t>Basis/Footer</a:t>
            </a:r>
          </a:p>
        </p:txBody>
      </p:sp>
      <p:sp>
        <p:nvSpPr>
          <p:cNvPr id="24" name="Title 23"/>
          <p:cNvSpPr>
            <a:spLocks noGrp="1"/>
          </p:cNvSpPr>
          <p:nvPr>
            <p:ph type="title"/>
          </p:nvPr>
        </p:nvSpPr>
        <p:spPr>
          <a:xfrm>
            <a:off x="452439" y="707575"/>
            <a:ext cx="8326437" cy="531132"/>
          </a:xfrm>
        </p:spPr>
        <p:txBody>
          <a:bodyPr/>
          <a:lstStyle/>
          <a:p>
            <a:r>
              <a:rPr lang="en-US" dirty="0"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93430" y="6433299"/>
            <a:ext cx="1266634" cy="380929"/>
          </a:xfrm>
          <a:prstGeom prst="rect">
            <a:avLst/>
          </a:prstGeom>
        </p:spPr>
      </p:pic>
    </p:spTree>
    <p:extLst>
      <p:ext uri="{BB962C8B-B14F-4D97-AF65-F5344CB8AC3E}">
        <p14:creationId xmlns:p14="http://schemas.microsoft.com/office/powerpoint/2010/main" xmlns="" val="9848624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o text box">
    <p:spTree>
      <p:nvGrpSpPr>
        <p:cNvPr id="1" name=""/>
        <p:cNvGrpSpPr/>
        <p:nvPr/>
      </p:nvGrpSpPr>
      <p:grpSpPr>
        <a:xfrm>
          <a:off x="0" y="0"/>
          <a:ext cx="0" cy="0"/>
          <a:chOff x="0" y="0"/>
          <a:chExt cx="0" cy="0"/>
        </a:xfrm>
      </p:grpSpPr>
      <p:sp>
        <p:nvSpPr>
          <p:cNvPr id="10" name="Rectangle 9"/>
          <p:cNvSpPr/>
          <p:nvPr userDrawn="1"/>
        </p:nvSpPr>
        <p:spPr>
          <a:xfrm>
            <a:off x="0" y="-25"/>
            <a:ext cx="9144000" cy="6313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0" tIns="45671" rIns="91340" bIns="45671" anchor="ctr"/>
          <a:lstStyle/>
          <a:p>
            <a:pPr algn="ctr" eaLnBrk="1" hangingPunct="1">
              <a:defRPr/>
            </a:pPr>
            <a:endParaRPr lang="en-US" sz="1800" b="0" dirty="0">
              <a:solidFill>
                <a:prstClr val="white"/>
              </a:solidFill>
            </a:endParaRPr>
          </a:p>
        </p:txBody>
      </p:sp>
      <p:sp>
        <p:nvSpPr>
          <p:cNvPr id="5" name="Rectangle 9"/>
          <p:cNvSpPr>
            <a:spLocks noChangeArrowheads="1"/>
          </p:cNvSpPr>
          <p:nvPr userDrawn="1"/>
        </p:nvSpPr>
        <p:spPr bwMode="auto">
          <a:xfrm>
            <a:off x="0" y="631578"/>
            <a:ext cx="9144000" cy="683103"/>
          </a:xfrm>
          <a:prstGeom prst="rect">
            <a:avLst/>
          </a:prstGeom>
          <a:gradFill rotWithShape="1">
            <a:gsLst>
              <a:gs pos="0">
                <a:srgbClr val="B31033"/>
              </a:gs>
              <a:gs pos="20000">
                <a:srgbClr val="AF1234"/>
              </a:gs>
              <a:gs pos="100000">
                <a:srgbClr val="850B26"/>
              </a:gs>
            </a:gsLst>
            <a:lin ang="5400000"/>
          </a:gradFill>
          <a:ln w="9525">
            <a:solidFill>
              <a:srgbClr val="A1223E"/>
            </a:solidFill>
            <a:miter lim="800000"/>
            <a:headEnd/>
            <a:tailEnd/>
          </a:ln>
        </p:spPr>
        <p:txBody>
          <a:bodyPr lIns="91340" tIns="45671" rIns="91340" bIns="45671" anchor="ctr"/>
          <a:lstStyle/>
          <a:p>
            <a:pPr algn="ctr" eaLnBrk="1" hangingPunct="1"/>
            <a:endParaRPr lang="en-US" sz="1800" b="0" dirty="0">
              <a:solidFill>
                <a:prstClr val="black"/>
              </a:solidFill>
              <a:latin typeface="Arial" charset="0"/>
            </a:endParaRPr>
          </a:p>
        </p:txBody>
      </p:sp>
      <p:sp>
        <p:nvSpPr>
          <p:cNvPr id="6" name="Rectangle 5"/>
          <p:cNvSpPr/>
          <p:nvPr userDrawn="1"/>
        </p:nvSpPr>
        <p:spPr>
          <a:xfrm>
            <a:off x="0" y="6423025"/>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0" tIns="45671" rIns="91340" bIns="45671" anchor="ctr"/>
          <a:lstStyle/>
          <a:p>
            <a:pPr algn="ctr" eaLnBrk="1" hangingPunct="1">
              <a:defRPr/>
            </a:pPr>
            <a:endParaRPr lang="en-US" sz="1800" b="0" dirty="0">
              <a:solidFill>
                <a:prstClr val="white"/>
              </a:solidFill>
            </a:endParaRPr>
          </a:p>
        </p:txBody>
      </p:sp>
      <p:sp>
        <p:nvSpPr>
          <p:cNvPr id="8" name="TextBox 7"/>
          <p:cNvSpPr txBox="1"/>
          <p:nvPr userDrawn="1"/>
        </p:nvSpPr>
        <p:spPr>
          <a:xfrm>
            <a:off x="7061200" y="6529388"/>
            <a:ext cx="1831975" cy="247650"/>
          </a:xfrm>
          <a:prstGeom prst="rect">
            <a:avLst/>
          </a:prstGeom>
          <a:noFill/>
        </p:spPr>
        <p:txBody>
          <a:bodyPr lIns="91340" tIns="45671" rIns="91340" bIns="45671">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24ECC215-A984-4EF6-9BE5-977CBEDF96D0}" type="slidenum">
              <a:rPr lang="en-US" sz="1000" b="0" smtClean="0">
                <a:solidFill>
                  <a:prstClr val="white">
                    <a:lumMod val="50000"/>
                  </a:prstClr>
                </a:solidFill>
                <a:latin typeface="Trebuchet MS" pitchFamily="34" charset="0"/>
              </a:rPr>
              <a:pPr algn="r" eaLnBrk="1" hangingPunct="1">
                <a:defRPr/>
              </a:pPr>
              <a:t>‹#›</a:t>
            </a:fld>
            <a:endParaRPr lang="en-US" sz="1000" b="0" dirty="0" smtClean="0">
              <a:solidFill>
                <a:prstClr val="white">
                  <a:lumMod val="50000"/>
                </a:prstClr>
              </a:solidFill>
              <a:latin typeface="Trebuchet MS" pitchFamily="34" charset="0"/>
            </a:endParaRPr>
          </a:p>
        </p:txBody>
      </p:sp>
      <p:sp>
        <p:nvSpPr>
          <p:cNvPr id="7" name="Content Placeholder 6"/>
          <p:cNvSpPr>
            <a:spLocks noGrp="1"/>
          </p:cNvSpPr>
          <p:nvPr>
            <p:ph sz="quarter" idx="10"/>
          </p:nvPr>
        </p:nvSpPr>
        <p:spPr>
          <a:xfrm>
            <a:off x="440992" y="1491343"/>
            <a:ext cx="8358187" cy="37446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457201" y="141289"/>
            <a:ext cx="8316913" cy="413882"/>
          </a:xfrm>
        </p:spPr>
        <p:txBody>
          <a:bodyPr anchor="ctr"/>
          <a:lstStyle>
            <a:lvl1pPr marL="0" indent="1588">
              <a:spcBef>
                <a:spcPts val="0"/>
              </a:spcBef>
              <a:buNone/>
              <a:defRPr sz="1400"/>
            </a:lvl1pPr>
          </a:lstStyle>
          <a:p>
            <a:pPr lvl="0"/>
            <a:r>
              <a:rPr lang="en-US" dirty="0" smtClean="0"/>
              <a:t>Click to edit Master text styles</a:t>
            </a:r>
            <a:endParaRPr lang="en-US" dirty="0"/>
          </a:p>
        </p:txBody>
      </p:sp>
      <p:sp>
        <p:nvSpPr>
          <p:cNvPr id="20" name="Text Placeholder 17"/>
          <p:cNvSpPr>
            <a:spLocks noGrp="1"/>
          </p:cNvSpPr>
          <p:nvPr>
            <p:ph type="body" sz="quarter" idx="15" hasCustomPrompt="1"/>
          </p:nvPr>
        </p:nvSpPr>
        <p:spPr>
          <a:xfrm>
            <a:off x="424544" y="6531430"/>
            <a:ext cx="6868886" cy="206828"/>
          </a:xfrm>
        </p:spPr>
        <p:txBody>
          <a:bodyPr lIns="0" tIns="0" rIns="0" bIns="0" anchor="ctr" anchorCtr="0"/>
          <a:lstStyle>
            <a:lvl1pPr marL="0" indent="1588">
              <a:lnSpc>
                <a:spcPts val="1900"/>
              </a:lnSpc>
              <a:buNone/>
              <a:defRPr sz="800" baseline="0"/>
            </a:lvl1pPr>
          </a:lstStyle>
          <a:p>
            <a:pPr lvl="0"/>
            <a:r>
              <a:rPr lang="en-US" dirty="0" smtClean="0"/>
              <a:t>Basis/Footer</a:t>
            </a:r>
          </a:p>
        </p:txBody>
      </p:sp>
      <p:sp>
        <p:nvSpPr>
          <p:cNvPr id="24" name="Title 23"/>
          <p:cNvSpPr>
            <a:spLocks noGrp="1"/>
          </p:cNvSpPr>
          <p:nvPr>
            <p:ph type="title"/>
          </p:nvPr>
        </p:nvSpPr>
        <p:spPr>
          <a:xfrm>
            <a:off x="452439" y="707575"/>
            <a:ext cx="8326437" cy="531132"/>
          </a:xfrm>
        </p:spPr>
        <p:txBody>
          <a:bodyPr/>
          <a:lstStyle/>
          <a:p>
            <a:r>
              <a:rPr lang="en-US" dirty="0" smtClean="0"/>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93430" y="6433299"/>
            <a:ext cx="1266634" cy="380929"/>
          </a:xfrm>
          <a:prstGeom prst="rect">
            <a:avLst/>
          </a:prstGeom>
        </p:spPr>
      </p:pic>
    </p:spTree>
    <p:extLst>
      <p:ext uri="{BB962C8B-B14F-4D97-AF65-F5344CB8AC3E}">
        <p14:creationId xmlns:p14="http://schemas.microsoft.com/office/powerpoint/2010/main" xmlns="" val="11341324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4" indent="0" algn="ctr">
              <a:buNone/>
              <a:defRPr>
                <a:solidFill>
                  <a:schemeClr val="tx1">
                    <a:tint val="75000"/>
                  </a:schemeClr>
                </a:solidFill>
              </a:defRPr>
            </a:lvl2pPr>
            <a:lvl3pPr marL="913415" indent="0" algn="ctr">
              <a:buNone/>
              <a:defRPr>
                <a:solidFill>
                  <a:schemeClr val="tx1">
                    <a:tint val="75000"/>
                  </a:schemeClr>
                </a:solidFill>
              </a:defRPr>
            </a:lvl3pPr>
            <a:lvl4pPr marL="1370130" indent="0" algn="ctr">
              <a:buNone/>
              <a:defRPr>
                <a:solidFill>
                  <a:schemeClr val="tx1">
                    <a:tint val="75000"/>
                  </a:schemeClr>
                </a:solidFill>
              </a:defRPr>
            </a:lvl4pPr>
            <a:lvl5pPr marL="1826837" indent="0" algn="ctr">
              <a:buNone/>
              <a:defRPr>
                <a:solidFill>
                  <a:schemeClr val="tx1">
                    <a:tint val="75000"/>
                  </a:schemeClr>
                </a:solidFill>
              </a:defRPr>
            </a:lvl5pPr>
            <a:lvl6pPr marL="2283543" indent="0" algn="ctr">
              <a:buNone/>
              <a:defRPr>
                <a:solidFill>
                  <a:schemeClr val="tx1">
                    <a:tint val="75000"/>
                  </a:schemeClr>
                </a:solidFill>
              </a:defRPr>
            </a:lvl6pPr>
            <a:lvl7pPr marL="2740257" indent="0" algn="ctr">
              <a:buNone/>
              <a:defRPr>
                <a:solidFill>
                  <a:schemeClr val="tx1">
                    <a:tint val="75000"/>
                  </a:schemeClr>
                </a:solidFill>
              </a:defRPr>
            </a:lvl7pPr>
            <a:lvl8pPr marL="3196961" indent="0" algn="ctr">
              <a:buNone/>
              <a:defRPr>
                <a:solidFill>
                  <a:schemeClr val="tx1">
                    <a:tint val="75000"/>
                  </a:schemeClr>
                </a:solidFill>
              </a:defRPr>
            </a:lvl8pPr>
            <a:lvl9pPr marL="3653673"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456704">
              <a:defRPr/>
            </a:pPr>
            <a:fld id="{74B2F3CD-D82F-4A3E-B2C6-2F860E737939}"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776796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p:txBody>
          <a:bodyPr/>
          <a:lstStyle/>
          <a:p>
            <a:pPr defTabSz="456704">
              <a:defRPr/>
            </a:pPr>
            <a:fld id="{52B9BE66-1319-44B5-B3C5-83BD758525C1}"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906065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normAutofit/>
          </a:bodyPr>
          <a:lstStyle>
            <a:lvl1pPr algn="l">
              <a:defRPr sz="4000" b="1" cap="all">
                <a:latin typeface="Trebuchet MS" pitchFamily="34" charset="0"/>
              </a:defRPr>
            </a:lvl1pPr>
          </a:lstStyle>
          <a:p>
            <a:r>
              <a:rPr lang="en-US" smtClean="0"/>
              <a:t>Click to edit Master title style</a:t>
            </a:r>
            <a:endParaRPr lang="en-ZA"/>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solidFill>
                  <a:schemeClr val="tx1">
                    <a:tint val="75000"/>
                  </a:schemeClr>
                </a:solidFill>
                <a:latin typeface="Trebuchet MS" pitchFamily="34" charset="0"/>
              </a:defRPr>
            </a:lvl1pPr>
            <a:lvl2pPr marL="456704" indent="0">
              <a:buNone/>
              <a:defRPr sz="1800">
                <a:solidFill>
                  <a:schemeClr val="tx1">
                    <a:tint val="75000"/>
                  </a:schemeClr>
                </a:solidFill>
              </a:defRPr>
            </a:lvl2pPr>
            <a:lvl3pPr marL="913415" indent="0">
              <a:buNone/>
              <a:defRPr sz="1600">
                <a:solidFill>
                  <a:schemeClr val="tx1">
                    <a:tint val="75000"/>
                  </a:schemeClr>
                </a:solidFill>
              </a:defRPr>
            </a:lvl3pPr>
            <a:lvl4pPr marL="1370130" indent="0">
              <a:buNone/>
              <a:defRPr sz="1400">
                <a:solidFill>
                  <a:schemeClr val="tx1">
                    <a:tint val="75000"/>
                  </a:schemeClr>
                </a:solidFill>
              </a:defRPr>
            </a:lvl4pPr>
            <a:lvl5pPr marL="1826837" indent="0">
              <a:buNone/>
              <a:defRPr sz="1400">
                <a:solidFill>
                  <a:schemeClr val="tx1">
                    <a:tint val="75000"/>
                  </a:schemeClr>
                </a:solidFill>
              </a:defRPr>
            </a:lvl5pPr>
            <a:lvl6pPr marL="2283543" indent="0">
              <a:buNone/>
              <a:defRPr sz="1400">
                <a:solidFill>
                  <a:schemeClr val="tx1">
                    <a:tint val="75000"/>
                  </a:schemeClr>
                </a:solidFill>
              </a:defRPr>
            </a:lvl6pPr>
            <a:lvl7pPr marL="2740257" indent="0">
              <a:buNone/>
              <a:defRPr sz="1400">
                <a:solidFill>
                  <a:schemeClr val="tx1">
                    <a:tint val="75000"/>
                  </a:schemeClr>
                </a:solidFill>
              </a:defRPr>
            </a:lvl7pPr>
            <a:lvl8pPr marL="3196961" indent="0">
              <a:buNone/>
              <a:defRPr sz="1400">
                <a:solidFill>
                  <a:schemeClr val="tx1">
                    <a:tint val="75000"/>
                  </a:schemeClr>
                </a:solidFill>
              </a:defRPr>
            </a:lvl8pPr>
            <a:lvl9pPr marL="3653673"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775168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Content Placeholder 3"/>
          <p:cNvSpPr>
            <a:spLocks noGrp="1"/>
          </p:cNvSpPr>
          <p:nvPr>
            <p:ph sz="half" idx="2"/>
          </p:nvPr>
        </p:nvSpPr>
        <p:spPr>
          <a:xfrm>
            <a:off x="4648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456704">
              <a:defRPr/>
            </a:pPr>
            <a:fld id="{B01F4CF8-5254-47E1-AEEF-D86388554431}"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62761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34"/>
            <a:ext cx="4040188" cy="639763"/>
          </a:xfrm>
        </p:spPr>
        <p:txBody>
          <a:bodyPr anchor="b"/>
          <a:lstStyle>
            <a:lvl1pPr marL="0" indent="0">
              <a:buNone/>
              <a:defRPr sz="24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34" y="1535134"/>
            <a:ext cx="4041775" cy="639763"/>
          </a:xfrm>
        </p:spPr>
        <p:txBody>
          <a:bodyPr anchor="b"/>
          <a:lstStyle>
            <a:lvl1pPr marL="0" indent="0">
              <a:buNone/>
              <a:defRPr sz="24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456704">
              <a:defRPr/>
            </a:pPr>
            <a:fld id="{96F85EEF-8EE3-4D3F-9B44-9E3B104BC99A}"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
        <p:nvSpPr>
          <p:cNvPr id="9" name="Slide Number Placeholder 8"/>
          <p:cNvSpPr>
            <a:spLocks noGrp="1"/>
          </p:cNvSpPr>
          <p:nvPr>
            <p:ph type="sldNum" sz="quarter" idx="12"/>
          </p:nvPr>
        </p:nvSpPr>
        <p:spPr>
          <a:xfrm>
            <a:off x="6553200" y="6356373"/>
            <a:ext cx="2133600" cy="365125"/>
          </a:xfrm>
          <a:prstGeom prst="rect">
            <a:avLst/>
          </a:prstGeom>
        </p:spPr>
        <p:txBody>
          <a:bodyPr lIns="91340" tIns="45671" rIns="91340" bIns="45671"/>
          <a:lstStyle/>
          <a:p>
            <a:pPr defTabSz="456704">
              <a:defRPr/>
            </a:pPr>
            <a:fld id="{4593E306-A3F0-4C4E-B0FF-FD295DA2929C}" type="slidenum">
              <a:rPr lang="en-ZA" smtClean="0">
                <a:solidFill>
                  <a:prstClr val="black"/>
                </a:solidFill>
              </a:rPr>
              <a:pPr defTabSz="456704">
                <a:defRPr/>
              </a:pPr>
              <a:t>‹#›</a:t>
            </a:fld>
            <a:endParaRPr lang="en-ZA" dirty="0">
              <a:solidFill>
                <a:prstClr val="black"/>
              </a:solidFill>
            </a:endParaRPr>
          </a:p>
        </p:txBody>
      </p:sp>
    </p:spTree>
    <p:extLst>
      <p:ext uri="{BB962C8B-B14F-4D97-AF65-F5344CB8AC3E}">
        <p14:creationId xmlns:p14="http://schemas.microsoft.com/office/powerpoint/2010/main" xmlns="" val="259307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normAutofit/>
          </a:bodyPr>
          <a:lstStyle>
            <a:lvl1pPr algn="l">
              <a:defRPr sz="4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solidFill>
                  <a:schemeClr val="tx1">
                    <a:tint val="75000"/>
                  </a:schemeClr>
                </a:solidFill>
                <a:latin typeface="Trebuchet MS" pitchFamily="34" charset="0"/>
              </a:defRPr>
            </a:lvl1pPr>
            <a:lvl2pPr marL="456704" indent="0">
              <a:buNone/>
              <a:defRPr sz="1800">
                <a:solidFill>
                  <a:schemeClr val="tx1">
                    <a:tint val="75000"/>
                  </a:schemeClr>
                </a:solidFill>
              </a:defRPr>
            </a:lvl2pPr>
            <a:lvl3pPr marL="913415" indent="0">
              <a:buNone/>
              <a:defRPr sz="1600">
                <a:solidFill>
                  <a:schemeClr val="tx1">
                    <a:tint val="75000"/>
                  </a:schemeClr>
                </a:solidFill>
              </a:defRPr>
            </a:lvl3pPr>
            <a:lvl4pPr marL="1370130" indent="0">
              <a:buNone/>
              <a:defRPr sz="1400">
                <a:solidFill>
                  <a:schemeClr val="tx1">
                    <a:tint val="75000"/>
                  </a:schemeClr>
                </a:solidFill>
              </a:defRPr>
            </a:lvl4pPr>
            <a:lvl5pPr marL="1826837" indent="0">
              <a:buNone/>
              <a:defRPr sz="1400">
                <a:solidFill>
                  <a:schemeClr val="tx1">
                    <a:tint val="75000"/>
                  </a:schemeClr>
                </a:solidFill>
              </a:defRPr>
            </a:lvl5pPr>
            <a:lvl6pPr marL="2283543" indent="0">
              <a:buNone/>
              <a:defRPr sz="1400">
                <a:solidFill>
                  <a:schemeClr val="tx1">
                    <a:tint val="75000"/>
                  </a:schemeClr>
                </a:solidFill>
              </a:defRPr>
            </a:lvl6pPr>
            <a:lvl7pPr marL="2740257" indent="0">
              <a:buNone/>
              <a:defRPr sz="1400">
                <a:solidFill>
                  <a:schemeClr val="tx1">
                    <a:tint val="75000"/>
                  </a:schemeClr>
                </a:solidFill>
              </a:defRPr>
            </a:lvl7pPr>
            <a:lvl8pPr marL="3196961" indent="0">
              <a:buNone/>
              <a:defRPr sz="1400">
                <a:solidFill>
                  <a:schemeClr val="tx1">
                    <a:tint val="75000"/>
                  </a:schemeClr>
                </a:solidFill>
              </a:defRPr>
            </a:lvl8pPr>
            <a:lvl9pPr marL="3653673"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151279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dirty="0"/>
          </a:p>
        </p:txBody>
      </p:sp>
      <p:sp>
        <p:nvSpPr>
          <p:cNvPr id="3" name="Date Placeholder 2"/>
          <p:cNvSpPr>
            <a:spLocks noGrp="1"/>
          </p:cNvSpPr>
          <p:nvPr>
            <p:ph type="dt" sz="half" idx="10"/>
          </p:nvPr>
        </p:nvSpPr>
        <p:spPr/>
        <p:txBody>
          <a:bodyPr/>
          <a:lstStyle/>
          <a:p>
            <a:pPr defTabSz="456704">
              <a:defRPr/>
            </a:pPr>
            <a:fld id="{D160E94C-3E59-4895-8634-D8AD122EC561}"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99736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6704">
              <a:defRPr/>
            </a:pPr>
            <a:fld id="{26E32757-D63F-483A-8498-2788E740B8A4}"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756486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73070"/>
            <a:ext cx="3008313"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9" y="1435106"/>
            <a:ext cx="3008313" cy="46910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6704">
              <a:defRPr/>
            </a:pPr>
            <a:fld id="{A5FA4DFC-79D9-4660-8B20-243D3940D0D3}"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3"/>
            <a:ext cx="2133600" cy="365125"/>
          </a:xfrm>
          <a:prstGeom prst="rect">
            <a:avLst/>
          </a:prstGeom>
        </p:spPr>
        <p:txBody>
          <a:bodyPr lIns="91340" tIns="45671" rIns="91340" bIns="45671"/>
          <a:lstStyle/>
          <a:p>
            <a:pPr defTabSz="456704">
              <a:defRPr/>
            </a:pPr>
            <a:fld id="{4593E306-A3F0-4C4E-B0FF-FD295DA2929C}" type="slidenum">
              <a:rPr lang="en-ZA" smtClean="0">
                <a:solidFill>
                  <a:prstClr val="black"/>
                </a:solidFill>
              </a:rPr>
              <a:pPr defTabSz="456704">
                <a:defRPr/>
              </a:pPr>
              <a:t>‹#›</a:t>
            </a:fld>
            <a:endParaRPr lang="en-ZA" dirty="0">
              <a:solidFill>
                <a:prstClr val="black"/>
              </a:solidFill>
            </a:endParaRPr>
          </a:p>
        </p:txBody>
      </p:sp>
    </p:spTree>
    <p:extLst>
      <p:ext uri="{BB962C8B-B14F-4D97-AF65-F5344CB8AC3E}">
        <p14:creationId xmlns:p14="http://schemas.microsoft.com/office/powerpoint/2010/main" xmlns="" val="2160336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2"/>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4" indent="0">
              <a:buNone/>
              <a:defRPr sz="2800"/>
            </a:lvl2pPr>
            <a:lvl3pPr marL="913415" indent="0">
              <a:buNone/>
              <a:defRPr sz="2400"/>
            </a:lvl3pPr>
            <a:lvl4pPr marL="1370130" indent="0">
              <a:buNone/>
              <a:defRPr sz="2000"/>
            </a:lvl4pPr>
            <a:lvl5pPr marL="1826837" indent="0">
              <a:buNone/>
              <a:defRPr sz="2000"/>
            </a:lvl5pPr>
            <a:lvl6pPr marL="2283543" indent="0">
              <a:buNone/>
              <a:defRPr sz="2000"/>
            </a:lvl6pPr>
            <a:lvl7pPr marL="2740257" indent="0">
              <a:buNone/>
              <a:defRPr sz="2000"/>
            </a:lvl7pPr>
            <a:lvl8pPr marL="3196961" indent="0">
              <a:buNone/>
              <a:defRPr sz="2000"/>
            </a:lvl8pPr>
            <a:lvl9pPr marL="3653673"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6704">
              <a:defRPr/>
            </a:pPr>
            <a:fld id="{8DC482FC-CF2A-47EB-BB9C-3A8BAF2CF49F}"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3"/>
            <a:ext cx="2133600" cy="365125"/>
          </a:xfrm>
          <a:prstGeom prst="rect">
            <a:avLst/>
          </a:prstGeom>
        </p:spPr>
        <p:txBody>
          <a:bodyPr lIns="91340" tIns="45671" rIns="91340" bIns="45671"/>
          <a:lstStyle/>
          <a:p>
            <a:pPr defTabSz="456704">
              <a:defRPr/>
            </a:pPr>
            <a:fld id="{4593E306-A3F0-4C4E-B0FF-FD295DA2929C}" type="slidenum">
              <a:rPr lang="en-ZA" smtClean="0">
                <a:solidFill>
                  <a:prstClr val="black"/>
                </a:solidFill>
              </a:rPr>
              <a:pPr defTabSz="456704">
                <a:defRPr/>
              </a:pPr>
              <a:t>‹#›</a:t>
            </a:fld>
            <a:endParaRPr lang="en-ZA" dirty="0">
              <a:solidFill>
                <a:prstClr val="black"/>
              </a:solidFill>
            </a:endParaRPr>
          </a:p>
        </p:txBody>
      </p:sp>
    </p:spTree>
    <p:extLst>
      <p:ext uri="{BB962C8B-B14F-4D97-AF65-F5344CB8AC3E}">
        <p14:creationId xmlns:p14="http://schemas.microsoft.com/office/powerpoint/2010/main" xmlns="" val="3614381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456704">
              <a:defRPr/>
            </a:pPr>
            <a:fld id="{6A89240D-A5B2-49AD-BC14-308960D19534}"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3"/>
            <a:ext cx="2133600" cy="365125"/>
          </a:xfrm>
          <a:prstGeom prst="rect">
            <a:avLst/>
          </a:prstGeom>
        </p:spPr>
        <p:txBody>
          <a:bodyPr lIns="91340" tIns="45671" rIns="91340" bIns="45671"/>
          <a:lstStyle/>
          <a:p>
            <a:pPr defTabSz="456704">
              <a:defRPr/>
            </a:pPr>
            <a:fld id="{4593E306-A3F0-4C4E-B0FF-FD295DA2929C}" type="slidenum">
              <a:rPr lang="en-ZA" smtClean="0">
                <a:solidFill>
                  <a:prstClr val="black"/>
                </a:solidFill>
              </a:rPr>
              <a:pPr defTabSz="456704">
                <a:defRPr/>
              </a:pPr>
              <a:t>‹#›</a:t>
            </a:fld>
            <a:endParaRPr lang="en-ZA" dirty="0">
              <a:solidFill>
                <a:prstClr val="black"/>
              </a:solidFill>
            </a:endParaRPr>
          </a:p>
        </p:txBody>
      </p:sp>
    </p:spTree>
    <p:extLst>
      <p:ext uri="{BB962C8B-B14F-4D97-AF65-F5344CB8AC3E}">
        <p14:creationId xmlns:p14="http://schemas.microsoft.com/office/powerpoint/2010/main" xmlns="" val="3807535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1"/>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6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456704">
              <a:defRPr/>
            </a:pPr>
            <a:fld id="{837DF4AE-DB33-4D4A-B97A-75BB29E2668E}"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3"/>
            <a:ext cx="2133600" cy="365125"/>
          </a:xfrm>
          <a:prstGeom prst="rect">
            <a:avLst/>
          </a:prstGeom>
        </p:spPr>
        <p:txBody>
          <a:bodyPr lIns="91340" tIns="45671" rIns="91340" bIns="45671"/>
          <a:lstStyle/>
          <a:p>
            <a:pPr defTabSz="456704">
              <a:defRPr/>
            </a:pPr>
            <a:fld id="{4593E306-A3F0-4C4E-B0FF-FD295DA2929C}" type="slidenum">
              <a:rPr lang="en-ZA" smtClean="0">
                <a:solidFill>
                  <a:prstClr val="black"/>
                </a:solidFill>
              </a:rPr>
              <a:pPr defTabSz="456704">
                <a:defRPr/>
              </a:pPr>
              <a:t>‹#›</a:t>
            </a:fld>
            <a:endParaRPr lang="en-ZA" dirty="0">
              <a:solidFill>
                <a:prstClr val="black"/>
              </a:solidFill>
            </a:endParaRPr>
          </a:p>
        </p:txBody>
      </p:sp>
    </p:spTree>
    <p:extLst>
      <p:ext uri="{BB962C8B-B14F-4D97-AF65-F5344CB8AC3E}">
        <p14:creationId xmlns:p14="http://schemas.microsoft.com/office/powerpoint/2010/main" xmlns="" val="2579710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1"/>
            </a:lvl1pPr>
          </a:lstStyle>
          <a:p>
            <a:r>
              <a:rPr lang="en-US" dirty="0" smtClean="0"/>
              <a:t>CLICK TO EDIT MASTER TITLE STYLE</a:t>
            </a:r>
            <a:endParaRPr lang="en-US" dirty="0"/>
          </a:p>
        </p:txBody>
      </p:sp>
      <p:sp>
        <p:nvSpPr>
          <p:cNvPr id="7" name="Content Placeholder 2"/>
          <p:cNvSpPr>
            <a:spLocks noGrp="1"/>
          </p:cNvSpPr>
          <p:nvPr>
            <p:ph sz="half" idx="1"/>
          </p:nvPr>
        </p:nvSpPr>
        <p:spPr>
          <a:xfrm>
            <a:off x="457200" y="1066801"/>
            <a:ext cx="8291264" cy="5131363"/>
          </a:xfrm>
        </p:spPr>
        <p:txBody>
          <a:bodyPr>
            <a:normAutofit/>
          </a:bodyPr>
          <a:lstStyle>
            <a:lvl1pPr marL="339755" indent="-339755">
              <a:buClrTx/>
              <a:buFont typeface="Trebuchet MS" pitchFamily="34" charset="0"/>
              <a:buChar char="●"/>
              <a:defRPr sz="1400">
                <a:latin typeface="Trebuchet MS"/>
                <a:cs typeface="Trebuchet MS"/>
              </a:defRPr>
            </a:lvl1pPr>
            <a:lvl2pPr marL="739459" indent="-282657">
              <a:buClrTx/>
              <a:buSzPct val="100000"/>
              <a:buFont typeface="Trebuchet MS" pitchFamily="34" charset="0"/>
              <a:buChar char="−"/>
              <a:defRPr sz="1400">
                <a:latin typeface="Trebuchet MS"/>
                <a:cs typeface="Trebuchet MS"/>
              </a:defRPr>
            </a:lvl2pPr>
            <a:lvl3pPr marL="1139174" indent="-225545">
              <a:buClrTx/>
              <a:buSzPct val="100000"/>
              <a:buFont typeface="Wingdings" pitchFamily="2" charset="2"/>
              <a:buChar char="§"/>
              <a:defRPr sz="1400">
                <a:latin typeface="Trebuchet MS"/>
                <a:cs typeface="Trebuchet MS"/>
              </a:defRPr>
            </a:lvl3pPr>
            <a:lvl4pPr marL="1595979" indent="-225545">
              <a:buClrTx/>
              <a:buFont typeface="Trebuchet MS" pitchFamily="34" charset="0"/>
              <a:buChar char="●"/>
              <a:defRPr sz="1400">
                <a:latin typeface="Trebuchet MS"/>
                <a:cs typeface="Trebuchet MS"/>
              </a:defRPr>
            </a:lvl4pPr>
            <a:lvl5pPr marL="2052794" indent="-225545">
              <a:buClrTx/>
              <a:buFont typeface="Trebuchet MS" pitchFamily="34" charset="0"/>
              <a:buChar char="●"/>
              <a:defRPr sz="1400">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293345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1"/>
            </a:lvl1pPr>
          </a:lstStyle>
          <a:p>
            <a:r>
              <a:rPr lang="en-US" dirty="0" smtClean="0"/>
              <a:t>CLICK TO EDIT MASTER TITLE STYLE</a:t>
            </a:r>
            <a:endParaRPr lang="en-US" dirty="0"/>
          </a:p>
        </p:txBody>
      </p:sp>
      <p:sp>
        <p:nvSpPr>
          <p:cNvPr id="7" name="Content Placeholder 2"/>
          <p:cNvSpPr>
            <a:spLocks noGrp="1"/>
          </p:cNvSpPr>
          <p:nvPr>
            <p:ph sz="half" idx="1"/>
          </p:nvPr>
        </p:nvSpPr>
        <p:spPr>
          <a:xfrm>
            <a:off x="457200" y="1066801"/>
            <a:ext cx="8291264" cy="5131363"/>
          </a:xfrm>
        </p:spPr>
        <p:txBody>
          <a:bodyPr>
            <a:normAutofit/>
          </a:bodyPr>
          <a:lstStyle>
            <a:lvl1pPr marL="339755" indent="-339755">
              <a:buClrTx/>
              <a:buFont typeface="Trebuchet MS" pitchFamily="34" charset="0"/>
              <a:buChar char="●"/>
              <a:defRPr sz="1400">
                <a:latin typeface="Trebuchet MS"/>
                <a:cs typeface="Trebuchet MS"/>
              </a:defRPr>
            </a:lvl1pPr>
            <a:lvl2pPr marL="739459" indent="-282657">
              <a:buClrTx/>
              <a:buSzPct val="100000"/>
              <a:buFont typeface="Trebuchet MS" pitchFamily="34" charset="0"/>
              <a:buChar char="−"/>
              <a:defRPr sz="1400">
                <a:latin typeface="Trebuchet MS"/>
                <a:cs typeface="Trebuchet MS"/>
              </a:defRPr>
            </a:lvl2pPr>
            <a:lvl3pPr marL="1139174" indent="-225545">
              <a:buClrTx/>
              <a:buSzPct val="100000"/>
              <a:buFont typeface="Wingdings" pitchFamily="2" charset="2"/>
              <a:buChar char="§"/>
              <a:defRPr sz="1400">
                <a:latin typeface="Trebuchet MS"/>
                <a:cs typeface="Trebuchet MS"/>
              </a:defRPr>
            </a:lvl3pPr>
            <a:lvl4pPr marL="1595979" indent="-225545">
              <a:buClrTx/>
              <a:buFont typeface="Trebuchet MS" pitchFamily="34" charset="0"/>
              <a:buChar char="●"/>
              <a:defRPr sz="1400">
                <a:latin typeface="Trebuchet MS"/>
                <a:cs typeface="Trebuchet MS"/>
              </a:defRPr>
            </a:lvl4pPr>
            <a:lvl5pPr marL="2052794" indent="-225545">
              <a:buClrTx/>
              <a:buFont typeface="Trebuchet MS" pitchFamily="34" charset="0"/>
              <a:buChar char="●"/>
              <a:defRPr sz="1400">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42686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4" indent="0" algn="ctr">
              <a:buNone/>
              <a:defRPr>
                <a:solidFill>
                  <a:schemeClr val="tx1">
                    <a:tint val="75000"/>
                  </a:schemeClr>
                </a:solidFill>
              </a:defRPr>
            </a:lvl2pPr>
            <a:lvl3pPr marL="913415" indent="0" algn="ctr">
              <a:buNone/>
              <a:defRPr>
                <a:solidFill>
                  <a:schemeClr val="tx1">
                    <a:tint val="75000"/>
                  </a:schemeClr>
                </a:solidFill>
              </a:defRPr>
            </a:lvl3pPr>
            <a:lvl4pPr marL="1370130" indent="0" algn="ctr">
              <a:buNone/>
              <a:defRPr>
                <a:solidFill>
                  <a:schemeClr val="tx1">
                    <a:tint val="75000"/>
                  </a:schemeClr>
                </a:solidFill>
              </a:defRPr>
            </a:lvl4pPr>
            <a:lvl5pPr marL="1826837" indent="0" algn="ctr">
              <a:buNone/>
              <a:defRPr>
                <a:solidFill>
                  <a:schemeClr val="tx1">
                    <a:tint val="75000"/>
                  </a:schemeClr>
                </a:solidFill>
              </a:defRPr>
            </a:lvl5pPr>
            <a:lvl6pPr marL="2283543" indent="0" algn="ctr">
              <a:buNone/>
              <a:defRPr>
                <a:solidFill>
                  <a:schemeClr val="tx1">
                    <a:tint val="75000"/>
                  </a:schemeClr>
                </a:solidFill>
              </a:defRPr>
            </a:lvl6pPr>
            <a:lvl7pPr marL="2740257" indent="0" algn="ctr">
              <a:buNone/>
              <a:defRPr>
                <a:solidFill>
                  <a:schemeClr val="tx1">
                    <a:tint val="75000"/>
                  </a:schemeClr>
                </a:solidFill>
              </a:defRPr>
            </a:lvl7pPr>
            <a:lvl8pPr marL="3196961" indent="0" algn="ctr">
              <a:buNone/>
              <a:defRPr>
                <a:solidFill>
                  <a:schemeClr val="tx1">
                    <a:tint val="75000"/>
                  </a:schemeClr>
                </a:solidFill>
              </a:defRPr>
            </a:lvl8pPr>
            <a:lvl9pPr marL="3653673"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A690C61-2B42-4D85-BF86-A26F152147C6}"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455297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FB0F4245-B03D-4AB0-BF31-6F5CF8EC7BF8}"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80171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ZA"/>
          </a:p>
        </p:txBody>
      </p:sp>
      <p:sp>
        <p:nvSpPr>
          <p:cNvPr id="3" name="Content Placeholder 2"/>
          <p:cNvSpPr>
            <a:spLocks noGrp="1"/>
          </p:cNvSpPr>
          <p:nvPr>
            <p:ph sz="half" idx="1"/>
          </p:nvPr>
        </p:nvSpPr>
        <p:spPr>
          <a:xfrm>
            <a:off x="457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p>
            <a:fld id="{B2F8F364-2842-400A-9DF3-8B9417391F26}"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2 of 50</a:t>
            </a:r>
            <a:endParaRPr lang="en-ZA" dirty="0"/>
          </a:p>
        </p:txBody>
      </p:sp>
    </p:spTree>
    <p:extLst>
      <p:ext uri="{BB962C8B-B14F-4D97-AF65-F5344CB8AC3E}">
        <p14:creationId xmlns:p14="http://schemas.microsoft.com/office/powerpoint/2010/main" xmlns="" val="3257571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normAutofit/>
          </a:bodyPr>
          <a:lstStyle>
            <a:lvl1pPr algn="l">
              <a:defRPr sz="4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solidFill>
                  <a:schemeClr val="tx1">
                    <a:tint val="75000"/>
                  </a:schemeClr>
                </a:solidFill>
                <a:latin typeface="Trebuchet MS" pitchFamily="34" charset="0"/>
              </a:defRPr>
            </a:lvl1pPr>
            <a:lvl2pPr marL="456704" indent="0">
              <a:buNone/>
              <a:defRPr sz="1800">
                <a:solidFill>
                  <a:schemeClr val="tx1">
                    <a:tint val="75000"/>
                  </a:schemeClr>
                </a:solidFill>
              </a:defRPr>
            </a:lvl2pPr>
            <a:lvl3pPr marL="913415" indent="0">
              <a:buNone/>
              <a:defRPr sz="1600">
                <a:solidFill>
                  <a:schemeClr val="tx1">
                    <a:tint val="75000"/>
                  </a:schemeClr>
                </a:solidFill>
              </a:defRPr>
            </a:lvl3pPr>
            <a:lvl4pPr marL="1370130" indent="0">
              <a:buNone/>
              <a:defRPr sz="1400">
                <a:solidFill>
                  <a:schemeClr val="tx1">
                    <a:tint val="75000"/>
                  </a:schemeClr>
                </a:solidFill>
              </a:defRPr>
            </a:lvl4pPr>
            <a:lvl5pPr marL="1826837" indent="0">
              <a:buNone/>
              <a:defRPr sz="1400">
                <a:solidFill>
                  <a:schemeClr val="tx1">
                    <a:tint val="75000"/>
                  </a:schemeClr>
                </a:solidFill>
              </a:defRPr>
            </a:lvl5pPr>
            <a:lvl6pPr marL="2283543" indent="0">
              <a:buNone/>
              <a:defRPr sz="1400">
                <a:solidFill>
                  <a:schemeClr val="tx1">
                    <a:tint val="75000"/>
                  </a:schemeClr>
                </a:solidFill>
              </a:defRPr>
            </a:lvl6pPr>
            <a:lvl7pPr marL="2740257" indent="0">
              <a:buNone/>
              <a:defRPr sz="1400">
                <a:solidFill>
                  <a:schemeClr val="tx1">
                    <a:tint val="75000"/>
                  </a:schemeClr>
                </a:solidFill>
              </a:defRPr>
            </a:lvl7pPr>
            <a:lvl8pPr marL="3196961" indent="0">
              <a:buNone/>
              <a:defRPr sz="1400">
                <a:solidFill>
                  <a:schemeClr val="tx1">
                    <a:tint val="75000"/>
                  </a:schemeClr>
                </a:solidFill>
              </a:defRPr>
            </a:lvl8pPr>
            <a:lvl9pPr marL="3653673"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418029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ZA"/>
          </a:p>
        </p:txBody>
      </p:sp>
      <p:sp>
        <p:nvSpPr>
          <p:cNvPr id="3" name="Content Placeholder 2"/>
          <p:cNvSpPr>
            <a:spLocks noGrp="1"/>
          </p:cNvSpPr>
          <p:nvPr>
            <p:ph sz="half" idx="1"/>
          </p:nvPr>
        </p:nvSpPr>
        <p:spPr>
          <a:xfrm>
            <a:off x="457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p>
            <a:fld id="{5B81C37D-3EDF-4898-9CA4-6EDADF4CAD44}"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77989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8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38"/>
            <a:ext cx="4040188"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6" y="1535138"/>
            <a:ext cx="4041775"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8D29183-4BD1-48B7-96C3-BC6281D35012}" type="datetime1">
              <a:rPr lang="en-ZA" smtClean="0">
                <a:solidFill>
                  <a:prstClr val="black">
                    <a:tint val="75000"/>
                  </a:prstClr>
                </a:solidFill>
              </a:rPr>
              <a:pPr/>
              <a:t>2017/02/15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9" name="Slide Number Placeholder 8"/>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506225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fld id="{AACECA32-A471-4577-9346-7557A079FFE3}" type="datetime1">
              <a:rPr lang="en-ZA" smtClean="0">
                <a:solidFill>
                  <a:prstClr val="black">
                    <a:tint val="75000"/>
                  </a:prstClr>
                </a:solidFill>
              </a:rPr>
              <a:pPr/>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582864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93EC3-E3AE-4235-ADD4-36666FD78CAF}" type="datetime1">
              <a:rPr lang="en-ZA" smtClean="0">
                <a:solidFill>
                  <a:prstClr val="black">
                    <a:tint val="75000"/>
                  </a:prstClr>
                </a:solidFill>
              </a:rPr>
              <a:pPr/>
              <a:t>2017/02/15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255285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74"/>
            <a:ext cx="3008313" cy="1162051"/>
          </a:xfrm>
        </p:spPr>
        <p:txBody>
          <a:bodyPr anchor="b"/>
          <a:lstStyle>
            <a:lvl1pPr algn="l">
              <a:defRPr sz="20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83"/>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6"/>
            <a:ext cx="3008313" cy="46910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0B8C4-3B1C-4DBA-9965-18C34DD977CE}"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382999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6"/>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4" indent="0">
              <a:buNone/>
              <a:defRPr sz="2800"/>
            </a:lvl2pPr>
            <a:lvl3pPr marL="913415" indent="0">
              <a:buNone/>
              <a:defRPr sz="2400"/>
            </a:lvl3pPr>
            <a:lvl4pPr marL="1370130" indent="0">
              <a:buNone/>
              <a:defRPr sz="2000"/>
            </a:lvl4pPr>
            <a:lvl5pPr marL="1826837" indent="0">
              <a:buNone/>
              <a:defRPr sz="2000"/>
            </a:lvl5pPr>
            <a:lvl6pPr marL="2283543" indent="0">
              <a:buNone/>
              <a:defRPr sz="2000"/>
            </a:lvl6pPr>
            <a:lvl7pPr marL="2740257" indent="0">
              <a:buNone/>
              <a:defRPr sz="2000"/>
            </a:lvl7pPr>
            <a:lvl8pPr marL="3196961" indent="0">
              <a:buNone/>
              <a:defRPr sz="2000"/>
            </a:lvl8pPr>
            <a:lvl9pPr marL="3653673" indent="0">
              <a:buNone/>
              <a:defRPr sz="2000"/>
            </a:lvl9pPr>
          </a:lstStyle>
          <a:p>
            <a:endParaRPr lang="en-ZA"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A8E62-2340-4BF9-BE0D-9434E3D63FDD}"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919072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C3CB9BA-72DD-4D32-B708-C312BD2B4246}"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020916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5"/>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6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EE8E839-B6D0-41E3-B34A-51EE0079A4AF}"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446622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Hea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1520" y="260648"/>
            <a:ext cx="8229600" cy="562074"/>
          </a:xfrm>
          <a:prstGeom prst="rect">
            <a:avLst/>
          </a:prstGeom>
        </p:spPr>
        <p:txBody>
          <a:bodyPr lIns="91302" tIns="45652" rIns="91302" bIns="45652" anchor="b">
            <a:normAutofit/>
          </a:bodyPr>
          <a:lstStyle>
            <a:lvl1pPr>
              <a:defRPr sz="2400"/>
            </a:lvl1pPr>
          </a:lstStyle>
          <a:p>
            <a:r>
              <a:rPr lang="en-US" dirty="0" smtClean="0"/>
              <a:t>Click to edit master title style</a:t>
            </a:r>
            <a:endParaRPr lang="en-ZA" dirty="0"/>
          </a:p>
        </p:txBody>
      </p:sp>
      <p:sp>
        <p:nvSpPr>
          <p:cNvPr id="5" name="Date Placeholder 3"/>
          <p:cNvSpPr>
            <a:spLocks noGrp="1"/>
          </p:cNvSpPr>
          <p:nvPr>
            <p:ph type="dt" sz="half" idx="2"/>
          </p:nvPr>
        </p:nvSpPr>
        <p:spPr>
          <a:xfrm>
            <a:off x="251520" y="6453387"/>
            <a:ext cx="2746648" cy="365125"/>
          </a:xfrm>
          <a:prstGeom prst="rect">
            <a:avLst/>
          </a:prstGeom>
        </p:spPr>
        <p:txBody>
          <a:bodyPr vert="horz" lIns="91302" tIns="45652" rIns="91302" bIns="45652" rtlCol="0" anchor="ctr"/>
          <a:lstStyle>
            <a:lvl1pPr algn="l">
              <a:defRPr sz="1200">
                <a:solidFill>
                  <a:schemeClr val="tx1">
                    <a:tint val="75000"/>
                  </a:schemeClr>
                </a:solidFill>
              </a:defRPr>
            </a:lvl1pPr>
          </a:lstStyle>
          <a:p>
            <a:r>
              <a:rPr lang="en-ZA" dirty="0" smtClean="0">
                <a:solidFill>
                  <a:prstClr val="black">
                    <a:tint val="75000"/>
                  </a:prstClr>
                </a:solidFill>
              </a:rPr>
              <a:t>Brand South Africa </a:t>
            </a:r>
            <a:fld id="{9DEFEC3D-CA4B-4D9E-ABD1-C8619E07D0EC}" type="datetime1">
              <a:rPr lang="en-ZA" smtClean="0">
                <a:solidFill>
                  <a:prstClr val="black">
                    <a:tint val="75000"/>
                  </a:prstClr>
                </a:solidFill>
              </a:rPr>
              <a:pPr/>
              <a:t>2017/02/15</a:t>
            </a:fld>
            <a:endParaRPr lang="en-ZA" dirty="0">
              <a:solidFill>
                <a:prstClr val="black">
                  <a:tint val="75000"/>
                </a:prstClr>
              </a:solidFill>
            </a:endParaRPr>
          </a:p>
        </p:txBody>
      </p:sp>
    </p:spTree>
    <p:extLst>
      <p:ext uri="{BB962C8B-B14F-4D97-AF65-F5344CB8AC3E}">
        <p14:creationId xmlns:p14="http://schemas.microsoft.com/office/powerpoint/2010/main" xmlns="" val="2357214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8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38"/>
            <a:ext cx="4040188"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6" y="1535138"/>
            <a:ext cx="4041775"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0D2E290-05AD-407B-A318-803E250330D2}" type="datetime1">
              <a:rPr lang="en-ZA" smtClean="0"/>
              <a:pPr/>
              <a:t>2017/02/15</a:t>
            </a:fld>
            <a:endParaRPr lang="en-ZA" dirty="0"/>
          </a:p>
        </p:txBody>
      </p:sp>
      <p:sp>
        <p:nvSpPr>
          <p:cNvPr id="8" name="Footer Placeholder 7"/>
          <p:cNvSpPr>
            <a:spLocks noGrp="1"/>
          </p:cNvSpPr>
          <p:nvPr>
            <p:ph type="ftr" sz="quarter" idx="11"/>
          </p:nvPr>
        </p:nvSpPr>
        <p:spPr/>
        <p:txBody>
          <a:bodyPr/>
          <a:lstStyle/>
          <a:p>
            <a:r>
              <a:rPr lang="en-US" dirty="0" smtClean="0"/>
              <a:t>Page 2 of 50</a:t>
            </a:r>
            <a:endParaRPr lang="en-ZA" dirty="0"/>
          </a:p>
        </p:txBody>
      </p:sp>
      <p:sp>
        <p:nvSpPr>
          <p:cNvPr id="9" name="Slide Number Placeholder 8"/>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pPr/>
              <a:t>‹#›</a:t>
            </a:fld>
            <a:endParaRPr lang="en-ZA" dirty="0"/>
          </a:p>
        </p:txBody>
      </p:sp>
    </p:spTree>
    <p:extLst>
      <p:ext uri="{BB962C8B-B14F-4D97-AF65-F5344CB8AC3E}">
        <p14:creationId xmlns:p14="http://schemas.microsoft.com/office/powerpoint/2010/main" xmlns="" val="1781042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4" indent="0" algn="ctr">
              <a:buNone/>
              <a:defRPr>
                <a:solidFill>
                  <a:schemeClr val="tx1">
                    <a:tint val="75000"/>
                  </a:schemeClr>
                </a:solidFill>
              </a:defRPr>
            </a:lvl2pPr>
            <a:lvl3pPr marL="913415" indent="0" algn="ctr">
              <a:buNone/>
              <a:defRPr>
                <a:solidFill>
                  <a:schemeClr val="tx1">
                    <a:tint val="75000"/>
                  </a:schemeClr>
                </a:solidFill>
              </a:defRPr>
            </a:lvl3pPr>
            <a:lvl4pPr marL="1370130" indent="0" algn="ctr">
              <a:buNone/>
              <a:defRPr>
                <a:solidFill>
                  <a:schemeClr val="tx1">
                    <a:tint val="75000"/>
                  </a:schemeClr>
                </a:solidFill>
              </a:defRPr>
            </a:lvl4pPr>
            <a:lvl5pPr marL="1826837" indent="0" algn="ctr">
              <a:buNone/>
              <a:defRPr>
                <a:solidFill>
                  <a:schemeClr val="tx1">
                    <a:tint val="75000"/>
                  </a:schemeClr>
                </a:solidFill>
              </a:defRPr>
            </a:lvl5pPr>
            <a:lvl6pPr marL="2283543" indent="0" algn="ctr">
              <a:buNone/>
              <a:defRPr>
                <a:solidFill>
                  <a:schemeClr val="tx1">
                    <a:tint val="75000"/>
                  </a:schemeClr>
                </a:solidFill>
              </a:defRPr>
            </a:lvl6pPr>
            <a:lvl7pPr marL="2740257" indent="0" algn="ctr">
              <a:buNone/>
              <a:defRPr>
                <a:solidFill>
                  <a:schemeClr val="tx1">
                    <a:tint val="75000"/>
                  </a:schemeClr>
                </a:solidFill>
              </a:defRPr>
            </a:lvl7pPr>
            <a:lvl8pPr marL="3196961" indent="0" algn="ctr">
              <a:buNone/>
              <a:defRPr>
                <a:solidFill>
                  <a:schemeClr val="tx1">
                    <a:tint val="75000"/>
                  </a:schemeClr>
                </a:solidFill>
              </a:defRPr>
            </a:lvl8pPr>
            <a:lvl9pPr marL="3653673"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69B5DA1-AEFD-4546-848D-51812BFFBBB0}"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269982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fld id="{75FFAB48-50B7-4D0E-B6F0-88F4952B6F5E}"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2272469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normAutofit/>
          </a:bodyPr>
          <a:lstStyle>
            <a:lvl1pPr algn="l">
              <a:defRPr sz="4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solidFill>
                  <a:schemeClr val="tx1">
                    <a:tint val="75000"/>
                  </a:schemeClr>
                </a:solidFill>
                <a:latin typeface="Trebuchet MS" pitchFamily="34" charset="0"/>
              </a:defRPr>
            </a:lvl1pPr>
            <a:lvl2pPr marL="456704" indent="0">
              <a:buNone/>
              <a:defRPr sz="1800">
                <a:solidFill>
                  <a:schemeClr val="tx1">
                    <a:tint val="75000"/>
                  </a:schemeClr>
                </a:solidFill>
              </a:defRPr>
            </a:lvl2pPr>
            <a:lvl3pPr marL="913415" indent="0">
              <a:buNone/>
              <a:defRPr sz="1600">
                <a:solidFill>
                  <a:schemeClr val="tx1">
                    <a:tint val="75000"/>
                  </a:schemeClr>
                </a:solidFill>
              </a:defRPr>
            </a:lvl3pPr>
            <a:lvl4pPr marL="1370130" indent="0">
              <a:buNone/>
              <a:defRPr sz="1400">
                <a:solidFill>
                  <a:schemeClr val="tx1">
                    <a:tint val="75000"/>
                  </a:schemeClr>
                </a:solidFill>
              </a:defRPr>
            </a:lvl4pPr>
            <a:lvl5pPr marL="1826837" indent="0">
              <a:buNone/>
              <a:defRPr sz="1400">
                <a:solidFill>
                  <a:schemeClr val="tx1">
                    <a:tint val="75000"/>
                  </a:schemeClr>
                </a:solidFill>
              </a:defRPr>
            </a:lvl5pPr>
            <a:lvl6pPr marL="2283543" indent="0">
              <a:buNone/>
              <a:defRPr sz="1400">
                <a:solidFill>
                  <a:schemeClr val="tx1">
                    <a:tint val="75000"/>
                  </a:schemeClr>
                </a:solidFill>
              </a:defRPr>
            </a:lvl6pPr>
            <a:lvl7pPr marL="2740257" indent="0">
              <a:buNone/>
              <a:defRPr sz="1400">
                <a:solidFill>
                  <a:schemeClr val="tx1">
                    <a:tint val="75000"/>
                  </a:schemeClr>
                </a:solidFill>
              </a:defRPr>
            </a:lvl7pPr>
            <a:lvl8pPr marL="3196961" indent="0">
              <a:buNone/>
              <a:defRPr sz="1400">
                <a:solidFill>
                  <a:schemeClr val="tx1">
                    <a:tint val="75000"/>
                  </a:schemeClr>
                </a:solidFill>
              </a:defRPr>
            </a:lvl8pPr>
            <a:lvl9pPr marL="3653673"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847534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ZA"/>
          </a:p>
        </p:txBody>
      </p:sp>
      <p:sp>
        <p:nvSpPr>
          <p:cNvPr id="3" name="Content Placeholder 2"/>
          <p:cNvSpPr>
            <a:spLocks noGrp="1"/>
          </p:cNvSpPr>
          <p:nvPr>
            <p:ph sz="half" idx="1"/>
          </p:nvPr>
        </p:nvSpPr>
        <p:spPr>
          <a:xfrm>
            <a:off x="457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26"/>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p>
            <a:fld id="{A277DADB-371F-4157-9F73-40475283D5EA}"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785535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8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38"/>
            <a:ext cx="4040188"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6" y="1535138"/>
            <a:ext cx="4041775" cy="639763"/>
          </a:xfrm>
        </p:spPr>
        <p:txBody>
          <a:bodyPr anchor="b">
            <a:normAutofit/>
          </a:bodyPr>
          <a:lstStyle>
            <a:lvl1pPr marL="0" indent="0">
              <a:buNone/>
              <a:defRPr sz="2000" b="1"/>
            </a:lvl1pPr>
            <a:lvl2pPr marL="456704" indent="0">
              <a:buNone/>
              <a:defRPr sz="2000" b="1"/>
            </a:lvl2pPr>
            <a:lvl3pPr marL="913415" indent="0">
              <a:buNone/>
              <a:defRPr sz="1800" b="1"/>
            </a:lvl3pPr>
            <a:lvl4pPr marL="1370130" indent="0">
              <a:buNone/>
              <a:defRPr sz="1600" b="1"/>
            </a:lvl4pPr>
            <a:lvl5pPr marL="1826837" indent="0">
              <a:buNone/>
              <a:defRPr sz="1600" b="1"/>
            </a:lvl5pPr>
            <a:lvl6pPr marL="2283543" indent="0">
              <a:buNone/>
              <a:defRPr sz="1600" b="1"/>
            </a:lvl6pPr>
            <a:lvl7pPr marL="2740257" indent="0">
              <a:buNone/>
              <a:defRPr sz="1600" b="1"/>
            </a:lvl7pPr>
            <a:lvl8pPr marL="3196961" indent="0">
              <a:buNone/>
              <a:defRPr sz="1600" b="1"/>
            </a:lvl8pPr>
            <a:lvl9pPr marL="365367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9A1606A-E41D-428A-A954-13A1CBAB8CEF}" type="datetime1">
              <a:rPr lang="en-ZA" smtClean="0">
                <a:solidFill>
                  <a:prstClr val="black">
                    <a:tint val="75000"/>
                  </a:prstClr>
                </a:solidFill>
              </a:rPr>
              <a:pPr/>
              <a:t>2017/02/15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9" name="Slide Number Placeholder 8"/>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046977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fld id="{00ACDA49-C74C-40C6-BCB4-B31A4ABAAF36}" type="datetime1">
              <a:rPr lang="en-ZA" smtClean="0">
                <a:solidFill>
                  <a:prstClr val="black">
                    <a:tint val="75000"/>
                  </a:prstClr>
                </a:solidFill>
              </a:rPr>
              <a:pPr/>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928797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3F688-D027-4A97-AD39-7B13CC7D8B53}" type="datetime1">
              <a:rPr lang="en-ZA" smtClean="0">
                <a:solidFill>
                  <a:prstClr val="black">
                    <a:tint val="75000"/>
                  </a:prstClr>
                </a:solidFill>
              </a:rPr>
              <a:pPr/>
              <a:t>2017/02/15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797991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74"/>
            <a:ext cx="3008313" cy="1162051"/>
          </a:xfrm>
        </p:spPr>
        <p:txBody>
          <a:bodyPr anchor="b"/>
          <a:lstStyle>
            <a:lvl1pPr algn="l">
              <a:defRPr sz="20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83"/>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6"/>
            <a:ext cx="3008313" cy="46910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91F62-48BD-47E1-9CC3-95024656FB86}"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605669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6"/>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4" indent="0">
              <a:buNone/>
              <a:defRPr sz="2800"/>
            </a:lvl2pPr>
            <a:lvl3pPr marL="913415" indent="0">
              <a:buNone/>
              <a:defRPr sz="2400"/>
            </a:lvl3pPr>
            <a:lvl4pPr marL="1370130" indent="0">
              <a:buNone/>
              <a:defRPr sz="2000"/>
            </a:lvl4pPr>
            <a:lvl5pPr marL="1826837" indent="0">
              <a:buNone/>
              <a:defRPr sz="2000"/>
            </a:lvl5pPr>
            <a:lvl6pPr marL="2283543" indent="0">
              <a:buNone/>
              <a:defRPr sz="2000"/>
            </a:lvl6pPr>
            <a:lvl7pPr marL="2740257" indent="0">
              <a:buNone/>
              <a:defRPr sz="2000"/>
            </a:lvl7pPr>
            <a:lvl8pPr marL="3196961" indent="0">
              <a:buNone/>
              <a:defRPr sz="2000"/>
            </a:lvl8pPr>
            <a:lvl9pPr marL="3653673" indent="0">
              <a:buNone/>
              <a:defRPr sz="2000"/>
            </a:lvl9pPr>
          </a:lstStyle>
          <a:p>
            <a:endParaRPr lang="en-ZA"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BB059-5EEE-463B-A77C-7B332DD60C08}" type="datetime1">
              <a:rPr lang="en-ZA" smtClean="0">
                <a:solidFill>
                  <a:prstClr val="black">
                    <a:tint val="75000"/>
                  </a:prstClr>
                </a:solidFill>
              </a:rPr>
              <a:pPr/>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716799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8EE4C29-85B7-429E-ADAC-4A95C3CD5839}"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76375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fld id="{3B426AF0-96E2-48C6-9C6B-D9B3CF2B2D01}"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2 of 50</a:t>
            </a:r>
            <a:endParaRPr lang="en-ZA" dirty="0"/>
          </a:p>
        </p:txBody>
      </p:sp>
    </p:spTree>
    <p:extLst>
      <p:ext uri="{BB962C8B-B14F-4D97-AF65-F5344CB8AC3E}">
        <p14:creationId xmlns:p14="http://schemas.microsoft.com/office/powerpoint/2010/main" xmlns="" val="333165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5"/>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6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A3BC206-334B-4BFD-ADC6-A8345BB069B4}"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594378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5569" indent="0" algn="ctr">
              <a:buNone/>
              <a:defRPr>
                <a:solidFill>
                  <a:schemeClr val="tx1">
                    <a:tint val="75000"/>
                  </a:schemeClr>
                </a:solidFill>
              </a:defRPr>
            </a:lvl2pPr>
            <a:lvl3pPr marL="911171" indent="0" algn="ctr">
              <a:buNone/>
              <a:defRPr>
                <a:solidFill>
                  <a:schemeClr val="tx1">
                    <a:tint val="75000"/>
                  </a:schemeClr>
                </a:solidFill>
              </a:defRPr>
            </a:lvl3pPr>
            <a:lvl4pPr marL="1366770" indent="0" algn="ctr">
              <a:buNone/>
              <a:defRPr>
                <a:solidFill>
                  <a:schemeClr val="tx1">
                    <a:tint val="75000"/>
                  </a:schemeClr>
                </a:solidFill>
              </a:defRPr>
            </a:lvl4pPr>
            <a:lvl5pPr marL="1822352" indent="0" algn="ctr">
              <a:buNone/>
              <a:defRPr>
                <a:solidFill>
                  <a:schemeClr val="tx1">
                    <a:tint val="75000"/>
                  </a:schemeClr>
                </a:solidFill>
              </a:defRPr>
            </a:lvl5pPr>
            <a:lvl6pPr marL="2277949" indent="0" algn="ctr">
              <a:buNone/>
              <a:defRPr>
                <a:solidFill>
                  <a:schemeClr val="tx1">
                    <a:tint val="75000"/>
                  </a:schemeClr>
                </a:solidFill>
              </a:defRPr>
            </a:lvl6pPr>
            <a:lvl7pPr marL="2733535" indent="0" algn="ctr">
              <a:buNone/>
              <a:defRPr>
                <a:solidFill>
                  <a:schemeClr val="tx1">
                    <a:tint val="75000"/>
                  </a:schemeClr>
                </a:solidFill>
              </a:defRPr>
            </a:lvl7pPr>
            <a:lvl8pPr marL="3189117" indent="0" algn="ctr">
              <a:buNone/>
              <a:defRPr>
                <a:solidFill>
                  <a:schemeClr val="tx1">
                    <a:tint val="75000"/>
                  </a:schemeClr>
                </a:solidFill>
              </a:defRPr>
            </a:lvl8pPr>
            <a:lvl9pPr marL="3644698"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AEECA6DD-F283-4881-BCB0-F93D9B6796C5}"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4273978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DEEB3AF9-C9A6-4697-AAC1-26696B1B3E63}"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2073639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nchor="t">
            <a:normAutofit/>
          </a:bodyPr>
          <a:lstStyle>
            <a:lvl1pPr algn="l">
              <a:defRPr sz="4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82"/>
            <a:ext cx="7772400" cy="1500187"/>
          </a:xfrm>
        </p:spPr>
        <p:txBody>
          <a:bodyPr anchor="b"/>
          <a:lstStyle>
            <a:lvl1pPr marL="0" indent="0">
              <a:buNone/>
              <a:defRPr sz="2000">
                <a:solidFill>
                  <a:schemeClr val="tx1">
                    <a:tint val="75000"/>
                  </a:schemeClr>
                </a:solidFill>
                <a:latin typeface="Trebuchet MS" pitchFamily="34" charset="0"/>
              </a:defRPr>
            </a:lvl1pPr>
            <a:lvl2pPr marL="455569" indent="0">
              <a:buNone/>
              <a:defRPr sz="1800">
                <a:solidFill>
                  <a:schemeClr val="tx1">
                    <a:tint val="75000"/>
                  </a:schemeClr>
                </a:solidFill>
              </a:defRPr>
            </a:lvl2pPr>
            <a:lvl3pPr marL="911171" indent="0">
              <a:buNone/>
              <a:defRPr sz="1600">
                <a:solidFill>
                  <a:schemeClr val="tx1">
                    <a:tint val="75000"/>
                  </a:schemeClr>
                </a:solidFill>
              </a:defRPr>
            </a:lvl3pPr>
            <a:lvl4pPr marL="1366770" indent="0">
              <a:buNone/>
              <a:defRPr sz="1400">
                <a:solidFill>
                  <a:schemeClr val="tx1">
                    <a:tint val="75000"/>
                  </a:schemeClr>
                </a:solidFill>
              </a:defRPr>
            </a:lvl4pPr>
            <a:lvl5pPr marL="1822352" indent="0">
              <a:buNone/>
              <a:defRPr sz="1400">
                <a:solidFill>
                  <a:schemeClr val="tx1">
                    <a:tint val="75000"/>
                  </a:schemeClr>
                </a:solidFill>
              </a:defRPr>
            </a:lvl5pPr>
            <a:lvl6pPr marL="2277949" indent="0">
              <a:buNone/>
              <a:defRPr sz="1400">
                <a:solidFill>
                  <a:schemeClr val="tx1">
                    <a:tint val="75000"/>
                  </a:schemeClr>
                </a:solidFill>
              </a:defRPr>
            </a:lvl6pPr>
            <a:lvl7pPr marL="2733535" indent="0">
              <a:buNone/>
              <a:defRPr sz="1400">
                <a:solidFill>
                  <a:schemeClr val="tx1">
                    <a:tint val="75000"/>
                  </a:schemeClr>
                </a:solidFill>
              </a:defRPr>
            </a:lvl7pPr>
            <a:lvl8pPr marL="3189117" indent="0">
              <a:buNone/>
              <a:defRPr sz="1400">
                <a:solidFill>
                  <a:schemeClr val="tx1">
                    <a:tint val="75000"/>
                  </a:schemeClr>
                </a:solidFill>
              </a:defRPr>
            </a:lvl8pPr>
            <a:lvl9pPr marL="3644698"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257371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ZA"/>
          </a:p>
        </p:txBody>
      </p:sp>
      <p:sp>
        <p:nvSpPr>
          <p:cNvPr id="3" name="Content Placeholder 2"/>
          <p:cNvSpPr>
            <a:spLocks noGrp="1"/>
          </p:cNvSpPr>
          <p:nvPr>
            <p:ph sz="half" idx="1"/>
          </p:nvPr>
        </p:nvSpPr>
        <p:spPr>
          <a:xfrm>
            <a:off x="457200" y="1600274"/>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74"/>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9EC01F3B-91FD-453D-B912-A588B705B71B}"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2134852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8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86"/>
            <a:ext cx="4040188" cy="639763"/>
          </a:xfrm>
        </p:spPr>
        <p:txBody>
          <a:bodyPr anchor="b">
            <a:normAutofit/>
          </a:bodyPr>
          <a:lstStyle>
            <a:lvl1pPr marL="0" indent="0">
              <a:buNone/>
              <a:defRPr sz="2000" b="1"/>
            </a:lvl1pPr>
            <a:lvl2pPr marL="455569" indent="0">
              <a:buNone/>
              <a:defRPr sz="2000" b="1"/>
            </a:lvl2pPr>
            <a:lvl3pPr marL="911171" indent="0">
              <a:buNone/>
              <a:defRPr sz="1800" b="1"/>
            </a:lvl3pPr>
            <a:lvl4pPr marL="1366770" indent="0">
              <a:buNone/>
              <a:defRPr sz="1600" b="1"/>
            </a:lvl4pPr>
            <a:lvl5pPr marL="1822352" indent="0">
              <a:buNone/>
              <a:defRPr sz="1600" b="1"/>
            </a:lvl5pPr>
            <a:lvl6pPr marL="2277949" indent="0">
              <a:buNone/>
              <a:defRPr sz="1600" b="1"/>
            </a:lvl6pPr>
            <a:lvl7pPr marL="2733535" indent="0">
              <a:buNone/>
              <a:defRPr sz="1600" b="1"/>
            </a:lvl7pPr>
            <a:lvl8pPr marL="3189117" indent="0">
              <a:buNone/>
              <a:defRPr sz="1600" b="1"/>
            </a:lvl8pPr>
            <a:lvl9pPr marL="364469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6" y="1535186"/>
            <a:ext cx="4041775" cy="639763"/>
          </a:xfrm>
        </p:spPr>
        <p:txBody>
          <a:bodyPr anchor="b">
            <a:normAutofit/>
          </a:bodyPr>
          <a:lstStyle>
            <a:lvl1pPr marL="0" indent="0">
              <a:buNone/>
              <a:defRPr sz="2000" b="1"/>
            </a:lvl1pPr>
            <a:lvl2pPr marL="455569" indent="0">
              <a:buNone/>
              <a:defRPr sz="2000" b="1"/>
            </a:lvl2pPr>
            <a:lvl3pPr marL="911171" indent="0">
              <a:buNone/>
              <a:defRPr sz="1800" b="1"/>
            </a:lvl3pPr>
            <a:lvl4pPr marL="1366770" indent="0">
              <a:buNone/>
              <a:defRPr sz="1600" b="1"/>
            </a:lvl4pPr>
            <a:lvl5pPr marL="1822352" indent="0">
              <a:buNone/>
              <a:defRPr sz="1600" b="1"/>
            </a:lvl5pPr>
            <a:lvl6pPr marL="2277949" indent="0">
              <a:buNone/>
              <a:defRPr sz="1600" b="1"/>
            </a:lvl6pPr>
            <a:lvl7pPr marL="2733535" indent="0">
              <a:buNone/>
              <a:defRPr sz="1600" b="1"/>
            </a:lvl7pPr>
            <a:lvl8pPr marL="3189117" indent="0">
              <a:buNone/>
              <a:defRPr sz="1600" b="1"/>
            </a:lvl8pPr>
            <a:lvl9pPr marL="364469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7FA53952-9EBD-4209-86A3-1BDB1639C92F}" type="datetime1">
              <a:rPr lang="en-ZA" smtClean="0"/>
              <a:pPr>
                <a:defRPr/>
              </a:pPr>
              <a:t>2017/02/15</a:t>
            </a:fld>
            <a:endParaRPr lang="en-ZA" dirty="0"/>
          </a:p>
        </p:txBody>
      </p:sp>
      <p:sp>
        <p:nvSpPr>
          <p:cNvPr id="8" name="Footer Placeholder 7"/>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9" name="Slide Number Placeholder 8"/>
          <p:cNvSpPr>
            <a:spLocks noGrp="1"/>
          </p:cNvSpPr>
          <p:nvPr>
            <p:ph type="sldNum" sz="quarter" idx="12"/>
          </p:nvPr>
        </p:nvSpPr>
        <p:spPr>
          <a:xfrm>
            <a:off x="6553275" y="6356846"/>
            <a:ext cx="2133079" cy="365001"/>
          </a:xfrm>
          <a:prstGeom prst="rect">
            <a:avLst/>
          </a:prstGeom>
        </p:spPr>
        <p:txBody>
          <a:bodyPr vert="horz" wrap="square" lIns="91113" tIns="45557" rIns="91113" bIns="45557" numCol="1" anchor="t" anchorCtr="0" compatLnSpc="1">
            <a:prstTxWarp prst="textNoShape">
              <a:avLst/>
            </a:prstTxWarp>
          </a:bodyPr>
          <a:lstStyle>
            <a:lvl1pPr defTabSz="910744" eaLnBrk="1" hangingPunct="1">
              <a:defRPr sz="1800">
                <a:latin typeface="Calibri" pitchFamily="34" charset="0"/>
              </a:defRPr>
            </a:lvl1pPr>
          </a:lstStyle>
          <a:p>
            <a:pPr fontAlgn="base">
              <a:spcBef>
                <a:spcPct val="0"/>
              </a:spcBef>
              <a:spcAft>
                <a:spcPct val="0"/>
              </a:spcAft>
            </a:pPr>
            <a:fld id="{B4CF78BD-4B32-4650-8D71-D1E482175B05}"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3244068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DA3B1AED-0ADE-4905-9477-117F4EB0223F}" type="datetime1">
              <a:rPr lang="en-ZA" smtClean="0"/>
              <a:pPr>
                <a:defRPr/>
              </a:pPr>
              <a:t>2017/02/15</a:t>
            </a:fld>
            <a:endParaRPr lang="en-ZA" dirty="0"/>
          </a:p>
        </p:txBody>
      </p:sp>
      <p:sp>
        <p:nvSpPr>
          <p:cNvPr id="4" name="Footer Placeholder 3"/>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4212325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5C772310-F6C4-4ADB-93C3-D2A4EEED2E30}" type="datetime1">
              <a:rPr lang="en-ZA" smtClean="0"/>
              <a:pPr>
                <a:defRPr/>
              </a:pPr>
              <a:t>2017/02/15</a:t>
            </a:fld>
            <a:endParaRPr lang="en-ZA" dirty="0"/>
          </a:p>
        </p:txBody>
      </p:sp>
      <p:sp>
        <p:nvSpPr>
          <p:cNvPr id="3" name="Footer Placeholder 2"/>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3418561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122"/>
            <a:ext cx="3008313" cy="1162051"/>
          </a:xfrm>
        </p:spPr>
        <p:txBody>
          <a:bodyPr anchor="b"/>
          <a:lstStyle>
            <a:lvl1pPr algn="l">
              <a:defRPr sz="20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131"/>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6"/>
            <a:ext cx="3008313" cy="4691063"/>
          </a:xfrm>
        </p:spPr>
        <p:txBody>
          <a:bodyPr/>
          <a:lstStyle>
            <a:lvl1pPr marL="0" indent="0">
              <a:buNone/>
              <a:defRPr sz="1400"/>
            </a:lvl1pPr>
            <a:lvl2pPr marL="455569" indent="0">
              <a:buNone/>
              <a:defRPr sz="1200"/>
            </a:lvl2pPr>
            <a:lvl3pPr marL="911171" indent="0">
              <a:buNone/>
              <a:defRPr sz="1000"/>
            </a:lvl3pPr>
            <a:lvl4pPr marL="1366770" indent="0">
              <a:buNone/>
              <a:defRPr sz="900"/>
            </a:lvl4pPr>
            <a:lvl5pPr marL="1822352" indent="0">
              <a:buNone/>
              <a:defRPr sz="900"/>
            </a:lvl5pPr>
            <a:lvl6pPr marL="2277949" indent="0">
              <a:buNone/>
              <a:defRPr sz="900"/>
            </a:lvl6pPr>
            <a:lvl7pPr marL="2733535" indent="0">
              <a:buNone/>
              <a:defRPr sz="900"/>
            </a:lvl7pPr>
            <a:lvl8pPr marL="3189117" indent="0">
              <a:buNone/>
              <a:defRPr sz="900"/>
            </a:lvl8pPr>
            <a:lvl9pPr marL="36446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EFDC081A-5A24-4A70-AA6E-BB277CC7153E}"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7" name="Slide Number Placeholder 6"/>
          <p:cNvSpPr>
            <a:spLocks noGrp="1"/>
          </p:cNvSpPr>
          <p:nvPr>
            <p:ph type="sldNum" sz="quarter" idx="12"/>
          </p:nvPr>
        </p:nvSpPr>
        <p:spPr>
          <a:xfrm>
            <a:off x="6553275" y="6356846"/>
            <a:ext cx="2133079" cy="365001"/>
          </a:xfrm>
          <a:prstGeom prst="rect">
            <a:avLst/>
          </a:prstGeom>
        </p:spPr>
        <p:txBody>
          <a:bodyPr vert="horz" wrap="square" lIns="91113" tIns="45557" rIns="91113" bIns="45557" numCol="1" anchor="t" anchorCtr="0" compatLnSpc="1">
            <a:prstTxWarp prst="textNoShape">
              <a:avLst/>
            </a:prstTxWarp>
          </a:bodyPr>
          <a:lstStyle>
            <a:lvl1pPr defTabSz="910744" eaLnBrk="1" hangingPunct="1">
              <a:defRPr sz="1800">
                <a:latin typeface="Calibri" pitchFamily="34" charset="0"/>
              </a:defRPr>
            </a:lvl1pPr>
          </a:lstStyle>
          <a:p>
            <a:pPr fontAlgn="base">
              <a:spcBef>
                <a:spcPct val="0"/>
              </a:spcBef>
              <a:spcAft>
                <a:spcPct val="0"/>
              </a:spcAft>
            </a:pPr>
            <a:fld id="{DA5F84C8-4A3E-42A2-99C8-B7DDC5416182}"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2023151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4"/>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5569" indent="0">
              <a:buNone/>
              <a:defRPr sz="2800"/>
            </a:lvl2pPr>
            <a:lvl3pPr marL="911171" indent="0">
              <a:buNone/>
              <a:defRPr sz="2400"/>
            </a:lvl3pPr>
            <a:lvl4pPr marL="1366770" indent="0">
              <a:buNone/>
              <a:defRPr sz="2000"/>
            </a:lvl4pPr>
            <a:lvl5pPr marL="1822352" indent="0">
              <a:buNone/>
              <a:defRPr sz="2000"/>
            </a:lvl5pPr>
            <a:lvl6pPr marL="2277949" indent="0">
              <a:buNone/>
              <a:defRPr sz="2000"/>
            </a:lvl6pPr>
            <a:lvl7pPr marL="2733535" indent="0">
              <a:buNone/>
              <a:defRPr sz="2000"/>
            </a:lvl7pPr>
            <a:lvl8pPr marL="3189117" indent="0">
              <a:buNone/>
              <a:defRPr sz="2000"/>
            </a:lvl8pPr>
            <a:lvl9pPr marL="3644698" indent="0">
              <a:buNone/>
              <a:defRPr sz="2000"/>
            </a:lvl9pPr>
          </a:lstStyle>
          <a:p>
            <a:pPr lvl="0"/>
            <a:endParaRPr lang="en-ZA" noProof="0"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5569" indent="0">
              <a:buNone/>
              <a:defRPr sz="1200"/>
            </a:lvl2pPr>
            <a:lvl3pPr marL="911171" indent="0">
              <a:buNone/>
              <a:defRPr sz="1000"/>
            </a:lvl3pPr>
            <a:lvl4pPr marL="1366770" indent="0">
              <a:buNone/>
              <a:defRPr sz="900"/>
            </a:lvl4pPr>
            <a:lvl5pPr marL="1822352" indent="0">
              <a:buNone/>
              <a:defRPr sz="900"/>
            </a:lvl5pPr>
            <a:lvl6pPr marL="2277949" indent="0">
              <a:buNone/>
              <a:defRPr sz="900"/>
            </a:lvl6pPr>
            <a:lvl7pPr marL="2733535" indent="0">
              <a:buNone/>
              <a:defRPr sz="900"/>
            </a:lvl7pPr>
            <a:lvl8pPr marL="3189117" indent="0">
              <a:buNone/>
              <a:defRPr sz="900"/>
            </a:lvl8pPr>
            <a:lvl9pPr marL="364469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72DFAA69-FF2C-48AB-B61B-1EDC0CB3C120}"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7" name="Slide Number Placeholder 6"/>
          <p:cNvSpPr>
            <a:spLocks noGrp="1"/>
          </p:cNvSpPr>
          <p:nvPr>
            <p:ph type="sldNum" sz="quarter" idx="12"/>
          </p:nvPr>
        </p:nvSpPr>
        <p:spPr>
          <a:xfrm>
            <a:off x="6553275" y="6356846"/>
            <a:ext cx="2133079" cy="365001"/>
          </a:xfrm>
          <a:prstGeom prst="rect">
            <a:avLst/>
          </a:prstGeom>
        </p:spPr>
        <p:txBody>
          <a:bodyPr vert="horz" wrap="square" lIns="91113" tIns="45557" rIns="91113" bIns="45557" numCol="1" anchor="t" anchorCtr="0" compatLnSpc="1">
            <a:prstTxWarp prst="textNoShape">
              <a:avLst/>
            </a:prstTxWarp>
          </a:bodyPr>
          <a:lstStyle>
            <a:lvl1pPr defTabSz="910744" eaLnBrk="1" hangingPunct="1">
              <a:defRPr sz="1800">
                <a:latin typeface="Calibri" pitchFamily="34" charset="0"/>
              </a:defRPr>
            </a:lvl1pPr>
          </a:lstStyle>
          <a:p>
            <a:pPr fontAlgn="base">
              <a:spcBef>
                <a:spcPct val="0"/>
              </a:spcBef>
              <a:spcAft>
                <a:spcPct val="0"/>
              </a:spcAft>
            </a:pPr>
            <a:fld id="{B024884F-7C26-4ECD-8303-99EE78F54C91}"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420010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5BA5C-D3B2-44A3-A2C6-23A31074F1E9}" type="datetime1">
              <a:rPr lang="en-ZA" smtClean="0"/>
              <a:pPr/>
              <a:t>2017/02/15</a:t>
            </a:fld>
            <a:endParaRPr lang="en-ZA" dirty="0"/>
          </a:p>
        </p:txBody>
      </p:sp>
      <p:sp>
        <p:nvSpPr>
          <p:cNvPr id="3" name="Footer Placeholder 2"/>
          <p:cNvSpPr>
            <a:spLocks noGrp="1"/>
          </p:cNvSpPr>
          <p:nvPr>
            <p:ph type="ftr" sz="quarter" idx="11"/>
          </p:nvPr>
        </p:nvSpPr>
        <p:spPr/>
        <p:txBody>
          <a:bodyPr/>
          <a:lstStyle/>
          <a:p>
            <a:r>
              <a:rPr lang="en-US" dirty="0" smtClean="0"/>
              <a:t>Page 2 of 50</a:t>
            </a:r>
            <a:endParaRPr lang="en-ZA" dirty="0"/>
          </a:p>
        </p:txBody>
      </p:sp>
    </p:spTree>
    <p:extLst>
      <p:ext uri="{BB962C8B-B14F-4D97-AF65-F5344CB8AC3E}">
        <p14:creationId xmlns:p14="http://schemas.microsoft.com/office/powerpoint/2010/main" xmlns="" val="1529586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30D8658B-0BBC-4B5F-96E9-52221855FE4B}"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6" name="Slide Number Placeholder 5"/>
          <p:cNvSpPr>
            <a:spLocks noGrp="1"/>
          </p:cNvSpPr>
          <p:nvPr>
            <p:ph type="sldNum" sz="quarter" idx="12"/>
          </p:nvPr>
        </p:nvSpPr>
        <p:spPr>
          <a:xfrm>
            <a:off x="6553275" y="6356846"/>
            <a:ext cx="2133079" cy="365001"/>
          </a:xfrm>
          <a:prstGeom prst="rect">
            <a:avLst/>
          </a:prstGeom>
        </p:spPr>
        <p:txBody>
          <a:bodyPr vert="horz" wrap="square" lIns="91113" tIns="45557" rIns="91113" bIns="45557" numCol="1" anchor="t" anchorCtr="0" compatLnSpc="1">
            <a:prstTxWarp prst="textNoShape">
              <a:avLst/>
            </a:prstTxWarp>
          </a:bodyPr>
          <a:lstStyle>
            <a:lvl1pPr defTabSz="910744" eaLnBrk="1" hangingPunct="1">
              <a:defRPr sz="1800">
                <a:latin typeface="Calibri" pitchFamily="34" charset="0"/>
              </a:defRPr>
            </a:lvl1pPr>
          </a:lstStyle>
          <a:p>
            <a:pPr fontAlgn="base">
              <a:spcBef>
                <a:spcPct val="0"/>
              </a:spcBef>
              <a:spcAft>
                <a:spcPct val="0"/>
              </a:spcAft>
            </a:pPr>
            <a:fld id="{C938C643-579B-4866-8BA6-BDC82FEBE752}"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3720969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3"/>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71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fld id="{ED5CE883-7D81-478D-B41C-5E6D8832A31E}"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090"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6" name="Slide Number Placeholder 5"/>
          <p:cNvSpPr>
            <a:spLocks noGrp="1"/>
          </p:cNvSpPr>
          <p:nvPr>
            <p:ph type="sldNum" sz="quarter" idx="12"/>
          </p:nvPr>
        </p:nvSpPr>
        <p:spPr>
          <a:xfrm>
            <a:off x="6553275" y="6356846"/>
            <a:ext cx="2133079" cy="365001"/>
          </a:xfrm>
          <a:prstGeom prst="rect">
            <a:avLst/>
          </a:prstGeom>
        </p:spPr>
        <p:txBody>
          <a:bodyPr vert="horz" wrap="square" lIns="91113" tIns="45557" rIns="91113" bIns="45557" numCol="1" anchor="t" anchorCtr="0" compatLnSpc="1">
            <a:prstTxWarp prst="textNoShape">
              <a:avLst/>
            </a:prstTxWarp>
          </a:bodyPr>
          <a:lstStyle>
            <a:lvl1pPr defTabSz="910744" eaLnBrk="1" hangingPunct="1">
              <a:defRPr sz="1800">
                <a:latin typeface="Calibri" pitchFamily="34" charset="0"/>
              </a:defRPr>
            </a:lvl1pPr>
          </a:lstStyle>
          <a:p>
            <a:pPr fontAlgn="base">
              <a:spcBef>
                <a:spcPct val="0"/>
              </a:spcBef>
              <a:spcAft>
                <a:spcPct val="0"/>
              </a:spcAft>
            </a:pPr>
            <a:fld id="{0058DDB2-09AC-4A1F-95DE-A1FA1809B954}"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1355318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064" indent="0" algn="ctr">
              <a:buNone/>
              <a:defRPr>
                <a:solidFill>
                  <a:schemeClr val="tx1">
                    <a:tint val="75000"/>
                  </a:schemeClr>
                </a:solidFill>
              </a:defRPr>
            </a:lvl2pPr>
            <a:lvl3pPr marL="912152" indent="0" algn="ctr">
              <a:buNone/>
              <a:defRPr>
                <a:solidFill>
                  <a:schemeClr val="tx1">
                    <a:tint val="75000"/>
                  </a:schemeClr>
                </a:solidFill>
              </a:defRPr>
            </a:lvl3pPr>
            <a:lvl4pPr marL="1368240" indent="0" algn="ctr">
              <a:buNone/>
              <a:defRPr>
                <a:solidFill>
                  <a:schemeClr val="tx1">
                    <a:tint val="75000"/>
                  </a:schemeClr>
                </a:solidFill>
              </a:defRPr>
            </a:lvl4pPr>
            <a:lvl5pPr marL="1824314" indent="0" algn="ctr">
              <a:buNone/>
              <a:defRPr>
                <a:solidFill>
                  <a:schemeClr val="tx1">
                    <a:tint val="75000"/>
                  </a:schemeClr>
                </a:solidFill>
              </a:defRPr>
            </a:lvl5pPr>
            <a:lvl6pPr marL="2280390" indent="0" algn="ctr">
              <a:buNone/>
              <a:defRPr>
                <a:solidFill>
                  <a:schemeClr val="tx1">
                    <a:tint val="75000"/>
                  </a:schemeClr>
                </a:solidFill>
              </a:defRPr>
            </a:lvl6pPr>
            <a:lvl7pPr marL="2736475" indent="0" algn="ctr">
              <a:buNone/>
              <a:defRPr>
                <a:solidFill>
                  <a:schemeClr val="tx1">
                    <a:tint val="75000"/>
                  </a:schemeClr>
                </a:solidFill>
              </a:defRPr>
            </a:lvl7pPr>
            <a:lvl8pPr marL="3192549" indent="0" algn="ctr">
              <a:buNone/>
              <a:defRPr>
                <a:solidFill>
                  <a:schemeClr val="tx1">
                    <a:tint val="75000"/>
                  </a:schemeClr>
                </a:solidFill>
              </a:defRPr>
            </a:lvl8pPr>
            <a:lvl9pPr marL="3648624"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4B9DE8F0-FBA1-4694-9823-9C493DBB88BA}"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60533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DFE2E034-24E5-48E9-8996-99C15D192C53}"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1420300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3"/>
            <a:ext cx="7772400" cy="1362075"/>
          </a:xfrm>
        </p:spPr>
        <p:txBody>
          <a:bodyPr anchor="t">
            <a:normAutofit/>
          </a:bodyPr>
          <a:lstStyle>
            <a:lvl1pPr algn="l">
              <a:defRPr sz="4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61"/>
            <a:ext cx="7772400" cy="1500187"/>
          </a:xfrm>
        </p:spPr>
        <p:txBody>
          <a:bodyPr anchor="b"/>
          <a:lstStyle>
            <a:lvl1pPr marL="0" indent="0">
              <a:buNone/>
              <a:defRPr sz="2000">
                <a:solidFill>
                  <a:schemeClr val="tx1">
                    <a:tint val="75000"/>
                  </a:schemeClr>
                </a:solidFill>
                <a:latin typeface="Trebuchet MS" pitchFamily="34" charset="0"/>
              </a:defRPr>
            </a:lvl1pPr>
            <a:lvl2pPr marL="456064" indent="0">
              <a:buNone/>
              <a:defRPr sz="1800">
                <a:solidFill>
                  <a:schemeClr val="tx1">
                    <a:tint val="75000"/>
                  </a:schemeClr>
                </a:solidFill>
              </a:defRPr>
            </a:lvl2pPr>
            <a:lvl3pPr marL="912152" indent="0">
              <a:buNone/>
              <a:defRPr sz="1600">
                <a:solidFill>
                  <a:schemeClr val="tx1">
                    <a:tint val="75000"/>
                  </a:schemeClr>
                </a:solidFill>
              </a:defRPr>
            </a:lvl3pPr>
            <a:lvl4pPr marL="1368240" indent="0">
              <a:buNone/>
              <a:defRPr sz="1400">
                <a:solidFill>
                  <a:schemeClr val="tx1">
                    <a:tint val="75000"/>
                  </a:schemeClr>
                </a:solidFill>
              </a:defRPr>
            </a:lvl4pPr>
            <a:lvl5pPr marL="1824314" indent="0">
              <a:buNone/>
              <a:defRPr sz="1400">
                <a:solidFill>
                  <a:schemeClr val="tx1">
                    <a:tint val="75000"/>
                  </a:schemeClr>
                </a:solidFill>
              </a:defRPr>
            </a:lvl5pPr>
            <a:lvl6pPr marL="2280390" indent="0">
              <a:buNone/>
              <a:defRPr sz="1400">
                <a:solidFill>
                  <a:schemeClr val="tx1">
                    <a:tint val="75000"/>
                  </a:schemeClr>
                </a:solidFill>
              </a:defRPr>
            </a:lvl6pPr>
            <a:lvl7pPr marL="2736475" indent="0">
              <a:buNone/>
              <a:defRPr sz="1400">
                <a:solidFill>
                  <a:schemeClr val="tx1">
                    <a:tint val="75000"/>
                  </a:schemeClr>
                </a:solidFill>
              </a:defRPr>
            </a:lvl7pPr>
            <a:lvl8pPr marL="3192549" indent="0">
              <a:buNone/>
              <a:defRPr sz="1400">
                <a:solidFill>
                  <a:schemeClr val="tx1">
                    <a:tint val="75000"/>
                  </a:schemeClr>
                </a:solidFill>
              </a:defRPr>
            </a:lvl8pPr>
            <a:lvl9pPr marL="364862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926314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ZA"/>
          </a:p>
        </p:txBody>
      </p:sp>
      <p:sp>
        <p:nvSpPr>
          <p:cNvPr id="3" name="Content Placeholder 2"/>
          <p:cNvSpPr>
            <a:spLocks noGrp="1"/>
          </p:cNvSpPr>
          <p:nvPr>
            <p:ph sz="half" idx="1"/>
          </p:nvPr>
        </p:nvSpPr>
        <p:spPr>
          <a:xfrm>
            <a:off x="457200" y="1600253"/>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53"/>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96D333FD-D17B-4174-A5DA-BCA38EC08AA6}"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1557346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8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65"/>
            <a:ext cx="4040188" cy="639763"/>
          </a:xfrm>
        </p:spPr>
        <p:txBody>
          <a:bodyPr anchor="b">
            <a:normAutofit/>
          </a:bodyPr>
          <a:lstStyle>
            <a:lvl1pPr marL="0" indent="0">
              <a:buNone/>
              <a:defRPr sz="2000" b="1"/>
            </a:lvl1pPr>
            <a:lvl2pPr marL="456064" indent="0">
              <a:buNone/>
              <a:defRPr sz="2000" b="1"/>
            </a:lvl2pPr>
            <a:lvl3pPr marL="912152" indent="0">
              <a:buNone/>
              <a:defRPr sz="1800" b="1"/>
            </a:lvl3pPr>
            <a:lvl4pPr marL="1368240" indent="0">
              <a:buNone/>
              <a:defRPr sz="1600" b="1"/>
            </a:lvl4pPr>
            <a:lvl5pPr marL="1824314" indent="0">
              <a:buNone/>
              <a:defRPr sz="1600" b="1"/>
            </a:lvl5pPr>
            <a:lvl6pPr marL="2280390" indent="0">
              <a:buNone/>
              <a:defRPr sz="1600" b="1"/>
            </a:lvl6pPr>
            <a:lvl7pPr marL="2736475" indent="0">
              <a:buNone/>
              <a:defRPr sz="1600" b="1"/>
            </a:lvl7pPr>
            <a:lvl8pPr marL="3192549" indent="0">
              <a:buNone/>
              <a:defRPr sz="1600" b="1"/>
            </a:lvl8pPr>
            <a:lvl9pPr marL="364862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6" y="1535165"/>
            <a:ext cx="4041775" cy="639763"/>
          </a:xfrm>
        </p:spPr>
        <p:txBody>
          <a:bodyPr anchor="b">
            <a:normAutofit/>
          </a:bodyPr>
          <a:lstStyle>
            <a:lvl1pPr marL="0" indent="0">
              <a:buNone/>
              <a:defRPr sz="2000" b="1"/>
            </a:lvl1pPr>
            <a:lvl2pPr marL="456064" indent="0">
              <a:buNone/>
              <a:defRPr sz="2000" b="1"/>
            </a:lvl2pPr>
            <a:lvl3pPr marL="912152" indent="0">
              <a:buNone/>
              <a:defRPr sz="1800" b="1"/>
            </a:lvl3pPr>
            <a:lvl4pPr marL="1368240" indent="0">
              <a:buNone/>
              <a:defRPr sz="1600" b="1"/>
            </a:lvl4pPr>
            <a:lvl5pPr marL="1824314" indent="0">
              <a:buNone/>
              <a:defRPr sz="1600" b="1"/>
            </a:lvl5pPr>
            <a:lvl6pPr marL="2280390" indent="0">
              <a:buNone/>
              <a:defRPr sz="1600" b="1"/>
            </a:lvl6pPr>
            <a:lvl7pPr marL="2736475" indent="0">
              <a:buNone/>
              <a:defRPr sz="1600" b="1"/>
            </a:lvl7pPr>
            <a:lvl8pPr marL="3192549" indent="0">
              <a:buNone/>
              <a:defRPr sz="1600" b="1"/>
            </a:lvl8pPr>
            <a:lvl9pPr marL="364862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F0D8A541-2EAB-498F-9A8F-02E6DC7C5376}" type="datetime1">
              <a:rPr lang="en-ZA" smtClean="0"/>
              <a:pPr>
                <a:defRPr/>
              </a:pPr>
              <a:t>2017/02/15</a:t>
            </a:fld>
            <a:endParaRPr lang="en-ZA" dirty="0"/>
          </a:p>
        </p:txBody>
      </p:sp>
      <p:sp>
        <p:nvSpPr>
          <p:cNvPr id="8" name="Footer Placeholder 7"/>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9" name="Slide Number Placeholder 8"/>
          <p:cNvSpPr>
            <a:spLocks noGrp="1"/>
          </p:cNvSpPr>
          <p:nvPr>
            <p:ph type="sldNum" sz="quarter" idx="12"/>
          </p:nvPr>
        </p:nvSpPr>
        <p:spPr>
          <a:xfrm>
            <a:off x="6553275" y="6356843"/>
            <a:ext cx="2133079" cy="365001"/>
          </a:xfrm>
          <a:prstGeom prst="rect">
            <a:avLst/>
          </a:prstGeom>
        </p:spPr>
        <p:txBody>
          <a:bodyPr vert="horz" wrap="square" lIns="91212" tIns="45607" rIns="91212" bIns="45607" numCol="1" anchor="t" anchorCtr="0" compatLnSpc="1">
            <a:prstTxWarp prst="textNoShape">
              <a:avLst/>
            </a:prstTxWarp>
          </a:bodyPr>
          <a:lstStyle>
            <a:lvl1pPr defTabSz="912000" eaLnBrk="1" hangingPunct="1">
              <a:defRPr sz="1800">
                <a:latin typeface="Calibri" pitchFamily="34" charset="0"/>
              </a:defRPr>
            </a:lvl1pPr>
          </a:lstStyle>
          <a:p>
            <a:pPr fontAlgn="base">
              <a:spcBef>
                <a:spcPct val="0"/>
              </a:spcBef>
              <a:spcAft>
                <a:spcPct val="0"/>
              </a:spcAft>
            </a:pPr>
            <a:fld id="{F87D2319-43D4-4771-AA45-5519030901FA}"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3341054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325CC769-38C3-4184-857C-1056ACCD7843}" type="datetime1">
              <a:rPr lang="en-ZA" smtClean="0"/>
              <a:pPr>
                <a:defRPr/>
              </a:pPr>
              <a:t>2017/02/15</a:t>
            </a:fld>
            <a:endParaRPr lang="en-ZA" dirty="0"/>
          </a:p>
        </p:txBody>
      </p:sp>
      <p:sp>
        <p:nvSpPr>
          <p:cNvPr id="4" name="Footer Placeholder 3"/>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33099748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08DF733C-B9FF-43C5-A38E-77562C851BDD}" type="datetime1">
              <a:rPr lang="en-ZA" smtClean="0"/>
              <a:pPr>
                <a:defRPr/>
              </a:pPr>
              <a:t>2017/02/15</a:t>
            </a:fld>
            <a:endParaRPr lang="en-ZA" dirty="0"/>
          </a:p>
        </p:txBody>
      </p:sp>
      <p:sp>
        <p:nvSpPr>
          <p:cNvPr id="3" name="Footer Placeholder 2"/>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Tree>
    <p:extLst>
      <p:ext uri="{BB962C8B-B14F-4D97-AF65-F5344CB8AC3E}">
        <p14:creationId xmlns:p14="http://schemas.microsoft.com/office/powerpoint/2010/main" xmlns="" val="2992410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101"/>
            <a:ext cx="3008313" cy="1162051"/>
          </a:xfrm>
        </p:spPr>
        <p:txBody>
          <a:bodyPr anchor="b"/>
          <a:lstStyle>
            <a:lvl1pPr algn="l">
              <a:defRPr sz="20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11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6"/>
            <a:ext cx="3008313" cy="4691063"/>
          </a:xfrm>
        </p:spPr>
        <p:txBody>
          <a:bodyPr/>
          <a:lstStyle>
            <a:lvl1pPr marL="0" indent="0">
              <a:buNone/>
              <a:defRPr sz="1400"/>
            </a:lvl1pPr>
            <a:lvl2pPr marL="456064" indent="0">
              <a:buNone/>
              <a:defRPr sz="1200"/>
            </a:lvl2pPr>
            <a:lvl3pPr marL="912152" indent="0">
              <a:buNone/>
              <a:defRPr sz="1000"/>
            </a:lvl3pPr>
            <a:lvl4pPr marL="1368240" indent="0">
              <a:buNone/>
              <a:defRPr sz="900"/>
            </a:lvl4pPr>
            <a:lvl5pPr marL="1824314" indent="0">
              <a:buNone/>
              <a:defRPr sz="900"/>
            </a:lvl5pPr>
            <a:lvl6pPr marL="2280390" indent="0">
              <a:buNone/>
              <a:defRPr sz="900"/>
            </a:lvl6pPr>
            <a:lvl7pPr marL="2736475" indent="0">
              <a:buNone/>
              <a:defRPr sz="900"/>
            </a:lvl7pPr>
            <a:lvl8pPr marL="3192549" indent="0">
              <a:buNone/>
              <a:defRPr sz="900"/>
            </a:lvl8pPr>
            <a:lvl9pPr marL="36486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BB3AA564-C610-44F1-954E-034BAD5E909B}"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7" name="Slide Number Placeholder 6"/>
          <p:cNvSpPr>
            <a:spLocks noGrp="1"/>
          </p:cNvSpPr>
          <p:nvPr>
            <p:ph type="sldNum" sz="quarter" idx="12"/>
          </p:nvPr>
        </p:nvSpPr>
        <p:spPr>
          <a:xfrm>
            <a:off x="6553275" y="6356843"/>
            <a:ext cx="2133079" cy="365001"/>
          </a:xfrm>
          <a:prstGeom prst="rect">
            <a:avLst/>
          </a:prstGeom>
        </p:spPr>
        <p:txBody>
          <a:bodyPr vert="horz" wrap="square" lIns="91212" tIns="45607" rIns="91212" bIns="45607" numCol="1" anchor="t" anchorCtr="0" compatLnSpc="1">
            <a:prstTxWarp prst="textNoShape">
              <a:avLst/>
            </a:prstTxWarp>
          </a:bodyPr>
          <a:lstStyle>
            <a:lvl1pPr defTabSz="912000" eaLnBrk="1" hangingPunct="1">
              <a:defRPr sz="1800">
                <a:latin typeface="Calibri" pitchFamily="34" charset="0"/>
              </a:defRPr>
            </a:lvl1pPr>
          </a:lstStyle>
          <a:p>
            <a:pPr fontAlgn="base">
              <a:spcBef>
                <a:spcPct val="0"/>
              </a:spcBef>
              <a:spcAft>
                <a:spcPct val="0"/>
              </a:spcAft>
            </a:pPr>
            <a:fld id="{989BB842-2E06-4E6C-93B7-C09F38022DA5}"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46828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74"/>
            <a:ext cx="3008313" cy="1162051"/>
          </a:xfrm>
        </p:spPr>
        <p:txBody>
          <a:bodyPr anchor="b"/>
          <a:lstStyle>
            <a:lvl1pPr algn="l">
              <a:defRPr sz="20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83"/>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6"/>
            <a:ext cx="3008313" cy="46910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9AF5D-4970-408E-A3EC-FB8F55FEDD16}"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2 of 50</a:t>
            </a:r>
            <a:endParaRPr lang="en-ZA" dirty="0"/>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pPr/>
              <a:t>‹#›</a:t>
            </a:fld>
            <a:endParaRPr lang="en-ZA" dirty="0"/>
          </a:p>
        </p:txBody>
      </p:sp>
    </p:spTree>
    <p:extLst>
      <p:ext uri="{BB962C8B-B14F-4D97-AF65-F5344CB8AC3E}">
        <p14:creationId xmlns:p14="http://schemas.microsoft.com/office/powerpoint/2010/main" xmlns="" val="3984884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53"/>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064" indent="0">
              <a:buNone/>
              <a:defRPr sz="2800"/>
            </a:lvl2pPr>
            <a:lvl3pPr marL="912152" indent="0">
              <a:buNone/>
              <a:defRPr sz="2400"/>
            </a:lvl3pPr>
            <a:lvl4pPr marL="1368240" indent="0">
              <a:buNone/>
              <a:defRPr sz="2000"/>
            </a:lvl4pPr>
            <a:lvl5pPr marL="1824314" indent="0">
              <a:buNone/>
              <a:defRPr sz="2000"/>
            </a:lvl5pPr>
            <a:lvl6pPr marL="2280390" indent="0">
              <a:buNone/>
              <a:defRPr sz="2000"/>
            </a:lvl6pPr>
            <a:lvl7pPr marL="2736475" indent="0">
              <a:buNone/>
              <a:defRPr sz="2000"/>
            </a:lvl7pPr>
            <a:lvl8pPr marL="3192549" indent="0">
              <a:buNone/>
              <a:defRPr sz="2000"/>
            </a:lvl8pPr>
            <a:lvl9pPr marL="3648624" indent="0">
              <a:buNone/>
              <a:defRPr sz="2000"/>
            </a:lvl9pPr>
          </a:lstStyle>
          <a:p>
            <a:pPr lvl="0"/>
            <a:endParaRPr lang="en-ZA" noProof="0"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6064" indent="0">
              <a:buNone/>
              <a:defRPr sz="1200"/>
            </a:lvl2pPr>
            <a:lvl3pPr marL="912152" indent="0">
              <a:buNone/>
              <a:defRPr sz="1000"/>
            </a:lvl3pPr>
            <a:lvl4pPr marL="1368240" indent="0">
              <a:buNone/>
              <a:defRPr sz="900"/>
            </a:lvl4pPr>
            <a:lvl5pPr marL="1824314" indent="0">
              <a:buNone/>
              <a:defRPr sz="900"/>
            </a:lvl5pPr>
            <a:lvl6pPr marL="2280390" indent="0">
              <a:buNone/>
              <a:defRPr sz="900"/>
            </a:lvl6pPr>
            <a:lvl7pPr marL="2736475" indent="0">
              <a:buNone/>
              <a:defRPr sz="900"/>
            </a:lvl7pPr>
            <a:lvl8pPr marL="3192549" indent="0">
              <a:buNone/>
              <a:defRPr sz="900"/>
            </a:lvl8pPr>
            <a:lvl9pPr marL="36486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9028362E-D424-4F9F-890E-488AD38787A1}" type="datetime1">
              <a:rPr lang="en-ZA" smtClean="0"/>
              <a:pPr>
                <a:defRPr/>
              </a:pPr>
              <a:t>2017/02/15</a:t>
            </a:fld>
            <a:endParaRPr lang="en-ZA" dirty="0"/>
          </a:p>
        </p:txBody>
      </p:sp>
      <p:sp>
        <p:nvSpPr>
          <p:cNvPr id="6" name="Footer Placeholder 5"/>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7" name="Slide Number Placeholder 6"/>
          <p:cNvSpPr>
            <a:spLocks noGrp="1"/>
          </p:cNvSpPr>
          <p:nvPr>
            <p:ph type="sldNum" sz="quarter" idx="12"/>
          </p:nvPr>
        </p:nvSpPr>
        <p:spPr>
          <a:xfrm>
            <a:off x="6553275" y="6356843"/>
            <a:ext cx="2133079" cy="365001"/>
          </a:xfrm>
          <a:prstGeom prst="rect">
            <a:avLst/>
          </a:prstGeom>
        </p:spPr>
        <p:txBody>
          <a:bodyPr vert="horz" wrap="square" lIns="91212" tIns="45607" rIns="91212" bIns="45607" numCol="1" anchor="t" anchorCtr="0" compatLnSpc="1">
            <a:prstTxWarp prst="textNoShape">
              <a:avLst/>
            </a:prstTxWarp>
          </a:bodyPr>
          <a:lstStyle>
            <a:lvl1pPr defTabSz="912000" eaLnBrk="1" hangingPunct="1">
              <a:defRPr sz="1800">
                <a:latin typeface="Calibri" pitchFamily="34" charset="0"/>
              </a:defRPr>
            </a:lvl1pPr>
          </a:lstStyle>
          <a:p>
            <a:pPr fontAlgn="base">
              <a:spcBef>
                <a:spcPct val="0"/>
              </a:spcBef>
              <a:spcAft>
                <a:spcPct val="0"/>
              </a:spcAft>
            </a:pPr>
            <a:fld id="{E13733A2-A4BC-476A-BC7E-54D0DBFA4235}"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3759253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0D49B1BE-A152-4BF1-86DE-44D9F646119B}"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6" name="Slide Number Placeholder 5"/>
          <p:cNvSpPr>
            <a:spLocks noGrp="1"/>
          </p:cNvSpPr>
          <p:nvPr>
            <p:ph type="sldNum" sz="quarter" idx="12"/>
          </p:nvPr>
        </p:nvSpPr>
        <p:spPr>
          <a:xfrm>
            <a:off x="6553275" y="6356843"/>
            <a:ext cx="2133079" cy="365001"/>
          </a:xfrm>
          <a:prstGeom prst="rect">
            <a:avLst/>
          </a:prstGeom>
        </p:spPr>
        <p:txBody>
          <a:bodyPr vert="horz" wrap="square" lIns="91212" tIns="45607" rIns="91212" bIns="45607" numCol="1" anchor="t" anchorCtr="0" compatLnSpc="1">
            <a:prstTxWarp prst="textNoShape">
              <a:avLst/>
            </a:prstTxWarp>
          </a:bodyPr>
          <a:lstStyle>
            <a:lvl1pPr defTabSz="912000" eaLnBrk="1" hangingPunct="1">
              <a:defRPr sz="1800">
                <a:latin typeface="Calibri" pitchFamily="34" charset="0"/>
              </a:defRPr>
            </a:lvl1pPr>
          </a:lstStyle>
          <a:p>
            <a:pPr fontAlgn="base">
              <a:spcBef>
                <a:spcPct val="0"/>
              </a:spcBef>
              <a:spcAft>
                <a:spcPct val="0"/>
              </a:spcAft>
            </a:pPr>
            <a:fld id="{D1246818-7993-45DA-B4DA-523503DDD292}"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31896111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fld id="{28D96E01-EA84-4BA2-A3E3-69F79C200F9D}" type="datetime1">
              <a:rPr lang="en-ZA" smtClean="0"/>
              <a:pPr>
                <a:defRPr/>
              </a:pPr>
              <a:t>2017/02/15</a:t>
            </a:fld>
            <a:endParaRPr lang="en-ZA" dirty="0"/>
          </a:p>
        </p:txBody>
      </p:sp>
      <p:sp>
        <p:nvSpPr>
          <p:cNvPr id="5" name="Footer Placeholder 4"/>
          <p:cNvSpPr>
            <a:spLocks noGrp="1"/>
          </p:cNvSpPr>
          <p:nvPr>
            <p:ph type="ftr" sz="quarter" idx="11"/>
          </p:nvPr>
        </p:nvSpPr>
        <p:spPr/>
        <p:txBody>
          <a:bodyPr/>
          <a:lstStyle>
            <a:lvl1pPr defTabSz="642189" fontAlgn="base">
              <a:spcBef>
                <a:spcPct val="0"/>
              </a:spcBef>
              <a:spcAft>
                <a:spcPct val="0"/>
              </a:spcAft>
              <a:defRPr>
                <a:latin typeface="Gill Sans" charset="0"/>
                <a:ea typeface="ヒラギノ角ゴ ProN W3" charset="0"/>
                <a:cs typeface="ヒラギノ角ゴ ProN W3" charset="0"/>
              </a:defRPr>
            </a:lvl1pPr>
          </a:lstStyle>
          <a:p>
            <a:pPr>
              <a:defRPr/>
            </a:pPr>
            <a:r>
              <a:rPr lang="en-US" dirty="0" smtClean="0"/>
              <a:t>Page 2 of 50</a:t>
            </a:r>
            <a:endParaRPr lang="en-ZA" dirty="0"/>
          </a:p>
        </p:txBody>
      </p:sp>
      <p:sp>
        <p:nvSpPr>
          <p:cNvPr id="6" name="Slide Number Placeholder 5"/>
          <p:cNvSpPr>
            <a:spLocks noGrp="1"/>
          </p:cNvSpPr>
          <p:nvPr>
            <p:ph type="sldNum" sz="quarter" idx="12"/>
          </p:nvPr>
        </p:nvSpPr>
        <p:spPr>
          <a:xfrm>
            <a:off x="6553275" y="6356843"/>
            <a:ext cx="2133079" cy="365001"/>
          </a:xfrm>
          <a:prstGeom prst="rect">
            <a:avLst/>
          </a:prstGeom>
        </p:spPr>
        <p:txBody>
          <a:bodyPr vert="horz" wrap="square" lIns="91212" tIns="45607" rIns="91212" bIns="45607" numCol="1" anchor="t" anchorCtr="0" compatLnSpc="1">
            <a:prstTxWarp prst="textNoShape">
              <a:avLst/>
            </a:prstTxWarp>
          </a:bodyPr>
          <a:lstStyle>
            <a:lvl1pPr defTabSz="912000" eaLnBrk="1" hangingPunct="1">
              <a:defRPr sz="1800">
                <a:latin typeface="Calibri" pitchFamily="34" charset="0"/>
              </a:defRPr>
            </a:lvl1pPr>
          </a:lstStyle>
          <a:p>
            <a:pPr fontAlgn="base">
              <a:spcBef>
                <a:spcPct val="0"/>
              </a:spcBef>
              <a:spcAft>
                <a:spcPct val="0"/>
              </a:spcAft>
            </a:pPr>
            <a:fld id="{34D0D895-9C65-4843-B6DC-0C0EE0630FF1}" type="slidenum">
              <a:rPr lang="en-ZA" altLang="en-US" smtClean="0">
                <a:solidFill>
                  <a:srgbClr val="000000"/>
                </a:solidFill>
                <a:sym typeface="Gill Sans" charset="0"/>
              </a:rPr>
              <a:pPr fontAlgn="base">
                <a:spcBef>
                  <a:spcPct val="0"/>
                </a:spcBef>
                <a:spcAft>
                  <a:spcPct val="0"/>
                </a:spcAft>
              </a:pPr>
              <a:t>‹#›</a:t>
            </a:fld>
            <a:endParaRPr lang="en-ZA" altLang="en-US" dirty="0" smtClean="0">
              <a:solidFill>
                <a:srgbClr val="000000"/>
              </a:solidFill>
              <a:sym typeface="Gill Sans" charset="0"/>
            </a:endParaRPr>
          </a:p>
        </p:txBody>
      </p:sp>
    </p:spTree>
    <p:extLst>
      <p:ext uri="{BB962C8B-B14F-4D97-AF65-F5344CB8AC3E}">
        <p14:creationId xmlns:p14="http://schemas.microsoft.com/office/powerpoint/2010/main" xmlns="" val="750265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528" indent="0" algn="ctr">
              <a:buNone/>
              <a:defRPr>
                <a:solidFill>
                  <a:schemeClr val="tx1">
                    <a:tint val="75000"/>
                  </a:schemeClr>
                </a:solidFill>
              </a:defRPr>
            </a:lvl2pPr>
            <a:lvl3pPr marL="685061" indent="0" algn="ctr">
              <a:buNone/>
              <a:defRPr>
                <a:solidFill>
                  <a:schemeClr val="tx1">
                    <a:tint val="75000"/>
                  </a:schemeClr>
                </a:solidFill>
              </a:defRPr>
            </a:lvl3pPr>
            <a:lvl4pPr marL="1027598" indent="0" algn="ctr">
              <a:buNone/>
              <a:defRPr>
                <a:solidFill>
                  <a:schemeClr val="tx1">
                    <a:tint val="75000"/>
                  </a:schemeClr>
                </a:solidFill>
              </a:defRPr>
            </a:lvl4pPr>
            <a:lvl5pPr marL="1370128" indent="0" algn="ctr">
              <a:buNone/>
              <a:defRPr>
                <a:solidFill>
                  <a:schemeClr val="tx1">
                    <a:tint val="75000"/>
                  </a:schemeClr>
                </a:solidFill>
              </a:defRPr>
            </a:lvl5pPr>
            <a:lvl6pPr marL="1712657" indent="0" algn="ctr">
              <a:buNone/>
              <a:defRPr>
                <a:solidFill>
                  <a:schemeClr val="tx1">
                    <a:tint val="75000"/>
                  </a:schemeClr>
                </a:solidFill>
              </a:defRPr>
            </a:lvl6pPr>
            <a:lvl7pPr marL="2055193" indent="0" algn="ctr">
              <a:buNone/>
              <a:defRPr>
                <a:solidFill>
                  <a:schemeClr val="tx1">
                    <a:tint val="75000"/>
                  </a:schemeClr>
                </a:solidFill>
              </a:defRPr>
            </a:lvl7pPr>
            <a:lvl8pPr marL="2397721" indent="0" algn="ctr">
              <a:buNone/>
              <a:defRPr>
                <a:solidFill>
                  <a:schemeClr val="tx1">
                    <a:tint val="75000"/>
                  </a:schemeClr>
                </a:solidFill>
              </a:defRPr>
            </a:lvl8pPr>
            <a:lvl9pPr marL="2740255"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685061"/>
            <a:fld id="{E1F75B55-CC5E-461C-834D-90AE208B0FE8}"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2963200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p>
            <a:pPr defTabSz="685061"/>
            <a:fld id="{15907D4E-8B79-4188-BBEB-115D99A89C6E}"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525140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normAutofit/>
          </a:bodyPr>
          <a:lstStyle>
            <a:lvl1pPr algn="l">
              <a:defRPr sz="3000" b="1" cap="all">
                <a:latin typeface="Trebuchet MS"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22313" y="2906736"/>
            <a:ext cx="7772400" cy="1500187"/>
          </a:xfrm>
        </p:spPr>
        <p:txBody>
          <a:bodyPr anchor="b"/>
          <a:lstStyle>
            <a:lvl1pPr marL="0" indent="0">
              <a:buNone/>
              <a:defRPr sz="1500">
                <a:solidFill>
                  <a:schemeClr val="tx1">
                    <a:tint val="75000"/>
                  </a:schemeClr>
                </a:solidFill>
                <a:latin typeface="Trebuchet MS" pitchFamily="34" charset="0"/>
              </a:defRPr>
            </a:lvl1pPr>
            <a:lvl2pPr marL="342528" indent="0">
              <a:buNone/>
              <a:defRPr sz="1350">
                <a:solidFill>
                  <a:schemeClr val="tx1">
                    <a:tint val="75000"/>
                  </a:schemeClr>
                </a:solidFill>
              </a:defRPr>
            </a:lvl2pPr>
            <a:lvl3pPr marL="685061" indent="0">
              <a:buNone/>
              <a:defRPr sz="1200">
                <a:solidFill>
                  <a:schemeClr val="tx1">
                    <a:tint val="75000"/>
                  </a:schemeClr>
                </a:solidFill>
              </a:defRPr>
            </a:lvl3pPr>
            <a:lvl4pPr marL="1027598" indent="0">
              <a:buNone/>
              <a:defRPr sz="1050">
                <a:solidFill>
                  <a:schemeClr val="tx1">
                    <a:tint val="75000"/>
                  </a:schemeClr>
                </a:solidFill>
              </a:defRPr>
            </a:lvl4pPr>
            <a:lvl5pPr marL="1370128" indent="0">
              <a:buNone/>
              <a:defRPr sz="1050">
                <a:solidFill>
                  <a:schemeClr val="tx1">
                    <a:tint val="75000"/>
                  </a:schemeClr>
                </a:solidFill>
              </a:defRPr>
            </a:lvl5pPr>
            <a:lvl6pPr marL="1712657" indent="0">
              <a:buNone/>
              <a:defRPr sz="1050">
                <a:solidFill>
                  <a:schemeClr val="tx1">
                    <a:tint val="75000"/>
                  </a:schemeClr>
                </a:solidFill>
              </a:defRPr>
            </a:lvl6pPr>
            <a:lvl7pPr marL="2055193" indent="0">
              <a:buNone/>
              <a:defRPr sz="1050">
                <a:solidFill>
                  <a:schemeClr val="tx1">
                    <a:tint val="75000"/>
                  </a:schemeClr>
                </a:solidFill>
              </a:defRPr>
            </a:lvl7pPr>
            <a:lvl8pPr marL="2397721" indent="0">
              <a:buNone/>
              <a:defRPr sz="1050">
                <a:solidFill>
                  <a:schemeClr val="tx1">
                    <a:tint val="75000"/>
                  </a:schemeClr>
                </a:solidFill>
              </a:defRPr>
            </a:lvl8pPr>
            <a:lvl9pPr marL="2740255"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97239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smtClean="0"/>
              <a:t>Click to edit Master title style</a:t>
            </a:r>
            <a:endParaRPr lang="en-ZA"/>
          </a:p>
        </p:txBody>
      </p:sp>
      <p:sp>
        <p:nvSpPr>
          <p:cNvPr id="3" name="Content Placeholder 2"/>
          <p:cNvSpPr>
            <a:spLocks noGrp="1"/>
          </p:cNvSpPr>
          <p:nvPr>
            <p:ph sz="half" idx="1"/>
          </p:nvPr>
        </p:nvSpPr>
        <p:spPr>
          <a:xfrm>
            <a:off x="457200" y="1600226"/>
            <a:ext cx="4038600" cy="4525963"/>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26"/>
            <a:ext cx="4038600" cy="4525963"/>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Date Placeholder 4"/>
          <p:cNvSpPr>
            <a:spLocks noGrp="1"/>
          </p:cNvSpPr>
          <p:nvPr>
            <p:ph type="dt" sz="half" idx="10"/>
          </p:nvPr>
        </p:nvSpPr>
        <p:spPr/>
        <p:txBody>
          <a:bodyPr/>
          <a:lstStyle/>
          <a:p>
            <a:pPr defTabSz="685061"/>
            <a:fld id="{F7BFEF9C-5329-4A8D-BF52-2A0466080762}"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4514167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706091"/>
          </a:xfrm>
        </p:spPr>
        <p:txBody>
          <a:bodyPr>
            <a:normAutofit/>
          </a:bodyPr>
          <a:lstStyle>
            <a:lvl1pPr>
              <a:defRPr sz="2100"/>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40"/>
            <a:ext cx="4040188" cy="639763"/>
          </a:xfrm>
        </p:spPr>
        <p:txBody>
          <a:bodyPr anchor="b">
            <a:normAutofit/>
          </a:bodyPr>
          <a:lstStyle>
            <a:lvl1pPr marL="0" indent="0">
              <a:buNone/>
              <a:defRPr sz="1500" b="1"/>
            </a:lvl1pPr>
            <a:lvl2pPr marL="342528" indent="0">
              <a:buNone/>
              <a:defRPr sz="1500" b="1"/>
            </a:lvl2pPr>
            <a:lvl3pPr marL="685061" indent="0">
              <a:buNone/>
              <a:defRPr sz="1350" b="1"/>
            </a:lvl3pPr>
            <a:lvl4pPr marL="1027598" indent="0">
              <a:buNone/>
              <a:defRPr sz="1200" b="1"/>
            </a:lvl4pPr>
            <a:lvl5pPr marL="1370128" indent="0">
              <a:buNone/>
              <a:defRPr sz="1200" b="1"/>
            </a:lvl5pPr>
            <a:lvl6pPr marL="1712657" indent="0">
              <a:buNone/>
              <a:defRPr sz="1200" b="1"/>
            </a:lvl6pPr>
            <a:lvl7pPr marL="2055193" indent="0">
              <a:buNone/>
              <a:defRPr sz="1200" b="1"/>
            </a:lvl7pPr>
            <a:lvl8pPr marL="2397721" indent="0">
              <a:buNone/>
              <a:defRPr sz="1200" b="1"/>
            </a:lvl8pPr>
            <a:lvl9pPr marL="2740255"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37" y="1535140"/>
            <a:ext cx="4041775" cy="639763"/>
          </a:xfrm>
        </p:spPr>
        <p:txBody>
          <a:bodyPr anchor="b">
            <a:normAutofit/>
          </a:bodyPr>
          <a:lstStyle>
            <a:lvl1pPr marL="0" indent="0">
              <a:buNone/>
              <a:defRPr sz="1500" b="1"/>
            </a:lvl1pPr>
            <a:lvl2pPr marL="342528" indent="0">
              <a:buNone/>
              <a:defRPr sz="1500" b="1"/>
            </a:lvl2pPr>
            <a:lvl3pPr marL="685061" indent="0">
              <a:buNone/>
              <a:defRPr sz="1350" b="1"/>
            </a:lvl3pPr>
            <a:lvl4pPr marL="1027598" indent="0">
              <a:buNone/>
              <a:defRPr sz="1200" b="1"/>
            </a:lvl4pPr>
            <a:lvl5pPr marL="1370128" indent="0">
              <a:buNone/>
              <a:defRPr sz="1200" b="1"/>
            </a:lvl5pPr>
            <a:lvl6pPr marL="1712657" indent="0">
              <a:buNone/>
              <a:defRPr sz="1200" b="1"/>
            </a:lvl6pPr>
            <a:lvl7pPr marL="2055193" indent="0">
              <a:buNone/>
              <a:defRPr sz="1200" b="1"/>
            </a:lvl7pPr>
            <a:lvl8pPr marL="2397721" indent="0">
              <a:buNone/>
              <a:defRPr sz="1200" b="1"/>
            </a:lvl8pPr>
            <a:lvl9pPr marL="2740255"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37" y="2174875"/>
            <a:ext cx="4041775"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685061"/>
            <a:fld id="{F7BDF0C6-4BD0-47D4-BE64-FFA2A2408BF7}"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
        <p:nvSpPr>
          <p:cNvPr id="9" name="Slide Number Placeholder 8"/>
          <p:cNvSpPr>
            <a:spLocks noGrp="1"/>
          </p:cNvSpPr>
          <p:nvPr>
            <p:ph type="sldNum" sz="quarter" idx="12"/>
          </p:nvPr>
        </p:nvSpPr>
        <p:spPr>
          <a:xfrm>
            <a:off x="6553200" y="6356379"/>
            <a:ext cx="2133600" cy="365125"/>
          </a:xfrm>
          <a:prstGeom prst="rect">
            <a:avLst/>
          </a:prstGeom>
        </p:spPr>
        <p:txBody>
          <a:bodyPr lIns="91340" tIns="45671" rIns="91340" bIns="45671"/>
          <a:lstStyle/>
          <a:p>
            <a:pPr defTabSz="685061"/>
            <a:fld id="{4593E306-A3F0-4C4E-B0FF-FD295DA2929C}" type="slidenum">
              <a:rPr lang="en-ZA" sz="1350" smtClean="0">
                <a:solidFill>
                  <a:prstClr val="black"/>
                </a:solidFill>
              </a:rPr>
              <a:pPr defTabSz="685061"/>
              <a:t>‹#›</a:t>
            </a:fld>
            <a:endParaRPr lang="en-ZA" sz="1350" dirty="0">
              <a:solidFill>
                <a:prstClr val="black"/>
              </a:solidFill>
            </a:endParaRPr>
          </a:p>
        </p:txBody>
      </p:sp>
    </p:spTree>
    <p:extLst>
      <p:ext uri="{BB962C8B-B14F-4D97-AF65-F5344CB8AC3E}">
        <p14:creationId xmlns:p14="http://schemas.microsoft.com/office/powerpoint/2010/main" xmlns="" val="33964179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pPr defTabSz="685061"/>
            <a:fld id="{A4A30D02-A3D4-41EE-B07E-33ED5BEB1B54}"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1331456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061"/>
            <a:fld id="{B1958C40-846C-433C-AFCB-DD153F12EB60}"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Tree>
    <p:extLst>
      <p:ext uri="{BB962C8B-B14F-4D97-AF65-F5344CB8AC3E}">
        <p14:creationId xmlns:p14="http://schemas.microsoft.com/office/powerpoint/2010/main" xmlns="" val="321330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6"/>
            <a:ext cx="54864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04" indent="0">
              <a:buNone/>
              <a:defRPr sz="2800"/>
            </a:lvl2pPr>
            <a:lvl3pPr marL="913415" indent="0">
              <a:buNone/>
              <a:defRPr sz="2400"/>
            </a:lvl3pPr>
            <a:lvl4pPr marL="1370130" indent="0">
              <a:buNone/>
              <a:defRPr sz="2000"/>
            </a:lvl4pPr>
            <a:lvl5pPr marL="1826837" indent="0">
              <a:buNone/>
              <a:defRPr sz="2000"/>
            </a:lvl5pPr>
            <a:lvl6pPr marL="2283543" indent="0">
              <a:buNone/>
              <a:defRPr sz="2000"/>
            </a:lvl6pPr>
            <a:lvl7pPr marL="2740257" indent="0">
              <a:buNone/>
              <a:defRPr sz="2000"/>
            </a:lvl7pPr>
            <a:lvl8pPr marL="3196961" indent="0">
              <a:buNone/>
              <a:defRPr sz="2000"/>
            </a:lvl8pPr>
            <a:lvl9pPr marL="3653673" indent="0">
              <a:buNone/>
              <a:defRPr sz="2000"/>
            </a:lvl9pPr>
          </a:lstStyle>
          <a:p>
            <a:endParaRPr lang="en-ZA" dirty="0"/>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6704" indent="0">
              <a:buNone/>
              <a:defRPr sz="1200"/>
            </a:lvl2pPr>
            <a:lvl3pPr marL="913415" indent="0">
              <a:buNone/>
              <a:defRPr sz="1000"/>
            </a:lvl3pPr>
            <a:lvl4pPr marL="1370130" indent="0">
              <a:buNone/>
              <a:defRPr sz="900"/>
            </a:lvl4pPr>
            <a:lvl5pPr marL="1826837" indent="0">
              <a:buNone/>
              <a:defRPr sz="900"/>
            </a:lvl5pPr>
            <a:lvl6pPr marL="2283543" indent="0">
              <a:buNone/>
              <a:defRPr sz="900"/>
            </a:lvl6pPr>
            <a:lvl7pPr marL="2740257" indent="0">
              <a:buNone/>
              <a:defRPr sz="900"/>
            </a:lvl7pPr>
            <a:lvl8pPr marL="3196961" indent="0">
              <a:buNone/>
              <a:defRPr sz="900"/>
            </a:lvl8pPr>
            <a:lvl9pPr marL="3653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6637E-4ED3-4FCA-B148-106D629F0C51}"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2 of 50</a:t>
            </a:r>
            <a:endParaRPr lang="en-ZA" dirty="0"/>
          </a:p>
        </p:txBody>
      </p:sp>
      <p:sp>
        <p:nvSpPr>
          <p:cNvPr id="7" name="Slide Number Placeholder 6"/>
          <p:cNvSpPr>
            <a:spLocks noGrp="1"/>
          </p:cNvSpPr>
          <p:nvPr>
            <p:ph type="sldNum" sz="quarter" idx="12"/>
          </p:nvPr>
        </p:nvSpPr>
        <p:spPr>
          <a:xfrm>
            <a:off x="6553200" y="6356377"/>
            <a:ext cx="2133600" cy="365125"/>
          </a:xfrm>
          <a:prstGeom prst="rect">
            <a:avLst/>
          </a:prstGeom>
        </p:spPr>
        <p:txBody>
          <a:bodyPr lIns="91340" tIns="45671" rIns="91340" bIns="45671"/>
          <a:lstStyle/>
          <a:p>
            <a:fld id="{4593E306-A3F0-4C4E-B0FF-FD295DA2929C}" type="slidenum">
              <a:rPr lang="en-ZA" smtClean="0"/>
              <a:pPr/>
              <a:t>‹#›</a:t>
            </a:fld>
            <a:endParaRPr lang="en-ZA" dirty="0"/>
          </a:p>
        </p:txBody>
      </p:sp>
    </p:spTree>
    <p:extLst>
      <p:ext uri="{BB962C8B-B14F-4D97-AF65-F5344CB8AC3E}">
        <p14:creationId xmlns:p14="http://schemas.microsoft.com/office/powerpoint/2010/main" xmlns="" val="2324790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76"/>
            <a:ext cx="3008313" cy="1162051"/>
          </a:xfrm>
        </p:spPr>
        <p:txBody>
          <a:bodyPr anchor="b"/>
          <a:lstStyle>
            <a:lvl1pPr algn="l">
              <a:defRPr sz="15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85"/>
            <a:ext cx="5111750" cy="5853113"/>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457214" y="1435108"/>
            <a:ext cx="3008313" cy="4691063"/>
          </a:xfrm>
        </p:spPr>
        <p:txBody>
          <a:bodyPr/>
          <a:lstStyle>
            <a:lvl1pPr marL="0" indent="0">
              <a:buNone/>
              <a:defRPr sz="1050"/>
            </a:lvl1pPr>
            <a:lvl2pPr marL="342528" indent="0">
              <a:buNone/>
              <a:defRPr sz="900"/>
            </a:lvl2pPr>
            <a:lvl3pPr marL="685061" indent="0">
              <a:buNone/>
              <a:defRPr sz="750"/>
            </a:lvl3pPr>
            <a:lvl4pPr marL="1027598" indent="0">
              <a:buNone/>
              <a:defRPr sz="675"/>
            </a:lvl4pPr>
            <a:lvl5pPr marL="1370128" indent="0">
              <a:buNone/>
              <a:defRPr sz="675"/>
            </a:lvl5pPr>
            <a:lvl6pPr marL="1712657" indent="0">
              <a:buNone/>
              <a:defRPr sz="675"/>
            </a:lvl6pPr>
            <a:lvl7pPr marL="2055193" indent="0">
              <a:buNone/>
              <a:defRPr sz="675"/>
            </a:lvl7pPr>
            <a:lvl8pPr marL="2397721" indent="0">
              <a:buNone/>
              <a:defRPr sz="675"/>
            </a:lvl8pPr>
            <a:lvl9pPr marL="274025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061"/>
            <a:fld id="{D9E93531-F1FD-40AF-82BF-C716592F7279}"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9"/>
            <a:ext cx="2133600" cy="365125"/>
          </a:xfrm>
          <a:prstGeom prst="rect">
            <a:avLst/>
          </a:prstGeom>
        </p:spPr>
        <p:txBody>
          <a:bodyPr lIns="91340" tIns="45671" rIns="91340" bIns="45671"/>
          <a:lstStyle/>
          <a:p>
            <a:pPr defTabSz="685061"/>
            <a:fld id="{4593E306-A3F0-4C4E-B0FF-FD295DA2929C}" type="slidenum">
              <a:rPr lang="en-ZA" sz="1350" smtClean="0">
                <a:solidFill>
                  <a:prstClr val="black"/>
                </a:solidFill>
              </a:rPr>
              <a:pPr defTabSz="685061"/>
              <a:t>‹#›</a:t>
            </a:fld>
            <a:endParaRPr lang="en-ZA" sz="1350" dirty="0">
              <a:solidFill>
                <a:prstClr val="black"/>
              </a:solidFill>
            </a:endParaRPr>
          </a:p>
        </p:txBody>
      </p:sp>
    </p:spTree>
    <p:extLst>
      <p:ext uri="{BB962C8B-B14F-4D97-AF65-F5344CB8AC3E}">
        <p14:creationId xmlns:p14="http://schemas.microsoft.com/office/powerpoint/2010/main" xmlns="" val="31353554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8"/>
            <a:ext cx="5486400" cy="566739"/>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528" indent="0">
              <a:buNone/>
              <a:defRPr sz="2100"/>
            </a:lvl2pPr>
            <a:lvl3pPr marL="685061" indent="0">
              <a:buNone/>
              <a:defRPr sz="1800"/>
            </a:lvl3pPr>
            <a:lvl4pPr marL="1027598" indent="0">
              <a:buNone/>
              <a:defRPr sz="1500"/>
            </a:lvl4pPr>
            <a:lvl5pPr marL="1370128" indent="0">
              <a:buNone/>
              <a:defRPr sz="1500"/>
            </a:lvl5pPr>
            <a:lvl6pPr marL="1712657" indent="0">
              <a:buNone/>
              <a:defRPr sz="1500"/>
            </a:lvl6pPr>
            <a:lvl7pPr marL="2055193" indent="0">
              <a:buNone/>
              <a:defRPr sz="1500"/>
            </a:lvl7pPr>
            <a:lvl8pPr marL="2397721" indent="0">
              <a:buNone/>
              <a:defRPr sz="1500"/>
            </a:lvl8pPr>
            <a:lvl9pPr marL="2740255" indent="0">
              <a:buNone/>
              <a:defRPr sz="1500"/>
            </a:lvl9pPr>
          </a:lstStyle>
          <a:p>
            <a:endParaRPr lang="en-ZA" dirty="0"/>
          </a:p>
        </p:txBody>
      </p:sp>
      <p:sp>
        <p:nvSpPr>
          <p:cNvPr id="4" name="Text Placeholder 3"/>
          <p:cNvSpPr>
            <a:spLocks noGrp="1"/>
          </p:cNvSpPr>
          <p:nvPr>
            <p:ph type="body" sz="half" idx="2"/>
          </p:nvPr>
        </p:nvSpPr>
        <p:spPr>
          <a:xfrm>
            <a:off x="1792288" y="5367352"/>
            <a:ext cx="5486400" cy="804863"/>
          </a:xfrm>
        </p:spPr>
        <p:txBody>
          <a:bodyPr/>
          <a:lstStyle>
            <a:lvl1pPr marL="0" indent="0">
              <a:buNone/>
              <a:defRPr sz="1050"/>
            </a:lvl1pPr>
            <a:lvl2pPr marL="342528" indent="0">
              <a:buNone/>
              <a:defRPr sz="900"/>
            </a:lvl2pPr>
            <a:lvl3pPr marL="685061" indent="0">
              <a:buNone/>
              <a:defRPr sz="750"/>
            </a:lvl3pPr>
            <a:lvl4pPr marL="1027598" indent="0">
              <a:buNone/>
              <a:defRPr sz="675"/>
            </a:lvl4pPr>
            <a:lvl5pPr marL="1370128" indent="0">
              <a:buNone/>
              <a:defRPr sz="675"/>
            </a:lvl5pPr>
            <a:lvl6pPr marL="1712657" indent="0">
              <a:buNone/>
              <a:defRPr sz="675"/>
            </a:lvl6pPr>
            <a:lvl7pPr marL="2055193" indent="0">
              <a:buNone/>
              <a:defRPr sz="675"/>
            </a:lvl7pPr>
            <a:lvl8pPr marL="2397721" indent="0">
              <a:buNone/>
              <a:defRPr sz="675"/>
            </a:lvl8pPr>
            <a:lvl9pPr marL="2740255"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061"/>
            <a:fld id="{053CDBBA-BF99-46A2-8357-06C4E76F915E}"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
        <p:nvSpPr>
          <p:cNvPr id="7" name="Slide Number Placeholder 6"/>
          <p:cNvSpPr>
            <a:spLocks noGrp="1"/>
          </p:cNvSpPr>
          <p:nvPr>
            <p:ph type="sldNum" sz="quarter" idx="12"/>
          </p:nvPr>
        </p:nvSpPr>
        <p:spPr>
          <a:xfrm>
            <a:off x="6553200" y="6356379"/>
            <a:ext cx="2133600" cy="365125"/>
          </a:xfrm>
          <a:prstGeom prst="rect">
            <a:avLst/>
          </a:prstGeom>
        </p:spPr>
        <p:txBody>
          <a:bodyPr lIns="91340" tIns="45671" rIns="91340" bIns="45671"/>
          <a:lstStyle/>
          <a:p>
            <a:pPr defTabSz="685061"/>
            <a:fld id="{4593E306-A3F0-4C4E-B0FF-FD295DA2929C}" type="slidenum">
              <a:rPr lang="en-ZA" sz="1350" smtClean="0">
                <a:solidFill>
                  <a:prstClr val="black"/>
                </a:solidFill>
              </a:rPr>
              <a:pPr defTabSz="685061"/>
              <a:t>‹#›</a:t>
            </a:fld>
            <a:endParaRPr lang="en-ZA" sz="1350" dirty="0">
              <a:solidFill>
                <a:prstClr val="black"/>
              </a:solidFill>
            </a:endParaRPr>
          </a:p>
        </p:txBody>
      </p:sp>
    </p:spTree>
    <p:extLst>
      <p:ext uri="{BB962C8B-B14F-4D97-AF65-F5344CB8AC3E}">
        <p14:creationId xmlns:p14="http://schemas.microsoft.com/office/powerpoint/2010/main" xmlns="" val="15182252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061"/>
            <a:fld id="{B1EA9843-3042-4041-BF05-5BAE9692E251}"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9"/>
            <a:ext cx="2133600" cy="365125"/>
          </a:xfrm>
          <a:prstGeom prst="rect">
            <a:avLst/>
          </a:prstGeom>
        </p:spPr>
        <p:txBody>
          <a:bodyPr lIns="91340" tIns="45671" rIns="91340" bIns="45671"/>
          <a:lstStyle/>
          <a:p>
            <a:pPr defTabSz="685061"/>
            <a:fld id="{4593E306-A3F0-4C4E-B0FF-FD295DA2929C}" type="slidenum">
              <a:rPr lang="en-ZA" sz="1350" smtClean="0">
                <a:solidFill>
                  <a:prstClr val="black"/>
                </a:solidFill>
              </a:rPr>
              <a:pPr defTabSz="685061"/>
              <a:t>‹#›</a:t>
            </a:fld>
            <a:endParaRPr lang="en-ZA" sz="1350" dirty="0">
              <a:solidFill>
                <a:prstClr val="black"/>
              </a:solidFill>
            </a:endParaRPr>
          </a:p>
        </p:txBody>
      </p:sp>
    </p:spTree>
    <p:extLst>
      <p:ext uri="{BB962C8B-B14F-4D97-AF65-F5344CB8AC3E}">
        <p14:creationId xmlns:p14="http://schemas.microsoft.com/office/powerpoint/2010/main" xmlns="" val="15649995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7"/>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6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061"/>
            <a:fld id="{BD00D52A-AFC0-47BD-BA40-218EFAF3C47F}"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061"/>
            <a:r>
              <a:rPr lang="en-US" dirty="0" smtClean="0">
                <a:solidFill>
                  <a:prstClr val="black">
                    <a:tint val="75000"/>
                  </a:prstClr>
                </a:solidFill>
              </a:rPr>
              <a:t>Page 2 of 50</a:t>
            </a:r>
            <a:endParaRPr lang="en-ZA" dirty="0">
              <a:solidFill>
                <a:prstClr val="black">
                  <a:tint val="75000"/>
                </a:prstClr>
              </a:solidFill>
            </a:endParaRPr>
          </a:p>
        </p:txBody>
      </p:sp>
      <p:sp>
        <p:nvSpPr>
          <p:cNvPr id="6" name="Slide Number Placeholder 5"/>
          <p:cNvSpPr>
            <a:spLocks noGrp="1"/>
          </p:cNvSpPr>
          <p:nvPr>
            <p:ph type="sldNum" sz="quarter" idx="12"/>
          </p:nvPr>
        </p:nvSpPr>
        <p:spPr>
          <a:xfrm>
            <a:off x="6553200" y="6356379"/>
            <a:ext cx="2133600" cy="365125"/>
          </a:xfrm>
          <a:prstGeom prst="rect">
            <a:avLst/>
          </a:prstGeom>
        </p:spPr>
        <p:txBody>
          <a:bodyPr lIns="91340" tIns="45671" rIns="91340" bIns="45671"/>
          <a:lstStyle/>
          <a:p>
            <a:pPr defTabSz="685061"/>
            <a:fld id="{4593E306-A3F0-4C4E-B0FF-FD295DA2929C}" type="slidenum">
              <a:rPr lang="en-ZA" sz="1350" smtClean="0">
                <a:solidFill>
                  <a:prstClr val="black"/>
                </a:solidFill>
              </a:rPr>
              <a:pPr defTabSz="685061"/>
              <a:t>‹#›</a:t>
            </a:fld>
            <a:endParaRPr lang="en-ZA" sz="1350" dirty="0">
              <a:solidFill>
                <a:prstClr val="black"/>
              </a:solidFill>
            </a:endParaRPr>
          </a:p>
        </p:txBody>
      </p:sp>
    </p:spTree>
    <p:extLst>
      <p:ext uri="{BB962C8B-B14F-4D97-AF65-F5344CB8AC3E}">
        <p14:creationId xmlns:p14="http://schemas.microsoft.com/office/powerpoint/2010/main" xmlns="" val="214058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8"/>
            <a:ext cx="8229600" cy="706091"/>
          </a:xfrm>
          <a:prstGeom prst="rect">
            <a:avLst/>
          </a:prstGeom>
        </p:spPr>
        <p:txBody>
          <a:bodyPr vert="horz" lIns="91340" tIns="45671" rIns="91340" bIns="45671"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268786"/>
            <a:ext cx="8229600" cy="4525963"/>
          </a:xfrm>
          <a:prstGeom prst="rect">
            <a:avLst/>
          </a:prstGeom>
        </p:spPr>
        <p:txBody>
          <a:bodyPr vert="horz" lIns="91340" tIns="45671" rIns="91340" bIns="4567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77"/>
            <a:ext cx="2133600" cy="365125"/>
          </a:xfrm>
          <a:prstGeom prst="rect">
            <a:avLst/>
          </a:prstGeom>
        </p:spPr>
        <p:txBody>
          <a:bodyPr vert="horz" lIns="91340" tIns="45671" rIns="91340" bIns="45671" rtlCol="0" anchor="ctr"/>
          <a:lstStyle>
            <a:lvl1pPr algn="l">
              <a:defRPr sz="1200">
                <a:solidFill>
                  <a:schemeClr val="tx1">
                    <a:tint val="75000"/>
                  </a:schemeClr>
                </a:solidFill>
              </a:defRPr>
            </a:lvl1pPr>
          </a:lstStyle>
          <a:p>
            <a:fld id="{2DD45E1E-74B6-4AA2-87CE-584BD8356D49}" type="datetime1">
              <a:rPr lang="en-ZA" smtClean="0"/>
              <a:pPr/>
              <a:t>2017/02/15</a:t>
            </a:fld>
            <a:endParaRPr lang="en-ZA" dirty="0"/>
          </a:p>
        </p:txBody>
      </p:sp>
      <p:sp>
        <p:nvSpPr>
          <p:cNvPr id="5" name="Footer Placeholder 4"/>
          <p:cNvSpPr>
            <a:spLocks noGrp="1"/>
          </p:cNvSpPr>
          <p:nvPr>
            <p:ph type="ftr" sz="quarter" idx="3"/>
          </p:nvPr>
        </p:nvSpPr>
        <p:spPr>
          <a:xfrm>
            <a:off x="3124201" y="6356377"/>
            <a:ext cx="2895600" cy="365125"/>
          </a:xfrm>
          <a:prstGeom prst="rect">
            <a:avLst/>
          </a:prstGeom>
        </p:spPr>
        <p:txBody>
          <a:bodyPr vert="horz" lIns="91340" tIns="45671" rIns="91340" bIns="45671" rtlCol="0" anchor="ctr"/>
          <a:lstStyle>
            <a:lvl1pPr algn="ctr">
              <a:defRPr sz="1200">
                <a:solidFill>
                  <a:schemeClr val="tx1">
                    <a:tint val="75000"/>
                  </a:schemeClr>
                </a:solidFill>
              </a:defRPr>
            </a:lvl1pPr>
          </a:lstStyle>
          <a:p>
            <a:r>
              <a:rPr lang="en-US" dirty="0" smtClean="0"/>
              <a:t>Page 2 of 50</a:t>
            </a:r>
            <a:endParaRPr lang="en-ZA" dirty="0"/>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740352" y="6200112"/>
            <a:ext cx="1152128"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59905"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905"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7412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3415"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536" indent="-342536" algn="l" defTabSz="913415"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152" indent="-285447" algn="l" defTabSz="913415"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1768" indent="-228351" algn="l" defTabSz="913415"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598479" indent="-228351" algn="l" defTabSz="913415"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5195" indent="-228351" algn="l" defTabSz="913415"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1902"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08"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20"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023"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3"/>
            <a:ext cx="8229600" cy="706090"/>
          </a:xfrm>
          <a:prstGeom prst="rect">
            <a:avLst/>
          </a:prstGeom>
        </p:spPr>
        <p:txBody>
          <a:bodyPr vert="horz" lIns="91241" tIns="45621" rIns="91241" bIns="45621"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268802"/>
            <a:ext cx="8229600" cy="4525963"/>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92"/>
            <a:ext cx="2133600" cy="365125"/>
          </a:xfrm>
          <a:prstGeom prst="rect">
            <a:avLst/>
          </a:prstGeom>
        </p:spPr>
        <p:txBody>
          <a:bodyPr vert="horz" lIns="91241" tIns="45621" rIns="91241" bIns="45621" rtlCol="0" anchor="ctr"/>
          <a:lstStyle>
            <a:lvl1pPr algn="l">
              <a:defRPr sz="1200">
                <a:solidFill>
                  <a:schemeClr val="tx1">
                    <a:tint val="75000"/>
                  </a:schemeClr>
                </a:solidFill>
              </a:defRPr>
            </a:lvl1pPr>
          </a:lstStyle>
          <a:p>
            <a:pPr defTabSz="912433"/>
            <a:fld id="{04778D04-9001-4223-89FD-0F115390FE79}" type="datetime1">
              <a:rPr lang="en-ZA" smtClean="0">
                <a:solidFill>
                  <a:prstClr val="black">
                    <a:tint val="75000"/>
                  </a:prstClr>
                </a:solidFill>
              </a:rPr>
              <a:pPr defTabSz="912433"/>
              <a:t>2017/02/15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1" y="6356392"/>
            <a:ext cx="2895600" cy="365125"/>
          </a:xfrm>
          <a:prstGeom prst="rect">
            <a:avLst/>
          </a:prstGeom>
        </p:spPr>
        <p:txBody>
          <a:bodyPr vert="horz" lIns="91241" tIns="45621" rIns="91241" bIns="45621" rtlCol="0" anchor="ctr"/>
          <a:lstStyle>
            <a:lvl1pPr algn="ctr">
              <a:defRPr sz="1200">
                <a:solidFill>
                  <a:schemeClr val="tx1">
                    <a:tint val="75000"/>
                  </a:schemeClr>
                </a:solidFill>
              </a:defRPr>
            </a:lvl1pPr>
          </a:lstStyle>
          <a:p>
            <a:pPr defTabSz="912433"/>
            <a:r>
              <a:rPr lang="en-US" dirty="0" smtClean="0">
                <a:solidFill>
                  <a:prstClr val="black">
                    <a:tint val="75000"/>
                  </a:prstClr>
                </a:solidFill>
              </a:rPr>
              <a:t>Page 2 of 50</a:t>
            </a:r>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740352" y="6200081"/>
            <a:ext cx="1152128" cy="5564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userDrawn="1"/>
        </p:nvCxnSpPr>
        <p:spPr>
          <a:xfrm>
            <a:off x="259904"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59904"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3703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36" r:id="rId12"/>
    <p:sldLayoutId id="2147483737" r:id="rId13"/>
  </p:sldLayoutIdLst>
  <p:hf hdr="0"/>
  <p:txStyles>
    <p:titleStyle>
      <a:lvl1pPr algn="l" defTabSz="912433" rtl="0" eaLnBrk="1" latinLnBrk="0" hangingPunct="1">
        <a:spcBef>
          <a:spcPct val="0"/>
        </a:spcBef>
        <a:buNone/>
        <a:defRPr sz="3600" b="1" kern="1200">
          <a:solidFill>
            <a:schemeClr val="tx1"/>
          </a:solidFill>
          <a:latin typeface="Trebuchet MS" pitchFamily="34" charset="0"/>
          <a:ea typeface="+mj-ea"/>
          <a:cs typeface="+mj-cs"/>
        </a:defRPr>
      </a:lvl1pPr>
    </p:titleStyle>
    <p:bodyStyle>
      <a:lvl1pPr marL="342173" indent="-342173" algn="l" defTabSz="912433" rtl="0" eaLnBrk="1" latinLnBrk="0" hangingPunct="1">
        <a:spcBef>
          <a:spcPct val="20000"/>
        </a:spcBef>
        <a:buSzPct val="100000"/>
        <a:buFont typeface="Trebuchet MS" pitchFamily="34" charset="0"/>
        <a:buChar char="●"/>
        <a:defRPr sz="2400" kern="1200">
          <a:solidFill>
            <a:schemeClr val="tx1"/>
          </a:solidFill>
          <a:latin typeface="Trebuchet MS" pitchFamily="34" charset="0"/>
          <a:ea typeface="+mn-ea"/>
          <a:cs typeface="+mn-cs"/>
        </a:defRPr>
      </a:lvl1pPr>
      <a:lvl2pPr marL="741354" indent="-285149" algn="l" defTabSz="912433"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2pPr>
      <a:lvl3pPr marL="1140544" indent="-228103" algn="l" defTabSz="912433"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596758" indent="-228103" algn="l" defTabSz="912433"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4pPr>
      <a:lvl5pPr marL="2052990" indent="-228103" algn="l" defTabSz="91243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09206" indent="-228103" algn="l" defTabSz="9124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418" indent="-228103" algn="l" defTabSz="9124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642" indent="-228103" algn="l" defTabSz="9124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845" indent="-228103" algn="l" defTabSz="9124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433" rtl="0" eaLnBrk="1" latinLnBrk="0" hangingPunct="1">
        <a:defRPr sz="1800" kern="1200">
          <a:solidFill>
            <a:schemeClr val="tx1"/>
          </a:solidFill>
          <a:latin typeface="+mn-lt"/>
          <a:ea typeface="+mn-ea"/>
          <a:cs typeface="+mn-cs"/>
        </a:defRPr>
      </a:lvl1pPr>
      <a:lvl2pPr marL="456206" algn="l" defTabSz="912433" rtl="0" eaLnBrk="1" latinLnBrk="0" hangingPunct="1">
        <a:defRPr sz="1800" kern="1200">
          <a:solidFill>
            <a:schemeClr val="tx1"/>
          </a:solidFill>
          <a:latin typeface="+mn-lt"/>
          <a:ea typeface="+mn-ea"/>
          <a:cs typeface="+mn-cs"/>
        </a:defRPr>
      </a:lvl2pPr>
      <a:lvl3pPr marL="912433" algn="l" defTabSz="912433" rtl="0" eaLnBrk="1" latinLnBrk="0" hangingPunct="1">
        <a:defRPr sz="1800" kern="1200">
          <a:solidFill>
            <a:schemeClr val="tx1"/>
          </a:solidFill>
          <a:latin typeface="+mn-lt"/>
          <a:ea typeface="+mn-ea"/>
          <a:cs typeface="+mn-cs"/>
        </a:defRPr>
      </a:lvl3pPr>
      <a:lvl4pPr marL="1368660" algn="l" defTabSz="912433" rtl="0" eaLnBrk="1" latinLnBrk="0" hangingPunct="1">
        <a:defRPr sz="1800" kern="1200">
          <a:solidFill>
            <a:schemeClr val="tx1"/>
          </a:solidFill>
          <a:latin typeface="+mn-lt"/>
          <a:ea typeface="+mn-ea"/>
          <a:cs typeface="+mn-cs"/>
        </a:defRPr>
      </a:lvl4pPr>
      <a:lvl5pPr marL="1824874" algn="l" defTabSz="912433" rtl="0" eaLnBrk="1" latinLnBrk="0" hangingPunct="1">
        <a:defRPr sz="1800" kern="1200">
          <a:solidFill>
            <a:schemeClr val="tx1"/>
          </a:solidFill>
          <a:latin typeface="+mn-lt"/>
          <a:ea typeface="+mn-ea"/>
          <a:cs typeface="+mn-cs"/>
        </a:defRPr>
      </a:lvl5pPr>
      <a:lvl6pPr marL="2281086" algn="l" defTabSz="912433" rtl="0" eaLnBrk="1" latinLnBrk="0" hangingPunct="1">
        <a:defRPr sz="1800" kern="1200">
          <a:solidFill>
            <a:schemeClr val="tx1"/>
          </a:solidFill>
          <a:latin typeface="+mn-lt"/>
          <a:ea typeface="+mn-ea"/>
          <a:cs typeface="+mn-cs"/>
        </a:defRPr>
      </a:lvl6pPr>
      <a:lvl7pPr marL="2737315" algn="l" defTabSz="912433" rtl="0" eaLnBrk="1" latinLnBrk="0" hangingPunct="1">
        <a:defRPr sz="1800" kern="1200">
          <a:solidFill>
            <a:schemeClr val="tx1"/>
          </a:solidFill>
          <a:latin typeface="+mn-lt"/>
          <a:ea typeface="+mn-ea"/>
          <a:cs typeface="+mn-cs"/>
        </a:defRPr>
      </a:lvl7pPr>
      <a:lvl8pPr marL="3193529" algn="l" defTabSz="912433" rtl="0" eaLnBrk="1" latinLnBrk="0" hangingPunct="1">
        <a:defRPr sz="1800" kern="1200">
          <a:solidFill>
            <a:schemeClr val="tx1"/>
          </a:solidFill>
          <a:latin typeface="+mn-lt"/>
          <a:ea typeface="+mn-ea"/>
          <a:cs typeface="+mn-cs"/>
        </a:defRPr>
      </a:lvl8pPr>
      <a:lvl9pPr marL="3649746" algn="l" defTabSz="9124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4"/>
            <a:ext cx="8229600" cy="706091"/>
          </a:xfrm>
          <a:prstGeom prst="rect">
            <a:avLst/>
          </a:prstGeom>
        </p:spPr>
        <p:txBody>
          <a:bodyPr vert="horz" lIns="91340" tIns="45671" rIns="91340" bIns="45671" rtlCol="0" anchor="ctr">
            <a:normAutofit/>
          </a:bodyPr>
          <a:lstStyle/>
          <a:p>
            <a:r>
              <a:rPr lang="en-US" smtClean="0"/>
              <a:t>Click to edit Master title style</a:t>
            </a:r>
            <a:endParaRPr lang="en-ZA" dirty="0"/>
          </a:p>
        </p:txBody>
      </p:sp>
      <p:sp>
        <p:nvSpPr>
          <p:cNvPr id="3" name="Text Placeholder 2"/>
          <p:cNvSpPr>
            <a:spLocks noGrp="1"/>
          </p:cNvSpPr>
          <p:nvPr>
            <p:ph type="body" idx="1"/>
          </p:nvPr>
        </p:nvSpPr>
        <p:spPr>
          <a:xfrm>
            <a:off x="457200" y="1268782"/>
            <a:ext cx="8229600" cy="4525963"/>
          </a:xfrm>
          <a:prstGeom prst="rect">
            <a:avLst/>
          </a:prstGeom>
        </p:spPr>
        <p:txBody>
          <a:bodyPr vert="horz" lIns="91340" tIns="45671" rIns="91340" bIns="4567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457200" y="6356373"/>
            <a:ext cx="2133600" cy="365125"/>
          </a:xfrm>
          <a:prstGeom prst="rect">
            <a:avLst/>
          </a:prstGeom>
        </p:spPr>
        <p:txBody>
          <a:bodyPr vert="horz" lIns="91340" tIns="45671" rIns="91340" bIns="45671" rtlCol="0" anchor="ctr"/>
          <a:lstStyle>
            <a:lvl1pPr algn="l">
              <a:defRPr sz="1200">
                <a:solidFill>
                  <a:schemeClr val="tx1">
                    <a:tint val="75000"/>
                  </a:schemeClr>
                </a:solidFill>
              </a:defRPr>
            </a:lvl1pPr>
          </a:lstStyle>
          <a:p>
            <a:pPr defTabSz="456704">
              <a:defRPr/>
            </a:pPr>
            <a:fld id="{86DCB341-CEA0-4B34-9403-CD606B1D1C78}" type="datetime1">
              <a:rPr lang="en-ZA" smtClean="0">
                <a:solidFill>
                  <a:prstClr val="black">
                    <a:tint val="75000"/>
                  </a:prstClr>
                </a:solidFill>
              </a:rPr>
              <a:pPr defTabSz="456704">
                <a:defRPr/>
              </a:pPr>
              <a:t>2017/02/15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1" y="6356373"/>
            <a:ext cx="2895600" cy="365125"/>
          </a:xfrm>
          <a:prstGeom prst="rect">
            <a:avLst/>
          </a:prstGeom>
        </p:spPr>
        <p:txBody>
          <a:bodyPr vert="horz" lIns="91340" tIns="45671" rIns="91340" bIns="45671" rtlCol="0" anchor="ctr"/>
          <a:lstStyle>
            <a:lvl1pPr algn="ctr">
              <a:defRPr sz="1200">
                <a:solidFill>
                  <a:schemeClr val="tx1">
                    <a:tint val="75000"/>
                  </a:schemeClr>
                </a:solidFill>
              </a:defRPr>
            </a:lvl1pPr>
          </a:lstStyle>
          <a:p>
            <a:pPr defTabSz="456704">
              <a:defRPr/>
            </a:pPr>
            <a:r>
              <a:rPr lang="en-US" dirty="0" smtClean="0">
                <a:solidFill>
                  <a:prstClr val="black">
                    <a:tint val="75000"/>
                  </a:prstClr>
                </a:solidFill>
              </a:rPr>
              <a:t>Page 2 of 50</a:t>
            </a:r>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7740352" y="6200106"/>
            <a:ext cx="1152128"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59904"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904"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731001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p:txStyles>
    <p:titleStyle>
      <a:lvl1pPr algn="l" defTabSz="913415" rtl="0" eaLnBrk="1" latinLnBrk="0" hangingPunct="1">
        <a:spcBef>
          <a:spcPct val="0"/>
        </a:spcBef>
        <a:buNone/>
        <a:defRPr sz="3600" b="1" kern="1200">
          <a:solidFill>
            <a:schemeClr val="tx1"/>
          </a:solidFill>
          <a:latin typeface="Trebuchet MS" pitchFamily="34" charset="0"/>
          <a:ea typeface="+mj-ea"/>
          <a:cs typeface="+mj-cs"/>
        </a:defRPr>
      </a:lvl1pPr>
    </p:titleStyle>
    <p:bodyStyle>
      <a:lvl1pPr marL="342536" indent="-342536" algn="l" defTabSz="913415" rtl="0" eaLnBrk="1" latinLnBrk="0" hangingPunct="1">
        <a:spcBef>
          <a:spcPct val="20000"/>
        </a:spcBef>
        <a:buSzPct val="100000"/>
        <a:buFont typeface="Trebuchet MS" pitchFamily="34" charset="0"/>
        <a:buChar char="●"/>
        <a:defRPr sz="2400" kern="1200">
          <a:solidFill>
            <a:schemeClr val="tx1"/>
          </a:solidFill>
          <a:latin typeface="Trebuchet MS" pitchFamily="34" charset="0"/>
          <a:ea typeface="+mn-ea"/>
          <a:cs typeface="+mn-cs"/>
        </a:defRPr>
      </a:lvl1pPr>
      <a:lvl2pPr marL="742152" indent="-285447" algn="l" defTabSz="913415"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2pPr>
      <a:lvl3pPr marL="1141768" indent="-228351" algn="l" defTabSz="913415"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598479" indent="-228351" algn="l" defTabSz="913415"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4pPr>
      <a:lvl5pPr marL="2055195" indent="-228351" algn="l" defTabSz="913415"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1902"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08"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20"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023"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8"/>
            <a:ext cx="8229600" cy="706091"/>
          </a:xfrm>
          <a:prstGeom prst="rect">
            <a:avLst/>
          </a:prstGeom>
        </p:spPr>
        <p:txBody>
          <a:bodyPr vert="horz" lIns="91340" tIns="45671" rIns="91340" bIns="45671"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268786"/>
            <a:ext cx="8229600" cy="4525963"/>
          </a:xfrm>
          <a:prstGeom prst="rect">
            <a:avLst/>
          </a:prstGeom>
        </p:spPr>
        <p:txBody>
          <a:bodyPr vert="horz" lIns="91340" tIns="45671" rIns="91340" bIns="4567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77"/>
            <a:ext cx="2133600" cy="365125"/>
          </a:xfrm>
          <a:prstGeom prst="rect">
            <a:avLst/>
          </a:prstGeom>
        </p:spPr>
        <p:txBody>
          <a:bodyPr vert="horz" lIns="91340" tIns="45671" rIns="91340" bIns="45671" rtlCol="0" anchor="ctr"/>
          <a:lstStyle>
            <a:lvl1pPr algn="l">
              <a:defRPr sz="1200">
                <a:solidFill>
                  <a:schemeClr val="tx1">
                    <a:tint val="75000"/>
                  </a:schemeClr>
                </a:solidFill>
              </a:defRPr>
            </a:lvl1pPr>
          </a:lstStyle>
          <a:p>
            <a:fld id="{9F3E1218-F085-438F-9BE4-3C332347FAAF}"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1" y="6356377"/>
            <a:ext cx="2895600" cy="365125"/>
          </a:xfrm>
          <a:prstGeom prst="rect">
            <a:avLst/>
          </a:prstGeom>
        </p:spPr>
        <p:txBody>
          <a:bodyPr vert="horz" lIns="91340" tIns="45671" rIns="91340" bIns="45671" rtlCol="0" anchor="ctr"/>
          <a:lstStyle>
            <a:lvl1pPr algn="ctr">
              <a:defRPr sz="1200">
                <a:solidFill>
                  <a:schemeClr val="tx1">
                    <a:tint val="75000"/>
                  </a:schemeClr>
                </a:solidFill>
              </a:defRPr>
            </a:lvl1pPr>
          </a:lstStyle>
          <a:p>
            <a:r>
              <a:rPr lang="en-US" dirty="0" smtClean="0">
                <a:solidFill>
                  <a:prstClr val="black">
                    <a:tint val="75000"/>
                  </a:prstClr>
                </a:solidFill>
              </a:rPr>
              <a:t>Page 2 of 50</a:t>
            </a:r>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740352" y="6200112"/>
            <a:ext cx="1152128"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59905"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905"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7377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p:txStyles>
    <p:titleStyle>
      <a:lvl1pPr algn="l" defTabSz="913415"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536" indent="-342536" algn="l" defTabSz="913415"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152" indent="-285447" algn="l" defTabSz="913415"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1768" indent="-228351" algn="l" defTabSz="913415"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598479" indent="-228351" algn="l" defTabSz="913415"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5195" indent="-228351" algn="l" defTabSz="913415"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1902"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08"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20"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023"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8"/>
            <a:ext cx="8229600" cy="706091"/>
          </a:xfrm>
          <a:prstGeom prst="rect">
            <a:avLst/>
          </a:prstGeom>
        </p:spPr>
        <p:txBody>
          <a:bodyPr vert="horz" lIns="91340" tIns="45671" rIns="91340" bIns="45671"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268786"/>
            <a:ext cx="8229600" cy="4525963"/>
          </a:xfrm>
          <a:prstGeom prst="rect">
            <a:avLst/>
          </a:prstGeom>
        </p:spPr>
        <p:txBody>
          <a:bodyPr vert="horz" lIns="91340" tIns="45671" rIns="91340" bIns="4567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77"/>
            <a:ext cx="2133600" cy="365125"/>
          </a:xfrm>
          <a:prstGeom prst="rect">
            <a:avLst/>
          </a:prstGeom>
        </p:spPr>
        <p:txBody>
          <a:bodyPr vert="horz" lIns="91340" tIns="45671" rIns="91340" bIns="45671" rtlCol="0" anchor="ctr"/>
          <a:lstStyle>
            <a:lvl1pPr algn="l">
              <a:defRPr sz="1200">
                <a:solidFill>
                  <a:schemeClr val="tx1">
                    <a:tint val="75000"/>
                  </a:schemeClr>
                </a:solidFill>
              </a:defRPr>
            </a:lvl1pPr>
          </a:lstStyle>
          <a:p>
            <a:fld id="{6FF5070E-4EEF-4BC8-BCE9-195DC5495AF4}" type="datetime1">
              <a:rPr lang="en-ZA" smtClean="0">
                <a:solidFill>
                  <a:prstClr val="black">
                    <a:tint val="75000"/>
                  </a:prstClr>
                </a:solidFill>
              </a:rPr>
              <a:pPr/>
              <a:t>2017/02/15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1" y="6356377"/>
            <a:ext cx="2895600" cy="365125"/>
          </a:xfrm>
          <a:prstGeom prst="rect">
            <a:avLst/>
          </a:prstGeom>
        </p:spPr>
        <p:txBody>
          <a:bodyPr vert="horz" lIns="91340" tIns="45671" rIns="91340" bIns="45671" rtlCol="0" anchor="ctr"/>
          <a:lstStyle>
            <a:lvl1pPr algn="ctr">
              <a:defRPr sz="1200">
                <a:solidFill>
                  <a:schemeClr val="tx1">
                    <a:tint val="75000"/>
                  </a:schemeClr>
                </a:solidFill>
              </a:defRPr>
            </a:lvl1pPr>
          </a:lstStyle>
          <a:p>
            <a:r>
              <a:rPr lang="en-US" dirty="0" smtClean="0">
                <a:solidFill>
                  <a:prstClr val="black">
                    <a:tint val="75000"/>
                  </a:prstClr>
                </a:solidFill>
              </a:rPr>
              <a:t>Page 2 of 50</a:t>
            </a:r>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740352" y="6200112"/>
            <a:ext cx="1152128"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59905"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905"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167806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p:txStyles>
    <p:titleStyle>
      <a:lvl1pPr algn="l" defTabSz="913415"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536" indent="-342536" algn="l" defTabSz="913415"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152" indent="-285447" algn="l" defTabSz="913415"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1768" indent="-228351" algn="l" defTabSz="913415"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598479" indent="-228351" algn="l" defTabSz="913415"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5195" indent="-228351" algn="l" defTabSz="913415"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1902"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08"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20"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023" indent="-228351" algn="l" defTabSz="91341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647" y="116086"/>
            <a:ext cx="8228707" cy="70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113" tIns="45557" rIns="91113" bIns="45557"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1507" name="Text Placeholder 2"/>
          <p:cNvSpPr>
            <a:spLocks noGrp="1"/>
          </p:cNvSpPr>
          <p:nvPr>
            <p:ph type="body" idx="1"/>
          </p:nvPr>
        </p:nvSpPr>
        <p:spPr bwMode="auto">
          <a:xfrm>
            <a:off x="457647" y="1269158"/>
            <a:ext cx="8228707" cy="4525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113" tIns="45557" rIns="91113" bIns="4555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648" y="6356846"/>
            <a:ext cx="2133079" cy="365001"/>
          </a:xfrm>
          <a:prstGeom prst="rect">
            <a:avLst/>
          </a:prstGeom>
        </p:spPr>
        <p:txBody>
          <a:bodyPr vert="horz" lIns="91113" tIns="45557" rIns="91113" bIns="45557" rtlCol="0" anchor="ctr"/>
          <a:lstStyle>
            <a:lvl1pPr algn="l" defTabSz="911171"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02E9752A-36F1-49B8-877D-89C3DD748832}" type="datetime1">
              <a:rPr lang="en-ZA" smtClean="0">
                <a:sym typeface="Gill Sans" charset="0"/>
              </a:rPr>
              <a:pPr>
                <a:defRPr/>
              </a:pPr>
              <a:t>2017/02/15</a:t>
            </a:fld>
            <a:endParaRPr lang="en-ZA" dirty="0">
              <a:sym typeface="Gill Sans" charset="0"/>
            </a:endParaRPr>
          </a:p>
        </p:txBody>
      </p:sp>
      <p:sp>
        <p:nvSpPr>
          <p:cNvPr id="5" name="Footer Placeholder 4"/>
          <p:cNvSpPr>
            <a:spLocks noGrp="1"/>
          </p:cNvSpPr>
          <p:nvPr>
            <p:ph type="ftr" sz="quarter" idx="3"/>
          </p:nvPr>
        </p:nvSpPr>
        <p:spPr>
          <a:xfrm>
            <a:off x="3124300" y="6356846"/>
            <a:ext cx="2895451" cy="365001"/>
          </a:xfrm>
          <a:prstGeom prst="rect">
            <a:avLst/>
          </a:prstGeom>
        </p:spPr>
        <p:txBody>
          <a:bodyPr vert="horz" lIns="91113" tIns="45557" rIns="91113" bIns="45557" rtlCol="0" anchor="ctr"/>
          <a:lstStyle>
            <a:lvl1pPr algn="ctr" defTabSz="911171"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en-US" dirty="0" smtClean="0">
                <a:sym typeface="Gill Sans" charset="0"/>
              </a:rPr>
              <a:t>Page 2 of 50</a:t>
            </a:r>
            <a:endParaRPr lang="en-ZA" dirty="0">
              <a:sym typeface="Gill Sans" charset="0"/>
            </a:endParaRPr>
          </a:p>
        </p:txBody>
      </p:sp>
      <p:pic>
        <p:nvPicPr>
          <p:cNvPr id="21510" name="Picture 2" descr="Q:\DIGITAL MEDIA\Logos\Inspiring new ways\PNG\BSA logo 2 BLACK.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739807" y="6200577"/>
            <a:ext cx="1153046" cy="555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260079" y="6093396"/>
            <a:ext cx="86327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0079" y="842740"/>
            <a:ext cx="86327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1041804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l" defTabSz="910744" rtl="0" eaLnBrk="0" fontAlgn="base" hangingPunct="0">
        <a:spcBef>
          <a:spcPct val="0"/>
        </a:spcBef>
        <a:spcAft>
          <a:spcPct val="0"/>
        </a:spcAft>
        <a:defRPr sz="2800" b="1" kern="1200">
          <a:solidFill>
            <a:schemeClr val="tx1"/>
          </a:solidFill>
          <a:latin typeface="Trebuchet MS" pitchFamily="34" charset="0"/>
          <a:ea typeface="+mj-ea"/>
          <a:cs typeface="+mj-cs"/>
        </a:defRPr>
      </a:lvl1pPr>
      <a:lvl2pPr algn="l" defTabSz="910744" rtl="0" eaLnBrk="0" fontAlgn="base" hangingPunct="0">
        <a:spcBef>
          <a:spcPct val="0"/>
        </a:spcBef>
        <a:spcAft>
          <a:spcPct val="0"/>
        </a:spcAft>
        <a:defRPr sz="2800" b="1">
          <a:solidFill>
            <a:schemeClr val="tx1"/>
          </a:solidFill>
          <a:latin typeface="Trebuchet MS" panose="020B0603020202020204" pitchFamily="34" charset="0"/>
        </a:defRPr>
      </a:lvl2pPr>
      <a:lvl3pPr algn="l" defTabSz="910744" rtl="0" eaLnBrk="0" fontAlgn="base" hangingPunct="0">
        <a:spcBef>
          <a:spcPct val="0"/>
        </a:spcBef>
        <a:spcAft>
          <a:spcPct val="0"/>
        </a:spcAft>
        <a:defRPr sz="2800" b="1">
          <a:solidFill>
            <a:schemeClr val="tx1"/>
          </a:solidFill>
          <a:latin typeface="Trebuchet MS" panose="020B0603020202020204" pitchFamily="34" charset="0"/>
        </a:defRPr>
      </a:lvl3pPr>
      <a:lvl4pPr algn="l" defTabSz="910744" rtl="0" eaLnBrk="0" fontAlgn="base" hangingPunct="0">
        <a:spcBef>
          <a:spcPct val="0"/>
        </a:spcBef>
        <a:spcAft>
          <a:spcPct val="0"/>
        </a:spcAft>
        <a:defRPr sz="2800" b="1">
          <a:solidFill>
            <a:schemeClr val="tx1"/>
          </a:solidFill>
          <a:latin typeface="Trebuchet MS" panose="020B0603020202020204" pitchFamily="34" charset="0"/>
        </a:defRPr>
      </a:lvl4pPr>
      <a:lvl5pPr algn="l" defTabSz="910744" rtl="0" eaLnBrk="0" fontAlgn="base" hangingPunct="0">
        <a:spcBef>
          <a:spcPct val="0"/>
        </a:spcBef>
        <a:spcAft>
          <a:spcPct val="0"/>
        </a:spcAft>
        <a:defRPr sz="2800" b="1">
          <a:solidFill>
            <a:schemeClr val="tx1"/>
          </a:solidFill>
          <a:latin typeface="Trebuchet MS" panose="020B0603020202020204" pitchFamily="34" charset="0"/>
        </a:defRPr>
      </a:lvl5pPr>
      <a:lvl6pPr marL="321042" algn="l" defTabSz="910744" rtl="0" fontAlgn="base">
        <a:spcBef>
          <a:spcPct val="0"/>
        </a:spcBef>
        <a:spcAft>
          <a:spcPct val="0"/>
        </a:spcAft>
        <a:defRPr sz="2800" b="1">
          <a:solidFill>
            <a:schemeClr val="tx1"/>
          </a:solidFill>
          <a:latin typeface="Trebuchet MS" panose="020B0603020202020204" pitchFamily="34" charset="0"/>
        </a:defRPr>
      </a:lvl6pPr>
      <a:lvl7pPr marL="642090" algn="l" defTabSz="910744" rtl="0" fontAlgn="base">
        <a:spcBef>
          <a:spcPct val="0"/>
        </a:spcBef>
        <a:spcAft>
          <a:spcPct val="0"/>
        </a:spcAft>
        <a:defRPr sz="2800" b="1">
          <a:solidFill>
            <a:schemeClr val="tx1"/>
          </a:solidFill>
          <a:latin typeface="Trebuchet MS" panose="020B0603020202020204" pitchFamily="34" charset="0"/>
        </a:defRPr>
      </a:lvl7pPr>
      <a:lvl8pPr marL="963137" algn="l" defTabSz="910744" rtl="0" fontAlgn="base">
        <a:spcBef>
          <a:spcPct val="0"/>
        </a:spcBef>
        <a:spcAft>
          <a:spcPct val="0"/>
        </a:spcAft>
        <a:defRPr sz="2800" b="1">
          <a:solidFill>
            <a:schemeClr val="tx1"/>
          </a:solidFill>
          <a:latin typeface="Trebuchet MS" panose="020B0603020202020204" pitchFamily="34" charset="0"/>
        </a:defRPr>
      </a:lvl8pPr>
      <a:lvl9pPr marL="1284184" algn="l" defTabSz="910744" rtl="0" fontAlgn="base">
        <a:spcBef>
          <a:spcPct val="0"/>
        </a:spcBef>
        <a:spcAft>
          <a:spcPct val="0"/>
        </a:spcAft>
        <a:defRPr sz="2800" b="1">
          <a:solidFill>
            <a:schemeClr val="tx1"/>
          </a:solidFill>
          <a:latin typeface="Trebuchet MS" panose="020B0603020202020204" pitchFamily="34" charset="0"/>
        </a:defRPr>
      </a:lvl9pPr>
    </p:titleStyle>
    <p:bodyStyle>
      <a:lvl1pPr marL="341115" indent="-341115" algn="l" defTabSz="910744" rtl="0" eaLnBrk="0" fontAlgn="base" hangingPunct="0">
        <a:spcBef>
          <a:spcPct val="20000"/>
        </a:spcBef>
        <a:spcAft>
          <a:spcPct val="0"/>
        </a:spcAft>
        <a:buSzPct val="100000"/>
        <a:buFont typeface="Trebuchet MS" pitchFamily="34" charset="0"/>
        <a:buChar char="●"/>
        <a:defRPr sz="2000" kern="1200">
          <a:solidFill>
            <a:schemeClr val="tx1"/>
          </a:solidFill>
          <a:latin typeface="Trebuchet MS" pitchFamily="34" charset="0"/>
          <a:ea typeface="+mn-ea"/>
          <a:cs typeface="+mn-cs"/>
        </a:defRPr>
      </a:lvl1pPr>
      <a:lvl2pPr marL="740188" indent="-284268" algn="l" defTabSz="910744" rtl="0" eaLnBrk="0" fontAlgn="base" hangingPunct="0">
        <a:spcBef>
          <a:spcPct val="20000"/>
        </a:spcBef>
        <a:spcAft>
          <a:spcPct val="0"/>
        </a:spcAft>
        <a:buFont typeface="Arial" pitchFamily="34" charset="0"/>
        <a:buChar char="–"/>
        <a:defRPr sz="1800" kern="1200">
          <a:solidFill>
            <a:schemeClr val="tx1"/>
          </a:solidFill>
          <a:latin typeface="Trebuchet MS" pitchFamily="34" charset="0"/>
          <a:ea typeface="+mn-ea"/>
          <a:cs typeface="+mn-cs"/>
        </a:defRPr>
      </a:lvl2pPr>
      <a:lvl3pPr marL="1138158" indent="-227404" algn="l" defTabSz="910744"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3pPr>
      <a:lvl4pPr marL="1594089" indent="-227404" algn="l" defTabSz="910744" rtl="0" eaLnBrk="0" fontAlgn="base" hangingPunct="0">
        <a:spcBef>
          <a:spcPct val="20000"/>
        </a:spcBef>
        <a:spcAft>
          <a:spcPct val="0"/>
        </a:spcAft>
        <a:buFont typeface="Arial" pitchFamily="34" charset="0"/>
        <a:buChar char="–"/>
        <a:defRPr sz="1400" kern="1200">
          <a:solidFill>
            <a:schemeClr val="tx1"/>
          </a:solidFill>
          <a:latin typeface="Trebuchet MS" pitchFamily="34" charset="0"/>
          <a:ea typeface="+mn-ea"/>
          <a:cs typeface="+mn-cs"/>
        </a:defRPr>
      </a:lvl4pPr>
      <a:lvl5pPr marL="2050014" indent="-227404" algn="l" defTabSz="910744" rtl="0" eaLnBrk="0" fontAlgn="base" hangingPunct="0">
        <a:spcBef>
          <a:spcPct val="20000"/>
        </a:spcBef>
        <a:spcAft>
          <a:spcPct val="0"/>
        </a:spcAft>
        <a:buFont typeface="Arial" pitchFamily="34" charset="0"/>
        <a:buChar char="»"/>
        <a:defRPr sz="1200" kern="1200">
          <a:solidFill>
            <a:schemeClr val="tx1"/>
          </a:solidFill>
          <a:latin typeface="Trebuchet MS" pitchFamily="34" charset="0"/>
          <a:ea typeface="+mn-ea"/>
          <a:cs typeface="+mn-cs"/>
        </a:defRPr>
      </a:lvl5pPr>
      <a:lvl6pPr marL="2505748" indent="-227783" algn="l" defTabSz="911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324" indent="-227783" algn="l" defTabSz="911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917" indent="-227783" algn="l" defTabSz="911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478" indent="-227783" algn="l" defTabSz="9111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171" rtl="0" eaLnBrk="1" latinLnBrk="0" hangingPunct="1">
        <a:defRPr sz="1800" kern="1200">
          <a:solidFill>
            <a:schemeClr val="tx1"/>
          </a:solidFill>
          <a:latin typeface="+mn-lt"/>
          <a:ea typeface="+mn-ea"/>
          <a:cs typeface="+mn-cs"/>
        </a:defRPr>
      </a:lvl1pPr>
      <a:lvl2pPr marL="455569" algn="l" defTabSz="911171" rtl="0" eaLnBrk="1" latinLnBrk="0" hangingPunct="1">
        <a:defRPr sz="1800" kern="1200">
          <a:solidFill>
            <a:schemeClr val="tx1"/>
          </a:solidFill>
          <a:latin typeface="+mn-lt"/>
          <a:ea typeface="+mn-ea"/>
          <a:cs typeface="+mn-cs"/>
        </a:defRPr>
      </a:lvl2pPr>
      <a:lvl3pPr marL="911171" algn="l" defTabSz="911171" rtl="0" eaLnBrk="1" latinLnBrk="0" hangingPunct="1">
        <a:defRPr sz="1800" kern="1200">
          <a:solidFill>
            <a:schemeClr val="tx1"/>
          </a:solidFill>
          <a:latin typeface="+mn-lt"/>
          <a:ea typeface="+mn-ea"/>
          <a:cs typeface="+mn-cs"/>
        </a:defRPr>
      </a:lvl3pPr>
      <a:lvl4pPr marL="1366770" algn="l" defTabSz="911171" rtl="0" eaLnBrk="1" latinLnBrk="0" hangingPunct="1">
        <a:defRPr sz="1800" kern="1200">
          <a:solidFill>
            <a:schemeClr val="tx1"/>
          </a:solidFill>
          <a:latin typeface="+mn-lt"/>
          <a:ea typeface="+mn-ea"/>
          <a:cs typeface="+mn-cs"/>
        </a:defRPr>
      </a:lvl4pPr>
      <a:lvl5pPr marL="1822352" algn="l" defTabSz="911171" rtl="0" eaLnBrk="1" latinLnBrk="0" hangingPunct="1">
        <a:defRPr sz="1800" kern="1200">
          <a:solidFill>
            <a:schemeClr val="tx1"/>
          </a:solidFill>
          <a:latin typeface="+mn-lt"/>
          <a:ea typeface="+mn-ea"/>
          <a:cs typeface="+mn-cs"/>
        </a:defRPr>
      </a:lvl5pPr>
      <a:lvl6pPr marL="2277949" algn="l" defTabSz="911171" rtl="0" eaLnBrk="1" latinLnBrk="0" hangingPunct="1">
        <a:defRPr sz="1800" kern="1200">
          <a:solidFill>
            <a:schemeClr val="tx1"/>
          </a:solidFill>
          <a:latin typeface="+mn-lt"/>
          <a:ea typeface="+mn-ea"/>
          <a:cs typeface="+mn-cs"/>
        </a:defRPr>
      </a:lvl6pPr>
      <a:lvl7pPr marL="2733535" algn="l" defTabSz="911171" rtl="0" eaLnBrk="1" latinLnBrk="0" hangingPunct="1">
        <a:defRPr sz="1800" kern="1200">
          <a:solidFill>
            <a:schemeClr val="tx1"/>
          </a:solidFill>
          <a:latin typeface="+mn-lt"/>
          <a:ea typeface="+mn-ea"/>
          <a:cs typeface="+mn-cs"/>
        </a:defRPr>
      </a:lvl7pPr>
      <a:lvl8pPr marL="3189117" algn="l" defTabSz="911171" rtl="0" eaLnBrk="1" latinLnBrk="0" hangingPunct="1">
        <a:defRPr sz="1800" kern="1200">
          <a:solidFill>
            <a:schemeClr val="tx1"/>
          </a:solidFill>
          <a:latin typeface="+mn-lt"/>
          <a:ea typeface="+mn-ea"/>
          <a:cs typeface="+mn-cs"/>
        </a:defRPr>
      </a:lvl8pPr>
      <a:lvl9pPr marL="3644698" algn="l" defTabSz="91117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647" y="116086"/>
            <a:ext cx="8228707" cy="70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12" tIns="45607" rIns="91212" bIns="45607"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4579" name="Text Placeholder 2"/>
          <p:cNvSpPr>
            <a:spLocks noGrp="1"/>
          </p:cNvSpPr>
          <p:nvPr>
            <p:ph type="body" idx="1"/>
          </p:nvPr>
        </p:nvSpPr>
        <p:spPr bwMode="auto">
          <a:xfrm>
            <a:off x="457647" y="1269155"/>
            <a:ext cx="8228707" cy="4525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12" tIns="45607" rIns="91212" bIns="456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648" y="6356843"/>
            <a:ext cx="2133079" cy="365001"/>
          </a:xfrm>
          <a:prstGeom prst="rect">
            <a:avLst/>
          </a:prstGeom>
        </p:spPr>
        <p:txBody>
          <a:bodyPr vert="horz" lIns="91212" tIns="45607" rIns="91212" bIns="45607" rtlCol="0" anchor="ctr"/>
          <a:lstStyle>
            <a:lvl1pPr algn="l" defTabSz="912152"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AF9A556B-00A7-4C9D-8A39-CD7EB8C96E5C}" type="datetime1">
              <a:rPr lang="en-ZA" smtClean="0">
                <a:sym typeface="Gill Sans" charset="0"/>
              </a:rPr>
              <a:pPr>
                <a:defRPr/>
              </a:pPr>
              <a:t>2017/02/15</a:t>
            </a:fld>
            <a:endParaRPr lang="en-ZA" dirty="0">
              <a:sym typeface="Gill Sans" charset="0"/>
            </a:endParaRPr>
          </a:p>
        </p:txBody>
      </p:sp>
      <p:sp>
        <p:nvSpPr>
          <p:cNvPr id="5" name="Footer Placeholder 4"/>
          <p:cNvSpPr>
            <a:spLocks noGrp="1"/>
          </p:cNvSpPr>
          <p:nvPr>
            <p:ph type="ftr" sz="quarter" idx="3"/>
          </p:nvPr>
        </p:nvSpPr>
        <p:spPr>
          <a:xfrm>
            <a:off x="3124297" y="6356843"/>
            <a:ext cx="2895451" cy="365001"/>
          </a:xfrm>
          <a:prstGeom prst="rect">
            <a:avLst/>
          </a:prstGeom>
        </p:spPr>
        <p:txBody>
          <a:bodyPr vert="horz" lIns="91212" tIns="45607" rIns="91212" bIns="45607" rtlCol="0" anchor="ctr"/>
          <a:lstStyle>
            <a:lvl1pPr algn="ctr" defTabSz="912152"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r>
              <a:rPr lang="en-US" dirty="0" smtClean="0">
                <a:sym typeface="Gill Sans" charset="0"/>
              </a:rPr>
              <a:t>Page 2 of 50</a:t>
            </a:r>
            <a:endParaRPr lang="en-ZA" dirty="0">
              <a:sym typeface="Gill Sans" charset="0"/>
            </a:endParaRPr>
          </a:p>
        </p:txBody>
      </p:sp>
      <p:pic>
        <p:nvPicPr>
          <p:cNvPr id="24582" name="Picture 2" descr="Q:\DIGITAL MEDIA\Logos\Inspiring new ways\PNG\BSA logo 2 BLACK.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739807" y="6200574"/>
            <a:ext cx="1153046" cy="555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260079" y="6093396"/>
            <a:ext cx="86327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0079" y="842740"/>
            <a:ext cx="863277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237465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p:txStyles>
    <p:titleStyle>
      <a:lvl1pPr algn="l" defTabSz="912000" rtl="0" eaLnBrk="0" fontAlgn="base" hangingPunct="0">
        <a:spcBef>
          <a:spcPct val="0"/>
        </a:spcBef>
        <a:spcAft>
          <a:spcPct val="0"/>
        </a:spcAft>
        <a:defRPr sz="2800" b="1" kern="1200">
          <a:solidFill>
            <a:schemeClr val="tx1"/>
          </a:solidFill>
          <a:latin typeface="Trebuchet MS" pitchFamily="34" charset="0"/>
          <a:ea typeface="+mj-ea"/>
          <a:cs typeface="+mj-cs"/>
        </a:defRPr>
      </a:lvl1pPr>
      <a:lvl2pPr algn="l" defTabSz="912000" rtl="0" eaLnBrk="0" fontAlgn="base" hangingPunct="0">
        <a:spcBef>
          <a:spcPct val="0"/>
        </a:spcBef>
        <a:spcAft>
          <a:spcPct val="0"/>
        </a:spcAft>
        <a:defRPr sz="2800" b="1">
          <a:solidFill>
            <a:schemeClr val="tx1"/>
          </a:solidFill>
          <a:latin typeface="Trebuchet MS" panose="020B0603020202020204" pitchFamily="34" charset="0"/>
        </a:defRPr>
      </a:lvl2pPr>
      <a:lvl3pPr algn="l" defTabSz="912000" rtl="0" eaLnBrk="0" fontAlgn="base" hangingPunct="0">
        <a:spcBef>
          <a:spcPct val="0"/>
        </a:spcBef>
        <a:spcAft>
          <a:spcPct val="0"/>
        </a:spcAft>
        <a:defRPr sz="2800" b="1">
          <a:solidFill>
            <a:schemeClr val="tx1"/>
          </a:solidFill>
          <a:latin typeface="Trebuchet MS" panose="020B0603020202020204" pitchFamily="34" charset="0"/>
        </a:defRPr>
      </a:lvl3pPr>
      <a:lvl4pPr algn="l" defTabSz="912000" rtl="0" eaLnBrk="0" fontAlgn="base" hangingPunct="0">
        <a:spcBef>
          <a:spcPct val="0"/>
        </a:spcBef>
        <a:spcAft>
          <a:spcPct val="0"/>
        </a:spcAft>
        <a:defRPr sz="2800" b="1">
          <a:solidFill>
            <a:schemeClr val="tx1"/>
          </a:solidFill>
          <a:latin typeface="Trebuchet MS" panose="020B0603020202020204" pitchFamily="34" charset="0"/>
        </a:defRPr>
      </a:lvl4pPr>
      <a:lvl5pPr algn="l" defTabSz="912000" rtl="0" eaLnBrk="0" fontAlgn="base" hangingPunct="0">
        <a:spcBef>
          <a:spcPct val="0"/>
        </a:spcBef>
        <a:spcAft>
          <a:spcPct val="0"/>
        </a:spcAft>
        <a:defRPr sz="2800" b="1">
          <a:solidFill>
            <a:schemeClr val="tx1"/>
          </a:solidFill>
          <a:latin typeface="Trebuchet MS" panose="020B0603020202020204" pitchFamily="34" charset="0"/>
        </a:defRPr>
      </a:lvl5pPr>
      <a:lvl6pPr marL="321092" algn="l" defTabSz="912000" rtl="0" fontAlgn="base">
        <a:spcBef>
          <a:spcPct val="0"/>
        </a:spcBef>
        <a:spcAft>
          <a:spcPct val="0"/>
        </a:spcAft>
        <a:defRPr sz="2800" b="1">
          <a:solidFill>
            <a:schemeClr val="tx1"/>
          </a:solidFill>
          <a:latin typeface="Trebuchet MS" panose="020B0603020202020204" pitchFamily="34" charset="0"/>
        </a:defRPr>
      </a:lvl6pPr>
      <a:lvl7pPr marL="642189" algn="l" defTabSz="912000" rtl="0" fontAlgn="base">
        <a:spcBef>
          <a:spcPct val="0"/>
        </a:spcBef>
        <a:spcAft>
          <a:spcPct val="0"/>
        </a:spcAft>
        <a:defRPr sz="2800" b="1">
          <a:solidFill>
            <a:schemeClr val="tx1"/>
          </a:solidFill>
          <a:latin typeface="Trebuchet MS" panose="020B0603020202020204" pitchFamily="34" charset="0"/>
        </a:defRPr>
      </a:lvl7pPr>
      <a:lvl8pPr marL="963284" algn="l" defTabSz="912000" rtl="0" fontAlgn="base">
        <a:spcBef>
          <a:spcPct val="0"/>
        </a:spcBef>
        <a:spcAft>
          <a:spcPct val="0"/>
        </a:spcAft>
        <a:defRPr sz="2800" b="1">
          <a:solidFill>
            <a:schemeClr val="tx1"/>
          </a:solidFill>
          <a:latin typeface="Trebuchet MS" panose="020B0603020202020204" pitchFamily="34" charset="0"/>
        </a:defRPr>
      </a:lvl8pPr>
      <a:lvl9pPr marL="1284382" algn="l" defTabSz="912000" rtl="0" fontAlgn="base">
        <a:spcBef>
          <a:spcPct val="0"/>
        </a:spcBef>
        <a:spcAft>
          <a:spcPct val="0"/>
        </a:spcAft>
        <a:defRPr sz="2800" b="1">
          <a:solidFill>
            <a:schemeClr val="tx1"/>
          </a:solidFill>
          <a:latin typeface="Trebuchet MS" panose="020B0603020202020204" pitchFamily="34" charset="0"/>
        </a:defRPr>
      </a:lvl9pPr>
    </p:titleStyle>
    <p:bodyStyle>
      <a:lvl1pPr marL="341167" indent="-341167" algn="l" defTabSz="912000" rtl="0" eaLnBrk="0" fontAlgn="base" hangingPunct="0">
        <a:spcBef>
          <a:spcPct val="20000"/>
        </a:spcBef>
        <a:spcAft>
          <a:spcPct val="0"/>
        </a:spcAft>
        <a:buSzPct val="100000"/>
        <a:buFont typeface="Trebuchet MS" pitchFamily="34" charset="0"/>
        <a:buChar char="●"/>
        <a:defRPr sz="2000" kern="1200">
          <a:solidFill>
            <a:schemeClr val="tx1"/>
          </a:solidFill>
          <a:latin typeface="Trebuchet MS" pitchFamily="34" charset="0"/>
          <a:ea typeface="+mn-ea"/>
          <a:cs typeface="+mn-cs"/>
        </a:defRPr>
      </a:lvl1pPr>
      <a:lvl2pPr marL="740302" indent="-284310" algn="l" defTabSz="912000" rtl="0" eaLnBrk="0" fontAlgn="base" hangingPunct="0">
        <a:spcBef>
          <a:spcPct val="20000"/>
        </a:spcBef>
        <a:spcAft>
          <a:spcPct val="0"/>
        </a:spcAft>
        <a:buFont typeface="Arial" pitchFamily="34" charset="0"/>
        <a:buChar char="–"/>
        <a:defRPr sz="1800" kern="1200">
          <a:solidFill>
            <a:schemeClr val="tx1"/>
          </a:solidFill>
          <a:latin typeface="Trebuchet MS" pitchFamily="34" charset="0"/>
          <a:ea typeface="+mn-ea"/>
          <a:cs typeface="+mn-cs"/>
        </a:defRPr>
      </a:lvl2pPr>
      <a:lvl3pPr marL="1139447" indent="-227439" algn="l" defTabSz="912000" rtl="0" eaLnBrk="0" fontAlgn="base" hangingPunct="0">
        <a:spcBef>
          <a:spcPct val="20000"/>
        </a:spcBef>
        <a:spcAft>
          <a:spcPct val="0"/>
        </a:spcAft>
        <a:buFont typeface="Arial" pitchFamily="34" charset="0"/>
        <a:buChar char="•"/>
        <a:defRPr sz="1600" kern="1200">
          <a:solidFill>
            <a:schemeClr val="tx1"/>
          </a:solidFill>
          <a:latin typeface="Trebuchet MS" pitchFamily="34" charset="0"/>
          <a:ea typeface="+mn-ea"/>
          <a:cs typeface="+mn-cs"/>
        </a:defRPr>
      </a:lvl3pPr>
      <a:lvl4pPr marL="1595445" indent="-227439" algn="l" defTabSz="912000" rtl="0" eaLnBrk="0" fontAlgn="base" hangingPunct="0">
        <a:spcBef>
          <a:spcPct val="20000"/>
        </a:spcBef>
        <a:spcAft>
          <a:spcPct val="0"/>
        </a:spcAft>
        <a:buFont typeface="Arial" pitchFamily="34" charset="0"/>
        <a:buChar char="–"/>
        <a:defRPr sz="1400" kern="1200">
          <a:solidFill>
            <a:schemeClr val="tx1"/>
          </a:solidFill>
          <a:latin typeface="Trebuchet MS" pitchFamily="34" charset="0"/>
          <a:ea typeface="+mn-ea"/>
          <a:cs typeface="+mn-cs"/>
        </a:defRPr>
      </a:lvl4pPr>
      <a:lvl5pPr marL="2051445" indent="-227439" algn="l" defTabSz="912000" rtl="0" eaLnBrk="0" fontAlgn="base" hangingPunct="0">
        <a:spcBef>
          <a:spcPct val="20000"/>
        </a:spcBef>
        <a:spcAft>
          <a:spcPct val="0"/>
        </a:spcAft>
        <a:buFont typeface="Arial" pitchFamily="34" charset="0"/>
        <a:buChar char="»"/>
        <a:defRPr sz="1200" kern="1200">
          <a:solidFill>
            <a:schemeClr val="tx1"/>
          </a:solidFill>
          <a:latin typeface="Trebuchet MS" pitchFamily="34" charset="0"/>
          <a:ea typeface="+mn-ea"/>
          <a:cs typeface="+mn-cs"/>
        </a:defRPr>
      </a:lvl5pPr>
      <a:lvl6pPr marL="2508438" indent="-228032" algn="l" defTabSz="9121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507" indent="-228032" algn="l" defTabSz="9121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592" indent="-228032" algn="l" defTabSz="9121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652" indent="-228032" algn="l" defTabSz="9121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152" rtl="0" eaLnBrk="1" latinLnBrk="0" hangingPunct="1">
        <a:defRPr sz="1800" kern="1200">
          <a:solidFill>
            <a:schemeClr val="tx1"/>
          </a:solidFill>
          <a:latin typeface="+mn-lt"/>
          <a:ea typeface="+mn-ea"/>
          <a:cs typeface="+mn-cs"/>
        </a:defRPr>
      </a:lvl1pPr>
      <a:lvl2pPr marL="456064" algn="l" defTabSz="912152" rtl="0" eaLnBrk="1" latinLnBrk="0" hangingPunct="1">
        <a:defRPr sz="1800" kern="1200">
          <a:solidFill>
            <a:schemeClr val="tx1"/>
          </a:solidFill>
          <a:latin typeface="+mn-lt"/>
          <a:ea typeface="+mn-ea"/>
          <a:cs typeface="+mn-cs"/>
        </a:defRPr>
      </a:lvl2pPr>
      <a:lvl3pPr marL="912152" algn="l" defTabSz="912152" rtl="0" eaLnBrk="1" latinLnBrk="0" hangingPunct="1">
        <a:defRPr sz="1800" kern="1200">
          <a:solidFill>
            <a:schemeClr val="tx1"/>
          </a:solidFill>
          <a:latin typeface="+mn-lt"/>
          <a:ea typeface="+mn-ea"/>
          <a:cs typeface="+mn-cs"/>
        </a:defRPr>
      </a:lvl3pPr>
      <a:lvl4pPr marL="1368240" algn="l" defTabSz="912152" rtl="0" eaLnBrk="1" latinLnBrk="0" hangingPunct="1">
        <a:defRPr sz="1800" kern="1200">
          <a:solidFill>
            <a:schemeClr val="tx1"/>
          </a:solidFill>
          <a:latin typeface="+mn-lt"/>
          <a:ea typeface="+mn-ea"/>
          <a:cs typeface="+mn-cs"/>
        </a:defRPr>
      </a:lvl4pPr>
      <a:lvl5pPr marL="1824314" algn="l" defTabSz="912152" rtl="0" eaLnBrk="1" latinLnBrk="0" hangingPunct="1">
        <a:defRPr sz="1800" kern="1200">
          <a:solidFill>
            <a:schemeClr val="tx1"/>
          </a:solidFill>
          <a:latin typeface="+mn-lt"/>
          <a:ea typeface="+mn-ea"/>
          <a:cs typeface="+mn-cs"/>
        </a:defRPr>
      </a:lvl5pPr>
      <a:lvl6pPr marL="2280390" algn="l" defTabSz="912152" rtl="0" eaLnBrk="1" latinLnBrk="0" hangingPunct="1">
        <a:defRPr sz="1800" kern="1200">
          <a:solidFill>
            <a:schemeClr val="tx1"/>
          </a:solidFill>
          <a:latin typeface="+mn-lt"/>
          <a:ea typeface="+mn-ea"/>
          <a:cs typeface="+mn-cs"/>
        </a:defRPr>
      </a:lvl6pPr>
      <a:lvl7pPr marL="2736475" algn="l" defTabSz="912152" rtl="0" eaLnBrk="1" latinLnBrk="0" hangingPunct="1">
        <a:defRPr sz="1800" kern="1200">
          <a:solidFill>
            <a:schemeClr val="tx1"/>
          </a:solidFill>
          <a:latin typeface="+mn-lt"/>
          <a:ea typeface="+mn-ea"/>
          <a:cs typeface="+mn-cs"/>
        </a:defRPr>
      </a:lvl7pPr>
      <a:lvl8pPr marL="3192549" algn="l" defTabSz="912152" rtl="0" eaLnBrk="1" latinLnBrk="0" hangingPunct="1">
        <a:defRPr sz="1800" kern="1200">
          <a:solidFill>
            <a:schemeClr val="tx1"/>
          </a:solidFill>
          <a:latin typeface="+mn-lt"/>
          <a:ea typeface="+mn-ea"/>
          <a:cs typeface="+mn-cs"/>
        </a:defRPr>
      </a:lvl8pPr>
      <a:lvl9pPr marL="3648624" algn="l" defTabSz="912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40"/>
            <a:ext cx="8229600" cy="706091"/>
          </a:xfrm>
          <a:prstGeom prst="rect">
            <a:avLst/>
          </a:prstGeom>
        </p:spPr>
        <p:txBody>
          <a:bodyPr vert="horz" lIns="91340" tIns="45671" rIns="91340" bIns="45671"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268788"/>
            <a:ext cx="8229600" cy="4525963"/>
          </a:xfrm>
          <a:prstGeom prst="rect">
            <a:avLst/>
          </a:prstGeom>
        </p:spPr>
        <p:txBody>
          <a:bodyPr vert="horz" lIns="91340" tIns="45671" rIns="91340" bIns="4567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79"/>
            <a:ext cx="2133600" cy="365125"/>
          </a:xfrm>
          <a:prstGeom prst="rect">
            <a:avLst/>
          </a:prstGeom>
        </p:spPr>
        <p:txBody>
          <a:bodyPr vert="horz" lIns="91340" tIns="45671" rIns="91340" bIns="45671" rtlCol="0" anchor="ctr"/>
          <a:lstStyle>
            <a:lvl1pPr algn="l">
              <a:defRPr sz="900">
                <a:solidFill>
                  <a:schemeClr val="tx1">
                    <a:tint val="75000"/>
                  </a:schemeClr>
                </a:solidFill>
              </a:defRPr>
            </a:lvl1pPr>
          </a:lstStyle>
          <a:p>
            <a:pPr defTabSz="685061"/>
            <a:fld id="{9F566507-16C4-46E4-9D8D-5F6C491894A0}"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1" y="6356379"/>
            <a:ext cx="2895600" cy="365125"/>
          </a:xfrm>
          <a:prstGeom prst="rect">
            <a:avLst/>
          </a:prstGeom>
        </p:spPr>
        <p:txBody>
          <a:bodyPr vert="horz" lIns="91340" tIns="45671" rIns="91340" bIns="45671" rtlCol="0" anchor="ctr"/>
          <a:lstStyle>
            <a:lvl1pPr algn="ctr">
              <a:defRPr sz="900">
                <a:solidFill>
                  <a:schemeClr val="tx1">
                    <a:tint val="75000"/>
                  </a:schemeClr>
                </a:solidFill>
              </a:defRPr>
            </a:lvl1pPr>
          </a:lstStyle>
          <a:p>
            <a:pPr defTabSz="685061"/>
            <a:r>
              <a:rPr lang="en-US" dirty="0" smtClean="0">
                <a:solidFill>
                  <a:prstClr val="black">
                    <a:tint val="75000"/>
                  </a:prstClr>
                </a:solidFill>
              </a:rPr>
              <a:t>Page 2 of 50</a:t>
            </a:r>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740352" y="6200114"/>
            <a:ext cx="1152128"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259905" y="6093296"/>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905" y="842989"/>
            <a:ext cx="8632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6590870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p:txStyles>
    <p:titleStyle>
      <a:lvl1pPr algn="l" defTabSz="685061" rtl="0" eaLnBrk="1" latinLnBrk="0" hangingPunct="1">
        <a:spcBef>
          <a:spcPct val="0"/>
        </a:spcBef>
        <a:buNone/>
        <a:defRPr sz="2100" b="1" kern="1200">
          <a:solidFill>
            <a:schemeClr val="tx1"/>
          </a:solidFill>
          <a:latin typeface="Trebuchet MS" pitchFamily="34" charset="0"/>
          <a:ea typeface="+mj-ea"/>
          <a:cs typeface="+mj-cs"/>
        </a:defRPr>
      </a:lvl1pPr>
    </p:titleStyle>
    <p:bodyStyle>
      <a:lvl1pPr marL="256902" indent="-256902" algn="l" defTabSz="685061" rtl="0" eaLnBrk="1" latinLnBrk="0" hangingPunct="1">
        <a:spcBef>
          <a:spcPct val="20000"/>
        </a:spcBef>
        <a:buSzPct val="100000"/>
        <a:buFont typeface="Trebuchet MS" pitchFamily="34" charset="0"/>
        <a:buChar char="●"/>
        <a:defRPr sz="1500" kern="1200">
          <a:solidFill>
            <a:schemeClr val="tx1"/>
          </a:solidFill>
          <a:latin typeface="Trebuchet MS" pitchFamily="34" charset="0"/>
          <a:ea typeface="+mn-ea"/>
          <a:cs typeface="+mn-cs"/>
        </a:defRPr>
      </a:lvl1pPr>
      <a:lvl2pPr marL="556614" indent="-214085" algn="l" defTabSz="685061" rtl="0" eaLnBrk="1" latinLnBrk="0" hangingPunct="1">
        <a:spcBef>
          <a:spcPct val="20000"/>
        </a:spcBef>
        <a:buFont typeface="Arial" pitchFamily="34" charset="0"/>
        <a:buChar char="–"/>
        <a:defRPr sz="1350" kern="1200">
          <a:solidFill>
            <a:schemeClr val="tx1"/>
          </a:solidFill>
          <a:latin typeface="Trebuchet MS" pitchFamily="34" charset="0"/>
          <a:ea typeface="+mn-ea"/>
          <a:cs typeface="+mn-cs"/>
        </a:defRPr>
      </a:lvl2pPr>
      <a:lvl3pPr marL="856326" indent="-171263" algn="l" defTabSz="685061"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3pPr>
      <a:lvl4pPr marL="1198859" indent="-171263" algn="l" defTabSz="685061" rtl="0" eaLnBrk="1" latinLnBrk="0" hangingPunct="1">
        <a:spcBef>
          <a:spcPct val="20000"/>
        </a:spcBef>
        <a:buFont typeface="Arial" pitchFamily="34" charset="0"/>
        <a:buChar char="–"/>
        <a:defRPr sz="1050" kern="1200">
          <a:solidFill>
            <a:schemeClr val="tx1"/>
          </a:solidFill>
          <a:latin typeface="Trebuchet MS" pitchFamily="34" charset="0"/>
          <a:ea typeface="+mn-ea"/>
          <a:cs typeface="+mn-cs"/>
        </a:defRPr>
      </a:lvl4pPr>
      <a:lvl5pPr marL="1541396" indent="-171263" algn="l" defTabSz="685061" rtl="0" eaLnBrk="1" latinLnBrk="0" hangingPunct="1">
        <a:spcBef>
          <a:spcPct val="20000"/>
        </a:spcBef>
        <a:buFont typeface="Arial" pitchFamily="34" charset="0"/>
        <a:buChar char="»"/>
        <a:defRPr sz="900" kern="1200">
          <a:solidFill>
            <a:schemeClr val="tx1"/>
          </a:solidFill>
          <a:latin typeface="Trebuchet MS" pitchFamily="34" charset="0"/>
          <a:ea typeface="+mn-ea"/>
          <a:cs typeface="+mn-cs"/>
        </a:defRPr>
      </a:lvl5pPr>
      <a:lvl6pPr marL="1883927" indent="-171263" algn="l" defTabSz="68506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456" indent="-171263" algn="l" defTabSz="68506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8990" indent="-171263" algn="l" defTabSz="68506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1517" indent="-171263" algn="l" defTabSz="68506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061" rtl="0" eaLnBrk="1" latinLnBrk="0" hangingPunct="1">
        <a:defRPr sz="1350" kern="1200">
          <a:solidFill>
            <a:schemeClr val="tx1"/>
          </a:solidFill>
          <a:latin typeface="+mn-lt"/>
          <a:ea typeface="+mn-ea"/>
          <a:cs typeface="+mn-cs"/>
        </a:defRPr>
      </a:lvl1pPr>
      <a:lvl2pPr marL="342528" algn="l" defTabSz="685061" rtl="0" eaLnBrk="1" latinLnBrk="0" hangingPunct="1">
        <a:defRPr sz="1350" kern="1200">
          <a:solidFill>
            <a:schemeClr val="tx1"/>
          </a:solidFill>
          <a:latin typeface="+mn-lt"/>
          <a:ea typeface="+mn-ea"/>
          <a:cs typeface="+mn-cs"/>
        </a:defRPr>
      </a:lvl2pPr>
      <a:lvl3pPr marL="685061" algn="l" defTabSz="685061" rtl="0" eaLnBrk="1" latinLnBrk="0" hangingPunct="1">
        <a:defRPr sz="1350" kern="1200">
          <a:solidFill>
            <a:schemeClr val="tx1"/>
          </a:solidFill>
          <a:latin typeface="+mn-lt"/>
          <a:ea typeface="+mn-ea"/>
          <a:cs typeface="+mn-cs"/>
        </a:defRPr>
      </a:lvl3pPr>
      <a:lvl4pPr marL="1027598" algn="l" defTabSz="685061" rtl="0" eaLnBrk="1" latinLnBrk="0" hangingPunct="1">
        <a:defRPr sz="1350" kern="1200">
          <a:solidFill>
            <a:schemeClr val="tx1"/>
          </a:solidFill>
          <a:latin typeface="+mn-lt"/>
          <a:ea typeface="+mn-ea"/>
          <a:cs typeface="+mn-cs"/>
        </a:defRPr>
      </a:lvl4pPr>
      <a:lvl5pPr marL="1370128" algn="l" defTabSz="685061" rtl="0" eaLnBrk="1" latinLnBrk="0" hangingPunct="1">
        <a:defRPr sz="1350" kern="1200">
          <a:solidFill>
            <a:schemeClr val="tx1"/>
          </a:solidFill>
          <a:latin typeface="+mn-lt"/>
          <a:ea typeface="+mn-ea"/>
          <a:cs typeface="+mn-cs"/>
        </a:defRPr>
      </a:lvl5pPr>
      <a:lvl6pPr marL="1712657" algn="l" defTabSz="685061" rtl="0" eaLnBrk="1" latinLnBrk="0" hangingPunct="1">
        <a:defRPr sz="1350" kern="1200">
          <a:solidFill>
            <a:schemeClr val="tx1"/>
          </a:solidFill>
          <a:latin typeface="+mn-lt"/>
          <a:ea typeface="+mn-ea"/>
          <a:cs typeface="+mn-cs"/>
        </a:defRPr>
      </a:lvl6pPr>
      <a:lvl7pPr marL="2055193" algn="l" defTabSz="685061" rtl="0" eaLnBrk="1" latinLnBrk="0" hangingPunct="1">
        <a:defRPr sz="1350" kern="1200">
          <a:solidFill>
            <a:schemeClr val="tx1"/>
          </a:solidFill>
          <a:latin typeface="+mn-lt"/>
          <a:ea typeface="+mn-ea"/>
          <a:cs typeface="+mn-cs"/>
        </a:defRPr>
      </a:lvl7pPr>
      <a:lvl8pPr marL="2397721" algn="l" defTabSz="685061" rtl="0" eaLnBrk="1" latinLnBrk="0" hangingPunct="1">
        <a:defRPr sz="1350" kern="1200">
          <a:solidFill>
            <a:schemeClr val="tx1"/>
          </a:solidFill>
          <a:latin typeface="+mn-lt"/>
          <a:ea typeface="+mn-ea"/>
          <a:cs typeface="+mn-cs"/>
        </a:defRPr>
      </a:lvl8pPr>
      <a:lvl9pPr marL="2740255" algn="l" defTabSz="68506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pPr algn="ctr"/>
            <a:r>
              <a:rPr lang="en-ZA" dirty="0" smtClean="0"/>
              <a:t>Brand South Africa </a:t>
            </a:r>
            <a:r>
              <a:rPr lang="en-ZA" dirty="0"/>
              <a:t>1</a:t>
            </a:r>
            <a:r>
              <a:rPr lang="en-ZA" baseline="30000" dirty="0"/>
              <a:t>st</a:t>
            </a:r>
            <a:r>
              <a:rPr lang="en-ZA" dirty="0"/>
              <a:t> </a:t>
            </a:r>
            <a:r>
              <a:rPr lang="en-ZA" dirty="0" smtClean="0"/>
              <a:t>and 2</a:t>
            </a:r>
            <a:r>
              <a:rPr lang="en-ZA" baseline="30000" dirty="0" smtClean="0"/>
              <a:t>nd</a:t>
            </a:r>
            <a:r>
              <a:rPr lang="en-ZA" dirty="0" smtClean="0"/>
              <a:t> Quarter </a:t>
            </a:r>
            <a:r>
              <a:rPr lang="en-ZA" dirty="0"/>
              <a:t>Expenditure and Performance </a:t>
            </a:r>
            <a:r>
              <a:rPr lang="en-ZA" dirty="0" smtClean="0"/>
              <a:t>Report </a:t>
            </a:r>
            <a:br>
              <a:rPr lang="en-ZA" dirty="0" smtClean="0"/>
            </a:br>
            <a:r>
              <a:rPr lang="en-ZA" dirty="0" smtClean="0"/>
              <a:t>2016/17</a:t>
            </a:r>
            <a:endParaRPr lang="en-US" dirty="0"/>
          </a:p>
        </p:txBody>
      </p:sp>
      <p:sp>
        <p:nvSpPr>
          <p:cNvPr id="4" name="Subtitle 3"/>
          <p:cNvSpPr>
            <a:spLocks noGrp="1"/>
          </p:cNvSpPr>
          <p:nvPr>
            <p:ph type="subTitle" idx="1"/>
          </p:nvPr>
        </p:nvSpPr>
        <p:spPr>
          <a:xfrm>
            <a:off x="1295400" y="4114800"/>
            <a:ext cx="6400800" cy="1752600"/>
          </a:xfrm>
        </p:spPr>
        <p:txBody>
          <a:bodyPr>
            <a:normAutofit/>
          </a:bodyPr>
          <a:lstStyle/>
          <a:p>
            <a:r>
              <a:rPr lang="en-US" sz="1600" dirty="0" smtClean="0"/>
              <a:t>14 FEBRUARY 2017</a:t>
            </a:r>
            <a:endParaRPr lang="en-ZA" sz="1600" dirty="0"/>
          </a:p>
        </p:txBody>
      </p:sp>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6089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8"/>
            <a:ext cx="8458200" cy="706091"/>
          </a:xfrm>
        </p:spPr>
        <p:txBody>
          <a:bodyPr>
            <a:normAutofit/>
          </a:bodyPr>
          <a:lstStyle/>
          <a:p>
            <a:r>
              <a:rPr lang="en-ZA" sz="2000" dirty="0">
                <a:cs typeface="Arial" pitchFamily="34" charset="0"/>
              </a:rPr>
              <a:t>WORKFORCE COMPARED TO NATIONAL DEMOGRAPHICS</a:t>
            </a:r>
          </a:p>
        </p:txBody>
      </p:sp>
      <p:graphicFrame>
        <p:nvGraphicFramePr>
          <p:cNvPr id="5" name="Chart 4"/>
          <p:cNvGraphicFramePr/>
          <p:nvPr/>
        </p:nvGraphicFramePr>
        <p:xfrm>
          <a:off x="1600200" y="1794510"/>
          <a:ext cx="5943600" cy="326898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fld id="{512D6356-94FF-414B-A741-D19479D43E8A}"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10 of 55</a:t>
            </a:r>
            <a:endParaRPr lang="en-ZA" dirty="0"/>
          </a:p>
        </p:txBody>
      </p:sp>
    </p:spTree>
    <p:extLst>
      <p:ext uri="{BB962C8B-B14F-4D97-AF65-F5344CB8AC3E}">
        <p14:creationId xmlns:p14="http://schemas.microsoft.com/office/powerpoint/2010/main" xmlns="" val="947569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8"/>
            <a:ext cx="8458200" cy="706091"/>
          </a:xfrm>
        </p:spPr>
        <p:txBody>
          <a:bodyPr>
            <a:normAutofit/>
          </a:bodyPr>
          <a:lstStyle/>
          <a:p>
            <a:r>
              <a:rPr lang="en-ZA" sz="2000" dirty="0">
                <a:cs typeface="Arial" pitchFamily="34" charset="0"/>
              </a:rPr>
              <a:t>GENDER DIVERSITY</a:t>
            </a:r>
          </a:p>
        </p:txBody>
      </p:sp>
      <p:sp>
        <p:nvSpPr>
          <p:cNvPr id="3" name="Content Placeholder 2"/>
          <p:cNvSpPr>
            <a:spLocks noGrp="1"/>
          </p:cNvSpPr>
          <p:nvPr>
            <p:ph idx="1"/>
          </p:nvPr>
        </p:nvSpPr>
        <p:spPr/>
        <p:txBody>
          <a:bodyPr/>
          <a:lstStyle/>
          <a:p>
            <a:endParaRPr lang="en-ZA" dirty="0"/>
          </a:p>
        </p:txBody>
      </p:sp>
      <p:graphicFrame>
        <p:nvGraphicFramePr>
          <p:cNvPr id="5" name="Chart 4"/>
          <p:cNvGraphicFramePr/>
          <p:nvPr>
            <p:extLst>
              <p:ext uri="{D42A27DB-BD31-4B8C-83A1-F6EECF244321}">
                <p14:modId xmlns:p14="http://schemas.microsoft.com/office/powerpoint/2010/main" xmlns="" val="2785644684"/>
              </p:ext>
            </p:extLst>
          </p:nvPr>
        </p:nvGraphicFramePr>
        <p:xfrm>
          <a:off x="457200" y="1207667"/>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fld id="{538A1231-A7C3-4554-8A06-710AA17F64DF}"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11 of 55</a:t>
            </a:r>
            <a:endParaRPr lang="en-ZA" dirty="0"/>
          </a:p>
        </p:txBody>
      </p:sp>
    </p:spTree>
    <p:extLst>
      <p:ext uri="{BB962C8B-B14F-4D97-AF65-F5344CB8AC3E}">
        <p14:creationId xmlns:p14="http://schemas.microsoft.com/office/powerpoint/2010/main" xmlns="" val="1925656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dirty="0"/>
              <a:t>STATUS OF PEOPLE LIVING WITH DISABILTY</a:t>
            </a:r>
          </a:p>
        </p:txBody>
      </p:sp>
      <p:sp>
        <p:nvSpPr>
          <p:cNvPr id="4" name="Date Placeholder 3"/>
          <p:cNvSpPr>
            <a:spLocks noGrp="1"/>
          </p:cNvSpPr>
          <p:nvPr>
            <p:ph type="dt" sz="half" idx="10"/>
          </p:nvPr>
        </p:nvSpPr>
        <p:spPr/>
        <p:txBody>
          <a:bodyPr/>
          <a:lstStyle/>
          <a:p>
            <a:fld id="{DCA57477-3394-47D9-875B-C662B333404C}"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 of 50</a:t>
            </a:r>
            <a:endParaRPr lang="en-ZA" dirty="0"/>
          </a:p>
        </p:txBody>
      </p:sp>
      <p:pic>
        <p:nvPicPr>
          <p:cNvPr id="8" name="Content Placeholder 7"/>
          <p:cNvPicPr>
            <a:picLocks noGrp="1" noChangeAspect="1"/>
          </p:cNvPicPr>
          <p:nvPr>
            <p:ph idx="1"/>
          </p:nvPr>
        </p:nvPicPr>
        <p:blipFill>
          <a:blip r:embed="rId2" cstate="print"/>
          <a:stretch>
            <a:fillRect/>
          </a:stretch>
        </p:blipFill>
        <p:spPr>
          <a:xfrm>
            <a:off x="1066800" y="1219200"/>
            <a:ext cx="7010400" cy="4343399"/>
          </a:xfrm>
          <a:prstGeom prst="rect">
            <a:avLst/>
          </a:prstGeom>
        </p:spPr>
      </p:pic>
    </p:spTree>
    <p:extLst>
      <p:ext uri="{BB962C8B-B14F-4D97-AF65-F5344CB8AC3E}">
        <p14:creationId xmlns:p14="http://schemas.microsoft.com/office/powerpoint/2010/main" xmlns="" val="310396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8"/>
            <a:ext cx="8229600" cy="706091"/>
          </a:xfrm>
        </p:spPr>
        <p:txBody>
          <a:bodyPr>
            <a:normAutofit/>
          </a:bodyPr>
          <a:lstStyle/>
          <a:p>
            <a:r>
              <a:rPr lang="en-ZA" sz="2000" dirty="0">
                <a:cs typeface="Arial" pitchFamily="34" charset="0"/>
              </a:rPr>
              <a:t>STAFF MOVEMENT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68227276"/>
              </p:ext>
            </p:extLst>
          </p:nvPr>
        </p:nvGraphicFramePr>
        <p:xfrm>
          <a:off x="228600" y="1147155"/>
          <a:ext cx="8458200" cy="4533900"/>
        </p:xfrm>
        <a:graphic>
          <a:graphicData uri="http://schemas.openxmlformats.org/drawingml/2006/table">
            <a:tbl>
              <a:tblPr firstRow="1" firstCol="1" bandRow="1">
                <a:tableStyleId>{7E9639D4-E3E2-4D34-9284-5A2195B3D0D7}</a:tableStyleId>
              </a:tblPr>
              <a:tblGrid>
                <a:gridCol w="1984022">
                  <a:extLst>
                    <a:ext uri="{9D8B030D-6E8A-4147-A177-3AD203B41FA5}">
                      <a16:colId xmlns:a16="http://schemas.microsoft.com/office/drawing/2014/main" xmlns="" val="20000"/>
                    </a:ext>
                  </a:extLst>
                </a:gridCol>
                <a:gridCol w="2290209">
                  <a:extLst>
                    <a:ext uri="{9D8B030D-6E8A-4147-A177-3AD203B41FA5}">
                      <a16:colId xmlns:a16="http://schemas.microsoft.com/office/drawing/2014/main" xmlns="" val="20001"/>
                    </a:ext>
                  </a:extLst>
                </a:gridCol>
                <a:gridCol w="1958360">
                  <a:extLst>
                    <a:ext uri="{9D8B030D-6E8A-4147-A177-3AD203B41FA5}">
                      <a16:colId xmlns:a16="http://schemas.microsoft.com/office/drawing/2014/main" xmlns="" val="20002"/>
                    </a:ext>
                  </a:extLst>
                </a:gridCol>
                <a:gridCol w="2225609">
                  <a:extLst>
                    <a:ext uri="{9D8B030D-6E8A-4147-A177-3AD203B41FA5}">
                      <a16:colId xmlns:a16="http://schemas.microsoft.com/office/drawing/2014/main" xmlns="" val="20003"/>
                    </a:ext>
                  </a:extLst>
                </a:gridCol>
              </a:tblGrid>
              <a:tr h="647700">
                <a:tc>
                  <a:txBody>
                    <a:bodyPr/>
                    <a:lstStyle/>
                    <a:p>
                      <a:pPr algn="ctr">
                        <a:spcAft>
                          <a:spcPts val="0"/>
                        </a:spcAft>
                      </a:pPr>
                      <a:r>
                        <a:rPr lang="en-ZA" sz="1600" dirty="0" smtClean="0">
                          <a:solidFill>
                            <a:schemeClr val="bg1"/>
                          </a:solidFill>
                          <a:effectLst/>
                        </a:rPr>
                        <a:t>Reason </a:t>
                      </a:r>
                      <a:r>
                        <a:rPr lang="en-ZA" sz="1600" dirty="0">
                          <a:solidFill>
                            <a:schemeClr val="bg1"/>
                          </a:solidFill>
                          <a:effectLst/>
                        </a:rPr>
                        <a:t>for leaving</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smtClean="0">
                          <a:solidFill>
                            <a:schemeClr val="bg1"/>
                          </a:solidFill>
                          <a:effectLst/>
                        </a:rPr>
                        <a:t>Voluntary/Involuntary</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smtClean="0">
                          <a:solidFill>
                            <a:schemeClr val="bg1"/>
                          </a:solidFill>
                          <a:effectLst/>
                        </a:rPr>
                        <a:t>Number</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a:solidFill>
                            <a:schemeClr val="bg1"/>
                          </a:solidFill>
                          <a:effectLst/>
                        </a:rPr>
                        <a:t>% voluntary vs Involuntary</a:t>
                      </a:r>
                      <a:endParaRPr lang="en-ZA" sz="1600" dirty="0">
                        <a:solidFill>
                          <a:schemeClr val="bg1"/>
                        </a:solidFill>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0000"/>
                  </a:ext>
                </a:extLst>
              </a:tr>
              <a:tr h="647700">
                <a:tc>
                  <a:txBody>
                    <a:bodyPr/>
                    <a:lstStyle/>
                    <a:p>
                      <a:pPr>
                        <a:spcAft>
                          <a:spcPts val="0"/>
                        </a:spcAft>
                      </a:pPr>
                      <a:r>
                        <a:rPr lang="en-ZA" sz="1600" dirty="0">
                          <a:effectLst/>
                        </a:rPr>
                        <a:t>Dismissal</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algn="ctr">
                        <a:spcAft>
                          <a:spcPts val="0"/>
                        </a:spcAft>
                      </a:pPr>
                      <a:r>
                        <a:rPr lang="en-ZA" sz="1600" dirty="0">
                          <a:effectLst/>
                        </a:rPr>
                        <a:t> </a:t>
                      </a: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Involuntary</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0</a:t>
                      </a:r>
                      <a:r>
                        <a:rPr lang="en-ZA" sz="1600" dirty="0">
                          <a:effectLst/>
                        </a:rPr>
                        <a: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647700">
                <a:tc>
                  <a:txBody>
                    <a:bodyPr/>
                    <a:lstStyle/>
                    <a:p>
                      <a:pPr>
                        <a:spcAft>
                          <a:spcPts val="0"/>
                        </a:spcAft>
                      </a:pPr>
                      <a:r>
                        <a:rPr lang="en-ZA" sz="1600" dirty="0">
                          <a:effectLst/>
                        </a:rPr>
                        <a:t>Retirement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3"/>
                  </a:ext>
                </a:extLst>
              </a:tr>
              <a:tr h="647700">
                <a:tc>
                  <a:txBody>
                    <a:bodyPr/>
                    <a:lstStyle/>
                    <a:p>
                      <a:pPr>
                        <a:spcAft>
                          <a:spcPts val="0"/>
                        </a:spcAft>
                      </a:pPr>
                      <a:r>
                        <a:rPr lang="en-ZA" sz="1600" dirty="0">
                          <a:effectLst/>
                        </a:rPr>
                        <a:t>Expiry of contract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4"/>
                  </a:ext>
                </a:extLst>
              </a:tr>
              <a:tr h="647700">
                <a:tc>
                  <a:txBody>
                    <a:bodyPr/>
                    <a:lstStyle/>
                    <a:p>
                      <a:pPr>
                        <a:spcAft>
                          <a:spcPts val="0"/>
                        </a:spcAft>
                      </a:pPr>
                      <a:r>
                        <a:rPr lang="en-ZA" sz="1600" dirty="0">
                          <a:effectLst/>
                        </a:rPr>
                        <a:t>Resignation</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Voluntary</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a:effectLst/>
                        </a:rPr>
                        <a:t>1</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100</a:t>
                      </a:r>
                      <a:r>
                        <a:rPr lang="en-ZA" sz="1600" dirty="0">
                          <a:effectLst/>
                        </a:rPr>
                        <a: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647700">
                <a:tc>
                  <a:txBody>
                    <a:bodyPr/>
                    <a:lstStyle/>
                    <a:p>
                      <a:pPr>
                        <a:spcAft>
                          <a:spcPts val="0"/>
                        </a:spcAft>
                      </a:pPr>
                      <a:r>
                        <a:rPr lang="en-ZA" sz="1600" dirty="0">
                          <a:effectLst/>
                        </a:rPr>
                        <a:t>Other</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6"/>
                  </a:ext>
                </a:extLst>
              </a:tr>
              <a:tr h="647700">
                <a:tc>
                  <a:txBody>
                    <a:bodyPr/>
                    <a:lstStyle/>
                    <a:p>
                      <a:pPr>
                        <a:spcAft>
                          <a:spcPts val="0"/>
                        </a:spcAft>
                      </a:pPr>
                      <a:r>
                        <a:rPr lang="en-ZA" sz="1600" dirty="0">
                          <a:effectLst/>
                        </a:rPr>
                        <a:t>Total</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ZA" sz="1600" dirty="0">
                          <a:effectLst/>
                        </a:rPr>
                        <a:t> </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a:effectLst/>
                        </a:rPr>
                        <a:t>1</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ZA" sz="1600" dirty="0">
                          <a:effectLst/>
                        </a:rPr>
                        <a:t> </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6" name="Oval Callout 5"/>
          <p:cNvSpPr/>
          <p:nvPr/>
        </p:nvSpPr>
        <p:spPr>
          <a:xfrm>
            <a:off x="4114800" y="232755"/>
            <a:ext cx="1523999" cy="914400"/>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Vacancy rate – 4%</a:t>
            </a:r>
            <a:endParaRPr lang="en-ZA" dirty="0">
              <a:solidFill>
                <a:schemeClr val="tx1"/>
              </a:solidFill>
            </a:endParaRPr>
          </a:p>
        </p:txBody>
      </p:sp>
      <p:sp>
        <p:nvSpPr>
          <p:cNvPr id="3" name="Date Placeholder 2"/>
          <p:cNvSpPr>
            <a:spLocks noGrp="1"/>
          </p:cNvSpPr>
          <p:nvPr>
            <p:ph type="dt" sz="half" idx="10"/>
          </p:nvPr>
        </p:nvSpPr>
        <p:spPr/>
        <p:txBody>
          <a:bodyPr/>
          <a:lstStyle/>
          <a:p>
            <a:fld id="{4B4EC4A8-3EE1-4778-A934-046606877B53}"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12 of 55</a:t>
            </a:r>
            <a:endParaRPr lang="en-ZA" dirty="0"/>
          </a:p>
        </p:txBody>
      </p:sp>
    </p:spTree>
    <p:extLst>
      <p:ext uri="{BB962C8B-B14F-4D97-AF65-F5344CB8AC3E}">
        <p14:creationId xmlns:p14="http://schemas.microsoft.com/office/powerpoint/2010/main" xmlns="" val="17324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8"/>
            <a:ext cx="8229600" cy="706091"/>
          </a:xfrm>
        </p:spPr>
        <p:txBody>
          <a:bodyPr>
            <a:normAutofit/>
          </a:bodyPr>
          <a:lstStyle/>
          <a:p>
            <a:r>
              <a:rPr lang="en-ZA" sz="2000" dirty="0" smtClean="0">
                <a:cs typeface="Arial" pitchFamily="34" charset="0"/>
              </a:rPr>
              <a:t>ORGANISATIONAL STRUCTURE</a:t>
            </a:r>
            <a:endParaRPr lang="en-ZA" sz="2000" dirty="0">
              <a:cs typeface="Arial" pitchFamily="34" charset="0"/>
            </a:endParaRPr>
          </a:p>
        </p:txBody>
      </p:sp>
      <p:pic>
        <p:nvPicPr>
          <p:cNvPr id="3" name="Picture 2"/>
          <p:cNvPicPr>
            <a:picLocks noChangeAspect="1"/>
          </p:cNvPicPr>
          <p:nvPr/>
        </p:nvPicPr>
        <p:blipFill>
          <a:blip r:embed="rId2" cstate="print"/>
          <a:stretch>
            <a:fillRect/>
          </a:stretch>
        </p:blipFill>
        <p:spPr>
          <a:xfrm>
            <a:off x="381000" y="609600"/>
            <a:ext cx="8686801" cy="5120871"/>
          </a:xfrm>
          <a:prstGeom prst="rect">
            <a:avLst/>
          </a:prstGeom>
        </p:spPr>
      </p:pic>
      <p:sp>
        <p:nvSpPr>
          <p:cNvPr id="5" name="Date Placeholder 4"/>
          <p:cNvSpPr>
            <a:spLocks noGrp="1"/>
          </p:cNvSpPr>
          <p:nvPr>
            <p:ph type="dt" sz="half" idx="10"/>
          </p:nvPr>
        </p:nvSpPr>
        <p:spPr/>
        <p:txBody>
          <a:bodyPr/>
          <a:lstStyle/>
          <a:p>
            <a:fld id="{C009D96D-0CFA-4961-83B6-25CFF3D56CB0}"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13 of 55</a:t>
            </a:r>
            <a:endParaRPr lang="en-ZA" dirty="0"/>
          </a:p>
        </p:txBody>
      </p:sp>
    </p:spTree>
    <p:extLst>
      <p:ext uri="{BB962C8B-B14F-4D97-AF65-F5344CB8AC3E}">
        <p14:creationId xmlns:p14="http://schemas.microsoft.com/office/powerpoint/2010/main" xmlns="" val="381786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475" y="32004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pPr lvl="1"/>
            <a:r>
              <a:rPr lang="en-ZA" sz="1650" b="1" dirty="0">
                <a:solidFill>
                  <a:schemeClr val="tx2"/>
                </a:solidFill>
              </a:rPr>
              <a:t>Performance </a:t>
            </a:r>
            <a:r>
              <a:rPr lang="en-ZA" sz="1650" b="1" dirty="0" smtClean="0">
                <a:solidFill>
                  <a:schemeClr val="tx2"/>
                </a:solidFill>
              </a:rPr>
              <a:t>Information</a:t>
            </a:r>
            <a:endParaRPr lang="en-ZA" sz="1650" b="1" dirty="0">
              <a:solidFill>
                <a:schemeClr val="tx2"/>
              </a:solidFill>
            </a:endParaRPr>
          </a:p>
          <a:p>
            <a:pPr lvl="1"/>
            <a:r>
              <a:rPr lang="en-US" sz="1650" dirty="0" smtClean="0"/>
              <a:t>Finance</a:t>
            </a:r>
            <a:endParaRPr lang="en-US" sz="1650" dirty="0"/>
          </a:p>
          <a:p>
            <a:pPr lvl="1"/>
            <a:r>
              <a:rPr lang="en-US" sz="1650" dirty="0"/>
              <a:t>Performance </a:t>
            </a:r>
            <a:r>
              <a:rPr lang="en-US" sz="1650" dirty="0" smtClean="0"/>
              <a:t>Results</a:t>
            </a:r>
          </a:p>
          <a:p>
            <a:pPr marL="456705" lvl="1" indent="0">
              <a:buNone/>
            </a:pPr>
            <a:endParaRPr lang="en-US" sz="800" strike="sngStrike" dirty="0" smtClean="0"/>
          </a:p>
          <a:p>
            <a:r>
              <a:rPr lang="en-US" sz="1800" dirty="0" smtClean="0"/>
              <a:t>Quarter 2</a:t>
            </a:r>
            <a:endParaRPr lang="en-ZA" sz="1800" dirty="0"/>
          </a:p>
          <a:p>
            <a:pPr lvl="1"/>
            <a:endParaRPr lang="en-US" sz="1650" dirty="0"/>
          </a:p>
        </p:txBody>
      </p:sp>
      <p:sp>
        <p:nvSpPr>
          <p:cNvPr id="6" name="Date Placeholder 5"/>
          <p:cNvSpPr>
            <a:spLocks noGrp="1"/>
          </p:cNvSpPr>
          <p:nvPr>
            <p:ph type="dt" sz="half" idx="10"/>
          </p:nvPr>
        </p:nvSpPr>
        <p:spPr/>
        <p:txBody>
          <a:bodyPr/>
          <a:lstStyle/>
          <a:p>
            <a:fld id="{041E236E-CA4E-4404-AE4A-ED6D9E5BD695}"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14 of 55</a:t>
            </a:r>
            <a:endParaRPr lang="en-ZA" dirty="0"/>
          </a:p>
        </p:txBody>
      </p:sp>
    </p:spTree>
    <p:extLst>
      <p:ext uri="{BB962C8B-B14F-4D97-AF65-F5344CB8AC3E}">
        <p14:creationId xmlns:p14="http://schemas.microsoft.com/office/powerpoint/2010/main" xmlns="" val="1834915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771525"/>
          </a:xfrm>
        </p:spPr>
        <p:txBody>
          <a:bodyPr>
            <a:normAutofit fontScale="90000"/>
          </a:bodyPr>
          <a:lstStyle/>
          <a:p>
            <a:r>
              <a:rPr lang="en-US" sz="2000" dirty="0" smtClean="0"/>
              <a:t/>
            </a:r>
            <a:br>
              <a:rPr lang="en-US" sz="2000" dirty="0" smtClean="0"/>
            </a:br>
            <a:r>
              <a:rPr lang="en-US" sz="2000" dirty="0" smtClean="0"/>
              <a:t/>
            </a:r>
            <a:br>
              <a:rPr lang="en-US" sz="2000" dirty="0" smtClean="0"/>
            </a:br>
            <a:endParaRPr lang="en-US" sz="2000" dirty="0"/>
          </a:p>
        </p:txBody>
      </p:sp>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3400" y="1846927"/>
            <a:ext cx="7467599" cy="2554545"/>
          </a:xfrm>
          <a:prstGeom prst="rect">
            <a:avLst/>
          </a:prstGeom>
          <a:noFill/>
        </p:spPr>
        <p:txBody>
          <a:bodyPr wrap="square" rtlCol="0">
            <a:spAutoFit/>
          </a:bodyPr>
          <a:lstStyle/>
          <a:p>
            <a:pPr marR="0" lvl="0" algn="ctr" defTabSz="913415"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Q1 PERFORMANCE INFORMATION</a:t>
            </a: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Trebuchet MS" panose="020B0603020202020204" pitchFamily="34" charset="0"/>
            </a:endParaRP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Against Business Plan</a:t>
            </a:r>
            <a:r>
              <a:rPr kumimoji="0" lang="en-US" sz="2000" b="1"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a:t>
            </a: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Dashboard</a:t>
            </a:r>
          </a:p>
          <a:p>
            <a:pPr marL="0" marR="0" lvl="0" indent="0" algn="ctr" defTabSz="913415"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Trebuchet MS" panose="020B0603020202020204" pitchFamily="34" charset="0"/>
            </a:endParaRP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Against Pre-determined</a:t>
            </a:r>
            <a:r>
              <a:rPr kumimoji="0" lang="en-US" sz="2000" b="1"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Objectives</a:t>
            </a: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R="0" lvl="0" algn="ctr" defTabSz="913415"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458507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8"/>
            <a:ext cx="8229600" cy="706091"/>
          </a:xfrm>
        </p:spPr>
        <p:txBody>
          <a:bodyPr/>
          <a:lstStyle/>
          <a:p>
            <a:r>
              <a:rPr lang="en-ZA" sz="2000" dirty="0" smtClean="0">
                <a:cs typeface="Arial" pitchFamily="34" charset="0"/>
              </a:rPr>
              <a:t>Q1 PERFORMANCE AGAINST BUSINESS PLAN DASHBOARD</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791276842"/>
              </p:ext>
            </p:extLst>
          </p:nvPr>
        </p:nvGraphicFramePr>
        <p:xfrm>
          <a:off x="76200" y="914400"/>
          <a:ext cx="8724900" cy="5181601"/>
        </p:xfrm>
        <a:graphic>
          <a:graphicData uri="http://schemas.openxmlformats.org/drawingml/2006/table">
            <a:tbl>
              <a:tblPr firstRow="1" firstCol="1" bandRow="1"/>
              <a:tblGrid>
                <a:gridCol w="1375354">
                  <a:extLst>
                    <a:ext uri="{9D8B030D-6E8A-4147-A177-3AD203B41FA5}">
                      <a16:colId xmlns:a16="http://schemas.microsoft.com/office/drawing/2014/main" xmlns="" val="2351668558"/>
                    </a:ext>
                  </a:extLst>
                </a:gridCol>
                <a:gridCol w="773637">
                  <a:extLst>
                    <a:ext uri="{9D8B030D-6E8A-4147-A177-3AD203B41FA5}">
                      <a16:colId xmlns:a16="http://schemas.microsoft.com/office/drawing/2014/main" xmlns="" val="863416488"/>
                    </a:ext>
                  </a:extLst>
                </a:gridCol>
                <a:gridCol w="718377">
                  <a:extLst>
                    <a:ext uri="{9D8B030D-6E8A-4147-A177-3AD203B41FA5}">
                      <a16:colId xmlns:a16="http://schemas.microsoft.com/office/drawing/2014/main" xmlns="" val="539352376"/>
                    </a:ext>
                  </a:extLst>
                </a:gridCol>
                <a:gridCol w="718377">
                  <a:extLst>
                    <a:ext uri="{9D8B030D-6E8A-4147-A177-3AD203B41FA5}">
                      <a16:colId xmlns:a16="http://schemas.microsoft.com/office/drawing/2014/main" xmlns="" val="409255935"/>
                    </a:ext>
                  </a:extLst>
                </a:gridCol>
                <a:gridCol w="718377">
                  <a:extLst>
                    <a:ext uri="{9D8B030D-6E8A-4147-A177-3AD203B41FA5}">
                      <a16:colId xmlns:a16="http://schemas.microsoft.com/office/drawing/2014/main" xmlns="" val="4093880234"/>
                    </a:ext>
                  </a:extLst>
                </a:gridCol>
                <a:gridCol w="4420778">
                  <a:extLst>
                    <a:ext uri="{9D8B030D-6E8A-4147-A177-3AD203B41FA5}">
                      <a16:colId xmlns:a16="http://schemas.microsoft.com/office/drawing/2014/main" xmlns="" val="870855017"/>
                    </a:ext>
                  </a:extLst>
                </a:gridCol>
              </a:tblGrid>
              <a:tr h="361721">
                <a:tc>
                  <a:txBody>
                    <a:bodyPr/>
                    <a:lstStyle/>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 </a:t>
                      </a:r>
                      <a:endParaRPr lang="en-ZA" sz="900" dirty="0">
                        <a:solidFill>
                          <a:schemeClr val="bg1"/>
                        </a:solidFill>
                        <a:effectLst/>
                        <a:latin typeface="Calibri" panose="020F0502020204030204" pitchFamily="34" charset="0"/>
                      </a:endParaRPr>
                    </a:p>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 </a:t>
                      </a:r>
                      <a:endParaRPr lang="en-ZA" sz="900" dirty="0">
                        <a:solidFill>
                          <a:schemeClr val="bg1"/>
                        </a:solidFill>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TARGETS</a:t>
                      </a:r>
                      <a:endParaRPr lang="en-ZA" sz="900" dirty="0">
                        <a:solidFill>
                          <a:schemeClr val="bg1"/>
                        </a:solidFill>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TOTAL ACHIEVED</a:t>
                      </a:r>
                      <a:endParaRPr lang="en-ZA" sz="900" dirty="0">
                        <a:solidFill>
                          <a:schemeClr val="bg1"/>
                        </a:solidFill>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NOT ACHIEVED</a:t>
                      </a:r>
                      <a:endParaRPr lang="en-ZA" sz="900" dirty="0">
                        <a:solidFill>
                          <a:schemeClr val="bg1"/>
                        </a:solidFill>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pPr>
                      <a:r>
                        <a:rPr lang="en-GB" sz="900" b="1" dirty="0" smtClean="0">
                          <a:solidFill>
                            <a:schemeClr val="bg1"/>
                          </a:solidFill>
                          <a:effectLst/>
                          <a:latin typeface="Trebuchet MS" panose="020B0603020202020204" pitchFamily="34" charset="0"/>
                          <a:ea typeface="Calibri" panose="020F0502020204030204" pitchFamily="34" charset="0"/>
                        </a:rPr>
                        <a:t>87%</a:t>
                      </a:r>
                      <a:endParaRPr lang="en-ZA" sz="900" dirty="0">
                        <a:solidFill>
                          <a:schemeClr val="bg1"/>
                        </a:solidFill>
                        <a:effectLst/>
                        <a:latin typeface="Calibri" panose="020F0502020204030204" pitchFamily="34" charset="0"/>
                      </a:endParaRPr>
                    </a:p>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ACHIEVED</a:t>
                      </a:r>
                      <a:endParaRPr lang="en-ZA" sz="900" dirty="0">
                        <a:solidFill>
                          <a:schemeClr val="bg1"/>
                        </a:solidFill>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lnSpc>
                          <a:spcPct val="115000"/>
                        </a:lnSpc>
                      </a:pPr>
                      <a:r>
                        <a:rPr lang="en-GB" sz="900" b="1" dirty="0">
                          <a:solidFill>
                            <a:schemeClr val="bg1"/>
                          </a:solidFill>
                          <a:effectLst/>
                          <a:latin typeface="Trebuchet MS" panose="020B0603020202020204" pitchFamily="34" charset="0"/>
                          <a:ea typeface="Calibri" panose="020F0502020204030204" pitchFamily="34" charset="0"/>
                        </a:rPr>
                        <a:t>VARIANCE EXPLANATION</a:t>
                      </a:r>
                      <a:endParaRPr lang="en-ZA" sz="900" dirty="0">
                        <a:solidFill>
                          <a:schemeClr val="bg1"/>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3844159979"/>
                  </a:ext>
                </a:extLst>
              </a:tr>
              <a:tr h="161713">
                <a:tc gridSpan="6">
                  <a:txBody>
                    <a:bodyPr/>
                    <a:lstStyle/>
                    <a:p>
                      <a:pPr algn="l">
                        <a:lnSpc>
                          <a:spcPct val="115000"/>
                        </a:lnSpc>
                      </a:pPr>
                      <a:r>
                        <a:rPr lang="en-GB" sz="900" b="1" dirty="0">
                          <a:solidFill>
                            <a:srgbClr val="000000"/>
                          </a:solidFill>
                          <a:effectLst/>
                          <a:latin typeface="Trebuchet MS" panose="020B0603020202020204" pitchFamily="34" charset="0"/>
                          <a:ea typeface="Calibri" panose="020F0502020204030204" pitchFamily="34" charset="0"/>
                        </a:rPr>
                        <a:t>PROGRAMME 1 – ADMINISTRATION</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29870782"/>
                  </a:ext>
                </a:extLst>
              </a:tr>
              <a:tr h="161713">
                <a:tc gridSpan="6">
                  <a:txBody>
                    <a:bodyPr/>
                    <a:lstStyle/>
                    <a:p>
                      <a:pPr algn="l">
                        <a:lnSpc>
                          <a:spcPct val="115000"/>
                        </a:lnSpc>
                      </a:pPr>
                      <a:r>
                        <a:rPr lang="en-GB" sz="900" b="1" dirty="0">
                          <a:effectLst/>
                          <a:latin typeface="Trebuchet MS" panose="020B0603020202020204" pitchFamily="34" charset="0"/>
                          <a:ea typeface="Calibri" panose="020F0502020204030204" pitchFamily="34" charset="0"/>
                        </a:rPr>
                        <a:t>STRATEGIC GOAL 1: TO ENSURE A HIGH PERFORMANCE ORGANISATION BOASTING THE CAPABILITIES NEEDED TO DELIVER LOCALLY AND GLOBALLY</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20501768"/>
                  </a:ext>
                </a:extLst>
              </a:tr>
              <a:tr h="161713">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PLANNING</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2</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2</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0</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5">
                  <a:txBody>
                    <a:bodyPr/>
                    <a:lstStyle/>
                    <a:p>
                      <a:pPr algn="ctr">
                        <a:lnSpc>
                          <a:spcPct val="115000"/>
                        </a:lnSpc>
                      </a:pPr>
                      <a:r>
                        <a:rPr lang="en-GB" sz="900" b="1" dirty="0" smtClean="0">
                          <a:solidFill>
                            <a:srgbClr val="000000"/>
                          </a:solidFill>
                          <a:effectLst/>
                          <a:latin typeface="Trebuchet MS" panose="020B0603020202020204" pitchFamily="34" charset="0"/>
                          <a:ea typeface="Calibri" panose="020F0502020204030204" pitchFamily="34" charset="0"/>
                        </a:rPr>
                        <a:t>73%</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 </a:t>
                      </a:r>
                      <a:endParaRPr lang="en-ZA"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007966500"/>
                  </a:ext>
                </a:extLst>
              </a:tr>
              <a:tr h="808565">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HUMAN CAPITAL</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3</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2</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1</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ZA"/>
                    </a:p>
                  </a:txBody>
                  <a:tcPr/>
                </a:tc>
                <a:tc>
                  <a:txBody>
                    <a:bodyPr/>
                    <a:lstStyle/>
                    <a:p>
                      <a:pPr marL="342900" marR="0" lvl="0" indent="-342900" algn="l">
                        <a:lnSpc>
                          <a:spcPct val="115000"/>
                        </a:lnSpc>
                        <a:spcBef>
                          <a:spcPts val="0"/>
                        </a:spcBef>
                        <a:spcAft>
                          <a:spcPts val="1000"/>
                        </a:spcAft>
                        <a:buFont typeface="Symbol" panose="05050102010706020507" pitchFamily="18" charset="2"/>
                        <a:buChar char=""/>
                      </a:pPr>
                      <a:r>
                        <a:rPr lang="en-GB" sz="900" b="1" dirty="0">
                          <a:solidFill>
                            <a:srgbClr val="000000"/>
                          </a:solidFill>
                          <a:effectLst/>
                          <a:latin typeface="Trebuchet MS" panose="020B0603020202020204" pitchFamily="34" charset="0"/>
                          <a:ea typeface="Calibri" panose="020F0502020204030204" pitchFamily="34" charset="0"/>
                        </a:rPr>
                        <a:t>For human capital to meet its targets, the HR Plan must be approved by Board.  </a:t>
                      </a:r>
                      <a:r>
                        <a:rPr lang="en-GB" sz="900" dirty="0">
                          <a:effectLst/>
                          <a:latin typeface="Calibri" panose="020F0502020204030204" pitchFamily="34" charset="0"/>
                          <a:ea typeface="Calibri" panose="020F0502020204030204" pitchFamily="34" charset="0"/>
                        </a:rPr>
                        <a:t> </a:t>
                      </a:r>
                      <a:r>
                        <a:rPr lang="en-GB" sz="900" b="1" dirty="0">
                          <a:solidFill>
                            <a:srgbClr val="000000"/>
                          </a:solidFill>
                          <a:effectLst/>
                          <a:latin typeface="Trebuchet MS" panose="020B0603020202020204" pitchFamily="34" charset="0"/>
                          <a:ea typeface="Calibri" panose="020F0502020204030204" pitchFamily="34" charset="0"/>
                        </a:rPr>
                        <a:t>The tenure of the previous Board had expired on the 12/03/2016 and the new Board was appointed on the 12/04/2016.  The new Board was registered with the Master of High Court on the 01/06/2016.  All the Board meetings will commence during the Q2 period.</a:t>
                      </a:r>
                      <a:endParaRPr lang="en-ZA"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23398056"/>
                  </a:ext>
                </a:extLst>
              </a:tr>
              <a:tr h="646852">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INFORMATION TECHNOLOGY</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1</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0</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1</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ZA"/>
                    </a:p>
                  </a:txBody>
                  <a:tcPr/>
                </a:tc>
                <a:tc>
                  <a:txBody>
                    <a:bodyPr/>
                    <a:lstStyle/>
                    <a:p>
                      <a:pPr marL="342900" marR="0" lvl="0" indent="-342900" algn="l">
                        <a:lnSpc>
                          <a:spcPct val="115000"/>
                        </a:lnSpc>
                        <a:spcBef>
                          <a:spcPts val="0"/>
                        </a:spcBef>
                        <a:spcAft>
                          <a:spcPts val="1000"/>
                        </a:spcAft>
                        <a:buFont typeface="Symbol" panose="05050102010706020507" pitchFamily="18" charset="2"/>
                        <a:buChar char=""/>
                      </a:pPr>
                      <a:r>
                        <a:rPr lang="en-GB" sz="900" b="1" dirty="0">
                          <a:solidFill>
                            <a:srgbClr val="000000"/>
                          </a:solidFill>
                          <a:effectLst/>
                          <a:latin typeface="Trebuchet MS" panose="020B0603020202020204" pitchFamily="34" charset="0"/>
                          <a:ea typeface="Calibri" panose="020F0502020204030204" pitchFamily="34" charset="0"/>
                        </a:rPr>
                        <a:t>The Enterprise Resource Plan contract was finalised towards the end of Q1 due to the process involved in gathering the business requirements from all respective areas.  A kick-off meeting has been held and Phase 1 implementation of a single view solution has begun. </a:t>
                      </a:r>
                      <a:endParaRPr lang="en-ZA"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594320020"/>
                  </a:ext>
                </a:extLst>
              </a:tr>
              <a:tr h="1262194">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FINANCE</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9</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7</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2</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ZA"/>
                    </a:p>
                  </a:txBody>
                  <a:tcPr/>
                </a:tc>
                <a:tc>
                  <a:txBody>
                    <a:bodyPr/>
                    <a:lstStyle/>
                    <a:p>
                      <a:pPr marL="342900" marR="0" lvl="0" indent="-342900" algn="l">
                        <a:lnSpc>
                          <a:spcPct val="115000"/>
                        </a:lnSpc>
                        <a:spcBef>
                          <a:spcPts val="0"/>
                        </a:spcBef>
                        <a:spcAft>
                          <a:spcPts val="1000"/>
                        </a:spcAft>
                        <a:buFont typeface="Symbol" panose="05050102010706020507" pitchFamily="18" charset="2"/>
                        <a:buChar char=""/>
                      </a:pPr>
                      <a:r>
                        <a:rPr lang="en-GB" sz="900" b="1" dirty="0">
                          <a:effectLst/>
                          <a:latin typeface="Trebuchet MS" panose="020B0603020202020204" pitchFamily="34" charset="0"/>
                          <a:ea typeface="Calibri" panose="020F0502020204030204" pitchFamily="34" charset="0"/>
                        </a:rPr>
                        <a:t>The target </a:t>
                      </a:r>
                      <a:r>
                        <a:rPr lang="en-GB" sz="900" b="1" dirty="0" smtClean="0">
                          <a:effectLst/>
                          <a:latin typeface="Trebuchet MS" panose="020B0603020202020204" pitchFamily="34" charset="0"/>
                          <a:ea typeface="Calibri" panose="020F0502020204030204" pitchFamily="34" charset="0"/>
                        </a:rPr>
                        <a:t>for </a:t>
                      </a:r>
                      <a:r>
                        <a:rPr lang="en-GB" sz="900" b="1" dirty="0">
                          <a:effectLst/>
                          <a:latin typeface="Trebuchet MS" panose="020B0603020202020204" pitchFamily="34" charset="0"/>
                          <a:ea typeface="Calibri" panose="020F0502020204030204" pitchFamily="34" charset="0"/>
                        </a:rPr>
                        <a:t>the business case funding </a:t>
                      </a:r>
                      <a:r>
                        <a:rPr lang="en-GB" sz="900" b="1" dirty="0" smtClean="0">
                          <a:effectLst/>
                          <a:latin typeface="Trebuchet MS" panose="020B0603020202020204" pitchFamily="34" charset="0"/>
                          <a:ea typeface="Calibri" panose="020F0502020204030204" pitchFamily="34" charset="0"/>
                        </a:rPr>
                        <a:t>model has</a:t>
                      </a:r>
                      <a:r>
                        <a:rPr lang="en-GB" sz="900" b="1" baseline="0" dirty="0" smtClean="0">
                          <a:effectLst/>
                          <a:latin typeface="Trebuchet MS" panose="020B0603020202020204" pitchFamily="34" charset="0"/>
                          <a:ea typeface="Calibri" panose="020F0502020204030204" pitchFamily="34" charset="0"/>
                        </a:rPr>
                        <a:t> been deleted from the business plan during the mid-term review</a:t>
                      </a:r>
                      <a:r>
                        <a:rPr lang="en-GB" sz="900" b="1" dirty="0" smtClean="0">
                          <a:effectLst/>
                          <a:latin typeface="Trebuchet MS" panose="020B0603020202020204" pitchFamily="34" charset="0"/>
                          <a:ea typeface="Calibri" panose="020F0502020204030204" pitchFamily="34" charset="0"/>
                        </a:rPr>
                        <a:t>.</a:t>
                      </a:r>
                    </a:p>
                    <a:p>
                      <a:pPr marL="342900" marR="0" lvl="0" indent="-342900" algn="l">
                        <a:lnSpc>
                          <a:spcPct val="115000"/>
                        </a:lnSpc>
                        <a:spcBef>
                          <a:spcPts val="0"/>
                        </a:spcBef>
                        <a:spcAft>
                          <a:spcPts val="1000"/>
                        </a:spcAft>
                        <a:buFont typeface="Symbol" panose="05050102010706020507" pitchFamily="18" charset="2"/>
                        <a:buChar char=""/>
                      </a:pPr>
                      <a:r>
                        <a:rPr lang="en-GB" sz="900" b="1" dirty="0" smtClean="0">
                          <a:effectLst/>
                          <a:latin typeface="Trebuchet MS" panose="020B0603020202020204" pitchFamily="34" charset="0"/>
                          <a:ea typeface="Calibri" panose="020F0502020204030204" pitchFamily="34" charset="0"/>
                        </a:rPr>
                        <a:t>The </a:t>
                      </a:r>
                      <a:r>
                        <a:rPr lang="en-GB" sz="900" b="1" dirty="0">
                          <a:effectLst/>
                          <a:latin typeface="Trebuchet MS" panose="020B0603020202020204" pitchFamily="34" charset="0"/>
                          <a:ea typeface="Calibri" panose="020F0502020204030204" pitchFamily="34" charset="0"/>
                        </a:rPr>
                        <a:t>quarterly review for the risk assessment could not take place as the target is required to be in alignment with the strategic planning process, therefore the target has been deferred to Q2.</a:t>
                      </a:r>
                      <a:r>
                        <a:rPr lang="en-GB" sz="900" dirty="0">
                          <a:effectLst/>
                          <a:latin typeface="Trebuchet MS" panose="020B0603020202020204" pitchFamily="34" charset="0"/>
                          <a:ea typeface="Calibri" panose="020F0502020204030204" pitchFamily="34" charset="0"/>
                        </a:rPr>
                        <a:t> </a:t>
                      </a:r>
                      <a:r>
                        <a:rPr lang="en-GB" sz="900" b="1" dirty="0">
                          <a:effectLst/>
                          <a:latin typeface="Trebuchet MS" panose="020B0603020202020204" pitchFamily="34" charset="0"/>
                          <a:ea typeface="Calibri" panose="020F0502020204030204" pitchFamily="34" charset="0"/>
                        </a:rPr>
                        <a:t>A risk workshop is only scheduled for the 11 July 2016 following finalisation of the strategic and annual performance plan.</a:t>
                      </a:r>
                      <a:endParaRPr lang="en-ZA"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484494573"/>
                  </a:ext>
                </a:extLst>
              </a:tr>
              <a:tr h="161713">
                <a:tc>
                  <a:txBody>
                    <a:bodyPr/>
                    <a:lstStyle/>
                    <a:p>
                      <a:pPr algn="just">
                        <a:lnSpc>
                          <a:spcPct val="115000"/>
                        </a:lnSpc>
                      </a:pPr>
                      <a:r>
                        <a:rPr lang="en-GB" sz="900" b="1" dirty="0">
                          <a:effectLst/>
                          <a:latin typeface="Trebuchet MS" panose="020B0603020202020204" pitchFamily="34" charset="0"/>
                          <a:ea typeface="Calibri" panose="020F0502020204030204" pitchFamily="34" charset="0"/>
                        </a:rPr>
                        <a:t>GOVERNANCE</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effectLst/>
                          <a:latin typeface="Trebuchet MS" panose="020B0603020202020204" pitchFamily="34" charset="0"/>
                        </a:rPr>
                        <a:t>4</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effectLst/>
                          <a:latin typeface="Trebuchet MS" panose="020B0603020202020204" pitchFamily="34" charset="0"/>
                        </a:rPr>
                        <a:t>3</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effectLst/>
                          <a:latin typeface="Trebuchet MS" panose="020B0603020202020204" pitchFamily="34" charset="0"/>
                          <a:ea typeface="Calibri" panose="020F0502020204030204" pitchFamily="34" charset="0"/>
                        </a:rPr>
                        <a:t>1</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marL="0" marR="0" algn="just">
                        <a:lnSpc>
                          <a:spcPct val="115000"/>
                        </a:lnSpc>
                        <a:spcBef>
                          <a:spcPts val="0"/>
                        </a:spcBef>
                        <a:spcAft>
                          <a:spcPts val="0"/>
                        </a:spcAft>
                      </a:pPr>
                      <a:r>
                        <a:rPr lang="en-GB" sz="900" b="1" dirty="0">
                          <a:effectLst/>
                          <a:latin typeface="Trebuchet MS" panose="020B0603020202020204" pitchFamily="34" charset="0"/>
                          <a:ea typeface="Times New Roman" panose="02020603050405020304" pitchFamily="18" charset="0"/>
                        </a:rPr>
                        <a:t> </a:t>
                      </a:r>
                      <a:endParaRPr lang="en-ZA"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29145437"/>
                  </a:ext>
                </a:extLst>
              </a:tr>
              <a:tr h="161713">
                <a:tc gridSpan="6">
                  <a:txBody>
                    <a:bodyPr/>
                    <a:lstStyle/>
                    <a:p>
                      <a:pPr algn="l">
                        <a:lnSpc>
                          <a:spcPct val="115000"/>
                        </a:lnSpc>
                      </a:pPr>
                      <a:r>
                        <a:rPr lang="en-GB" sz="900" b="1" dirty="0">
                          <a:solidFill>
                            <a:srgbClr val="000000"/>
                          </a:solidFill>
                          <a:effectLst/>
                          <a:latin typeface="Trebuchet MS" panose="020B0603020202020204" pitchFamily="34" charset="0"/>
                          <a:ea typeface="Calibri" panose="020F0502020204030204" pitchFamily="34" charset="0"/>
                        </a:rPr>
                        <a:t>PROGRAMME 2 – BRAND MARKETING &amp; REPUTATION MANAGEMENT</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21077319"/>
                  </a:ext>
                </a:extLst>
              </a:tr>
              <a:tr h="161713">
                <a:tc gridSpan="6">
                  <a:txBody>
                    <a:bodyPr/>
                    <a:lstStyle/>
                    <a:p>
                      <a:pPr algn="l">
                        <a:lnSpc>
                          <a:spcPct val="115000"/>
                        </a:lnSpc>
                      </a:pPr>
                      <a:r>
                        <a:rPr lang="en-GB" sz="900" b="1" dirty="0">
                          <a:solidFill>
                            <a:srgbClr val="000000"/>
                          </a:solidFill>
                          <a:effectLst/>
                          <a:latin typeface="Trebuchet MS" panose="020B0603020202020204" pitchFamily="34" charset="0"/>
                        </a:rPr>
                        <a:t>STRATEGIC GOAL 2: TO IMPROVE REPUTATION, PERCEPTIONS AND  AWARENESS OF THE NATION BRAND AMONGST TARGETED AUDIENCES</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11541823"/>
                  </a:ext>
                </a:extLst>
              </a:tr>
              <a:tr h="323426">
                <a:tc>
                  <a:txBody>
                    <a:bodyPr/>
                    <a:lstStyle/>
                    <a:p>
                      <a:pPr algn="l">
                        <a:lnSpc>
                          <a:spcPct val="115000"/>
                        </a:lnSpc>
                      </a:pPr>
                      <a:r>
                        <a:rPr lang="en-GB" sz="900" b="1" dirty="0">
                          <a:solidFill>
                            <a:srgbClr val="000000"/>
                          </a:solidFill>
                          <a:effectLst/>
                          <a:latin typeface="Trebuchet MS" panose="020B0603020202020204" pitchFamily="34" charset="0"/>
                          <a:ea typeface="Calibri" panose="020F0502020204030204" pitchFamily="34" charset="0"/>
                        </a:rPr>
                        <a:t>NATION BRAND REPUTATION</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solidFill>
                            <a:srgbClr val="000000"/>
                          </a:solidFill>
                          <a:effectLst/>
                          <a:latin typeface="Trebuchet MS" panose="020B0603020202020204" pitchFamily="34" charset="0"/>
                        </a:rPr>
                        <a:t>20</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solidFill>
                            <a:srgbClr val="000000"/>
                          </a:solidFill>
                          <a:effectLst/>
                          <a:latin typeface="Trebuchet MS" panose="020B0603020202020204" pitchFamily="34" charset="0"/>
                          <a:ea typeface="Calibri" panose="020F0502020204030204" pitchFamily="34" charset="0"/>
                        </a:rPr>
                        <a:t>19</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1</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95%</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 </a:t>
                      </a:r>
                      <a:endParaRPr lang="en-ZA"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26315651"/>
                  </a:ext>
                </a:extLst>
              </a:tr>
              <a:tr h="161713">
                <a:tc gridSpan="6">
                  <a:txBody>
                    <a:bodyPr/>
                    <a:lstStyle/>
                    <a:p>
                      <a:pPr algn="l">
                        <a:lnSpc>
                          <a:spcPct val="115000"/>
                        </a:lnSpc>
                      </a:pPr>
                      <a:r>
                        <a:rPr lang="en-GB" sz="900" b="1" dirty="0">
                          <a:solidFill>
                            <a:srgbClr val="000000"/>
                          </a:solidFill>
                          <a:effectLst/>
                          <a:latin typeface="Trebuchet MS" panose="020B0603020202020204" pitchFamily="34" charset="0"/>
                          <a:ea typeface="Calibri" panose="020F0502020204030204" pitchFamily="34" charset="0"/>
                        </a:rPr>
                        <a:t>PROGRAMME 3 – STAKEHOLDER RELATIONSHIPS</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57626291"/>
                  </a:ext>
                </a:extLst>
              </a:tr>
              <a:tr h="161713">
                <a:tc gridSpan="6">
                  <a:txBody>
                    <a:bodyPr/>
                    <a:lstStyle/>
                    <a:p>
                      <a:pPr algn="l">
                        <a:lnSpc>
                          <a:spcPct val="115000"/>
                        </a:lnSpc>
                      </a:pPr>
                      <a:r>
                        <a:rPr lang="en-GB" sz="900" b="1" dirty="0">
                          <a:solidFill>
                            <a:srgbClr val="000000"/>
                          </a:solidFill>
                          <a:effectLst/>
                          <a:latin typeface="Trebuchet MS" panose="020B0603020202020204" pitchFamily="34" charset="0"/>
                        </a:rPr>
                        <a:t>STRATEGIC GOAL 3: DEVELOP STRATEGIC PARTNERSHIPS AND RELATIONSHIPS WITH TARGETED STAKEHOLDERS TO LEVERAGE OUR REACH AND IMPACT</a:t>
                      </a:r>
                      <a:endParaRPr lang="en-ZA" sz="9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57288301"/>
                  </a:ext>
                </a:extLst>
              </a:tr>
              <a:tr h="323426">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STAKEHOLDER MANAGEMENT</a:t>
                      </a:r>
                      <a:endParaRPr lang="en-ZA" sz="900" dirty="0">
                        <a:effectLst/>
                        <a:latin typeface="Calibri" panose="020F0502020204030204" pitchFamily="34" charset="0"/>
                      </a:endParaRPr>
                    </a:p>
                  </a:txBody>
                  <a:tcPr marL="62569" marR="62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7</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7</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0</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100%</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 </a:t>
                      </a:r>
                      <a:endParaRPr lang="en-ZA" sz="900" dirty="0">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012744778"/>
                  </a:ext>
                </a:extLst>
              </a:tr>
              <a:tr h="161713">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TOTAL</a:t>
                      </a:r>
                      <a:endParaRPr lang="en-ZA" sz="900" dirty="0">
                        <a:effectLst/>
                        <a:latin typeface="Calibri" panose="020F0502020204030204" pitchFamily="34" charset="0"/>
                      </a:endParaRPr>
                    </a:p>
                  </a:txBody>
                  <a:tcPr marL="62569" marR="62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solidFill>
                            <a:srgbClr val="000000"/>
                          </a:solidFill>
                          <a:effectLst/>
                          <a:latin typeface="Trebuchet MS" panose="020B0603020202020204" pitchFamily="34" charset="0"/>
                          <a:ea typeface="Calibri" panose="020F0502020204030204" pitchFamily="34" charset="0"/>
                        </a:rPr>
                        <a:t>46</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smtClean="0">
                          <a:solidFill>
                            <a:srgbClr val="000000"/>
                          </a:solidFill>
                          <a:effectLst/>
                          <a:latin typeface="Trebuchet MS" panose="020B0603020202020204" pitchFamily="34" charset="0"/>
                          <a:ea typeface="Calibri" panose="020F0502020204030204" pitchFamily="34" charset="0"/>
                        </a:rPr>
                        <a:t>40</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6</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pPr>
                      <a:r>
                        <a:rPr lang="en-GB" sz="900" b="1" dirty="0">
                          <a:solidFill>
                            <a:srgbClr val="000000"/>
                          </a:solidFill>
                          <a:effectLst/>
                          <a:latin typeface="Trebuchet MS" panose="020B0603020202020204" pitchFamily="34" charset="0"/>
                          <a:ea typeface="Calibri" panose="020F0502020204030204" pitchFamily="34" charset="0"/>
                        </a:rPr>
                        <a:t>87%</a:t>
                      </a:r>
                      <a:endParaRPr lang="en-ZA" sz="900" dirty="0">
                        <a:effectLst/>
                        <a:latin typeface="Calibri" panose="020F0502020204030204" pitchFamily="34" charset="0"/>
                      </a:endParaRPr>
                    </a:p>
                  </a:txBody>
                  <a:tcPr marL="62569" marR="62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pPr>
                      <a:r>
                        <a:rPr lang="en-GB" sz="900" b="1" dirty="0">
                          <a:solidFill>
                            <a:srgbClr val="000000"/>
                          </a:solidFill>
                          <a:effectLst/>
                          <a:latin typeface="Trebuchet MS" panose="020B0603020202020204" pitchFamily="34" charset="0"/>
                          <a:ea typeface="Calibri" panose="020F0502020204030204" pitchFamily="34" charset="0"/>
                        </a:rPr>
                        <a:t> </a:t>
                      </a:r>
                      <a:endParaRPr lang="en-ZA" sz="900" dirty="0">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19271358"/>
                  </a:ext>
                </a:extLst>
              </a:tr>
            </a:tbl>
          </a:graphicData>
        </a:graphic>
      </p:graphicFrame>
      <p:sp>
        <p:nvSpPr>
          <p:cNvPr id="5" name="Date Placeholder 4"/>
          <p:cNvSpPr>
            <a:spLocks noGrp="1"/>
          </p:cNvSpPr>
          <p:nvPr>
            <p:ph type="dt" sz="half" idx="10"/>
          </p:nvPr>
        </p:nvSpPr>
        <p:spPr/>
        <p:txBody>
          <a:bodyPr/>
          <a:lstStyle/>
          <a:p>
            <a:fld id="{932CDBA1-21A3-4F67-BC59-16C092A084F9}"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16 of 55</a:t>
            </a:r>
            <a:endParaRPr lang="en-ZA" dirty="0"/>
          </a:p>
        </p:txBody>
      </p:sp>
    </p:spTree>
    <p:extLst>
      <p:ext uri="{BB962C8B-B14F-4D97-AF65-F5344CB8AC3E}">
        <p14:creationId xmlns:p14="http://schemas.microsoft.com/office/powerpoint/2010/main" xmlns="" val="108858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8"/>
            <a:ext cx="8229600" cy="706091"/>
          </a:xfrm>
        </p:spPr>
        <p:txBody>
          <a:bodyPr/>
          <a:lstStyle/>
          <a:p>
            <a:r>
              <a:rPr lang="en-ZA" sz="2000" dirty="0">
                <a:cs typeface="Arial" pitchFamily="34" charset="0"/>
              </a:rPr>
              <a:t>PERFORMANCE AGAINST </a:t>
            </a:r>
            <a:r>
              <a:rPr lang="en-ZA" sz="2000" dirty="0" smtClean="0">
                <a:cs typeface="Arial" pitchFamily="34" charset="0"/>
              </a:rPr>
              <a:t>PRE-DETERMINED OBJECTIVES (PDO)</a:t>
            </a:r>
            <a:endParaRPr lang="en-ZA" dirty="0"/>
          </a:p>
        </p:txBody>
      </p:sp>
      <p:sp>
        <p:nvSpPr>
          <p:cNvPr id="6" name="TextBox 5"/>
          <p:cNvSpPr txBox="1"/>
          <p:nvPr/>
        </p:nvSpPr>
        <p:spPr>
          <a:xfrm>
            <a:off x="4114800" y="1483820"/>
            <a:ext cx="4343400" cy="3416320"/>
          </a:xfrm>
          <a:prstGeom prst="rect">
            <a:avLst/>
          </a:prstGeom>
          <a:noFill/>
        </p:spPr>
        <p:txBody>
          <a:bodyPr wrap="square" rtlCol="0">
            <a:spAutoFit/>
          </a:bodyPr>
          <a:lstStyle/>
          <a:p>
            <a:pPr algn="ctr"/>
            <a:r>
              <a:rPr lang="en-ZA" dirty="0" smtClean="0">
                <a:latin typeface="Trebuchet MS" panose="020B0603020202020204" pitchFamily="34" charset="0"/>
              </a:rPr>
              <a:t>Achieved 87% of the PDO</a:t>
            </a: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7175" y="872557"/>
            <a:ext cx="3483933" cy="5204393"/>
          </a:xfrm>
          <a:prstGeom prst="rect">
            <a:avLst/>
          </a:prstGeom>
        </p:spPr>
      </p:pic>
      <p:sp>
        <p:nvSpPr>
          <p:cNvPr id="3" name="Cloud 2"/>
          <p:cNvSpPr/>
          <p:nvPr/>
        </p:nvSpPr>
        <p:spPr>
          <a:xfrm>
            <a:off x="4914900" y="2192960"/>
            <a:ext cx="2743200" cy="199804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rebuchet MS" panose="020B0603020202020204" pitchFamily="34" charset="0"/>
              </a:rPr>
              <a:t>7% increase from 2015/16 Q1</a:t>
            </a:r>
            <a:endParaRPr lang="en-ZA" b="1" dirty="0">
              <a:latin typeface="Trebuchet MS" panose="020B0603020202020204" pitchFamily="34" charset="0"/>
            </a:endParaRPr>
          </a:p>
        </p:txBody>
      </p:sp>
      <p:sp>
        <p:nvSpPr>
          <p:cNvPr id="4" name="Date Placeholder 3"/>
          <p:cNvSpPr>
            <a:spLocks noGrp="1"/>
          </p:cNvSpPr>
          <p:nvPr>
            <p:ph type="dt" sz="half" idx="10"/>
          </p:nvPr>
        </p:nvSpPr>
        <p:spPr/>
        <p:txBody>
          <a:bodyPr/>
          <a:lstStyle/>
          <a:p>
            <a:fld id="{89D41C42-9348-4A80-83E7-E4F99011DBB6}"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17 of 55</a:t>
            </a:r>
            <a:endParaRPr lang="en-ZA" dirty="0"/>
          </a:p>
        </p:txBody>
      </p:sp>
    </p:spTree>
    <p:extLst>
      <p:ext uri="{BB962C8B-B14F-4D97-AF65-F5344CB8AC3E}">
        <p14:creationId xmlns:p14="http://schemas.microsoft.com/office/powerpoint/2010/main" xmlns="" val="28783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475" y="32004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pPr lvl="1"/>
            <a:r>
              <a:rPr lang="en-ZA" sz="1650" dirty="0"/>
              <a:t>Performance </a:t>
            </a:r>
            <a:r>
              <a:rPr lang="en-ZA" sz="1650" dirty="0" smtClean="0"/>
              <a:t>Information</a:t>
            </a:r>
            <a:endParaRPr lang="en-ZA" sz="1650" dirty="0"/>
          </a:p>
          <a:p>
            <a:pPr lvl="1"/>
            <a:r>
              <a:rPr lang="en-US" sz="1650" b="1" dirty="0" smtClean="0">
                <a:solidFill>
                  <a:schemeClr val="tx2"/>
                </a:solidFill>
              </a:rPr>
              <a:t>Finance</a:t>
            </a:r>
            <a:endParaRPr lang="en-US" sz="1650" b="1" dirty="0">
              <a:solidFill>
                <a:schemeClr val="tx2"/>
              </a:solidFill>
            </a:endParaRPr>
          </a:p>
          <a:p>
            <a:pPr lvl="1"/>
            <a:r>
              <a:rPr lang="en-US" sz="1650" dirty="0"/>
              <a:t>Performance </a:t>
            </a:r>
            <a:r>
              <a:rPr lang="en-US" sz="1650" dirty="0" smtClean="0"/>
              <a:t>Results</a:t>
            </a:r>
          </a:p>
          <a:p>
            <a:pPr marL="456705" lvl="1" indent="0">
              <a:buNone/>
            </a:pPr>
            <a:endParaRPr lang="en-US" sz="800" strike="sngStrike" dirty="0" smtClean="0"/>
          </a:p>
          <a:p>
            <a:r>
              <a:rPr lang="en-US" sz="1800" dirty="0" smtClean="0"/>
              <a:t>Quarter 2</a:t>
            </a:r>
            <a:endParaRPr lang="en-ZA" sz="1800" dirty="0"/>
          </a:p>
          <a:p>
            <a:pPr lvl="1"/>
            <a:endParaRPr lang="en-US" sz="1650" dirty="0"/>
          </a:p>
        </p:txBody>
      </p:sp>
      <p:sp>
        <p:nvSpPr>
          <p:cNvPr id="6" name="Date Placeholder 5"/>
          <p:cNvSpPr>
            <a:spLocks noGrp="1"/>
          </p:cNvSpPr>
          <p:nvPr>
            <p:ph type="dt" sz="half" idx="10"/>
          </p:nvPr>
        </p:nvSpPr>
        <p:spPr/>
        <p:txBody>
          <a:bodyPr/>
          <a:lstStyle/>
          <a:p>
            <a:fld id="{BA0F33FD-8E62-46BE-AD04-045D4B5C015B}"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18 of 55</a:t>
            </a:r>
            <a:endParaRPr lang="en-ZA" dirty="0"/>
          </a:p>
        </p:txBody>
      </p:sp>
    </p:spTree>
    <p:extLst>
      <p:ext uri="{BB962C8B-B14F-4D97-AF65-F5344CB8AC3E}">
        <p14:creationId xmlns:p14="http://schemas.microsoft.com/office/powerpoint/2010/main" xmlns="" val="73220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3716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r>
              <a:rPr lang="en-US" sz="1800" dirty="0"/>
              <a:t>Quarter </a:t>
            </a:r>
            <a:r>
              <a:rPr lang="en-US" sz="1800" dirty="0" smtClean="0"/>
              <a:t>2</a:t>
            </a:r>
            <a:endParaRPr lang="en-ZA" sz="1800" dirty="0"/>
          </a:p>
        </p:txBody>
      </p:sp>
      <p:sp>
        <p:nvSpPr>
          <p:cNvPr id="6" name="Date Placeholder 5"/>
          <p:cNvSpPr>
            <a:spLocks noGrp="1"/>
          </p:cNvSpPr>
          <p:nvPr>
            <p:ph type="dt" sz="half" idx="10"/>
          </p:nvPr>
        </p:nvSpPr>
        <p:spPr/>
        <p:txBody>
          <a:bodyPr/>
          <a:lstStyle/>
          <a:p>
            <a:pPr defTabSz="685061"/>
            <a:fld id="{22E836E1-B43A-4180-AA3A-C0D43450DBDF}" type="datetime1">
              <a:rPr lang="en-ZA" smtClean="0">
                <a:solidFill>
                  <a:prstClr val="black">
                    <a:tint val="75000"/>
                  </a:prstClr>
                </a:solidFill>
              </a:rPr>
              <a:pPr defTabSz="685061"/>
              <a:t>2017/02/15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061"/>
            <a:r>
              <a:rPr lang="en-US" dirty="0" smtClean="0">
                <a:solidFill>
                  <a:prstClr val="black">
                    <a:tint val="75000"/>
                  </a:prstClr>
                </a:solidFill>
              </a:rPr>
              <a:t>Page 2 of 55</a:t>
            </a:r>
            <a:endParaRPr lang="en-ZA" dirty="0">
              <a:solidFill>
                <a:prstClr val="black">
                  <a:tint val="75000"/>
                </a:prstClr>
              </a:solidFill>
            </a:endParaRPr>
          </a:p>
        </p:txBody>
      </p:sp>
    </p:spTree>
    <p:extLst>
      <p:ext uri="{BB962C8B-B14F-4D97-AF65-F5344CB8AC3E}">
        <p14:creationId xmlns:p14="http://schemas.microsoft.com/office/powerpoint/2010/main" xmlns="" val="3433078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771525"/>
          </a:xfrm>
        </p:spPr>
        <p:txBody>
          <a:bodyPr>
            <a:normAutofit fontScale="90000"/>
          </a:bodyPr>
          <a:lstStyle/>
          <a:p>
            <a:r>
              <a:rPr lang="en-US" sz="2000" dirty="0" smtClean="0"/>
              <a:t/>
            </a:r>
            <a:br>
              <a:rPr lang="en-US" sz="2000" dirty="0" smtClean="0"/>
            </a:br>
            <a:r>
              <a:rPr lang="en-US" sz="2000" dirty="0" smtClean="0"/>
              <a:t/>
            </a:r>
            <a:br>
              <a:rPr lang="en-US" sz="2000" dirty="0" smtClean="0"/>
            </a:br>
            <a:endParaRPr lang="en-US" sz="2000" dirty="0"/>
          </a:p>
        </p:txBody>
      </p:sp>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1915091"/>
            <a:ext cx="6096000" cy="2246769"/>
          </a:xfrm>
          <a:prstGeom prst="rect">
            <a:avLst/>
          </a:prstGeom>
          <a:noFill/>
        </p:spPr>
        <p:txBody>
          <a:bodyPr wrap="square" rtlCol="0">
            <a:spAutoFit/>
          </a:bodyPr>
          <a:lstStyle/>
          <a:p>
            <a:pPr marL="0" marR="0" lvl="0" indent="0" algn="ctr" defTabSz="91341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FINANCE</a:t>
            </a: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Major Cost Drivers</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Budget versus Expenditure Q1</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Supply Chain Management</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19547231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MAJOR COST DRIVERS</a:t>
            </a:r>
            <a:endParaRPr lang="en-ZA" sz="2400" dirty="0"/>
          </a:p>
        </p:txBody>
      </p:sp>
      <p:sp>
        <p:nvSpPr>
          <p:cNvPr id="2" name="TextBox 1"/>
          <p:cNvSpPr txBox="1"/>
          <p:nvPr/>
        </p:nvSpPr>
        <p:spPr>
          <a:xfrm>
            <a:off x="609600" y="1066800"/>
            <a:ext cx="7772400" cy="1754326"/>
          </a:xfrm>
          <a:prstGeom prst="rect">
            <a:avLst/>
          </a:prstGeom>
          <a:noFill/>
        </p:spPr>
        <p:txBody>
          <a:bodyPr wrap="square" rtlCol="0">
            <a:spAutoFit/>
          </a:bodyPr>
          <a:lstStyle/>
          <a:p>
            <a:endParaRPr lang="en-ZA" dirty="0" smtClean="0">
              <a:latin typeface="Trebuchet MS" panose="020B0603020202020204" pitchFamily="34" charset="0"/>
            </a:endParaRPr>
          </a:p>
          <a:p>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295400"/>
            <a:ext cx="7924800" cy="4352925"/>
          </a:xfrm>
          <a:prstGeom prst="rect">
            <a:avLst/>
          </a:prstGeom>
          <a:noFill/>
          <a:ln>
            <a:noFill/>
          </a:ln>
        </p:spPr>
      </p:pic>
      <p:sp>
        <p:nvSpPr>
          <p:cNvPr id="3" name="Date Placeholder 2"/>
          <p:cNvSpPr>
            <a:spLocks noGrp="1"/>
          </p:cNvSpPr>
          <p:nvPr>
            <p:ph type="dt" sz="half" idx="10"/>
          </p:nvPr>
        </p:nvSpPr>
        <p:spPr/>
        <p:txBody>
          <a:bodyPr/>
          <a:lstStyle/>
          <a:p>
            <a:fld id="{2C1E6BEE-C6D8-46B5-B563-35A0EB6CB93F}"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20 of 55</a:t>
            </a:r>
            <a:endParaRPr lang="en-ZA" dirty="0"/>
          </a:p>
        </p:txBody>
      </p:sp>
    </p:spTree>
    <p:extLst>
      <p:ext uri="{BB962C8B-B14F-4D97-AF65-F5344CB8AC3E}">
        <p14:creationId xmlns:p14="http://schemas.microsoft.com/office/powerpoint/2010/main" xmlns="" val="31751529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307975" y="228600"/>
            <a:ext cx="7997825" cy="576064"/>
          </a:xfrm>
        </p:spPr>
        <p:txBody>
          <a:bodyPr vert="horz" lIns="91340" tIns="45671" rIns="91340" bIns="45671" rtlCol="0" anchor="ctr">
            <a:noAutofit/>
          </a:bodyPr>
          <a:lstStyle/>
          <a:p>
            <a:r>
              <a:rPr lang="en-US" sz="2000" spc="-30" dirty="0" smtClean="0">
                <a:cs typeface="Arial" pitchFamily="34" charset="0"/>
              </a:rPr>
              <a:t>MAJOR COST DRIVERS</a:t>
            </a:r>
            <a:endParaRPr lang="en-ZA" sz="2400" dirty="0"/>
          </a:p>
        </p:txBody>
      </p:sp>
      <p:sp>
        <p:nvSpPr>
          <p:cNvPr id="2" name="TextBox 1"/>
          <p:cNvSpPr txBox="1"/>
          <p:nvPr/>
        </p:nvSpPr>
        <p:spPr>
          <a:xfrm>
            <a:off x="609600" y="1066800"/>
            <a:ext cx="8229600" cy="3693319"/>
          </a:xfrm>
          <a:prstGeom prst="rect">
            <a:avLst/>
          </a:prstGeom>
          <a:noFill/>
        </p:spPr>
        <p:txBody>
          <a:bodyPr wrap="square" rtlCol="0">
            <a:spAutoFit/>
          </a:bodyPr>
          <a:lstStyle/>
          <a:p>
            <a:pPr marL="285750" indent="-285750" algn="just">
              <a:buFont typeface="Arial" panose="020B0604020202020204" pitchFamily="34" charset="0"/>
              <a:buChar char="•"/>
            </a:pPr>
            <a:r>
              <a:rPr lang="en-ZA" dirty="0">
                <a:latin typeface="Trebuchet MS" panose="020B0603020202020204" pitchFamily="34" charset="0"/>
              </a:rPr>
              <a:t>As a result of finalising the appointment of a panel of brand agencies towards the end of the quarter, management had to defer some of the marketing deliverables that were going to be significant cost drivers during this period to the following quarter. </a:t>
            </a:r>
            <a:endParaRPr lang="en-ZA" dirty="0" smtClean="0">
              <a:latin typeface="Trebuchet MS" panose="020B0603020202020204" pitchFamily="34" charset="0"/>
            </a:endParaRPr>
          </a:p>
          <a:p>
            <a:pPr marL="285750" indent="-285750" algn="just">
              <a:buFont typeface="Arial" panose="020B0604020202020204" pitchFamily="34" charset="0"/>
              <a:buChar char="•"/>
            </a:pPr>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This </a:t>
            </a:r>
            <a:r>
              <a:rPr lang="en-ZA" dirty="0">
                <a:latin typeface="Trebuchet MS" panose="020B0603020202020204" pitchFamily="34" charset="0"/>
              </a:rPr>
              <a:t>was the main contributor to the overall budget underspending of 42.45% over and above the field research studies that are currently on-going that have not yet required cash outflows.</a:t>
            </a:r>
            <a:endParaRPr lang="en-ZA" dirty="0" smtClean="0">
              <a:latin typeface="Trebuchet MS" panose="020B0603020202020204" pitchFamily="34" charset="0"/>
            </a:endParaRPr>
          </a:p>
          <a:p>
            <a:pPr marL="285750" indent="-285750">
              <a:buFont typeface="Arial" panose="020B0604020202020204" pitchFamily="34" charset="0"/>
              <a:buChar char="•"/>
            </a:pPr>
            <a:endParaRPr lang="en-ZA" dirty="0">
              <a:latin typeface="Trebuchet MS" panose="020B0603020202020204" pitchFamily="34" charset="0"/>
            </a:endParaRPr>
          </a:p>
          <a:p>
            <a:pPr marL="285750" indent="-285750">
              <a:buFont typeface="Arial" panose="020B0604020202020204" pitchFamily="34" charset="0"/>
              <a:buChar char="•"/>
            </a:pPr>
            <a:endParaRPr lang="en-ZA" dirty="0" smtClean="0">
              <a:latin typeface="Trebuchet MS" panose="020B0603020202020204" pitchFamily="34" charset="0"/>
            </a:endParaRPr>
          </a:p>
          <a:p>
            <a:pPr marL="285750" indent="-285750">
              <a:buFont typeface="Arial" panose="020B0604020202020204" pitchFamily="34" charset="0"/>
              <a:buChar char="•"/>
            </a:pPr>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p:txBody>
      </p:sp>
      <p:sp>
        <p:nvSpPr>
          <p:cNvPr id="3" name="Date Placeholder 2"/>
          <p:cNvSpPr>
            <a:spLocks noGrp="1"/>
          </p:cNvSpPr>
          <p:nvPr>
            <p:ph type="dt" sz="half" idx="10"/>
          </p:nvPr>
        </p:nvSpPr>
        <p:spPr/>
        <p:txBody>
          <a:bodyPr/>
          <a:lstStyle/>
          <a:p>
            <a:fld id="{F5DB1C46-4406-4C70-BAA2-0ADB8D9FECCF}"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21 of 55</a:t>
            </a:r>
            <a:endParaRPr lang="en-ZA" dirty="0"/>
          </a:p>
        </p:txBody>
      </p:sp>
    </p:spTree>
    <p:extLst>
      <p:ext uri="{BB962C8B-B14F-4D97-AF65-F5344CB8AC3E}">
        <p14:creationId xmlns:p14="http://schemas.microsoft.com/office/powerpoint/2010/main" xmlns="" val="4269047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304800" y="228600"/>
            <a:ext cx="7997825" cy="576064"/>
          </a:xfrm>
        </p:spPr>
        <p:txBody>
          <a:bodyPr vert="horz" lIns="91340" tIns="45671" rIns="91340" bIns="45671" rtlCol="0" anchor="ctr">
            <a:noAutofit/>
          </a:bodyPr>
          <a:lstStyle/>
          <a:p>
            <a:r>
              <a:rPr lang="en-US" sz="2000" spc="-30" dirty="0" smtClean="0">
                <a:cs typeface="Arial" pitchFamily="34" charset="0"/>
              </a:rPr>
              <a:t>BUDGET VERSUS ACTUAL EXPENDITURE: Q1</a:t>
            </a:r>
            <a:endParaRPr lang="en-ZA" sz="2400" dirty="0"/>
          </a:p>
        </p:txBody>
      </p:sp>
      <p:sp>
        <p:nvSpPr>
          <p:cNvPr id="2" name="TextBox 1"/>
          <p:cNvSpPr txBox="1"/>
          <p:nvPr/>
        </p:nvSpPr>
        <p:spPr>
          <a:xfrm>
            <a:off x="604234" y="2438400"/>
            <a:ext cx="7772400" cy="923330"/>
          </a:xfrm>
          <a:prstGeom prst="rect">
            <a:avLst/>
          </a:prstGeom>
          <a:noFill/>
        </p:spPr>
        <p:txBody>
          <a:bodyPr wrap="square" rtlCol="0">
            <a:spAutoFit/>
          </a:bodyPr>
          <a:lstStyle/>
          <a:p>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95400"/>
            <a:ext cx="8534399" cy="3886200"/>
          </a:xfrm>
          <a:prstGeom prst="rect">
            <a:avLst/>
          </a:prstGeom>
          <a:noFill/>
          <a:ln>
            <a:noFill/>
          </a:ln>
        </p:spPr>
      </p:pic>
      <p:sp>
        <p:nvSpPr>
          <p:cNvPr id="3" name="Date Placeholder 2"/>
          <p:cNvSpPr>
            <a:spLocks noGrp="1"/>
          </p:cNvSpPr>
          <p:nvPr>
            <p:ph type="dt" sz="half" idx="10"/>
          </p:nvPr>
        </p:nvSpPr>
        <p:spPr/>
        <p:txBody>
          <a:bodyPr/>
          <a:lstStyle/>
          <a:p>
            <a:fld id="{9BD0F519-FC64-4506-B745-5F8EA811EBC1}"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22 of 55</a:t>
            </a:r>
            <a:endParaRPr lang="en-ZA" dirty="0"/>
          </a:p>
        </p:txBody>
      </p:sp>
    </p:spTree>
    <p:extLst>
      <p:ext uri="{BB962C8B-B14F-4D97-AF65-F5344CB8AC3E}">
        <p14:creationId xmlns:p14="http://schemas.microsoft.com/office/powerpoint/2010/main" xmlns="" val="2157301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SUPPLY CHAIN MANAGEMENT</a:t>
            </a:r>
            <a:endParaRPr lang="en-ZA" sz="2400" dirty="0"/>
          </a:p>
        </p:txBody>
      </p:sp>
      <p:sp>
        <p:nvSpPr>
          <p:cNvPr id="2" name="TextBox 1"/>
          <p:cNvSpPr txBox="1"/>
          <p:nvPr/>
        </p:nvSpPr>
        <p:spPr>
          <a:xfrm>
            <a:off x="609600" y="1066800"/>
            <a:ext cx="7772400" cy="3970318"/>
          </a:xfrm>
          <a:prstGeom prst="rect">
            <a:avLst/>
          </a:prstGeom>
          <a:noFill/>
        </p:spPr>
        <p:txBody>
          <a:bodyPr wrap="square" rtlCol="0">
            <a:spAutoFit/>
          </a:bodyPr>
          <a:lstStyle/>
          <a:p>
            <a:pPr marL="285750" indent="-285750" algn="just">
              <a:buFont typeface="Arial" panose="020B0604020202020204" pitchFamily="34" charset="0"/>
              <a:buChar char="•"/>
            </a:pPr>
            <a:r>
              <a:rPr lang="en-ZA" dirty="0" smtClean="0">
                <a:latin typeface="Trebuchet MS" panose="020B0603020202020204" pitchFamily="34" charset="0"/>
              </a:rPr>
              <a:t>The </a:t>
            </a:r>
            <a:r>
              <a:rPr lang="en-ZA" dirty="0">
                <a:latin typeface="Trebuchet MS" panose="020B0603020202020204" pitchFamily="34" charset="0"/>
              </a:rPr>
              <a:t>process of renewing and extending the office lease contract for an additional five years, from July 2016, is at finalisation stage</a:t>
            </a:r>
            <a:r>
              <a:rPr lang="en-ZA" dirty="0" smtClean="0">
                <a:latin typeface="Trebuchet MS" panose="020B0603020202020204" pitchFamily="34" charset="0"/>
              </a:rPr>
              <a:t>.</a:t>
            </a:r>
          </a:p>
          <a:p>
            <a:pPr algn="just"/>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Service </a:t>
            </a:r>
            <a:r>
              <a:rPr lang="en-ZA" dirty="0">
                <a:latin typeface="Trebuchet MS" panose="020B0603020202020204" pitchFamily="34" charset="0"/>
              </a:rPr>
              <a:t>providers were appointed during this quarter to offer the following services to Brand SA</a:t>
            </a:r>
            <a:r>
              <a:rPr lang="en-ZA" dirty="0" smtClean="0">
                <a:latin typeface="Trebuchet MS" panose="020B0603020202020204" pitchFamily="34" charset="0"/>
              </a:rPr>
              <a:t>:</a:t>
            </a:r>
            <a:endParaRPr lang="en-ZA" dirty="0">
              <a:latin typeface="Trebuchet MS" panose="020B0603020202020204" pitchFamily="34" charset="0"/>
            </a:endParaRPr>
          </a:p>
          <a:p>
            <a:pPr marL="799604" lvl="1" indent="-342900" algn="just">
              <a:buFont typeface="Wingdings" panose="05000000000000000000" pitchFamily="2" charset="2"/>
              <a:buChar char="Ø"/>
            </a:pPr>
            <a:r>
              <a:rPr lang="en-ZA" dirty="0" smtClean="0">
                <a:latin typeface="Trebuchet MS" panose="020B0603020202020204" pitchFamily="34" charset="0"/>
              </a:rPr>
              <a:t>Development </a:t>
            </a:r>
            <a:r>
              <a:rPr lang="en-ZA" dirty="0">
                <a:latin typeface="Trebuchet MS" panose="020B0603020202020204" pitchFamily="34" charset="0"/>
              </a:rPr>
              <a:t>and production of the 2015/2016 annual report at R300 127.00</a:t>
            </a:r>
            <a:r>
              <a:rPr lang="en-ZA" dirty="0" smtClean="0">
                <a:latin typeface="Trebuchet MS" panose="020B0603020202020204" pitchFamily="34" charset="0"/>
              </a:rPr>
              <a:t>;</a:t>
            </a:r>
          </a:p>
          <a:p>
            <a:pPr lvl="1" algn="just"/>
            <a:endParaRPr lang="en-ZA" dirty="0">
              <a:latin typeface="Trebuchet MS" panose="020B0603020202020204" pitchFamily="34" charset="0"/>
            </a:endParaRPr>
          </a:p>
          <a:p>
            <a:pPr marL="799604" lvl="1" indent="-342900" algn="just">
              <a:buFont typeface="Wingdings" panose="05000000000000000000" pitchFamily="2" charset="2"/>
              <a:buChar char="Ø"/>
            </a:pPr>
            <a:r>
              <a:rPr lang="en-ZA" dirty="0" smtClean="0">
                <a:latin typeface="Trebuchet MS" panose="020B0603020202020204" pitchFamily="34" charset="0"/>
              </a:rPr>
              <a:t>Facilitation </a:t>
            </a:r>
            <a:r>
              <a:rPr lang="en-ZA" dirty="0">
                <a:latin typeface="Trebuchet MS" panose="020B0603020202020204" pitchFamily="34" charset="0"/>
              </a:rPr>
              <a:t>of strategic planning sessions and production of strategic and annual performance plan ending 2020 at </a:t>
            </a:r>
            <a:r>
              <a:rPr lang="en-ZA" dirty="0" smtClean="0">
                <a:latin typeface="Trebuchet MS" panose="020B0603020202020204" pitchFamily="34" charset="0"/>
              </a:rPr>
              <a:t>R191 629.00;</a:t>
            </a:r>
          </a:p>
          <a:p>
            <a:pPr lvl="1" algn="just"/>
            <a:endParaRPr lang="en-ZA" dirty="0">
              <a:latin typeface="Trebuchet MS" panose="020B0603020202020204" pitchFamily="34" charset="0"/>
            </a:endParaRPr>
          </a:p>
          <a:p>
            <a:pPr marL="799604" lvl="1" indent="-342900" algn="just">
              <a:buFont typeface="Wingdings" panose="05000000000000000000" pitchFamily="2" charset="2"/>
              <a:buChar char="Ø"/>
            </a:pPr>
            <a:r>
              <a:rPr lang="en-ZA" dirty="0" smtClean="0">
                <a:latin typeface="Trebuchet MS" panose="020B0603020202020204" pitchFamily="34" charset="0"/>
              </a:rPr>
              <a:t>Brand </a:t>
            </a:r>
            <a:r>
              <a:rPr lang="en-ZA" dirty="0">
                <a:latin typeface="Trebuchet MS" panose="020B0603020202020204" pitchFamily="34" charset="0"/>
              </a:rPr>
              <a:t>agencies to assist on the execution of approved business plan deliverables as per approved and allocated budget.</a:t>
            </a:r>
          </a:p>
        </p:txBody>
      </p:sp>
      <p:sp>
        <p:nvSpPr>
          <p:cNvPr id="3" name="Date Placeholder 2"/>
          <p:cNvSpPr>
            <a:spLocks noGrp="1"/>
          </p:cNvSpPr>
          <p:nvPr>
            <p:ph type="dt" sz="half" idx="10"/>
          </p:nvPr>
        </p:nvSpPr>
        <p:spPr/>
        <p:txBody>
          <a:bodyPr/>
          <a:lstStyle/>
          <a:p>
            <a:fld id="{F1C7823A-DFE9-47A9-8273-A0090C154A10}"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23 of 55</a:t>
            </a:r>
            <a:endParaRPr lang="en-ZA" dirty="0"/>
          </a:p>
        </p:txBody>
      </p:sp>
    </p:spTree>
    <p:extLst>
      <p:ext uri="{BB962C8B-B14F-4D97-AF65-F5344CB8AC3E}">
        <p14:creationId xmlns:p14="http://schemas.microsoft.com/office/powerpoint/2010/main" xmlns="" val="3374778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475" y="32004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pPr lvl="1"/>
            <a:r>
              <a:rPr lang="en-ZA" sz="1650" dirty="0"/>
              <a:t>Performance </a:t>
            </a:r>
            <a:r>
              <a:rPr lang="en-ZA" sz="1650" dirty="0" smtClean="0"/>
              <a:t>Information</a:t>
            </a:r>
            <a:endParaRPr lang="en-ZA" sz="1650" dirty="0"/>
          </a:p>
          <a:p>
            <a:pPr lvl="1"/>
            <a:r>
              <a:rPr lang="en-US" sz="1650" dirty="0" smtClean="0"/>
              <a:t>Finance</a:t>
            </a:r>
            <a:endParaRPr lang="en-US" sz="1650" dirty="0"/>
          </a:p>
          <a:p>
            <a:pPr lvl="1"/>
            <a:r>
              <a:rPr lang="en-US" sz="1650" b="1" dirty="0">
                <a:solidFill>
                  <a:schemeClr val="tx2"/>
                </a:solidFill>
              </a:rPr>
              <a:t>Performance Results</a:t>
            </a:r>
          </a:p>
          <a:p>
            <a:pPr marL="456705" lvl="1" indent="0">
              <a:buNone/>
            </a:pPr>
            <a:endParaRPr lang="en-US" sz="800" strike="sngStrike" dirty="0" smtClean="0"/>
          </a:p>
          <a:p>
            <a:r>
              <a:rPr lang="en-US" sz="1800" dirty="0" smtClean="0"/>
              <a:t>Quarter 2</a:t>
            </a:r>
            <a:endParaRPr lang="en-ZA" sz="1800" dirty="0"/>
          </a:p>
          <a:p>
            <a:pPr lvl="1"/>
            <a:endParaRPr lang="en-US" sz="1650" dirty="0"/>
          </a:p>
        </p:txBody>
      </p:sp>
      <p:sp>
        <p:nvSpPr>
          <p:cNvPr id="6" name="Date Placeholder 5"/>
          <p:cNvSpPr>
            <a:spLocks noGrp="1"/>
          </p:cNvSpPr>
          <p:nvPr>
            <p:ph type="dt" sz="half" idx="10"/>
          </p:nvPr>
        </p:nvSpPr>
        <p:spPr/>
        <p:txBody>
          <a:bodyPr/>
          <a:lstStyle/>
          <a:p>
            <a:fld id="{5F995DE2-77E4-454E-BDF4-048707413CE9}"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24 of 55</a:t>
            </a:r>
            <a:endParaRPr lang="en-ZA" dirty="0"/>
          </a:p>
        </p:txBody>
      </p:sp>
    </p:spTree>
    <p:extLst>
      <p:ext uri="{BB962C8B-B14F-4D97-AF65-F5344CB8AC3E}">
        <p14:creationId xmlns:p14="http://schemas.microsoft.com/office/powerpoint/2010/main" xmlns="" val="112583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05000" y="2143661"/>
            <a:ext cx="6096000" cy="1323439"/>
          </a:xfrm>
          <a:prstGeom prst="rect">
            <a:avLst/>
          </a:prstGeom>
          <a:noFill/>
        </p:spPr>
        <p:txBody>
          <a:bodyPr wrap="square" rtlCol="0">
            <a:spAutoFit/>
          </a:bodyPr>
          <a:lstStyle/>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RESULTS</a:t>
            </a: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26775576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a:t>
            </a:r>
            <a:endParaRPr lang="en-ZA" sz="2400" dirty="0"/>
          </a:p>
        </p:txBody>
      </p:sp>
      <p:sp>
        <p:nvSpPr>
          <p:cNvPr id="2" name="TextBox 1"/>
          <p:cNvSpPr txBox="1"/>
          <p:nvPr/>
        </p:nvSpPr>
        <p:spPr>
          <a:xfrm>
            <a:off x="685801" y="852113"/>
            <a:ext cx="7772400" cy="5445080"/>
          </a:xfrm>
          <a:prstGeom prst="rect">
            <a:avLst/>
          </a:prstGeom>
          <a:noFill/>
        </p:spPr>
        <p:txBody>
          <a:bodyPr wrap="square" rtlCol="0">
            <a:spAutoFit/>
          </a:bodyPr>
          <a:lstStyle/>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1: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Administration</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Strategy </a:t>
            </a:r>
          </a:p>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Ensure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 high performance organisation boasting the capabilities needed to deliver locally and globally</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100000"/>
              </a:lnSpc>
              <a:spcBef>
                <a:spcPts val="0"/>
              </a:spcBef>
              <a:spcAft>
                <a:spcPts val="80"/>
              </a:spcAft>
              <a:buClrTx/>
              <a:buSzTx/>
              <a:buFont typeface="Arial" pitchFamily="34" charset="0"/>
              <a:buChar char="•"/>
              <a:tabLst/>
              <a:defRPr/>
            </a:pPr>
            <a:r>
              <a:rPr kumimoji="0" lang="en-GB" sz="1800" b="1"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Key result area</a:t>
            </a:r>
          </a:p>
          <a:p>
            <a:pPr marL="0" marR="0" lvl="0" indent="0" algn="just" defTabSz="914400" rtl="0" eaLnBrk="1" fontAlgn="auto" latinLnBrk="0" hangingPunct="1">
              <a:lnSpc>
                <a:spcPct val="100000"/>
              </a:lnSpc>
              <a:spcBef>
                <a:spcPts val="0"/>
              </a:spcBef>
              <a:spcAft>
                <a:spcPts val="8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D</a:t>
            </a:r>
            <a:r>
              <a:rPr kumimoji="0" lang="en-US"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evelop and manage the organisational capabilities we need, both locally and globally</a:t>
            </a:r>
          </a:p>
          <a:p>
            <a:pPr marL="0" marR="0" lvl="0" indent="0" algn="just" defTabSz="914400" rtl="0" eaLnBrk="1" fontAlgn="auto" latinLnBrk="0" hangingPunct="1">
              <a:lnSpc>
                <a:spcPct val="100000"/>
              </a:lnSpc>
              <a:spcBef>
                <a:spcPts val="0"/>
              </a:spcBef>
              <a:spcAft>
                <a:spcPts val="8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a:p>
            <a:pPr marL="342900" marR="0" lvl="0" indent="-342900" algn="just" defTabSz="914400" rtl="0" eaLnBrk="1" fontAlgn="auto" latinLnBrk="0" hangingPunct="1">
              <a:lnSpc>
                <a:spcPct val="100000"/>
              </a:lnSpc>
              <a:spcBef>
                <a:spcPts val="0"/>
              </a:spcBef>
              <a:spcAft>
                <a:spcPts val="80"/>
              </a:spcAft>
              <a:buClrTx/>
              <a:buSzTx/>
              <a:buFont typeface="Arial" pitchFamily="34" charset="0"/>
              <a:buChar char="•"/>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ea typeface="+mn-ea"/>
                <a:cs typeface="Arial" pitchFamily="34" charset="0"/>
              </a:rPr>
              <a:t>Achievement:</a:t>
            </a:r>
          </a:p>
          <a:p>
            <a:pPr marL="742454" lvl="1" indent="-285750" algn="just" defTabSz="914400">
              <a:spcAft>
                <a:spcPts val="80"/>
              </a:spcAft>
              <a:buFont typeface="Courier New" charset="0"/>
              <a:buChar char="o"/>
              <a:defRPr/>
            </a:pPr>
            <a:r>
              <a:rPr lang="en-US" b="1" kern="0" dirty="0" smtClean="0">
                <a:solidFill>
                  <a:prstClr val="black"/>
                </a:solidFill>
                <a:latin typeface="Trebuchet MS" panose="020B0603020202020204" pitchFamily="34" charset="0"/>
                <a:cs typeface="Arial" pitchFamily="34" charset="0"/>
              </a:rPr>
              <a:t>Number of targets:  19</a:t>
            </a:r>
            <a:endParaRPr lang="en-US" b="1" kern="0" dirty="0">
              <a:solidFill>
                <a:prstClr val="black"/>
              </a:solidFill>
              <a:latin typeface="Trebuchet MS" panose="020B0603020202020204" pitchFamily="34" charset="0"/>
              <a:cs typeface="Arial" pitchFamily="34" charset="0"/>
            </a:endParaRPr>
          </a:p>
          <a:p>
            <a:pPr marL="742454" lvl="1" indent="-285750" algn="just" defTabSz="914400">
              <a:spcAft>
                <a:spcPts val="80"/>
              </a:spcAft>
              <a:buFont typeface="Courier New" charset="0"/>
              <a:buChar char="o"/>
              <a:defRPr/>
            </a:pPr>
            <a:r>
              <a:rPr kumimoji="0" lang="en-US" sz="1800" b="0" i="0" u="none" strike="noStrike" kern="0" cap="none" spc="0" normalizeH="0" baseline="0" noProof="0" dirty="0" smtClean="0">
                <a:ln>
                  <a:noFill/>
                </a:ln>
                <a:solidFill>
                  <a:prstClr val="black"/>
                </a:solidFill>
                <a:effectLst/>
                <a:uLnTx/>
                <a:uFillTx/>
                <a:latin typeface="Trebuchet MS" panose="020B0603020202020204" pitchFamily="34" charset="0"/>
                <a:ea typeface="+mn-ea"/>
                <a:cs typeface="Arial" pitchFamily="34" charset="0"/>
              </a:rPr>
              <a:t>14 </a:t>
            </a:r>
            <a:r>
              <a:rPr kumimoji="0" lang="en-US"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targets </a:t>
            </a:r>
            <a:r>
              <a:rPr kumimoji="0" lang="en-US" sz="1800" b="0" i="0" u="none" strike="noStrike" kern="0" cap="none" spc="0" normalizeH="0" baseline="0" noProof="0" dirty="0" smtClean="0">
                <a:ln>
                  <a:noFill/>
                </a:ln>
                <a:solidFill>
                  <a:prstClr val="black"/>
                </a:solidFill>
                <a:effectLst/>
                <a:uLnTx/>
                <a:uFillTx/>
                <a:latin typeface="Trebuchet MS" panose="020B0603020202020204" pitchFamily="34" charset="0"/>
                <a:ea typeface="+mn-ea"/>
                <a:cs typeface="Arial" pitchFamily="34" charset="0"/>
              </a:rPr>
              <a:t>met</a:t>
            </a:r>
          </a:p>
          <a:p>
            <a:pPr marL="742454" lvl="1" indent="-285750" algn="just" defTabSz="914400">
              <a:spcAft>
                <a:spcPts val="80"/>
              </a:spcAft>
              <a:buFont typeface="Courier New" charset="0"/>
              <a:buChar char="o"/>
              <a:defRPr/>
            </a:pPr>
            <a:r>
              <a:rPr kumimoji="0" lang="en-US" sz="1800" b="0" i="0" u="none" strike="noStrike" kern="0" cap="none" spc="0" normalizeH="0" baseline="0" noProof="0" dirty="0" smtClean="0">
                <a:ln>
                  <a:noFill/>
                </a:ln>
                <a:effectLst/>
                <a:uLnTx/>
                <a:uFillTx/>
                <a:latin typeface="Trebuchet MS" panose="020B0603020202020204" pitchFamily="34" charset="0"/>
                <a:ea typeface="+mn-ea"/>
                <a:cs typeface="Arial" pitchFamily="34" charset="0"/>
              </a:rPr>
              <a:t>5 targets not achieved</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 name="Oval Callout 5"/>
          <p:cNvSpPr/>
          <p:nvPr/>
        </p:nvSpPr>
        <p:spPr>
          <a:xfrm>
            <a:off x="5562600" y="3352800"/>
            <a:ext cx="1828801" cy="1167188"/>
          </a:xfrm>
          <a:prstGeom prst="wedgeEllipseCallout">
            <a:avLst>
              <a:gd name="adj1" fmla="val -118749"/>
              <a:gd name="adj2" fmla="val 616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73% achieved</a:t>
            </a:r>
            <a:endParaRPr lang="en-US" b="1" kern="0" dirty="0">
              <a:solidFill>
                <a:schemeClr val="tx1"/>
              </a:solidFill>
              <a:latin typeface="Trebuchet MS" panose="020B0603020202020204" pitchFamily="34" charset="0"/>
              <a:cs typeface="Arial" pitchFamily="34" charset="0"/>
            </a:endParaRPr>
          </a:p>
        </p:txBody>
      </p:sp>
      <p:sp>
        <p:nvSpPr>
          <p:cNvPr id="3" name="Date Placeholder 2"/>
          <p:cNvSpPr>
            <a:spLocks noGrp="1"/>
          </p:cNvSpPr>
          <p:nvPr>
            <p:ph type="dt" sz="half" idx="10"/>
          </p:nvPr>
        </p:nvSpPr>
        <p:spPr/>
        <p:txBody>
          <a:bodyPr/>
          <a:lstStyle/>
          <a:p>
            <a:fld id="{7AC153A6-F2F9-4C72-B1E2-A3E16A7DC169}"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26 of 55</a:t>
            </a:r>
            <a:endParaRPr lang="en-ZA" dirty="0"/>
          </a:p>
        </p:txBody>
      </p:sp>
    </p:spTree>
    <p:extLst>
      <p:ext uri="{BB962C8B-B14F-4D97-AF65-F5344CB8AC3E}">
        <p14:creationId xmlns:p14="http://schemas.microsoft.com/office/powerpoint/2010/main" xmlns="" val="17389394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a:t>
            </a:r>
            <a:endParaRPr lang="en-ZA" sz="2400" dirty="0"/>
          </a:p>
        </p:txBody>
      </p:sp>
      <p:sp>
        <p:nvSpPr>
          <p:cNvPr id="2" name="TextBox 1"/>
          <p:cNvSpPr txBox="1"/>
          <p:nvPr/>
        </p:nvSpPr>
        <p:spPr>
          <a:xfrm>
            <a:off x="304799" y="990600"/>
            <a:ext cx="8115300" cy="646331"/>
          </a:xfrm>
          <a:prstGeom prst="rect">
            <a:avLst/>
          </a:prstGeom>
          <a:noFill/>
        </p:spPr>
        <p:txBody>
          <a:bodyPr wrap="square" rtlCol="0">
            <a:spAutoFit/>
          </a:bodyPr>
          <a:lstStyle/>
          <a:p>
            <a:pPr marL="0" marR="0" lvl="0" indent="0" algn="l"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1: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Administration</a:t>
            </a:r>
          </a:p>
          <a:p>
            <a:pPr marL="0" marR="0" lvl="0" indent="0" algn="l"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3405613"/>
              </p:ext>
            </p:extLst>
          </p:nvPr>
        </p:nvGraphicFramePr>
        <p:xfrm>
          <a:off x="231775" y="1524000"/>
          <a:ext cx="8607426" cy="3235960"/>
        </p:xfrm>
        <a:graphic>
          <a:graphicData uri="http://schemas.openxmlformats.org/drawingml/2006/table">
            <a:tbl>
              <a:tblPr firstRow="1" bandRow="1">
                <a:tableStyleId>{5C22544A-7EE6-4342-B048-85BDC9FD1C3A}</a:tableStyleId>
              </a:tblPr>
              <a:tblGrid>
                <a:gridCol w="537965">
                  <a:extLst>
                    <a:ext uri="{9D8B030D-6E8A-4147-A177-3AD203B41FA5}">
                      <a16:colId xmlns:a16="http://schemas.microsoft.com/office/drawing/2014/main" xmlns="" val="2805613705"/>
                    </a:ext>
                  </a:extLst>
                </a:gridCol>
                <a:gridCol w="2659260">
                  <a:extLst>
                    <a:ext uri="{9D8B030D-6E8A-4147-A177-3AD203B41FA5}">
                      <a16:colId xmlns:a16="http://schemas.microsoft.com/office/drawing/2014/main" xmlns="" val="3305836661"/>
                    </a:ext>
                  </a:extLst>
                </a:gridCol>
                <a:gridCol w="5410201">
                  <a:extLst>
                    <a:ext uri="{9D8B030D-6E8A-4147-A177-3AD203B41FA5}">
                      <a16:colId xmlns:a16="http://schemas.microsoft.com/office/drawing/2014/main" xmlns="" val="2664043493"/>
                    </a:ext>
                  </a:extLst>
                </a:gridCol>
              </a:tblGrid>
              <a:tr h="370840">
                <a:tc>
                  <a:txBody>
                    <a:bodyPr/>
                    <a:lstStyle/>
                    <a:p>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ZA" sz="1600" dirty="0" smtClean="0">
                          <a:latin typeface="Trebuchet MS" panose="020B0603020202020204" pitchFamily="34" charset="0"/>
                        </a:rPr>
                        <a:t>4 Targets not met</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ZA" sz="1600" dirty="0" smtClean="0">
                          <a:latin typeface="Trebuchet MS" panose="020B0603020202020204" pitchFamily="34" charset="0"/>
                        </a:rPr>
                        <a:t>Variance Explanation</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131445809"/>
                  </a:ext>
                </a:extLst>
              </a:tr>
              <a:tr h="370840">
                <a:tc>
                  <a:txBody>
                    <a:bodyPr/>
                    <a:lstStyle/>
                    <a:p>
                      <a:r>
                        <a:rPr lang="en-ZA" sz="1600" dirty="0" smtClean="0">
                          <a:latin typeface="Trebuchet MS" panose="020B0603020202020204" pitchFamily="34" charset="0"/>
                        </a:rPr>
                        <a:t>1</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HR Plan approved by Board.</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For</a:t>
                      </a:r>
                      <a:r>
                        <a:rPr lang="en-ZA" sz="1600" baseline="0" dirty="0" smtClean="0">
                          <a:latin typeface="Trebuchet MS" panose="020B0603020202020204" pitchFamily="34" charset="0"/>
                        </a:rPr>
                        <a:t> human capital to meet its targets, the HR Plan must be approved by Board.  The tenure of the previous Board has expired on the 12/03/2016 and the new Board was appointed on the 12/04/2016.  The new Board was registered with the Master of High Court on the 01/06/2016.</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400147523"/>
                  </a:ext>
                </a:extLst>
              </a:tr>
              <a:tr h="370840">
                <a:tc>
                  <a:txBody>
                    <a:bodyPr/>
                    <a:lstStyle/>
                    <a:p>
                      <a:r>
                        <a:rPr lang="en-ZA" sz="1600" dirty="0" smtClean="0">
                          <a:latin typeface="Trebuchet MS" panose="020B0603020202020204" pitchFamily="34" charset="0"/>
                        </a:rPr>
                        <a:t>2</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Implementation of the ERP solution.</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The Enterprise Resource Plan contract was finalised</a:t>
                      </a:r>
                      <a:r>
                        <a:rPr lang="en-ZA" sz="1600" baseline="0" dirty="0" smtClean="0">
                          <a:latin typeface="Trebuchet MS" panose="020B0603020202020204" pitchFamily="34" charset="0"/>
                        </a:rPr>
                        <a:t> towards the end of Q1 due to the process involved in gathering the business requirements from all respective areas.  A kick-off meeting was held and Phase 1 implementation of a single view solution has begun.</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368793299"/>
                  </a:ext>
                </a:extLst>
              </a:tr>
            </a:tbl>
          </a:graphicData>
        </a:graphic>
      </p:graphicFrame>
      <p:sp>
        <p:nvSpPr>
          <p:cNvPr id="3" name="Date Placeholder 2"/>
          <p:cNvSpPr>
            <a:spLocks noGrp="1"/>
          </p:cNvSpPr>
          <p:nvPr>
            <p:ph type="dt" sz="half" idx="10"/>
          </p:nvPr>
        </p:nvSpPr>
        <p:spPr/>
        <p:txBody>
          <a:bodyPr/>
          <a:lstStyle/>
          <a:p>
            <a:fld id="{F47660B5-3F6D-4554-8B95-2FC5A63B61C2}"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27 of 55</a:t>
            </a:r>
            <a:endParaRPr lang="en-ZA" dirty="0"/>
          </a:p>
        </p:txBody>
      </p:sp>
    </p:spTree>
    <p:extLst>
      <p:ext uri="{BB962C8B-B14F-4D97-AF65-F5344CB8AC3E}">
        <p14:creationId xmlns:p14="http://schemas.microsoft.com/office/powerpoint/2010/main" xmlns="" val="25118399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a:t>
            </a:r>
            <a:endParaRPr lang="en-ZA" sz="2400" dirty="0"/>
          </a:p>
        </p:txBody>
      </p:sp>
      <p:sp>
        <p:nvSpPr>
          <p:cNvPr id="2" name="TextBox 1"/>
          <p:cNvSpPr txBox="1"/>
          <p:nvPr/>
        </p:nvSpPr>
        <p:spPr>
          <a:xfrm>
            <a:off x="304799" y="990600"/>
            <a:ext cx="8115300" cy="646331"/>
          </a:xfrm>
          <a:prstGeom prst="rect">
            <a:avLst/>
          </a:prstGeom>
          <a:noFill/>
        </p:spPr>
        <p:txBody>
          <a:bodyPr wrap="square" rtlCol="0">
            <a:spAutoFit/>
          </a:bodyPr>
          <a:lstStyle/>
          <a:p>
            <a:pPr marL="0" marR="0" lvl="0" indent="0" algn="l"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1: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Administration</a:t>
            </a:r>
          </a:p>
          <a:p>
            <a:pPr marL="0" marR="0" lvl="0" indent="0" algn="l"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1188944134"/>
              </p:ext>
            </p:extLst>
          </p:nvPr>
        </p:nvGraphicFramePr>
        <p:xfrm>
          <a:off x="231775" y="1524000"/>
          <a:ext cx="8458201" cy="3479800"/>
        </p:xfrm>
        <a:graphic>
          <a:graphicData uri="http://schemas.openxmlformats.org/drawingml/2006/table">
            <a:tbl>
              <a:tblPr firstRow="1" bandRow="1">
                <a:tableStyleId>{5C22544A-7EE6-4342-B048-85BDC9FD1C3A}</a:tableStyleId>
              </a:tblPr>
              <a:tblGrid>
                <a:gridCol w="528638">
                  <a:extLst>
                    <a:ext uri="{9D8B030D-6E8A-4147-A177-3AD203B41FA5}">
                      <a16:colId xmlns:a16="http://schemas.microsoft.com/office/drawing/2014/main" xmlns="" val="2805613705"/>
                    </a:ext>
                  </a:extLst>
                </a:gridCol>
                <a:gridCol w="3344743">
                  <a:extLst>
                    <a:ext uri="{9D8B030D-6E8A-4147-A177-3AD203B41FA5}">
                      <a16:colId xmlns:a16="http://schemas.microsoft.com/office/drawing/2014/main" xmlns="" val="3305836661"/>
                    </a:ext>
                  </a:extLst>
                </a:gridCol>
                <a:gridCol w="4584820">
                  <a:extLst>
                    <a:ext uri="{9D8B030D-6E8A-4147-A177-3AD203B41FA5}">
                      <a16:colId xmlns:a16="http://schemas.microsoft.com/office/drawing/2014/main" xmlns="" val="2664043493"/>
                    </a:ext>
                  </a:extLst>
                </a:gridCol>
              </a:tblGrid>
              <a:tr h="370840">
                <a:tc>
                  <a:txBody>
                    <a:bodyPr/>
                    <a:lstStyle/>
                    <a:p>
                      <a:pPr marL="0" algn="just" defTabSz="913415" rtl="0" eaLnBrk="1" latinLnBrk="0" hangingPunct="1"/>
                      <a:endParaRPr lang="en-ZA" sz="1600" kern="1200" dirty="0">
                        <a:solidFill>
                          <a:schemeClr val="bg1"/>
                        </a:solidFill>
                        <a:latin typeface="Trebuchet MS" panose="020B0603020202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algn="just" defTabSz="913415" rtl="0" eaLnBrk="1" latinLnBrk="0" hangingPunct="1"/>
                      <a:r>
                        <a:rPr lang="en-ZA" sz="1600" kern="1200" dirty="0" smtClean="0">
                          <a:solidFill>
                            <a:schemeClr val="bg1"/>
                          </a:solidFill>
                          <a:latin typeface="Trebuchet MS" panose="020B0603020202020204" pitchFamily="34" charset="0"/>
                          <a:ea typeface="+mn-ea"/>
                          <a:cs typeface="+mn-cs"/>
                        </a:rPr>
                        <a:t>4 Targets not met</a:t>
                      </a:r>
                      <a:endParaRPr lang="en-ZA" sz="1600" kern="1200" dirty="0">
                        <a:solidFill>
                          <a:schemeClr val="bg1"/>
                        </a:solidFill>
                        <a:latin typeface="Trebuchet MS" panose="020B0603020202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algn="just" defTabSz="913415" rtl="0" eaLnBrk="1" latinLnBrk="0" hangingPunct="1"/>
                      <a:r>
                        <a:rPr lang="en-ZA" sz="1600" kern="1200" dirty="0" smtClean="0">
                          <a:solidFill>
                            <a:schemeClr val="bg1"/>
                          </a:solidFill>
                          <a:latin typeface="Trebuchet MS" panose="020B0603020202020204" pitchFamily="34" charset="0"/>
                          <a:ea typeface="+mn-ea"/>
                          <a:cs typeface="+mn-cs"/>
                        </a:rPr>
                        <a:t>Variance Explanation</a:t>
                      </a:r>
                      <a:endParaRPr lang="en-ZA" sz="1600" kern="1200" dirty="0">
                        <a:solidFill>
                          <a:schemeClr val="bg1"/>
                        </a:solidFill>
                        <a:latin typeface="Trebuchet MS" panose="020B0603020202020204" pitchFamily="34" charset="0"/>
                        <a:ea typeface="+mn-ea"/>
                        <a:cs typeface="+mn-cs"/>
                      </a:endParaRPr>
                    </a:p>
                  </a:txBody>
                  <a:tcPr>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131445809"/>
                  </a:ext>
                </a:extLst>
              </a:tr>
              <a:tr h="370840">
                <a:tc>
                  <a:txBody>
                    <a:bodyPr/>
                    <a:lstStyle/>
                    <a:p>
                      <a:r>
                        <a:rPr lang="en-ZA" sz="1600" dirty="0" smtClean="0">
                          <a:latin typeface="Trebuchet MS" panose="020B0603020202020204" pitchFamily="34" charset="0"/>
                        </a:rPr>
                        <a:t>3</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ZA" sz="1600" dirty="0" smtClean="0">
                          <a:latin typeface="Trebuchet MS" panose="020B0603020202020204" pitchFamily="34" charset="0"/>
                        </a:rPr>
                        <a:t>A business case to secure funding.</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The target has been removed from the 2016/17</a:t>
                      </a:r>
                      <a:r>
                        <a:rPr lang="en-ZA" sz="1600" baseline="0" dirty="0" smtClean="0">
                          <a:latin typeface="Trebuchet MS" panose="020B0603020202020204" pitchFamily="34" charset="0"/>
                        </a:rPr>
                        <a:t> business plan during the mid-term review. The application to amend the business plan has been sent to the Minister for submission to Parliament.</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400147523"/>
                  </a:ext>
                </a:extLst>
              </a:tr>
              <a:tr h="370840">
                <a:tc>
                  <a:txBody>
                    <a:bodyPr/>
                    <a:lstStyle/>
                    <a:p>
                      <a:r>
                        <a:rPr lang="en-ZA" sz="1600" dirty="0" smtClean="0">
                          <a:latin typeface="Trebuchet MS" panose="020B0603020202020204" pitchFamily="34" charset="0"/>
                        </a:rPr>
                        <a:t>4</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Strategic risk register reviewed quarterly to mitigate risks.</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The quarterly review</a:t>
                      </a:r>
                      <a:r>
                        <a:rPr lang="en-ZA" sz="1600" baseline="0" dirty="0" smtClean="0">
                          <a:latin typeface="Trebuchet MS" panose="020B0603020202020204" pitchFamily="34" charset="0"/>
                        </a:rPr>
                        <a:t> for the risk assessment could not take place as the target is required to be in alignment with the strategic planning process, therefore, the target has been deferred to Q2.  A risk workshop is scheduled for the 11/07/2016 following finalisation of the strategic and annual performance plan.</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368793299"/>
                  </a:ext>
                </a:extLst>
              </a:tr>
            </a:tbl>
          </a:graphicData>
        </a:graphic>
      </p:graphicFrame>
      <p:sp>
        <p:nvSpPr>
          <p:cNvPr id="3" name="Date Placeholder 2"/>
          <p:cNvSpPr>
            <a:spLocks noGrp="1"/>
          </p:cNvSpPr>
          <p:nvPr>
            <p:ph type="dt" sz="half" idx="10"/>
          </p:nvPr>
        </p:nvSpPr>
        <p:spPr/>
        <p:txBody>
          <a:bodyPr/>
          <a:lstStyle/>
          <a:p>
            <a:fld id="{B1DA22FA-00EB-4376-8DD5-19D8F2D99256}"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28 of 55</a:t>
            </a:r>
            <a:endParaRPr lang="en-ZA" dirty="0"/>
          </a:p>
        </p:txBody>
      </p:sp>
    </p:spTree>
    <p:extLst>
      <p:ext uri="{BB962C8B-B14F-4D97-AF65-F5344CB8AC3E}">
        <p14:creationId xmlns:p14="http://schemas.microsoft.com/office/powerpoint/2010/main" xmlns="" val="1785797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32109"/>
            <a:ext cx="8229600" cy="706091"/>
          </a:xfrm>
        </p:spPr>
        <p:txBody>
          <a:bodyPr>
            <a:normAutofit/>
          </a:bodyPr>
          <a:lstStyle/>
          <a:p>
            <a:r>
              <a:rPr lang="en-ZA" sz="2000" dirty="0">
                <a:cs typeface="Arial" pitchFamily="34" charset="0"/>
              </a:rPr>
              <a:t>MANDATE (AS PER THE TRUST DEED)</a:t>
            </a:r>
          </a:p>
        </p:txBody>
      </p:sp>
      <p:pic>
        <p:nvPicPr>
          <p:cNvPr id="6" name="Content Placeholder 5" descr="C:\Users\user\AppData\Local\Microsoft\Windows\Temporary Internet Files\Content.Word\Brand SA House (revised).png"/>
          <p:cNvPicPr>
            <a:picLocks noGrp="1"/>
          </p:cNvPicPr>
          <p:nvPr>
            <p:ph idx="1"/>
          </p:nvPr>
        </p:nvPicPr>
        <p:blipFill>
          <a:blip r:embed="rId2" cstate="print"/>
          <a:srcRect/>
          <a:stretch>
            <a:fillRect/>
          </a:stretch>
        </p:blipFill>
        <p:spPr bwMode="auto">
          <a:xfrm>
            <a:off x="381000" y="1143000"/>
            <a:ext cx="8077200" cy="47244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64FC352B-5ABA-4E8E-B709-4E9C6825B772}"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 of 55</a:t>
            </a:r>
            <a:endParaRPr lang="en-ZA" dirty="0"/>
          </a:p>
        </p:txBody>
      </p:sp>
    </p:spTree>
    <p:extLst>
      <p:ext uri="{BB962C8B-B14F-4D97-AF65-F5344CB8AC3E}">
        <p14:creationId xmlns:p14="http://schemas.microsoft.com/office/powerpoint/2010/main" xmlns="" val="292889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08330"/>
            <a:ext cx="8229600" cy="629891"/>
          </a:xfrm>
        </p:spPr>
        <p:txBody>
          <a:bodyPr vert="horz" lIns="91340" tIns="45671" rIns="91340" bIns="45671" rtlCol="0" anchor="ctr">
            <a:noAutofit/>
          </a:bodyPr>
          <a:lstStyle/>
          <a:p>
            <a:r>
              <a:rPr lang="en-US" sz="2000" spc="-30" dirty="0" smtClean="0">
                <a:cs typeface="Arial" pitchFamily="34" charset="0"/>
              </a:rPr>
              <a:t>PERFORMANCE RESULTS</a:t>
            </a:r>
            <a:endParaRPr lang="en-US" sz="2400" dirty="0">
              <a:ea typeface="ヒラギノ角ゴ Pro W3"/>
              <a:cs typeface="Trebuchet MS" pitchFamily="34" charset="0"/>
            </a:endParaRPr>
          </a:p>
        </p:txBody>
      </p:sp>
      <p:sp>
        <p:nvSpPr>
          <p:cNvPr id="3" name="TextBox 2"/>
          <p:cNvSpPr txBox="1"/>
          <p:nvPr/>
        </p:nvSpPr>
        <p:spPr>
          <a:xfrm>
            <a:off x="685800" y="1219200"/>
            <a:ext cx="7467600" cy="4588436"/>
          </a:xfrm>
          <a:prstGeom prst="rect">
            <a:avLst/>
          </a:prstGeom>
          <a:noFill/>
        </p:spPr>
        <p:txBody>
          <a:bodyPr wrap="square" rtlCol="0">
            <a:spAutoFit/>
          </a:bodyPr>
          <a:lstStyle/>
          <a:p>
            <a:pPr algn="just"/>
            <a:r>
              <a:rPr lang="en-ZA" dirty="0">
                <a:latin typeface="Trebuchet MS" panose="020B0603020202020204" pitchFamily="34" charset="0"/>
              </a:rPr>
              <a:t>PROGRAMME 2: Brand Marketing &amp; </a:t>
            </a:r>
            <a:r>
              <a:rPr lang="en-ZA" dirty="0" smtClean="0">
                <a:latin typeface="Trebuchet MS" panose="020B0603020202020204" pitchFamily="34" charset="0"/>
              </a:rPr>
              <a:t>Reputation Management</a:t>
            </a:r>
          </a:p>
          <a:p>
            <a:pPr algn="just"/>
            <a:r>
              <a:rPr lang="en-ZA" dirty="0" smtClean="0">
                <a:latin typeface="Trebuchet MS" panose="020B0603020202020204" pitchFamily="34" charset="0"/>
              </a:rPr>
              <a:t> </a:t>
            </a:r>
          </a:p>
          <a:p>
            <a:pPr marL="285750" indent="-285750" algn="just">
              <a:buFont typeface="Arial" panose="020B0604020202020204" pitchFamily="34" charset="0"/>
              <a:buChar char="•"/>
            </a:pPr>
            <a:r>
              <a:rPr lang="en-ZA" dirty="0" smtClean="0">
                <a:latin typeface="Trebuchet MS" panose="020B0603020202020204" pitchFamily="34" charset="0"/>
              </a:rPr>
              <a:t>Strategy</a:t>
            </a:r>
          </a:p>
          <a:p>
            <a:pPr algn="just"/>
            <a:r>
              <a:rPr lang="en-ZA" dirty="0" smtClean="0">
                <a:latin typeface="Trebuchet MS" panose="020B0603020202020204" pitchFamily="34" charset="0"/>
              </a:rPr>
              <a:t>To improve reputation, perceptions and awareness of the Nation Brand amongst targeted audience</a:t>
            </a:r>
          </a:p>
          <a:p>
            <a:pPr algn="just"/>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Key Result Area</a:t>
            </a:r>
          </a:p>
          <a:p>
            <a:pPr algn="just"/>
            <a:r>
              <a:rPr lang="en-ZA" dirty="0" smtClean="0">
                <a:latin typeface="Trebuchet MS" panose="020B0603020202020204" pitchFamily="34" charset="0"/>
              </a:rPr>
              <a:t>Brand marketing and reputation management</a:t>
            </a:r>
          </a:p>
          <a:p>
            <a:pPr algn="just"/>
            <a:endParaRPr lang="en-ZA" dirty="0" smtClean="0">
              <a:latin typeface="Trebuchet MS" panose="020B0603020202020204" pitchFamily="34" charset="0"/>
            </a:endParaRPr>
          </a:p>
          <a:p>
            <a:pPr marL="342900" lvl="0" indent="-342900" algn="just" defTabSz="914400">
              <a:spcAft>
                <a:spcPts val="80"/>
              </a:spcAft>
              <a:buFont typeface="Arial" pitchFamily="34" charset="0"/>
              <a:buChar char="•"/>
            </a:pPr>
            <a:r>
              <a:rPr lang="en-US" b="1" kern="0" dirty="0" smtClean="0">
                <a:solidFill>
                  <a:prstClr val="black"/>
                </a:solidFill>
                <a:latin typeface="Trebuchet MS" panose="020B0603020202020204" pitchFamily="34" charset="0"/>
                <a:cs typeface="Arial" pitchFamily="34" charset="0"/>
              </a:rPr>
              <a:t>Achievement:</a:t>
            </a:r>
          </a:p>
          <a:p>
            <a:pPr marL="799604" lvl="1" indent="-342900" algn="just" defTabSz="914400">
              <a:spcAft>
                <a:spcPts val="80"/>
              </a:spcAft>
              <a:buFont typeface="Courier New" charset="0"/>
              <a:buChar char="o"/>
            </a:pPr>
            <a:r>
              <a:rPr lang="en-US" b="1" kern="0" dirty="0" smtClean="0">
                <a:solidFill>
                  <a:prstClr val="black"/>
                </a:solidFill>
                <a:latin typeface="Trebuchet MS" panose="020B0603020202020204" pitchFamily="34" charset="0"/>
                <a:cs typeface="Arial" pitchFamily="34" charset="0"/>
              </a:rPr>
              <a:t>Number of targets:  20</a:t>
            </a:r>
            <a:endParaRPr lang="en-US" b="1" kern="0" dirty="0">
              <a:solidFill>
                <a:prstClr val="black"/>
              </a:solidFill>
              <a:latin typeface="Trebuchet MS" panose="020B0603020202020204" pitchFamily="34" charset="0"/>
              <a:cs typeface="Arial" pitchFamily="34" charset="0"/>
            </a:endParaRPr>
          </a:p>
          <a:p>
            <a:pPr marL="799604" lvl="1" indent="-342900" algn="just" defTabSz="914400">
              <a:spcAft>
                <a:spcPts val="80"/>
              </a:spcAft>
              <a:buFont typeface="Courier New" charset="0"/>
              <a:buChar char="o"/>
            </a:pPr>
            <a:r>
              <a:rPr lang="en-US" kern="0" dirty="0" smtClean="0">
                <a:solidFill>
                  <a:prstClr val="black"/>
                </a:solidFill>
                <a:latin typeface="Trebuchet MS" panose="020B0603020202020204" pitchFamily="34" charset="0"/>
                <a:cs typeface="Arial" pitchFamily="34" charset="0"/>
              </a:rPr>
              <a:t>19 </a:t>
            </a:r>
            <a:r>
              <a:rPr lang="en-US" kern="0" dirty="0">
                <a:solidFill>
                  <a:prstClr val="black"/>
                </a:solidFill>
                <a:latin typeface="Trebuchet MS" panose="020B0603020202020204" pitchFamily="34" charset="0"/>
                <a:cs typeface="Arial" pitchFamily="34" charset="0"/>
              </a:rPr>
              <a:t>targets </a:t>
            </a:r>
            <a:r>
              <a:rPr lang="en-US" kern="0" dirty="0" smtClean="0">
                <a:solidFill>
                  <a:prstClr val="black"/>
                </a:solidFill>
                <a:latin typeface="Trebuchet MS" panose="020B0603020202020204" pitchFamily="34" charset="0"/>
                <a:cs typeface="Arial" pitchFamily="34" charset="0"/>
              </a:rPr>
              <a:t>met</a:t>
            </a:r>
          </a:p>
          <a:p>
            <a:pPr marL="799604" lvl="1" indent="-342900" algn="just" defTabSz="914400">
              <a:spcAft>
                <a:spcPts val="80"/>
              </a:spcAft>
              <a:buFont typeface="Courier New" charset="0"/>
              <a:buChar char="o"/>
            </a:pPr>
            <a:r>
              <a:rPr lang="en-US" kern="0" dirty="0" smtClean="0">
                <a:latin typeface="Trebuchet MS" panose="020B0603020202020204" pitchFamily="34" charset="0"/>
                <a:cs typeface="Arial" pitchFamily="34" charset="0"/>
              </a:rPr>
              <a:t>1 </a:t>
            </a:r>
            <a:r>
              <a:rPr lang="en-US" kern="0" dirty="0">
                <a:latin typeface="Trebuchet MS" panose="020B0603020202020204" pitchFamily="34" charset="0"/>
                <a:cs typeface="Arial" pitchFamily="34" charset="0"/>
              </a:rPr>
              <a:t>targets </a:t>
            </a:r>
            <a:r>
              <a:rPr lang="en-US" kern="0" dirty="0" smtClean="0">
                <a:latin typeface="Trebuchet MS" panose="020B0603020202020204" pitchFamily="34" charset="0"/>
                <a:cs typeface="Arial" pitchFamily="34" charset="0"/>
              </a:rPr>
              <a:t>not achieved</a:t>
            </a:r>
          </a:p>
          <a:p>
            <a:pPr lvl="0" algn="just" defTabSz="914400">
              <a:spcAft>
                <a:spcPts val="80"/>
              </a:spcAft>
            </a:pPr>
            <a:endParaRPr lang="en-US" b="1" kern="0" dirty="0">
              <a:solidFill>
                <a:srgbClr val="FF0000"/>
              </a:solidFill>
              <a:latin typeface="Trebuchet MS" panose="020B0603020202020204" pitchFamily="34" charset="0"/>
              <a:cs typeface="Arial" pitchFamily="34" charset="0"/>
            </a:endParaRPr>
          </a:p>
          <a:p>
            <a:endParaRPr lang="en-ZA" dirty="0" smtClean="0">
              <a:latin typeface="Trebuchet MS" panose="020B0603020202020204" pitchFamily="34" charset="0"/>
            </a:endParaRPr>
          </a:p>
          <a:p>
            <a:r>
              <a:rPr lang="en-ZA" dirty="0" smtClean="0">
                <a:latin typeface="Trebuchet MS" panose="020B0603020202020204" pitchFamily="34" charset="0"/>
              </a:rPr>
              <a:t> </a:t>
            </a:r>
            <a:endParaRPr lang="en-ZA" dirty="0">
              <a:latin typeface="Trebuchet MS" panose="020B0603020202020204" pitchFamily="34" charset="0"/>
            </a:endParaRPr>
          </a:p>
        </p:txBody>
      </p:sp>
      <p:sp>
        <p:nvSpPr>
          <p:cNvPr id="6" name="Oval Callout 5"/>
          <p:cNvSpPr/>
          <p:nvPr/>
        </p:nvSpPr>
        <p:spPr>
          <a:xfrm>
            <a:off x="5638800" y="3276600"/>
            <a:ext cx="1828801" cy="1167188"/>
          </a:xfrm>
          <a:prstGeom prst="wedgeEllipseCallout">
            <a:avLst>
              <a:gd name="adj1" fmla="val -141145"/>
              <a:gd name="adj2" fmla="val 4617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95% achieved</a:t>
            </a:r>
            <a:endParaRPr lang="en-US" b="1" kern="0" dirty="0">
              <a:solidFill>
                <a:schemeClr val="tx1"/>
              </a:solidFill>
              <a:latin typeface="Trebuchet MS" panose="020B0603020202020204" pitchFamily="34" charset="0"/>
              <a:cs typeface="Arial" pitchFamily="34" charset="0"/>
            </a:endParaRPr>
          </a:p>
        </p:txBody>
      </p:sp>
      <p:sp>
        <p:nvSpPr>
          <p:cNvPr id="2" name="Date Placeholder 1"/>
          <p:cNvSpPr>
            <a:spLocks noGrp="1"/>
          </p:cNvSpPr>
          <p:nvPr>
            <p:ph type="dt" sz="half" idx="10"/>
          </p:nvPr>
        </p:nvSpPr>
        <p:spPr/>
        <p:txBody>
          <a:bodyPr/>
          <a:lstStyle/>
          <a:p>
            <a:fld id="{CA06B7AF-4975-4C2B-8626-7748E6F53D3B}"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29 of 55</a:t>
            </a:r>
            <a:endParaRPr lang="en-ZA" dirty="0"/>
          </a:p>
        </p:txBody>
      </p:sp>
    </p:spTree>
    <p:extLst>
      <p:ext uri="{BB962C8B-B14F-4D97-AF65-F5344CB8AC3E}">
        <p14:creationId xmlns:p14="http://schemas.microsoft.com/office/powerpoint/2010/main" xmlns="" val="2610414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08330"/>
            <a:ext cx="8229600" cy="629891"/>
          </a:xfrm>
        </p:spPr>
        <p:txBody>
          <a:bodyPr vert="horz" lIns="91340" tIns="45671" rIns="91340" bIns="45671" rtlCol="0" anchor="ctr">
            <a:noAutofit/>
          </a:bodyPr>
          <a:lstStyle/>
          <a:p>
            <a:r>
              <a:rPr lang="en-US" sz="2000" spc="-30" dirty="0" smtClean="0">
                <a:cs typeface="Arial" pitchFamily="34" charset="0"/>
              </a:rPr>
              <a:t>PERFORMANCE RESULTS</a:t>
            </a:r>
            <a:endParaRPr lang="en-US" sz="2400" dirty="0">
              <a:ea typeface="ヒラギノ角ゴ Pro W3"/>
              <a:cs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106256823"/>
              </p:ext>
            </p:extLst>
          </p:nvPr>
        </p:nvGraphicFramePr>
        <p:xfrm>
          <a:off x="335280" y="1965215"/>
          <a:ext cx="8275320" cy="1462796"/>
        </p:xfrm>
        <a:graphic>
          <a:graphicData uri="http://schemas.openxmlformats.org/drawingml/2006/table">
            <a:tbl>
              <a:tblPr firstRow="1" bandRow="1">
                <a:tableStyleId>{5C22544A-7EE6-4342-B048-85BDC9FD1C3A}</a:tableStyleId>
              </a:tblPr>
              <a:tblGrid>
                <a:gridCol w="502920">
                  <a:extLst>
                    <a:ext uri="{9D8B030D-6E8A-4147-A177-3AD203B41FA5}">
                      <a16:colId xmlns:a16="http://schemas.microsoft.com/office/drawing/2014/main" xmlns="" val="954476042"/>
                    </a:ext>
                  </a:extLst>
                </a:gridCol>
                <a:gridCol w="3962400">
                  <a:extLst>
                    <a:ext uri="{9D8B030D-6E8A-4147-A177-3AD203B41FA5}">
                      <a16:colId xmlns:a16="http://schemas.microsoft.com/office/drawing/2014/main" xmlns="" val="1773770858"/>
                    </a:ext>
                  </a:extLst>
                </a:gridCol>
                <a:gridCol w="3810000">
                  <a:extLst>
                    <a:ext uri="{9D8B030D-6E8A-4147-A177-3AD203B41FA5}">
                      <a16:colId xmlns:a16="http://schemas.microsoft.com/office/drawing/2014/main" xmlns="" val="4105094815"/>
                    </a:ext>
                  </a:extLst>
                </a:gridCol>
              </a:tblGrid>
              <a:tr h="395996">
                <a:tc>
                  <a:txBody>
                    <a:bodyPr/>
                    <a:lstStyle/>
                    <a:p>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ZA" sz="1600" dirty="0" smtClean="0">
                          <a:latin typeface="Trebuchet MS" panose="020B0603020202020204" pitchFamily="34" charset="0"/>
                        </a:rPr>
                        <a:t>1 target partially</a:t>
                      </a:r>
                      <a:r>
                        <a:rPr lang="en-ZA" sz="1600" baseline="0" dirty="0" smtClean="0">
                          <a:latin typeface="Trebuchet MS" panose="020B0603020202020204" pitchFamily="34" charset="0"/>
                        </a:rPr>
                        <a:t> met</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2653130079"/>
                  </a:ext>
                </a:extLst>
              </a:tr>
              <a:tr h="241422">
                <a:tc>
                  <a:txBody>
                    <a:bodyPr/>
                    <a:lstStyle/>
                    <a:p>
                      <a:r>
                        <a:rPr lang="en-ZA" sz="1600" dirty="0" smtClean="0">
                          <a:latin typeface="Trebuchet MS" panose="020B0603020202020204" pitchFamily="34" charset="0"/>
                        </a:rPr>
                        <a:t>1</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ZA" sz="1600" dirty="0" smtClean="0">
                          <a:latin typeface="Trebuchet MS" panose="020B0603020202020204" pitchFamily="34" charset="0"/>
                        </a:rPr>
                        <a:t>Implementation</a:t>
                      </a:r>
                      <a:r>
                        <a:rPr lang="en-ZA" sz="1600" baseline="0" dirty="0" smtClean="0">
                          <a:latin typeface="Trebuchet MS" panose="020B0603020202020204" pitchFamily="34" charset="0"/>
                        </a:rPr>
                        <a:t> of online </a:t>
                      </a:r>
                      <a:r>
                        <a:rPr lang="en-ZA" sz="1600" dirty="0" smtClean="0">
                          <a:latin typeface="Trebuchet MS" panose="020B0603020202020204" pitchFamily="34" charset="0"/>
                        </a:rPr>
                        <a:t>knowledge hub.</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ZA" sz="1600" dirty="0" smtClean="0">
                          <a:latin typeface="Trebuchet MS" panose="020B0603020202020204" pitchFamily="34" charset="0"/>
                        </a:rPr>
                        <a:t>Implementation dependent on new website architecture implementation which is due for completion during the third quarter.</a:t>
                      </a:r>
                      <a:endParaRPr lang="en-ZA"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908506176"/>
                  </a:ext>
                </a:extLst>
              </a:tr>
            </a:tbl>
          </a:graphicData>
        </a:graphic>
      </p:graphicFrame>
      <p:sp>
        <p:nvSpPr>
          <p:cNvPr id="6" name="Rectangle 5"/>
          <p:cNvSpPr/>
          <p:nvPr/>
        </p:nvSpPr>
        <p:spPr>
          <a:xfrm>
            <a:off x="304800" y="1077464"/>
            <a:ext cx="7619999" cy="646331"/>
          </a:xfrm>
          <a:prstGeom prst="rect">
            <a:avLst/>
          </a:prstGeom>
        </p:spPr>
        <p:txBody>
          <a:bodyPr wrap="square">
            <a:spAutoFit/>
          </a:bodyPr>
          <a:lstStyle/>
          <a:p>
            <a:pPr lvl="0"/>
            <a:r>
              <a:rPr lang="en-ZA" dirty="0">
                <a:solidFill>
                  <a:prstClr val="black"/>
                </a:solidFill>
                <a:latin typeface="Trebuchet MS" panose="020B0603020202020204" pitchFamily="34" charset="0"/>
              </a:rPr>
              <a:t>PROGRAMME 2: Brand Marketing &amp; Reputation Management</a:t>
            </a:r>
          </a:p>
          <a:p>
            <a:pPr lvl="0"/>
            <a:r>
              <a:rPr lang="en-ZA" dirty="0">
                <a:solidFill>
                  <a:prstClr val="black"/>
                </a:solidFill>
                <a:latin typeface="Trebuchet MS" panose="020B0603020202020204" pitchFamily="34" charset="0"/>
              </a:rPr>
              <a:t> </a:t>
            </a:r>
          </a:p>
        </p:txBody>
      </p:sp>
      <p:sp>
        <p:nvSpPr>
          <p:cNvPr id="2" name="Date Placeholder 1"/>
          <p:cNvSpPr>
            <a:spLocks noGrp="1"/>
          </p:cNvSpPr>
          <p:nvPr>
            <p:ph type="dt" sz="half" idx="10"/>
          </p:nvPr>
        </p:nvSpPr>
        <p:spPr/>
        <p:txBody>
          <a:bodyPr/>
          <a:lstStyle/>
          <a:p>
            <a:fld id="{6E780653-A6DF-4C05-B299-BCA3CEAF1F1F}" type="datetime1">
              <a:rPr lang="en-ZA" smtClean="0"/>
              <a:pPr/>
              <a:t>2017/02/15</a:t>
            </a:fld>
            <a:endParaRPr lang="en-ZA" dirty="0"/>
          </a:p>
        </p:txBody>
      </p:sp>
      <p:sp>
        <p:nvSpPr>
          <p:cNvPr id="3" name="Footer Placeholder 2"/>
          <p:cNvSpPr>
            <a:spLocks noGrp="1"/>
          </p:cNvSpPr>
          <p:nvPr>
            <p:ph type="ftr" sz="quarter" idx="11"/>
          </p:nvPr>
        </p:nvSpPr>
        <p:spPr/>
        <p:txBody>
          <a:bodyPr/>
          <a:lstStyle/>
          <a:p>
            <a:r>
              <a:rPr lang="en-US" dirty="0" smtClean="0"/>
              <a:t>Page 30 of 55</a:t>
            </a:r>
            <a:endParaRPr lang="en-ZA" dirty="0"/>
          </a:p>
        </p:txBody>
      </p:sp>
    </p:spTree>
    <p:extLst>
      <p:ext uri="{BB962C8B-B14F-4D97-AF65-F5344CB8AC3E}">
        <p14:creationId xmlns:p14="http://schemas.microsoft.com/office/powerpoint/2010/main" xmlns="" val="9404349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229600" cy="670328"/>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 </a:t>
            </a:r>
            <a:endParaRPr lang="en-US" sz="2400" dirty="0">
              <a:ea typeface="ヒラギノ角ゴ Pro W3"/>
              <a:cs typeface="Trebuchet MS" pitchFamily="34" charset="0"/>
            </a:endParaRPr>
          </a:p>
        </p:txBody>
      </p:sp>
      <p:sp>
        <p:nvSpPr>
          <p:cNvPr id="3" name="TextBox 2"/>
          <p:cNvSpPr txBox="1"/>
          <p:nvPr/>
        </p:nvSpPr>
        <p:spPr>
          <a:xfrm>
            <a:off x="457200" y="1143000"/>
            <a:ext cx="8153400" cy="4298613"/>
          </a:xfrm>
          <a:prstGeom prst="rect">
            <a:avLst/>
          </a:prstGeom>
          <a:noFill/>
        </p:spPr>
        <p:txBody>
          <a:bodyPr wrap="square" rtlCol="0">
            <a:spAutoFit/>
          </a:bodyPr>
          <a:lstStyle/>
          <a:p>
            <a:pPr algn="just"/>
            <a:r>
              <a:rPr lang="en-ZA" dirty="0">
                <a:latin typeface="Trebuchet MS" panose="020B0603020202020204" pitchFamily="34" charset="0"/>
              </a:rPr>
              <a:t>PROGRAMME 3: </a:t>
            </a:r>
            <a:r>
              <a:rPr lang="en-ZA" dirty="0" smtClean="0">
                <a:latin typeface="Trebuchet MS" panose="020B0603020202020204" pitchFamily="34" charset="0"/>
              </a:rPr>
              <a:t>Stakeholder Relationships </a:t>
            </a:r>
            <a:endParaRPr lang="en-ZA" dirty="0">
              <a:latin typeface="Trebuchet MS" panose="020B0603020202020204" pitchFamily="34" charset="0"/>
            </a:endParaRPr>
          </a:p>
          <a:p>
            <a:pPr algn="just"/>
            <a:endParaRPr lang="en-ZA" dirty="0" smtClean="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Strategy </a:t>
            </a:r>
          </a:p>
          <a:p>
            <a:pPr algn="just"/>
            <a:r>
              <a:rPr lang="en-ZA" dirty="0" smtClean="0">
                <a:latin typeface="Trebuchet MS" panose="020B0603020202020204" pitchFamily="34" charset="0"/>
              </a:rPr>
              <a:t>Develop strategic partnerships and relationships with targeted stakeholders to leverage our reach and impact</a:t>
            </a:r>
          </a:p>
          <a:p>
            <a:pPr algn="just"/>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Key Result Area</a:t>
            </a:r>
          </a:p>
          <a:p>
            <a:pPr algn="just"/>
            <a:r>
              <a:rPr lang="en-ZA" dirty="0" smtClean="0">
                <a:latin typeface="Trebuchet MS" panose="020B0603020202020204" pitchFamily="34" charset="0"/>
              </a:rPr>
              <a:t>Stakeholder relationships management</a:t>
            </a:r>
          </a:p>
          <a:p>
            <a:pPr algn="just"/>
            <a:endParaRPr lang="en-ZA" dirty="0">
              <a:latin typeface="Trebuchet MS" panose="020B0603020202020204" pitchFamily="34" charset="0"/>
            </a:endParaRPr>
          </a:p>
          <a:p>
            <a:pPr marL="342900" lvl="0" indent="-342900" algn="just" defTabSz="914400">
              <a:spcAft>
                <a:spcPts val="80"/>
              </a:spcAft>
              <a:buFont typeface="Arial" pitchFamily="34" charset="0"/>
              <a:buChar char="•"/>
            </a:pPr>
            <a:r>
              <a:rPr lang="en-US" b="1" kern="0" dirty="0" smtClean="0">
                <a:solidFill>
                  <a:prstClr val="black"/>
                </a:solidFill>
                <a:latin typeface="Trebuchet MS" panose="020B0603020202020204" pitchFamily="34" charset="0"/>
                <a:cs typeface="Arial" pitchFamily="34" charset="0"/>
              </a:rPr>
              <a:t>Achievement:  </a:t>
            </a:r>
          </a:p>
          <a:p>
            <a:pPr marL="799604" lvl="1" indent="-342900" algn="just" defTabSz="914400">
              <a:spcAft>
                <a:spcPts val="80"/>
              </a:spcAft>
              <a:buFont typeface="Courier New" charset="0"/>
              <a:buChar char="o"/>
            </a:pPr>
            <a:r>
              <a:rPr lang="en-US" b="1" kern="0" dirty="0" smtClean="0">
                <a:solidFill>
                  <a:prstClr val="black"/>
                </a:solidFill>
                <a:latin typeface="Trebuchet MS" panose="020B0603020202020204" pitchFamily="34" charset="0"/>
                <a:cs typeface="Arial" pitchFamily="34" charset="0"/>
              </a:rPr>
              <a:t>Number of targets:  </a:t>
            </a:r>
            <a:r>
              <a:rPr lang="en-US" kern="0" dirty="0" smtClean="0">
                <a:solidFill>
                  <a:prstClr val="black"/>
                </a:solidFill>
                <a:latin typeface="Trebuchet MS" panose="020B0603020202020204" pitchFamily="34" charset="0"/>
                <a:cs typeface="Arial" pitchFamily="34" charset="0"/>
              </a:rPr>
              <a:t>7 </a:t>
            </a:r>
          </a:p>
          <a:p>
            <a:pPr marL="799604" lvl="1" indent="-342900" algn="just" defTabSz="914400">
              <a:spcAft>
                <a:spcPts val="80"/>
              </a:spcAft>
              <a:buFont typeface="Courier New" charset="0"/>
              <a:buChar char="o"/>
            </a:pPr>
            <a:r>
              <a:rPr lang="en-US" kern="0" dirty="0" smtClean="0">
                <a:latin typeface="Trebuchet MS" panose="020B0603020202020204" pitchFamily="34" charset="0"/>
                <a:cs typeface="Arial" pitchFamily="34" charset="0"/>
              </a:rPr>
              <a:t>7 targets met</a:t>
            </a:r>
          </a:p>
          <a:p>
            <a:pPr lvl="0" algn="just" defTabSz="914400">
              <a:spcAft>
                <a:spcPts val="80"/>
              </a:spcAft>
            </a:pPr>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p:txBody>
      </p:sp>
      <p:sp>
        <p:nvSpPr>
          <p:cNvPr id="5" name="Oval Callout 4"/>
          <p:cNvSpPr/>
          <p:nvPr/>
        </p:nvSpPr>
        <p:spPr>
          <a:xfrm>
            <a:off x="5638800" y="2708712"/>
            <a:ext cx="1981201" cy="1167188"/>
          </a:xfrm>
          <a:prstGeom prst="wedgeEllipseCallout">
            <a:avLst>
              <a:gd name="adj1" fmla="val -170917"/>
              <a:gd name="adj2" fmla="val 8713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100</a:t>
            </a:r>
            <a:r>
              <a:rPr lang="en-US" b="1" kern="0" dirty="0">
                <a:solidFill>
                  <a:schemeClr val="tx1"/>
                </a:solidFill>
                <a:latin typeface="Trebuchet MS" panose="020B0603020202020204" pitchFamily="34" charset="0"/>
                <a:cs typeface="Arial" pitchFamily="34" charset="0"/>
              </a:rPr>
              <a:t>% </a:t>
            </a:r>
            <a:r>
              <a:rPr lang="en-US" b="1" kern="0" dirty="0" smtClean="0">
                <a:solidFill>
                  <a:schemeClr val="tx1"/>
                </a:solidFill>
                <a:latin typeface="Trebuchet MS" panose="020B0603020202020204" pitchFamily="34" charset="0"/>
                <a:cs typeface="Arial" pitchFamily="34" charset="0"/>
              </a:rPr>
              <a:t>achieved</a:t>
            </a:r>
            <a:endParaRPr lang="en-US" b="1" kern="0" dirty="0">
              <a:solidFill>
                <a:schemeClr val="tx1"/>
              </a:solidFill>
              <a:latin typeface="Trebuchet MS" panose="020B0603020202020204" pitchFamily="34" charset="0"/>
              <a:cs typeface="Arial" pitchFamily="34" charset="0"/>
            </a:endParaRPr>
          </a:p>
        </p:txBody>
      </p:sp>
      <p:sp>
        <p:nvSpPr>
          <p:cNvPr id="2" name="Date Placeholder 1"/>
          <p:cNvSpPr>
            <a:spLocks noGrp="1"/>
          </p:cNvSpPr>
          <p:nvPr>
            <p:ph type="dt" sz="half" idx="10"/>
          </p:nvPr>
        </p:nvSpPr>
        <p:spPr/>
        <p:txBody>
          <a:bodyPr/>
          <a:lstStyle/>
          <a:p>
            <a:fld id="{4CA80D9E-55F2-400B-A255-0061C5DD4F0C}"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31 of 55</a:t>
            </a:r>
            <a:endParaRPr lang="en-ZA" dirty="0"/>
          </a:p>
        </p:txBody>
      </p:sp>
    </p:spTree>
    <p:extLst>
      <p:ext uri="{BB962C8B-B14F-4D97-AF65-F5344CB8AC3E}">
        <p14:creationId xmlns:p14="http://schemas.microsoft.com/office/powerpoint/2010/main" xmlns="" val="28800913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475" y="3633787"/>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US" sz="800" dirty="0" smtClean="0"/>
          </a:p>
          <a:p>
            <a:pPr marL="456705" lvl="1" indent="0">
              <a:buNone/>
            </a:pPr>
            <a:endParaRPr lang="en-US" sz="800" strike="sngStrike" dirty="0" smtClean="0"/>
          </a:p>
          <a:p>
            <a:r>
              <a:rPr lang="en-US" sz="1800" dirty="0" smtClean="0"/>
              <a:t>Quarter 2</a:t>
            </a:r>
            <a:endParaRPr lang="en-ZA" sz="1800" dirty="0"/>
          </a:p>
          <a:p>
            <a:pPr lvl="1"/>
            <a:r>
              <a:rPr lang="en-ZA" sz="1650" b="1" dirty="0">
                <a:solidFill>
                  <a:schemeClr val="tx2"/>
                </a:solidFill>
              </a:rPr>
              <a:t>Performance Information</a:t>
            </a:r>
          </a:p>
          <a:p>
            <a:pPr lvl="1"/>
            <a:r>
              <a:rPr lang="en-US" sz="1650" dirty="0"/>
              <a:t>Finance</a:t>
            </a:r>
          </a:p>
          <a:p>
            <a:pPr lvl="1"/>
            <a:r>
              <a:rPr lang="en-US" sz="1650" dirty="0"/>
              <a:t>Performance Results</a:t>
            </a:r>
          </a:p>
          <a:p>
            <a:pPr lvl="1"/>
            <a:endParaRPr lang="en-US" sz="1650" dirty="0"/>
          </a:p>
        </p:txBody>
      </p:sp>
      <p:sp>
        <p:nvSpPr>
          <p:cNvPr id="6" name="Date Placeholder 5"/>
          <p:cNvSpPr>
            <a:spLocks noGrp="1"/>
          </p:cNvSpPr>
          <p:nvPr>
            <p:ph type="dt" sz="half" idx="10"/>
          </p:nvPr>
        </p:nvSpPr>
        <p:spPr/>
        <p:txBody>
          <a:bodyPr/>
          <a:lstStyle/>
          <a:p>
            <a:fld id="{A1D011C1-6F2D-4C24-AA23-D5E968C141ED}"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32 of 55</a:t>
            </a:r>
            <a:endParaRPr lang="en-ZA" dirty="0"/>
          </a:p>
        </p:txBody>
      </p:sp>
    </p:spTree>
    <p:extLst>
      <p:ext uri="{BB962C8B-B14F-4D97-AF65-F5344CB8AC3E}">
        <p14:creationId xmlns:p14="http://schemas.microsoft.com/office/powerpoint/2010/main" xmlns="" val="1374662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771525"/>
          </a:xfrm>
        </p:spPr>
        <p:txBody>
          <a:bodyPr>
            <a:normAutofit fontScale="90000"/>
          </a:bodyPr>
          <a:lstStyle/>
          <a:p>
            <a:r>
              <a:rPr lang="en-US" sz="2000" dirty="0" smtClean="0"/>
              <a:t/>
            </a:r>
            <a:br>
              <a:rPr lang="en-US" sz="2000" dirty="0" smtClean="0"/>
            </a:br>
            <a:r>
              <a:rPr lang="en-US" sz="2000" dirty="0" smtClean="0"/>
              <a:t/>
            </a:r>
            <a:br>
              <a:rPr lang="en-US" sz="2000" dirty="0" smtClean="0"/>
            </a:br>
            <a:endParaRPr lang="en-US" sz="2000" dirty="0"/>
          </a:p>
        </p:txBody>
      </p:sp>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8200" y="1761203"/>
            <a:ext cx="7467599" cy="2554545"/>
          </a:xfrm>
          <a:prstGeom prst="rect">
            <a:avLst/>
          </a:prstGeom>
          <a:noFill/>
        </p:spPr>
        <p:txBody>
          <a:bodyPr wrap="square" rtlCol="0">
            <a:spAutoFit/>
          </a:bodyPr>
          <a:lstStyle/>
          <a:p>
            <a:pPr marR="0" lvl="0" algn="ctr" defTabSz="913415"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Q2 PERFORMANCE INFORMATION</a:t>
            </a: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Trebuchet MS" panose="020B0603020202020204" pitchFamily="34" charset="0"/>
            </a:endParaRP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Against Business Plan</a:t>
            </a:r>
            <a:r>
              <a:rPr kumimoji="0" lang="en-US" sz="2000" b="1"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a:t>
            </a: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Dashboard</a:t>
            </a:r>
          </a:p>
          <a:p>
            <a:pPr marL="0" marR="0" lvl="0" indent="0" algn="ctr" defTabSz="913415"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Trebuchet MS" panose="020B0603020202020204" pitchFamily="34" charset="0"/>
            </a:endParaRPr>
          </a:p>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Against Pre-determined</a:t>
            </a:r>
            <a:r>
              <a:rPr kumimoji="0" lang="en-US" sz="2000" b="1"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Objectives</a:t>
            </a: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R="0" lvl="0" algn="ctr" defTabSz="913415"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4258501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9"/>
            <a:ext cx="8458200" cy="416762"/>
          </a:xfrm>
        </p:spPr>
        <p:txBody>
          <a:bodyPr>
            <a:normAutofit/>
          </a:bodyPr>
          <a:lstStyle/>
          <a:p>
            <a:r>
              <a:rPr lang="en-ZA" sz="1600" dirty="0">
                <a:solidFill>
                  <a:prstClr val="black"/>
                </a:solidFill>
                <a:cs typeface="Arial" pitchFamily="34" charset="0"/>
              </a:rPr>
              <a:t>Q2 PERFORMANCE AGAINST BUSINESS PLAN DASHBOARD</a:t>
            </a:r>
            <a:endParaRPr lang="en-ZA" sz="1600" dirty="0"/>
          </a:p>
        </p:txBody>
      </p:sp>
      <p:graphicFrame>
        <p:nvGraphicFramePr>
          <p:cNvPr id="6" name="Table 5"/>
          <p:cNvGraphicFramePr>
            <a:graphicFrameLocks noGrp="1"/>
          </p:cNvGraphicFramePr>
          <p:nvPr>
            <p:extLst>
              <p:ext uri="{D42A27DB-BD31-4B8C-83A1-F6EECF244321}">
                <p14:modId xmlns:p14="http://schemas.microsoft.com/office/powerpoint/2010/main" xmlns="" val="546650432"/>
              </p:ext>
            </p:extLst>
          </p:nvPr>
        </p:nvGraphicFramePr>
        <p:xfrm>
          <a:off x="228600" y="533401"/>
          <a:ext cx="8686800" cy="6254071"/>
        </p:xfrm>
        <a:graphic>
          <a:graphicData uri="http://schemas.openxmlformats.org/drawingml/2006/table">
            <a:tbl>
              <a:tblPr firstRow="1" firstCol="1" bandRow="1"/>
              <a:tblGrid>
                <a:gridCol w="647700">
                  <a:extLst>
                    <a:ext uri="{9D8B030D-6E8A-4147-A177-3AD203B41FA5}">
                      <a16:colId xmlns:a16="http://schemas.microsoft.com/office/drawing/2014/main" xmlns="" val="20000"/>
                    </a:ext>
                  </a:extLst>
                </a:gridCol>
                <a:gridCol w="647700">
                  <a:extLst>
                    <a:ext uri="{9D8B030D-6E8A-4147-A177-3AD203B41FA5}">
                      <a16:colId xmlns:a16="http://schemas.microsoft.com/office/drawing/2014/main" xmlns="" val="20001"/>
                    </a:ext>
                  </a:extLst>
                </a:gridCol>
                <a:gridCol w="2132062">
                  <a:extLst>
                    <a:ext uri="{9D8B030D-6E8A-4147-A177-3AD203B41FA5}">
                      <a16:colId xmlns:a16="http://schemas.microsoft.com/office/drawing/2014/main" xmlns="" val="20002"/>
                    </a:ext>
                  </a:extLst>
                </a:gridCol>
                <a:gridCol w="1373138">
                  <a:extLst>
                    <a:ext uri="{9D8B030D-6E8A-4147-A177-3AD203B41FA5}">
                      <a16:colId xmlns:a16="http://schemas.microsoft.com/office/drawing/2014/main" xmlns="" val="20003"/>
                    </a:ext>
                  </a:extLst>
                </a:gridCol>
                <a:gridCol w="87789">
                  <a:extLst>
                    <a:ext uri="{9D8B030D-6E8A-4147-A177-3AD203B41FA5}">
                      <a16:colId xmlns:a16="http://schemas.microsoft.com/office/drawing/2014/main" xmlns="" val="3858524609"/>
                    </a:ext>
                  </a:extLst>
                </a:gridCol>
                <a:gridCol w="3798411">
                  <a:extLst>
                    <a:ext uri="{9D8B030D-6E8A-4147-A177-3AD203B41FA5}">
                      <a16:colId xmlns:a16="http://schemas.microsoft.com/office/drawing/2014/main" xmlns="" val="20004"/>
                    </a:ext>
                  </a:extLst>
                </a:gridCol>
              </a:tblGrid>
              <a:tr h="297632">
                <a:tc>
                  <a:txBody>
                    <a:bodyPr/>
                    <a:lstStyle/>
                    <a:p>
                      <a:pPr algn="ctr"/>
                      <a:r>
                        <a:rPr lang="en-GB" sz="800" b="1" dirty="0">
                          <a:effectLst/>
                          <a:latin typeface="Trebuchet MS"/>
                          <a:ea typeface="Calibri"/>
                        </a:rPr>
                        <a:t> </a:t>
                      </a:r>
                      <a:r>
                        <a:rPr lang="en-GB" sz="800" b="1" dirty="0" smtClean="0">
                          <a:effectLst/>
                          <a:latin typeface="Trebuchet MS"/>
                          <a:ea typeface="Calibri"/>
                        </a:rPr>
                        <a:t>TARGETS</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800" b="1" dirty="0">
                          <a:effectLst/>
                          <a:latin typeface="Trebuchet MS"/>
                          <a:ea typeface="Calibri"/>
                        </a:rPr>
                        <a:t>TOTAL ACHIEVED</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800" b="1" dirty="0">
                          <a:effectLst/>
                          <a:latin typeface="Trebuchet MS"/>
                          <a:ea typeface="Calibri"/>
                        </a:rPr>
                        <a:t>NOT ACHIEVED</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r>
                        <a:rPr lang="en-GB" sz="800" b="1" dirty="0" smtClean="0">
                          <a:effectLst/>
                          <a:latin typeface="Trebuchet MS"/>
                          <a:ea typeface="Calibri"/>
                        </a:rPr>
                        <a:t>84%</a:t>
                      </a:r>
                      <a:endParaRPr lang="en-ZA" sz="800" dirty="0">
                        <a:effectLst/>
                        <a:latin typeface="Calibri"/>
                      </a:endParaRPr>
                    </a:p>
                    <a:p>
                      <a:pPr algn="ctr"/>
                      <a:r>
                        <a:rPr lang="en-GB" sz="800" b="1" dirty="0">
                          <a:effectLst/>
                          <a:latin typeface="Trebuchet MS"/>
                          <a:ea typeface="Calibri"/>
                        </a:rPr>
                        <a:t>ACHIEVED</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a:txBody>
                    <a:bodyPr/>
                    <a:lstStyle/>
                    <a:p>
                      <a:pPr algn="ctr"/>
                      <a:r>
                        <a:rPr lang="en-GB" sz="800" b="1" dirty="0">
                          <a:effectLst/>
                          <a:latin typeface="Trebuchet MS"/>
                          <a:ea typeface="Calibri"/>
                        </a:rPr>
                        <a:t>VARIANCE EXPLANATION</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95357">
                <a:tc gridSpan="6">
                  <a:txBody>
                    <a:bodyPr/>
                    <a:lstStyle/>
                    <a:p>
                      <a:pPr algn="l">
                        <a:lnSpc>
                          <a:spcPct val="115000"/>
                        </a:lnSpc>
                      </a:pPr>
                      <a:r>
                        <a:rPr lang="en-GB" sz="800" b="1" dirty="0">
                          <a:solidFill>
                            <a:srgbClr val="000000"/>
                          </a:solidFill>
                          <a:effectLst/>
                          <a:latin typeface="Trebuchet MS" panose="020B0603020202020204" pitchFamily="34" charset="0"/>
                          <a:ea typeface="Calibri" panose="020F0502020204030204" pitchFamily="34" charset="0"/>
                        </a:rPr>
                        <a:t>PROGRAMME 1 – ADMINISTRATION</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0081">
                <a:tc gridSpan="6">
                  <a:txBody>
                    <a:bodyPr/>
                    <a:lstStyle/>
                    <a:p>
                      <a:pPr algn="l">
                        <a:lnSpc>
                          <a:spcPct val="115000"/>
                        </a:lnSpc>
                      </a:pPr>
                      <a:r>
                        <a:rPr lang="en-GB" sz="800" b="1" dirty="0">
                          <a:effectLst/>
                          <a:latin typeface="Trebuchet MS" panose="020B0603020202020204" pitchFamily="34" charset="0"/>
                          <a:ea typeface="Calibri" panose="020F0502020204030204" pitchFamily="34" charset="0"/>
                        </a:rPr>
                        <a:t>STRATEGIC GOAL 1: TO ENSURE A HIGH PERFORMANCE ORGANISATION BOASTING THE CAPABILITIES NEEDED TO DELIVER LOCALLY AND GLOBALLY</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81178">
                <a:tc>
                  <a:txBody>
                    <a:bodyPr/>
                    <a:lstStyle/>
                    <a:p>
                      <a:pPr algn="ctr"/>
                      <a:r>
                        <a:rPr lang="en-GB" sz="800" b="1" dirty="0" smtClean="0">
                          <a:solidFill>
                            <a:schemeClr val="tx1"/>
                          </a:solidFill>
                          <a:effectLst/>
                          <a:latin typeface="Trebuchet MS"/>
                          <a:ea typeface="Calibri"/>
                        </a:rPr>
                        <a:t>17</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800" b="1" dirty="0" smtClean="0">
                          <a:solidFill>
                            <a:schemeClr val="tx1"/>
                          </a:solidFill>
                          <a:effectLst/>
                          <a:latin typeface="Trebuchet MS"/>
                          <a:ea typeface="Calibri"/>
                        </a:rPr>
                        <a:t>13</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800" b="1" dirty="0" smtClean="0">
                          <a:solidFill>
                            <a:schemeClr val="tx1"/>
                          </a:solidFill>
                          <a:effectLst/>
                          <a:latin typeface="Trebuchet MS"/>
                        </a:rPr>
                        <a:t>4</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800" b="1" dirty="0" smtClean="0">
                          <a:solidFill>
                            <a:schemeClr val="tx1"/>
                          </a:solidFill>
                          <a:effectLst/>
                          <a:latin typeface="Trebuchet MS"/>
                          <a:ea typeface="Calibri"/>
                        </a:rPr>
                        <a:t>68%</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endParaRPr lang="en-ZA" dirty="0"/>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sz="800" dirty="0"/>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749808">
                <a:tc rowSpan="7" gridSpan="2">
                  <a:txBody>
                    <a:bodyPr/>
                    <a:lstStyle/>
                    <a:p>
                      <a:pPr algn="ctr"/>
                      <a:endParaRPr lang="en-GB" sz="800" b="1" dirty="0" smtClean="0">
                        <a:effectLst/>
                        <a:latin typeface="Trebuchet MS"/>
                        <a:ea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7" hMerge="1">
                  <a:txBody>
                    <a:bodyPr/>
                    <a:lstStyle/>
                    <a:p>
                      <a:endParaRPr lang="en-ZA"/>
                    </a:p>
                  </a:txBody>
                  <a:tcPr/>
                </a:tc>
                <a:tc>
                  <a:txBody>
                    <a:bodyPr/>
                    <a:lstStyle/>
                    <a:p>
                      <a:pPr algn="just"/>
                      <a:r>
                        <a:rPr lang="en-GB" sz="800" b="1" dirty="0" smtClean="0">
                          <a:solidFill>
                            <a:srgbClr val="000000"/>
                          </a:solidFill>
                          <a:effectLst/>
                          <a:latin typeface="Trebuchet MS"/>
                          <a:ea typeface="Calibri"/>
                        </a:rPr>
                        <a:t>A business case approved by Board</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GB" sz="800" b="1" dirty="0">
                          <a:effectLst/>
                          <a:latin typeface="Trebuchet MS"/>
                          <a:ea typeface="Calibri"/>
                        </a:rPr>
                        <a:t>Target </a:t>
                      </a:r>
                      <a:r>
                        <a:rPr lang="en-GB" sz="800" b="1" dirty="0" smtClean="0">
                          <a:effectLst/>
                          <a:latin typeface="Trebuchet MS"/>
                          <a:ea typeface="Calibri"/>
                        </a:rPr>
                        <a:t>not </a:t>
                      </a:r>
                      <a:r>
                        <a:rPr lang="en-GB" sz="800" b="1" dirty="0">
                          <a:effectLst/>
                          <a:latin typeface="Trebuchet MS"/>
                          <a:ea typeface="Calibri"/>
                        </a:rPr>
                        <a:t>met</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indent="0" algn="just" defTabSz="913415" rtl="0" eaLnBrk="1" fontAlgn="auto" latinLnBrk="0" hangingPunct="1">
                        <a:lnSpc>
                          <a:spcPct val="100000"/>
                        </a:lnSpc>
                        <a:spcBef>
                          <a:spcPts val="0"/>
                        </a:spcBef>
                        <a:spcAft>
                          <a:spcPts val="0"/>
                        </a:spcAft>
                        <a:buClrTx/>
                        <a:buSzTx/>
                        <a:buFontTx/>
                        <a:buNone/>
                        <a:tabLst/>
                        <a:defRPr/>
                      </a:pPr>
                      <a:r>
                        <a:rPr lang="en-GB" sz="800" b="1" dirty="0" smtClean="0">
                          <a:effectLst/>
                          <a:latin typeface="Trebuchet MS"/>
                          <a:ea typeface="Calibri"/>
                        </a:rPr>
                        <a:t>The target required the appointment of a service provider for the business case funding model.  The board has</a:t>
                      </a:r>
                      <a:r>
                        <a:rPr lang="en-GB" sz="800" b="1" baseline="0" dirty="0" smtClean="0">
                          <a:effectLst/>
                          <a:latin typeface="Trebuchet MS"/>
                          <a:ea typeface="Calibri"/>
                        </a:rPr>
                        <a:t> since reviewed this target to allow the organisation to engage in partnerships as a matter of course without necessarily diversifying its revenue stream by asking for donations from the public sector. The target has since been removed from the Business Plan and communicated to the department. </a:t>
                      </a:r>
                      <a:endParaRPr lang="en-ZA" sz="8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indent="0" algn="just" defTabSz="913415" rtl="0" eaLnBrk="1" fontAlgn="auto" latinLnBrk="0" hangingPunct="1">
                        <a:lnSpc>
                          <a:spcPct val="100000"/>
                        </a:lnSpc>
                        <a:spcBef>
                          <a:spcPts val="0"/>
                        </a:spcBef>
                        <a:spcAft>
                          <a:spcPts val="0"/>
                        </a:spcAft>
                        <a:buClrTx/>
                        <a:buSzTx/>
                        <a:buFontTx/>
                        <a:buNone/>
                        <a:tabLst/>
                        <a:defRPr/>
                      </a:pPr>
                      <a:endParaRPr lang="en-ZA" sz="8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374904">
                <a:tc gridSpan="2" vMerge="1">
                  <a:txBody>
                    <a:bodyPr/>
                    <a:lstStyle/>
                    <a:p>
                      <a:endParaRPr lang="en-ZA"/>
                    </a:p>
                  </a:txBody>
                  <a:tcPr/>
                </a:tc>
                <a:tc hMerge="1" vMerge="1">
                  <a:txBody>
                    <a:bodyPr/>
                    <a:lstStyle/>
                    <a:p>
                      <a:endParaRPr lang="en-ZA"/>
                    </a:p>
                  </a:txBody>
                  <a:tcPr/>
                </a:tc>
                <a:tc>
                  <a:txBody>
                    <a:bodyPr/>
                    <a:lstStyle/>
                    <a:p>
                      <a:pPr algn="just"/>
                      <a:r>
                        <a:rPr lang="en-GB" sz="800" b="1" dirty="0" smtClean="0">
                          <a:solidFill>
                            <a:srgbClr val="000000"/>
                          </a:solidFill>
                          <a:effectLst/>
                          <a:latin typeface="Trebuchet MS"/>
                          <a:ea typeface="Calibri"/>
                        </a:rPr>
                        <a:t>1% budget variance as per materiality framework.</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800" b="1" dirty="0" smtClean="0">
                          <a:effectLst/>
                          <a:latin typeface="Trebuchet MS"/>
                          <a:ea typeface="Calibri"/>
                        </a:rPr>
                        <a:t>Annual target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just"/>
                      <a:r>
                        <a:rPr lang="en-GB" sz="800" b="1" dirty="0" smtClean="0">
                          <a:effectLst/>
                          <a:latin typeface="Trebuchet MS"/>
                          <a:ea typeface="Calibri"/>
                        </a:rPr>
                        <a:t>This target is annual</a:t>
                      </a:r>
                      <a:r>
                        <a:rPr lang="en-GB" sz="800" b="1" baseline="0" dirty="0" smtClean="0">
                          <a:effectLst/>
                          <a:latin typeface="Trebuchet MS"/>
                          <a:ea typeface="Calibri"/>
                        </a:rPr>
                        <a:t> target and has been revised as such during the mid-term review. </a:t>
                      </a:r>
                      <a:r>
                        <a:rPr lang="en-GB" sz="800" b="1" dirty="0" smtClean="0">
                          <a:effectLst/>
                          <a:latin typeface="Trebuchet MS"/>
                          <a:ea typeface="Calibri"/>
                        </a:rPr>
                        <a:t>The </a:t>
                      </a:r>
                      <a:r>
                        <a:rPr lang="en-GB" sz="800" b="1" dirty="0">
                          <a:effectLst/>
                          <a:latin typeface="Trebuchet MS"/>
                          <a:ea typeface="Calibri"/>
                        </a:rPr>
                        <a:t>variance is supposed to be 5% which includes a contingency for the following months.</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just"/>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499872">
                <a:tc gridSpan="2" vMerge="1">
                  <a:txBody>
                    <a:bodyPr/>
                    <a:lstStyle/>
                    <a:p>
                      <a:endParaRPr lang="en-ZA" dirty="0"/>
                    </a:p>
                  </a:txBody>
                  <a:tcPr/>
                </a:tc>
                <a:tc hMerge="1" vMerge="1">
                  <a:txBody>
                    <a:bodyPr/>
                    <a:lstStyle/>
                    <a:p>
                      <a:endParaRPr lang="en-ZA"/>
                    </a:p>
                  </a:txBody>
                  <a:tcPr/>
                </a:tc>
                <a:tc>
                  <a:txBody>
                    <a:bodyPr/>
                    <a:lstStyle/>
                    <a:p>
                      <a:pPr algn="just"/>
                      <a:r>
                        <a:rPr lang="en-GB" sz="800" b="1" dirty="0">
                          <a:solidFill>
                            <a:srgbClr val="000000"/>
                          </a:solidFill>
                          <a:effectLst/>
                          <a:latin typeface="Trebuchet MS"/>
                          <a:ea typeface="Calibri"/>
                        </a:rPr>
                        <a:t>HR </a:t>
                      </a:r>
                      <a:r>
                        <a:rPr lang="en-GB" sz="800" b="1" dirty="0" smtClean="0">
                          <a:solidFill>
                            <a:srgbClr val="000000"/>
                          </a:solidFill>
                          <a:effectLst/>
                          <a:latin typeface="Trebuchet MS"/>
                          <a:ea typeface="Calibri"/>
                        </a:rPr>
                        <a:t>plan 2017/2022 </a:t>
                      </a:r>
                      <a:r>
                        <a:rPr lang="en-GB" sz="800" b="1" dirty="0">
                          <a:solidFill>
                            <a:srgbClr val="000000"/>
                          </a:solidFill>
                          <a:effectLst/>
                          <a:latin typeface="Trebuchet MS"/>
                          <a:ea typeface="Calibri"/>
                        </a:rPr>
                        <a:t>approved by Board</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800" b="1" dirty="0" smtClean="0">
                          <a:effectLst/>
                          <a:latin typeface="Trebuchet MS"/>
                          <a:ea typeface="Calibri"/>
                        </a:rPr>
                        <a:t>Annual target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a:r>
                        <a:rPr lang="en-GB" sz="800" b="1" dirty="0" smtClean="0">
                          <a:effectLst/>
                          <a:latin typeface="Trebuchet MS"/>
                          <a:ea typeface="Calibri"/>
                        </a:rPr>
                        <a:t>The target is subject to the mid-term proposed review.  This is an annual target that should be aligned with the strategic plan process. The HR Plan will be submitted for Board approval once the 2017/2022 Strategic Plan</a:t>
                      </a:r>
                      <a:r>
                        <a:rPr lang="en-GB" sz="800" b="1" baseline="0" dirty="0" smtClean="0">
                          <a:effectLst/>
                          <a:latin typeface="Trebuchet MS"/>
                          <a:ea typeface="Calibri"/>
                        </a:rPr>
                        <a:t> has been approved in February 2017.</a:t>
                      </a:r>
                      <a:r>
                        <a:rPr lang="en-GB" sz="800" b="1" dirty="0" smtClean="0">
                          <a:effectLst/>
                          <a:latin typeface="Trebuchet MS"/>
                          <a:ea typeface="Calibri"/>
                        </a:rPr>
                        <a:t> </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l"/>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330706">
                <a:tc gridSpan="2" vMerge="1">
                  <a:txBody>
                    <a:bodyPr/>
                    <a:lstStyle/>
                    <a:p>
                      <a:endParaRPr lang="en-ZA" dirty="0"/>
                    </a:p>
                  </a:txBody>
                  <a:tcPr/>
                </a:tc>
                <a:tc hMerge="1" vMerge="1">
                  <a:txBody>
                    <a:bodyPr/>
                    <a:lstStyle/>
                    <a:p>
                      <a:endParaRPr lang="en-ZA"/>
                    </a:p>
                  </a:txBody>
                  <a:tcPr/>
                </a:tc>
                <a:tc>
                  <a:txBody>
                    <a:bodyPr/>
                    <a:lstStyle/>
                    <a:p>
                      <a:pPr algn="just"/>
                      <a:r>
                        <a:rPr lang="en-GB" sz="800" b="1" dirty="0">
                          <a:effectLst/>
                          <a:latin typeface="Trebuchet MS"/>
                          <a:ea typeface="Calibri"/>
                        </a:rPr>
                        <a:t>Workplace skills plan  (WSP) implemented and training report submitted.</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GB" sz="800" b="1" dirty="0">
                          <a:effectLst/>
                          <a:latin typeface="Trebuchet MS"/>
                          <a:ea typeface="Calibri"/>
                        </a:rPr>
                        <a:t>Target </a:t>
                      </a:r>
                      <a:r>
                        <a:rPr lang="en-GB" sz="800" b="1" dirty="0" smtClean="0">
                          <a:effectLst/>
                          <a:latin typeface="Trebuchet MS"/>
                          <a:ea typeface="Calibri"/>
                        </a:rPr>
                        <a:t>met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just"/>
                      <a:r>
                        <a:rPr lang="en-GB" sz="800" b="1" dirty="0" smtClean="0">
                          <a:effectLst/>
                          <a:latin typeface="Trebuchet MS"/>
                          <a:ea typeface="Calibri"/>
                        </a:rPr>
                        <a:t>WSP: training implemented  and</a:t>
                      </a:r>
                      <a:r>
                        <a:rPr lang="en-GB" sz="800" b="1" baseline="0" dirty="0" smtClean="0">
                          <a:effectLst/>
                          <a:latin typeface="Trebuchet MS"/>
                          <a:ea typeface="Calibri"/>
                        </a:rPr>
                        <a:t> the training report  submission is due April 2017. </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12420">
                <a:tc gridSpan="2" vMerge="1">
                  <a:txBody>
                    <a:bodyPr/>
                    <a:lstStyle/>
                    <a:p>
                      <a:endParaRPr lang="en-ZA" dirty="0"/>
                    </a:p>
                  </a:txBody>
                  <a:tcPr/>
                </a:tc>
                <a:tc hMerge="1" vMerge="1">
                  <a:txBody>
                    <a:bodyPr/>
                    <a:lstStyle/>
                    <a:p>
                      <a:endParaRPr lang="en-ZA"/>
                    </a:p>
                  </a:txBody>
                  <a:tcPr/>
                </a:tc>
                <a:tc>
                  <a:txBody>
                    <a:bodyPr/>
                    <a:lstStyle/>
                    <a:p>
                      <a:pPr algn="just"/>
                      <a:r>
                        <a:rPr lang="en-GB" sz="800" b="1" dirty="0">
                          <a:effectLst/>
                          <a:latin typeface="Trebuchet MS"/>
                          <a:ea typeface="Calibri"/>
                        </a:rPr>
                        <a:t>Submit an application for establishment of foreign offices in China</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GB" sz="800" b="1" dirty="0">
                          <a:effectLst/>
                          <a:latin typeface="Trebuchet MS"/>
                          <a:ea typeface="Calibri"/>
                        </a:rPr>
                        <a:t>Target not met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just"/>
                      <a:r>
                        <a:rPr lang="en-GB" sz="800" b="1" dirty="0">
                          <a:effectLst/>
                          <a:latin typeface="Trebuchet MS"/>
                          <a:ea typeface="Calibri"/>
                        </a:rPr>
                        <a:t>Management to engage DIRCO to assist with the Government to Government approach once the new Country Manager: China has been appointed.</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just"/>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8"/>
                  </a:ext>
                </a:extLst>
              </a:tr>
              <a:tr h="428049">
                <a:tc gridSpan="2" vMerge="1">
                  <a:txBody>
                    <a:bodyPr/>
                    <a:lstStyle/>
                    <a:p>
                      <a:endParaRPr lang="en-ZA"/>
                    </a:p>
                  </a:txBody>
                  <a:tcPr/>
                </a:tc>
                <a:tc hMerge="1" vMerge="1">
                  <a:txBody>
                    <a:bodyPr/>
                    <a:lstStyle/>
                    <a:p>
                      <a:endParaRPr lang="en-ZA"/>
                    </a:p>
                  </a:txBody>
                  <a:tcPr/>
                </a:tc>
                <a:tc>
                  <a:txBody>
                    <a:bodyPr/>
                    <a:lstStyle/>
                    <a:p>
                      <a:pPr algn="just"/>
                      <a:r>
                        <a:rPr lang="en-GB" sz="800" b="1" dirty="0">
                          <a:effectLst/>
                          <a:latin typeface="Trebuchet MS"/>
                          <a:ea typeface="Calibri"/>
                        </a:rPr>
                        <a:t>Phase 2 implementation of the Enterprise Resource Plan (ERP) solution.</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GB" sz="800" b="1" dirty="0">
                          <a:effectLst/>
                          <a:latin typeface="Trebuchet MS"/>
                          <a:ea typeface="Calibri"/>
                        </a:rPr>
                        <a:t>Target </a:t>
                      </a:r>
                      <a:r>
                        <a:rPr lang="en-GB" sz="800" b="1" dirty="0" smtClean="0">
                          <a:effectLst/>
                          <a:latin typeface="Trebuchet MS"/>
                          <a:ea typeface="Calibri"/>
                        </a:rPr>
                        <a:t>not met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just"/>
                      <a:r>
                        <a:rPr lang="en-GB" sz="800" b="1" dirty="0">
                          <a:effectLst/>
                          <a:latin typeface="Trebuchet MS"/>
                          <a:ea typeface="Calibri"/>
                        </a:rPr>
                        <a:t>Development of software requirements and project plan completed. The implementation is ongoing </a:t>
                      </a:r>
                      <a:r>
                        <a:rPr lang="en-GB" sz="800" b="1" dirty="0" smtClean="0">
                          <a:effectLst/>
                          <a:latin typeface="Trebuchet MS"/>
                          <a:ea typeface="Calibri"/>
                        </a:rPr>
                        <a:t> and is </a:t>
                      </a:r>
                      <a:r>
                        <a:rPr lang="en-GB" sz="800" b="1" dirty="0">
                          <a:effectLst/>
                          <a:latin typeface="Trebuchet MS"/>
                          <a:ea typeface="Calibri"/>
                        </a:rPr>
                        <a:t>expected to be completed by the end of Financial Year.</a:t>
                      </a:r>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just"/>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9"/>
                  </a:ext>
                </a:extLst>
              </a:tr>
              <a:tr h="999744">
                <a:tc gridSpan="2" vMerge="1">
                  <a:txBody>
                    <a:bodyPr/>
                    <a:lstStyle/>
                    <a:p>
                      <a:endParaRPr lang="en-ZA" dirty="0"/>
                    </a:p>
                  </a:txBody>
                  <a:tcPr/>
                </a:tc>
                <a:tc hMerge="1" vMerge="1">
                  <a:txBody>
                    <a:bodyPr/>
                    <a:lstStyle/>
                    <a:p>
                      <a:endParaRPr lang="en-ZA"/>
                    </a:p>
                  </a:txBody>
                  <a:tcPr/>
                </a:tc>
                <a:tc>
                  <a:txBody>
                    <a:bodyPr/>
                    <a:lstStyle/>
                    <a:p>
                      <a:pPr algn="just"/>
                      <a:r>
                        <a:rPr lang="en-GB" sz="800" b="1" dirty="0">
                          <a:effectLst/>
                          <a:latin typeface="Trebuchet MS"/>
                          <a:ea typeface="Calibri"/>
                        </a:rPr>
                        <a:t>100% legal compliance per compliance checklist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GB" sz="800" b="1" dirty="0">
                          <a:effectLst/>
                          <a:latin typeface="Trebuchet MS"/>
                          <a:ea typeface="Calibri"/>
                        </a:rPr>
                        <a:t>Target </a:t>
                      </a:r>
                      <a:r>
                        <a:rPr lang="en-GB" sz="800" b="1" dirty="0" smtClean="0">
                          <a:effectLst/>
                          <a:latin typeface="Trebuchet MS"/>
                          <a:ea typeface="Calibri"/>
                        </a:rPr>
                        <a:t>not met</a:t>
                      </a:r>
                      <a:endParaRPr lang="en-ZA" sz="800" dirty="0">
                        <a:effectLst/>
                        <a:latin typeface="Calibri"/>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just"/>
                      <a:r>
                        <a:rPr lang="en-GB" sz="800" b="0" dirty="0">
                          <a:effectLst/>
                          <a:latin typeface="Trebuchet MS"/>
                          <a:ea typeface="Calibri"/>
                        </a:rPr>
                        <a:t>Compliance currently 98.3% instead of 100% of an annual target</a:t>
                      </a:r>
                      <a:r>
                        <a:rPr lang="en-GB" sz="800" b="0" dirty="0" smtClean="0">
                          <a:effectLst/>
                          <a:latin typeface="Trebuchet MS"/>
                          <a:ea typeface="Calibri"/>
                        </a:rPr>
                        <a:t>. </a:t>
                      </a:r>
                      <a:r>
                        <a:rPr lang="en-ZA" sz="800" b="0" dirty="0" smtClean="0">
                          <a:effectLst/>
                          <a:latin typeface="Trebuchet MS"/>
                          <a:ea typeface="Calibri"/>
                        </a:rPr>
                        <a:t>The </a:t>
                      </a:r>
                      <a:r>
                        <a:rPr lang="en-ZA" sz="800" b="0" kern="1200" dirty="0" smtClean="0">
                          <a:solidFill>
                            <a:schemeClr val="tx1"/>
                          </a:solidFill>
                          <a:effectLst/>
                          <a:latin typeface="Trebuchet MS" panose="020B0603020202020204" pitchFamily="34" charset="0"/>
                          <a:ea typeface="+mn-ea"/>
                          <a:cs typeface="Arial" panose="020B0604020202020204" pitchFamily="34" charset="0"/>
                        </a:rPr>
                        <a:t>outstanding issues were the development of a Succession Plan as recommended in the Protocol on Corporate Governance in the Public Sector as well as IT Governance Policies. With</a:t>
                      </a:r>
                      <a:r>
                        <a:rPr lang="en-ZA" sz="800" b="0" kern="1200" baseline="0" dirty="0" smtClean="0">
                          <a:solidFill>
                            <a:schemeClr val="tx1"/>
                          </a:solidFill>
                          <a:effectLst/>
                          <a:latin typeface="Trebuchet MS" panose="020B0603020202020204" pitchFamily="34" charset="0"/>
                          <a:ea typeface="+mn-ea"/>
                          <a:cs typeface="Arial" panose="020B0604020202020204" pitchFamily="34" charset="0"/>
                        </a:rPr>
                        <a:t> regard to the Succession Plan, the </a:t>
                      </a:r>
                      <a:r>
                        <a:rPr lang="en-ZA" sz="800" b="0" kern="1200" dirty="0" smtClean="0">
                          <a:solidFill>
                            <a:schemeClr val="tx1"/>
                          </a:solidFill>
                          <a:effectLst/>
                          <a:latin typeface="Trebuchet MS" panose="020B0603020202020204" pitchFamily="34" charset="0"/>
                          <a:ea typeface="+mn-ea"/>
                          <a:cs typeface="Arial" panose="020B0604020202020204" pitchFamily="34" charset="0"/>
                        </a:rPr>
                        <a:t>need for a Succession Plan in a public entity like Brand South Africa is negated by the Government policy that all posts have to be advertised.  Regarding IT policies, a</a:t>
                      </a:r>
                      <a:r>
                        <a:rPr lang="en-ZA" sz="800" b="0" kern="1200" baseline="0" dirty="0" smtClean="0">
                          <a:solidFill>
                            <a:schemeClr val="tx1"/>
                          </a:solidFill>
                          <a:effectLst/>
                          <a:latin typeface="Trebuchet MS" panose="020B0603020202020204" pitchFamily="34" charset="0"/>
                          <a:ea typeface="+mn-ea"/>
                          <a:cs typeface="Arial" panose="020B0604020202020204" pitchFamily="34" charset="0"/>
                        </a:rPr>
                        <a:t>ll requisite policies </a:t>
                      </a:r>
                      <a:r>
                        <a:rPr lang="en-ZA" sz="800" b="0" kern="1200" dirty="0" smtClean="0">
                          <a:solidFill>
                            <a:schemeClr val="tx1"/>
                          </a:solidFill>
                          <a:effectLst/>
                          <a:latin typeface="Trebuchet MS" panose="020B0603020202020204" pitchFamily="34" charset="0"/>
                          <a:ea typeface="+mn-ea"/>
                          <a:cs typeface="Arial" panose="020B0604020202020204" pitchFamily="34" charset="0"/>
                        </a:rPr>
                        <a:t> will be finalised by financial year-end.</a:t>
                      </a:r>
                    </a:p>
                    <a:p>
                      <a:pPr algn="l"/>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l"/>
                      <a:endParaRPr lang="en-ZA" sz="800" dirty="0">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134536">
                <a:tc gridSpan="6">
                  <a:txBody>
                    <a:bodyPr/>
                    <a:lstStyle/>
                    <a:p>
                      <a:pPr algn="l">
                        <a:lnSpc>
                          <a:spcPct val="115000"/>
                        </a:lnSpc>
                      </a:pPr>
                      <a:r>
                        <a:rPr lang="en-GB" sz="800" b="1" dirty="0">
                          <a:solidFill>
                            <a:srgbClr val="000000"/>
                          </a:solidFill>
                          <a:effectLst/>
                          <a:latin typeface="Trebuchet MS" panose="020B0603020202020204" pitchFamily="34" charset="0"/>
                          <a:ea typeface="Calibri" panose="020F0502020204030204" pitchFamily="34" charset="0"/>
                        </a:rPr>
                        <a:t>PROGRAMME 2 – BRAND MARKETING &amp; REPUTATION </a:t>
                      </a:r>
                      <a:r>
                        <a:rPr lang="en-GB" sz="800" b="1" dirty="0" smtClean="0">
                          <a:solidFill>
                            <a:srgbClr val="000000"/>
                          </a:solidFill>
                          <a:effectLst/>
                          <a:latin typeface="Trebuchet MS" panose="020B0603020202020204" pitchFamily="34" charset="0"/>
                          <a:ea typeface="Calibri" panose="020F0502020204030204" pitchFamily="34" charset="0"/>
                        </a:rPr>
                        <a:t>MANAGEMENT</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1"/>
                  </a:ext>
                </a:extLst>
              </a:tr>
              <a:tr h="146327">
                <a:tc gridSpan="6">
                  <a:txBody>
                    <a:bodyPr/>
                    <a:lstStyle/>
                    <a:p>
                      <a:pPr algn="l">
                        <a:lnSpc>
                          <a:spcPct val="115000"/>
                        </a:lnSpc>
                      </a:pPr>
                      <a:r>
                        <a:rPr lang="en-GB" sz="800" b="1" dirty="0">
                          <a:solidFill>
                            <a:srgbClr val="000000"/>
                          </a:solidFill>
                          <a:effectLst/>
                          <a:latin typeface="Trebuchet MS" panose="020B0603020202020204" pitchFamily="34" charset="0"/>
                        </a:rPr>
                        <a:t>STRATEGIC GOAL 2: TO IMPROVE REPUTATION, PERCEPTIONS AND  AWARENESS OF THE NATION BRAND AMONGST TARGETED AUDIENCES</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2"/>
                  </a:ext>
                </a:extLst>
              </a:tr>
              <a:tr h="156210">
                <a:tc>
                  <a:txBody>
                    <a:bodyPr/>
                    <a:lstStyle/>
                    <a:p>
                      <a:pPr algn="ctr"/>
                      <a:r>
                        <a:rPr lang="en-GB" sz="800" b="1" dirty="0" smtClean="0">
                          <a:solidFill>
                            <a:srgbClr val="000000"/>
                          </a:solidFill>
                          <a:effectLst/>
                          <a:latin typeface="Trebuchet MS"/>
                          <a:ea typeface="Calibri"/>
                        </a:rPr>
                        <a:t>20</a:t>
                      </a: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800" b="1" dirty="0" smtClean="0">
                          <a:solidFill>
                            <a:schemeClr val="tx1"/>
                          </a:solidFill>
                          <a:effectLst/>
                          <a:latin typeface="Trebuchet MS"/>
                          <a:ea typeface="Calibri"/>
                        </a:rPr>
                        <a:t>19</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800" b="1" dirty="0" smtClean="0">
                          <a:solidFill>
                            <a:schemeClr val="tx1"/>
                          </a:solidFill>
                          <a:effectLst/>
                          <a:latin typeface="Trebuchet MS"/>
                          <a:ea typeface="Calibri"/>
                        </a:rPr>
                        <a:t>1</a:t>
                      </a:r>
                      <a:endParaRPr lang="en-ZA" sz="800" dirty="0">
                        <a:solidFill>
                          <a:schemeClr val="tx1"/>
                        </a:solidFill>
                        <a:effectLst/>
                        <a:latin typeface="Calibri"/>
                      </a:endParaRPr>
                    </a:p>
                  </a:txBody>
                  <a:tcPr marL="44461" marR="44461"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800" b="1" dirty="0" smtClean="0">
                          <a:solidFill>
                            <a:schemeClr val="tx1"/>
                          </a:solidFill>
                          <a:effectLst/>
                          <a:latin typeface="Trebuchet MS"/>
                          <a:ea typeface="Calibri"/>
                        </a:rPr>
                        <a:t>95%</a:t>
                      </a:r>
                      <a:endParaRPr lang="en-ZA" sz="800" dirty="0">
                        <a:solidFill>
                          <a:schemeClr val="tx1"/>
                        </a:solidFill>
                        <a:effectLst/>
                        <a:latin typeface="Calibri"/>
                      </a:endParaRPr>
                    </a:p>
                  </a:txBody>
                  <a:tcPr marL="44461" marR="44461" marT="0" marB="0" anchor="ctr">
                    <a:lnT w="12700" cap="flat" cmpd="sng" algn="ctr">
                      <a:solidFill>
                        <a:srgbClr val="000000"/>
                      </a:solidFill>
                      <a:prstDash val="solid"/>
                      <a:round/>
                      <a:headEnd type="none" w="med" len="med"/>
                      <a:tailEnd type="none" w="med" len="med"/>
                    </a:lnT>
                  </a:tcPr>
                </a:tc>
                <a:tc hMerge="1">
                  <a:txBody>
                    <a:bodyPr/>
                    <a:lstStyle/>
                    <a:p>
                      <a:endParaRPr lang="en-ZA"/>
                    </a:p>
                  </a:txBody>
                  <a:tcPr/>
                </a:tc>
                <a:tc>
                  <a:txBody>
                    <a:bodyPr/>
                    <a:lstStyle/>
                    <a:p>
                      <a:endParaRPr lang="en-ZA" sz="800" dirty="0"/>
                    </a:p>
                  </a:txBody>
                  <a:tcPr marL="44461" marR="44461" marT="0" marB="0" anchor="ct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13"/>
                  </a:ext>
                </a:extLst>
              </a:tr>
              <a:tr h="312420">
                <a:tc gridSpan="2">
                  <a:txBody>
                    <a:bodyPr/>
                    <a:lstStyle/>
                    <a:p>
                      <a:pPr marL="0" marR="0" indent="0" algn="ctr" defTabSz="913415" rtl="0" eaLnBrk="1" fontAlgn="auto" latinLnBrk="0" hangingPunct="1">
                        <a:lnSpc>
                          <a:spcPct val="100000"/>
                        </a:lnSpc>
                        <a:spcBef>
                          <a:spcPts val="0"/>
                        </a:spcBef>
                        <a:spcAft>
                          <a:spcPts val="0"/>
                        </a:spcAft>
                        <a:buClrTx/>
                        <a:buSzTx/>
                        <a:buFontTx/>
                        <a:buNone/>
                        <a:tabLst/>
                        <a:defRPr/>
                      </a:pPr>
                      <a:endParaRPr lang="en-ZA" sz="800" b="1" kern="1200" dirty="0">
                        <a:solidFill>
                          <a:schemeClr val="tx1"/>
                        </a:solidFill>
                        <a:effectLst/>
                        <a:latin typeface="Trebuchet MS"/>
                        <a:ea typeface="Calibri"/>
                        <a:cs typeface="+mn-cs"/>
                      </a:endParaRPr>
                    </a:p>
                  </a:txBody>
                  <a:tcPr marL="44461" marR="4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a:r>
                        <a:rPr lang="en-GB" sz="800" b="1" dirty="0">
                          <a:solidFill>
                            <a:srgbClr val="000000"/>
                          </a:solidFill>
                          <a:effectLst/>
                          <a:latin typeface="Trebuchet MS"/>
                          <a:ea typeface="Calibri"/>
                        </a:rPr>
                        <a:t>Management of GSA digital content on Brand South Africa website</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a:r>
                        <a:rPr lang="en-GB" sz="800" b="1" dirty="0">
                          <a:solidFill>
                            <a:srgbClr val="000000"/>
                          </a:solidFill>
                          <a:effectLst/>
                          <a:latin typeface="Trebuchet MS"/>
                          <a:ea typeface="Calibri"/>
                        </a:rPr>
                        <a:t>Target partially met</a:t>
                      </a:r>
                      <a:endParaRPr lang="en-ZA" sz="800" dirty="0">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l"/>
                      <a:r>
                        <a:rPr lang="en-GB" sz="800" b="1" dirty="0">
                          <a:solidFill>
                            <a:srgbClr val="000000"/>
                          </a:solidFill>
                          <a:effectLst/>
                          <a:latin typeface="Trebuchet MS"/>
                          <a:ea typeface="Calibri"/>
                        </a:rPr>
                        <a:t>Developed framework for GSA website redesign.  Deferred to Q3.</a:t>
                      </a:r>
                      <a:endParaRPr lang="en-ZA" sz="800" dirty="0">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4"/>
                  </a:ext>
                </a:extLst>
              </a:tr>
              <a:tr h="156210">
                <a:tc gridSpan="6">
                  <a:txBody>
                    <a:bodyPr/>
                    <a:lstStyle/>
                    <a:p>
                      <a:pPr algn="l">
                        <a:lnSpc>
                          <a:spcPct val="115000"/>
                        </a:lnSpc>
                      </a:pPr>
                      <a:r>
                        <a:rPr lang="en-GB" sz="800" b="1" dirty="0">
                          <a:solidFill>
                            <a:srgbClr val="000000"/>
                          </a:solidFill>
                          <a:effectLst/>
                          <a:latin typeface="Trebuchet MS" panose="020B0603020202020204" pitchFamily="34" charset="0"/>
                          <a:ea typeface="Calibri" panose="020F0502020204030204" pitchFamily="34" charset="0"/>
                        </a:rPr>
                        <a:t>PROGRAMME 3 – STAKEHOLDER RELATIONSHIPS</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5"/>
                  </a:ext>
                </a:extLst>
              </a:tr>
              <a:tr h="156210">
                <a:tc gridSpan="6">
                  <a:txBody>
                    <a:bodyPr/>
                    <a:lstStyle/>
                    <a:p>
                      <a:pPr algn="l">
                        <a:lnSpc>
                          <a:spcPct val="115000"/>
                        </a:lnSpc>
                      </a:pPr>
                      <a:r>
                        <a:rPr lang="en-GB" sz="800" b="1" dirty="0">
                          <a:solidFill>
                            <a:srgbClr val="000000"/>
                          </a:solidFill>
                          <a:effectLst/>
                          <a:latin typeface="Trebuchet MS" panose="020B0603020202020204" pitchFamily="34" charset="0"/>
                        </a:rPr>
                        <a:t>STRATEGIC GOAL 3: DEVELOP STRATEGIC PARTNERSHIPS AND RELATIONSHIPS WITH TARGETED STAKEHOLDERS TO LEVERAGE OUR REACH AND IMPACT</a:t>
                      </a:r>
                      <a:endParaRPr lang="en-ZA" sz="800" dirty="0">
                        <a:effectLst/>
                        <a:latin typeface="Calibri" panose="020F0502020204030204" pitchFamily="34" charset="0"/>
                      </a:endParaRPr>
                    </a:p>
                  </a:txBody>
                  <a:tcPr marL="62569" marR="6256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6"/>
                  </a:ext>
                </a:extLst>
              </a:tr>
              <a:tr h="156210">
                <a:tc>
                  <a:txBody>
                    <a:bodyPr/>
                    <a:lstStyle/>
                    <a:p>
                      <a:pPr algn="ctr"/>
                      <a:r>
                        <a:rPr lang="en-GB" sz="800" b="1" dirty="0" smtClean="0">
                          <a:solidFill>
                            <a:srgbClr val="000000"/>
                          </a:solidFill>
                          <a:effectLst/>
                          <a:latin typeface="Trebuchet MS"/>
                          <a:ea typeface="Calibri"/>
                        </a:rPr>
                        <a:t>7</a:t>
                      </a: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GB" sz="800" b="1" dirty="0" smtClean="0">
                          <a:solidFill>
                            <a:schemeClr val="tx1"/>
                          </a:solidFill>
                          <a:effectLst/>
                          <a:latin typeface="Trebuchet MS"/>
                          <a:ea typeface="Calibri"/>
                        </a:rPr>
                        <a:t>7</a:t>
                      </a:r>
                      <a:endParaRPr lang="en-ZA" sz="800" dirty="0">
                        <a:solidFill>
                          <a:schemeClr val="tx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800" b="1" dirty="0" smtClean="0">
                          <a:solidFill>
                            <a:schemeClr val="tx1"/>
                          </a:solidFill>
                          <a:effectLst/>
                          <a:latin typeface="Trebuchet MS"/>
                          <a:ea typeface="Calibri"/>
                        </a:rPr>
                        <a:t>0</a:t>
                      </a:r>
                      <a:endParaRPr lang="en-ZA" sz="800" dirty="0">
                        <a:solidFill>
                          <a:schemeClr val="tx1"/>
                        </a:solidFill>
                        <a:effectLst/>
                        <a:latin typeface="Calibri"/>
                      </a:endParaRPr>
                    </a:p>
                  </a:txBody>
                  <a:tcPr marL="44461" marR="44461"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r>
                        <a:rPr lang="en-GB" sz="800" b="1" dirty="0" smtClean="0">
                          <a:solidFill>
                            <a:schemeClr val="tx1"/>
                          </a:solidFill>
                          <a:effectLst/>
                          <a:latin typeface="Trebuchet MS"/>
                          <a:ea typeface="Calibri"/>
                        </a:rPr>
                        <a:t>100%</a:t>
                      </a:r>
                      <a:endParaRPr lang="en-ZA" sz="800" dirty="0">
                        <a:solidFill>
                          <a:schemeClr val="tx1"/>
                        </a:solidFill>
                        <a:effectLst/>
                        <a:latin typeface="Calibri"/>
                      </a:endParaRPr>
                    </a:p>
                  </a:txBody>
                  <a:tcPr marL="44461" marR="44461"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a:txBody>
                    <a:bodyPr/>
                    <a:lstStyle/>
                    <a:p>
                      <a:endParaRPr lang="en-ZA" sz="800" dirty="0"/>
                    </a:p>
                  </a:txBody>
                  <a:tcPr marL="44461" marR="44461"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56210">
                <a:tc gridSpan="6">
                  <a:txBody>
                    <a:bodyPr/>
                    <a:lstStyle/>
                    <a:p>
                      <a:pPr algn="just"/>
                      <a:r>
                        <a:rPr lang="en-US" sz="800" b="1" dirty="0" smtClean="0">
                          <a:solidFill>
                            <a:schemeClr val="bg1"/>
                          </a:solidFill>
                          <a:effectLst/>
                          <a:latin typeface="Trebuchet MS" panose="020B0603020202020204" pitchFamily="34" charset="0"/>
                        </a:rPr>
                        <a:t>TOTAL</a:t>
                      </a:r>
                    </a:p>
                  </a:txBody>
                  <a:tcPr marL="44461" marR="444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8"/>
                  </a:ext>
                </a:extLst>
              </a:tr>
              <a:tr h="234315">
                <a:tc>
                  <a:txBody>
                    <a:bodyPr/>
                    <a:lstStyle/>
                    <a:p>
                      <a:pPr algn="ctr"/>
                      <a:r>
                        <a:rPr lang="en-US" sz="800" b="1" dirty="0" smtClean="0">
                          <a:solidFill>
                            <a:schemeClr val="bg1"/>
                          </a:solidFill>
                          <a:effectLst/>
                          <a:latin typeface="Trebuchet MS" charset="0"/>
                          <a:ea typeface="Trebuchet MS" charset="0"/>
                          <a:cs typeface="Trebuchet MS" charset="0"/>
                        </a:rPr>
                        <a:t>46</a:t>
                      </a:r>
                      <a:endParaRPr lang="en-ZA" sz="800" b="1" dirty="0">
                        <a:solidFill>
                          <a:schemeClr val="bg1"/>
                        </a:solidFill>
                        <a:effectLst/>
                        <a:latin typeface="Trebuchet MS" charset="0"/>
                        <a:ea typeface="Trebuchet MS" charset="0"/>
                        <a:cs typeface="Trebuchet MS" charset="0"/>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800" b="1" kern="1200" dirty="0" smtClean="0">
                          <a:solidFill>
                            <a:schemeClr val="bg1"/>
                          </a:solidFill>
                          <a:effectLst/>
                          <a:latin typeface="Trebuchet MS"/>
                          <a:ea typeface="Calibri"/>
                          <a:cs typeface="+mn-cs"/>
                        </a:rPr>
                        <a:t>39</a:t>
                      </a:r>
                      <a:endParaRPr lang="en-ZA" sz="800" b="1" kern="1200" dirty="0">
                        <a:solidFill>
                          <a:schemeClr val="bg1"/>
                        </a:solidFill>
                        <a:effectLst/>
                        <a:latin typeface="Trebuchet MS"/>
                        <a:ea typeface="Calibri"/>
                        <a:cs typeface="+mn-cs"/>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r>
                        <a:rPr lang="en-US" sz="800" b="1" kern="1200" dirty="0" smtClean="0">
                          <a:solidFill>
                            <a:schemeClr val="bg1"/>
                          </a:solidFill>
                          <a:effectLst/>
                          <a:latin typeface="Trebuchet MS"/>
                          <a:cs typeface="+mn-cs"/>
                        </a:rPr>
                        <a:t>7</a:t>
                      </a:r>
                      <a:endParaRPr lang="en-ZA" sz="800" dirty="0">
                        <a:solidFill>
                          <a:schemeClr val="bg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a:r>
                        <a:rPr lang="en-GB" sz="800" b="1" dirty="0" smtClean="0">
                          <a:solidFill>
                            <a:schemeClr val="bg1"/>
                          </a:solidFill>
                          <a:effectLst/>
                          <a:latin typeface="Trebuchet MS"/>
                          <a:ea typeface="Calibri"/>
                        </a:rPr>
                        <a:t>84%</a:t>
                      </a:r>
                      <a:endParaRPr lang="en-ZA" sz="800" dirty="0">
                        <a:solidFill>
                          <a:schemeClr val="bg1"/>
                        </a:solidFill>
                        <a:effectLst/>
                        <a:latin typeface="Calibri"/>
                      </a:endParaRPr>
                    </a:p>
                  </a:txBody>
                  <a:tcPr marL="44461" marR="44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a:txBody>
                    <a:bodyPr/>
                    <a:lstStyle/>
                    <a:p>
                      <a:pPr algn="just"/>
                      <a:r>
                        <a:rPr lang="en-GB" sz="800" b="1" dirty="0">
                          <a:solidFill>
                            <a:schemeClr val="bg1"/>
                          </a:solidFill>
                          <a:effectLst/>
                          <a:latin typeface="Trebuchet MS"/>
                          <a:ea typeface="Calibri"/>
                        </a:rPr>
                        <a:t> </a:t>
                      </a:r>
                      <a:endParaRPr lang="en-ZA" sz="800" dirty="0">
                        <a:solidFill>
                          <a:schemeClr val="bg1"/>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xmlns="" val="589869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638"/>
            <a:ext cx="8229600" cy="706091"/>
          </a:xfrm>
        </p:spPr>
        <p:txBody>
          <a:bodyPr/>
          <a:lstStyle/>
          <a:p>
            <a:r>
              <a:rPr lang="en-ZA" sz="2000" dirty="0">
                <a:solidFill>
                  <a:srgbClr val="FF0000"/>
                </a:solidFill>
                <a:cs typeface="Arial" pitchFamily="34" charset="0"/>
              </a:rPr>
              <a:t>PERFORMANCE AGAINST </a:t>
            </a:r>
            <a:r>
              <a:rPr lang="en-ZA" sz="2000" dirty="0" smtClean="0">
                <a:solidFill>
                  <a:srgbClr val="FF0000"/>
                </a:solidFill>
                <a:cs typeface="Arial" pitchFamily="34" charset="0"/>
              </a:rPr>
              <a:t>PRE-DETERMINED OBJECTIVES (PDO)</a:t>
            </a:r>
            <a:endParaRPr lang="en-ZA" dirty="0">
              <a:solidFill>
                <a:srgbClr val="FF0000"/>
              </a:solidFill>
            </a:endParaRPr>
          </a:p>
        </p:txBody>
      </p:sp>
      <p:sp>
        <p:nvSpPr>
          <p:cNvPr id="6" name="TextBox 5"/>
          <p:cNvSpPr txBox="1"/>
          <p:nvPr/>
        </p:nvSpPr>
        <p:spPr>
          <a:xfrm>
            <a:off x="457200" y="1981200"/>
            <a:ext cx="3843841" cy="3416320"/>
          </a:xfrm>
          <a:prstGeom prst="rect">
            <a:avLst/>
          </a:prstGeom>
          <a:noFill/>
        </p:spPr>
        <p:txBody>
          <a:bodyPr wrap="square" rtlCol="0">
            <a:spAutoFit/>
          </a:bodyPr>
          <a:lstStyle/>
          <a:p>
            <a:pPr algn="ctr"/>
            <a:r>
              <a:rPr lang="en-ZA" dirty="0" smtClean="0">
                <a:solidFill>
                  <a:srgbClr val="FF0000"/>
                </a:solidFill>
                <a:latin typeface="Trebuchet MS" panose="020B0603020202020204" pitchFamily="34" charset="0"/>
              </a:rPr>
              <a:t>Achieved 83% of the PDO</a:t>
            </a: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a:p>
            <a:pPr algn="ctr"/>
            <a:endParaRPr lang="en-ZA" dirty="0" smtClean="0">
              <a:latin typeface="Trebuchet MS" panose="020B0603020202020204" pitchFamily="34" charset="0"/>
            </a:endParaRPr>
          </a:p>
          <a:p>
            <a:pPr algn="ctr"/>
            <a:endParaRPr lang="en-ZA" dirty="0">
              <a:latin typeface="Trebuchet MS" panose="020B0603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t="9221" r="70302" b="5844"/>
          <a:stretch/>
        </p:blipFill>
        <p:spPr>
          <a:xfrm>
            <a:off x="5029200" y="866898"/>
            <a:ext cx="3829792" cy="5177641"/>
          </a:xfrm>
          <a:prstGeom prst="rect">
            <a:avLst/>
          </a:prstGeom>
        </p:spPr>
      </p:pic>
      <p:sp>
        <p:nvSpPr>
          <p:cNvPr id="9" name="Cloud 8"/>
          <p:cNvSpPr/>
          <p:nvPr/>
        </p:nvSpPr>
        <p:spPr>
          <a:xfrm>
            <a:off x="1007520" y="2971800"/>
            <a:ext cx="2743200" cy="199804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Trebuchet MS" panose="020B0603020202020204" pitchFamily="34" charset="0"/>
              </a:rPr>
              <a:t>0% increase from 2015/16 Q2</a:t>
            </a:r>
            <a:endParaRPr lang="en-ZA" b="1" dirty="0">
              <a:solidFill>
                <a:srgbClr val="FF0000"/>
              </a:solidFill>
              <a:latin typeface="Trebuchet MS" panose="020B0603020202020204" pitchFamily="34" charset="0"/>
            </a:endParaRPr>
          </a:p>
        </p:txBody>
      </p:sp>
      <p:sp>
        <p:nvSpPr>
          <p:cNvPr id="3" name="Date Placeholder 2"/>
          <p:cNvSpPr>
            <a:spLocks noGrp="1"/>
          </p:cNvSpPr>
          <p:nvPr>
            <p:ph type="dt" sz="half" idx="10"/>
          </p:nvPr>
        </p:nvSpPr>
        <p:spPr/>
        <p:txBody>
          <a:bodyPr/>
          <a:lstStyle/>
          <a:p>
            <a:fld id="{760507EC-C7FE-43F7-97CB-8585B83E87FA}"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35 of 55</a:t>
            </a:r>
            <a:endParaRPr lang="en-ZA" dirty="0"/>
          </a:p>
        </p:txBody>
      </p:sp>
    </p:spTree>
    <p:extLst>
      <p:ext uri="{BB962C8B-B14F-4D97-AF65-F5344CB8AC3E}">
        <p14:creationId xmlns:p14="http://schemas.microsoft.com/office/powerpoint/2010/main" xmlns="" val="766474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26670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smtClean="0"/>
          </a:p>
          <a:p>
            <a:pPr lvl="1"/>
            <a:r>
              <a:rPr lang="en-US" sz="1600" dirty="0"/>
              <a:t>Workforce statistics</a:t>
            </a:r>
          </a:p>
          <a:p>
            <a:pPr lvl="1"/>
            <a:r>
              <a:rPr lang="en-US" sz="1600" dirty="0"/>
              <a:t>Gender Diversity</a:t>
            </a:r>
          </a:p>
          <a:p>
            <a:pPr lvl="1"/>
            <a:r>
              <a:rPr lang="en-US" sz="1600" dirty="0"/>
              <a:t>Staff Movement</a:t>
            </a:r>
          </a:p>
          <a:p>
            <a:pPr lvl="1"/>
            <a:r>
              <a:rPr lang="en-US" sz="1600" dirty="0"/>
              <a:t>Organisational </a:t>
            </a:r>
            <a:r>
              <a:rPr lang="en-US" sz="1600" dirty="0" smtClean="0"/>
              <a:t>Structure</a:t>
            </a:r>
          </a:p>
          <a:p>
            <a:endParaRPr lang="en-US" sz="800" dirty="0"/>
          </a:p>
          <a:p>
            <a:r>
              <a:rPr lang="en-US" sz="1800" dirty="0" smtClean="0"/>
              <a:t>Quarter 1 Report</a:t>
            </a:r>
            <a:endParaRPr lang="en-ZA" sz="1800" dirty="0"/>
          </a:p>
          <a:p>
            <a:pPr lvl="1"/>
            <a:endParaRPr lang="en-US" sz="800" dirty="0" smtClean="0"/>
          </a:p>
          <a:p>
            <a:r>
              <a:rPr lang="en-US" sz="1800" dirty="0"/>
              <a:t>Quarter </a:t>
            </a:r>
            <a:r>
              <a:rPr lang="en-US" sz="1800" dirty="0" smtClean="0"/>
              <a:t>2 Report</a:t>
            </a:r>
            <a:endParaRPr lang="en-ZA" sz="1800" dirty="0"/>
          </a:p>
          <a:p>
            <a:pPr lvl="1"/>
            <a:endParaRPr lang="en-US" sz="1650" dirty="0"/>
          </a:p>
        </p:txBody>
      </p:sp>
      <p:sp>
        <p:nvSpPr>
          <p:cNvPr id="6" name="Date Placeholder 5"/>
          <p:cNvSpPr>
            <a:spLocks noGrp="1"/>
          </p:cNvSpPr>
          <p:nvPr>
            <p:ph type="dt" sz="half" idx="10"/>
          </p:nvPr>
        </p:nvSpPr>
        <p:spPr/>
        <p:txBody>
          <a:bodyPr/>
          <a:lstStyle/>
          <a:p>
            <a:fld id="{28D48294-1184-4289-B38D-24D6640BC7EA}"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36 of 55</a:t>
            </a:r>
            <a:endParaRPr lang="en-ZA" dirty="0"/>
          </a:p>
        </p:txBody>
      </p:sp>
    </p:spTree>
    <p:extLst>
      <p:ext uri="{BB962C8B-B14F-4D97-AF65-F5344CB8AC3E}">
        <p14:creationId xmlns:p14="http://schemas.microsoft.com/office/powerpoint/2010/main" xmlns="" val="1509142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WORKFORCE COMPARED TO NATIONAL DEMOGRAPHICS</a:t>
            </a:r>
            <a:endParaRPr lang="en-ZA" sz="2000" dirty="0">
              <a:cs typeface="Arial" pitchFamily="34" charset="0"/>
            </a:endParaRPr>
          </a:p>
        </p:txBody>
      </p:sp>
      <p:pic>
        <p:nvPicPr>
          <p:cNvPr id="2051" name="Chart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838200"/>
            <a:ext cx="86868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A045235B-1A4E-466F-90F4-27586EDDA122}"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37 of 55</a:t>
            </a:r>
            <a:endParaRPr lang="en-ZA" dirty="0"/>
          </a:p>
        </p:txBody>
      </p:sp>
    </p:spTree>
    <p:extLst>
      <p:ext uri="{BB962C8B-B14F-4D97-AF65-F5344CB8AC3E}">
        <p14:creationId xmlns:p14="http://schemas.microsoft.com/office/powerpoint/2010/main" xmlns="" val="1509112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GENDER DIVERSITY </a:t>
            </a:r>
            <a:endParaRPr lang="en-ZA" sz="2000" dirty="0">
              <a:cs typeface="Arial" pitchFamily="34" charset="0"/>
            </a:endParaRPr>
          </a:p>
        </p:txBody>
      </p:sp>
      <p:pic>
        <p:nvPicPr>
          <p:cNvPr id="2050" name="Chart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838200"/>
            <a:ext cx="8610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B5C24DF5-3EE5-42CD-9204-9B36E8FA29AD}"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38 of 55</a:t>
            </a:r>
            <a:endParaRPr lang="en-ZA" dirty="0"/>
          </a:p>
        </p:txBody>
      </p:sp>
    </p:spTree>
    <p:extLst>
      <p:ext uri="{BB962C8B-B14F-4D97-AF65-F5344CB8AC3E}">
        <p14:creationId xmlns:p14="http://schemas.microsoft.com/office/powerpoint/2010/main" xmlns="" val="197281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18288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r>
              <a:rPr lang="en-US" sz="1800" dirty="0"/>
              <a:t>Quarter </a:t>
            </a:r>
            <a:r>
              <a:rPr lang="en-US" sz="1800" dirty="0" smtClean="0"/>
              <a:t>2</a:t>
            </a:r>
            <a:endParaRPr lang="en-ZA" sz="1800" dirty="0"/>
          </a:p>
        </p:txBody>
      </p:sp>
      <p:sp>
        <p:nvSpPr>
          <p:cNvPr id="6" name="Date Placeholder 5"/>
          <p:cNvSpPr>
            <a:spLocks noGrp="1"/>
          </p:cNvSpPr>
          <p:nvPr>
            <p:ph type="dt" sz="half" idx="10"/>
          </p:nvPr>
        </p:nvSpPr>
        <p:spPr/>
        <p:txBody>
          <a:bodyPr/>
          <a:lstStyle/>
          <a:p>
            <a:fld id="{AA2400C6-B2DB-4F58-AC67-C91663174A92}"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4 of 55</a:t>
            </a:r>
            <a:endParaRPr lang="en-ZA" dirty="0"/>
          </a:p>
        </p:txBody>
      </p:sp>
    </p:spTree>
    <p:extLst>
      <p:ext uri="{BB962C8B-B14F-4D97-AF65-F5344CB8AC3E}">
        <p14:creationId xmlns:p14="http://schemas.microsoft.com/office/powerpoint/2010/main" xmlns="" val="1086106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dirty="0" smtClean="0"/>
              <a:t>STATUS OF PEOPLE LIVING WITH DISABILTY</a:t>
            </a:r>
            <a:endParaRPr lang="en-ZA" sz="2000" dirty="0"/>
          </a:p>
        </p:txBody>
      </p:sp>
      <p:sp>
        <p:nvSpPr>
          <p:cNvPr id="4" name="Date Placeholder 3"/>
          <p:cNvSpPr>
            <a:spLocks noGrp="1"/>
          </p:cNvSpPr>
          <p:nvPr>
            <p:ph type="dt" sz="half" idx="10"/>
          </p:nvPr>
        </p:nvSpPr>
        <p:spPr/>
        <p:txBody>
          <a:bodyPr/>
          <a:lstStyle/>
          <a:p>
            <a:pPr marL="0" marR="0" lvl="0" indent="0" algn="l" defTabSz="913415" rtl="0" eaLnBrk="1" fontAlgn="auto" latinLnBrk="0" hangingPunct="1">
              <a:lnSpc>
                <a:spcPct val="100000"/>
              </a:lnSpc>
              <a:spcBef>
                <a:spcPts val="0"/>
              </a:spcBef>
              <a:spcAft>
                <a:spcPts val="0"/>
              </a:spcAft>
              <a:buClrTx/>
              <a:buSzTx/>
              <a:buFontTx/>
              <a:buNone/>
              <a:tabLst/>
              <a:defRPr/>
            </a:pPr>
            <a:fld id="{DCA57477-3394-47D9-875B-C662B333404C}"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3415" rtl="0" eaLnBrk="1" fontAlgn="auto" latinLnBrk="0" hangingPunct="1">
                <a:lnSpc>
                  <a:spcPct val="100000"/>
                </a:lnSpc>
                <a:spcBef>
                  <a:spcPts val="0"/>
                </a:spcBef>
                <a:spcAft>
                  <a:spcPts val="0"/>
                </a:spcAft>
                <a:buClrTx/>
                <a:buSzTx/>
                <a:buFontTx/>
                <a:buNone/>
                <a:tabLst/>
                <a:defRPr/>
              </a:pPr>
              <a:t>2017/02/15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34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Page 2 of 50</a:t>
            </a: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Content Placeholder 8"/>
          <p:cNvPicPr>
            <a:picLocks noGrp="1" noChangeAspect="1"/>
          </p:cNvPicPr>
          <p:nvPr>
            <p:ph idx="1"/>
          </p:nvPr>
        </p:nvPicPr>
        <p:blipFill>
          <a:blip r:embed="rId2" cstate="print"/>
          <a:stretch>
            <a:fillRect/>
          </a:stretch>
        </p:blipFill>
        <p:spPr>
          <a:xfrm>
            <a:off x="609600" y="1371600"/>
            <a:ext cx="7467600" cy="4419599"/>
          </a:xfrm>
          <a:prstGeom prst="rect">
            <a:avLst/>
          </a:prstGeom>
        </p:spPr>
      </p:pic>
    </p:spTree>
    <p:extLst>
      <p:ext uri="{BB962C8B-B14F-4D97-AF65-F5344CB8AC3E}">
        <p14:creationId xmlns:p14="http://schemas.microsoft.com/office/powerpoint/2010/main" xmlns="" val="2107561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STAFF MOVEMENT</a:t>
            </a:r>
            <a:endParaRPr lang="en-ZA" sz="2000" dirty="0">
              <a:cs typeface="Arial" pitchFamily="34" charset="0"/>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xmlns="" val="1143882429"/>
              </p:ext>
            </p:extLst>
          </p:nvPr>
        </p:nvGraphicFramePr>
        <p:xfrm>
          <a:off x="228600" y="1147155"/>
          <a:ext cx="8458200" cy="4533900"/>
        </p:xfrm>
        <a:graphic>
          <a:graphicData uri="http://schemas.openxmlformats.org/drawingml/2006/table">
            <a:tbl>
              <a:tblPr firstRow="1" firstCol="1" bandRow="1">
                <a:tableStyleId>{7E9639D4-E3E2-4D34-9284-5A2195B3D0D7}</a:tableStyleId>
              </a:tblPr>
              <a:tblGrid>
                <a:gridCol w="1984022">
                  <a:extLst>
                    <a:ext uri="{9D8B030D-6E8A-4147-A177-3AD203B41FA5}">
                      <a16:colId xmlns:a16="http://schemas.microsoft.com/office/drawing/2014/main" xmlns="" val="20000"/>
                    </a:ext>
                  </a:extLst>
                </a:gridCol>
                <a:gridCol w="2290209">
                  <a:extLst>
                    <a:ext uri="{9D8B030D-6E8A-4147-A177-3AD203B41FA5}">
                      <a16:colId xmlns:a16="http://schemas.microsoft.com/office/drawing/2014/main" xmlns="" val="20001"/>
                    </a:ext>
                  </a:extLst>
                </a:gridCol>
                <a:gridCol w="2050369">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647700">
                <a:tc>
                  <a:txBody>
                    <a:bodyPr/>
                    <a:lstStyle/>
                    <a:p>
                      <a:pPr algn="ctr">
                        <a:spcAft>
                          <a:spcPts val="0"/>
                        </a:spcAft>
                      </a:pPr>
                      <a:r>
                        <a:rPr lang="en-ZA" sz="1600" dirty="0" smtClean="0">
                          <a:solidFill>
                            <a:schemeClr val="bg1"/>
                          </a:solidFill>
                          <a:effectLst/>
                        </a:rPr>
                        <a:t>Reason </a:t>
                      </a:r>
                      <a:r>
                        <a:rPr lang="en-ZA" sz="1600" dirty="0">
                          <a:solidFill>
                            <a:schemeClr val="bg1"/>
                          </a:solidFill>
                          <a:effectLst/>
                        </a:rPr>
                        <a:t>for leaving</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smtClean="0">
                          <a:solidFill>
                            <a:schemeClr val="bg1"/>
                          </a:solidFill>
                          <a:effectLst/>
                        </a:rPr>
                        <a:t>Voluntary/Involuntary</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smtClean="0">
                          <a:solidFill>
                            <a:schemeClr val="bg1"/>
                          </a:solidFill>
                          <a:effectLst/>
                        </a:rPr>
                        <a:t>Number</a:t>
                      </a:r>
                      <a:endParaRPr lang="en-ZA" sz="1600" dirty="0">
                        <a:solidFill>
                          <a:schemeClr val="bg1"/>
                        </a:solidFill>
                        <a:effectLst/>
                        <a:latin typeface="Trebuchet MS" panose="020B0603020202020204"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spcAft>
                          <a:spcPts val="0"/>
                        </a:spcAft>
                      </a:pPr>
                      <a:r>
                        <a:rPr lang="en-ZA" sz="1600" dirty="0">
                          <a:solidFill>
                            <a:schemeClr val="bg1"/>
                          </a:solidFill>
                          <a:effectLst/>
                        </a:rPr>
                        <a:t>% voluntary vs Involuntary</a:t>
                      </a:r>
                      <a:endParaRPr lang="en-ZA" sz="1600" dirty="0">
                        <a:solidFill>
                          <a:schemeClr val="bg1"/>
                        </a:solidFill>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xmlns="" val="10000"/>
                  </a:ext>
                </a:extLst>
              </a:tr>
              <a:tr h="647700">
                <a:tc>
                  <a:txBody>
                    <a:bodyPr/>
                    <a:lstStyle/>
                    <a:p>
                      <a:pPr>
                        <a:spcAft>
                          <a:spcPts val="0"/>
                        </a:spcAft>
                      </a:pPr>
                      <a:r>
                        <a:rPr lang="en-ZA" sz="1600" dirty="0">
                          <a:effectLst/>
                        </a:rPr>
                        <a:t>Dismissal</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algn="ctr">
                        <a:spcAft>
                          <a:spcPts val="0"/>
                        </a:spcAft>
                      </a:pPr>
                      <a:r>
                        <a:rPr lang="en-ZA" sz="1600" dirty="0">
                          <a:effectLst/>
                        </a:rPr>
                        <a:t> </a:t>
                      </a: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Involuntary</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0</a:t>
                      </a:r>
                      <a:r>
                        <a:rPr lang="en-ZA" sz="1600" dirty="0">
                          <a:effectLst/>
                        </a:rPr>
                        <a: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647700">
                <a:tc>
                  <a:txBody>
                    <a:bodyPr/>
                    <a:lstStyle/>
                    <a:p>
                      <a:pPr>
                        <a:spcAft>
                          <a:spcPts val="0"/>
                        </a:spcAft>
                      </a:pPr>
                      <a:r>
                        <a:rPr lang="en-ZA" sz="1600" dirty="0">
                          <a:effectLst/>
                        </a:rPr>
                        <a:t>Retirement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3"/>
                  </a:ext>
                </a:extLst>
              </a:tr>
              <a:tr h="647700">
                <a:tc>
                  <a:txBody>
                    <a:bodyPr/>
                    <a:lstStyle/>
                    <a:p>
                      <a:pPr>
                        <a:spcAft>
                          <a:spcPts val="0"/>
                        </a:spcAft>
                      </a:pPr>
                      <a:r>
                        <a:rPr lang="en-ZA" sz="1600" dirty="0">
                          <a:effectLst/>
                        </a:rPr>
                        <a:t>Expiry of contract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4"/>
                  </a:ext>
                </a:extLst>
              </a:tr>
              <a:tr h="647700">
                <a:tc>
                  <a:txBody>
                    <a:bodyPr/>
                    <a:lstStyle/>
                    <a:p>
                      <a:pPr>
                        <a:spcAft>
                          <a:spcPts val="0"/>
                        </a:spcAft>
                      </a:pPr>
                      <a:r>
                        <a:rPr lang="en-ZA" sz="1600" dirty="0">
                          <a:effectLst/>
                        </a:rPr>
                        <a:t>Resignation</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Voluntary</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smtClean="0">
                          <a:effectLst/>
                        </a:rPr>
                        <a:t>2</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spcAft>
                          <a:spcPts val="0"/>
                        </a:spcAft>
                      </a:pPr>
                      <a:endParaRPr lang="en-ZA" sz="1600" dirty="0" smtClean="0">
                        <a:effectLst/>
                      </a:endParaRPr>
                    </a:p>
                    <a:p>
                      <a:pPr algn="ctr">
                        <a:spcAft>
                          <a:spcPts val="0"/>
                        </a:spcAft>
                      </a:pPr>
                      <a:endParaRPr lang="en-ZA" sz="1600" dirty="0" smtClean="0">
                        <a:effectLst/>
                      </a:endParaRPr>
                    </a:p>
                    <a:p>
                      <a:pPr algn="ctr">
                        <a:spcAft>
                          <a:spcPts val="0"/>
                        </a:spcAft>
                      </a:pPr>
                      <a:r>
                        <a:rPr lang="en-ZA" sz="1600" dirty="0" smtClean="0">
                          <a:effectLst/>
                        </a:rPr>
                        <a:t>100</a:t>
                      </a:r>
                      <a:r>
                        <a:rPr lang="en-ZA" sz="1600" dirty="0">
                          <a:effectLst/>
                        </a:rPr>
                        <a:t>%</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647700">
                <a:tc>
                  <a:txBody>
                    <a:bodyPr/>
                    <a:lstStyle/>
                    <a:p>
                      <a:pPr>
                        <a:spcAft>
                          <a:spcPts val="0"/>
                        </a:spcAft>
                      </a:pPr>
                      <a:r>
                        <a:rPr lang="en-ZA" sz="1600" dirty="0">
                          <a:effectLst/>
                        </a:rPr>
                        <a:t>Other</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tc>
                  <a:txBody>
                    <a:bodyPr/>
                    <a:lstStyle/>
                    <a:p>
                      <a:pPr algn="ctr">
                        <a:spcAft>
                          <a:spcPts val="0"/>
                        </a:spcAft>
                      </a:pPr>
                      <a:r>
                        <a:rPr lang="en-ZA" sz="1600" dirty="0">
                          <a:effectLst/>
                        </a:rPr>
                        <a:t>0</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0006"/>
                  </a:ext>
                </a:extLst>
              </a:tr>
              <a:tr h="647700">
                <a:tc>
                  <a:txBody>
                    <a:bodyPr/>
                    <a:lstStyle/>
                    <a:p>
                      <a:pPr>
                        <a:spcAft>
                          <a:spcPts val="0"/>
                        </a:spcAft>
                      </a:pPr>
                      <a:r>
                        <a:rPr lang="en-ZA" sz="1600" dirty="0">
                          <a:effectLst/>
                        </a:rPr>
                        <a:t>Total</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ZA" sz="1600" dirty="0">
                          <a:effectLst/>
                        </a:rPr>
                        <a:t> </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ZA" sz="1600" dirty="0" smtClean="0">
                          <a:effectLst/>
                        </a:rPr>
                        <a:t>2</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ZA" sz="1600" dirty="0">
                          <a:effectLst/>
                        </a:rPr>
                        <a:t> </a:t>
                      </a:r>
                      <a:endParaRPr lang="en-ZA" sz="1600" dirty="0">
                        <a:effectLst/>
                        <a:latin typeface="Trebuchet MS" panose="020B060302020202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7"/>
                  </a:ext>
                </a:extLst>
              </a:tr>
            </a:tbl>
          </a:graphicData>
        </a:graphic>
      </p:graphicFrame>
      <p:sp>
        <p:nvSpPr>
          <p:cNvPr id="5" name="Oval Callout 4"/>
          <p:cNvSpPr/>
          <p:nvPr/>
        </p:nvSpPr>
        <p:spPr>
          <a:xfrm>
            <a:off x="4191000" y="327501"/>
            <a:ext cx="1447800" cy="1061980"/>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1"/>
                </a:solidFill>
              </a:rPr>
              <a:t>Vacancy rate – 5.88%</a:t>
            </a:r>
            <a:endParaRPr lang="en-ZA" sz="2000" dirty="0">
              <a:solidFill>
                <a:schemeClr val="tx1"/>
              </a:solidFill>
            </a:endParaRPr>
          </a:p>
        </p:txBody>
      </p:sp>
      <p:sp>
        <p:nvSpPr>
          <p:cNvPr id="3" name="Date Placeholder 2"/>
          <p:cNvSpPr>
            <a:spLocks noGrp="1"/>
          </p:cNvSpPr>
          <p:nvPr>
            <p:ph type="dt" sz="half" idx="10"/>
          </p:nvPr>
        </p:nvSpPr>
        <p:spPr/>
        <p:txBody>
          <a:bodyPr/>
          <a:lstStyle/>
          <a:p>
            <a:fld id="{3583219D-9743-4A8F-B4F9-75828F81D183}"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39 of 55</a:t>
            </a:r>
            <a:endParaRPr lang="en-ZA" dirty="0"/>
          </a:p>
        </p:txBody>
      </p:sp>
    </p:spTree>
    <p:extLst>
      <p:ext uri="{BB962C8B-B14F-4D97-AF65-F5344CB8AC3E}">
        <p14:creationId xmlns:p14="http://schemas.microsoft.com/office/powerpoint/2010/main" xmlns="" val="17731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771525"/>
          </a:xfrm>
        </p:spPr>
        <p:txBody>
          <a:bodyPr>
            <a:normAutofit fontScale="90000"/>
          </a:bodyPr>
          <a:lstStyle/>
          <a:p>
            <a:r>
              <a:rPr lang="en-US" sz="2000" dirty="0" smtClean="0"/>
              <a:t/>
            </a:r>
            <a:br>
              <a:rPr lang="en-US" sz="2000" dirty="0" smtClean="0"/>
            </a:br>
            <a:r>
              <a:rPr lang="en-US" sz="2000" dirty="0" smtClean="0"/>
              <a:t/>
            </a:r>
            <a:br>
              <a:rPr lang="en-US" sz="2000" dirty="0" smtClean="0"/>
            </a:br>
            <a:endParaRPr lang="en-US" sz="2000" dirty="0"/>
          </a:p>
        </p:txBody>
      </p:sp>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2000" y="1705903"/>
            <a:ext cx="6096000" cy="3477875"/>
          </a:xfrm>
          <a:prstGeom prst="rect">
            <a:avLst/>
          </a:prstGeom>
          <a:noFill/>
        </p:spPr>
        <p:txBody>
          <a:bodyPr wrap="square" rtlCol="0">
            <a:spAutoFit/>
          </a:bodyPr>
          <a:lstStyle/>
          <a:p>
            <a:pPr marL="0" marR="0" lvl="0" indent="0" algn="ctr" defTabSz="91341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FINANCE</a:t>
            </a: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Monthly income versus expenditure</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prstClr val="black"/>
                </a:solidFill>
                <a:latin typeface="Trebuchet MS" panose="020B0603020202020204" pitchFamily="34" charset="0"/>
              </a:rPr>
              <a:t>Year to date </a:t>
            </a:r>
            <a:r>
              <a:rPr lang="en-US" sz="2000" b="1" dirty="0">
                <a:solidFill>
                  <a:prstClr val="black"/>
                </a:solidFill>
                <a:latin typeface="Trebuchet MS" panose="020B0603020202020204" pitchFamily="34" charset="0"/>
              </a:rPr>
              <a:t>C</a:t>
            </a:r>
            <a:r>
              <a:rPr lang="en-US" sz="2000" b="1" dirty="0" smtClean="0">
                <a:solidFill>
                  <a:prstClr val="black"/>
                </a:solidFill>
                <a:latin typeface="Trebuchet MS" panose="020B0603020202020204" pitchFamily="34" charset="0"/>
              </a:rPr>
              <a:t>ost Centre expenditure</a:t>
            </a: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Major Cost Drivers</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smtClean="0">
                <a:solidFill>
                  <a:prstClr val="black"/>
                </a:solidFill>
                <a:latin typeface="Trebuchet MS" panose="020B0603020202020204" pitchFamily="34" charset="0"/>
              </a:rPr>
              <a:t>Quarterly budget versus expenditure</a:t>
            </a: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Accumulated quarterly budget versus expenditure</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Supply Chain Management</a:t>
            </a: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205589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MONTHLY INCOME VERSUS EXPENDITURE</a:t>
            </a:r>
            <a:endParaRPr lang="en-ZA" sz="2400" dirty="0"/>
          </a:p>
        </p:txBody>
      </p:sp>
      <p:pic>
        <p:nvPicPr>
          <p:cNvPr id="3074" name="Chart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838200"/>
            <a:ext cx="8382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BDFA091-7ED6-4111-967F-0228C80E46E7}" type="datetime1">
              <a:rPr lang="en-ZA" smtClean="0"/>
              <a:pPr/>
              <a:t>2017/02/15</a:t>
            </a:fld>
            <a:endParaRPr lang="en-ZA" dirty="0"/>
          </a:p>
        </p:txBody>
      </p:sp>
      <p:sp>
        <p:nvSpPr>
          <p:cNvPr id="3" name="Footer Placeholder 2"/>
          <p:cNvSpPr>
            <a:spLocks noGrp="1"/>
          </p:cNvSpPr>
          <p:nvPr>
            <p:ph type="ftr" sz="quarter" idx="11"/>
          </p:nvPr>
        </p:nvSpPr>
        <p:spPr/>
        <p:txBody>
          <a:bodyPr/>
          <a:lstStyle/>
          <a:p>
            <a:r>
              <a:rPr lang="en-US" dirty="0" smtClean="0"/>
              <a:t>Page 41 of 55</a:t>
            </a:r>
            <a:endParaRPr lang="en-ZA" dirty="0"/>
          </a:p>
        </p:txBody>
      </p:sp>
    </p:spTree>
    <p:extLst>
      <p:ext uri="{BB962C8B-B14F-4D97-AF65-F5344CB8AC3E}">
        <p14:creationId xmlns:p14="http://schemas.microsoft.com/office/powerpoint/2010/main" xmlns="" val="1126989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GB" sz="2000" dirty="0" smtClean="0"/>
              <a:t>YEAR TO DATE COST CENTRES PERFORMANCE</a:t>
            </a:r>
            <a:endParaRPr lang="en-ZA" sz="2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3" name="Object 2"/>
          <p:cNvGraphicFramePr>
            <a:graphicFrameLocks/>
          </p:cNvGraphicFramePr>
          <p:nvPr>
            <p:extLst>
              <p:ext uri="{D42A27DB-BD31-4B8C-83A1-F6EECF244321}">
                <p14:modId xmlns:p14="http://schemas.microsoft.com/office/powerpoint/2010/main" xmlns="" val="21149020"/>
              </p:ext>
            </p:extLst>
          </p:nvPr>
        </p:nvGraphicFramePr>
        <p:xfrm>
          <a:off x="304800" y="838200"/>
          <a:ext cx="8534400" cy="5029200"/>
        </p:xfrm>
        <a:graphic>
          <a:graphicData uri="http://schemas.openxmlformats.org/presentationml/2006/ole">
            <p:oleObj spid="_x0000_s1055" name="Chart" r:id="rId4" imgW="5943558" imgH="3876786" progId="">
              <p:embed/>
            </p:oleObj>
          </a:graphicData>
        </a:graphic>
      </p:graphicFrame>
      <p:sp>
        <p:nvSpPr>
          <p:cNvPr id="4" name="Rectangle 3"/>
          <p:cNvSpPr>
            <a:spLocks noChangeArrowheads="1"/>
          </p:cNvSpPr>
          <p:nvPr/>
        </p:nvSpPr>
        <p:spPr bwMode="auto">
          <a:xfrm>
            <a:off x="0" y="3878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5" name="Date Placeholder 4"/>
          <p:cNvSpPr>
            <a:spLocks noGrp="1"/>
          </p:cNvSpPr>
          <p:nvPr>
            <p:ph type="dt" sz="half" idx="10"/>
          </p:nvPr>
        </p:nvSpPr>
        <p:spPr/>
        <p:txBody>
          <a:bodyPr/>
          <a:lstStyle/>
          <a:p>
            <a:fld id="{54B565EE-AB4F-46AB-98A3-695E77DF92D2}"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42 of 55</a:t>
            </a:r>
            <a:endParaRPr lang="en-ZA" dirty="0"/>
          </a:p>
        </p:txBody>
      </p:sp>
    </p:spTree>
    <p:extLst>
      <p:ext uri="{BB962C8B-B14F-4D97-AF65-F5344CB8AC3E}">
        <p14:creationId xmlns:p14="http://schemas.microsoft.com/office/powerpoint/2010/main" xmlns="" val="14396649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GB" sz="2000" dirty="0" smtClean="0"/>
              <a:t>MAJOR COST DRIVERS</a:t>
            </a:r>
            <a:endParaRPr lang="en-ZA" sz="20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4" name="Rectangle 3"/>
          <p:cNvSpPr>
            <a:spLocks noChangeArrowheads="1"/>
          </p:cNvSpPr>
          <p:nvPr/>
        </p:nvSpPr>
        <p:spPr bwMode="auto">
          <a:xfrm>
            <a:off x="0" y="3878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5"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6" name="Object 5"/>
          <p:cNvGraphicFramePr>
            <a:graphicFrameLocks/>
          </p:cNvGraphicFramePr>
          <p:nvPr>
            <p:extLst>
              <p:ext uri="{D42A27DB-BD31-4B8C-83A1-F6EECF244321}">
                <p14:modId xmlns:p14="http://schemas.microsoft.com/office/powerpoint/2010/main" xmlns="" val="1736594613"/>
              </p:ext>
            </p:extLst>
          </p:nvPr>
        </p:nvGraphicFramePr>
        <p:xfrm>
          <a:off x="228600" y="838200"/>
          <a:ext cx="8686800" cy="5029200"/>
        </p:xfrm>
        <a:graphic>
          <a:graphicData uri="http://schemas.openxmlformats.org/presentationml/2006/ole">
            <p:oleObj spid="_x0000_s2080" name="Chart" r:id="rId4" imgW="5956308" imgH="3889585" progId="">
              <p:embed/>
            </p:oleObj>
          </a:graphicData>
        </a:graphic>
      </p:graphicFrame>
      <p:sp>
        <p:nvSpPr>
          <p:cNvPr id="7" name="Rectangle 5"/>
          <p:cNvSpPr>
            <a:spLocks noChangeArrowheads="1"/>
          </p:cNvSpPr>
          <p:nvPr/>
        </p:nvSpPr>
        <p:spPr bwMode="auto">
          <a:xfrm>
            <a:off x="152400" y="4038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3" name="Date Placeholder 2"/>
          <p:cNvSpPr>
            <a:spLocks noGrp="1"/>
          </p:cNvSpPr>
          <p:nvPr>
            <p:ph type="dt" sz="half" idx="10"/>
          </p:nvPr>
        </p:nvSpPr>
        <p:spPr/>
        <p:txBody>
          <a:bodyPr/>
          <a:lstStyle/>
          <a:p>
            <a:fld id="{77F107A5-8E61-45A7-BF54-5C4940818D89}" type="datetime1">
              <a:rPr lang="en-ZA" smtClean="0"/>
              <a:pPr/>
              <a:t>2017/02/15</a:t>
            </a:fld>
            <a:endParaRPr lang="en-ZA" dirty="0"/>
          </a:p>
        </p:txBody>
      </p:sp>
      <p:sp>
        <p:nvSpPr>
          <p:cNvPr id="8" name="Footer Placeholder 7"/>
          <p:cNvSpPr>
            <a:spLocks noGrp="1"/>
          </p:cNvSpPr>
          <p:nvPr>
            <p:ph type="ftr" sz="quarter" idx="11"/>
          </p:nvPr>
        </p:nvSpPr>
        <p:spPr/>
        <p:txBody>
          <a:bodyPr/>
          <a:lstStyle/>
          <a:p>
            <a:r>
              <a:rPr lang="en-US" dirty="0" smtClean="0"/>
              <a:t>Page 43 of 55</a:t>
            </a:r>
            <a:endParaRPr lang="en-ZA" dirty="0"/>
          </a:p>
        </p:txBody>
      </p:sp>
      <p:sp>
        <p:nvSpPr>
          <p:cNvPr id="9" name="5-Point Star 8"/>
          <p:cNvSpPr/>
          <p:nvPr/>
        </p:nvSpPr>
        <p:spPr>
          <a:xfrm>
            <a:off x="4495800" y="1828800"/>
            <a:ext cx="3048000" cy="1905000"/>
          </a:xfrm>
          <a:prstGeom prst="star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smtClean="0">
                <a:solidFill>
                  <a:schemeClr val="tx1">
                    <a:lumMod val="95000"/>
                    <a:lumOff val="5000"/>
                  </a:schemeClr>
                </a:solidFill>
              </a:rPr>
              <a:t>The Q1 targets were deferred to Q2 due to delayed conclusion of suppliers contracts</a:t>
            </a:r>
            <a:endParaRPr lang="en-ZA" sz="900" b="1" dirty="0">
              <a:solidFill>
                <a:schemeClr val="tx1">
                  <a:lumMod val="95000"/>
                  <a:lumOff val="5000"/>
                </a:schemeClr>
              </a:solidFill>
            </a:endParaRPr>
          </a:p>
        </p:txBody>
      </p:sp>
    </p:spTree>
    <p:extLst>
      <p:ext uri="{BB962C8B-B14F-4D97-AF65-F5344CB8AC3E}">
        <p14:creationId xmlns:p14="http://schemas.microsoft.com/office/powerpoint/2010/main" xmlns="" val="468685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GB" sz="2000" dirty="0" smtClean="0"/>
              <a:t>QUARTERLY BUDGET VERSUS EXPENDITURE </a:t>
            </a:r>
            <a:endParaRPr lang="en-ZA" sz="20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4" name="Rectangle 3"/>
          <p:cNvSpPr>
            <a:spLocks noChangeArrowheads="1"/>
          </p:cNvSpPr>
          <p:nvPr/>
        </p:nvSpPr>
        <p:spPr bwMode="auto">
          <a:xfrm>
            <a:off x="0" y="3878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5"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7" name="Rectangle 5"/>
          <p:cNvSpPr>
            <a:spLocks noChangeArrowheads="1"/>
          </p:cNvSpPr>
          <p:nvPr/>
        </p:nvSpPr>
        <p:spPr bwMode="auto">
          <a:xfrm>
            <a:off x="152400" y="4038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838200"/>
            <a:ext cx="8610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75AB1585-BB01-4A72-B4E7-6F4130876FF0}"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44 of 55</a:t>
            </a:r>
            <a:endParaRPr lang="en-ZA" dirty="0"/>
          </a:p>
        </p:txBody>
      </p:sp>
    </p:spTree>
    <p:extLst>
      <p:ext uri="{BB962C8B-B14F-4D97-AF65-F5344CB8AC3E}">
        <p14:creationId xmlns:p14="http://schemas.microsoft.com/office/powerpoint/2010/main" xmlns="" val="4006032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GB" sz="2000" dirty="0" smtClean="0"/>
              <a:t>ACCUMULATED QUARTERLY BUDGET VERSUS EXPENDITURE</a:t>
            </a:r>
            <a:endParaRPr lang="en-ZA" sz="20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4" name="Rectangle 3"/>
          <p:cNvSpPr>
            <a:spLocks noChangeArrowheads="1"/>
          </p:cNvSpPr>
          <p:nvPr/>
        </p:nvSpPr>
        <p:spPr bwMode="auto">
          <a:xfrm>
            <a:off x="0" y="38782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5"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7" name="Rectangle 5"/>
          <p:cNvSpPr>
            <a:spLocks noChangeArrowheads="1"/>
          </p:cNvSpPr>
          <p:nvPr/>
        </p:nvSpPr>
        <p:spPr bwMode="auto">
          <a:xfrm>
            <a:off x="152400" y="4038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836712"/>
            <a:ext cx="86106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592F2F74-99BA-4A3A-8698-AEEC6509CDE1}" type="datetime1">
              <a:rPr lang="en-ZA" smtClean="0"/>
              <a:pPr/>
              <a:t>2017/02/15</a:t>
            </a:fld>
            <a:endParaRPr lang="en-ZA" dirty="0"/>
          </a:p>
        </p:txBody>
      </p:sp>
      <p:sp>
        <p:nvSpPr>
          <p:cNvPr id="6" name="Footer Placeholder 5"/>
          <p:cNvSpPr>
            <a:spLocks noGrp="1"/>
          </p:cNvSpPr>
          <p:nvPr>
            <p:ph type="ftr" sz="quarter" idx="11"/>
          </p:nvPr>
        </p:nvSpPr>
        <p:spPr/>
        <p:txBody>
          <a:bodyPr/>
          <a:lstStyle/>
          <a:p>
            <a:r>
              <a:rPr lang="en-US" dirty="0" smtClean="0"/>
              <a:t>Page 45 of 55</a:t>
            </a:r>
            <a:endParaRPr lang="en-ZA" dirty="0"/>
          </a:p>
        </p:txBody>
      </p:sp>
    </p:spTree>
    <p:extLst>
      <p:ext uri="{BB962C8B-B14F-4D97-AF65-F5344CB8AC3E}">
        <p14:creationId xmlns:p14="http://schemas.microsoft.com/office/powerpoint/2010/main" xmlns="" val="2130907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SUPPLY CHAIN MANAGEMENT</a:t>
            </a:r>
            <a:endParaRPr lang="en-ZA" sz="2400" dirty="0"/>
          </a:p>
        </p:txBody>
      </p:sp>
      <p:sp>
        <p:nvSpPr>
          <p:cNvPr id="2" name="TextBox 1"/>
          <p:cNvSpPr txBox="1"/>
          <p:nvPr/>
        </p:nvSpPr>
        <p:spPr>
          <a:xfrm>
            <a:off x="609600" y="1066800"/>
            <a:ext cx="7772400" cy="3139321"/>
          </a:xfrm>
          <a:prstGeom prst="rect">
            <a:avLst/>
          </a:prstGeom>
          <a:noFill/>
        </p:spPr>
        <p:txBody>
          <a:bodyPr wrap="square" rtlCol="0">
            <a:spAutoFit/>
          </a:bodyPr>
          <a:lstStyle/>
          <a:p>
            <a:pPr marL="285750" lvl="0" indent="-285750" algn="just">
              <a:buFont typeface="Arial" panose="020B0604020202020204" pitchFamily="34" charset="0"/>
              <a:buChar char="•"/>
            </a:pPr>
            <a:r>
              <a:rPr lang="en-GB" dirty="0">
                <a:latin typeface="Trebuchet MS" panose="020B0603020202020204" pitchFamily="34" charset="0"/>
              </a:rPr>
              <a:t>Base Media (Pty) Ltd was awarded a three-month contract through a deviation process for media monitoring and analysis services for the total value of R373 863.99 inclusive of VAT. A tender process is currently underway for a three-year </a:t>
            </a:r>
            <a:r>
              <a:rPr lang="en-GB" dirty="0" smtClean="0">
                <a:latin typeface="Trebuchet MS" panose="020B0603020202020204" pitchFamily="34" charset="0"/>
              </a:rPr>
              <a:t>contract.</a:t>
            </a:r>
          </a:p>
          <a:p>
            <a:pPr marL="285750" lvl="0" indent="-285750" algn="just">
              <a:buFont typeface="Arial" panose="020B0604020202020204" pitchFamily="34" charset="0"/>
              <a:buChar char="•"/>
            </a:pPr>
            <a:endParaRPr lang="en-ZA" dirty="0">
              <a:latin typeface="Trebuchet MS" panose="020B0603020202020204" pitchFamily="34" charset="0"/>
            </a:endParaRPr>
          </a:p>
          <a:p>
            <a:pPr marL="285750" lvl="0" indent="-285750" algn="just">
              <a:buFont typeface="Arial" panose="020B0604020202020204" pitchFamily="34" charset="0"/>
              <a:buChar char="•"/>
            </a:pPr>
            <a:r>
              <a:rPr lang="en-GB" dirty="0">
                <a:latin typeface="Trebuchet MS" panose="020B0603020202020204" pitchFamily="34" charset="0"/>
              </a:rPr>
              <a:t>No irregular expenses have been incurred during the quarter under review</a:t>
            </a:r>
            <a:r>
              <a:rPr lang="en-GB" dirty="0" smtClean="0">
                <a:latin typeface="Trebuchet MS" panose="020B0603020202020204" pitchFamily="34" charset="0"/>
              </a:rPr>
              <a:t>.</a:t>
            </a:r>
          </a:p>
          <a:p>
            <a:pPr marL="285750" lvl="0" indent="-285750" algn="just">
              <a:buFont typeface="Arial" panose="020B0604020202020204" pitchFamily="34" charset="0"/>
              <a:buChar char="•"/>
            </a:pPr>
            <a:endParaRPr lang="en-ZA" dirty="0">
              <a:latin typeface="Trebuchet MS" panose="020B0603020202020204" pitchFamily="34" charset="0"/>
            </a:endParaRPr>
          </a:p>
          <a:p>
            <a:pPr marL="285750" lvl="0" indent="-285750" algn="just">
              <a:buFont typeface="Arial" panose="020B0604020202020204" pitchFamily="34" charset="0"/>
              <a:buChar char="•"/>
            </a:pPr>
            <a:r>
              <a:rPr lang="en-GB" dirty="0">
                <a:latin typeface="Trebuchet MS" panose="020B0603020202020204" pitchFamily="34" charset="0"/>
              </a:rPr>
              <a:t>Implementation of recommendations from AGSA is continuous. In particular, the update of the entity’s supplier database and the planned verification of declarations of interest.</a:t>
            </a:r>
            <a:endParaRPr lang="en-ZA" dirty="0">
              <a:latin typeface="Trebuchet MS" panose="020B0603020202020204" pitchFamily="34" charset="0"/>
            </a:endParaRPr>
          </a:p>
        </p:txBody>
      </p:sp>
      <p:sp>
        <p:nvSpPr>
          <p:cNvPr id="3" name="Date Placeholder 2"/>
          <p:cNvSpPr>
            <a:spLocks noGrp="1"/>
          </p:cNvSpPr>
          <p:nvPr>
            <p:ph type="dt" sz="half" idx="10"/>
          </p:nvPr>
        </p:nvSpPr>
        <p:spPr/>
        <p:txBody>
          <a:bodyPr/>
          <a:lstStyle/>
          <a:p>
            <a:fld id="{694C9210-0BA7-4C5C-BE64-1F4B920FCFA8}"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46 </a:t>
            </a:r>
            <a:r>
              <a:rPr lang="en-US" dirty="0"/>
              <a:t>of 55</a:t>
            </a:r>
            <a:endParaRPr lang="en-ZA" dirty="0"/>
          </a:p>
        </p:txBody>
      </p:sp>
    </p:spTree>
    <p:extLst>
      <p:ext uri="{BB962C8B-B14F-4D97-AF65-F5344CB8AC3E}">
        <p14:creationId xmlns:p14="http://schemas.microsoft.com/office/powerpoint/2010/main" xmlns="" val="1223061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1475" y="3633787"/>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a:p>
          <a:p>
            <a:r>
              <a:rPr lang="en-US" sz="1800" dirty="0" smtClean="0"/>
              <a:t>Quarter 1 Report</a:t>
            </a:r>
            <a:endParaRPr lang="en-US" sz="800" dirty="0" smtClean="0"/>
          </a:p>
          <a:p>
            <a:pPr marL="456705" lvl="1" indent="0">
              <a:buNone/>
            </a:pPr>
            <a:endParaRPr lang="en-US" sz="800" strike="sngStrike" dirty="0" smtClean="0"/>
          </a:p>
          <a:p>
            <a:r>
              <a:rPr lang="en-US" sz="1800" dirty="0" smtClean="0"/>
              <a:t>Quarter 2</a:t>
            </a:r>
            <a:endParaRPr lang="en-ZA" sz="1800" dirty="0"/>
          </a:p>
          <a:p>
            <a:pPr lvl="1"/>
            <a:r>
              <a:rPr lang="en-ZA" sz="1650" dirty="0"/>
              <a:t>Performance Information</a:t>
            </a:r>
          </a:p>
          <a:p>
            <a:pPr lvl="1"/>
            <a:r>
              <a:rPr lang="en-US" sz="1650" dirty="0"/>
              <a:t>Finance</a:t>
            </a:r>
          </a:p>
          <a:p>
            <a:pPr lvl="1"/>
            <a:r>
              <a:rPr lang="en-US" sz="1650" b="1" dirty="0">
                <a:solidFill>
                  <a:schemeClr val="tx2"/>
                </a:solidFill>
              </a:rPr>
              <a:t>Performance Results</a:t>
            </a:r>
          </a:p>
          <a:p>
            <a:pPr lvl="1"/>
            <a:endParaRPr lang="en-US" sz="1650" dirty="0"/>
          </a:p>
        </p:txBody>
      </p:sp>
      <p:sp>
        <p:nvSpPr>
          <p:cNvPr id="6" name="Date Placeholder 5"/>
          <p:cNvSpPr>
            <a:spLocks noGrp="1"/>
          </p:cNvSpPr>
          <p:nvPr>
            <p:ph type="dt" sz="half" idx="10"/>
          </p:nvPr>
        </p:nvSpPr>
        <p:spPr/>
        <p:txBody>
          <a:bodyPr/>
          <a:lstStyle/>
          <a:p>
            <a:fld id="{81BDA53F-AB9C-4075-BDBA-0CE4EC4647D2}"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47 </a:t>
            </a:r>
            <a:r>
              <a:rPr lang="en-US" dirty="0"/>
              <a:t>of 55</a:t>
            </a:r>
            <a:endParaRPr lang="en-ZA" dirty="0"/>
          </a:p>
        </p:txBody>
      </p:sp>
    </p:spTree>
    <p:extLst>
      <p:ext uri="{BB962C8B-B14F-4D97-AF65-F5344CB8AC3E}">
        <p14:creationId xmlns:p14="http://schemas.microsoft.com/office/powerpoint/2010/main" xmlns="" val="106823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2109"/>
            <a:ext cx="8229600" cy="706091"/>
          </a:xfrm>
        </p:spPr>
        <p:txBody>
          <a:bodyPr>
            <a:normAutofit/>
          </a:bodyPr>
          <a:lstStyle/>
          <a:p>
            <a:r>
              <a:rPr lang="en-ZA" sz="2000" dirty="0">
                <a:cs typeface="Arial" pitchFamily="34" charset="0"/>
              </a:rPr>
              <a:t>ORGANISATIONAL VALUES</a:t>
            </a:r>
          </a:p>
        </p:txBody>
      </p:sp>
      <p:sp>
        <p:nvSpPr>
          <p:cNvPr id="3" name="Date Placeholder 2"/>
          <p:cNvSpPr>
            <a:spLocks noGrp="1"/>
          </p:cNvSpPr>
          <p:nvPr>
            <p:ph type="dt" sz="half" idx="10"/>
          </p:nvPr>
        </p:nvSpPr>
        <p:spPr/>
        <p:txBody>
          <a:bodyPr/>
          <a:lstStyle/>
          <a:p>
            <a:fld id="{99F35243-1D88-44D1-83B8-43874DA52E00}"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5 of 55</a:t>
            </a:r>
            <a:endParaRPr lang="en-Z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914400"/>
            <a:ext cx="6858000" cy="5105400"/>
          </a:xfrm>
          <a:prstGeom prst="rect">
            <a:avLst/>
          </a:prstGeom>
        </p:spPr>
      </p:pic>
    </p:spTree>
    <p:extLst>
      <p:ext uri="{BB962C8B-B14F-4D97-AF65-F5344CB8AC3E}">
        <p14:creationId xmlns:p14="http://schemas.microsoft.com/office/powerpoint/2010/main" xmlns="" val="1064781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381001" y="8382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1" y="6096000"/>
            <a:ext cx="838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2143661"/>
            <a:ext cx="6096000" cy="1323439"/>
          </a:xfrm>
          <a:prstGeom prst="rect">
            <a:avLst/>
          </a:prstGeom>
          <a:noFill/>
        </p:spPr>
        <p:txBody>
          <a:bodyPr wrap="square" rtlCol="0">
            <a:spAutoFit/>
          </a:bodyPr>
          <a:lstStyle/>
          <a:p>
            <a:pPr marL="342900" marR="0" lvl="0" indent="-34290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PERFORMANCE RESULTS</a:t>
            </a:r>
          </a:p>
          <a:p>
            <a:pPr marL="0" marR="0" lvl="0" indent="0" algn="ctr" defTabSz="913415"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ctr"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xmlns="" val="1651787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a:t>
            </a:r>
            <a:endParaRPr lang="en-ZA" sz="2400" dirty="0"/>
          </a:p>
        </p:txBody>
      </p:sp>
      <p:sp>
        <p:nvSpPr>
          <p:cNvPr id="2" name="TextBox 1"/>
          <p:cNvSpPr txBox="1"/>
          <p:nvPr/>
        </p:nvSpPr>
        <p:spPr>
          <a:xfrm>
            <a:off x="685801" y="852113"/>
            <a:ext cx="7772400" cy="5168081"/>
          </a:xfrm>
          <a:prstGeom prst="rect">
            <a:avLst/>
          </a:prstGeom>
          <a:noFill/>
        </p:spPr>
        <p:txBody>
          <a:bodyPr wrap="square" rtlCol="0">
            <a:spAutoFit/>
          </a:bodyPr>
          <a:lstStyle/>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1: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Administration</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Strategy </a:t>
            </a:r>
          </a:p>
          <a:p>
            <a:pPr marL="0" marR="0" lvl="0" indent="0" algn="just"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Ensure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 high performance organisation boasting the capabilities needed to deliver locally and globally</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100000"/>
              </a:lnSpc>
              <a:spcBef>
                <a:spcPts val="0"/>
              </a:spcBef>
              <a:spcAft>
                <a:spcPts val="80"/>
              </a:spcAft>
              <a:buClrTx/>
              <a:buSzTx/>
              <a:buFont typeface="Arial" pitchFamily="34" charset="0"/>
              <a:buChar char="•"/>
              <a:tabLst/>
              <a:defRPr/>
            </a:pPr>
            <a:r>
              <a:rPr kumimoji="0" lang="en-GB" sz="1800" b="1"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Key result area</a:t>
            </a:r>
          </a:p>
          <a:p>
            <a:pPr marL="0" marR="0" lvl="0" indent="0" algn="just" defTabSz="914400" rtl="0" eaLnBrk="1" fontAlgn="auto" latinLnBrk="0" hangingPunct="1">
              <a:lnSpc>
                <a:spcPct val="100000"/>
              </a:lnSpc>
              <a:spcBef>
                <a:spcPts val="0"/>
              </a:spcBef>
              <a:spcAft>
                <a:spcPts val="8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D</a:t>
            </a:r>
            <a:r>
              <a:rPr kumimoji="0" lang="en-US"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rPr>
              <a:t>evelop and manage the organisational capabilities we need, both locally and globally</a:t>
            </a:r>
          </a:p>
          <a:p>
            <a:pPr marL="0" marR="0" lvl="0" indent="0" algn="just" defTabSz="914400" rtl="0" eaLnBrk="1" fontAlgn="auto" latinLnBrk="0" hangingPunct="1">
              <a:lnSpc>
                <a:spcPct val="100000"/>
              </a:lnSpc>
              <a:spcBef>
                <a:spcPts val="0"/>
              </a:spcBef>
              <a:spcAft>
                <a:spcPts val="8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pitchFamily="34" charset="0"/>
              <a:ea typeface="+mn-ea"/>
              <a:cs typeface="Arial" pitchFamily="34" charset="0"/>
            </a:endParaRPr>
          </a:p>
          <a:p>
            <a:pPr marL="342900" marR="0" lvl="0" indent="-342900" algn="just" defTabSz="914400" rtl="0" eaLnBrk="1" fontAlgn="auto" latinLnBrk="0" hangingPunct="1">
              <a:lnSpc>
                <a:spcPct val="100000"/>
              </a:lnSpc>
              <a:spcBef>
                <a:spcPts val="0"/>
              </a:spcBef>
              <a:spcAft>
                <a:spcPts val="80"/>
              </a:spcAft>
              <a:buClrTx/>
              <a:buSzTx/>
              <a:buFont typeface="Arial" pitchFamily="34" charset="0"/>
              <a:buChar char="•"/>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ea typeface="+mn-ea"/>
                <a:cs typeface="Arial" pitchFamily="34" charset="0"/>
              </a:rPr>
              <a:t>Achievement:</a:t>
            </a:r>
          </a:p>
          <a:p>
            <a:pPr marL="799604" lvl="1" indent="-342900" algn="just" defTabSz="914400">
              <a:spcAft>
                <a:spcPts val="80"/>
              </a:spcAft>
              <a:buFont typeface="Courier New" charset="0"/>
              <a:buChar char="o"/>
              <a:defRPr/>
            </a:pPr>
            <a:r>
              <a:rPr lang="en-US" b="1" kern="0" dirty="0" smtClean="0">
                <a:solidFill>
                  <a:prstClr val="black"/>
                </a:solidFill>
                <a:latin typeface="Trebuchet MS" panose="020B0603020202020204" pitchFamily="34" charset="0"/>
                <a:cs typeface="Arial" pitchFamily="34" charset="0"/>
              </a:rPr>
              <a:t>Number of targets:  19</a:t>
            </a:r>
            <a:endParaRPr lang="en-US" b="1" kern="0" dirty="0">
              <a:solidFill>
                <a:prstClr val="black"/>
              </a:solidFill>
              <a:latin typeface="Trebuchet MS" panose="020B0603020202020204" pitchFamily="34" charset="0"/>
              <a:cs typeface="Arial" pitchFamily="34" charset="0"/>
            </a:endParaRPr>
          </a:p>
          <a:p>
            <a:pPr marL="799604" lvl="1" indent="-342900" algn="just" defTabSz="914400">
              <a:spcAft>
                <a:spcPts val="80"/>
              </a:spcAft>
              <a:buFont typeface="Courier New" charset="0"/>
              <a:buChar char="o"/>
              <a:defRPr/>
            </a:pPr>
            <a:r>
              <a:rPr kumimoji="0" lang="en-US" sz="1800" b="0" i="0" u="none" strike="noStrike" kern="0" cap="none" spc="0" normalizeH="0" baseline="0" noProof="0" dirty="0" smtClean="0">
                <a:ln>
                  <a:noFill/>
                </a:ln>
                <a:solidFill>
                  <a:prstClr val="black"/>
                </a:solidFill>
                <a:effectLst/>
                <a:uLnTx/>
                <a:uFillTx/>
                <a:latin typeface="Trebuchet MS" panose="020B0603020202020204" pitchFamily="34" charset="0"/>
                <a:ea typeface="+mn-ea"/>
                <a:cs typeface="Arial" pitchFamily="34" charset="0"/>
              </a:rPr>
              <a:t>13 targets met</a:t>
            </a:r>
          </a:p>
          <a:p>
            <a:pPr marL="799604" lvl="1" indent="-342900" algn="just" defTabSz="914400">
              <a:spcAft>
                <a:spcPts val="80"/>
              </a:spcAft>
              <a:buFont typeface="Courier New" charset="0"/>
              <a:buChar char="o"/>
              <a:defRPr/>
            </a:pPr>
            <a:r>
              <a:rPr kumimoji="0" lang="en-US" sz="1800" b="0" i="0" u="none" strike="noStrike" kern="0" cap="none" spc="0" normalizeH="0" baseline="0" noProof="0" dirty="0" smtClean="0">
                <a:ln>
                  <a:noFill/>
                </a:ln>
                <a:effectLst/>
                <a:uLnTx/>
                <a:uFillTx/>
                <a:latin typeface="Trebuchet MS" panose="020B0603020202020204" pitchFamily="34" charset="0"/>
                <a:ea typeface="+mn-ea"/>
                <a:cs typeface="Arial" pitchFamily="34" charset="0"/>
              </a:rPr>
              <a:t>4 targets not achieved</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5" name="Oval Callout 4"/>
          <p:cNvSpPr/>
          <p:nvPr/>
        </p:nvSpPr>
        <p:spPr>
          <a:xfrm>
            <a:off x="5257800" y="3129558"/>
            <a:ext cx="1828801" cy="1167188"/>
          </a:xfrm>
          <a:prstGeom prst="wedgeEllipseCallout">
            <a:avLst>
              <a:gd name="adj1" fmla="val -106012"/>
              <a:gd name="adj2" fmla="val 502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68% achieved</a:t>
            </a:r>
            <a:endParaRPr lang="en-US" b="1" kern="0" dirty="0">
              <a:solidFill>
                <a:schemeClr val="tx1"/>
              </a:solidFill>
              <a:latin typeface="Trebuchet MS" panose="020B0603020202020204" pitchFamily="34" charset="0"/>
              <a:cs typeface="Arial" pitchFamily="34" charset="0"/>
            </a:endParaRPr>
          </a:p>
        </p:txBody>
      </p:sp>
      <p:sp>
        <p:nvSpPr>
          <p:cNvPr id="3" name="Date Placeholder 2"/>
          <p:cNvSpPr>
            <a:spLocks noGrp="1"/>
          </p:cNvSpPr>
          <p:nvPr>
            <p:ph type="dt" sz="half" idx="10"/>
          </p:nvPr>
        </p:nvSpPr>
        <p:spPr/>
        <p:txBody>
          <a:bodyPr/>
          <a:lstStyle/>
          <a:p>
            <a:fld id="{08FA66E1-2A2B-4B76-8C90-C26CCF9952FA}"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49 </a:t>
            </a:r>
            <a:r>
              <a:rPr lang="en-US" dirty="0"/>
              <a:t>of 55</a:t>
            </a:r>
            <a:endParaRPr lang="en-ZA" dirty="0"/>
          </a:p>
        </p:txBody>
      </p:sp>
    </p:spTree>
    <p:extLst>
      <p:ext uri="{BB962C8B-B14F-4D97-AF65-F5344CB8AC3E}">
        <p14:creationId xmlns:p14="http://schemas.microsoft.com/office/powerpoint/2010/main" xmlns="" val="2977188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3"/>
          <p:cNvSpPr>
            <a:spLocks noGrp="1"/>
          </p:cNvSpPr>
          <p:nvPr>
            <p:ph type="title"/>
          </p:nvPr>
        </p:nvSpPr>
        <p:spPr>
          <a:xfrm>
            <a:off x="231775" y="260648"/>
            <a:ext cx="7997825" cy="576064"/>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a:t>
            </a:r>
            <a:endParaRPr lang="en-ZA" sz="2400" dirty="0"/>
          </a:p>
        </p:txBody>
      </p:sp>
      <p:sp>
        <p:nvSpPr>
          <p:cNvPr id="2" name="TextBox 1"/>
          <p:cNvSpPr txBox="1"/>
          <p:nvPr/>
        </p:nvSpPr>
        <p:spPr>
          <a:xfrm>
            <a:off x="304799" y="990600"/>
            <a:ext cx="8115300" cy="646331"/>
          </a:xfrm>
          <a:prstGeom prst="rect">
            <a:avLst/>
          </a:prstGeom>
          <a:noFill/>
        </p:spPr>
        <p:txBody>
          <a:bodyPr wrap="square" rtlCol="0">
            <a:spAutoFit/>
          </a:bodyPr>
          <a:lstStyle/>
          <a:p>
            <a:pPr marL="0" marR="0" lvl="0" indent="0" algn="l" defTabSz="913415"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PROGRAMME 1: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Administration</a:t>
            </a:r>
          </a:p>
          <a:p>
            <a:pPr marL="0" marR="0" lvl="0" indent="0" algn="l"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733286503"/>
              </p:ext>
            </p:extLst>
          </p:nvPr>
        </p:nvGraphicFramePr>
        <p:xfrm>
          <a:off x="231775" y="1524000"/>
          <a:ext cx="8607426" cy="3418840"/>
        </p:xfrm>
        <a:graphic>
          <a:graphicData uri="http://schemas.openxmlformats.org/drawingml/2006/table">
            <a:tbl>
              <a:tblPr firstRow="1" bandRow="1">
                <a:tableStyleId>{5C22544A-7EE6-4342-B048-85BDC9FD1C3A}</a:tableStyleId>
              </a:tblPr>
              <a:tblGrid>
                <a:gridCol w="537965">
                  <a:extLst>
                    <a:ext uri="{9D8B030D-6E8A-4147-A177-3AD203B41FA5}">
                      <a16:colId xmlns:a16="http://schemas.microsoft.com/office/drawing/2014/main" xmlns="" val="2805613705"/>
                    </a:ext>
                  </a:extLst>
                </a:gridCol>
                <a:gridCol w="2659260">
                  <a:extLst>
                    <a:ext uri="{9D8B030D-6E8A-4147-A177-3AD203B41FA5}">
                      <a16:colId xmlns:a16="http://schemas.microsoft.com/office/drawing/2014/main" xmlns="" val="3305836661"/>
                    </a:ext>
                  </a:extLst>
                </a:gridCol>
                <a:gridCol w="5410201">
                  <a:extLst>
                    <a:ext uri="{9D8B030D-6E8A-4147-A177-3AD203B41FA5}">
                      <a16:colId xmlns:a16="http://schemas.microsoft.com/office/drawing/2014/main" xmlns="" val="2664043493"/>
                    </a:ext>
                  </a:extLst>
                </a:gridCol>
              </a:tblGrid>
              <a:tr h="370840">
                <a:tc>
                  <a:txBody>
                    <a:bodyPr/>
                    <a:lstStyle/>
                    <a:p>
                      <a:pPr algn="ctr"/>
                      <a:endParaRPr lang="en-ZA" sz="14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ZA" sz="1400" dirty="0" smtClean="0">
                          <a:latin typeface="Trebuchet MS" panose="020B0603020202020204" pitchFamily="34" charset="0"/>
                        </a:rPr>
                        <a:t>4 Targets not</a:t>
                      </a:r>
                      <a:r>
                        <a:rPr lang="en-ZA" sz="1400" baseline="0" dirty="0" smtClean="0">
                          <a:latin typeface="Trebuchet MS" panose="020B0603020202020204" pitchFamily="34" charset="0"/>
                        </a:rPr>
                        <a:t> </a:t>
                      </a:r>
                      <a:r>
                        <a:rPr lang="en-ZA" sz="1400" dirty="0" smtClean="0">
                          <a:latin typeface="Trebuchet MS" panose="020B0603020202020204" pitchFamily="34" charset="0"/>
                        </a:rPr>
                        <a:t>met</a:t>
                      </a:r>
                      <a:endParaRPr lang="en-ZA" sz="14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ZA" sz="1400" dirty="0" smtClean="0">
                          <a:latin typeface="Trebuchet MS" panose="020B0603020202020204" pitchFamily="34" charset="0"/>
                        </a:rPr>
                        <a:t>Variance Explanation</a:t>
                      </a:r>
                      <a:endParaRPr lang="en-ZA" sz="14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1131445809"/>
                  </a:ext>
                </a:extLst>
              </a:tr>
              <a:tr h="370840">
                <a:tc>
                  <a:txBody>
                    <a:bodyPr/>
                    <a:lstStyle/>
                    <a:p>
                      <a:pPr algn="l"/>
                      <a:r>
                        <a:rPr lang="en-ZA" sz="1400" dirty="0" smtClean="0">
                          <a:latin typeface="Trebuchet MS" panose="020B0603020202020204" pitchFamily="34" charset="0"/>
                        </a:rPr>
                        <a:t>1</a:t>
                      </a:r>
                      <a:endParaRPr lang="en-ZA" sz="14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400" b="0" dirty="0">
                          <a:solidFill>
                            <a:srgbClr val="000000"/>
                          </a:solidFill>
                          <a:effectLst/>
                          <a:latin typeface="Trebuchet MS" panose="020B0603020202020204" pitchFamily="34" charset="0"/>
                          <a:ea typeface="Calibri"/>
                        </a:rPr>
                        <a:t>A business case approved by Board</a:t>
                      </a:r>
                      <a:endParaRPr lang="en-ZA" sz="1400" b="0" dirty="0">
                        <a:effectLst/>
                        <a:latin typeface="Trebuchet MS" panose="020B0603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GB" sz="1400" b="0" kern="1200" dirty="0" smtClean="0">
                          <a:solidFill>
                            <a:schemeClr val="dk1"/>
                          </a:solidFill>
                          <a:effectLst/>
                          <a:latin typeface="Trebuchet MS" panose="020B0603020202020204" pitchFamily="34" charset="0"/>
                          <a:ea typeface="+mn-ea"/>
                          <a:cs typeface="+mn-cs"/>
                        </a:rPr>
                        <a:t>The target required the appointment of a service provider for the business case funding model to be appointed.  The</a:t>
                      </a:r>
                      <a:r>
                        <a:rPr lang="en-GB" sz="1400" b="0" kern="1200" baseline="0" dirty="0" smtClean="0">
                          <a:solidFill>
                            <a:schemeClr val="dk1"/>
                          </a:solidFill>
                          <a:effectLst/>
                          <a:latin typeface="Trebuchet MS" panose="020B0603020202020204" pitchFamily="34" charset="0"/>
                          <a:ea typeface="+mn-ea"/>
                          <a:cs typeface="+mn-cs"/>
                        </a:rPr>
                        <a:t> Board has since reviewed the target as communicated in the Q2 Management Report.</a:t>
                      </a:r>
                      <a:endParaRPr lang="en-ZA" sz="1400" b="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400147523"/>
                  </a:ext>
                </a:extLst>
              </a:tr>
              <a:tr h="370840">
                <a:tc>
                  <a:txBody>
                    <a:bodyPr/>
                    <a:lstStyle/>
                    <a:p>
                      <a:pPr algn="l"/>
                      <a:r>
                        <a:rPr lang="en-ZA" sz="1400" dirty="0" smtClean="0">
                          <a:latin typeface="Trebuchet MS" panose="020B0603020202020204" pitchFamily="34" charset="0"/>
                        </a:rPr>
                        <a:t>2</a:t>
                      </a:r>
                      <a:endParaRPr lang="en-ZA" sz="14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400" b="0" dirty="0">
                          <a:effectLst/>
                          <a:latin typeface="Trebuchet MS" panose="020B0603020202020204" pitchFamily="34" charset="0"/>
                          <a:ea typeface="Calibri"/>
                        </a:rPr>
                        <a:t>Phase 2 implementation of the Enterprise Resource Plan (ERP) solution.</a:t>
                      </a:r>
                      <a:endParaRPr lang="en-ZA" sz="1400" b="0" dirty="0">
                        <a:effectLst/>
                        <a:latin typeface="Trebuchet MS" panose="020B0603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GB" sz="1400" b="0" kern="1200" dirty="0" smtClean="0">
                          <a:solidFill>
                            <a:schemeClr val="dk1"/>
                          </a:solidFill>
                          <a:effectLst/>
                          <a:latin typeface="Trebuchet MS" panose="020B0603020202020204" pitchFamily="34" charset="0"/>
                          <a:ea typeface="+mn-ea"/>
                          <a:cs typeface="+mn-cs"/>
                        </a:rPr>
                        <a:t>Development of software requirements and project plan completed. The implementation is ongoing is expected to be completed by the end of Financial Year.</a:t>
                      </a:r>
                      <a:endParaRPr lang="en-ZA" sz="1400" b="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368793299"/>
                  </a:ext>
                </a:extLst>
              </a:tr>
              <a:tr h="370840">
                <a:tc>
                  <a:txBody>
                    <a:bodyPr/>
                    <a:lstStyle/>
                    <a:p>
                      <a:pPr algn="l"/>
                      <a:r>
                        <a:rPr lang="en-US" sz="1400" dirty="0" smtClean="0">
                          <a:latin typeface="Trebuchet MS" panose="020B0603020202020204" pitchFamily="34" charset="0"/>
                        </a:rPr>
                        <a:t>3</a:t>
                      </a:r>
                      <a:endParaRPr lang="en-ZA" sz="14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400" b="0" dirty="0">
                          <a:effectLst/>
                          <a:latin typeface="Trebuchet MS" panose="020B0603020202020204" pitchFamily="34" charset="0"/>
                          <a:ea typeface="Calibri"/>
                        </a:rPr>
                        <a:t>100% legal compliance per compliance checklist</a:t>
                      </a:r>
                      <a:endParaRPr lang="en-ZA" sz="1400" b="0" dirty="0">
                        <a:effectLst/>
                        <a:latin typeface="Trebuchet MS" panose="020B0603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GB" sz="1400" b="0" kern="1200" dirty="0" smtClean="0">
                          <a:solidFill>
                            <a:schemeClr val="dk1"/>
                          </a:solidFill>
                          <a:effectLst/>
                          <a:latin typeface="Trebuchet MS" panose="020B0603020202020204" pitchFamily="34" charset="0"/>
                          <a:ea typeface="+mn-ea"/>
                          <a:cs typeface="+mn-cs"/>
                        </a:rPr>
                        <a:t>  Compliance currently 98.3% instead of 100% of an annual target.</a:t>
                      </a:r>
                      <a:endParaRPr lang="en-ZA" sz="1400" b="0" dirty="0">
                        <a:effectLst/>
                        <a:latin typeface="Trebuchet MS" panose="020B0603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a:txBody>
                    <a:bodyPr/>
                    <a:lstStyle/>
                    <a:p>
                      <a:pPr algn="l"/>
                      <a:r>
                        <a:rPr lang="en-US" sz="1400" dirty="0" smtClean="0">
                          <a:latin typeface="Trebuchet MS" panose="020B0603020202020204" pitchFamily="34" charset="0"/>
                        </a:rPr>
                        <a:t>4</a:t>
                      </a:r>
                      <a:endParaRPr lang="en-ZA" sz="14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400" b="0" dirty="0" smtClean="0">
                          <a:effectLst/>
                          <a:latin typeface="Trebuchet MS"/>
                          <a:ea typeface="Calibri"/>
                        </a:rPr>
                        <a:t>Submit an application for establishment of foreign offices in China</a:t>
                      </a:r>
                      <a:endParaRPr lang="en-ZA" sz="1400" b="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GB" sz="1400" b="0" dirty="0" smtClean="0">
                          <a:effectLst/>
                          <a:latin typeface="Trebuchet MS"/>
                          <a:ea typeface="Calibri"/>
                        </a:rPr>
                        <a:t>The Minister of Communications</a:t>
                      </a:r>
                      <a:r>
                        <a:rPr lang="en-GB" sz="1400" b="0" baseline="0" dirty="0" smtClean="0">
                          <a:effectLst/>
                          <a:latin typeface="Trebuchet MS"/>
                          <a:ea typeface="Calibri"/>
                        </a:rPr>
                        <a:t> and the Board of Trustees will assist management</a:t>
                      </a:r>
                      <a:r>
                        <a:rPr lang="en-GB" sz="1400" b="0" dirty="0" smtClean="0">
                          <a:effectLst/>
                          <a:latin typeface="Trebuchet MS"/>
                          <a:ea typeface="Calibri"/>
                        </a:rPr>
                        <a:t> and</a:t>
                      </a:r>
                      <a:r>
                        <a:rPr lang="en-GB" sz="1400" b="0" baseline="0" dirty="0" smtClean="0">
                          <a:effectLst/>
                          <a:latin typeface="Trebuchet MS"/>
                          <a:ea typeface="Calibri"/>
                        </a:rPr>
                        <a:t> </a:t>
                      </a:r>
                      <a:r>
                        <a:rPr lang="en-GB" sz="1400" b="0" dirty="0" smtClean="0">
                          <a:effectLst/>
                          <a:latin typeface="Trebuchet MS"/>
                          <a:ea typeface="Calibri"/>
                        </a:rPr>
                        <a:t> engage DIRCO to assist with the Government to Government approach once the new Country Manager: China has been appointed.</a:t>
                      </a:r>
                      <a:endParaRPr lang="en-ZA" sz="1400" b="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3" name="Date Placeholder 2"/>
          <p:cNvSpPr>
            <a:spLocks noGrp="1"/>
          </p:cNvSpPr>
          <p:nvPr>
            <p:ph type="dt" sz="half" idx="10"/>
          </p:nvPr>
        </p:nvSpPr>
        <p:spPr/>
        <p:txBody>
          <a:bodyPr/>
          <a:lstStyle/>
          <a:p>
            <a:fld id="{493E0321-16F5-4D40-A888-F6FEFA4CAA78}"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50 </a:t>
            </a:r>
            <a:r>
              <a:rPr lang="en-US" dirty="0"/>
              <a:t>of 55</a:t>
            </a:r>
            <a:endParaRPr lang="en-ZA" dirty="0"/>
          </a:p>
        </p:txBody>
      </p:sp>
    </p:spTree>
    <p:extLst>
      <p:ext uri="{BB962C8B-B14F-4D97-AF65-F5344CB8AC3E}">
        <p14:creationId xmlns:p14="http://schemas.microsoft.com/office/powerpoint/2010/main" xmlns="" val="18893827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08330"/>
            <a:ext cx="8229600" cy="629891"/>
          </a:xfrm>
        </p:spPr>
        <p:txBody>
          <a:bodyPr vert="horz" lIns="91340" tIns="45671" rIns="91340" bIns="45671" rtlCol="0" anchor="ctr">
            <a:noAutofit/>
          </a:bodyPr>
          <a:lstStyle/>
          <a:p>
            <a:r>
              <a:rPr lang="en-US" sz="2000" spc="-30" dirty="0" smtClean="0">
                <a:cs typeface="Arial" pitchFamily="34" charset="0"/>
              </a:rPr>
              <a:t>PERFORMANCE RESULTS</a:t>
            </a:r>
            <a:endParaRPr lang="en-US" sz="2400" dirty="0">
              <a:ea typeface="ヒラギノ角ゴ Pro W3"/>
              <a:cs typeface="Trebuchet MS" pitchFamily="34" charset="0"/>
            </a:endParaRPr>
          </a:p>
        </p:txBody>
      </p:sp>
      <p:sp>
        <p:nvSpPr>
          <p:cNvPr id="3" name="TextBox 2"/>
          <p:cNvSpPr txBox="1"/>
          <p:nvPr/>
        </p:nvSpPr>
        <p:spPr>
          <a:xfrm>
            <a:off x="685800" y="1219200"/>
            <a:ext cx="7467600" cy="4298613"/>
          </a:xfrm>
          <a:prstGeom prst="rect">
            <a:avLst/>
          </a:prstGeom>
          <a:noFill/>
        </p:spPr>
        <p:txBody>
          <a:bodyPr wrap="square" rtlCol="0">
            <a:spAutoFit/>
          </a:bodyPr>
          <a:lstStyle/>
          <a:p>
            <a:pPr algn="just"/>
            <a:r>
              <a:rPr lang="en-ZA" dirty="0">
                <a:latin typeface="Trebuchet MS" panose="020B0603020202020204" pitchFamily="34" charset="0"/>
              </a:rPr>
              <a:t>PROGRAMME 2: Brand Marketing &amp; </a:t>
            </a:r>
            <a:r>
              <a:rPr lang="en-ZA" dirty="0" smtClean="0">
                <a:latin typeface="Trebuchet MS" panose="020B0603020202020204" pitchFamily="34" charset="0"/>
              </a:rPr>
              <a:t>Reputation Management</a:t>
            </a:r>
          </a:p>
          <a:p>
            <a:pPr algn="just"/>
            <a:r>
              <a:rPr lang="en-ZA" dirty="0" smtClean="0">
                <a:latin typeface="Trebuchet MS" panose="020B0603020202020204" pitchFamily="34" charset="0"/>
              </a:rPr>
              <a:t> </a:t>
            </a:r>
          </a:p>
          <a:p>
            <a:pPr marL="285750" indent="-285750" algn="just">
              <a:buFont typeface="Arial" panose="020B0604020202020204" pitchFamily="34" charset="0"/>
              <a:buChar char="•"/>
            </a:pPr>
            <a:r>
              <a:rPr lang="en-ZA" dirty="0" smtClean="0">
                <a:latin typeface="Trebuchet MS" panose="020B0603020202020204" pitchFamily="34" charset="0"/>
              </a:rPr>
              <a:t>Strategy</a:t>
            </a:r>
          </a:p>
          <a:p>
            <a:pPr algn="just"/>
            <a:r>
              <a:rPr lang="en-ZA" dirty="0" smtClean="0">
                <a:latin typeface="Trebuchet MS" panose="020B0603020202020204" pitchFamily="34" charset="0"/>
              </a:rPr>
              <a:t>To improve reputation, perceptions and awareness of the Nation Brand amongst targeted audience</a:t>
            </a:r>
          </a:p>
          <a:p>
            <a:pPr algn="just"/>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Key Result Area</a:t>
            </a:r>
          </a:p>
          <a:p>
            <a:pPr algn="just"/>
            <a:r>
              <a:rPr lang="en-ZA" dirty="0" smtClean="0">
                <a:latin typeface="Trebuchet MS" panose="020B0603020202020204" pitchFamily="34" charset="0"/>
              </a:rPr>
              <a:t>Brand marketing and reputation management</a:t>
            </a:r>
          </a:p>
          <a:p>
            <a:pPr algn="just"/>
            <a:endParaRPr lang="en-ZA" dirty="0" smtClean="0">
              <a:latin typeface="Trebuchet MS" panose="020B0603020202020204" pitchFamily="34" charset="0"/>
            </a:endParaRPr>
          </a:p>
          <a:p>
            <a:pPr marL="342900" lvl="0" indent="-342900" algn="just" defTabSz="914400">
              <a:spcAft>
                <a:spcPts val="80"/>
              </a:spcAft>
              <a:buFont typeface="Arial" pitchFamily="34" charset="0"/>
              <a:buChar char="•"/>
            </a:pPr>
            <a:r>
              <a:rPr lang="en-US" b="1" kern="0" dirty="0" smtClean="0">
                <a:solidFill>
                  <a:prstClr val="black"/>
                </a:solidFill>
                <a:latin typeface="Trebuchet MS" panose="020B0603020202020204" pitchFamily="34" charset="0"/>
                <a:cs typeface="Arial" pitchFamily="34" charset="0"/>
              </a:rPr>
              <a:t>Achievement:</a:t>
            </a:r>
          </a:p>
          <a:p>
            <a:pPr marL="799604" lvl="1" indent="-342900" defTabSz="914400">
              <a:spcAft>
                <a:spcPts val="80"/>
              </a:spcAft>
              <a:buFont typeface="Courier New" charset="0"/>
              <a:buChar char="o"/>
            </a:pPr>
            <a:r>
              <a:rPr lang="en-US" b="1" kern="0" dirty="0" smtClean="0">
                <a:latin typeface="Trebuchet MS" panose="020B0603020202020204" pitchFamily="34" charset="0"/>
                <a:cs typeface="Arial" pitchFamily="34" charset="0"/>
              </a:rPr>
              <a:t>Number of targets:  20</a:t>
            </a:r>
          </a:p>
          <a:p>
            <a:pPr marL="799604" lvl="1" indent="-342900" defTabSz="914400">
              <a:spcAft>
                <a:spcPts val="80"/>
              </a:spcAft>
              <a:buFont typeface="Courier New" charset="0"/>
              <a:buChar char="o"/>
            </a:pPr>
            <a:r>
              <a:rPr lang="en-US" kern="0" dirty="0" smtClean="0">
                <a:latin typeface="Trebuchet MS" panose="020B0603020202020204" pitchFamily="34" charset="0"/>
                <a:cs typeface="Arial" pitchFamily="34" charset="0"/>
              </a:rPr>
              <a:t>19 </a:t>
            </a:r>
            <a:r>
              <a:rPr lang="en-US" kern="0" dirty="0">
                <a:latin typeface="Trebuchet MS" panose="020B0603020202020204" pitchFamily="34" charset="0"/>
                <a:cs typeface="Arial" pitchFamily="34" charset="0"/>
              </a:rPr>
              <a:t>targets met, </a:t>
            </a:r>
            <a:endParaRPr lang="en-US" kern="0" dirty="0" smtClean="0">
              <a:latin typeface="Trebuchet MS" panose="020B0603020202020204" pitchFamily="34" charset="0"/>
              <a:cs typeface="Arial" pitchFamily="34" charset="0"/>
            </a:endParaRPr>
          </a:p>
          <a:p>
            <a:pPr marL="799604" lvl="1" indent="-342900" defTabSz="914400">
              <a:spcAft>
                <a:spcPts val="80"/>
              </a:spcAft>
              <a:buFont typeface="Courier New" charset="0"/>
              <a:buChar char="o"/>
            </a:pPr>
            <a:r>
              <a:rPr lang="en-US" kern="0" dirty="0">
                <a:latin typeface="Trebuchet MS" panose="020B0603020202020204" pitchFamily="34" charset="0"/>
                <a:cs typeface="Arial" pitchFamily="34" charset="0"/>
              </a:rPr>
              <a:t>1</a:t>
            </a:r>
            <a:r>
              <a:rPr lang="en-US" kern="0" dirty="0" smtClean="0">
                <a:latin typeface="Trebuchet MS" panose="020B0603020202020204" pitchFamily="34" charset="0"/>
                <a:cs typeface="Arial" pitchFamily="34" charset="0"/>
              </a:rPr>
              <a:t> target not achieved </a:t>
            </a:r>
          </a:p>
          <a:p>
            <a:endParaRPr lang="en-ZA" dirty="0" smtClean="0">
              <a:latin typeface="Trebuchet MS" panose="020B0603020202020204" pitchFamily="34" charset="0"/>
            </a:endParaRPr>
          </a:p>
          <a:p>
            <a:r>
              <a:rPr lang="en-ZA" dirty="0" smtClean="0">
                <a:latin typeface="Trebuchet MS" panose="020B0603020202020204" pitchFamily="34" charset="0"/>
              </a:rPr>
              <a:t> </a:t>
            </a:r>
            <a:endParaRPr lang="en-ZA" dirty="0">
              <a:latin typeface="Trebuchet MS" panose="020B0603020202020204" pitchFamily="34" charset="0"/>
            </a:endParaRPr>
          </a:p>
        </p:txBody>
      </p:sp>
      <p:sp>
        <p:nvSpPr>
          <p:cNvPr id="6" name="Oval Callout 5"/>
          <p:cNvSpPr/>
          <p:nvPr/>
        </p:nvSpPr>
        <p:spPr>
          <a:xfrm>
            <a:off x="5410200" y="3513418"/>
            <a:ext cx="1828801" cy="1167188"/>
          </a:xfrm>
          <a:prstGeom prst="wedgeEllipseCallout">
            <a:avLst>
              <a:gd name="adj1" fmla="val -122679"/>
              <a:gd name="adj2" fmla="val 383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95% achieved</a:t>
            </a:r>
            <a:endParaRPr lang="en-US" b="1" kern="0" dirty="0">
              <a:solidFill>
                <a:schemeClr val="tx1"/>
              </a:solidFill>
              <a:latin typeface="Trebuchet MS" panose="020B0603020202020204" pitchFamily="34" charset="0"/>
              <a:cs typeface="Arial" pitchFamily="34" charset="0"/>
            </a:endParaRPr>
          </a:p>
        </p:txBody>
      </p:sp>
      <p:sp>
        <p:nvSpPr>
          <p:cNvPr id="2" name="Date Placeholder 1"/>
          <p:cNvSpPr>
            <a:spLocks noGrp="1"/>
          </p:cNvSpPr>
          <p:nvPr>
            <p:ph type="dt" sz="half" idx="10"/>
          </p:nvPr>
        </p:nvSpPr>
        <p:spPr/>
        <p:txBody>
          <a:bodyPr/>
          <a:lstStyle/>
          <a:p>
            <a:fld id="{ABCB16DC-B925-4A34-83AA-3D99A162B6B6}" type="datetime1">
              <a:rPr lang="en-ZA" smtClean="0"/>
              <a:pPr/>
              <a:t>2017/02/15</a:t>
            </a:fld>
            <a:endParaRPr lang="en-ZA" dirty="0"/>
          </a:p>
        </p:txBody>
      </p:sp>
      <p:sp>
        <p:nvSpPr>
          <p:cNvPr id="5" name="Footer Placeholder 4"/>
          <p:cNvSpPr>
            <a:spLocks noGrp="1"/>
          </p:cNvSpPr>
          <p:nvPr>
            <p:ph type="ftr" sz="quarter" idx="11"/>
          </p:nvPr>
        </p:nvSpPr>
        <p:spPr/>
        <p:txBody>
          <a:bodyPr/>
          <a:lstStyle/>
          <a:p>
            <a:r>
              <a:rPr lang="en-US" dirty="0" smtClean="0"/>
              <a:t>Page 52 of 55</a:t>
            </a:r>
            <a:endParaRPr lang="en-ZA" dirty="0"/>
          </a:p>
        </p:txBody>
      </p:sp>
    </p:spTree>
    <p:extLst>
      <p:ext uri="{BB962C8B-B14F-4D97-AF65-F5344CB8AC3E}">
        <p14:creationId xmlns:p14="http://schemas.microsoft.com/office/powerpoint/2010/main" xmlns="" val="4222543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08330"/>
            <a:ext cx="8229600" cy="629891"/>
          </a:xfrm>
        </p:spPr>
        <p:txBody>
          <a:bodyPr vert="horz" lIns="91340" tIns="45671" rIns="91340" bIns="45671" rtlCol="0" anchor="ctr">
            <a:noAutofit/>
          </a:bodyPr>
          <a:lstStyle/>
          <a:p>
            <a:r>
              <a:rPr lang="en-US" sz="2000" spc="-30" dirty="0" smtClean="0">
                <a:cs typeface="Arial" pitchFamily="34" charset="0"/>
              </a:rPr>
              <a:t>PERFORMANCE RESULTS</a:t>
            </a:r>
            <a:endParaRPr lang="en-US" sz="2400" dirty="0">
              <a:ea typeface="ヒラギノ角ゴ Pro W3"/>
              <a:cs typeface="Trebuchet MS"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832156620"/>
              </p:ext>
            </p:extLst>
          </p:nvPr>
        </p:nvGraphicFramePr>
        <p:xfrm>
          <a:off x="335280" y="1965215"/>
          <a:ext cx="8275320" cy="975116"/>
        </p:xfrm>
        <a:graphic>
          <a:graphicData uri="http://schemas.openxmlformats.org/drawingml/2006/table">
            <a:tbl>
              <a:tblPr firstRow="1" bandRow="1">
                <a:tableStyleId>{5C22544A-7EE6-4342-B048-85BDC9FD1C3A}</a:tableStyleId>
              </a:tblPr>
              <a:tblGrid>
                <a:gridCol w="502920">
                  <a:extLst>
                    <a:ext uri="{9D8B030D-6E8A-4147-A177-3AD203B41FA5}">
                      <a16:colId xmlns:a16="http://schemas.microsoft.com/office/drawing/2014/main" xmlns="" val="954476042"/>
                    </a:ext>
                  </a:extLst>
                </a:gridCol>
                <a:gridCol w="3962400">
                  <a:extLst>
                    <a:ext uri="{9D8B030D-6E8A-4147-A177-3AD203B41FA5}">
                      <a16:colId xmlns:a16="http://schemas.microsoft.com/office/drawing/2014/main" xmlns="" val="1773770858"/>
                    </a:ext>
                  </a:extLst>
                </a:gridCol>
                <a:gridCol w="3810000">
                  <a:extLst>
                    <a:ext uri="{9D8B030D-6E8A-4147-A177-3AD203B41FA5}">
                      <a16:colId xmlns:a16="http://schemas.microsoft.com/office/drawing/2014/main" xmlns="" val="4105094815"/>
                    </a:ext>
                  </a:extLst>
                </a:gridCol>
              </a:tblGrid>
              <a:tr h="395996">
                <a:tc>
                  <a:txBody>
                    <a:bodyPr/>
                    <a:lstStyle/>
                    <a:p>
                      <a:pPr algn="ctr"/>
                      <a:endParaRPr lang="en-ZA" sz="16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ZA" sz="1600" dirty="0" smtClean="0">
                          <a:solidFill>
                            <a:schemeClr val="bg1"/>
                          </a:solidFill>
                          <a:latin typeface="Trebuchet MS" panose="020B0603020202020204" pitchFamily="34" charset="0"/>
                        </a:rPr>
                        <a:t>1 target not </a:t>
                      </a:r>
                      <a:r>
                        <a:rPr lang="en-ZA" sz="1600" baseline="0" dirty="0" smtClean="0">
                          <a:solidFill>
                            <a:schemeClr val="bg1"/>
                          </a:solidFill>
                          <a:latin typeface="Trebuchet MS" panose="020B0603020202020204" pitchFamily="34" charset="0"/>
                        </a:rPr>
                        <a:t>met </a:t>
                      </a:r>
                      <a:endParaRPr lang="en-ZA" sz="1600" dirty="0">
                        <a:solidFill>
                          <a:schemeClr val="bg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indent="0" algn="ctr" defTabSz="913415" rtl="0" eaLnBrk="1" fontAlgn="auto" latinLnBrk="0" hangingPunct="1">
                        <a:lnSpc>
                          <a:spcPct val="100000"/>
                        </a:lnSpc>
                        <a:spcBef>
                          <a:spcPts val="0"/>
                        </a:spcBef>
                        <a:spcAft>
                          <a:spcPts val="0"/>
                        </a:spcAft>
                        <a:buClrTx/>
                        <a:buSzTx/>
                        <a:buFontTx/>
                        <a:buNone/>
                        <a:tabLst/>
                        <a:defRPr/>
                      </a:pPr>
                      <a:r>
                        <a:rPr lang="en-ZA" sz="1600" dirty="0" smtClean="0">
                          <a:latin typeface="Trebuchet MS" panose="020B0603020202020204" pitchFamily="34" charset="0"/>
                        </a:rPr>
                        <a:t>Variance 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xmlns="" val="2653130079"/>
                  </a:ext>
                </a:extLst>
              </a:tr>
              <a:tr h="241422">
                <a:tc>
                  <a:txBody>
                    <a:bodyPr/>
                    <a:lstStyle/>
                    <a:p>
                      <a:r>
                        <a:rPr lang="en-ZA" sz="1600" b="0" dirty="0" smtClean="0">
                          <a:latin typeface="Trebuchet MS" panose="020B0603020202020204" pitchFamily="34" charset="0"/>
                        </a:rPr>
                        <a:t>1</a:t>
                      </a:r>
                      <a:endParaRPr lang="en-ZA"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600" b="0" dirty="0" smtClean="0">
                          <a:solidFill>
                            <a:srgbClr val="000000"/>
                          </a:solidFill>
                          <a:effectLst/>
                          <a:latin typeface="Trebuchet MS"/>
                          <a:ea typeface="Calibri"/>
                        </a:rPr>
                        <a:t>Management of GSA digital content on Brand South Africa website</a:t>
                      </a:r>
                      <a:endParaRPr lang="en-ZA" sz="1600" b="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GB" sz="1600" b="0" dirty="0" smtClean="0">
                          <a:solidFill>
                            <a:srgbClr val="000000"/>
                          </a:solidFill>
                          <a:effectLst/>
                          <a:latin typeface="Trebuchet MS"/>
                          <a:ea typeface="Calibri"/>
                        </a:rPr>
                        <a:t>Developed framework for GSA website redesign.  Deferred to Q3.</a:t>
                      </a:r>
                      <a:endParaRPr lang="en-ZA" sz="1600" b="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908506176"/>
                  </a:ext>
                </a:extLst>
              </a:tr>
            </a:tbl>
          </a:graphicData>
        </a:graphic>
      </p:graphicFrame>
      <p:sp>
        <p:nvSpPr>
          <p:cNvPr id="6" name="Rectangle 5"/>
          <p:cNvSpPr/>
          <p:nvPr/>
        </p:nvSpPr>
        <p:spPr>
          <a:xfrm>
            <a:off x="304800" y="1077464"/>
            <a:ext cx="7619999" cy="646331"/>
          </a:xfrm>
          <a:prstGeom prst="rect">
            <a:avLst/>
          </a:prstGeom>
        </p:spPr>
        <p:txBody>
          <a:bodyPr wrap="square">
            <a:spAutoFit/>
          </a:bodyPr>
          <a:lstStyle/>
          <a:p>
            <a:pPr lvl="0"/>
            <a:r>
              <a:rPr lang="en-ZA" dirty="0">
                <a:solidFill>
                  <a:prstClr val="black"/>
                </a:solidFill>
                <a:latin typeface="Trebuchet MS" panose="020B0603020202020204" pitchFamily="34" charset="0"/>
              </a:rPr>
              <a:t>PROGRAMME 2: Brand Marketing &amp; Reputation Management</a:t>
            </a:r>
          </a:p>
          <a:p>
            <a:pPr lvl="0"/>
            <a:r>
              <a:rPr lang="en-ZA" dirty="0">
                <a:solidFill>
                  <a:prstClr val="black"/>
                </a:solidFill>
                <a:latin typeface="Trebuchet MS" panose="020B0603020202020204" pitchFamily="34" charset="0"/>
              </a:rPr>
              <a:t> </a:t>
            </a:r>
          </a:p>
        </p:txBody>
      </p:sp>
      <p:sp>
        <p:nvSpPr>
          <p:cNvPr id="2" name="Date Placeholder 1"/>
          <p:cNvSpPr>
            <a:spLocks noGrp="1"/>
          </p:cNvSpPr>
          <p:nvPr>
            <p:ph type="dt" sz="half" idx="10"/>
          </p:nvPr>
        </p:nvSpPr>
        <p:spPr/>
        <p:txBody>
          <a:bodyPr/>
          <a:lstStyle/>
          <a:p>
            <a:fld id="{275936EE-56B7-48B0-94C1-8F24C7A94133}" type="datetime1">
              <a:rPr lang="en-ZA" smtClean="0"/>
              <a:pPr/>
              <a:t>2017/02/15</a:t>
            </a:fld>
            <a:endParaRPr lang="en-ZA" dirty="0"/>
          </a:p>
        </p:txBody>
      </p:sp>
      <p:sp>
        <p:nvSpPr>
          <p:cNvPr id="3" name="Footer Placeholder 2"/>
          <p:cNvSpPr>
            <a:spLocks noGrp="1"/>
          </p:cNvSpPr>
          <p:nvPr>
            <p:ph type="ftr" sz="quarter" idx="11"/>
          </p:nvPr>
        </p:nvSpPr>
        <p:spPr/>
        <p:txBody>
          <a:bodyPr/>
          <a:lstStyle/>
          <a:p>
            <a:r>
              <a:rPr lang="en-US" dirty="0" smtClean="0"/>
              <a:t>Page 53 of 55</a:t>
            </a:r>
            <a:endParaRPr lang="en-ZA" dirty="0"/>
          </a:p>
        </p:txBody>
      </p:sp>
    </p:spTree>
    <p:extLst>
      <p:ext uri="{BB962C8B-B14F-4D97-AF65-F5344CB8AC3E}">
        <p14:creationId xmlns:p14="http://schemas.microsoft.com/office/powerpoint/2010/main" xmlns="" val="1529451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229600" cy="670328"/>
          </a:xfrm>
        </p:spPr>
        <p:txBody>
          <a:bodyPr vert="horz" lIns="91340" tIns="45671" rIns="91340" bIns="45671" rtlCol="0" anchor="ctr">
            <a:noAutofit/>
          </a:bodyPr>
          <a:lstStyle/>
          <a:p>
            <a:r>
              <a:rPr lang="en-US" sz="2000" spc="-30" dirty="0" smtClean="0">
                <a:cs typeface="Arial" pitchFamily="34" charset="0"/>
              </a:rPr>
              <a:t>PERFORMANCE </a:t>
            </a:r>
            <a:r>
              <a:rPr lang="en-US" sz="2000" spc="-30" dirty="0">
                <a:cs typeface="Arial" pitchFamily="34" charset="0"/>
              </a:rPr>
              <a:t>RESULTS </a:t>
            </a:r>
            <a:endParaRPr lang="en-US" sz="2400" dirty="0">
              <a:ea typeface="ヒラギノ角ゴ Pro W3"/>
              <a:cs typeface="Trebuchet MS" pitchFamily="34" charset="0"/>
            </a:endParaRPr>
          </a:p>
        </p:txBody>
      </p:sp>
      <p:sp>
        <p:nvSpPr>
          <p:cNvPr id="3" name="TextBox 2"/>
          <p:cNvSpPr txBox="1"/>
          <p:nvPr/>
        </p:nvSpPr>
        <p:spPr>
          <a:xfrm>
            <a:off x="457200" y="1143000"/>
            <a:ext cx="8153400" cy="4298613"/>
          </a:xfrm>
          <a:prstGeom prst="rect">
            <a:avLst/>
          </a:prstGeom>
          <a:noFill/>
        </p:spPr>
        <p:txBody>
          <a:bodyPr wrap="square" rtlCol="0">
            <a:spAutoFit/>
          </a:bodyPr>
          <a:lstStyle/>
          <a:p>
            <a:pPr algn="just"/>
            <a:r>
              <a:rPr lang="en-ZA" dirty="0">
                <a:latin typeface="Trebuchet MS" panose="020B0603020202020204" pitchFamily="34" charset="0"/>
              </a:rPr>
              <a:t>PROGRAMME 3: </a:t>
            </a:r>
            <a:r>
              <a:rPr lang="en-ZA" dirty="0" smtClean="0">
                <a:latin typeface="Trebuchet MS" panose="020B0603020202020204" pitchFamily="34" charset="0"/>
              </a:rPr>
              <a:t>Stakeholder Relationships </a:t>
            </a:r>
            <a:endParaRPr lang="en-ZA" dirty="0">
              <a:latin typeface="Trebuchet MS" panose="020B0603020202020204" pitchFamily="34" charset="0"/>
            </a:endParaRPr>
          </a:p>
          <a:p>
            <a:pPr algn="just"/>
            <a:endParaRPr lang="en-ZA" dirty="0" smtClean="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Strategy </a:t>
            </a:r>
          </a:p>
          <a:p>
            <a:pPr algn="just"/>
            <a:r>
              <a:rPr lang="en-ZA" dirty="0" smtClean="0">
                <a:latin typeface="Trebuchet MS" panose="020B0603020202020204" pitchFamily="34" charset="0"/>
              </a:rPr>
              <a:t>Develop strategic partnerships and relationships with targeted stakeholders to leverage our reach and impact</a:t>
            </a:r>
          </a:p>
          <a:p>
            <a:pPr algn="just"/>
            <a:endParaRPr lang="en-ZA" dirty="0">
              <a:latin typeface="Trebuchet MS" panose="020B0603020202020204" pitchFamily="34" charset="0"/>
            </a:endParaRPr>
          </a:p>
          <a:p>
            <a:pPr marL="285750" indent="-285750" algn="just">
              <a:buFont typeface="Arial" panose="020B0604020202020204" pitchFamily="34" charset="0"/>
              <a:buChar char="•"/>
            </a:pPr>
            <a:r>
              <a:rPr lang="en-ZA" dirty="0" smtClean="0">
                <a:latin typeface="Trebuchet MS" panose="020B0603020202020204" pitchFamily="34" charset="0"/>
              </a:rPr>
              <a:t>Key Result Area</a:t>
            </a:r>
          </a:p>
          <a:p>
            <a:pPr algn="just"/>
            <a:r>
              <a:rPr lang="en-ZA" dirty="0" smtClean="0">
                <a:latin typeface="Trebuchet MS" panose="020B0603020202020204" pitchFamily="34" charset="0"/>
              </a:rPr>
              <a:t>Stakeholder relationships management</a:t>
            </a:r>
          </a:p>
          <a:p>
            <a:pPr algn="just"/>
            <a:endParaRPr lang="en-ZA" dirty="0">
              <a:latin typeface="Trebuchet MS" panose="020B0603020202020204" pitchFamily="34" charset="0"/>
            </a:endParaRPr>
          </a:p>
          <a:p>
            <a:pPr marL="342900" lvl="0" indent="-342900" algn="just" defTabSz="914400">
              <a:spcAft>
                <a:spcPts val="80"/>
              </a:spcAft>
              <a:buFont typeface="Arial" pitchFamily="34" charset="0"/>
              <a:buChar char="•"/>
            </a:pPr>
            <a:r>
              <a:rPr lang="en-US" b="1" kern="0" dirty="0" smtClean="0">
                <a:solidFill>
                  <a:prstClr val="black"/>
                </a:solidFill>
                <a:latin typeface="Trebuchet MS" panose="020B0603020202020204" pitchFamily="34" charset="0"/>
                <a:cs typeface="Arial" pitchFamily="34" charset="0"/>
              </a:rPr>
              <a:t>Achievement:  </a:t>
            </a:r>
          </a:p>
          <a:p>
            <a:pPr marL="342900" lvl="0" indent="-342900" algn="just" defTabSz="914400">
              <a:spcAft>
                <a:spcPts val="80"/>
              </a:spcAft>
              <a:buFont typeface="Arial" pitchFamily="34" charset="0"/>
              <a:buChar char="•"/>
            </a:pPr>
            <a:r>
              <a:rPr lang="en-US" kern="0" dirty="0" smtClean="0">
                <a:latin typeface="Trebuchet MS" panose="020B0603020202020204" pitchFamily="34" charset="0"/>
                <a:cs typeface="Arial" pitchFamily="34" charset="0"/>
              </a:rPr>
              <a:t>Number of targets:  7</a:t>
            </a:r>
          </a:p>
          <a:p>
            <a:pPr marL="342900" lvl="0" indent="-342900" algn="just" defTabSz="914400">
              <a:spcAft>
                <a:spcPts val="80"/>
              </a:spcAft>
              <a:buFont typeface="Arial" pitchFamily="34" charset="0"/>
              <a:buChar char="•"/>
            </a:pPr>
            <a:r>
              <a:rPr lang="en-US" kern="0" dirty="0" smtClean="0">
                <a:latin typeface="Trebuchet MS" panose="020B0603020202020204" pitchFamily="34" charset="0"/>
                <a:cs typeface="Arial" pitchFamily="34" charset="0"/>
              </a:rPr>
              <a:t>7 targets met</a:t>
            </a:r>
          </a:p>
          <a:p>
            <a:pPr lvl="0" algn="just" defTabSz="914400">
              <a:spcAft>
                <a:spcPts val="80"/>
              </a:spcAft>
            </a:pPr>
            <a:endParaRPr lang="en-ZA" dirty="0">
              <a:latin typeface="Trebuchet MS" panose="020B0603020202020204" pitchFamily="34" charset="0"/>
            </a:endParaRPr>
          </a:p>
          <a:p>
            <a:endParaRPr lang="en-ZA" dirty="0" smtClean="0">
              <a:latin typeface="Trebuchet MS" panose="020B0603020202020204" pitchFamily="34" charset="0"/>
            </a:endParaRPr>
          </a:p>
          <a:p>
            <a:endParaRPr lang="en-ZA" dirty="0">
              <a:latin typeface="Trebuchet MS" panose="020B0603020202020204" pitchFamily="34" charset="0"/>
            </a:endParaRPr>
          </a:p>
        </p:txBody>
      </p:sp>
      <p:sp>
        <p:nvSpPr>
          <p:cNvPr id="5" name="Oval Callout 4"/>
          <p:cNvSpPr/>
          <p:nvPr/>
        </p:nvSpPr>
        <p:spPr>
          <a:xfrm>
            <a:off x="5105400" y="3124200"/>
            <a:ext cx="1828801" cy="1167188"/>
          </a:xfrm>
          <a:prstGeom prst="wedgeEllipseCallout">
            <a:avLst>
              <a:gd name="adj1" fmla="val -173374"/>
              <a:gd name="adj2" fmla="val 5571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80"/>
              </a:spcAft>
              <a:defRPr/>
            </a:pPr>
            <a:r>
              <a:rPr lang="en-US" b="1" kern="0" dirty="0" smtClean="0">
                <a:solidFill>
                  <a:schemeClr val="tx1"/>
                </a:solidFill>
                <a:latin typeface="Trebuchet MS" panose="020B0603020202020204" pitchFamily="34" charset="0"/>
                <a:cs typeface="Arial" pitchFamily="34" charset="0"/>
              </a:rPr>
              <a:t>100% achieved</a:t>
            </a:r>
            <a:endParaRPr lang="en-US" b="1" kern="0" dirty="0">
              <a:solidFill>
                <a:schemeClr val="tx1"/>
              </a:solidFill>
              <a:latin typeface="Trebuchet MS" panose="020B0603020202020204" pitchFamily="34" charset="0"/>
              <a:cs typeface="Arial" pitchFamily="34" charset="0"/>
            </a:endParaRPr>
          </a:p>
        </p:txBody>
      </p:sp>
      <p:sp>
        <p:nvSpPr>
          <p:cNvPr id="2" name="Date Placeholder 1"/>
          <p:cNvSpPr>
            <a:spLocks noGrp="1"/>
          </p:cNvSpPr>
          <p:nvPr>
            <p:ph type="dt" sz="half" idx="10"/>
          </p:nvPr>
        </p:nvSpPr>
        <p:spPr/>
        <p:txBody>
          <a:bodyPr/>
          <a:lstStyle/>
          <a:p>
            <a:fld id="{46BCF611-955A-43BC-A5BF-39B0773E9B70}"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54 of 55</a:t>
            </a:r>
            <a:endParaRPr lang="en-ZA" dirty="0"/>
          </a:p>
        </p:txBody>
      </p:sp>
    </p:spTree>
    <p:extLst>
      <p:ext uri="{BB962C8B-B14F-4D97-AF65-F5344CB8AC3E}">
        <p14:creationId xmlns:p14="http://schemas.microsoft.com/office/powerpoint/2010/main" xmlns="" val="2673509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dirty="0"/>
          </a:p>
        </p:txBody>
      </p:sp>
      <p:pic>
        <p:nvPicPr>
          <p:cNvPr id="6" name="Picture 3" descr="H:\BSA Marcom presentation images\Thank-you-2-1kdr51u.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28" y="-141516"/>
            <a:ext cx="9223828" cy="6090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443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2207419"/>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p>
          <a:p>
            <a:endParaRPr lang="en-US" sz="800" dirty="0" smtClean="0"/>
          </a:p>
          <a:p>
            <a:pPr lvl="1"/>
            <a:r>
              <a:rPr lang="en-US" sz="1600" dirty="0"/>
              <a:t>New Board of Trustees</a:t>
            </a:r>
          </a:p>
          <a:p>
            <a:pPr lvl="1"/>
            <a:r>
              <a:rPr lang="en-US" sz="1600" dirty="0"/>
              <a:t>Governance </a:t>
            </a:r>
            <a:r>
              <a:rPr lang="en-US" sz="1600" dirty="0" smtClean="0"/>
              <a:t>Structure</a:t>
            </a:r>
          </a:p>
          <a:p>
            <a:endParaRPr lang="en-US" sz="800" dirty="0"/>
          </a:p>
          <a:p>
            <a:r>
              <a:rPr lang="en-US" sz="1800" dirty="0"/>
              <a:t>Human </a:t>
            </a:r>
            <a:r>
              <a:rPr lang="en-US" sz="1800" dirty="0" smtClean="0"/>
              <a:t>Capital</a:t>
            </a:r>
          </a:p>
          <a:p>
            <a:endParaRPr lang="en-US" sz="800" dirty="0"/>
          </a:p>
          <a:p>
            <a:r>
              <a:rPr lang="en-US" sz="1800" dirty="0" smtClean="0"/>
              <a:t>Quarter 1 Report</a:t>
            </a:r>
            <a:endParaRPr lang="en-ZA" sz="1800" dirty="0"/>
          </a:p>
          <a:p>
            <a:pPr lvl="1"/>
            <a:endParaRPr lang="en-US" sz="800" dirty="0" smtClean="0"/>
          </a:p>
          <a:p>
            <a:r>
              <a:rPr lang="en-US" sz="1800" dirty="0"/>
              <a:t>Quarter </a:t>
            </a:r>
            <a:r>
              <a:rPr lang="en-US" sz="1800" dirty="0" smtClean="0"/>
              <a:t>2</a:t>
            </a:r>
            <a:endParaRPr lang="en-ZA" sz="1800" dirty="0"/>
          </a:p>
          <a:p>
            <a:pPr lvl="1"/>
            <a:endParaRPr lang="en-US" sz="1650" dirty="0"/>
          </a:p>
        </p:txBody>
      </p:sp>
      <p:sp>
        <p:nvSpPr>
          <p:cNvPr id="6" name="Date Placeholder 5"/>
          <p:cNvSpPr>
            <a:spLocks noGrp="1"/>
          </p:cNvSpPr>
          <p:nvPr>
            <p:ph type="dt" sz="half" idx="10"/>
          </p:nvPr>
        </p:nvSpPr>
        <p:spPr/>
        <p:txBody>
          <a:bodyPr/>
          <a:lstStyle/>
          <a:p>
            <a:fld id="{7291E2CB-1BB1-42EE-8A92-D31CC8C8EC3D}"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6 of 55</a:t>
            </a:r>
            <a:endParaRPr lang="en-ZA" dirty="0"/>
          </a:p>
        </p:txBody>
      </p:sp>
    </p:spTree>
    <p:extLst>
      <p:ext uri="{BB962C8B-B14F-4D97-AF65-F5344CB8AC3E}">
        <p14:creationId xmlns:p14="http://schemas.microsoft.com/office/powerpoint/2010/main" xmlns="" val="1104073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8"/>
            <a:ext cx="8458200" cy="706091"/>
          </a:xfrm>
          <a:extLst/>
        </p:spPr>
        <p:txBody>
          <a:bodyPr vert="horz" lIns="91340" tIns="45671" rIns="91340" bIns="45671" rtlCol="0" anchor="ctr">
            <a:normAutofit/>
          </a:bodyPr>
          <a:lstStyle/>
          <a:p>
            <a:r>
              <a:rPr lang="en-US" sz="2000" dirty="0">
                <a:cs typeface="Arial" pitchFamily="34" charset="0"/>
              </a:rPr>
              <a:t>NEW BOARD OF TRUSTEES</a:t>
            </a:r>
            <a:endParaRPr lang="en-ZA" sz="2000" dirty="0">
              <a:cs typeface="Arial" pitchFamily="34" charset="0"/>
            </a:endParaRPr>
          </a:p>
        </p:txBody>
      </p:sp>
      <p:sp>
        <p:nvSpPr>
          <p:cNvPr id="4" name="TextBox 3"/>
          <p:cNvSpPr txBox="1"/>
          <p:nvPr/>
        </p:nvSpPr>
        <p:spPr>
          <a:xfrm>
            <a:off x="533400" y="1182330"/>
            <a:ext cx="7924800" cy="4524315"/>
          </a:xfrm>
          <a:prstGeom prst="rect">
            <a:avLst/>
          </a:prstGeom>
          <a:noFill/>
        </p:spPr>
        <p:txBody>
          <a:bodyPr wrap="square" rtlCol="0">
            <a:spAutoFit/>
          </a:bodyPr>
          <a:lstStyle/>
          <a:p>
            <a:pPr marL="285750" marR="0" lvl="0" indent="-285750" algn="just"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 new Board was appointed and assumed office on 1 June 2016 after having obtained Letters of Authority </a:t>
            </a:r>
            <a:r>
              <a:rPr lang="en-ZA" dirty="0" smtClean="0">
                <a:solidFill>
                  <a:prstClr val="black"/>
                </a:solidFill>
                <a:latin typeface="Trebuchet MS" panose="020B0603020202020204" pitchFamily="34" charset="0"/>
              </a:rPr>
              <a:t>as per the </a:t>
            </a: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Master of High Court, in terms of the Deeds</a:t>
            </a:r>
            <a:r>
              <a:rPr kumimoji="0" lang="en-ZA" sz="1800" b="0"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of Trust.</a:t>
            </a: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just"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Board Members were appointed in accordance with a new Trust Deed amended in November 2015, which reduced the maximum number of Trustees from 30 to 15.</a:t>
            </a:r>
          </a:p>
          <a:p>
            <a:pPr marL="0" marR="0" lvl="0" indent="0" algn="just"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just"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Three Trustees who served on the previous Board were retained in order to ensure Board continuity.</a:t>
            </a:r>
          </a:p>
          <a:p>
            <a:pPr marL="285750" marR="0" lvl="0" indent="-285750" algn="just"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285750" marR="0" lvl="0" indent="-285750" algn="just" defTabSz="9134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The new Board was inducted during the first quarter in order to acquaint its members with the new governance environment in accordance with good corporate governance practice.</a:t>
            </a:r>
          </a:p>
          <a:p>
            <a:pPr marL="0" marR="0" lvl="0" indent="0" algn="l" defTabSz="913415"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R="0" lvl="0" algn="l" defTabSz="913415"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5" name="Date Placeholder 4"/>
          <p:cNvSpPr>
            <a:spLocks noGrp="1"/>
          </p:cNvSpPr>
          <p:nvPr>
            <p:ph type="dt" sz="half" idx="10"/>
          </p:nvPr>
        </p:nvSpPr>
        <p:spPr/>
        <p:txBody>
          <a:bodyPr/>
          <a:lstStyle/>
          <a:p>
            <a:fld id="{06D89260-2B1A-4278-81A4-D41EB30F44AE}" type="datetime1">
              <a:rPr lang="en-ZA" smtClean="0"/>
              <a:pPr/>
              <a:t>2017/02/15</a:t>
            </a:fld>
            <a:endParaRPr lang="en-ZA" dirty="0"/>
          </a:p>
        </p:txBody>
      </p:sp>
      <p:sp>
        <p:nvSpPr>
          <p:cNvPr id="3" name="Footer Placeholder 2"/>
          <p:cNvSpPr>
            <a:spLocks noGrp="1"/>
          </p:cNvSpPr>
          <p:nvPr>
            <p:ph type="ftr" sz="quarter" idx="11"/>
          </p:nvPr>
        </p:nvSpPr>
        <p:spPr/>
        <p:txBody>
          <a:bodyPr/>
          <a:lstStyle/>
          <a:p>
            <a:r>
              <a:rPr lang="en-US" dirty="0" smtClean="0"/>
              <a:t>Page 7 of 55</a:t>
            </a:r>
            <a:endParaRPr lang="en-ZA" dirty="0"/>
          </a:p>
        </p:txBody>
      </p:sp>
    </p:spTree>
    <p:extLst>
      <p:ext uri="{BB962C8B-B14F-4D97-AF65-F5344CB8AC3E}">
        <p14:creationId xmlns:p14="http://schemas.microsoft.com/office/powerpoint/2010/main" xmlns="" val="71694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02" y="116638"/>
            <a:ext cx="8421998" cy="706091"/>
          </a:xfrm>
        </p:spPr>
        <p:txBody>
          <a:bodyPr>
            <a:normAutofit/>
          </a:bodyPr>
          <a:lstStyle/>
          <a:p>
            <a:r>
              <a:rPr lang="en-US" sz="2000" dirty="0">
                <a:cs typeface="Arial" pitchFamily="34" charset="0"/>
              </a:rPr>
              <a:t>GOVERNANCE STRUCTURE</a:t>
            </a:r>
            <a:endParaRPr lang="en-ZA" sz="2000" dirty="0">
              <a:cs typeface="Arial" pitchFamily="34" charset="0"/>
            </a:endParaRPr>
          </a:p>
        </p:txBody>
      </p:sp>
      <p:pic>
        <p:nvPicPr>
          <p:cNvPr id="7" name="Picture 6"/>
          <p:cNvPicPr>
            <a:picLocks noChangeAspect="1"/>
          </p:cNvPicPr>
          <p:nvPr/>
        </p:nvPicPr>
        <p:blipFill>
          <a:blip r:embed="rId2" cstate="print"/>
          <a:stretch>
            <a:fillRect/>
          </a:stretch>
        </p:blipFill>
        <p:spPr>
          <a:xfrm>
            <a:off x="264802" y="990600"/>
            <a:ext cx="8614395" cy="4810174"/>
          </a:xfrm>
          <a:prstGeom prst="rect">
            <a:avLst/>
          </a:prstGeom>
        </p:spPr>
      </p:pic>
      <p:sp>
        <p:nvSpPr>
          <p:cNvPr id="3" name="Date Placeholder 2"/>
          <p:cNvSpPr>
            <a:spLocks noGrp="1"/>
          </p:cNvSpPr>
          <p:nvPr>
            <p:ph type="dt" sz="half" idx="10"/>
          </p:nvPr>
        </p:nvSpPr>
        <p:spPr/>
        <p:txBody>
          <a:bodyPr/>
          <a:lstStyle/>
          <a:p>
            <a:fld id="{0E8772D3-2E34-4BDF-BA8A-72AE2C5E0483}"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8 of 55</a:t>
            </a:r>
            <a:endParaRPr lang="en-ZA" dirty="0"/>
          </a:p>
        </p:txBody>
      </p:sp>
    </p:spTree>
    <p:extLst>
      <p:ext uri="{BB962C8B-B14F-4D97-AF65-F5344CB8AC3E}">
        <p14:creationId xmlns:p14="http://schemas.microsoft.com/office/powerpoint/2010/main" xmlns="" val="2007627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2667000"/>
            <a:ext cx="4726899" cy="383381"/>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152400"/>
            <a:ext cx="8229600" cy="706091"/>
          </a:xfrm>
        </p:spPr>
        <p:txBody>
          <a:bodyPr>
            <a:normAutofit/>
          </a:bodyPr>
          <a:lstStyle/>
          <a:p>
            <a:r>
              <a:rPr lang="en-ZA" sz="2000" dirty="0" smtClean="0">
                <a:cs typeface="Arial" pitchFamily="34" charset="0"/>
              </a:rPr>
              <a:t>TABLE OF CONTENTS</a:t>
            </a:r>
            <a:endParaRPr lang="en-ZA" sz="2000" dirty="0">
              <a:cs typeface="Arial" pitchFamily="34" charset="0"/>
            </a:endParaRPr>
          </a:p>
        </p:txBody>
      </p:sp>
      <p:sp>
        <p:nvSpPr>
          <p:cNvPr id="3" name="Content Placeholder 2"/>
          <p:cNvSpPr>
            <a:spLocks noGrp="1"/>
          </p:cNvSpPr>
          <p:nvPr>
            <p:ph idx="1"/>
          </p:nvPr>
        </p:nvSpPr>
        <p:spPr>
          <a:xfrm>
            <a:off x="533400" y="1371600"/>
            <a:ext cx="6172200" cy="3486150"/>
          </a:xfrm>
        </p:spPr>
        <p:txBody>
          <a:bodyPr>
            <a:noAutofit/>
          </a:bodyPr>
          <a:lstStyle/>
          <a:p>
            <a:r>
              <a:rPr lang="en-ZA" sz="1800" dirty="0" smtClean="0"/>
              <a:t>Mandate</a:t>
            </a:r>
          </a:p>
          <a:p>
            <a:endParaRPr lang="en-ZA" sz="500" dirty="0"/>
          </a:p>
          <a:p>
            <a:r>
              <a:rPr lang="en-US" sz="1800" dirty="0"/>
              <a:t>Organisational </a:t>
            </a:r>
            <a:r>
              <a:rPr lang="en-US" sz="1800" dirty="0" smtClean="0"/>
              <a:t>Values</a:t>
            </a:r>
          </a:p>
          <a:p>
            <a:endParaRPr lang="en-US" sz="500" dirty="0"/>
          </a:p>
          <a:p>
            <a:r>
              <a:rPr lang="en-US" sz="1800" dirty="0"/>
              <a:t>Corporate Governance </a:t>
            </a:r>
            <a:endParaRPr lang="en-US" sz="1800" dirty="0" smtClean="0"/>
          </a:p>
          <a:p>
            <a:endParaRPr lang="en-US" sz="800" dirty="0"/>
          </a:p>
          <a:p>
            <a:r>
              <a:rPr lang="en-US" sz="1800" dirty="0"/>
              <a:t>Human </a:t>
            </a:r>
            <a:r>
              <a:rPr lang="en-US" sz="1800" dirty="0" smtClean="0"/>
              <a:t>Capital</a:t>
            </a:r>
          </a:p>
          <a:p>
            <a:endParaRPr lang="en-US" sz="800" dirty="0" smtClean="0"/>
          </a:p>
          <a:p>
            <a:pPr lvl="1"/>
            <a:r>
              <a:rPr lang="en-US" sz="1600" dirty="0"/>
              <a:t>Workforce statistics</a:t>
            </a:r>
          </a:p>
          <a:p>
            <a:pPr lvl="1"/>
            <a:r>
              <a:rPr lang="en-US" sz="1600" dirty="0"/>
              <a:t>Gender Diversity</a:t>
            </a:r>
          </a:p>
          <a:p>
            <a:pPr lvl="1"/>
            <a:r>
              <a:rPr lang="en-US" sz="1600" dirty="0"/>
              <a:t>Staff Movement</a:t>
            </a:r>
          </a:p>
          <a:p>
            <a:pPr lvl="1"/>
            <a:r>
              <a:rPr lang="en-US" sz="1600" dirty="0"/>
              <a:t>Organisational </a:t>
            </a:r>
            <a:r>
              <a:rPr lang="en-US" sz="1600" dirty="0" smtClean="0"/>
              <a:t>Structure</a:t>
            </a:r>
          </a:p>
          <a:p>
            <a:endParaRPr lang="en-US" sz="800" dirty="0"/>
          </a:p>
          <a:p>
            <a:r>
              <a:rPr lang="en-US" sz="1800" dirty="0" smtClean="0"/>
              <a:t>Quarter 1 Report</a:t>
            </a:r>
            <a:endParaRPr lang="en-ZA" sz="1800" dirty="0"/>
          </a:p>
          <a:p>
            <a:pPr lvl="1"/>
            <a:endParaRPr lang="en-US" sz="800" dirty="0" smtClean="0"/>
          </a:p>
          <a:p>
            <a:r>
              <a:rPr lang="en-US" sz="1800" dirty="0"/>
              <a:t>Quarter </a:t>
            </a:r>
            <a:r>
              <a:rPr lang="en-US" sz="1800" dirty="0" smtClean="0"/>
              <a:t>2</a:t>
            </a:r>
            <a:endParaRPr lang="en-ZA" sz="1800" dirty="0"/>
          </a:p>
          <a:p>
            <a:pPr lvl="1"/>
            <a:endParaRPr lang="en-US" sz="1650" dirty="0"/>
          </a:p>
        </p:txBody>
      </p:sp>
      <p:sp>
        <p:nvSpPr>
          <p:cNvPr id="6" name="Date Placeholder 5"/>
          <p:cNvSpPr>
            <a:spLocks noGrp="1"/>
          </p:cNvSpPr>
          <p:nvPr>
            <p:ph type="dt" sz="half" idx="10"/>
          </p:nvPr>
        </p:nvSpPr>
        <p:spPr/>
        <p:txBody>
          <a:bodyPr/>
          <a:lstStyle/>
          <a:p>
            <a:fld id="{5BED266A-4BFF-4237-9392-B1E4AAF10272}" type="datetime1">
              <a:rPr lang="en-ZA" smtClean="0"/>
              <a:pPr/>
              <a:t>2017/02/15</a:t>
            </a:fld>
            <a:endParaRPr lang="en-ZA" dirty="0"/>
          </a:p>
        </p:txBody>
      </p:sp>
      <p:sp>
        <p:nvSpPr>
          <p:cNvPr id="4" name="Footer Placeholder 3"/>
          <p:cNvSpPr>
            <a:spLocks noGrp="1"/>
          </p:cNvSpPr>
          <p:nvPr>
            <p:ph type="ftr" sz="quarter" idx="11"/>
          </p:nvPr>
        </p:nvSpPr>
        <p:spPr/>
        <p:txBody>
          <a:bodyPr/>
          <a:lstStyle/>
          <a:p>
            <a:r>
              <a:rPr lang="en-US" dirty="0" smtClean="0"/>
              <a:t>Page 9 of 55</a:t>
            </a:r>
            <a:endParaRPr lang="en-ZA" dirty="0"/>
          </a:p>
        </p:txBody>
      </p:sp>
    </p:spTree>
    <p:extLst>
      <p:ext uri="{BB962C8B-B14F-4D97-AF65-F5344CB8AC3E}">
        <p14:creationId xmlns:p14="http://schemas.microsoft.com/office/powerpoint/2010/main" xmlns="" val="88774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pdated Inspiring New Way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37030</TotalTime>
  <Words>2751</Words>
  <Application>Microsoft Office PowerPoint</Application>
  <PresentationFormat>On-screen Show (4:3)</PresentationFormat>
  <Paragraphs>735</Paragraphs>
  <Slides>56</Slides>
  <Notes>32</Notes>
  <HiddenSlides>6</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56</vt:i4>
      </vt:variant>
    </vt:vector>
  </HeadingPairs>
  <TitlesOfParts>
    <vt:vector size="65" baseType="lpstr">
      <vt:lpstr>1_Office Theme</vt:lpstr>
      <vt:lpstr>Office Theme</vt:lpstr>
      <vt:lpstr>Updated Inspiring New Ways Template</vt:lpstr>
      <vt:lpstr>2_Office Theme</vt:lpstr>
      <vt:lpstr>3_Office Theme</vt:lpstr>
      <vt:lpstr>4_Office Theme</vt:lpstr>
      <vt:lpstr>5_Office Theme</vt:lpstr>
      <vt:lpstr>6_Office Theme</vt:lpstr>
      <vt:lpstr>Chart</vt:lpstr>
      <vt:lpstr>Brand South Africa 1st and 2nd Quarter Expenditure and Performance Report  2016/17</vt:lpstr>
      <vt:lpstr>TABLE OF CONTENTS</vt:lpstr>
      <vt:lpstr>MANDATE (AS PER THE TRUST DEED)</vt:lpstr>
      <vt:lpstr>TABLE OF CONTENTS</vt:lpstr>
      <vt:lpstr>ORGANISATIONAL VALUES</vt:lpstr>
      <vt:lpstr>TABLE OF CONTENTS</vt:lpstr>
      <vt:lpstr>NEW BOARD OF TRUSTEES</vt:lpstr>
      <vt:lpstr>GOVERNANCE STRUCTURE</vt:lpstr>
      <vt:lpstr>TABLE OF CONTENTS</vt:lpstr>
      <vt:lpstr>WORKFORCE COMPARED TO NATIONAL DEMOGRAPHICS</vt:lpstr>
      <vt:lpstr>GENDER DIVERSITY</vt:lpstr>
      <vt:lpstr>STATUS OF PEOPLE LIVING WITH DISABILTY</vt:lpstr>
      <vt:lpstr>STAFF MOVEMENT</vt:lpstr>
      <vt:lpstr>ORGANISATIONAL STRUCTURE</vt:lpstr>
      <vt:lpstr>TABLE OF CONTENTS</vt:lpstr>
      <vt:lpstr>  </vt:lpstr>
      <vt:lpstr>Q1 PERFORMANCE AGAINST BUSINESS PLAN DASHBOARD</vt:lpstr>
      <vt:lpstr>PERFORMANCE AGAINST PRE-DETERMINED OBJECTIVES (PDO)</vt:lpstr>
      <vt:lpstr>TABLE OF CONTENTS</vt:lpstr>
      <vt:lpstr>  </vt:lpstr>
      <vt:lpstr>MAJOR COST DRIVERS</vt:lpstr>
      <vt:lpstr>MAJOR COST DRIVERS</vt:lpstr>
      <vt:lpstr>BUDGET VERSUS ACTUAL EXPENDITURE: Q1</vt:lpstr>
      <vt:lpstr>SUPPLY CHAIN MANAGEMENT</vt:lpstr>
      <vt:lpstr>TABLE OF CONTENTS</vt:lpstr>
      <vt:lpstr>Slide 26</vt:lpstr>
      <vt:lpstr>PERFORMANCE RESULTS</vt:lpstr>
      <vt:lpstr>PERFORMANCE RESULTS</vt:lpstr>
      <vt:lpstr>PERFORMANCE RESULTS</vt:lpstr>
      <vt:lpstr>PERFORMANCE RESULTS</vt:lpstr>
      <vt:lpstr>PERFORMANCE RESULTS</vt:lpstr>
      <vt:lpstr>PERFORMANCE RESULTS </vt:lpstr>
      <vt:lpstr>TABLE OF CONTENTS</vt:lpstr>
      <vt:lpstr>  </vt:lpstr>
      <vt:lpstr>Q2 PERFORMANCE AGAINST BUSINESS PLAN DASHBOARD</vt:lpstr>
      <vt:lpstr>PERFORMANCE AGAINST PRE-DETERMINED OBJECTIVES (PDO)</vt:lpstr>
      <vt:lpstr>TABLE OF CONTENTS</vt:lpstr>
      <vt:lpstr>WORKFORCE COMPARED TO NATIONAL DEMOGRAPHICS</vt:lpstr>
      <vt:lpstr>GENDER DIVERSITY </vt:lpstr>
      <vt:lpstr>STATUS OF PEOPLE LIVING WITH DISABILTY</vt:lpstr>
      <vt:lpstr>STAFF MOVEMENT</vt:lpstr>
      <vt:lpstr>  </vt:lpstr>
      <vt:lpstr>MONTHLY INCOME VERSUS EXPENDITURE</vt:lpstr>
      <vt:lpstr>YEAR TO DATE COST CENTRES PERFORMANCE</vt:lpstr>
      <vt:lpstr>MAJOR COST DRIVERS</vt:lpstr>
      <vt:lpstr>QUARTERLY BUDGET VERSUS EXPENDITURE </vt:lpstr>
      <vt:lpstr>ACCUMULATED QUARTERLY BUDGET VERSUS EXPENDITURE</vt:lpstr>
      <vt:lpstr>SUPPLY CHAIN MANAGEMENT</vt:lpstr>
      <vt:lpstr>TABLE OF CONTENTS</vt:lpstr>
      <vt:lpstr>Slide 50</vt:lpstr>
      <vt:lpstr>PERFORMANCE RESULTS</vt:lpstr>
      <vt:lpstr>PERFORMANCE RESULTS</vt:lpstr>
      <vt:lpstr>PERFORMANCE RESULTS</vt:lpstr>
      <vt:lpstr>PERFORMANCE RESULTS</vt:lpstr>
      <vt:lpstr>PERFORMANCE RESULTS </vt:lpstr>
      <vt:lpstr>Slide 56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May</dc:creator>
  <cp:lastModifiedBy>PUMZA</cp:lastModifiedBy>
  <cp:revision>1046</cp:revision>
  <cp:lastPrinted>2016-11-30T06:24:26Z</cp:lastPrinted>
  <dcterms:created xsi:type="dcterms:W3CDTF">2013-10-17T13:19:52Z</dcterms:created>
  <dcterms:modified xsi:type="dcterms:W3CDTF">2017-02-15T08:01:27Z</dcterms:modified>
</cp:coreProperties>
</file>