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heme/themeOverride1.xml" ContentType="application/vnd.openxmlformats-officedocument.themeOverride+xml"/>
  <Override PartName="/ppt/theme/themeOverride2.xml" ContentType="application/vnd.openxmlformats-officedocument.themeOverr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70"/>
  </p:notesMasterIdLst>
  <p:handoutMasterIdLst>
    <p:handoutMasterId r:id="rId71"/>
  </p:handoutMasterIdLst>
  <p:sldIdLst>
    <p:sldId id="319" r:id="rId5"/>
    <p:sldId id="320" r:id="rId6"/>
    <p:sldId id="314" r:id="rId7"/>
    <p:sldId id="396" r:id="rId8"/>
    <p:sldId id="393" r:id="rId9"/>
    <p:sldId id="394" r:id="rId10"/>
    <p:sldId id="409" r:id="rId11"/>
    <p:sldId id="410" r:id="rId12"/>
    <p:sldId id="401" r:id="rId13"/>
    <p:sldId id="411" r:id="rId14"/>
    <p:sldId id="413" r:id="rId15"/>
    <p:sldId id="364" r:id="rId16"/>
    <p:sldId id="363" r:id="rId17"/>
    <p:sldId id="324" r:id="rId18"/>
    <p:sldId id="325" r:id="rId19"/>
    <p:sldId id="391" r:id="rId20"/>
    <p:sldId id="406" r:id="rId21"/>
    <p:sldId id="407" r:id="rId22"/>
    <p:sldId id="390" r:id="rId23"/>
    <p:sldId id="331" r:id="rId24"/>
    <p:sldId id="328" r:id="rId25"/>
    <p:sldId id="378" r:id="rId26"/>
    <p:sldId id="382" r:id="rId27"/>
    <p:sldId id="365" r:id="rId28"/>
    <p:sldId id="366" r:id="rId29"/>
    <p:sldId id="367" r:id="rId30"/>
    <p:sldId id="381" r:id="rId31"/>
    <p:sldId id="369" r:id="rId32"/>
    <p:sldId id="384" r:id="rId33"/>
    <p:sldId id="380" r:id="rId34"/>
    <p:sldId id="379" r:id="rId35"/>
    <p:sldId id="318" r:id="rId36"/>
    <p:sldId id="361" r:id="rId37"/>
    <p:sldId id="360" r:id="rId38"/>
    <p:sldId id="370" r:id="rId39"/>
    <p:sldId id="334" r:id="rId40"/>
    <p:sldId id="335" r:id="rId41"/>
    <p:sldId id="336" r:id="rId42"/>
    <p:sldId id="337" r:id="rId43"/>
    <p:sldId id="338" r:id="rId44"/>
    <p:sldId id="339" r:id="rId45"/>
    <p:sldId id="341" r:id="rId46"/>
    <p:sldId id="371" r:id="rId47"/>
    <p:sldId id="340" r:id="rId48"/>
    <p:sldId id="342" r:id="rId49"/>
    <p:sldId id="343" r:id="rId50"/>
    <p:sldId id="344" r:id="rId51"/>
    <p:sldId id="345" r:id="rId52"/>
    <p:sldId id="346" r:id="rId53"/>
    <p:sldId id="347" r:id="rId54"/>
    <p:sldId id="374" r:id="rId55"/>
    <p:sldId id="348" r:id="rId56"/>
    <p:sldId id="349" r:id="rId57"/>
    <p:sldId id="350" r:id="rId58"/>
    <p:sldId id="351" r:id="rId59"/>
    <p:sldId id="352" r:id="rId60"/>
    <p:sldId id="353" r:id="rId61"/>
    <p:sldId id="354" r:id="rId62"/>
    <p:sldId id="373" r:id="rId63"/>
    <p:sldId id="355" r:id="rId64"/>
    <p:sldId id="356" r:id="rId65"/>
    <p:sldId id="357" r:id="rId66"/>
    <p:sldId id="358" r:id="rId67"/>
    <p:sldId id="376" r:id="rId68"/>
    <p:sldId id="359" r:id="rId6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87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0" autoAdjust="0"/>
  </p:normalViewPr>
  <p:slideViewPr>
    <p:cSldViewPr>
      <p:cViewPr varScale="1">
        <p:scale>
          <a:sx n="69" d="100"/>
          <a:sy n="69" d="100"/>
        </p:scale>
        <p:origin x="141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40" y="-72"/>
      </p:cViewPr>
      <p:guideLst>
        <p:guide orient="horz" pos="2880"/>
        <p:guide pos="2160"/>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 Type="http://schemas.openxmlformats.org/officeDocument/2006/relationships/slide" Target="slides/slide3.xml"/><Relationship Id="rId71"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vmpme-ptaho-fnp01\Users\Pieter.Pretorius\Admin\4.%20Finance\Budgets\2016%202017\Budget%20Docs\Budget%20Monitoring%202016%2017.xlsm"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ZA" dirty="0"/>
              <a:t>Quarterly Drawings v.s. Expenditure</a:t>
            </a:r>
          </a:p>
        </c:rich>
      </c:tx>
      <c:overlay val="0"/>
    </c:title>
    <c:autoTitleDeleted val="0"/>
    <c:plotArea>
      <c:layout/>
      <c:barChart>
        <c:barDir val="col"/>
        <c:grouping val="clustered"/>
        <c:varyColors val="0"/>
        <c:ser>
          <c:idx val="0"/>
          <c:order val="0"/>
          <c:tx>
            <c:strRef>
              <c:f>BudCom!$B$38</c:f>
              <c:strCache>
                <c:ptCount val="1"/>
                <c:pt idx="0">
                  <c:v>Drawings</c:v>
                </c:pt>
              </c:strCache>
            </c:strRef>
          </c:tx>
          <c:spPr>
            <a:solidFill>
              <a:schemeClr val="bg2">
                <a:lumMod val="75000"/>
              </a:schemeClr>
            </a:solidFill>
          </c:spPr>
          <c:invertIfNegative val="0"/>
          <c:cat>
            <c:strRef>
              <c:f>BudCom!$A$39:$A$42</c:f>
              <c:strCache>
                <c:ptCount val="4"/>
                <c:pt idx="0">
                  <c:v>Q1</c:v>
                </c:pt>
                <c:pt idx="1">
                  <c:v>Q2</c:v>
                </c:pt>
                <c:pt idx="2">
                  <c:v>Q3</c:v>
                </c:pt>
                <c:pt idx="3">
                  <c:v>Q4</c:v>
                </c:pt>
              </c:strCache>
            </c:strRef>
          </c:cat>
          <c:val>
            <c:numRef>
              <c:f>BudCom!$B$39:$B$42</c:f>
              <c:numCache>
                <c:formatCode>_ * #,##0_ ;_ * \-#,##0_ ;_ * "-"??_ ;_ @_ </c:formatCode>
                <c:ptCount val="4"/>
                <c:pt idx="0">
                  <c:v>254455</c:v>
                </c:pt>
                <c:pt idx="1">
                  <c:v>190345</c:v>
                </c:pt>
                <c:pt idx="2">
                  <c:v>172741</c:v>
                </c:pt>
                <c:pt idx="3">
                  <c:v>150121</c:v>
                </c:pt>
              </c:numCache>
            </c:numRef>
          </c:val>
          <c:extLst>
            <c:ext xmlns:c16="http://schemas.microsoft.com/office/drawing/2014/chart" uri="{C3380CC4-5D6E-409C-BE32-E72D297353CC}">
              <c16:uniqueId val="{00000000-6588-41A4-8977-F4EC9AD6CF26}"/>
            </c:ext>
          </c:extLst>
        </c:ser>
        <c:ser>
          <c:idx val="1"/>
          <c:order val="1"/>
          <c:tx>
            <c:strRef>
              <c:f>BudCom!$C$38</c:f>
              <c:strCache>
                <c:ptCount val="1"/>
                <c:pt idx="0">
                  <c:v>Expenditure</c:v>
                </c:pt>
              </c:strCache>
            </c:strRef>
          </c:tx>
          <c:spPr>
            <a:solidFill>
              <a:schemeClr val="accent3">
                <a:lumMod val="75000"/>
              </a:schemeClr>
            </a:solidFill>
          </c:spPr>
          <c:invertIfNegative val="0"/>
          <c:cat>
            <c:strRef>
              <c:f>BudCom!$A$39:$A$42</c:f>
              <c:strCache>
                <c:ptCount val="4"/>
                <c:pt idx="0">
                  <c:v>Q1</c:v>
                </c:pt>
                <c:pt idx="1">
                  <c:v>Q2</c:v>
                </c:pt>
                <c:pt idx="2">
                  <c:v>Q3</c:v>
                </c:pt>
                <c:pt idx="3">
                  <c:v>Q4</c:v>
                </c:pt>
              </c:strCache>
            </c:strRef>
          </c:cat>
          <c:val>
            <c:numRef>
              <c:f>BudCom!$C$39:$C$42</c:f>
              <c:numCache>
                <c:formatCode>_ * #,##0_ ;_ * \-#,##0_ ;_ * "-"??_ ;_ @_ </c:formatCode>
                <c:ptCount val="4"/>
                <c:pt idx="0">
                  <c:v>248889</c:v>
                </c:pt>
                <c:pt idx="1">
                  <c:v>185060</c:v>
                </c:pt>
                <c:pt idx="2">
                  <c:v>172382</c:v>
                </c:pt>
                <c:pt idx="3">
                  <c:v>23257</c:v>
                </c:pt>
              </c:numCache>
            </c:numRef>
          </c:val>
          <c:extLst>
            <c:ext xmlns:c16="http://schemas.microsoft.com/office/drawing/2014/chart" uri="{C3380CC4-5D6E-409C-BE32-E72D297353CC}">
              <c16:uniqueId val="{00000001-6588-41A4-8977-F4EC9AD6CF26}"/>
            </c:ext>
          </c:extLst>
        </c:ser>
        <c:dLbls>
          <c:showLegendKey val="0"/>
          <c:showVal val="0"/>
          <c:showCatName val="0"/>
          <c:showSerName val="0"/>
          <c:showPercent val="0"/>
          <c:showBubbleSize val="0"/>
        </c:dLbls>
        <c:gapWidth val="150"/>
        <c:axId val="608623064"/>
        <c:axId val="608623456"/>
      </c:barChart>
      <c:catAx>
        <c:axId val="608623064"/>
        <c:scaling>
          <c:orientation val="minMax"/>
        </c:scaling>
        <c:delete val="0"/>
        <c:axPos val="b"/>
        <c:numFmt formatCode="General" sourceLinked="0"/>
        <c:majorTickMark val="none"/>
        <c:minorTickMark val="none"/>
        <c:tickLblPos val="nextTo"/>
        <c:crossAx val="608623456"/>
        <c:crosses val="autoZero"/>
        <c:auto val="1"/>
        <c:lblAlgn val="ctr"/>
        <c:lblOffset val="100"/>
        <c:noMultiLvlLbl val="0"/>
      </c:catAx>
      <c:valAx>
        <c:axId val="608623456"/>
        <c:scaling>
          <c:orientation val="minMax"/>
        </c:scaling>
        <c:delete val="0"/>
        <c:axPos val="l"/>
        <c:majorGridlines/>
        <c:title>
          <c:tx>
            <c:rich>
              <a:bodyPr/>
              <a:lstStyle/>
              <a:p>
                <a:pPr>
                  <a:defRPr/>
                </a:pPr>
                <a:r>
                  <a:rPr lang="en-ZA" dirty="0"/>
                  <a:t>'000</a:t>
                </a:r>
              </a:p>
            </c:rich>
          </c:tx>
          <c:overlay val="0"/>
        </c:title>
        <c:numFmt formatCode="_ * #,##0_ ;_ * \-#,##0_ ;_ * &quot;-&quot;??_ ;_ @_ " sourceLinked="1"/>
        <c:majorTickMark val="none"/>
        <c:minorTickMark val="none"/>
        <c:tickLblPos val="nextTo"/>
        <c:crossAx val="608623064"/>
        <c:crosses val="autoZero"/>
        <c:crossBetween val="between"/>
      </c:valAx>
      <c:dTable>
        <c:showHorzBorder val="1"/>
        <c:showVertBorder val="1"/>
        <c:showOutline val="1"/>
        <c:showKeys val="1"/>
      </c:dTable>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6287BE-B94E-4443-B95D-1C8A8A872751}" type="doc">
      <dgm:prSet loTypeId="urn:microsoft.com/office/officeart/2005/8/layout/lProcess3" loCatId="process" qsTypeId="urn:microsoft.com/office/officeart/2005/8/quickstyle/3d2" qsCatId="3D" csTypeId="urn:microsoft.com/office/officeart/2005/8/colors/accent1_2" csCatId="accent1" phldr="1"/>
      <dgm:spPr/>
      <dgm:t>
        <a:bodyPr/>
        <a:lstStyle/>
        <a:p>
          <a:endParaRPr lang="en-ZA"/>
        </a:p>
      </dgm:t>
    </dgm:pt>
    <dgm:pt modelId="{844A2869-2C82-432C-AD7A-04BC652F6BEF}">
      <dgm:prSet custT="1"/>
      <dgm:spPr>
        <a:xfrm>
          <a:off x="328794" y="372"/>
          <a:ext cx="7479315" cy="1074265"/>
        </a:xfrm>
        <a:prstGeom prst="chevron">
          <a:avLst/>
        </a:prstGeom>
      </dgm:spPr>
      <dgm:t>
        <a:bodyPr/>
        <a:lstStyle/>
        <a:p>
          <a:pPr rtl="0"/>
          <a:r>
            <a:rPr lang="en-ZA" sz="2800" b="1" dirty="0" smtClean="0">
              <a:latin typeface="Calibri" panose="020F0502020204030204" pitchFamily="34" charset="0"/>
              <a:ea typeface="+mn-ea"/>
              <a:cs typeface="+mn-cs"/>
            </a:rPr>
            <a:t>OVERALL PERFORMANCE FOR QUARTER 02 &amp; 03 </a:t>
          </a:r>
        </a:p>
        <a:p>
          <a:pPr rtl="0"/>
          <a:r>
            <a:rPr lang="en-ZA" sz="2800" b="1" dirty="0" smtClean="0">
              <a:latin typeface="Calibri" panose="020F0502020204030204" pitchFamily="34" charset="0"/>
              <a:ea typeface="+mn-ea"/>
              <a:cs typeface="+mn-cs"/>
            </a:rPr>
            <a:t>YEAR 2016/17 </a:t>
          </a:r>
          <a:endParaRPr lang="en-ZA" sz="2800" dirty="0">
            <a:latin typeface="Calibri" panose="020F0502020204030204" pitchFamily="34" charset="0"/>
            <a:ea typeface="+mn-ea"/>
            <a:cs typeface="+mn-cs"/>
          </a:endParaRPr>
        </a:p>
      </dgm:t>
    </dgm:pt>
    <dgm:pt modelId="{7500682E-2D25-4A03-A9D2-84FD8DB6E0DD}" type="parTrans" cxnId="{324A4C97-785E-47A2-BBD5-7F7EBBEC6C1A}">
      <dgm:prSet/>
      <dgm:spPr/>
      <dgm:t>
        <a:bodyPr/>
        <a:lstStyle/>
        <a:p>
          <a:endParaRPr lang="en-ZA"/>
        </a:p>
      </dgm:t>
    </dgm:pt>
    <dgm:pt modelId="{D64DF747-FD95-450A-A2EF-75EE7502CD15}" type="sibTrans" cxnId="{324A4C97-785E-47A2-BBD5-7F7EBBEC6C1A}">
      <dgm:prSet/>
      <dgm:spPr/>
      <dgm:t>
        <a:bodyPr/>
        <a:lstStyle/>
        <a:p>
          <a:endParaRPr lang="en-ZA"/>
        </a:p>
      </dgm:t>
    </dgm:pt>
    <dgm:pt modelId="{D4E119B4-9BCE-4071-A3B3-DA50E27E80AC}" type="pres">
      <dgm:prSet presAssocID="{496287BE-B94E-4443-B95D-1C8A8A872751}" presName="Name0" presStyleCnt="0">
        <dgm:presLayoutVars>
          <dgm:chPref val="3"/>
          <dgm:dir/>
          <dgm:animLvl val="lvl"/>
          <dgm:resizeHandles/>
        </dgm:presLayoutVars>
      </dgm:prSet>
      <dgm:spPr/>
      <dgm:t>
        <a:bodyPr/>
        <a:lstStyle/>
        <a:p>
          <a:endParaRPr lang="en-ZA"/>
        </a:p>
      </dgm:t>
    </dgm:pt>
    <dgm:pt modelId="{4160FBA7-4B63-4BC7-BC5F-EC85FB479435}" type="pres">
      <dgm:prSet presAssocID="{844A2869-2C82-432C-AD7A-04BC652F6BEF}" presName="horFlow" presStyleCnt="0"/>
      <dgm:spPr/>
      <dgm:t>
        <a:bodyPr/>
        <a:lstStyle/>
        <a:p>
          <a:endParaRPr lang="en-US"/>
        </a:p>
      </dgm:t>
    </dgm:pt>
    <dgm:pt modelId="{7BB97900-9D9A-419A-91A1-65A28D63AF18}" type="pres">
      <dgm:prSet presAssocID="{844A2869-2C82-432C-AD7A-04BC652F6BEF}" presName="bigChev" presStyleLbl="node1" presStyleIdx="0" presStyleCnt="1" custScaleX="423140" custScaleY="109379" custLinFactNeighborX="-3745" custLinFactNeighborY="-19295"/>
      <dgm:spPr/>
      <dgm:t>
        <a:bodyPr/>
        <a:lstStyle/>
        <a:p>
          <a:endParaRPr lang="en-ZA"/>
        </a:p>
      </dgm:t>
    </dgm:pt>
  </dgm:ptLst>
  <dgm:cxnLst>
    <dgm:cxn modelId="{324A4C97-785E-47A2-BBD5-7F7EBBEC6C1A}" srcId="{496287BE-B94E-4443-B95D-1C8A8A872751}" destId="{844A2869-2C82-432C-AD7A-04BC652F6BEF}" srcOrd="0" destOrd="0" parTransId="{7500682E-2D25-4A03-A9D2-84FD8DB6E0DD}" sibTransId="{D64DF747-FD95-450A-A2EF-75EE7502CD15}"/>
    <dgm:cxn modelId="{4CCEBC9E-E72B-424F-8AEF-BC9DE2619D9C}" type="presOf" srcId="{844A2869-2C82-432C-AD7A-04BC652F6BEF}" destId="{7BB97900-9D9A-419A-91A1-65A28D63AF18}" srcOrd="0" destOrd="0" presId="urn:microsoft.com/office/officeart/2005/8/layout/lProcess3"/>
    <dgm:cxn modelId="{1A9E0922-7957-4699-984F-C29BEF0938CD}" type="presOf" srcId="{496287BE-B94E-4443-B95D-1C8A8A872751}" destId="{D4E119B4-9BCE-4071-A3B3-DA50E27E80AC}" srcOrd="0" destOrd="0" presId="urn:microsoft.com/office/officeart/2005/8/layout/lProcess3"/>
    <dgm:cxn modelId="{3C48EE94-2B08-456B-8DFF-75A0B90BCA70}" type="presParOf" srcId="{D4E119B4-9BCE-4071-A3B3-DA50E27E80AC}" destId="{4160FBA7-4B63-4BC7-BC5F-EC85FB479435}" srcOrd="0" destOrd="0" presId="urn:microsoft.com/office/officeart/2005/8/layout/lProcess3"/>
    <dgm:cxn modelId="{B7F8E304-115B-4C1D-9383-2104B88EC4C7}" type="presParOf" srcId="{4160FBA7-4B63-4BC7-BC5F-EC85FB479435}" destId="{7BB97900-9D9A-419A-91A1-65A28D63AF18}"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6287BE-B94E-4443-B95D-1C8A8A872751}" type="doc">
      <dgm:prSet loTypeId="urn:microsoft.com/office/officeart/2005/8/layout/lProcess3" loCatId="process" qsTypeId="urn:microsoft.com/office/officeart/2005/8/quickstyle/3d1" qsCatId="3D" csTypeId="urn:microsoft.com/office/officeart/2005/8/colors/accent1_2" csCatId="accent1" phldr="1"/>
      <dgm:spPr/>
      <dgm:t>
        <a:bodyPr/>
        <a:lstStyle/>
        <a:p>
          <a:endParaRPr lang="en-ZA"/>
        </a:p>
      </dgm:t>
    </dgm:pt>
    <dgm:pt modelId="{844A2869-2C82-432C-AD7A-04BC652F6BEF}">
      <dgm:prSet custT="1"/>
      <dgm:spPr>
        <a:xfrm>
          <a:off x="328794" y="372"/>
          <a:ext cx="7479315" cy="1074265"/>
        </a:xfrm>
        <a:prstGeom prst="chevron">
          <a:avLst/>
        </a:prstGeom>
        <a:solidFill>
          <a:schemeClr val="accent1">
            <a:lumMod val="75000"/>
          </a:schemeClr>
        </a:soli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gm:spPr>
      <dgm:t>
        <a:bodyPr/>
        <a:lstStyle/>
        <a:p>
          <a:pPr rtl="0"/>
          <a:r>
            <a:rPr lang="en-ZA" sz="2800" b="1" dirty="0" smtClean="0">
              <a:solidFill>
                <a:sysClr val="window" lastClr="FFFFFF"/>
              </a:solidFill>
              <a:latin typeface="Calibri" panose="020F0502020204030204" pitchFamily="34" charset="0"/>
              <a:ea typeface="+mn-ea"/>
              <a:cs typeface="+mn-cs"/>
            </a:rPr>
            <a:t>OVERALL PERFORMANCE FOR QUARTER 02 &amp; 03 </a:t>
          </a:r>
        </a:p>
        <a:p>
          <a:pPr rtl="0"/>
          <a:r>
            <a:rPr lang="en-ZA" sz="2800" b="1" dirty="0" smtClean="0">
              <a:solidFill>
                <a:sysClr val="window" lastClr="FFFFFF"/>
              </a:solidFill>
              <a:latin typeface="Calibri" panose="020F0502020204030204" pitchFamily="34" charset="0"/>
              <a:ea typeface="+mn-ea"/>
              <a:cs typeface="+mn-cs"/>
            </a:rPr>
            <a:t>YEAR 2016/17 </a:t>
          </a:r>
          <a:endParaRPr lang="en-ZA" sz="2800" dirty="0">
            <a:solidFill>
              <a:sysClr val="window" lastClr="FFFFFF"/>
            </a:solidFill>
            <a:latin typeface="Calibri" panose="020F0502020204030204" pitchFamily="34" charset="0"/>
            <a:ea typeface="+mn-ea"/>
            <a:cs typeface="+mn-cs"/>
          </a:endParaRPr>
        </a:p>
      </dgm:t>
    </dgm:pt>
    <dgm:pt modelId="{7500682E-2D25-4A03-A9D2-84FD8DB6E0DD}" type="parTrans" cxnId="{324A4C97-785E-47A2-BBD5-7F7EBBEC6C1A}">
      <dgm:prSet/>
      <dgm:spPr/>
      <dgm:t>
        <a:bodyPr/>
        <a:lstStyle/>
        <a:p>
          <a:endParaRPr lang="en-ZA"/>
        </a:p>
      </dgm:t>
    </dgm:pt>
    <dgm:pt modelId="{D64DF747-FD95-450A-A2EF-75EE7502CD15}" type="sibTrans" cxnId="{324A4C97-785E-47A2-BBD5-7F7EBBEC6C1A}">
      <dgm:prSet/>
      <dgm:spPr/>
      <dgm:t>
        <a:bodyPr/>
        <a:lstStyle/>
        <a:p>
          <a:endParaRPr lang="en-ZA"/>
        </a:p>
      </dgm:t>
    </dgm:pt>
    <dgm:pt modelId="{D4E119B4-9BCE-4071-A3B3-DA50E27E80AC}" type="pres">
      <dgm:prSet presAssocID="{496287BE-B94E-4443-B95D-1C8A8A872751}" presName="Name0" presStyleCnt="0">
        <dgm:presLayoutVars>
          <dgm:chPref val="3"/>
          <dgm:dir/>
          <dgm:animLvl val="lvl"/>
          <dgm:resizeHandles/>
        </dgm:presLayoutVars>
      </dgm:prSet>
      <dgm:spPr/>
      <dgm:t>
        <a:bodyPr/>
        <a:lstStyle/>
        <a:p>
          <a:endParaRPr lang="en-ZA"/>
        </a:p>
      </dgm:t>
    </dgm:pt>
    <dgm:pt modelId="{4160FBA7-4B63-4BC7-BC5F-EC85FB479435}" type="pres">
      <dgm:prSet presAssocID="{844A2869-2C82-432C-AD7A-04BC652F6BEF}" presName="horFlow" presStyleCnt="0"/>
      <dgm:spPr/>
    </dgm:pt>
    <dgm:pt modelId="{7BB97900-9D9A-419A-91A1-65A28D63AF18}" type="pres">
      <dgm:prSet presAssocID="{844A2869-2C82-432C-AD7A-04BC652F6BEF}" presName="bigChev" presStyleLbl="node1" presStyleIdx="0" presStyleCnt="1" custScaleX="423140" custScaleY="109379" custLinFactNeighborX="-3745" custLinFactNeighborY="-19295"/>
      <dgm:spPr/>
      <dgm:t>
        <a:bodyPr/>
        <a:lstStyle/>
        <a:p>
          <a:endParaRPr lang="en-ZA"/>
        </a:p>
      </dgm:t>
    </dgm:pt>
  </dgm:ptLst>
  <dgm:cxnLst>
    <dgm:cxn modelId="{324A4C97-785E-47A2-BBD5-7F7EBBEC6C1A}" srcId="{496287BE-B94E-4443-B95D-1C8A8A872751}" destId="{844A2869-2C82-432C-AD7A-04BC652F6BEF}" srcOrd="0" destOrd="0" parTransId="{7500682E-2D25-4A03-A9D2-84FD8DB6E0DD}" sibTransId="{D64DF747-FD95-450A-A2EF-75EE7502CD15}"/>
    <dgm:cxn modelId="{4CCEBC9E-E72B-424F-8AEF-BC9DE2619D9C}" type="presOf" srcId="{844A2869-2C82-432C-AD7A-04BC652F6BEF}" destId="{7BB97900-9D9A-419A-91A1-65A28D63AF18}" srcOrd="0" destOrd="0" presId="urn:microsoft.com/office/officeart/2005/8/layout/lProcess3"/>
    <dgm:cxn modelId="{1A9E0922-7957-4699-984F-C29BEF0938CD}" type="presOf" srcId="{496287BE-B94E-4443-B95D-1C8A8A872751}" destId="{D4E119B4-9BCE-4071-A3B3-DA50E27E80AC}" srcOrd="0" destOrd="0" presId="urn:microsoft.com/office/officeart/2005/8/layout/lProcess3"/>
    <dgm:cxn modelId="{3C48EE94-2B08-456B-8DFF-75A0B90BCA70}" type="presParOf" srcId="{D4E119B4-9BCE-4071-A3B3-DA50E27E80AC}" destId="{4160FBA7-4B63-4BC7-BC5F-EC85FB479435}" srcOrd="0" destOrd="0" presId="urn:microsoft.com/office/officeart/2005/8/layout/lProcess3"/>
    <dgm:cxn modelId="{B7F8E304-115B-4C1D-9383-2104B88EC4C7}" type="presParOf" srcId="{4160FBA7-4B63-4BC7-BC5F-EC85FB479435}" destId="{7BB97900-9D9A-419A-91A1-65A28D63AF18}"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6287BE-B94E-4443-B95D-1C8A8A872751}" type="doc">
      <dgm:prSet loTypeId="urn:microsoft.com/office/officeart/2005/8/layout/lProcess3" loCatId="process" qsTypeId="urn:microsoft.com/office/officeart/2005/8/quickstyle/3d5" qsCatId="3D" csTypeId="urn:microsoft.com/office/officeart/2005/8/colors/accent1_2" csCatId="accent1" phldr="1"/>
      <dgm:spPr/>
      <dgm:t>
        <a:bodyPr/>
        <a:lstStyle/>
        <a:p>
          <a:endParaRPr lang="en-ZA"/>
        </a:p>
      </dgm:t>
    </dgm:pt>
    <dgm:pt modelId="{844A2869-2C82-432C-AD7A-04BC652F6BEF}">
      <dgm:prSet custT="1"/>
      <dgm:spPr>
        <a:xfrm>
          <a:off x="328794" y="372"/>
          <a:ext cx="7479315" cy="1074265"/>
        </a:xfrm>
        <a:prstGeom prst="chevron">
          <a:avLst/>
        </a:prstGeom>
      </dgm:spPr>
      <dgm:t>
        <a:bodyPr/>
        <a:lstStyle/>
        <a:p>
          <a:pPr rtl="0"/>
          <a:r>
            <a:rPr lang="en-ZA" sz="2800" b="1" dirty="0" smtClean="0">
              <a:latin typeface="Calibri" panose="020F0502020204030204" pitchFamily="34" charset="0"/>
              <a:ea typeface="+mn-ea"/>
              <a:cs typeface="+mn-cs"/>
            </a:rPr>
            <a:t>OVERALL PERFORMANCE FOR QUARTER 02 &amp; 03 </a:t>
          </a:r>
        </a:p>
        <a:p>
          <a:pPr rtl="0"/>
          <a:r>
            <a:rPr lang="en-ZA" sz="2800" b="1" dirty="0" smtClean="0">
              <a:latin typeface="Calibri" panose="020F0502020204030204" pitchFamily="34" charset="0"/>
              <a:ea typeface="+mn-ea"/>
              <a:cs typeface="+mn-cs"/>
            </a:rPr>
            <a:t>PROGRAMME 01</a:t>
          </a:r>
        </a:p>
      </dgm:t>
    </dgm:pt>
    <dgm:pt modelId="{7500682E-2D25-4A03-A9D2-84FD8DB6E0DD}" type="parTrans" cxnId="{324A4C97-785E-47A2-BBD5-7F7EBBEC6C1A}">
      <dgm:prSet/>
      <dgm:spPr/>
      <dgm:t>
        <a:bodyPr/>
        <a:lstStyle/>
        <a:p>
          <a:endParaRPr lang="en-ZA"/>
        </a:p>
      </dgm:t>
    </dgm:pt>
    <dgm:pt modelId="{D64DF747-FD95-450A-A2EF-75EE7502CD15}" type="sibTrans" cxnId="{324A4C97-785E-47A2-BBD5-7F7EBBEC6C1A}">
      <dgm:prSet/>
      <dgm:spPr/>
      <dgm:t>
        <a:bodyPr/>
        <a:lstStyle/>
        <a:p>
          <a:endParaRPr lang="en-ZA"/>
        </a:p>
      </dgm:t>
    </dgm:pt>
    <dgm:pt modelId="{D4E119B4-9BCE-4071-A3B3-DA50E27E80AC}" type="pres">
      <dgm:prSet presAssocID="{496287BE-B94E-4443-B95D-1C8A8A872751}" presName="Name0" presStyleCnt="0">
        <dgm:presLayoutVars>
          <dgm:chPref val="3"/>
          <dgm:dir/>
          <dgm:animLvl val="lvl"/>
          <dgm:resizeHandles/>
        </dgm:presLayoutVars>
      </dgm:prSet>
      <dgm:spPr/>
      <dgm:t>
        <a:bodyPr/>
        <a:lstStyle/>
        <a:p>
          <a:endParaRPr lang="en-ZA"/>
        </a:p>
      </dgm:t>
    </dgm:pt>
    <dgm:pt modelId="{4160FBA7-4B63-4BC7-BC5F-EC85FB479435}" type="pres">
      <dgm:prSet presAssocID="{844A2869-2C82-432C-AD7A-04BC652F6BEF}" presName="horFlow" presStyleCnt="0"/>
      <dgm:spPr/>
      <dgm:t>
        <a:bodyPr/>
        <a:lstStyle/>
        <a:p>
          <a:endParaRPr lang="en-US"/>
        </a:p>
      </dgm:t>
    </dgm:pt>
    <dgm:pt modelId="{7BB97900-9D9A-419A-91A1-65A28D63AF18}" type="pres">
      <dgm:prSet presAssocID="{844A2869-2C82-432C-AD7A-04BC652F6BEF}" presName="bigChev" presStyleLbl="node1" presStyleIdx="0" presStyleCnt="1" custScaleX="423140" custScaleY="109379" custLinFactNeighborX="-3745" custLinFactNeighborY="-19295"/>
      <dgm:spPr/>
      <dgm:t>
        <a:bodyPr/>
        <a:lstStyle/>
        <a:p>
          <a:endParaRPr lang="en-ZA"/>
        </a:p>
      </dgm:t>
    </dgm:pt>
  </dgm:ptLst>
  <dgm:cxnLst>
    <dgm:cxn modelId="{324A4C97-785E-47A2-BBD5-7F7EBBEC6C1A}" srcId="{496287BE-B94E-4443-B95D-1C8A8A872751}" destId="{844A2869-2C82-432C-AD7A-04BC652F6BEF}" srcOrd="0" destOrd="0" parTransId="{7500682E-2D25-4A03-A9D2-84FD8DB6E0DD}" sibTransId="{D64DF747-FD95-450A-A2EF-75EE7502CD15}"/>
    <dgm:cxn modelId="{4CCEBC9E-E72B-424F-8AEF-BC9DE2619D9C}" type="presOf" srcId="{844A2869-2C82-432C-AD7A-04BC652F6BEF}" destId="{7BB97900-9D9A-419A-91A1-65A28D63AF18}" srcOrd="0" destOrd="0" presId="urn:microsoft.com/office/officeart/2005/8/layout/lProcess3"/>
    <dgm:cxn modelId="{1A9E0922-7957-4699-984F-C29BEF0938CD}" type="presOf" srcId="{496287BE-B94E-4443-B95D-1C8A8A872751}" destId="{D4E119B4-9BCE-4071-A3B3-DA50E27E80AC}" srcOrd="0" destOrd="0" presId="urn:microsoft.com/office/officeart/2005/8/layout/lProcess3"/>
    <dgm:cxn modelId="{3C48EE94-2B08-456B-8DFF-75A0B90BCA70}" type="presParOf" srcId="{D4E119B4-9BCE-4071-A3B3-DA50E27E80AC}" destId="{4160FBA7-4B63-4BC7-BC5F-EC85FB479435}" srcOrd="0" destOrd="0" presId="urn:microsoft.com/office/officeart/2005/8/layout/lProcess3"/>
    <dgm:cxn modelId="{B7F8E304-115B-4C1D-9383-2104B88EC4C7}" type="presParOf" srcId="{4160FBA7-4B63-4BC7-BC5F-EC85FB479435}" destId="{7BB97900-9D9A-419A-91A1-65A28D63AF18}"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96287BE-B94E-4443-B95D-1C8A8A872751}" type="doc">
      <dgm:prSet loTypeId="urn:microsoft.com/office/officeart/2005/8/layout/lProcess3" loCatId="process" qsTypeId="urn:microsoft.com/office/officeart/2005/8/quickstyle/3d5" qsCatId="3D" csTypeId="urn:microsoft.com/office/officeart/2005/8/colors/accent1_2" csCatId="accent1" phldr="1"/>
      <dgm:spPr/>
      <dgm:t>
        <a:bodyPr/>
        <a:lstStyle/>
        <a:p>
          <a:endParaRPr lang="en-ZA"/>
        </a:p>
      </dgm:t>
    </dgm:pt>
    <dgm:pt modelId="{844A2869-2C82-432C-AD7A-04BC652F6BEF}">
      <dgm:prSet custT="1"/>
      <dgm:spPr>
        <a:xfrm>
          <a:off x="328794" y="372"/>
          <a:ext cx="7479315" cy="1074265"/>
        </a:xfrm>
        <a:prstGeom prst="chevron">
          <a:avLst/>
        </a:prstGeom>
      </dgm:spPr>
      <dgm:t>
        <a:bodyPr/>
        <a:lstStyle/>
        <a:p>
          <a:pPr rtl="0"/>
          <a:r>
            <a:rPr lang="en-ZA" sz="2800" b="1" dirty="0" smtClean="0">
              <a:latin typeface="Calibri" panose="020F0502020204030204" pitchFamily="34" charset="0"/>
              <a:ea typeface="+mn-ea"/>
              <a:cs typeface="+mn-cs"/>
            </a:rPr>
            <a:t>OVERALL PERFORMANCE FOR QUARTER 02 &amp; 03 </a:t>
          </a:r>
        </a:p>
        <a:p>
          <a:pPr rtl="0"/>
          <a:r>
            <a:rPr lang="en-ZA" sz="2800" b="1" dirty="0" smtClean="0">
              <a:latin typeface="Calibri" panose="020F0502020204030204" pitchFamily="34" charset="0"/>
              <a:ea typeface="+mn-ea"/>
              <a:cs typeface="+mn-cs"/>
            </a:rPr>
            <a:t>PROGRAMME 02</a:t>
          </a:r>
        </a:p>
      </dgm:t>
    </dgm:pt>
    <dgm:pt modelId="{7500682E-2D25-4A03-A9D2-84FD8DB6E0DD}" type="parTrans" cxnId="{324A4C97-785E-47A2-BBD5-7F7EBBEC6C1A}">
      <dgm:prSet/>
      <dgm:spPr/>
      <dgm:t>
        <a:bodyPr/>
        <a:lstStyle/>
        <a:p>
          <a:endParaRPr lang="en-ZA"/>
        </a:p>
      </dgm:t>
    </dgm:pt>
    <dgm:pt modelId="{D64DF747-FD95-450A-A2EF-75EE7502CD15}" type="sibTrans" cxnId="{324A4C97-785E-47A2-BBD5-7F7EBBEC6C1A}">
      <dgm:prSet/>
      <dgm:spPr/>
      <dgm:t>
        <a:bodyPr/>
        <a:lstStyle/>
        <a:p>
          <a:endParaRPr lang="en-ZA"/>
        </a:p>
      </dgm:t>
    </dgm:pt>
    <dgm:pt modelId="{D4E119B4-9BCE-4071-A3B3-DA50E27E80AC}" type="pres">
      <dgm:prSet presAssocID="{496287BE-B94E-4443-B95D-1C8A8A872751}" presName="Name0" presStyleCnt="0">
        <dgm:presLayoutVars>
          <dgm:chPref val="3"/>
          <dgm:dir/>
          <dgm:animLvl val="lvl"/>
          <dgm:resizeHandles/>
        </dgm:presLayoutVars>
      </dgm:prSet>
      <dgm:spPr/>
      <dgm:t>
        <a:bodyPr/>
        <a:lstStyle/>
        <a:p>
          <a:endParaRPr lang="en-ZA"/>
        </a:p>
      </dgm:t>
    </dgm:pt>
    <dgm:pt modelId="{4160FBA7-4B63-4BC7-BC5F-EC85FB479435}" type="pres">
      <dgm:prSet presAssocID="{844A2869-2C82-432C-AD7A-04BC652F6BEF}" presName="horFlow" presStyleCnt="0"/>
      <dgm:spPr/>
      <dgm:t>
        <a:bodyPr/>
        <a:lstStyle/>
        <a:p>
          <a:endParaRPr lang="en-US"/>
        </a:p>
      </dgm:t>
    </dgm:pt>
    <dgm:pt modelId="{7BB97900-9D9A-419A-91A1-65A28D63AF18}" type="pres">
      <dgm:prSet presAssocID="{844A2869-2C82-432C-AD7A-04BC652F6BEF}" presName="bigChev" presStyleLbl="node1" presStyleIdx="0" presStyleCnt="1" custScaleX="423140" custScaleY="109379" custLinFactNeighborX="-3745" custLinFactNeighborY="-19295"/>
      <dgm:spPr/>
      <dgm:t>
        <a:bodyPr/>
        <a:lstStyle/>
        <a:p>
          <a:endParaRPr lang="en-ZA"/>
        </a:p>
      </dgm:t>
    </dgm:pt>
  </dgm:ptLst>
  <dgm:cxnLst>
    <dgm:cxn modelId="{324A4C97-785E-47A2-BBD5-7F7EBBEC6C1A}" srcId="{496287BE-B94E-4443-B95D-1C8A8A872751}" destId="{844A2869-2C82-432C-AD7A-04BC652F6BEF}" srcOrd="0" destOrd="0" parTransId="{7500682E-2D25-4A03-A9D2-84FD8DB6E0DD}" sibTransId="{D64DF747-FD95-450A-A2EF-75EE7502CD15}"/>
    <dgm:cxn modelId="{4CCEBC9E-E72B-424F-8AEF-BC9DE2619D9C}" type="presOf" srcId="{844A2869-2C82-432C-AD7A-04BC652F6BEF}" destId="{7BB97900-9D9A-419A-91A1-65A28D63AF18}" srcOrd="0" destOrd="0" presId="urn:microsoft.com/office/officeart/2005/8/layout/lProcess3"/>
    <dgm:cxn modelId="{1A9E0922-7957-4699-984F-C29BEF0938CD}" type="presOf" srcId="{496287BE-B94E-4443-B95D-1C8A8A872751}" destId="{D4E119B4-9BCE-4071-A3B3-DA50E27E80AC}" srcOrd="0" destOrd="0" presId="urn:microsoft.com/office/officeart/2005/8/layout/lProcess3"/>
    <dgm:cxn modelId="{3C48EE94-2B08-456B-8DFF-75A0B90BCA70}" type="presParOf" srcId="{D4E119B4-9BCE-4071-A3B3-DA50E27E80AC}" destId="{4160FBA7-4B63-4BC7-BC5F-EC85FB479435}" srcOrd="0" destOrd="0" presId="urn:microsoft.com/office/officeart/2005/8/layout/lProcess3"/>
    <dgm:cxn modelId="{B7F8E304-115B-4C1D-9383-2104B88EC4C7}" type="presParOf" srcId="{4160FBA7-4B63-4BC7-BC5F-EC85FB479435}" destId="{7BB97900-9D9A-419A-91A1-65A28D63AF18}"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96287BE-B94E-4443-B95D-1C8A8A872751}" type="doc">
      <dgm:prSet loTypeId="urn:microsoft.com/office/officeart/2005/8/layout/lProcess3" loCatId="process" qsTypeId="urn:microsoft.com/office/officeart/2005/8/quickstyle/3d5" qsCatId="3D" csTypeId="urn:microsoft.com/office/officeart/2005/8/colors/accent1_2" csCatId="accent1" phldr="1"/>
      <dgm:spPr/>
      <dgm:t>
        <a:bodyPr/>
        <a:lstStyle/>
        <a:p>
          <a:endParaRPr lang="en-ZA"/>
        </a:p>
      </dgm:t>
    </dgm:pt>
    <dgm:pt modelId="{844A2869-2C82-432C-AD7A-04BC652F6BEF}">
      <dgm:prSet custT="1"/>
      <dgm:spPr>
        <a:xfrm>
          <a:off x="328794" y="372"/>
          <a:ext cx="7479315" cy="1074265"/>
        </a:xfrm>
        <a:prstGeom prst="chevron">
          <a:avLst/>
        </a:prstGeom>
      </dgm:spPr>
      <dgm:t>
        <a:bodyPr/>
        <a:lstStyle/>
        <a:p>
          <a:pPr rtl="0"/>
          <a:r>
            <a:rPr lang="en-ZA" sz="2800" b="1" dirty="0" smtClean="0">
              <a:latin typeface="Calibri" panose="020F0502020204030204" pitchFamily="34" charset="0"/>
              <a:ea typeface="+mn-ea"/>
              <a:cs typeface="+mn-cs"/>
            </a:rPr>
            <a:t>OVERALL PERFORMANCE FOR QUARTER 02 &amp; 03 </a:t>
          </a:r>
        </a:p>
        <a:p>
          <a:pPr rtl="0"/>
          <a:r>
            <a:rPr lang="en-ZA" sz="2800" b="1" dirty="0" smtClean="0">
              <a:latin typeface="Calibri" panose="020F0502020204030204" pitchFamily="34" charset="0"/>
              <a:ea typeface="+mn-ea"/>
              <a:cs typeface="+mn-cs"/>
            </a:rPr>
            <a:t>PROGRAMME 03</a:t>
          </a:r>
        </a:p>
      </dgm:t>
    </dgm:pt>
    <dgm:pt modelId="{7500682E-2D25-4A03-A9D2-84FD8DB6E0DD}" type="parTrans" cxnId="{324A4C97-785E-47A2-BBD5-7F7EBBEC6C1A}">
      <dgm:prSet/>
      <dgm:spPr/>
      <dgm:t>
        <a:bodyPr/>
        <a:lstStyle/>
        <a:p>
          <a:endParaRPr lang="en-ZA"/>
        </a:p>
      </dgm:t>
    </dgm:pt>
    <dgm:pt modelId="{D64DF747-FD95-450A-A2EF-75EE7502CD15}" type="sibTrans" cxnId="{324A4C97-785E-47A2-BBD5-7F7EBBEC6C1A}">
      <dgm:prSet/>
      <dgm:spPr/>
      <dgm:t>
        <a:bodyPr/>
        <a:lstStyle/>
        <a:p>
          <a:endParaRPr lang="en-ZA"/>
        </a:p>
      </dgm:t>
    </dgm:pt>
    <dgm:pt modelId="{D4E119B4-9BCE-4071-A3B3-DA50E27E80AC}" type="pres">
      <dgm:prSet presAssocID="{496287BE-B94E-4443-B95D-1C8A8A872751}" presName="Name0" presStyleCnt="0">
        <dgm:presLayoutVars>
          <dgm:chPref val="3"/>
          <dgm:dir/>
          <dgm:animLvl val="lvl"/>
          <dgm:resizeHandles/>
        </dgm:presLayoutVars>
      </dgm:prSet>
      <dgm:spPr/>
      <dgm:t>
        <a:bodyPr/>
        <a:lstStyle/>
        <a:p>
          <a:endParaRPr lang="en-ZA"/>
        </a:p>
      </dgm:t>
    </dgm:pt>
    <dgm:pt modelId="{4160FBA7-4B63-4BC7-BC5F-EC85FB479435}" type="pres">
      <dgm:prSet presAssocID="{844A2869-2C82-432C-AD7A-04BC652F6BEF}" presName="horFlow" presStyleCnt="0"/>
      <dgm:spPr/>
      <dgm:t>
        <a:bodyPr/>
        <a:lstStyle/>
        <a:p>
          <a:endParaRPr lang="en-US"/>
        </a:p>
      </dgm:t>
    </dgm:pt>
    <dgm:pt modelId="{7BB97900-9D9A-419A-91A1-65A28D63AF18}" type="pres">
      <dgm:prSet presAssocID="{844A2869-2C82-432C-AD7A-04BC652F6BEF}" presName="bigChev" presStyleLbl="node1" presStyleIdx="0" presStyleCnt="1" custScaleX="423140" custScaleY="109379" custLinFactNeighborX="-3745" custLinFactNeighborY="-19295"/>
      <dgm:spPr/>
      <dgm:t>
        <a:bodyPr/>
        <a:lstStyle/>
        <a:p>
          <a:endParaRPr lang="en-ZA"/>
        </a:p>
      </dgm:t>
    </dgm:pt>
  </dgm:ptLst>
  <dgm:cxnLst>
    <dgm:cxn modelId="{324A4C97-785E-47A2-BBD5-7F7EBBEC6C1A}" srcId="{496287BE-B94E-4443-B95D-1C8A8A872751}" destId="{844A2869-2C82-432C-AD7A-04BC652F6BEF}" srcOrd="0" destOrd="0" parTransId="{7500682E-2D25-4A03-A9D2-84FD8DB6E0DD}" sibTransId="{D64DF747-FD95-450A-A2EF-75EE7502CD15}"/>
    <dgm:cxn modelId="{4CCEBC9E-E72B-424F-8AEF-BC9DE2619D9C}" type="presOf" srcId="{844A2869-2C82-432C-AD7A-04BC652F6BEF}" destId="{7BB97900-9D9A-419A-91A1-65A28D63AF18}" srcOrd="0" destOrd="0" presId="urn:microsoft.com/office/officeart/2005/8/layout/lProcess3"/>
    <dgm:cxn modelId="{1A9E0922-7957-4699-984F-C29BEF0938CD}" type="presOf" srcId="{496287BE-B94E-4443-B95D-1C8A8A872751}" destId="{D4E119B4-9BCE-4071-A3B3-DA50E27E80AC}" srcOrd="0" destOrd="0" presId="urn:microsoft.com/office/officeart/2005/8/layout/lProcess3"/>
    <dgm:cxn modelId="{3C48EE94-2B08-456B-8DFF-75A0B90BCA70}" type="presParOf" srcId="{D4E119B4-9BCE-4071-A3B3-DA50E27E80AC}" destId="{4160FBA7-4B63-4BC7-BC5F-EC85FB479435}" srcOrd="0" destOrd="0" presId="urn:microsoft.com/office/officeart/2005/8/layout/lProcess3"/>
    <dgm:cxn modelId="{B7F8E304-115B-4C1D-9383-2104B88EC4C7}" type="presParOf" srcId="{4160FBA7-4B63-4BC7-BC5F-EC85FB479435}" destId="{7BB97900-9D9A-419A-91A1-65A28D63AF18}"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96287BE-B94E-4443-B95D-1C8A8A872751}" type="doc">
      <dgm:prSet loTypeId="urn:microsoft.com/office/officeart/2005/8/layout/lProcess3" loCatId="process" qsTypeId="urn:microsoft.com/office/officeart/2005/8/quickstyle/3d5" qsCatId="3D" csTypeId="urn:microsoft.com/office/officeart/2005/8/colors/accent1_2" csCatId="accent1" phldr="1"/>
      <dgm:spPr/>
      <dgm:t>
        <a:bodyPr/>
        <a:lstStyle/>
        <a:p>
          <a:endParaRPr lang="en-ZA"/>
        </a:p>
      </dgm:t>
    </dgm:pt>
    <dgm:pt modelId="{844A2869-2C82-432C-AD7A-04BC652F6BEF}">
      <dgm:prSet custT="1"/>
      <dgm:spPr>
        <a:xfrm>
          <a:off x="328794" y="372"/>
          <a:ext cx="7479315" cy="1074265"/>
        </a:xfrm>
        <a:prstGeom prst="chevron">
          <a:avLst/>
        </a:prstGeom>
      </dgm:spPr>
      <dgm:t>
        <a:bodyPr/>
        <a:lstStyle/>
        <a:p>
          <a:pPr rtl="0"/>
          <a:r>
            <a:rPr lang="en-ZA" sz="2800" b="1" dirty="0" smtClean="0">
              <a:latin typeface="Calibri" panose="020F0502020204030204" pitchFamily="34" charset="0"/>
              <a:ea typeface="+mn-ea"/>
              <a:cs typeface="+mn-cs"/>
            </a:rPr>
            <a:t>OVERALL PERFORMANCE FOR QUARTER 02 &amp; 03 </a:t>
          </a:r>
        </a:p>
        <a:p>
          <a:pPr rtl="0"/>
          <a:r>
            <a:rPr lang="en-ZA" sz="2800" b="1" dirty="0" smtClean="0">
              <a:latin typeface="Calibri" panose="020F0502020204030204" pitchFamily="34" charset="0"/>
              <a:ea typeface="+mn-ea"/>
              <a:cs typeface="+mn-cs"/>
            </a:rPr>
            <a:t>PROGRAMME 04</a:t>
          </a:r>
        </a:p>
      </dgm:t>
    </dgm:pt>
    <dgm:pt modelId="{7500682E-2D25-4A03-A9D2-84FD8DB6E0DD}" type="parTrans" cxnId="{324A4C97-785E-47A2-BBD5-7F7EBBEC6C1A}">
      <dgm:prSet/>
      <dgm:spPr/>
      <dgm:t>
        <a:bodyPr/>
        <a:lstStyle/>
        <a:p>
          <a:endParaRPr lang="en-ZA"/>
        </a:p>
      </dgm:t>
    </dgm:pt>
    <dgm:pt modelId="{D64DF747-FD95-450A-A2EF-75EE7502CD15}" type="sibTrans" cxnId="{324A4C97-785E-47A2-BBD5-7F7EBBEC6C1A}">
      <dgm:prSet/>
      <dgm:spPr/>
      <dgm:t>
        <a:bodyPr/>
        <a:lstStyle/>
        <a:p>
          <a:endParaRPr lang="en-ZA"/>
        </a:p>
      </dgm:t>
    </dgm:pt>
    <dgm:pt modelId="{D4E119B4-9BCE-4071-A3B3-DA50E27E80AC}" type="pres">
      <dgm:prSet presAssocID="{496287BE-B94E-4443-B95D-1C8A8A872751}" presName="Name0" presStyleCnt="0">
        <dgm:presLayoutVars>
          <dgm:chPref val="3"/>
          <dgm:dir/>
          <dgm:animLvl val="lvl"/>
          <dgm:resizeHandles/>
        </dgm:presLayoutVars>
      </dgm:prSet>
      <dgm:spPr/>
      <dgm:t>
        <a:bodyPr/>
        <a:lstStyle/>
        <a:p>
          <a:endParaRPr lang="en-ZA"/>
        </a:p>
      </dgm:t>
    </dgm:pt>
    <dgm:pt modelId="{4160FBA7-4B63-4BC7-BC5F-EC85FB479435}" type="pres">
      <dgm:prSet presAssocID="{844A2869-2C82-432C-AD7A-04BC652F6BEF}" presName="horFlow" presStyleCnt="0"/>
      <dgm:spPr/>
      <dgm:t>
        <a:bodyPr/>
        <a:lstStyle/>
        <a:p>
          <a:endParaRPr lang="en-US"/>
        </a:p>
      </dgm:t>
    </dgm:pt>
    <dgm:pt modelId="{7BB97900-9D9A-419A-91A1-65A28D63AF18}" type="pres">
      <dgm:prSet presAssocID="{844A2869-2C82-432C-AD7A-04BC652F6BEF}" presName="bigChev" presStyleLbl="node1" presStyleIdx="0" presStyleCnt="1" custScaleX="423140" custScaleY="109379" custLinFactNeighborX="-3745" custLinFactNeighborY="-19295"/>
      <dgm:spPr/>
      <dgm:t>
        <a:bodyPr/>
        <a:lstStyle/>
        <a:p>
          <a:endParaRPr lang="en-ZA"/>
        </a:p>
      </dgm:t>
    </dgm:pt>
  </dgm:ptLst>
  <dgm:cxnLst>
    <dgm:cxn modelId="{324A4C97-785E-47A2-BBD5-7F7EBBEC6C1A}" srcId="{496287BE-B94E-4443-B95D-1C8A8A872751}" destId="{844A2869-2C82-432C-AD7A-04BC652F6BEF}" srcOrd="0" destOrd="0" parTransId="{7500682E-2D25-4A03-A9D2-84FD8DB6E0DD}" sibTransId="{D64DF747-FD95-450A-A2EF-75EE7502CD15}"/>
    <dgm:cxn modelId="{4CCEBC9E-E72B-424F-8AEF-BC9DE2619D9C}" type="presOf" srcId="{844A2869-2C82-432C-AD7A-04BC652F6BEF}" destId="{7BB97900-9D9A-419A-91A1-65A28D63AF18}" srcOrd="0" destOrd="0" presId="urn:microsoft.com/office/officeart/2005/8/layout/lProcess3"/>
    <dgm:cxn modelId="{1A9E0922-7957-4699-984F-C29BEF0938CD}" type="presOf" srcId="{496287BE-B94E-4443-B95D-1C8A8A872751}" destId="{D4E119B4-9BCE-4071-A3B3-DA50E27E80AC}" srcOrd="0" destOrd="0" presId="urn:microsoft.com/office/officeart/2005/8/layout/lProcess3"/>
    <dgm:cxn modelId="{3C48EE94-2B08-456B-8DFF-75A0B90BCA70}" type="presParOf" srcId="{D4E119B4-9BCE-4071-A3B3-DA50E27E80AC}" destId="{4160FBA7-4B63-4BC7-BC5F-EC85FB479435}" srcOrd="0" destOrd="0" presId="urn:microsoft.com/office/officeart/2005/8/layout/lProcess3"/>
    <dgm:cxn modelId="{B7F8E304-115B-4C1D-9383-2104B88EC4C7}" type="presParOf" srcId="{4160FBA7-4B63-4BC7-BC5F-EC85FB479435}" destId="{7BB97900-9D9A-419A-91A1-65A28D63AF18}"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96287BE-B94E-4443-B95D-1C8A8A872751}" type="doc">
      <dgm:prSet loTypeId="urn:microsoft.com/office/officeart/2005/8/layout/lProcess3" loCatId="process" qsTypeId="urn:microsoft.com/office/officeart/2005/8/quickstyle/3d5" qsCatId="3D" csTypeId="urn:microsoft.com/office/officeart/2005/8/colors/accent1_2" csCatId="accent1" phldr="1"/>
      <dgm:spPr/>
      <dgm:t>
        <a:bodyPr/>
        <a:lstStyle/>
        <a:p>
          <a:endParaRPr lang="en-ZA"/>
        </a:p>
      </dgm:t>
    </dgm:pt>
    <dgm:pt modelId="{844A2869-2C82-432C-AD7A-04BC652F6BEF}">
      <dgm:prSet custT="1"/>
      <dgm:spPr>
        <a:xfrm>
          <a:off x="328794" y="372"/>
          <a:ext cx="7479315" cy="1074265"/>
        </a:xfrm>
        <a:prstGeom prst="chevron">
          <a:avLst/>
        </a:prstGeom>
      </dgm:spPr>
      <dgm:t>
        <a:bodyPr/>
        <a:lstStyle/>
        <a:p>
          <a:pPr rtl="0"/>
          <a:r>
            <a:rPr lang="en-ZA" sz="2800" b="1" dirty="0" smtClean="0">
              <a:latin typeface="Calibri" panose="020F0502020204030204" pitchFamily="34" charset="0"/>
              <a:ea typeface="+mn-ea"/>
              <a:cs typeface="+mn-cs"/>
            </a:rPr>
            <a:t>OVERALL PERFORMANCE FOR QUARTER 02 &amp; 03 </a:t>
          </a:r>
        </a:p>
        <a:p>
          <a:pPr rtl="0"/>
          <a:r>
            <a:rPr lang="en-ZA" sz="2800" b="1" dirty="0" smtClean="0">
              <a:latin typeface="Calibri" panose="020F0502020204030204" pitchFamily="34" charset="0"/>
              <a:ea typeface="+mn-ea"/>
              <a:cs typeface="+mn-cs"/>
            </a:rPr>
            <a:t>PROGRAMME 05</a:t>
          </a:r>
        </a:p>
      </dgm:t>
    </dgm:pt>
    <dgm:pt modelId="{7500682E-2D25-4A03-A9D2-84FD8DB6E0DD}" type="parTrans" cxnId="{324A4C97-785E-47A2-BBD5-7F7EBBEC6C1A}">
      <dgm:prSet/>
      <dgm:spPr/>
      <dgm:t>
        <a:bodyPr/>
        <a:lstStyle/>
        <a:p>
          <a:endParaRPr lang="en-ZA"/>
        </a:p>
      </dgm:t>
    </dgm:pt>
    <dgm:pt modelId="{D64DF747-FD95-450A-A2EF-75EE7502CD15}" type="sibTrans" cxnId="{324A4C97-785E-47A2-BBD5-7F7EBBEC6C1A}">
      <dgm:prSet/>
      <dgm:spPr/>
      <dgm:t>
        <a:bodyPr/>
        <a:lstStyle/>
        <a:p>
          <a:endParaRPr lang="en-ZA"/>
        </a:p>
      </dgm:t>
    </dgm:pt>
    <dgm:pt modelId="{D4E119B4-9BCE-4071-A3B3-DA50E27E80AC}" type="pres">
      <dgm:prSet presAssocID="{496287BE-B94E-4443-B95D-1C8A8A872751}" presName="Name0" presStyleCnt="0">
        <dgm:presLayoutVars>
          <dgm:chPref val="3"/>
          <dgm:dir/>
          <dgm:animLvl val="lvl"/>
          <dgm:resizeHandles/>
        </dgm:presLayoutVars>
      </dgm:prSet>
      <dgm:spPr/>
      <dgm:t>
        <a:bodyPr/>
        <a:lstStyle/>
        <a:p>
          <a:endParaRPr lang="en-ZA"/>
        </a:p>
      </dgm:t>
    </dgm:pt>
    <dgm:pt modelId="{4160FBA7-4B63-4BC7-BC5F-EC85FB479435}" type="pres">
      <dgm:prSet presAssocID="{844A2869-2C82-432C-AD7A-04BC652F6BEF}" presName="horFlow" presStyleCnt="0"/>
      <dgm:spPr/>
      <dgm:t>
        <a:bodyPr/>
        <a:lstStyle/>
        <a:p>
          <a:endParaRPr lang="en-US"/>
        </a:p>
      </dgm:t>
    </dgm:pt>
    <dgm:pt modelId="{7BB97900-9D9A-419A-91A1-65A28D63AF18}" type="pres">
      <dgm:prSet presAssocID="{844A2869-2C82-432C-AD7A-04BC652F6BEF}" presName="bigChev" presStyleLbl="node1" presStyleIdx="0" presStyleCnt="1" custScaleX="423140" custScaleY="109379" custLinFactNeighborX="-3745" custLinFactNeighborY="-19295"/>
      <dgm:spPr/>
      <dgm:t>
        <a:bodyPr/>
        <a:lstStyle/>
        <a:p>
          <a:endParaRPr lang="en-ZA"/>
        </a:p>
      </dgm:t>
    </dgm:pt>
  </dgm:ptLst>
  <dgm:cxnLst>
    <dgm:cxn modelId="{324A4C97-785E-47A2-BBD5-7F7EBBEC6C1A}" srcId="{496287BE-B94E-4443-B95D-1C8A8A872751}" destId="{844A2869-2C82-432C-AD7A-04BC652F6BEF}" srcOrd="0" destOrd="0" parTransId="{7500682E-2D25-4A03-A9D2-84FD8DB6E0DD}" sibTransId="{D64DF747-FD95-450A-A2EF-75EE7502CD15}"/>
    <dgm:cxn modelId="{4CCEBC9E-E72B-424F-8AEF-BC9DE2619D9C}" type="presOf" srcId="{844A2869-2C82-432C-AD7A-04BC652F6BEF}" destId="{7BB97900-9D9A-419A-91A1-65A28D63AF18}" srcOrd="0" destOrd="0" presId="urn:microsoft.com/office/officeart/2005/8/layout/lProcess3"/>
    <dgm:cxn modelId="{1A9E0922-7957-4699-984F-C29BEF0938CD}" type="presOf" srcId="{496287BE-B94E-4443-B95D-1C8A8A872751}" destId="{D4E119B4-9BCE-4071-A3B3-DA50E27E80AC}" srcOrd="0" destOrd="0" presId="urn:microsoft.com/office/officeart/2005/8/layout/lProcess3"/>
    <dgm:cxn modelId="{3C48EE94-2B08-456B-8DFF-75A0B90BCA70}" type="presParOf" srcId="{D4E119B4-9BCE-4071-A3B3-DA50E27E80AC}" destId="{4160FBA7-4B63-4BC7-BC5F-EC85FB479435}" srcOrd="0" destOrd="0" presId="urn:microsoft.com/office/officeart/2005/8/layout/lProcess3"/>
    <dgm:cxn modelId="{B7F8E304-115B-4C1D-9383-2104B88EC4C7}" type="presParOf" srcId="{4160FBA7-4B63-4BC7-BC5F-EC85FB479435}" destId="{7BB97900-9D9A-419A-91A1-65A28D63AF18}"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B97900-9D9A-419A-91A1-65A28D63AF18}">
      <dsp:nvSpPr>
        <dsp:cNvPr id="0" name=""/>
        <dsp:cNvSpPr/>
      </dsp:nvSpPr>
      <dsp:spPr>
        <a:xfrm>
          <a:off x="0" y="0"/>
          <a:ext cx="8136894" cy="841334"/>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17780" rIns="0" bIns="17780" numCol="1" spcCol="1270" anchor="ctr" anchorCtr="0">
          <a:noAutofit/>
        </a:bodyPr>
        <a:lstStyle/>
        <a:p>
          <a:pPr lvl="0" algn="ctr" defTabSz="1244600" rtl="0">
            <a:lnSpc>
              <a:spcPct val="90000"/>
            </a:lnSpc>
            <a:spcBef>
              <a:spcPct val="0"/>
            </a:spcBef>
            <a:spcAft>
              <a:spcPct val="35000"/>
            </a:spcAft>
          </a:pPr>
          <a:r>
            <a:rPr lang="en-ZA" sz="2800" b="1" kern="1200" dirty="0" smtClean="0">
              <a:latin typeface="Calibri" panose="020F0502020204030204" pitchFamily="34" charset="0"/>
              <a:ea typeface="+mn-ea"/>
              <a:cs typeface="+mn-cs"/>
            </a:rPr>
            <a:t>OVERALL PERFORMANCE FOR QUARTER 02 &amp; 03 </a:t>
          </a:r>
        </a:p>
        <a:p>
          <a:pPr lvl="0" algn="ctr" defTabSz="1244600" rtl="0">
            <a:lnSpc>
              <a:spcPct val="90000"/>
            </a:lnSpc>
            <a:spcBef>
              <a:spcPct val="0"/>
            </a:spcBef>
            <a:spcAft>
              <a:spcPct val="35000"/>
            </a:spcAft>
          </a:pPr>
          <a:r>
            <a:rPr lang="en-ZA" sz="2800" b="1" kern="1200" dirty="0" smtClean="0">
              <a:latin typeface="Calibri" panose="020F0502020204030204" pitchFamily="34" charset="0"/>
              <a:ea typeface="+mn-ea"/>
              <a:cs typeface="+mn-cs"/>
            </a:rPr>
            <a:t>YEAR 2016/17 </a:t>
          </a:r>
          <a:endParaRPr lang="en-ZA" sz="2800" kern="1200" dirty="0">
            <a:latin typeface="Calibri" panose="020F0502020204030204" pitchFamily="34" charset="0"/>
            <a:ea typeface="+mn-ea"/>
            <a:cs typeface="+mn-cs"/>
          </a:endParaRPr>
        </a:p>
      </dsp:txBody>
      <dsp:txXfrm>
        <a:off x="420667" y="0"/>
        <a:ext cx="7295560" cy="8413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B97900-9D9A-419A-91A1-65A28D63AF18}">
      <dsp:nvSpPr>
        <dsp:cNvPr id="0" name=""/>
        <dsp:cNvSpPr/>
      </dsp:nvSpPr>
      <dsp:spPr>
        <a:xfrm>
          <a:off x="0" y="0"/>
          <a:ext cx="8136894" cy="841334"/>
        </a:xfrm>
        <a:prstGeom prst="chevron">
          <a:avLst/>
        </a:prstGeom>
        <a:solidFill>
          <a:schemeClr val="accent1">
            <a:lumMod val="75000"/>
          </a:schemeClr>
        </a:soli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5560" tIns="17780" rIns="0" bIns="17780" numCol="1" spcCol="1270" anchor="ctr" anchorCtr="0">
          <a:noAutofit/>
        </a:bodyPr>
        <a:lstStyle/>
        <a:p>
          <a:pPr lvl="0" algn="ctr" defTabSz="1244600" rtl="0">
            <a:lnSpc>
              <a:spcPct val="90000"/>
            </a:lnSpc>
            <a:spcBef>
              <a:spcPct val="0"/>
            </a:spcBef>
            <a:spcAft>
              <a:spcPct val="35000"/>
            </a:spcAft>
          </a:pPr>
          <a:r>
            <a:rPr lang="en-ZA" sz="2800" b="1" kern="1200" dirty="0" smtClean="0">
              <a:solidFill>
                <a:sysClr val="window" lastClr="FFFFFF"/>
              </a:solidFill>
              <a:latin typeface="Calibri" panose="020F0502020204030204" pitchFamily="34" charset="0"/>
              <a:ea typeface="+mn-ea"/>
              <a:cs typeface="+mn-cs"/>
            </a:rPr>
            <a:t>OVERALL PERFORMANCE FOR QUARTER 02 &amp; 03 </a:t>
          </a:r>
        </a:p>
        <a:p>
          <a:pPr lvl="0" algn="ctr" defTabSz="1244600" rtl="0">
            <a:lnSpc>
              <a:spcPct val="90000"/>
            </a:lnSpc>
            <a:spcBef>
              <a:spcPct val="0"/>
            </a:spcBef>
            <a:spcAft>
              <a:spcPct val="35000"/>
            </a:spcAft>
          </a:pPr>
          <a:r>
            <a:rPr lang="en-ZA" sz="2800" b="1" kern="1200" dirty="0" smtClean="0">
              <a:solidFill>
                <a:sysClr val="window" lastClr="FFFFFF"/>
              </a:solidFill>
              <a:latin typeface="Calibri" panose="020F0502020204030204" pitchFamily="34" charset="0"/>
              <a:ea typeface="+mn-ea"/>
              <a:cs typeface="+mn-cs"/>
            </a:rPr>
            <a:t>YEAR 2016/17 </a:t>
          </a:r>
          <a:endParaRPr lang="en-ZA" sz="2800" kern="1200" dirty="0">
            <a:solidFill>
              <a:sysClr val="window" lastClr="FFFFFF"/>
            </a:solidFill>
            <a:latin typeface="Calibri" panose="020F0502020204030204" pitchFamily="34" charset="0"/>
            <a:ea typeface="+mn-ea"/>
            <a:cs typeface="+mn-cs"/>
          </a:endParaRPr>
        </a:p>
      </dsp:txBody>
      <dsp:txXfrm>
        <a:off x="420667" y="0"/>
        <a:ext cx="7295560" cy="8413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B97900-9D9A-419A-91A1-65A28D63AF18}">
      <dsp:nvSpPr>
        <dsp:cNvPr id="0" name=""/>
        <dsp:cNvSpPr/>
      </dsp:nvSpPr>
      <dsp:spPr>
        <a:xfrm>
          <a:off x="0" y="0"/>
          <a:ext cx="8136894" cy="841334"/>
        </a:xfrm>
        <a:prstGeom prst="chevron">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lvl="0" algn="ctr" defTabSz="1244600" rtl="0">
            <a:lnSpc>
              <a:spcPct val="90000"/>
            </a:lnSpc>
            <a:spcBef>
              <a:spcPct val="0"/>
            </a:spcBef>
            <a:spcAft>
              <a:spcPct val="35000"/>
            </a:spcAft>
          </a:pPr>
          <a:r>
            <a:rPr lang="en-ZA" sz="2800" b="1" kern="1200" dirty="0" smtClean="0">
              <a:latin typeface="Calibri" panose="020F0502020204030204" pitchFamily="34" charset="0"/>
              <a:ea typeface="+mn-ea"/>
              <a:cs typeface="+mn-cs"/>
            </a:rPr>
            <a:t>OVERALL PERFORMANCE FOR QUARTER 02 &amp; 03 </a:t>
          </a:r>
        </a:p>
        <a:p>
          <a:pPr lvl="0" algn="ctr" defTabSz="1244600" rtl="0">
            <a:lnSpc>
              <a:spcPct val="90000"/>
            </a:lnSpc>
            <a:spcBef>
              <a:spcPct val="0"/>
            </a:spcBef>
            <a:spcAft>
              <a:spcPct val="35000"/>
            </a:spcAft>
          </a:pPr>
          <a:r>
            <a:rPr lang="en-ZA" sz="2800" b="1" kern="1200" dirty="0" smtClean="0">
              <a:latin typeface="Calibri" panose="020F0502020204030204" pitchFamily="34" charset="0"/>
              <a:ea typeface="+mn-ea"/>
              <a:cs typeface="+mn-cs"/>
            </a:rPr>
            <a:t>PROGRAMME 01</a:t>
          </a:r>
        </a:p>
      </dsp:txBody>
      <dsp:txXfrm>
        <a:off x="420667" y="0"/>
        <a:ext cx="7295560" cy="8413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B97900-9D9A-419A-91A1-65A28D63AF18}">
      <dsp:nvSpPr>
        <dsp:cNvPr id="0" name=""/>
        <dsp:cNvSpPr/>
      </dsp:nvSpPr>
      <dsp:spPr>
        <a:xfrm>
          <a:off x="0" y="187001"/>
          <a:ext cx="8136894" cy="841334"/>
        </a:xfrm>
        <a:prstGeom prst="chevron">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lvl="0" algn="ctr" defTabSz="1244600" rtl="0">
            <a:lnSpc>
              <a:spcPct val="90000"/>
            </a:lnSpc>
            <a:spcBef>
              <a:spcPct val="0"/>
            </a:spcBef>
            <a:spcAft>
              <a:spcPct val="35000"/>
            </a:spcAft>
          </a:pPr>
          <a:r>
            <a:rPr lang="en-ZA" sz="2800" b="1" kern="1200" dirty="0" smtClean="0">
              <a:latin typeface="Calibri" panose="020F0502020204030204" pitchFamily="34" charset="0"/>
              <a:ea typeface="+mn-ea"/>
              <a:cs typeface="+mn-cs"/>
            </a:rPr>
            <a:t>OVERALL PERFORMANCE FOR QUARTER 02 &amp; 03 </a:t>
          </a:r>
        </a:p>
        <a:p>
          <a:pPr lvl="0" algn="ctr" defTabSz="1244600" rtl="0">
            <a:lnSpc>
              <a:spcPct val="90000"/>
            </a:lnSpc>
            <a:spcBef>
              <a:spcPct val="0"/>
            </a:spcBef>
            <a:spcAft>
              <a:spcPct val="35000"/>
            </a:spcAft>
          </a:pPr>
          <a:r>
            <a:rPr lang="en-ZA" sz="2800" b="1" kern="1200" dirty="0" smtClean="0">
              <a:latin typeface="Calibri" panose="020F0502020204030204" pitchFamily="34" charset="0"/>
              <a:ea typeface="+mn-ea"/>
              <a:cs typeface="+mn-cs"/>
            </a:rPr>
            <a:t>PROGRAMME 02</a:t>
          </a:r>
        </a:p>
      </dsp:txBody>
      <dsp:txXfrm>
        <a:off x="420667" y="187001"/>
        <a:ext cx="7295560" cy="84133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B97900-9D9A-419A-91A1-65A28D63AF18}">
      <dsp:nvSpPr>
        <dsp:cNvPr id="0" name=""/>
        <dsp:cNvSpPr/>
      </dsp:nvSpPr>
      <dsp:spPr>
        <a:xfrm>
          <a:off x="0" y="187001"/>
          <a:ext cx="8136894" cy="841334"/>
        </a:xfrm>
        <a:prstGeom prst="chevron">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lvl="0" algn="ctr" defTabSz="1244600" rtl="0">
            <a:lnSpc>
              <a:spcPct val="90000"/>
            </a:lnSpc>
            <a:spcBef>
              <a:spcPct val="0"/>
            </a:spcBef>
            <a:spcAft>
              <a:spcPct val="35000"/>
            </a:spcAft>
          </a:pPr>
          <a:r>
            <a:rPr lang="en-ZA" sz="2800" b="1" kern="1200" dirty="0" smtClean="0">
              <a:latin typeface="Calibri" panose="020F0502020204030204" pitchFamily="34" charset="0"/>
              <a:ea typeface="+mn-ea"/>
              <a:cs typeface="+mn-cs"/>
            </a:rPr>
            <a:t>OVERALL PERFORMANCE FOR QUARTER 02 &amp; 03 </a:t>
          </a:r>
        </a:p>
        <a:p>
          <a:pPr lvl="0" algn="ctr" defTabSz="1244600" rtl="0">
            <a:lnSpc>
              <a:spcPct val="90000"/>
            </a:lnSpc>
            <a:spcBef>
              <a:spcPct val="0"/>
            </a:spcBef>
            <a:spcAft>
              <a:spcPct val="35000"/>
            </a:spcAft>
          </a:pPr>
          <a:r>
            <a:rPr lang="en-ZA" sz="2800" b="1" kern="1200" dirty="0" smtClean="0">
              <a:latin typeface="Calibri" panose="020F0502020204030204" pitchFamily="34" charset="0"/>
              <a:ea typeface="+mn-ea"/>
              <a:cs typeface="+mn-cs"/>
            </a:rPr>
            <a:t>PROGRAMME 03</a:t>
          </a:r>
        </a:p>
      </dsp:txBody>
      <dsp:txXfrm>
        <a:off x="420667" y="187001"/>
        <a:ext cx="7295560" cy="8413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B97900-9D9A-419A-91A1-65A28D63AF18}">
      <dsp:nvSpPr>
        <dsp:cNvPr id="0" name=""/>
        <dsp:cNvSpPr/>
      </dsp:nvSpPr>
      <dsp:spPr>
        <a:xfrm>
          <a:off x="0" y="187001"/>
          <a:ext cx="8136894" cy="841334"/>
        </a:xfrm>
        <a:prstGeom prst="chevron">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lvl="0" algn="ctr" defTabSz="1244600" rtl="0">
            <a:lnSpc>
              <a:spcPct val="90000"/>
            </a:lnSpc>
            <a:spcBef>
              <a:spcPct val="0"/>
            </a:spcBef>
            <a:spcAft>
              <a:spcPct val="35000"/>
            </a:spcAft>
          </a:pPr>
          <a:r>
            <a:rPr lang="en-ZA" sz="2800" b="1" kern="1200" dirty="0" smtClean="0">
              <a:latin typeface="Calibri" panose="020F0502020204030204" pitchFamily="34" charset="0"/>
              <a:ea typeface="+mn-ea"/>
              <a:cs typeface="+mn-cs"/>
            </a:rPr>
            <a:t>OVERALL PERFORMANCE FOR QUARTER 02 &amp; 03 </a:t>
          </a:r>
        </a:p>
        <a:p>
          <a:pPr lvl="0" algn="ctr" defTabSz="1244600" rtl="0">
            <a:lnSpc>
              <a:spcPct val="90000"/>
            </a:lnSpc>
            <a:spcBef>
              <a:spcPct val="0"/>
            </a:spcBef>
            <a:spcAft>
              <a:spcPct val="35000"/>
            </a:spcAft>
          </a:pPr>
          <a:r>
            <a:rPr lang="en-ZA" sz="2800" b="1" kern="1200" dirty="0" smtClean="0">
              <a:latin typeface="Calibri" panose="020F0502020204030204" pitchFamily="34" charset="0"/>
              <a:ea typeface="+mn-ea"/>
              <a:cs typeface="+mn-cs"/>
            </a:rPr>
            <a:t>PROGRAMME 04</a:t>
          </a:r>
        </a:p>
      </dsp:txBody>
      <dsp:txXfrm>
        <a:off x="420667" y="187001"/>
        <a:ext cx="7295560" cy="84133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B97900-9D9A-419A-91A1-65A28D63AF18}">
      <dsp:nvSpPr>
        <dsp:cNvPr id="0" name=""/>
        <dsp:cNvSpPr/>
      </dsp:nvSpPr>
      <dsp:spPr>
        <a:xfrm>
          <a:off x="0" y="187001"/>
          <a:ext cx="8136894" cy="841334"/>
        </a:xfrm>
        <a:prstGeom prst="chevron">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lvl="0" algn="ctr" defTabSz="1244600" rtl="0">
            <a:lnSpc>
              <a:spcPct val="90000"/>
            </a:lnSpc>
            <a:spcBef>
              <a:spcPct val="0"/>
            </a:spcBef>
            <a:spcAft>
              <a:spcPct val="35000"/>
            </a:spcAft>
          </a:pPr>
          <a:r>
            <a:rPr lang="en-ZA" sz="2800" b="1" kern="1200" dirty="0" smtClean="0">
              <a:latin typeface="Calibri" panose="020F0502020204030204" pitchFamily="34" charset="0"/>
              <a:ea typeface="+mn-ea"/>
              <a:cs typeface="+mn-cs"/>
            </a:rPr>
            <a:t>OVERALL PERFORMANCE FOR QUARTER 02 &amp; 03 </a:t>
          </a:r>
        </a:p>
        <a:p>
          <a:pPr lvl="0" algn="ctr" defTabSz="1244600" rtl="0">
            <a:lnSpc>
              <a:spcPct val="90000"/>
            </a:lnSpc>
            <a:spcBef>
              <a:spcPct val="0"/>
            </a:spcBef>
            <a:spcAft>
              <a:spcPct val="35000"/>
            </a:spcAft>
          </a:pPr>
          <a:r>
            <a:rPr lang="en-ZA" sz="2800" b="1" kern="1200" dirty="0" smtClean="0">
              <a:latin typeface="Calibri" panose="020F0502020204030204" pitchFamily="34" charset="0"/>
              <a:ea typeface="+mn-ea"/>
              <a:cs typeface="+mn-cs"/>
            </a:rPr>
            <a:t>PROGRAMME 05</a:t>
          </a:r>
        </a:p>
      </dsp:txBody>
      <dsp:txXfrm>
        <a:off x="420667" y="187001"/>
        <a:ext cx="7295560" cy="84133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40938AC-713D-485D-BDE5-F4DAB012A587}" type="datetimeFigureOut">
              <a:rPr lang="en-US" smtClean="0"/>
              <a:pPr/>
              <a:t>2/8/2017</a:t>
            </a:fld>
            <a:endParaRPr lang="en-GB"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7A2BDF3-54C1-46FC-8737-1872CECCB628}" type="slidenum">
              <a:rPr lang="en-GB" smtClean="0"/>
              <a:pPr/>
              <a:t>‹#›</a:t>
            </a:fld>
            <a:endParaRPr lang="en-GB" dirty="0"/>
          </a:p>
        </p:txBody>
      </p:sp>
    </p:spTree>
    <p:extLst>
      <p:ext uri="{BB962C8B-B14F-4D97-AF65-F5344CB8AC3E}">
        <p14:creationId xmlns:p14="http://schemas.microsoft.com/office/powerpoint/2010/main" val="3547581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855B797-24DC-4F4F-949B-7A2B5A6280D2}" type="datetimeFigureOut">
              <a:rPr lang="en-US" smtClean="0"/>
              <a:pPr/>
              <a:t>2/8/2017</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5"/>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5BE54C7-EA55-4BBF-BB81-082164262C93}" type="slidenum">
              <a:rPr lang="en-GB" smtClean="0"/>
              <a:pPr/>
              <a:t>‹#›</a:t>
            </a:fld>
            <a:endParaRPr lang="en-GB" dirty="0"/>
          </a:p>
        </p:txBody>
      </p:sp>
    </p:spTree>
    <p:extLst>
      <p:ext uri="{BB962C8B-B14F-4D97-AF65-F5344CB8AC3E}">
        <p14:creationId xmlns:p14="http://schemas.microsoft.com/office/powerpoint/2010/main" val="1573614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C55120-61C8-47E2-8258-9239A52EB560}"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4888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377D4BF7-9284-4BBA-89C1-DD286D26E400}"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28090516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79512" y="1556792"/>
            <a:ext cx="8750206" cy="969313"/>
          </a:xfrm>
        </p:spPr>
        <p:txBody>
          <a:bodyPr anchor="ctr"/>
          <a:lstStyle>
            <a:lvl1pPr algn="l">
              <a:defRPr>
                <a:latin typeface="Calibri" pitchFamily="34" charset="0"/>
              </a:defRPr>
            </a:lvl1pPr>
            <a:extLst/>
          </a:lstStyle>
          <a:p>
            <a:r>
              <a:rPr kumimoji="0" lang="en-US" dirty="0" smtClean="0"/>
              <a:t>Click to edit Master title style</a:t>
            </a:r>
            <a:endParaRPr kumimoji="0" lang="en-US" dirty="0"/>
          </a:p>
        </p:txBody>
      </p:sp>
      <p:sp>
        <p:nvSpPr>
          <p:cNvPr id="22" name="Subtitle 21"/>
          <p:cNvSpPr>
            <a:spLocks noGrp="1"/>
          </p:cNvSpPr>
          <p:nvPr>
            <p:ph type="subTitle" idx="1"/>
          </p:nvPr>
        </p:nvSpPr>
        <p:spPr>
          <a:xfrm>
            <a:off x="179512" y="2924944"/>
            <a:ext cx="8750206" cy="1901856"/>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520" y="285729"/>
            <a:ext cx="2880320" cy="981712"/>
          </a:xfrm>
          <a:prstGeom prst="rect">
            <a:avLst/>
          </a:prstGeom>
        </p:spPr>
      </p:pic>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88513" y="282147"/>
            <a:ext cx="1130629" cy="1130629"/>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79941"/>
            <a:ext cx="8712968" cy="939784"/>
          </a:xfrm>
        </p:spPr>
        <p:txBody>
          <a:bodyPr/>
          <a:lstStyle>
            <a:lvl1pPr>
              <a:defRPr>
                <a:latin typeface="Calibri" pitchFamily="34" charset="0"/>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251520" y="1340768"/>
            <a:ext cx="8726816" cy="4896544"/>
          </a:xfrm>
        </p:spPr>
        <p:txBody>
          <a:bodyPr/>
          <a:lstStyle>
            <a:lvl1pPr>
              <a:buFont typeface="Wingdings" pitchFamily="2" charset="2"/>
              <a:buChar char="Ø"/>
              <a:defRPr>
                <a:solidFill>
                  <a:schemeClr val="accent2"/>
                </a:solidFill>
              </a:defRPr>
            </a:lvl1pPr>
            <a:lvl2pPr>
              <a:buFont typeface="Wingdings" pitchFamily="2" charset="2"/>
              <a:buChar char="§"/>
              <a:defRPr/>
            </a:lvl2pPr>
            <a:lvl3pPr>
              <a:buFont typeface="Wingdings" pitchFamily="2" charset="2"/>
              <a:buChar char="§"/>
              <a:defRPr/>
            </a:lvl3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Slide Number Placeholder 21"/>
          <p:cNvSpPr>
            <a:spLocks noGrp="1"/>
          </p:cNvSpPr>
          <p:nvPr>
            <p:ph type="sldNum" sz="quarter" idx="4"/>
          </p:nvPr>
        </p:nvSpPr>
        <p:spPr>
          <a:xfrm>
            <a:off x="4427984" y="6435942"/>
            <a:ext cx="683568" cy="400110"/>
          </a:xfrm>
          <a:prstGeom prst="rect">
            <a:avLst/>
          </a:prstGeom>
        </p:spPr>
        <p:txBody>
          <a:bodyPr anchor="ctr"/>
          <a:lstStyle>
            <a:lvl1pPr algn="ctr" eaLnBrk="1" latinLnBrk="0" hangingPunct="1">
              <a:defRPr kumimoji="0" lang="en-GB" sz="1800" kern="1200" smtClean="0">
                <a:solidFill>
                  <a:schemeClr val="tx2">
                    <a:satMod val="130000"/>
                  </a:schemeClr>
                </a:solidFill>
                <a:effectLst>
                  <a:outerShdw blurRad="50000" dist="30000" dir="5400000" algn="tl" rotWithShape="0">
                    <a:srgbClr val="000000">
                      <a:alpha val="30000"/>
                    </a:srgbClr>
                  </a:outerShdw>
                </a:effectLst>
                <a:latin typeface="Calibri" pitchFamily="34" charset="0"/>
                <a:ea typeface="+mn-ea"/>
                <a:cs typeface="+mn-cs"/>
              </a:defRPr>
            </a:lvl1pPr>
            <a:extLst/>
          </a:lstStyle>
          <a:p>
            <a:fld id="{62AAA1A3-262B-4979-8C18-306C3DA11E9E}" type="slidenum">
              <a:rPr lang="en-ZA" smtClean="0"/>
              <a:pPr/>
              <a:t>‹#›</a:t>
            </a:fld>
            <a:endParaRPr lang="en-ZA"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37" y="6237402"/>
            <a:ext cx="1763688" cy="601125"/>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60432" y="6209479"/>
            <a:ext cx="626573" cy="626573"/>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4CEEB2B-0573-4CC3-A64B-3D59AB92DD16}" type="slidenum">
              <a:rPr lang="en-US" smtClean="0">
                <a:solidFill>
                  <a:prstClr val="black">
                    <a:tint val="75000"/>
                  </a:prstClr>
                </a:solidFill>
              </a:rPr>
              <a:pPr/>
              <a:t>‹#›</a:t>
            </a:fld>
            <a:endParaRPr lang="en-US" dirty="0">
              <a:solidFill>
                <a:prstClr val="black">
                  <a:tint val="75000"/>
                </a:prstClr>
              </a:solidFill>
            </a:endParaRPr>
          </a:p>
        </p:txBody>
      </p:sp>
      <p:sp>
        <p:nvSpPr>
          <p:cNvPr id="8" name="Content Placeholder 7"/>
          <p:cNvSpPr>
            <a:spLocks noGrp="1"/>
          </p:cNvSpPr>
          <p:nvPr>
            <p:ph sz="quarter" idx="13"/>
          </p:nvPr>
        </p:nvSpPr>
        <p:spPr>
          <a:xfrm>
            <a:off x="1988344" y="6613525"/>
            <a:ext cx="6858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47016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Placeholder 4"/>
          <p:cNvSpPr>
            <a:spLocks noGrp="1"/>
          </p:cNvSpPr>
          <p:nvPr>
            <p:ph type="title"/>
          </p:nvPr>
        </p:nvSpPr>
        <p:spPr>
          <a:xfrm>
            <a:off x="179512" y="285728"/>
            <a:ext cx="8784976" cy="939784"/>
          </a:xfrm>
          <a:prstGeom prst="rect">
            <a:avLst/>
          </a:prstGeom>
        </p:spPr>
        <p:txBody>
          <a:bodyPr anchor="ctr">
            <a:normAutofit/>
          </a:bodyPr>
          <a:lstStyle/>
          <a:p>
            <a:r>
              <a:rPr kumimoji="0" lang="en-US" dirty="0" smtClean="0"/>
              <a:t>Click to edit Master title style</a:t>
            </a:r>
            <a:endParaRPr kumimoji="0" lang="en-US" dirty="0"/>
          </a:p>
        </p:txBody>
      </p:sp>
      <p:sp>
        <p:nvSpPr>
          <p:cNvPr id="9" name="Text Placeholder 8"/>
          <p:cNvSpPr>
            <a:spLocks noGrp="1"/>
          </p:cNvSpPr>
          <p:nvPr>
            <p:ph type="body" idx="1"/>
          </p:nvPr>
        </p:nvSpPr>
        <p:spPr>
          <a:xfrm>
            <a:off x="179512" y="1340768"/>
            <a:ext cx="8798824" cy="504056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ftr="0" dt="0"/>
  <p:txStyles>
    <p:titleStyle>
      <a:lvl1pPr algn="l" rtl="0" eaLnBrk="1" latinLnBrk="0" hangingPunct="1">
        <a:spcBef>
          <a:spcPct val="0"/>
        </a:spcBef>
        <a:buNone/>
        <a:defRPr kumimoji="0" sz="40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pitchFamily="2" charset="2"/>
        <a:buChar char="Ø"/>
        <a:defRPr kumimoji="0" sz="3200" kern="1200">
          <a:solidFill>
            <a:schemeClr val="accent2"/>
          </a:solidFill>
          <a:latin typeface="Calibri" pitchFamily="34" charset="0"/>
          <a:ea typeface="+mn-ea"/>
          <a:cs typeface="+mn-cs"/>
        </a:defRPr>
      </a:lvl1pPr>
      <a:lvl2pPr marL="640080" indent="-237744" algn="l" rtl="0" eaLnBrk="1" latinLnBrk="0" hangingPunct="1">
        <a:lnSpc>
          <a:spcPct val="100000"/>
        </a:lnSpc>
        <a:spcBef>
          <a:spcPts val="550"/>
        </a:spcBef>
        <a:buClr>
          <a:schemeClr val="accent1"/>
        </a:buClr>
        <a:buFont typeface="Wingdings" pitchFamily="2" charset="2"/>
        <a:buChar char="§"/>
        <a:defRPr kumimoji="0" sz="2800" kern="1200">
          <a:solidFill>
            <a:schemeClr val="accent2"/>
          </a:solidFill>
          <a:latin typeface="Calibri" pitchFamily="34" charset="0"/>
          <a:ea typeface="+mn-ea"/>
          <a:cs typeface="+mn-cs"/>
        </a:defRPr>
      </a:lvl2pPr>
      <a:lvl3pPr marL="886968" indent="-228600" algn="l" rtl="0" eaLnBrk="1" latinLnBrk="0" hangingPunct="1">
        <a:lnSpc>
          <a:spcPct val="100000"/>
        </a:lnSpc>
        <a:spcBef>
          <a:spcPct val="20000"/>
        </a:spcBef>
        <a:buClr>
          <a:schemeClr val="accent2"/>
        </a:buClr>
        <a:buFont typeface="Wingdings" pitchFamily="2" charset="2"/>
        <a:buChar char="§"/>
        <a:defRPr kumimoji="0" sz="2400" kern="1200">
          <a:solidFill>
            <a:schemeClr val="accent3"/>
          </a:solidFill>
          <a:latin typeface="Calibri" pitchFamily="34" charset="0"/>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accent3"/>
          </a:solidFill>
          <a:latin typeface="Calibri" pitchFamily="34" charset="0"/>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accent3"/>
          </a:solidFill>
          <a:latin typeface="Calibri" pitchFamily="34" charset="0"/>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412776"/>
            <a:ext cx="8712968" cy="4968552"/>
          </a:xfrm>
        </p:spPr>
        <p:txBody>
          <a:bodyPr>
            <a:normAutofit/>
          </a:bodyPr>
          <a:lstStyle/>
          <a:p>
            <a:pPr marL="0" algn="ctr">
              <a:defRPr/>
            </a:pPr>
            <a:endParaRPr lang="en-GB" sz="2000" b="1" dirty="0" smtClean="0">
              <a:solidFill>
                <a:schemeClr val="tx1">
                  <a:lumMod val="95000"/>
                  <a:lumOff val="5000"/>
                </a:schemeClr>
              </a:solidFill>
              <a:effectLst>
                <a:outerShdw blurRad="38100" dist="38100" dir="2700000" algn="tl">
                  <a:srgbClr val="000000">
                    <a:alpha val="43137"/>
                  </a:srgbClr>
                </a:outerShdw>
              </a:effectLst>
            </a:endParaRPr>
          </a:p>
          <a:p>
            <a:pPr marL="0" algn="ctr">
              <a:defRPr/>
            </a:pPr>
            <a:endParaRPr lang="en-GB" sz="2000" b="1" dirty="0">
              <a:solidFill>
                <a:schemeClr val="tx1">
                  <a:lumMod val="95000"/>
                  <a:lumOff val="5000"/>
                </a:schemeClr>
              </a:solidFill>
              <a:effectLst>
                <a:outerShdw blurRad="38100" dist="38100" dir="2700000" algn="tl">
                  <a:srgbClr val="000000">
                    <a:alpha val="43137"/>
                  </a:srgbClr>
                </a:outerShdw>
              </a:effectLst>
            </a:endParaRPr>
          </a:p>
          <a:p>
            <a:pPr algn="ctr">
              <a:defRPr/>
            </a:pPr>
            <a:r>
              <a:rPr lang="en-ZA" sz="3200" b="1" dirty="0" smtClean="0">
                <a:solidFill>
                  <a:schemeClr val="tx1"/>
                </a:solidFill>
                <a:effectLst>
                  <a:outerShdw blurRad="38100" dist="38100" dir="2700000" algn="tl">
                    <a:srgbClr val="000000">
                      <a:alpha val="43137"/>
                    </a:srgbClr>
                  </a:outerShdw>
                </a:effectLst>
              </a:rPr>
              <a:t>SECOND AND THIRD QUARTER PERFORMANCE REPORT PRESENTATION</a:t>
            </a:r>
            <a:endParaRPr lang="en-ZA" sz="3200" b="1" dirty="0">
              <a:solidFill>
                <a:schemeClr val="tx1"/>
              </a:solidFill>
              <a:effectLst>
                <a:outerShdw blurRad="38100" dist="38100" dir="2700000" algn="tl">
                  <a:srgbClr val="000000">
                    <a:alpha val="43137"/>
                  </a:srgbClr>
                </a:outerShdw>
              </a:effectLst>
            </a:endParaRPr>
          </a:p>
          <a:p>
            <a:pPr algn="ctr">
              <a:defRPr/>
            </a:pPr>
            <a:r>
              <a:rPr lang="en-ZA" sz="3200" b="1" dirty="0">
                <a:solidFill>
                  <a:schemeClr val="tx1"/>
                </a:solidFill>
                <a:effectLst>
                  <a:outerShdw blurRad="38100" dist="38100" dir="2700000" algn="tl">
                    <a:srgbClr val="000000">
                      <a:alpha val="43137"/>
                    </a:srgbClr>
                  </a:outerShdw>
                </a:effectLst>
              </a:rPr>
              <a:t>FOR </a:t>
            </a:r>
            <a:r>
              <a:rPr lang="en-ZA" sz="3200" b="1" dirty="0" smtClean="0">
                <a:solidFill>
                  <a:schemeClr val="tx1"/>
                </a:solidFill>
                <a:effectLst>
                  <a:outerShdw blurRad="38100" dist="38100" dir="2700000" algn="tl">
                    <a:srgbClr val="000000">
                      <a:alpha val="43137"/>
                    </a:srgbClr>
                  </a:outerShdw>
                </a:effectLst>
              </a:rPr>
              <a:t>2016-2017</a:t>
            </a:r>
            <a:endParaRPr lang="en-ZA" sz="3200" b="1" dirty="0">
              <a:solidFill>
                <a:schemeClr val="tx1"/>
              </a:solidFill>
              <a:effectLst>
                <a:outerShdw blurRad="38100" dist="38100" dir="2700000" algn="tl">
                  <a:srgbClr val="000000">
                    <a:alpha val="43137"/>
                  </a:srgbClr>
                </a:outerShdw>
              </a:effectLst>
            </a:endParaRPr>
          </a:p>
          <a:p>
            <a:pPr marL="0" algn="ctr">
              <a:defRPr/>
            </a:pPr>
            <a:endParaRPr lang="en-GB" sz="3600" b="1" dirty="0" smtClean="0">
              <a:solidFill>
                <a:schemeClr val="tx1">
                  <a:lumMod val="95000"/>
                  <a:lumOff val="5000"/>
                </a:schemeClr>
              </a:solidFill>
              <a:effectLst>
                <a:outerShdw blurRad="38100" dist="38100" dir="2700000" algn="tl">
                  <a:srgbClr val="000000">
                    <a:alpha val="43137"/>
                  </a:srgbClr>
                </a:outerShdw>
              </a:effectLst>
            </a:endParaRPr>
          </a:p>
          <a:p>
            <a:pPr marL="0" algn="ctr">
              <a:defRPr/>
            </a:pPr>
            <a:r>
              <a:rPr lang="en-GB" sz="2400" b="1" dirty="0" smtClean="0">
                <a:solidFill>
                  <a:schemeClr val="tx1"/>
                </a:solidFill>
                <a:effectLst>
                  <a:outerShdw blurRad="38100" dist="38100" dir="2700000" algn="tl">
                    <a:srgbClr val="000000">
                      <a:alpha val="43137"/>
                    </a:srgbClr>
                  </a:outerShdw>
                </a:effectLst>
              </a:rPr>
              <a:t>Presentation </a:t>
            </a:r>
            <a:r>
              <a:rPr lang="en-GB" sz="2400" b="1" dirty="0">
                <a:solidFill>
                  <a:schemeClr val="tx1"/>
                </a:solidFill>
                <a:effectLst>
                  <a:outerShdw blurRad="38100" dist="38100" dir="2700000" algn="tl">
                    <a:srgbClr val="000000">
                      <a:alpha val="43137"/>
                    </a:srgbClr>
                  </a:outerShdw>
                </a:effectLst>
              </a:rPr>
              <a:t>to the Portfolio Committee on DPSA and DPME</a:t>
            </a:r>
          </a:p>
          <a:p>
            <a:pPr marL="0" algn="ctr">
              <a:defRPr/>
            </a:pPr>
            <a:r>
              <a:rPr lang="en-GB" sz="2400" b="1" dirty="0">
                <a:solidFill>
                  <a:schemeClr val="tx1"/>
                </a:solidFill>
                <a:effectLst>
                  <a:outerShdw blurRad="38100" dist="38100" dir="2700000" algn="tl">
                    <a:srgbClr val="000000">
                      <a:alpha val="43137"/>
                    </a:srgbClr>
                  </a:outerShdw>
                </a:effectLst>
              </a:rPr>
              <a:t>Date: </a:t>
            </a:r>
            <a:r>
              <a:rPr lang="en-GB" sz="2400" b="1" dirty="0" smtClean="0">
                <a:solidFill>
                  <a:schemeClr val="tx1"/>
                </a:solidFill>
                <a:effectLst>
                  <a:outerShdw blurRad="38100" dist="38100" dir="2700000" algn="tl">
                    <a:srgbClr val="000000">
                      <a:alpha val="43137"/>
                    </a:srgbClr>
                  </a:outerShdw>
                </a:effectLst>
              </a:rPr>
              <a:t>8 February 2017</a:t>
            </a:r>
          </a:p>
          <a:p>
            <a:pPr marL="0" algn="ctr">
              <a:defRPr/>
            </a:pPr>
            <a:endParaRPr lang="en-GB" sz="2400" b="1" dirty="0" smtClean="0">
              <a:solidFill>
                <a:schemeClr val="tx1"/>
              </a:solidFill>
              <a:effectLst>
                <a:outerShdw blurRad="38100" dist="38100" dir="2700000" algn="tl">
                  <a:srgbClr val="000000">
                    <a:alpha val="43137"/>
                  </a:srgbClr>
                </a:outerShdw>
              </a:effectLst>
            </a:endParaRPr>
          </a:p>
          <a:p>
            <a:pPr marL="0" algn="ctr">
              <a:defRPr/>
            </a:pPr>
            <a:r>
              <a:rPr lang="en-GB" sz="2000" b="1" dirty="0" smtClean="0">
                <a:solidFill>
                  <a:schemeClr val="tx1"/>
                </a:solidFill>
                <a:effectLst>
                  <a:outerShdw blurRad="38100" dist="38100" dir="2700000" algn="tl">
                    <a:srgbClr val="000000">
                      <a:alpha val="43137"/>
                    </a:srgbClr>
                  </a:outerShdw>
                </a:effectLst>
              </a:rPr>
              <a:t>Mr. Tshediso Matona: Acting Director General </a:t>
            </a:r>
            <a:endParaRPr lang="en-GB" sz="20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148184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568952" cy="432048"/>
          </a:xfrm>
        </p:spPr>
        <p:txBody>
          <a:bodyPr>
            <a:normAutofit fontScale="90000"/>
          </a:bodyPr>
          <a:lstStyle/>
          <a:p>
            <a:pPr lvl="0"/>
            <a:r>
              <a:rPr lang="en-ZA" b="1" kern="0" dirty="0">
                <a:solidFill>
                  <a:schemeClr val="tx1"/>
                </a:solidFill>
                <a:cs typeface="Arial" panose="020B0604020202020204" pitchFamily="34" charset="0"/>
              </a:rPr>
              <a:t>NDP 2030 goals </a:t>
            </a:r>
            <a:r>
              <a:rPr lang="en-ZA" b="1" dirty="0">
                <a:solidFill>
                  <a:schemeClr val="tx1"/>
                </a:solidFill>
              </a:rPr>
              <a:t>and status</a:t>
            </a:r>
            <a:r>
              <a:rPr lang="en-US" b="1" kern="0" dirty="0"/>
              <a:t/>
            </a:r>
            <a:br>
              <a:rPr lang="en-US" b="1" kern="0" dirty="0"/>
            </a:br>
            <a:endParaRPr lang="en-ZA" dirty="0"/>
          </a:p>
        </p:txBody>
      </p:sp>
      <p:pic>
        <p:nvPicPr>
          <p:cNvPr id="5" name="Content Placeholder 4"/>
          <p:cNvPicPr>
            <a:picLocks noGrp="1" noChangeAspect="1"/>
          </p:cNvPicPr>
          <p:nvPr>
            <p:ph idx="1"/>
          </p:nvPr>
        </p:nvPicPr>
        <p:blipFill>
          <a:blip r:embed="rId2"/>
          <a:stretch>
            <a:fillRect/>
          </a:stretch>
        </p:blipFill>
        <p:spPr>
          <a:xfrm>
            <a:off x="112763" y="1971159"/>
            <a:ext cx="2675941" cy="3906113"/>
          </a:xfrm>
          <a:prstGeom prst="rect">
            <a:avLst/>
          </a:prstGeom>
        </p:spPr>
      </p:pic>
      <p:sp>
        <p:nvSpPr>
          <p:cNvPr id="4" name="Slide Number Placeholder 3"/>
          <p:cNvSpPr>
            <a:spLocks noGrp="1"/>
          </p:cNvSpPr>
          <p:nvPr>
            <p:ph type="sldNum" sz="quarter" idx="4"/>
          </p:nvPr>
        </p:nvSpPr>
        <p:spPr/>
        <p:txBody>
          <a:bodyPr/>
          <a:lstStyle/>
          <a:p>
            <a:fld id="{62AAA1A3-262B-4979-8C18-306C3DA11E9E}" type="slidenum">
              <a:rPr lang="en-ZA" smtClean="0"/>
              <a:pPr/>
              <a:t>10</a:t>
            </a:fld>
            <a:endParaRPr lang="en-ZA" dirty="0"/>
          </a:p>
        </p:txBody>
      </p:sp>
      <p:sp>
        <p:nvSpPr>
          <p:cNvPr id="6" name="Rectangle 5"/>
          <p:cNvSpPr/>
          <p:nvPr/>
        </p:nvSpPr>
        <p:spPr>
          <a:xfrm>
            <a:off x="112764" y="1196752"/>
            <a:ext cx="2675940" cy="774407"/>
          </a:xfrm>
          <a:prstGeom prst="rect">
            <a:avLst/>
          </a:prstGeom>
          <a:solidFill>
            <a:srgbClr val="597A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L="201811" defTabSz="257175">
              <a:defRPr/>
            </a:pPr>
            <a:r>
              <a:rPr lang="en-ZA" sz="2025" b="1" dirty="0">
                <a:solidFill>
                  <a:prstClr val="white"/>
                </a:solidFill>
                <a:latin typeface="Gill Sans MT"/>
                <a:cs typeface="Gill Sans MT"/>
              </a:rPr>
              <a:t>Our future - </a:t>
            </a:r>
            <a:br>
              <a:rPr lang="en-ZA" sz="2025" b="1" dirty="0">
                <a:solidFill>
                  <a:prstClr val="white"/>
                </a:solidFill>
                <a:latin typeface="Gill Sans MT"/>
                <a:cs typeface="Gill Sans MT"/>
              </a:rPr>
            </a:br>
            <a:r>
              <a:rPr lang="en-ZA" sz="2025" b="1" dirty="0">
                <a:solidFill>
                  <a:prstClr val="white"/>
                </a:solidFill>
                <a:latin typeface="Gill Sans MT"/>
                <a:cs typeface="Gill Sans MT"/>
              </a:rPr>
              <a:t>make it work</a:t>
            </a:r>
          </a:p>
        </p:txBody>
      </p:sp>
      <p:pic>
        <p:nvPicPr>
          <p:cNvPr id="7" name="Picture 6"/>
          <p:cNvPicPr>
            <a:picLocks noChangeAspect="1"/>
          </p:cNvPicPr>
          <p:nvPr/>
        </p:nvPicPr>
        <p:blipFill>
          <a:blip r:embed="rId3"/>
          <a:stretch>
            <a:fillRect/>
          </a:stretch>
        </p:blipFill>
        <p:spPr>
          <a:xfrm>
            <a:off x="2788705" y="1075587"/>
            <a:ext cx="6175783" cy="5090601"/>
          </a:xfrm>
          <a:prstGeom prst="rect">
            <a:avLst/>
          </a:prstGeom>
        </p:spPr>
      </p:pic>
    </p:spTree>
    <p:extLst>
      <p:ext uri="{BB962C8B-B14F-4D97-AF65-F5344CB8AC3E}">
        <p14:creationId xmlns:p14="http://schemas.microsoft.com/office/powerpoint/2010/main" val="2934403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dirty="0" smtClean="0">
                <a:solidFill>
                  <a:schemeClr val="tx1"/>
                </a:solidFill>
              </a:rPr>
              <a:t>Observations </a:t>
            </a:r>
            <a:endParaRPr lang="en-ZA" sz="2800" dirty="0">
              <a:solidFill>
                <a:schemeClr val="tx1"/>
              </a:solidFill>
            </a:endParaRPr>
          </a:p>
        </p:txBody>
      </p:sp>
      <p:sp>
        <p:nvSpPr>
          <p:cNvPr id="3" name="Content Placeholder 2"/>
          <p:cNvSpPr>
            <a:spLocks noGrp="1"/>
          </p:cNvSpPr>
          <p:nvPr>
            <p:ph idx="1"/>
          </p:nvPr>
        </p:nvSpPr>
        <p:spPr>
          <a:xfrm>
            <a:off x="251520" y="1119725"/>
            <a:ext cx="8726816" cy="5117587"/>
          </a:xfrm>
        </p:spPr>
        <p:txBody>
          <a:bodyPr>
            <a:normAutofit/>
          </a:bodyPr>
          <a:lstStyle/>
          <a:p>
            <a:pPr marL="342900" indent="-342900">
              <a:lnSpc>
                <a:spcPct val="120000"/>
              </a:lnSpc>
              <a:spcBef>
                <a:spcPts val="0"/>
              </a:spcBef>
            </a:pPr>
            <a:r>
              <a:rPr lang="en-ZA" sz="2000" dirty="0" smtClean="0">
                <a:solidFill>
                  <a:schemeClr val="tx1"/>
                </a:solidFill>
                <a:cs typeface="Arial" panose="020B0604020202020204" pitchFamily="34" charset="0"/>
              </a:rPr>
              <a:t>There is a need to accelerate implementation in the remainder of the  MTSF 2014-2019 </a:t>
            </a:r>
            <a:endParaRPr lang="en-ZA" sz="2000" dirty="0">
              <a:solidFill>
                <a:schemeClr val="tx1"/>
              </a:solidFill>
              <a:cs typeface="Arial" panose="020B0604020202020204" pitchFamily="34" charset="0"/>
            </a:endParaRPr>
          </a:p>
          <a:p>
            <a:pPr marL="342900" indent="-342900">
              <a:lnSpc>
                <a:spcPct val="120000"/>
              </a:lnSpc>
              <a:spcBef>
                <a:spcPts val="0"/>
              </a:spcBef>
            </a:pPr>
            <a:endParaRPr lang="en-ZA" sz="2000" dirty="0">
              <a:solidFill>
                <a:schemeClr val="tx1"/>
              </a:solidFill>
              <a:cs typeface="Arial" panose="020B0604020202020204" pitchFamily="34" charset="0"/>
            </a:endParaRPr>
          </a:p>
          <a:p>
            <a:pPr marL="342900" indent="-342900">
              <a:lnSpc>
                <a:spcPct val="120000"/>
              </a:lnSpc>
              <a:spcBef>
                <a:spcPts val="0"/>
              </a:spcBef>
            </a:pPr>
            <a:r>
              <a:rPr lang="en-ZA" sz="2000" dirty="0">
                <a:solidFill>
                  <a:schemeClr val="tx1"/>
                </a:solidFill>
                <a:cs typeface="Arial" panose="020B0604020202020204" pitchFamily="34" charset="0"/>
              </a:rPr>
              <a:t>It will be also imperative to sharpen focus and deploy resources to priority areas of high </a:t>
            </a:r>
            <a:r>
              <a:rPr lang="en-ZA" sz="2000" dirty="0" smtClean="0">
                <a:solidFill>
                  <a:schemeClr val="tx1"/>
                </a:solidFill>
                <a:cs typeface="Arial" panose="020B0604020202020204" pitchFamily="34" charset="0"/>
              </a:rPr>
              <a:t>impact</a:t>
            </a:r>
            <a:endParaRPr lang="en-ZA" sz="2000" dirty="0">
              <a:solidFill>
                <a:schemeClr val="tx1"/>
              </a:solidFill>
              <a:cs typeface="Arial" panose="020B0604020202020204" pitchFamily="34" charset="0"/>
            </a:endParaRPr>
          </a:p>
          <a:p>
            <a:pPr marL="342900" indent="-342900">
              <a:lnSpc>
                <a:spcPct val="120000"/>
              </a:lnSpc>
              <a:spcBef>
                <a:spcPts val="0"/>
              </a:spcBef>
            </a:pPr>
            <a:endParaRPr lang="en-ZA" sz="2000" dirty="0">
              <a:solidFill>
                <a:schemeClr val="tx1"/>
              </a:solidFill>
              <a:cs typeface="Arial" panose="020B0604020202020204" pitchFamily="34" charset="0"/>
            </a:endParaRPr>
          </a:p>
          <a:p>
            <a:pPr marL="342900" indent="-342900">
              <a:lnSpc>
                <a:spcPct val="120000"/>
              </a:lnSpc>
              <a:spcBef>
                <a:spcPts val="0"/>
              </a:spcBef>
            </a:pPr>
            <a:r>
              <a:rPr lang="en-ZA" sz="2000" dirty="0" smtClean="0">
                <a:solidFill>
                  <a:schemeClr val="tx1"/>
                </a:solidFill>
                <a:cs typeface="Arial" panose="020B0604020202020204" pitchFamily="34" charset="0"/>
              </a:rPr>
              <a:t>Also, accountability for performance needs to be enhanced across the board</a:t>
            </a:r>
            <a:endParaRPr lang="en-ZA" dirty="0">
              <a:solidFill>
                <a:schemeClr val="tx1"/>
              </a:solidFill>
              <a:cs typeface="Arial" panose="020B0604020202020204" pitchFamily="34" charset="0"/>
            </a:endParaRPr>
          </a:p>
          <a:p>
            <a:pPr marL="82296" indent="0">
              <a:buNone/>
            </a:pPr>
            <a:endParaRPr lang="en-ZA" dirty="0">
              <a:solidFill>
                <a:schemeClr val="tx1"/>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pPr/>
              <a:t>11</a:t>
            </a:fld>
            <a:endParaRPr lang="en-ZA" dirty="0"/>
          </a:p>
        </p:txBody>
      </p:sp>
    </p:spTree>
    <p:extLst>
      <p:ext uri="{BB962C8B-B14F-4D97-AF65-F5344CB8AC3E}">
        <p14:creationId xmlns:p14="http://schemas.microsoft.com/office/powerpoint/2010/main" val="2998092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80928"/>
            <a:ext cx="8712968" cy="939784"/>
          </a:xfrm>
        </p:spPr>
        <p:txBody>
          <a:bodyPr>
            <a:normAutofit fontScale="90000"/>
          </a:bodyPr>
          <a:lstStyle/>
          <a:p>
            <a:pPr algn="ctr"/>
            <a:r>
              <a:rPr lang="en-ZA" b="1" dirty="0">
                <a:solidFill>
                  <a:schemeClr val="tx1"/>
                </a:solidFill>
              </a:rPr>
              <a:t>2016-17 APP </a:t>
            </a:r>
            <a:r>
              <a:rPr lang="en-ZA" b="1" dirty="0" smtClean="0">
                <a:solidFill>
                  <a:schemeClr val="tx1"/>
                </a:solidFill>
              </a:rPr>
              <a:t>PERFOMANCE HIGHLIGHTS </a:t>
            </a:r>
            <a:r>
              <a:rPr lang="en-ZA" dirty="0"/>
              <a:t/>
            </a:r>
            <a:br>
              <a:rPr lang="en-ZA" dirty="0"/>
            </a:br>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12</a:t>
            </a:fld>
            <a:endParaRPr lang="en-ZA" dirty="0"/>
          </a:p>
        </p:txBody>
      </p:sp>
    </p:spTree>
    <p:extLst>
      <p:ext uri="{BB962C8B-B14F-4D97-AF65-F5344CB8AC3E}">
        <p14:creationId xmlns:p14="http://schemas.microsoft.com/office/powerpoint/2010/main" val="4259680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b="1" dirty="0" smtClean="0">
                <a:solidFill>
                  <a:schemeClr val="tx1"/>
                </a:solidFill>
              </a:rPr>
              <a:t>Highlight of progress against 2016-17 commitments </a:t>
            </a:r>
            <a:endParaRPr lang="en-ZA" sz="2800" b="1" dirty="0">
              <a:solidFill>
                <a:schemeClr val="tx1"/>
              </a:solidFill>
            </a:endParaRPr>
          </a:p>
        </p:txBody>
      </p:sp>
      <p:sp>
        <p:nvSpPr>
          <p:cNvPr id="3" name="Content Placeholder 2"/>
          <p:cNvSpPr>
            <a:spLocks noGrp="1"/>
          </p:cNvSpPr>
          <p:nvPr>
            <p:ph idx="1"/>
          </p:nvPr>
        </p:nvSpPr>
        <p:spPr>
          <a:xfrm>
            <a:off x="251520" y="980729"/>
            <a:ext cx="8726816" cy="5256584"/>
          </a:xfrm>
        </p:spPr>
        <p:txBody>
          <a:bodyPr>
            <a:normAutofit/>
          </a:bodyPr>
          <a:lstStyle/>
          <a:p>
            <a:r>
              <a:rPr lang="en-ZA" sz="2200" b="1" dirty="0" smtClean="0">
                <a:solidFill>
                  <a:schemeClr val="tx1"/>
                </a:solidFill>
              </a:rPr>
              <a:t>Alignment </a:t>
            </a:r>
            <a:r>
              <a:rPr lang="en-ZA" sz="2200" b="1" dirty="0">
                <a:solidFill>
                  <a:schemeClr val="tx1"/>
                </a:solidFill>
              </a:rPr>
              <a:t>of Plans and Budgets with </a:t>
            </a:r>
            <a:r>
              <a:rPr lang="en-ZA" sz="2200" b="1" dirty="0" smtClean="0">
                <a:solidFill>
                  <a:schemeClr val="tx1"/>
                </a:solidFill>
              </a:rPr>
              <a:t>NDP</a:t>
            </a:r>
          </a:p>
          <a:p>
            <a:pPr marL="82296" indent="0">
              <a:buNone/>
            </a:pPr>
            <a:endParaRPr lang="en-ZA" sz="2200" b="1" dirty="0">
              <a:solidFill>
                <a:schemeClr val="tx1"/>
              </a:solidFill>
            </a:endParaRPr>
          </a:p>
          <a:p>
            <a:pPr lvl="1"/>
            <a:r>
              <a:rPr lang="en-ZA" sz="2200" dirty="0">
                <a:solidFill>
                  <a:schemeClr val="tx1"/>
                </a:solidFill>
              </a:rPr>
              <a:t>A</a:t>
            </a:r>
            <a:r>
              <a:rPr lang="en-ZA" sz="2200" dirty="0" smtClean="0">
                <a:solidFill>
                  <a:schemeClr val="tx1"/>
                </a:solidFill>
              </a:rPr>
              <a:t> </a:t>
            </a:r>
            <a:r>
              <a:rPr lang="en-ZA" sz="2200" dirty="0">
                <a:solidFill>
                  <a:schemeClr val="tx1"/>
                </a:solidFill>
              </a:rPr>
              <a:t>framework for Strategic Plans and APPs is under review. Completion of the framework is planned for </a:t>
            </a:r>
            <a:r>
              <a:rPr lang="en-ZA" sz="2200" dirty="0" smtClean="0">
                <a:solidFill>
                  <a:schemeClr val="tx1"/>
                </a:solidFill>
              </a:rPr>
              <a:t> 2017</a:t>
            </a:r>
          </a:p>
          <a:p>
            <a:pPr marL="402336" lvl="1" indent="0">
              <a:buNone/>
            </a:pPr>
            <a:endParaRPr lang="en-ZA" sz="2200" dirty="0" smtClean="0">
              <a:solidFill>
                <a:schemeClr val="tx1"/>
              </a:solidFill>
            </a:endParaRPr>
          </a:p>
          <a:p>
            <a:pPr lvl="1"/>
            <a:r>
              <a:rPr lang="en-ZA" sz="2200" dirty="0" smtClean="0">
                <a:solidFill>
                  <a:schemeClr val="tx1"/>
                </a:solidFill>
              </a:rPr>
              <a:t>Draft framework for long term planning has been developed</a:t>
            </a:r>
          </a:p>
          <a:p>
            <a:pPr marL="402336" lvl="1" indent="0">
              <a:buNone/>
            </a:pPr>
            <a:endParaRPr lang="en-ZA" sz="2200" dirty="0" smtClean="0">
              <a:solidFill>
                <a:schemeClr val="tx1"/>
              </a:solidFill>
            </a:endParaRPr>
          </a:p>
          <a:p>
            <a:pPr lvl="1"/>
            <a:r>
              <a:rPr lang="en-ZA" sz="2200" dirty="0" smtClean="0">
                <a:solidFill>
                  <a:schemeClr val="tx1"/>
                </a:solidFill>
              </a:rPr>
              <a:t>Assessed budgets allocation against priorities </a:t>
            </a:r>
            <a:r>
              <a:rPr lang="en-ZA" sz="2200" dirty="0">
                <a:solidFill>
                  <a:schemeClr val="tx1"/>
                </a:solidFill>
              </a:rPr>
              <a:t>to improve alignment of National Development Plan and Budget. </a:t>
            </a:r>
            <a:r>
              <a:rPr lang="en-ZA" sz="2200" dirty="0" smtClean="0">
                <a:solidFill>
                  <a:schemeClr val="tx1"/>
                </a:solidFill>
              </a:rPr>
              <a:t>This culminated in a proposal on alignment of budget to NDP  priorities which was adopted by the Cabinet Lekgotla in August 2016 </a:t>
            </a:r>
          </a:p>
          <a:p>
            <a:pPr marL="402336" lvl="1" indent="0">
              <a:buNone/>
            </a:pPr>
            <a:endParaRPr lang="en-ZA" sz="2200" dirty="0" smtClean="0">
              <a:solidFill>
                <a:schemeClr val="tx1"/>
              </a:solidFill>
            </a:endParaRPr>
          </a:p>
          <a:p>
            <a:pPr lvl="1"/>
            <a:r>
              <a:rPr lang="en-ZA" sz="2200" dirty="0" smtClean="0">
                <a:solidFill>
                  <a:schemeClr val="tx1"/>
                </a:solidFill>
              </a:rPr>
              <a:t>Providing continued support to the National Planning Commission</a:t>
            </a:r>
            <a:endParaRPr lang="en-ZA" sz="2200" dirty="0">
              <a:solidFill>
                <a:schemeClr val="tx1"/>
              </a:solidFill>
            </a:endParaRPr>
          </a:p>
          <a:p>
            <a:pPr lvl="1"/>
            <a:endParaRPr lang="en-ZA" sz="2100" dirty="0">
              <a:solidFill>
                <a:schemeClr val="tx1"/>
              </a:solidFill>
            </a:endParaRPr>
          </a:p>
          <a:p>
            <a:pPr lvl="1"/>
            <a:endParaRPr lang="en-ZA" sz="2100" dirty="0" smtClean="0">
              <a:solidFill>
                <a:schemeClr val="tx1"/>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pPr/>
              <a:t>13</a:t>
            </a:fld>
            <a:endParaRPr lang="en-ZA" dirty="0"/>
          </a:p>
        </p:txBody>
      </p:sp>
    </p:spTree>
    <p:extLst>
      <p:ext uri="{BB962C8B-B14F-4D97-AF65-F5344CB8AC3E}">
        <p14:creationId xmlns:p14="http://schemas.microsoft.com/office/powerpoint/2010/main" val="34806082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9941"/>
            <a:ext cx="8712968" cy="584763"/>
          </a:xfrm>
        </p:spPr>
        <p:txBody>
          <a:bodyPr>
            <a:normAutofit/>
          </a:bodyPr>
          <a:lstStyle/>
          <a:p>
            <a:r>
              <a:rPr lang="en-ZA" sz="2800" b="1" dirty="0" smtClean="0">
                <a:solidFill>
                  <a:schemeClr val="tx1"/>
                </a:solidFill>
              </a:rPr>
              <a:t>Highlight of progress against 2016-17 commitments (2) </a:t>
            </a:r>
            <a:endParaRPr lang="en-ZA" sz="2800" dirty="0">
              <a:solidFill>
                <a:schemeClr val="tx1"/>
              </a:solidFill>
            </a:endParaRPr>
          </a:p>
        </p:txBody>
      </p:sp>
      <p:sp>
        <p:nvSpPr>
          <p:cNvPr id="3" name="Content Placeholder 2"/>
          <p:cNvSpPr>
            <a:spLocks noGrp="1"/>
          </p:cNvSpPr>
          <p:nvPr>
            <p:ph idx="1"/>
          </p:nvPr>
        </p:nvSpPr>
        <p:spPr>
          <a:xfrm>
            <a:off x="251520" y="764704"/>
            <a:ext cx="8726816" cy="5472608"/>
          </a:xfrm>
        </p:spPr>
        <p:txBody>
          <a:bodyPr>
            <a:normAutofit/>
          </a:bodyPr>
          <a:lstStyle/>
          <a:p>
            <a:r>
              <a:rPr lang="en-ZA" sz="2100" b="1" dirty="0">
                <a:solidFill>
                  <a:schemeClr val="tx1"/>
                </a:solidFill>
              </a:rPr>
              <a:t>30 days payment of legitimate invoices</a:t>
            </a:r>
          </a:p>
          <a:p>
            <a:pPr lvl="1"/>
            <a:r>
              <a:rPr lang="en-ZA" sz="2100" dirty="0">
                <a:solidFill>
                  <a:schemeClr val="tx1"/>
                </a:solidFill>
              </a:rPr>
              <a:t>DPME is continuing to monitor the payments of suppliers and producing reports . The reports indicate that some progress is being made but more needs to be done. The table below indicate progress in the first two quarters of the financial year. </a:t>
            </a:r>
          </a:p>
          <a:p>
            <a:pPr lvl="1"/>
            <a:r>
              <a:rPr lang="en-ZA" sz="2100" dirty="0" smtClean="0">
                <a:solidFill>
                  <a:schemeClr val="tx1"/>
                </a:solidFill>
              </a:rPr>
              <a:t>As </a:t>
            </a:r>
            <a:r>
              <a:rPr lang="en-ZA" sz="2100" dirty="0">
                <a:solidFill>
                  <a:schemeClr val="tx1"/>
                </a:solidFill>
              </a:rPr>
              <a:t>of  03 February 2017, the total amount paid to suppliers as a result of DPME intervention amounts to R273, </a:t>
            </a:r>
            <a:r>
              <a:rPr lang="en-ZA" sz="2100" dirty="0" smtClean="0">
                <a:solidFill>
                  <a:schemeClr val="tx1"/>
                </a:solidFill>
              </a:rPr>
              <a:t>5 m </a:t>
            </a:r>
          </a:p>
          <a:p>
            <a:pPr marL="402336" lvl="1" indent="0">
              <a:buNone/>
            </a:pPr>
            <a:endParaRPr lang="en-ZA" sz="1400" b="1" dirty="0" smtClean="0">
              <a:solidFill>
                <a:schemeClr val="tx1"/>
              </a:solidFill>
            </a:endParaRPr>
          </a:p>
          <a:p>
            <a:pPr marL="402336" lvl="1" indent="0">
              <a:buNone/>
            </a:pPr>
            <a:r>
              <a:rPr lang="en-ZA" sz="1400" b="1" dirty="0" smtClean="0">
                <a:solidFill>
                  <a:schemeClr val="tx1"/>
                </a:solidFill>
              </a:rPr>
              <a:t>1.</a:t>
            </a:r>
            <a:r>
              <a:rPr lang="en-ZA" sz="1400" b="1" dirty="0">
                <a:solidFill>
                  <a:schemeClr val="tx1"/>
                </a:solidFill>
              </a:rPr>
              <a:t>	 INVOICES PAID AFTER 30 DAYS: As at September 2016</a:t>
            </a:r>
          </a:p>
          <a:p>
            <a:pPr marL="402336" lvl="1" indent="0">
              <a:buNone/>
            </a:pPr>
            <a:endParaRPr lang="en-ZA" sz="1400" b="1" dirty="0" smtClean="0">
              <a:solidFill>
                <a:srgbClr val="FF0000"/>
              </a:solidFill>
            </a:endParaRPr>
          </a:p>
          <a:p>
            <a:pPr marL="402336" lvl="1" indent="0">
              <a:buNone/>
            </a:pPr>
            <a:endParaRPr lang="en-ZA" sz="1400" b="1" dirty="0">
              <a:solidFill>
                <a:srgbClr val="FF0000"/>
              </a:solidFill>
            </a:endParaRPr>
          </a:p>
          <a:p>
            <a:pPr marL="402336" lvl="1" indent="0">
              <a:buNone/>
            </a:pPr>
            <a:endParaRPr lang="en-ZA" sz="1400" b="1" dirty="0" smtClean="0">
              <a:solidFill>
                <a:srgbClr val="FF0000"/>
              </a:solidFill>
            </a:endParaRPr>
          </a:p>
          <a:p>
            <a:pPr marL="402336" lvl="1" indent="0">
              <a:buNone/>
            </a:pPr>
            <a:endParaRPr lang="en-ZA" sz="1400" b="1" dirty="0">
              <a:solidFill>
                <a:srgbClr val="FF0000"/>
              </a:solidFill>
            </a:endParaRPr>
          </a:p>
          <a:p>
            <a:pPr marL="402336" lvl="1" indent="0">
              <a:buNone/>
            </a:pPr>
            <a:r>
              <a:rPr lang="en-ZA" sz="1400" b="1" dirty="0" smtClean="0">
                <a:solidFill>
                  <a:schemeClr val="tx1"/>
                </a:solidFill>
              </a:rPr>
              <a:t>2</a:t>
            </a:r>
            <a:r>
              <a:rPr lang="en-ZA" sz="1400" b="1" dirty="0">
                <a:solidFill>
                  <a:schemeClr val="tx1"/>
                </a:solidFill>
              </a:rPr>
              <a:t>.</a:t>
            </a:r>
            <a:r>
              <a:rPr lang="en-ZA" sz="1400" b="1" dirty="0">
                <a:solidFill>
                  <a:srgbClr val="FF0000"/>
                </a:solidFill>
              </a:rPr>
              <a:t>	</a:t>
            </a:r>
            <a:r>
              <a:rPr lang="en-ZA" sz="1400" b="1" dirty="0">
                <a:solidFill>
                  <a:schemeClr val="tx1"/>
                </a:solidFill>
              </a:rPr>
              <a:t>INVOICES OLDER THAN 30 DAYS AND NOT PAID: As at September 2016</a:t>
            </a:r>
          </a:p>
          <a:p>
            <a:pPr marL="402336" lvl="1" indent="0">
              <a:buNone/>
            </a:pPr>
            <a:endParaRPr lang="en-ZA" sz="1400" b="1" dirty="0">
              <a:solidFill>
                <a:srgbClr val="FF0000"/>
              </a:solidFill>
            </a:endParaRPr>
          </a:p>
          <a:p>
            <a:pPr lvl="1"/>
            <a:endParaRPr lang="en-ZA" sz="2100" dirty="0">
              <a:solidFill>
                <a:srgbClr val="FF0000"/>
              </a:solidFill>
            </a:endParaRPr>
          </a:p>
          <a:p>
            <a:pPr lvl="1"/>
            <a:endParaRPr lang="en-ZA" sz="2100" dirty="0" smtClean="0">
              <a:solidFill>
                <a:srgbClr val="FF0000"/>
              </a:solidFill>
            </a:endParaRPr>
          </a:p>
          <a:p>
            <a:endParaRPr lang="en-ZA" dirty="0">
              <a:solidFill>
                <a:srgbClr val="FF0000"/>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pPr/>
              <a:t>14</a:t>
            </a:fld>
            <a:endParaRPr lang="en-ZA" dirty="0"/>
          </a:p>
        </p:txBody>
      </p:sp>
      <p:graphicFrame>
        <p:nvGraphicFramePr>
          <p:cNvPr id="8" name="Table 7"/>
          <p:cNvGraphicFramePr>
            <a:graphicFrameLocks noGrp="1"/>
          </p:cNvGraphicFramePr>
          <p:nvPr>
            <p:extLst>
              <p:ext uri="{D42A27DB-BD31-4B8C-83A1-F6EECF244321}">
                <p14:modId xmlns:p14="http://schemas.microsoft.com/office/powerpoint/2010/main" val="2267693156"/>
              </p:ext>
            </p:extLst>
          </p:nvPr>
        </p:nvGraphicFramePr>
        <p:xfrm>
          <a:off x="971601" y="3820105"/>
          <a:ext cx="6912766" cy="1097513"/>
        </p:xfrm>
        <a:graphic>
          <a:graphicData uri="http://schemas.openxmlformats.org/drawingml/2006/table">
            <a:tbl>
              <a:tblPr firstRow="1" firstCol="1" bandRow="1">
                <a:tableStyleId>{F5AB1C69-6EDB-4FF4-983F-18BD219EF322}</a:tableStyleId>
              </a:tblPr>
              <a:tblGrid>
                <a:gridCol w="2016222">
                  <a:extLst>
                    <a:ext uri="{9D8B030D-6E8A-4147-A177-3AD203B41FA5}">
                      <a16:colId xmlns:a16="http://schemas.microsoft.com/office/drawing/2014/main" val="2679815526"/>
                    </a:ext>
                  </a:extLst>
                </a:gridCol>
                <a:gridCol w="2450005">
                  <a:extLst>
                    <a:ext uri="{9D8B030D-6E8A-4147-A177-3AD203B41FA5}">
                      <a16:colId xmlns:a16="http://schemas.microsoft.com/office/drawing/2014/main" val="2940190535"/>
                    </a:ext>
                  </a:extLst>
                </a:gridCol>
                <a:gridCol w="2446539">
                  <a:extLst>
                    <a:ext uri="{9D8B030D-6E8A-4147-A177-3AD203B41FA5}">
                      <a16:colId xmlns:a16="http://schemas.microsoft.com/office/drawing/2014/main" val="169930209"/>
                    </a:ext>
                  </a:extLst>
                </a:gridCol>
              </a:tblGrid>
              <a:tr h="219503">
                <a:tc>
                  <a:txBody>
                    <a:bodyPr/>
                    <a:lstStyle/>
                    <a:p>
                      <a:endParaRPr lang="en-ZA" sz="1400" b="1" dirty="0">
                        <a:solidFill>
                          <a:schemeClr val="tx1"/>
                        </a:solidFill>
                        <a:effectLst/>
                        <a:latin typeface="Calibri" panose="020F0502020204030204" pitchFamily="34" charset="0"/>
                      </a:endParaRPr>
                    </a:p>
                  </a:txBody>
                  <a:tcPr marL="68580" marR="68580" marT="0" marB="0"/>
                </a:tc>
                <a:tc>
                  <a:txBody>
                    <a:bodyPr/>
                    <a:lstStyle/>
                    <a:p>
                      <a:pPr algn="just">
                        <a:spcAft>
                          <a:spcPts val="0"/>
                        </a:spcAft>
                      </a:pPr>
                      <a:r>
                        <a:rPr lang="en-US" sz="1400" b="1" dirty="0">
                          <a:effectLst/>
                          <a:latin typeface="Calibri" panose="020F0502020204030204" pitchFamily="34" charset="0"/>
                        </a:rPr>
                        <a:t>Number of Invoices </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US" sz="1400" b="1" dirty="0">
                          <a:effectLst/>
                          <a:latin typeface="Calibri" panose="020F0502020204030204" pitchFamily="34" charset="0"/>
                        </a:rPr>
                        <a:t>Rand Value</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6678219"/>
                  </a:ext>
                </a:extLst>
              </a:tr>
              <a:tr h="439005">
                <a:tc>
                  <a:txBody>
                    <a:bodyPr/>
                    <a:lstStyle/>
                    <a:p>
                      <a:pPr algn="just">
                        <a:spcAft>
                          <a:spcPts val="0"/>
                        </a:spcAft>
                      </a:pPr>
                      <a:r>
                        <a:rPr lang="en-US" sz="1400" b="1" dirty="0">
                          <a:effectLst/>
                          <a:latin typeface="Calibri" panose="020F0502020204030204" pitchFamily="34" charset="0"/>
                        </a:rPr>
                        <a:t>National Departments</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US" sz="1400" b="1" dirty="0">
                          <a:effectLst/>
                          <a:latin typeface="Calibri" panose="020F0502020204030204" pitchFamily="34" charset="0"/>
                        </a:rPr>
                        <a:t>11 951</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US" sz="1400" b="1" dirty="0">
                          <a:effectLst/>
                          <a:latin typeface="Calibri" panose="020F0502020204030204" pitchFamily="34" charset="0"/>
                        </a:rPr>
                        <a:t>R84 775 891</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2854991"/>
                  </a:ext>
                </a:extLst>
              </a:tr>
              <a:tr h="439005">
                <a:tc>
                  <a:txBody>
                    <a:bodyPr/>
                    <a:lstStyle/>
                    <a:p>
                      <a:pPr algn="just">
                        <a:spcAft>
                          <a:spcPts val="0"/>
                        </a:spcAft>
                      </a:pPr>
                      <a:r>
                        <a:rPr lang="en-US" sz="1400" b="1" dirty="0">
                          <a:effectLst/>
                          <a:latin typeface="Calibri" panose="020F0502020204030204" pitchFamily="34" charset="0"/>
                        </a:rPr>
                        <a:t>Provincial Departments</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US" sz="1400" b="1" dirty="0">
                          <a:effectLst/>
                          <a:latin typeface="Calibri" panose="020F0502020204030204" pitchFamily="34" charset="0"/>
                        </a:rPr>
                        <a:t>50 785</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US" sz="1400" b="1" dirty="0">
                          <a:effectLst/>
                          <a:latin typeface="Calibri" panose="020F0502020204030204" pitchFamily="34" charset="0"/>
                        </a:rPr>
                        <a:t>R3 900 976 102</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459324"/>
                  </a:ext>
                </a:extLst>
              </a:tr>
            </a:tbl>
          </a:graphicData>
        </a:graphic>
      </p:graphicFrame>
      <p:sp>
        <p:nvSpPr>
          <p:cNvPr id="9" name="Rectangle 1"/>
          <p:cNvSpPr>
            <a:spLocks noChangeArrowheads="1"/>
          </p:cNvSpPr>
          <p:nvPr/>
        </p:nvSpPr>
        <p:spPr bwMode="auto">
          <a:xfrm>
            <a:off x="4979144" y="5210000"/>
            <a:ext cx="26481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n-ZA" altLang="en-US"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ZA" alt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821685494"/>
              </p:ext>
            </p:extLst>
          </p:nvPr>
        </p:nvGraphicFramePr>
        <p:xfrm>
          <a:off x="971602" y="5456220"/>
          <a:ext cx="7056781" cy="838232"/>
        </p:xfrm>
        <a:graphic>
          <a:graphicData uri="http://schemas.openxmlformats.org/drawingml/2006/table">
            <a:tbl>
              <a:tblPr firstRow="1" firstCol="1" bandRow="1">
                <a:tableStyleId>{7DF18680-E054-41AD-8BC1-D1AEF772440D}</a:tableStyleId>
              </a:tblPr>
              <a:tblGrid>
                <a:gridCol w="2102019">
                  <a:extLst>
                    <a:ext uri="{9D8B030D-6E8A-4147-A177-3AD203B41FA5}">
                      <a16:colId xmlns:a16="http://schemas.microsoft.com/office/drawing/2014/main" val="437875583"/>
                    </a:ext>
                  </a:extLst>
                </a:gridCol>
                <a:gridCol w="2458290">
                  <a:extLst>
                    <a:ext uri="{9D8B030D-6E8A-4147-A177-3AD203B41FA5}">
                      <a16:colId xmlns:a16="http://schemas.microsoft.com/office/drawing/2014/main" val="1655354520"/>
                    </a:ext>
                  </a:extLst>
                </a:gridCol>
                <a:gridCol w="2496472">
                  <a:extLst>
                    <a:ext uri="{9D8B030D-6E8A-4147-A177-3AD203B41FA5}">
                      <a16:colId xmlns:a16="http://schemas.microsoft.com/office/drawing/2014/main" val="2039073560"/>
                    </a:ext>
                  </a:extLst>
                </a:gridCol>
              </a:tblGrid>
              <a:tr h="213360">
                <a:tc>
                  <a:txBody>
                    <a:bodyPr/>
                    <a:lstStyle/>
                    <a:p>
                      <a:endParaRPr lang="en-ZA" sz="1400" b="1" dirty="0">
                        <a:solidFill>
                          <a:schemeClr val="tx1"/>
                        </a:solidFill>
                        <a:effectLst/>
                        <a:latin typeface="Calibri" panose="020F0502020204030204" pitchFamily="34" charset="0"/>
                      </a:endParaRPr>
                    </a:p>
                  </a:txBody>
                  <a:tcPr marL="68580" marR="68580" marT="0" marB="0"/>
                </a:tc>
                <a:tc>
                  <a:txBody>
                    <a:bodyPr/>
                    <a:lstStyle/>
                    <a:p>
                      <a:pPr algn="just">
                        <a:spcAft>
                          <a:spcPts val="0"/>
                        </a:spcAft>
                      </a:pPr>
                      <a:r>
                        <a:rPr lang="en-US" sz="1400" b="1" dirty="0">
                          <a:effectLst/>
                          <a:latin typeface="Calibri" panose="020F0502020204030204" pitchFamily="34" charset="0"/>
                        </a:rPr>
                        <a:t>Number of Invoices </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US" sz="1400" b="1" dirty="0">
                          <a:effectLst/>
                          <a:latin typeface="Calibri" panose="020F0502020204030204" pitchFamily="34" charset="0"/>
                        </a:rPr>
                        <a:t>Rand Value</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5490194"/>
                  </a:ext>
                </a:extLst>
              </a:tr>
              <a:tr h="312436">
                <a:tc>
                  <a:txBody>
                    <a:bodyPr/>
                    <a:lstStyle/>
                    <a:p>
                      <a:pPr algn="just">
                        <a:spcAft>
                          <a:spcPts val="0"/>
                        </a:spcAft>
                      </a:pPr>
                      <a:r>
                        <a:rPr lang="en-US" sz="1400" b="1" dirty="0">
                          <a:effectLst/>
                          <a:latin typeface="Calibri" panose="020F0502020204030204" pitchFamily="34" charset="0"/>
                        </a:rPr>
                        <a:t>National Departments</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US" sz="1400" b="1" dirty="0">
                          <a:effectLst/>
                          <a:latin typeface="Calibri" panose="020F0502020204030204" pitchFamily="34" charset="0"/>
                        </a:rPr>
                        <a:t>14 889</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US" sz="1400" b="1" dirty="0">
                          <a:effectLst/>
                          <a:latin typeface="Calibri" panose="020F0502020204030204" pitchFamily="34" charset="0"/>
                        </a:rPr>
                        <a:t>R201 735 303</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64854731"/>
                  </a:ext>
                </a:extLst>
              </a:tr>
              <a:tr h="312436">
                <a:tc>
                  <a:txBody>
                    <a:bodyPr/>
                    <a:lstStyle/>
                    <a:p>
                      <a:pPr algn="just">
                        <a:spcAft>
                          <a:spcPts val="0"/>
                        </a:spcAft>
                      </a:pPr>
                      <a:r>
                        <a:rPr lang="en-US" sz="1400" b="1" dirty="0">
                          <a:effectLst/>
                          <a:latin typeface="Calibri" panose="020F0502020204030204" pitchFamily="34" charset="0"/>
                        </a:rPr>
                        <a:t>Provincial Departments</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US" sz="1400" b="1" dirty="0">
                          <a:effectLst/>
                          <a:latin typeface="Calibri" panose="020F0502020204030204" pitchFamily="34" charset="0"/>
                        </a:rPr>
                        <a:t>23 511</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en-US" sz="1400" b="1" dirty="0">
                          <a:effectLst/>
                          <a:latin typeface="Calibri" panose="020F0502020204030204" pitchFamily="34" charset="0"/>
                        </a:rPr>
                        <a:t>R2 212 803 125</a:t>
                      </a:r>
                      <a:endParaRPr lang="en-ZA"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2786355"/>
                  </a:ext>
                </a:extLst>
              </a:tr>
            </a:tbl>
          </a:graphicData>
        </a:graphic>
      </p:graphicFrame>
    </p:spTree>
    <p:extLst>
      <p:ext uri="{BB962C8B-B14F-4D97-AF65-F5344CB8AC3E}">
        <p14:creationId xmlns:p14="http://schemas.microsoft.com/office/powerpoint/2010/main" val="5643655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9942"/>
            <a:ext cx="8712968" cy="554350"/>
          </a:xfrm>
        </p:spPr>
        <p:txBody>
          <a:bodyPr>
            <a:normAutofit/>
          </a:bodyPr>
          <a:lstStyle/>
          <a:p>
            <a:r>
              <a:rPr lang="en-ZA" sz="2800" b="1" dirty="0">
                <a:solidFill>
                  <a:schemeClr val="tx1"/>
                </a:solidFill>
              </a:rPr>
              <a:t>Highlight of progress against 2016-17 commitments </a:t>
            </a:r>
            <a:r>
              <a:rPr lang="en-ZA" sz="2800" b="1" dirty="0" smtClean="0">
                <a:solidFill>
                  <a:schemeClr val="tx1"/>
                </a:solidFill>
              </a:rPr>
              <a:t>(3) </a:t>
            </a:r>
            <a:endParaRPr lang="en-ZA" sz="2800" dirty="0">
              <a:solidFill>
                <a:schemeClr val="tx1"/>
              </a:solidFill>
            </a:endParaRPr>
          </a:p>
        </p:txBody>
      </p:sp>
      <p:sp>
        <p:nvSpPr>
          <p:cNvPr id="3" name="Content Placeholder 2"/>
          <p:cNvSpPr>
            <a:spLocks noGrp="1"/>
          </p:cNvSpPr>
          <p:nvPr>
            <p:ph idx="1"/>
          </p:nvPr>
        </p:nvSpPr>
        <p:spPr>
          <a:xfrm>
            <a:off x="107504" y="980728"/>
            <a:ext cx="8619312" cy="5256584"/>
          </a:xfrm>
        </p:spPr>
        <p:txBody>
          <a:bodyPr>
            <a:normAutofit fontScale="92500"/>
          </a:bodyPr>
          <a:lstStyle/>
          <a:p>
            <a:r>
              <a:rPr lang="en-ZA" sz="2200" b="1" dirty="0" smtClean="0">
                <a:solidFill>
                  <a:schemeClr val="tx1"/>
                </a:solidFill>
              </a:rPr>
              <a:t>Operation </a:t>
            </a:r>
            <a:r>
              <a:rPr lang="en-ZA" sz="2200" b="1" dirty="0">
                <a:solidFill>
                  <a:schemeClr val="tx1"/>
                </a:solidFill>
              </a:rPr>
              <a:t>Phakisa Methodology </a:t>
            </a:r>
          </a:p>
          <a:p>
            <a:pPr lvl="1"/>
            <a:r>
              <a:rPr lang="en-ZA" sz="2200" dirty="0" smtClean="0">
                <a:solidFill>
                  <a:schemeClr val="tx1"/>
                </a:solidFill>
              </a:rPr>
              <a:t>Progress </a:t>
            </a:r>
            <a:r>
              <a:rPr lang="en-ZA" sz="2200" dirty="0">
                <a:solidFill>
                  <a:schemeClr val="tx1"/>
                </a:solidFill>
              </a:rPr>
              <a:t>is being made through the methodology in regard to South Africa’s ocean economy, and the Health, Education and Mining </a:t>
            </a:r>
            <a:r>
              <a:rPr lang="en-ZA" sz="2200" dirty="0" smtClean="0">
                <a:solidFill>
                  <a:schemeClr val="tx1"/>
                </a:solidFill>
              </a:rPr>
              <a:t>sectors</a:t>
            </a:r>
          </a:p>
          <a:p>
            <a:pPr lvl="1"/>
            <a:r>
              <a:rPr lang="en-ZA" sz="2200" dirty="0">
                <a:solidFill>
                  <a:schemeClr val="tx1"/>
                </a:solidFill>
              </a:rPr>
              <a:t>Operation </a:t>
            </a:r>
            <a:r>
              <a:rPr lang="en-ZA" sz="2200" dirty="0" err="1">
                <a:solidFill>
                  <a:schemeClr val="tx1"/>
                </a:solidFill>
              </a:rPr>
              <a:t>Phakisa</a:t>
            </a:r>
            <a:r>
              <a:rPr lang="en-ZA" sz="2200" dirty="0">
                <a:solidFill>
                  <a:schemeClr val="tx1"/>
                </a:solidFill>
              </a:rPr>
              <a:t> </a:t>
            </a:r>
            <a:r>
              <a:rPr lang="en-ZA" sz="2200" b="1" dirty="0">
                <a:solidFill>
                  <a:schemeClr val="tx1"/>
                </a:solidFill>
              </a:rPr>
              <a:t>Ocean Economy </a:t>
            </a:r>
            <a:r>
              <a:rPr lang="en-ZA" sz="2200" dirty="0">
                <a:solidFill>
                  <a:schemeClr val="tx1"/>
                </a:solidFill>
              </a:rPr>
              <a:t>has since 2014, unlocked R7 billion in investments and created 6,903 jobs</a:t>
            </a:r>
          </a:p>
          <a:p>
            <a:pPr lvl="1"/>
            <a:r>
              <a:rPr lang="en-ZA" sz="2200" dirty="0" smtClean="0">
                <a:solidFill>
                  <a:schemeClr val="tx1"/>
                </a:solidFill>
              </a:rPr>
              <a:t>The </a:t>
            </a:r>
            <a:r>
              <a:rPr lang="en-ZA" sz="2200" b="1" dirty="0">
                <a:solidFill>
                  <a:schemeClr val="tx1"/>
                </a:solidFill>
              </a:rPr>
              <a:t>health component </a:t>
            </a:r>
            <a:r>
              <a:rPr lang="en-ZA" sz="2200" dirty="0">
                <a:solidFill>
                  <a:schemeClr val="tx1"/>
                </a:solidFill>
              </a:rPr>
              <a:t>of Operation </a:t>
            </a:r>
            <a:r>
              <a:rPr lang="en-ZA" sz="2200" dirty="0" err="1">
                <a:solidFill>
                  <a:schemeClr val="tx1"/>
                </a:solidFill>
              </a:rPr>
              <a:t>Phakisa</a:t>
            </a:r>
            <a:r>
              <a:rPr lang="en-ZA" sz="2200" dirty="0">
                <a:solidFill>
                  <a:schemeClr val="tx1"/>
                </a:solidFill>
              </a:rPr>
              <a:t> has contributed to efforts to improve the quality of care in public sector facilities. </a:t>
            </a:r>
            <a:endParaRPr lang="en-ZA" sz="2200" dirty="0" smtClean="0">
              <a:solidFill>
                <a:schemeClr val="tx1"/>
              </a:solidFill>
            </a:endParaRPr>
          </a:p>
          <a:p>
            <a:pPr lvl="2"/>
            <a:r>
              <a:rPr lang="en-ZA" sz="1800" dirty="0" smtClean="0">
                <a:solidFill>
                  <a:schemeClr val="tx1"/>
                </a:solidFill>
              </a:rPr>
              <a:t>A </a:t>
            </a:r>
            <a:r>
              <a:rPr lang="en-ZA" sz="1800" dirty="0">
                <a:solidFill>
                  <a:schemeClr val="tx1"/>
                </a:solidFill>
              </a:rPr>
              <a:t>total of 322 Primary Health Care (PHC) facilities were transformed into ideal clinics in 2015, while a further 138 achieved this status in 2016/17, culminating in a total of 460 ideal facilities. Government is committed to make 2,823 PHC facilities ideal by </a:t>
            </a:r>
            <a:r>
              <a:rPr lang="en-ZA" sz="1800" dirty="0" smtClean="0">
                <a:solidFill>
                  <a:schemeClr val="tx1"/>
                </a:solidFill>
              </a:rPr>
              <a:t>2019</a:t>
            </a:r>
          </a:p>
          <a:p>
            <a:pPr lvl="1"/>
            <a:r>
              <a:rPr lang="en-ZA" sz="2100" dirty="0">
                <a:solidFill>
                  <a:schemeClr val="tx1"/>
                </a:solidFill>
              </a:rPr>
              <a:t>Operation </a:t>
            </a:r>
            <a:r>
              <a:rPr lang="en-ZA" sz="2100" dirty="0" err="1">
                <a:solidFill>
                  <a:schemeClr val="tx1"/>
                </a:solidFill>
              </a:rPr>
              <a:t>Phakisa</a:t>
            </a:r>
            <a:r>
              <a:rPr lang="en-ZA" sz="2100" dirty="0">
                <a:solidFill>
                  <a:schemeClr val="tx1"/>
                </a:solidFill>
              </a:rPr>
              <a:t> in the </a:t>
            </a:r>
            <a:r>
              <a:rPr lang="en-ZA" sz="2100" b="1" dirty="0">
                <a:solidFill>
                  <a:schemeClr val="tx1"/>
                </a:solidFill>
              </a:rPr>
              <a:t>Basic Education Sector </a:t>
            </a:r>
            <a:r>
              <a:rPr lang="en-ZA" sz="2100" dirty="0">
                <a:solidFill>
                  <a:schemeClr val="tx1"/>
                </a:solidFill>
              </a:rPr>
              <a:t>was launched in October </a:t>
            </a:r>
            <a:r>
              <a:rPr lang="en-ZA" sz="2100" dirty="0" smtClean="0">
                <a:solidFill>
                  <a:schemeClr val="tx1"/>
                </a:solidFill>
              </a:rPr>
              <a:t>2015</a:t>
            </a:r>
          </a:p>
          <a:p>
            <a:pPr lvl="2">
              <a:lnSpc>
                <a:spcPct val="110000"/>
              </a:lnSpc>
            </a:pPr>
            <a:r>
              <a:rPr lang="en-ZA" sz="1800" dirty="0">
                <a:solidFill>
                  <a:schemeClr val="tx1"/>
                </a:solidFill>
              </a:rPr>
              <a:t>A total of 54% of the targeted 24 000 public schools have been connected. Progress is constrained by the exorbitant costs of broadband . Government continues to engage with service providers around this </a:t>
            </a:r>
            <a:r>
              <a:rPr lang="en-ZA" sz="1800" dirty="0" smtClean="0">
                <a:solidFill>
                  <a:schemeClr val="tx1"/>
                </a:solidFill>
              </a:rPr>
              <a:t>matter</a:t>
            </a:r>
            <a:endParaRPr lang="en-ZA" sz="1800" dirty="0">
              <a:solidFill>
                <a:schemeClr val="tx1"/>
              </a:solidFill>
            </a:endParaRPr>
          </a:p>
          <a:p>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15</a:t>
            </a:fld>
            <a:endParaRPr lang="en-ZA" dirty="0"/>
          </a:p>
        </p:txBody>
      </p:sp>
    </p:spTree>
    <p:extLst>
      <p:ext uri="{BB962C8B-B14F-4D97-AF65-F5344CB8AC3E}">
        <p14:creationId xmlns:p14="http://schemas.microsoft.com/office/powerpoint/2010/main" val="16235858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9941"/>
            <a:ext cx="8712968" cy="800787"/>
          </a:xfrm>
        </p:spPr>
        <p:txBody>
          <a:bodyPr>
            <a:normAutofit/>
          </a:bodyPr>
          <a:lstStyle/>
          <a:p>
            <a:r>
              <a:rPr lang="en-ZA" sz="2800" b="1" dirty="0">
                <a:solidFill>
                  <a:schemeClr val="tx1"/>
                </a:solidFill>
              </a:rPr>
              <a:t>Highlight of progress against 2016-17 commitments </a:t>
            </a:r>
            <a:r>
              <a:rPr lang="en-ZA" sz="2800" b="1" dirty="0" smtClean="0">
                <a:solidFill>
                  <a:schemeClr val="tx1"/>
                </a:solidFill>
              </a:rPr>
              <a:t>(4) </a:t>
            </a:r>
            <a:endParaRPr lang="en-ZA" sz="2800" dirty="0"/>
          </a:p>
        </p:txBody>
      </p:sp>
      <p:sp>
        <p:nvSpPr>
          <p:cNvPr id="3" name="Content Placeholder 2"/>
          <p:cNvSpPr>
            <a:spLocks noGrp="1"/>
          </p:cNvSpPr>
          <p:nvPr>
            <p:ph idx="1"/>
          </p:nvPr>
        </p:nvSpPr>
        <p:spPr>
          <a:xfrm>
            <a:off x="251520" y="1196752"/>
            <a:ext cx="8726816" cy="5040560"/>
          </a:xfrm>
        </p:spPr>
        <p:txBody>
          <a:bodyPr/>
          <a:lstStyle/>
          <a:p>
            <a:pPr lvl="1"/>
            <a:r>
              <a:rPr lang="en-ZA" sz="2200" dirty="0">
                <a:solidFill>
                  <a:schemeClr val="tx1"/>
                </a:solidFill>
              </a:rPr>
              <a:t>Operation </a:t>
            </a:r>
            <a:r>
              <a:rPr lang="en-ZA" sz="2200" dirty="0" err="1">
                <a:solidFill>
                  <a:schemeClr val="tx1"/>
                </a:solidFill>
              </a:rPr>
              <a:t>Phakisa</a:t>
            </a:r>
            <a:r>
              <a:rPr lang="en-ZA" sz="2200" dirty="0">
                <a:solidFill>
                  <a:schemeClr val="tx1"/>
                </a:solidFill>
              </a:rPr>
              <a:t> </a:t>
            </a:r>
            <a:r>
              <a:rPr lang="en-ZA" sz="2200" dirty="0" smtClean="0">
                <a:solidFill>
                  <a:schemeClr val="tx1"/>
                </a:solidFill>
              </a:rPr>
              <a:t>in </a:t>
            </a:r>
            <a:r>
              <a:rPr lang="en-ZA" sz="2200" dirty="0">
                <a:solidFill>
                  <a:schemeClr val="tx1"/>
                </a:solidFill>
              </a:rPr>
              <a:t>the Mining </a:t>
            </a:r>
            <a:r>
              <a:rPr lang="en-ZA" sz="2200" dirty="0" smtClean="0">
                <a:solidFill>
                  <a:schemeClr val="tx1"/>
                </a:solidFill>
              </a:rPr>
              <a:t>has </a:t>
            </a:r>
            <a:r>
              <a:rPr lang="en-ZA" sz="2200" dirty="0">
                <a:solidFill>
                  <a:schemeClr val="tx1"/>
                </a:solidFill>
              </a:rPr>
              <a:t>been </a:t>
            </a:r>
            <a:r>
              <a:rPr lang="en-ZA" sz="2200" dirty="0" smtClean="0">
                <a:solidFill>
                  <a:schemeClr val="tx1"/>
                </a:solidFill>
              </a:rPr>
              <a:t>finalised in December 2015, and some of strategies </a:t>
            </a:r>
            <a:r>
              <a:rPr lang="en-ZA" sz="2200" dirty="0">
                <a:solidFill>
                  <a:schemeClr val="tx1"/>
                </a:solidFill>
              </a:rPr>
              <a:t>and </a:t>
            </a:r>
            <a:r>
              <a:rPr lang="en-ZA" sz="2200" dirty="0" smtClean="0">
                <a:solidFill>
                  <a:schemeClr val="tx1"/>
                </a:solidFill>
              </a:rPr>
              <a:t>programmes are being implemented to stem </a:t>
            </a:r>
            <a:r>
              <a:rPr lang="en-ZA" sz="2200" dirty="0">
                <a:solidFill>
                  <a:schemeClr val="tx1"/>
                </a:solidFill>
              </a:rPr>
              <a:t>the negative tide in the mining </a:t>
            </a:r>
            <a:r>
              <a:rPr lang="en-ZA" sz="2200" dirty="0" smtClean="0">
                <a:solidFill>
                  <a:schemeClr val="tx1"/>
                </a:solidFill>
              </a:rPr>
              <a:t>sector</a:t>
            </a:r>
          </a:p>
          <a:p>
            <a:pPr marL="402336" lvl="1" indent="0">
              <a:buNone/>
            </a:pPr>
            <a:endParaRPr lang="en-ZA" sz="2200" dirty="0">
              <a:solidFill>
                <a:schemeClr val="tx1"/>
              </a:solidFill>
            </a:endParaRPr>
          </a:p>
          <a:p>
            <a:pPr lvl="1"/>
            <a:r>
              <a:rPr lang="en-ZA" sz="2200" dirty="0" smtClean="0">
                <a:solidFill>
                  <a:schemeClr val="tx1"/>
                </a:solidFill>
              </a:rPr>
              <a:t>Operation </a:t>
            </a:r>
            <a:r>
              <a:rPr lang="en-ZA" sz="2200" dirty="0" err="1" smtClean="0">
                <a:solidFill>
                  <a:schemeClr val="tx1"/>
                </a:solidFill>
              </a:rPr>
              <a:t>Phakisa</a:t>
            </a:r>
            <a:r>
              <a:rPr lang="en-ZA" sz="2200" dirty="0" smtClean="0">
                <a:solidFill>
                  <a:schemeClr val="tx1"/>
                </a:solidFill>
              </a:rPr>
              <a:t> on </a:t>
            </a:r>
            <a:r>
              <a:rPr lang="en-ZA" sz="2200" b="1" dirty="0">
                <a:solidFill>
                  <a:schemeClr val="tx1"/>
                </a:solidFill>
              </a:rPr>
              <a:t>Biodiversit</a:t>
            </a:r>
            <a:r>
              <a:rPr lang="en-ZA" sz="2200" dirty="0">
                <a:solidFill>
                  <a:schemeClr val="tx1"/>
                </a:solidFill>
              </a:rPr>
              <a:t>y was completed in May 2016, and included Bioprospecting, promoting Marine and Coastal Tourism; protecting our </a:t>
            </a:r>
            <a:r>
              <a:rPr lang="en-ZA" sz="2200" dirty="0" smtClean="0">
                <a:solidFill>
                  <a:schemeClr val="tx1"/>
                </a:solidFill>
              </a:rPr>
              <a:t>Wildlife</a:t>
            </a:r>
          </a:p>
          <a:p>
            <a:pPr lvl="1"/>
            <a:endParaRPr lang="en-ZA" sz="2200" dirty="0">
              <a:solidFill>
                <a:schemeClr val="tx1"/>
              </a:solidFill>
            </a:endParaRPr>
          </a:p>
          <a:p>
            <a:pPr lvl="1"/>
            <a:r>
              <a:rPr lang="en-ZA" sz="2200" dirty="0" smtClean="0">
                <a:solidFill>
                  <a:schemeClr val="tx1"/>
                </a:solidFill>
              </a:rPr>
              <a:t>Operation </a:t>
            </a:r>
            <a:r>
              <a:rPr lang="en-ZA" sz="2200" dirty="0" err="1" smtClean="0">
                <a:solidFill>
                  <a:schemeClr val="tx1"/>
                </a:solidFill>
              </a:rPr>
              <a:t>Phakisa</a:t>
            </a:r>
            <a:r>
              <a:rPr lang="en-ZA" sz="2200" dirty="0" smtClean="0">
                <a:solidFill>
                  <a:schemeClr val="tx1"/>
                </a:solidFill>
              </a:rPr>
              <a:t> on </a:t>
            </a:r>
            <a:r>
              <a:rPr lang="en-ZA" sz="2200" b="1" dirty="0">
                <a:solidFill>
                  <a:schemeClr val="tx1"/>
                </a:solidFill>
              </a:rPr>
              <a:t>Agriculture, Land Reform and Rural Development</a:t>
            </a:r>
            <a:r>
              <a:rPr lang="en-ZA" sz="2200" dirty="0">
                <a:solidFill>
                  <a:schemeClr val="tx1"/>
                </a:solidFill>
              </a:rPr>
              <a:t> was completed at the end of October 2016</a:t>
            </a:r>
          </a:p>
          <a:p>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16</a:t>
            </a:fld>
            <a:endParaRPr lang="en-ZA" dirty="0"/>
          </a:p>
        </p:txBody>
      </p:sp>
    </p:spTree>
    <p:extLst>
      <p:ext uri="{BB962C8B-B14F-4D97-AF65-F5344CB8AC3E}">
        <p14:creationId xmlns:p14="http://schemas.microsoft.com/office/powerpoint/2010/main" val="2722236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580" y="-27384"/>
            <a:ext cx="8751916" cy="576064"/>
          </a:xfrm>
        </p:spPr>
        <p:txBody>
          <a:bodyPr>
            <a:normAutofit fontScale="90000"/>
          </a:bodyPr>
          <a:lstStyle/>
          <a:p>
            <a:pPr lvl="0">
              <a:lnSpc>
                <a:spcPct val="115000"/>
              </a:lnSpc>
              <a:spcBef>
                <a:spcPts val="0"/>
              </a:spcBef>
            </a:pPr>
            <a:r>
              <a:rPr lang="en-US" sz="2200" b="1" dirty="0" smtClean="0">
                <a:solidFill>
                  <a:srgbClr val="874515">
                    <a:lumMod val="75000"/>
                  </a:srgbClr>
                </a:solidFill>
                <a:latin typeface="Calibri" pitchFamily="34" charset="0"/>
                <a:ea typeface="Calibri"/>
                <a:cs typeface="Times New Roman"/>
              </a:rPr>
              <a:t/>
            </a:r>
            <a:br>
              <a:rPr lang="en-US" sz="2200" b="1" dirty="0" smtClean="0">
                <a:solidFill>
                  <a:srgbClr val="874515">
                    <a:lumMod val="75000"/>
                  </a:srgbClr>
                </a:solidFill>
                <a:latin typeface="Calibri" pitchFamily="34" charset="0"/>
                <a:ea typeface="Calibri"/>
                <a:cs typeface="Times New Roman"/>
              </a:rPr>
            </a:br>
            <a:r>
              <a:rPr lang="en-US" sz="2200" b="1" dirty="0">
                <a:solidFill>
                  <a:srgbClr val="874515">
                    <a:lumMod val="75000"/>
                  </a:srgbClr>
                </a:solidFill>
                <a:latin typeface="Calibri" pitchFamily="34" charset="0"/>
                <a:ea typeface="Calibri"/>
                <a:cs typeface="Times New Roman"/>
              </a:rPr>
              <a:t/>
            </a:r>
            <a:br>
              <a:rPr lang="en-US" sz="2200" b="1" dirty="0">
                <a:solidFill>
                  <a:srgbClr val="874515">
                    <a:lumMod val="75000"/>
                  </a:srgbClr>
                </a:solidFill>
                <a:latin typeface="Calibri" pitchFamily="34" charset="0"/>
                <a:ea typeface="Calibri"/>
                <a:cs typeface="Times New Roman"/>
              </a:rPr>
            </a:br>
            <a:r>
              <a:rPr lang="en-GB" sz="2400" b="1" dirty="0">
                <a:solidFill>
                  <a:schemeClr val="tx1"/>
                </a:solidFill>
                <a:cs typeface="Times New Roman"/>
              </a:rPr>
              <a:t>Revitalising mining communities: progress and challenges</a:t>
            </a:r>
            <a:r>
              <a:rPr lang="en-US" sz="2700" b="1" dirty="0">
                <a:solidFill>
                  <a:srgbClr val="874515">
                    <a:lumMod val="75000"/>
                  </a:srgbClr>
                </a:solidFill>
                <a:latin typeface="Calibri" pitchFamily="34" charset="0"/>
                <a:cs typeface="Times New Roman"/>
              </a:rPr>
              <a:t/>
            </a:r>
            <a:br>
              <a:rPr lang="en-US" sz="2700" b="1" dirty="0">
                <a:solidFill>
                  <a:srgbClr val="874515">
                    <a:lumMod val="75000"/>
                  </a:srgbClr>
                </a:solidFill>
                <a:latin typeface="Calibri" pitchFamily="34" charset="0"/>
                <a:cs typeface="Times New Roman"/>
              </a:rPr>
            </a:br>
            <a:r>
              <a:rPr lang="en-US" sz="2700" b="1" dirty="0">
                <a:solidFill>
                  <a:srgbClr val="874515">
                    <a:lumMod val="75000"/>
                  </a:srgbClr>
                </a:solidFill>
                <a:latin typeface="Calibri" pitchFamily="34" charset="0"/>
                <a:cs typeface="Times New Roman"/>
              </a:rPr>
              <a:t> </a:t>
            </a:r>
            <a:br>
              <a:rPr lang="en-US" sz="2700" b="1" dirty="0">
                <a:solidFill>
                  <a:srgbClr val="874515">
                    <a:lumMod val="75000"/>
                  </a:srgbClr>
                </a:solidFill>
                <a:latin typeface="Calibri" pitchFamily="34" charset="0"/>
                <a:cs typeface="Times New Roman"/>
              </a:rPr>
            </a:br>
            <a:endParaRPr lang="en-ZA" sz="2700" b="1" dirty="0">
              <a:solidFill>
                <a:srgbClr val="874515">
                  <a:lumMod val="75000"/>
                </a:srgbClr>
              </a:solidFill>
              <a:latin typeface="Calibri" pitchFamily="34" charset="0"/>
              <a:cs typeface="Times New Roman"/>
            </a:endParaRPr>
          </a:p>
        </p:txBody>
      </p:sp>
      <p:sp>
        <p:nvSpPr>
          <p:cNvPr id="3" name="Content Placeholder 2"/>
          <p:cNvSpPr>
            <a:spLocks noGrp="1"/>
          </p:cNvSpPr>
          <p:nvPr>
            <p:ph idx="1"/>
          </p:nvPr>
        </p:nvSpPr>
        <p:spPr>
          <a:xfrm>
            <a:off x="284580" y="404664"/>
            <a:ext cx="8175852" cy="6219453"/>
          </a:xfrm>
        </p:spPr>
        <p:txBody>
          <a:bodyPr>
            <a:noAutofit/>
          </a:bodyPr>
          <a:lstStyle/>
          <a:p>
            <a:pPr marL="0" lvl="1" indent="0" algn="just">
              <a:lnSpc>
                <a:spcPct val="114000"/>
              </a:lnSpc>
              <a:spcBef>
                <a:spcPts val="600"/>
              </a:spcBef>
              <a:spcAft>
                <a:spcPts val="600"/>
              </a:spcAft>
              <a:buNone/>
            </a:pPr>
            <a:r>
              <a:rPr lang="en-GB" sz="2000" dirty="0" smtClean="0">
                <a:solidFill>
                  <a:schemeClr val="tx1"/>
                </a:solidFill>
                <a:latin typeface="Calibri" pitchFamily="34" charset="0"/>
              </a:rPr>
              <a:t>DPME is coordinating a multi-departmental and multi-stakeholder IMC. The following work streams are in progress:  </a:t>
            </a:r>
          </a:p>
          <a:p>
            <a:pPr marL="342900" lvl="1" indent="-342900" algn="just">
              <a:lnSpc>
                <a:spcPct val="114000"/>
              </a:lnSpc>
              <a:spcBef>
                <a:spcPts val="600"/>
              </a:spcBef>
              <a:spcAft>
                <a:spcPts val="600"/>
              </a:spcAft>
              <a:buFont typeface="Wingdings" panose="05000000000000000000" pitchFamily="2" charset="2"/>
              <a:buChar char="Ø"/>
            </a:pPr>
            <a:r>
              <a:rPr lang="en-GB" sz="2000" dirty="0">
                <a:solidFill>
                  <a:schemeClr val="tx1"/>
                </a:solidFill>
              </a:rPr>
              <a:t>Partnerships between government and mining companies in the delivery of decent housing and living conditions for mine workers and community members are being implemented</a:t>
            </a:r>
            <a:endParaRPr lang="en-US" sz="2000" dirty="0">
              <a:solidFill>
                <a:schemeClr val="tx1"/>
              </a:solidFill>
            </a:endParaRPr>
          </a:p>
          <a:p>
            <a:pPr marL="342900" lvl="1" indent="-342900" algn="just">
              <a:lnSpc>
                <a:spcPct val="114000"/>
              </a:lnSpc>
              <a:spcBef>
                <a:spcPts val="600"/>
              </a:spcBef>
              <a:spcAft>
                <a:spcPts val="600"/>
              </a:spcAft>
              <a:buFont typeface="Wingdings" panose="05000000000000000000" pitchFamily="2" charset="2"/>
              <a:buChar char="Ø"/>
            </a:pPr>
            <a:r>
              <a:rPr lang="en-GB" sz="2000" dirty="0">
                <a:solidFill>
                  <a:schemeClr val="tx1"/>
                </a:solidFill>
                <a:latin typeface="Calibri" pitchFamily="34" charset="0"/>
              </a:rPr>
              <a:t>A review of mining </a:t>
            </a:r>
            <a:r>
              <a:rPr lang="en-GB" sz="2000" dirty="0" smtClean="0">
                <a:solidFill>
                  <a:schemeClr val="tx1"/>
                </a:solidFill>
                <a:latin typeface="Calibri" pitchFamily="34" charset="0"/>
              </a:rPr>
              <a:t>companies additional infrastructure </a:t>
            </a:r>
            <a:r>
              <a:rPr lang="en-GB" sz="2000" dirty="0">
                <a:solidFill>
                  <a:schemeClr val="tx1"/>
                </a:solidFill>
                <a:latin typeface="Calibri" pitchFamily="34" charset="0"/>
              </a:rPr>
              <a:t>capacity (water treatment plants) is being conducted to assess the possibility of infrastructure partnerships between municipalities and the mining companies</a:t>
            </a:r>
            <a:endParaRPr lang="en-US" sz="2000" dirty="0">
              <a:solidFill>
                <a:schemeClr val="tx1"/>
              </a:solidFill>
              <a:latin typeface="Calibri" pitchFamily="34" charset="0"/>
            </a:endParaRPr>
          </a:p>
          <a:p>
            <a:pPr marL="342900" lvl="1" indent="-342900" algn="just">
              <a:lnSpc>
                <a:spcPct val="114000"/>
              </a:lnSpc>
              <a:spcBef>
                <a:spcPts val="600"/>
              </a:spcBef>
              <a:spcAft>
                <a:spcPts val="600"/>
              </a:spcAft>
              <a:buFont typeface="Wingdings" panose="05000000000000000000" pitchFamily="2" charset="2"/>
              <a:buChar char="Ø"/>
            </a:pPr>
            <a:r>
              <a:rPr lang="en-GB" sz="2000" dirty="0">
                <a:solidFill>
                  <a:schemeClr val="tx1"/>
                </a:solidFill>
                <a:latin typeface="Calibri" pitchFamily="34" charset="0"/>
              </a:rPr>
              <a:t>The development of mining towns spatial transformation plans has been finalised for </a:t>
            </a:r>
            <a:r>
              <a:rPr lang="en-GB" sz="2000" dirty="0" smtClean="0">
                <a:solidFill>
                  <a:schemeClr val="tx1"/>
                </a:solidFill>
                <a:latin typeface="Calibri" pitchFamily="34" charset="0"/>
              </a:rPr>
              <a:t>all the prioritised </a:t>
            </a:r>
            <a:r>
              <a:rPr lang="en-GB" sz="2000" dirty="0">
                <a:solidFill>
                  <a:schemeClr val="tx1"/>
                </a:solidFill>
                <a:latin typeface="Calibri" pitchFamily="34" charset="0"/>
              </a:rPr>
              <a:t>municipalities by the </a:t>
            </a:r>
            <a:r>
              <a:rPr lang="en-GB" sz="2000" dirty="0" smtClean="0">
                <a:solidFill>
                  <a:schemeClr val="tx1"/>
                </a:solidFill>
                <a:latin typeface="Calibri" pitchFamily="34" charset="0"/>
              </a:rPr>
              <a:t>Housing Development Agency  </a:t>
            </a:r>
            <a:endParaRPr lang="en-US" sz="2000" dirty="0">
              <a:solidFill>
                <a:schemeClr val="tx1"/>
              </a:solidFill>
              <a:latin typeface="Calibri" pitchFamily="34" charset="0"/>
            </a:endParaRPr>
          </a:p>
          <a:p>
            <a:pPr marR="0" algn="just">
              <a:spcAft>
                <a:spcPts val="0"/>
              </a:spcAft>
            </a:pPr>
            <a:endParaRPr lang="en-ZA" sz="2400" dirty="0">
              <a:solidFill>
                <a:srgbClr val="874515">
                  <a:lumMod val="75000"/>
                </a:srgbClr>
              </a:solidFill>
              <a:latin typeface="Calibri" pitchFamily="34" charset="0"/>
            </a:endParaRPr>
          </a:p>
          <a:p>
            <a:pPr marR="0" algn="just">
              <a:spcAft>
                <a:spcPts val="0"/>
              </a:spcAft>
            </a:pPr>
            <a:endParaRPr lang="en-ZA" sz="2400" dirty="0">
              <a:solidFill>
                <a:srgbClr val="874515">
                  <a:lumMod val="75000"/>
                </a:srgbClr>
              </a:solidFill>
              <a:latin typeface="Calibri" pitchFamily="34" charset="0"/>
            </a:endParaRPr>
          </a:p>
        </p:txBody>
      </p:sp>
      <p:sp>
        <p:nvSpPr>
          <p:cNvPr id="7" name="Slide Number Placeholder 6"/>
          <p:cNvSpPr>
            <a:spLocks noGrp="1"/>
          </p:cNvSpPr>
          <p:nvPr>
            <p:ph type="sldNum" sz="quarter" idx="4294967295"/>
          </p:nvPr>
        </p:nvSpPr>
        <p:spPr>
          <a:xfrm>
            <a:off x="8460432" y="6424062"/>
            <a:ext cx="683568" cy="400110"/>
          </a:xfrm>
          <a:prstGeom prst="rect">
            <a:avLst/>
          </a:prstGeom>
        </p:spPr>
        <p:txBody>
          <a:bodyPr/>
          <a:lstStyle/>
          <a:p>
            <a:pPr>
              <a:defRPr/>
            </a:pPr>
            <a:fld id="{9C1CEF7C-0479-4D8B-85C2-EAB109B32C17}" type="slidenum">
              <a:rPr lang="en-ZA" smtClean="0">
                <a:solidFill>
                  <a:prstClr val="black">
                    <a:tint val="75000"/>
                  </a:prstClr>
                </a:solidFill>
              </a:rPr>
              <a:pPr>
                <a:defRPr/>
              </a:pPr>
              <a:t>17</a:t>
            </a:fld>
            <a:endParaRPr lang="en-ZA" dirty="0">
              <a:solidFill>
                <a:prstClr val="black">
                  <a:tint val="75000"/>
                </a:prstClr>
              </a:solidFill>
            </a:endParaRPr>
          </a:p>
        </p:txBody>
      </p:sp>
    </p:spTree>
    <p:extLst>
      <p:ext uri="{BB962C8B-B14F-4D97-AF65-F5344CB8AC3E}">
        <p14:creationId xmlns:p14="http://schemas.microsoft.com/office/powerpoint/2010/main" val="9254904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800" b="1" dirty="0">
                <a:solidFill>
                  <a:schemeClr val="tx1"/>
                </a:solidFill>
                <a:cs typeface="Times New Roman"/>
              </a:rPr>
              <a:t>R</a:t>
            </a:r>
            <a:r>
              <a:rPr lang="en-GB" sz="2800" b="1" dirty="0" smtClean="0">
                <a:solidFill>
                  <a:schemeClr val="tx1"/>
                </a:solidFill>
                <a:cs typeface="Times New Roman"/>
              </a:rPr>
              <a:t>evitalising </a:t>
            </a:r>
            <a:r>
              <a:rPr lang="en-GB" sz="2800" b="1" dirty="0">
                <a:solidFill>
                  <a:schemeClr val="tx1"/>
                </a:solidFill>
                <a:cs typeface="Times New Roman"/>
              </a:rPr>
              <a:t>mining </a:t>
            </a:r>
            <a:r>
              <a:rPr lang="en-GB" sz="2800" b="1" dirty="0" smtClean="0">
                <a:solidFill>
                  <a:schemeClr val="tx1"/>
                </a:solidFill>
                <a:cs typeface="Times New Roman"/>
              </a:rPr>
              <a:t>communities: progress and challenges (2)</a:t>
            </a:r>
            <a:endParaRPr lang="en-ZA" sz="2800" dirty="0"/>
          </a:p>
        </p:txBody>
      </p:sp>
      <p:sp>
        <p:nvSpPr>
          <p:cNvPr id="3" name="Content Placeholder 2"/>
          <p:cNvSpPr>
            <a:spLocks noGrp="1"/>
          </p:cNvSpPr>
          <p:nvPr>
            <p:ph idx="1"/>
          </p:nvPr>
        </p:nvSpPr>
        <p:spPr>
          <a:xfrm>
            <a:off x="251520" y="980729"/>
            <a:ext cx="8726816" cy="5256584"/>
          </a:xfrm>
        </p:spPr>
        <p:txBody>
          <a:bodyPr>
            <a:normAutofit/>
          </a:bodyPr>
          <a:lstStyle/>
          <a:p>
            <a:pPr marL="342900" lvl="1" indent="-342900" algn="just">
              <a:lnSpc>
                <a:spcPct val="114000"/>
              </a:lnSpc>
              <a:spcBef>
                <a:spcPts val="600"/>
              </a:spcBef>
              <a:spcAft>
                <a:spcPts val="600"/>
              </a:spcAft>
              <a:buFont typeface="Wingdings" panose="05000000000000000000" pitchFamily="2" charset="2"/>
              <a:buChar char="Ø"/>
            </a:pPr>
            <a:r>
              <a:rPr lang="en-GB" sz="2000" dirty="0">
                <a:solidFill>
                  <a:schemeClr val="tx1"/>
                </a:solidFill>
              </a:rPr>
              <a:t>Catalytic economic development projects with an emphasis on the advancement of the agriculture sector in mining communities are being implemented in both the mining towns and the labour sending areas</a:t>
            </a:r>
            <a:endParaRPr lang="en-US" sz="2000" dirty="0">
              <a:solidFill>
                <a:schemeClr val="tx1"/>
              </a:solidFill>
            </a:endParaRPr>
          </a:p>
          <a:p>
            <a:pPr marL="342900" lvl="1" indent="-342900" algn="just">
              <a:lnSpc>
                <a:spcPct val="114000"/>
              </a:lnSpc>
              <a:spcBef>
                <a:spcPts val="600"/>
              </a:spcBef>
              <a:spcAft>
                <a:spcPts val="600"/>
              </a:spcAft>
              <a:buFont typeface="Wingdings" panose="05000000000000000000" pitchFamily="2" charset="2"/>
              <a:buChar char="Ø"/>
            </a:pPr>
            <a:r>
              <a:rPr lang="en-GB" sz="2000" dirty="0">
                <a:solidFill>
                  <a:schemeClr val="tx1"/>
                </a:solidFill>
              </a:rPr>
              <a:t>Increased access to medical assessments for ex-mineworkers, community members and current mineworkers is being fast tracked </a:t>
            </a:r>
            <a:endParaRPr lang="en-US" sz="2000" dirty="0">
              <a:solidFill>
                <a:schemeClr val="tx1"/>
              </a:solidFill>
            </a:endParaRPr>
          </a:p>
          <a:p>
            <a:r>
              <a:rPr lang="en-ZA" sz="2000" b="1" dirty="0" smtClean="0">
                <a:solidFill>
                  <a:schemeClr val="tx1"/>
                </a:solidFill>
              </a:rPr>
              <a:t>Some challenges:</a:t>
            </a:r>
          </a:p>
          <a:p>
            <a:pPr lvl="1"/>
            <a:r>
              <a:rPr lang="en-ZA" sz="2000" dirty="0" smtClean="0">
                <a:solidFill>
                  <a:schemeClr val="tx1"/>
                </a:solidFill>
              </a:rPr>
              <a:t>Delay in informal settlements upgrading. </a:t>
            </a:r>
            <a:r>
              <a:rPr lang="en-ZA" sz="2000" dirty="0" err="1" smtClean="0">
                <a:solidFill>
                  <a:schemeClr val="tx1"/>
                </a:solidFill>
              </a:rPr>
              <a:t>NDoH</a:t>
            </a:r>
            <a:r>
              <a:rPr lang="en-ZA" sz="2000" dirty="0" smtClean="0">
                <a:solidFill>
                  <a:schemeClr val="tx1"/>
                </a:solidFill>
              </a:rPr>
              <a:t> is addressing the this. </a:t>
            </a:r>
          </a:p>
          <a:p>
            <a:pPr lvl="1"/>
            <a:r>
              <a:rPr lang="en-ZA" sz="2000" dirty="0" smtClean="0">
                <a:solidFill>
                  <a:schemeClr val="tx1"/>
                </a:solidFill>
              </a:rPr>
              <a:t>Inadequate capacity in municipalities to drive catalytic economic projects in labour sending areas. </a:t>
            </a:r>
            <a:endParaRPr lang="en-ZA" sz="2000" dirty="0">
              <a:solidFill>
                <a:schemeClr val="tx1"/>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pPr/>
              <a:t>18</a:t>
            </a:fld>
            <a:endParaRPr lang="en-ZA" dirty="0"/>
          </a:p>
        </p:txBody>
      </p:sp>
    </p:spTree>
    <p:extLst>
      <p:ext uri="{BB962C8B-B14F-4D97-AF65-F5344CB8AC3E}">
        <p14:creationId xmlns:p14="http://schemas.microsoft.com/office/powerpoint/2010/main" val="1339696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a:solidFill>
                  <a:prstClr val="black"/>
                </a:solidFill>
              </a:rPr>
              <a:t>Highlight of progress against 2016-17 commitments </a:t>
            </a:r>
            <a:r>
              <a:rPr lang="en-ZA" sz="2800" b="1" dirty="0" smtClean="0">
                <a:solidFill>
                  <a:prstClr val="black"/>
                </a:solidFill>
              </a:rPr>
              <a:t>(5) </a:t>
            </a:r>
            <a:endParaRPr lang="en-ZA" dirty="0"/>
          </a:p>
        </p:txBody>
      </p:sp>
      <p:sp>
        <p:nvSpPr>
          <p:cNvPr id="3" name="Content Placeholder 2"/>
          <p:cNvSpPr>
            <a:spLocks noGrp="1"/>
          </p:cNvSpPr>
          <p:nvPr>
            <p:ph idx="1"/>
          </p:nvPr>
        </p:nvSpPr>
        <p:spPr>
          <a:xfrm>
            <a:off x="251520" y="1119725"/>
            <a:ext cx="8726816" cy="5117587"/>
          </a:xfrm>
        </p:spPr>
        <p:txBody>
          <a:bodyPr>
            <a:normAutofit fontScale="92500" lnSpcReduction="10000"/>
          </a:bodyPr>
          <a:lstStyle/>
          <a:p>
            <a:r>
              <a:rPr lang="en-ZA" sz="2200" b="1" dirty="0">
                <a:solidFill>
                  <a:schemeClr val="tx1"/>
                </a:solidFill>
              </a:rPr>
              <a:t>Frontline Service Delivery </a:t>
            </a:r>
            <a:r>
              <a:rPr lang="en-ZA" sz="2200" b="1" dirty="0" smtClean="0">
                <a:solidFill>
                  <a:schemeClr val="tx1"/>
                </a:solidFill>
              </a:rPr>
              <a:t>Monitoring (FSDM) and </a:t>
            </a:r>
            <a:r>
              <a:rPr lang="en-ZA" sz="2200" b="1" dirty="0">
                <a:solidFill>
                  <a:schemeClr val="tx1"/>
                </a:solidFill>
              </a:rPr>
              <a:t>Support </a:t>
            </a:r>
            <a:endParaRPr lang="en-ZA" sz="2200" b="1" dirty="0" smtClean="0">
              <a:solidFill>
                <a:schemeClr val="tx1"/>
              </a:solidFill>
            </a:endParaRPr>
          </a:p>
          <a:p>
            <a:pPr lvl="1"/>
            <a:r>
              <a:rPr lang="en-ZA" sz="2200" dirty="0" smtClean="0">
                <a:solidFill>
                  <a:schemeClr val="tx1"/>
                </a:solidFill>
              </a:rPr>
              <a:t>97 </a:t>
            </a:r>
            <a:r>
              <a:rPr lang="en-ZA" sz="2200" dirty="0">
                <a:solidFill>
                  <a:schemeClr val="tx1"/>
                </a:solidFill>
              </a:rPr>
              <a:t>new facilities were monitored. 39 Improvements Monitoring Visits were conducted in the past </a:t>
            </a:r>
            <a:r>
              <a:rPr lang="en-ZA" sz="2200" dirty="0" smtClean="0">
                <a:solidFill>
                  <a:schemeClr val="tx1"/>
                </a:solidFill>
              </a:rPr>
              <a:t>quarter</a:t>
            </a:r>
          </a:p>
          <a:p>
            <a:pPr lvl="1"/>
            <a:r>
              <a:rPr lang="en-ZA" sz="2200" dirty="0" smtClean="0">
                <a:solidFill>
                  <a:schemeClr val="tx1"/>
                </a:solidFill>
              </a:rPr>
              <a:t>Implementation </a:t>
            </a:r>
            <a:r>
              <a:rPr lang="en-ZA" sz="2200" dirty="0">
                <a:solidFill>
                  <a:schemeClr val="tx1"/>
                </a:solidFill>
              </a:rPr>
              <a:t>of CBM has taken place in 3 facilities (</a:t>
            </a:r>
            <a:r>
              <a:rPr lang="en-ZA" sz="2200" dirty="0" err="1">
                <a:solidFill>
                  <a:schemeClr val="tx1"/>
                </a:solidFill>
              </a:rPr>
              <a:t>Amangwe</a:t>
            </a:r>
            <a:r>
              <a:rPr lang="en-ZA" sz="2200" dirty="0">
                <a:solidFill>
                  <a:schemeClr val="tx1"/>
                </a:solidFill>
              </a:rPr>
              <a:t> Police Station, </a:t>
            </a:r>
            <a:r>
              <a:rPr lang="en-ZA" sz="2200" dirty="0" err="1">
                <a:solidFill>
                  <a:schemeClr val="tx1"/>
                </a:solidFill>
              </a:rPr>
              <a:t>Kopanong</a:t>
            </a:r>
            <a:r>
              <a:rPr lang="en-ZA" sz="2200" dirty="0">
                <a:solidFill>
                  <a:schemeClr val="tx1"/>
                </a:solidFill>
              </a:rPr>
              <a:t> Police Station and Alexandra Police Station</a:t>
            </a:r>
            <a:r>
              <a:rPr lang="en-ZA" sz="2200" dirty="0" smtClean="0">
                <a:solidFill>
                  <a:schemeClr val="tx1"/>
                </a:solidFill>
              </a:rPr>
              <a:t>)</a:t>
            </a:r>
          </a:p>
          <a:p>
            <a:pPr lvl="1"/>
            <a:r>
              <a:rPr lang="en-GB" sz="2200" dirty="0" smtClean="0">
                <a:solidFill>
                  <a:schemeClr val="tx1"/>
                </a:solidFill>
              </a:rPr>
              <a:t>A report has been prepared on FSDM  findings under </a:t>
            </a:r>
            <a:r>
              <a:rPr lang="en-GB" sz="2200" dirty="0">
                <a:solidFill>
                  <a:schemeClr val="tx1"/>
                </a:solidFill>
              </a:rPr>
              <a:t>four themes: (</a:t>
            </a:r>
            <a:r>
              <a:rPr lang="en-GB" sz="2200" dirty="0" err="1">
                <a:solidFill>
                  <a:schemeClr val="tx1"/>
                </a:solidFill>
              </a:rPr>
              <a:t>i</a:t>
            </a:r>
            <a:r>
              <a:rPr lang="en-GB" sz="2200" dirty="0">
                <a:solidFill>
                  <a:schemeClr val="tx1"/>
                </a:solidFill>
              </a:rPr>
              <a:t>) </a:t>
            </a:r>
            <a:r>
              <a:rPr lang="en-GB" sz="2200" dirty="0" smtClean="0">
                <a:solidFill>
                  <a:schemeClr val="tx1"/>
                </a:solidFill>
              </a:rPr>
              <a:t>buildings</a:t>
            </a:r>
            <a:r>
              <a:rPr lang="en-GB" sz="2200" dirty="0">
                <a:solidFill>
                  <a:schemeClr val="tx1"/>
                </a:solidFill>
              </a:rPr>
              <a:t>; (ii) equipment; (iii) staffing and (iv) </a:t>
            </a:r>
            <a:r>
              <a:rPr lang="en-GB" sz="2200" dirty="0" smtClean="0">
                <a:solidFill>
                  <a:schemeClr val="tx1"/>
                </a:solidFill>
              </a:rPr>
              <a:t>coordination</a:t>
            </a:r>
            <a:endParaRPr lang="en-GB" sz="2200" dirty="0">
              <a:solidFill>
                <a:schemeClr val="tx1"/>
              </a:solidFill>
            </a:endParaRPr>
          </a:p>
          <a:p>
            <a:pPr lvl="1"/>
            <a:r>
              <a:rPr lang="en-GB" sz="2200" dirty="0" smtClean="0">
                <a:solidFill>
                  <a:schemeClr val="tx1"/>
                </a:solidFill>
              </a:rPr>
              <a:t>The findings emphasise the </a:t>
            </a:r>
            <a:r>
              <a:rPr lang="en-GB" sz="2200" dirty="0">
                <a:solidFill>
                  <a:schemeClr val="tx1"/>
                </a:solidFill>
              </a:rPr>
              <a:t>need for proper management and resourcing of frontline facilities to ensure quality public services</a:t>
            </a:r>
            <a:endParaRPr lang="en-ZA" sz="2200" dirty="0">
              <a:solidFill>
                <a:schemeClr val="tx1"/>
              </a:solidFill>
            </a:endParaRPr>
          </a:p>
          <a:p>
            <a:r>
              <a:rPr lang="en-ZA" sz="2100" b="1" dirty="0" smtClean="0">
                <a:solidFill>
                  <a:schemeClr val="tx1"/>
                </a:solidFill>
              </a:rPr>
              <a:t>Implementation </a:t>
            </a:r>
            <a:r>
              <a:rPr lang="en-ZA" sz="2100" b="1" dirty="0">
                <a:solidFill>
                  <a:schemeClr val="tx1"/>
                </a:solidFill>
              </a:rPr>
              <a:t>of evaluation </a:t>
            </a:r>
          </a:p>
          <a:p>
            <a:pPr lvl="1">
              <a:buSzPct val="80000"/>
            </a:pPr>
            <a:r>
              <a:rPr lang="en-ZA" sz="2100" dirty="0">
                <a:solidFill>
                  <a:schemeClr val="tx1"/>
                </a:solidFill>
              </a:rPr>
              <a:t>The system has now resulted in 55  national evaluations covering around R90 billion of government expenditure, as well as around 55 provincial evaluations</a:t>
            </a:r>
          </a:p>
          <a:p>
            <a:pPr lvl="1">
              <a:buSzPct val="80000"/>
            </a:pPr>
            <a:r>
              <a:rPr lang="en-ZA" sz="2100" dirty="0">
                <a:solidFill>
                  <a:schemeClr val="tx1"/>
                </a:solidFill>
              </a:rPr>
              <a:t>Currently there are 27 approved reports and 18 Improvement Plans being implemented</a:t>
            </a:r>
          </a:p>
          <a:p>
            <a:pPr lvl="1">
              <a:buSzPct val="80000"/>
            </a:pPr>
            <a:r>
              <a:rPr lang="en-ZA" sz="2100" dirty="0">
                <a:solidFill>
                  <a:schemeClr val="tx1"/>
                </a:solidFill>
              </a:rPr>
              <a:t>2017-18 National Evaluation Plan approved by Cabinet</a:t>
            </a:r>
          </a:p>
          <a:p>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19</a:t>
            </a:fld>
            <a:endParaRPr lang="en-ZA" dirty="0"/>
          </a:p>
        </p:txBody>
      </p:sp>
    </p:spTree>
    <p:extLst>
      <p:ext uri="{BB962C8B-B14F-4D97-AF65-F5344CB8AC3E}">
        <p14:creationId xmlns:p14="http://schemas.microsoft.com/office/powerpoint/2010/main" val="1040635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solidFill>
                  <a:schemeClr val="tx1"/>
                </a:solidFill>
              </a:rPr>
              <a:t>Introduction </a:t>
            </a:r>
            <a:endParaRPr lang="en-ZA" b="1" dirty="0">
              <a:solidFill>
                <a:schemeClr val="tx1"/>
              </a:solidFill>
            </a:endParaRPr>
          </a:p>
        </p:txBody>
      </p:sp>
      <p:sp>
        <p:nvSpPr>
          <p:cNvPr id="3" name="Content Placeholder 2"/>
          <p:cNvSpPr>
            <a:spLocks noGrp="1"/>
          </p:cNvSpPr>
          <p:nvPr>
            <p:ph idx="1"/>
          </p:nvPr>
        </p:nvSpPr>
        <p:spPr>
          <a:xfrm>
            <a:off x="251520" y="1119725"/>
            <a:ext cx="8726816" cy="5117587"/>
          </a:xfrm>
        </p:spPr>
        <p:txBody>
          <a:bodyPr>
            <a:noAutofit/>
          </a:bodyPr>
          <a:lstStyle/>
          <a:p>
            <a:r>
              <a:rPr lang="en-ZA" sz="2000" dirty="0">
                <a:solidFill>
                  <a:schemeClr val="tx1"/>
                </a:solidFill>
              </a:rPr>
              <a:t>The main focus </a:t>
            </a:r>
            <a:r>
              <a:rPr lang="en-ZA" sz="2000" dirty="0" smtClean="0">
                <a:solidFill>
                  <a:schemeClr val="tx1"/>
                </a:solidFill>
              </a:rPr>
              <a:t>of DPME’s work  is  monitoring the implementation of the National Development Plan  (NDP) though the Medium Term Strategic Framework (MTSF)</a:t>
            </a:r>
          </a:p>
          <a:p>
            <a:r>
              <a:rPr lang="en-ZA" sz="2000" dirty="0" smtClean="0">
                <a:solidFill>
                  <a:schemeClr val="tx1"/>
                </a:solidFill>
              </a:rPr>
              <a:t>In this regard, we seek to:</a:t>
            </a:r>
          </a:p>
          <a:p>
            <a:pPr lvl="1"/>
            <a:r>
              <a:rPr lang="en-ZA" sz="2000" dirty="0" smtClean="0">
                <a:solidFill>
                  <a:schemeClr val="tx1"/>
                </a:solidFill>
              </a:rPr>
              <a:t> </a:t>
            </a:r>
            <a:r>
              <a:rPr lang="en-ZA" sz="2000" dirty="0">
                <a:solidFill>
                  <a:schemeClr val="tx1"/>
                </a:solidFill>
              </a:rPr>
              <a:t>E</a:t>
            </a:r>
            <a:r>
              <a:rPr lang="en-ZA" sz="2000" dirty="0" smtClean="0">
                <a:solidFill>
                  <a:schemeClr val="tx1"/>
                </a:solidFill>
              </a:rPr>
              <a:t>nhance the quality of planning and implementation across government as a whole</a:t>
            </a:r>
          </a:p>
          <a:p>
            <a:pPr lvl="1"/>
            <a:r>
              <a:rPr lang="en-ZA" sz="2000" dirty="0" smtClean="0">
                <a:solidFill>
                  <a:schemeClr val="tx1"/>
                </a:solidFill>
              </a:rPr>
              <a:t>Institutionalise evidence based planning drawing on monitoring </a:t>
            </a:r>
            <a:r>
              <a:rPr lang="en-ZA" sz="2000" dirty="0">
                <a:solidFill>
                  <a:schemeClr val="tx1"/>
                </a:solidFill>
              </a:rPr>
              <a:t>and evaluation and other data </a:t>
            </a:r>
            <a:r>
              <a:rPr lang="en-ZA" sz="2000" dirty="0" smtClean="0">
                <a:solidFill>
                  <a:schemeClr val="tx1"/>
                </a:solidFill>
              </a:rPr>
              <a:t>sources</a:t>
            </a:r>
          </a:p>
          <a:p>
            <a:pPr lvl="1"/>
            <a:r>
              <a:rPr lang="en-ZA" sz="2000" dirty="0" smtClean="0">
                <a:solidFill>
                  <a:schemeClr val="tx1"/>
                </a:solidFill>
              </a:rPr>
              <a:t> </a:t>
            </a:r>
            <a:r>
              <a:rPr lang="en-ZA" sz="2000" dirty="0">
                <a:solidFill>
                  <a:schemeClr val="tx1"/>
                </a:solidFill>
              </a:rPr>
              <a:t>ensuring that planning sets the priorities that inform the allocation of </a:t>
            </a:r>
            <a:r>
              <a:rPr lang="en-ZA" sz="2000" dirty="0" smtClean="0">
                <a:solidFill>
                  <a:schemeClr val="tx1"/>
                </a:solidFill>
              </a:rPr>
              <a:t>resources</a:t>
            </a:r>
            <a:endParaRPr lang="en-ZA" sz="2000" dirty="0">
              <a:solidFill>
                <a:schemeClr val="tx1"/>
              </a:solidFill>
            </a:endParaRPr>
          </a:p>
          <a:p>
            <a:pPr marL="365760" lvl="1" indent="-283464">
              <a:spcBef>
                <a:spcPts val="600"/>
              </a:spcBef>
              <a:buSzPct val="80000"/>
              <a:buFont typeface="Wingdings" pitchFamily="2" charset="2"/>
              <a:buChar char="Ø"/>
            </a:pPr>
            <a:r>
              <a:rPr lang="en-ZA" sz="2000" dirty="0" smtClean="0">
                <a:solidFill>
                  <a:schemeClr val="tx1"/>
                </a:solidFill>
              </a:rPr>
              <a:t>Work is proceeding  </a:t>
            </a:r>
            <a:r>
              <a:rPr lang="en-ZA" sz="2000" dirty="0">
                <a:solidFill>
                  <a:schemeClr val="tx1"/>
                </a:solidFill>
              </a:rPr>
              <a:t>in implementing the different elements of institutionalising planning. </a:t>
            </a:r>
            <a:r>
              <a:rPr lang="en-ZA" sz="2000" dirty="0" smtClean="0">
                <a:solidFill>
                  <a:schemeClr val="tx1"/>
                </a:solidFill>
              </a:rPr>
              <a:t>This will converge into an overarching national framework on the policy and regulation of planning in government</a:t>
            </a:r>
            <a:endParaRPr lang="en-ZA" sz="2000" dirty="0">
              <a:solidFill>
                <a:schemeClr val="tx1"/>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pPr/>
              <a:t>2</a:t>
            </a:fld>
            <a:endParaRPr lang="en-ZA" dirty="0"/>
          </a:p>
        </p:txBody>
      </p:sp>
    </p:spTree>
    <p:extLst>
      <p:ext uri="{BB962C8B-B14F-4D97-AF65-F5344CB8AC3E}">
        <p14:creationId xmlns:p14="http://schemas.microsoft.com/office/powerpoint/2010/main" val="26461477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9941"/>
            <a:ext cx="8712968" cy="656771"/>
          </a:xfrm>
        </p:spPr>
        <p:txBody>
          <a:bodyPr>
            <a:normAutofit/>
          </a:bodyPr>
          <a:lstStyle/>
          <a:p>
            <a:pPr algn="ctr"/>
            <a:r>
              <a:rPr lang="en-ZA" sz="2800" b="1" dirty="0">
                <a:solidFill>
                  <a:schemeClr val="tx1"/>
                </a:solidFill>
              </a:rPr>
              <a:t>Highlight of progress against 2016-17 commitments </a:t>
            </a:r>
            <a:r>
              <a:rPr lang="en-ZA" sz="2800" b="1" dirty="0" smtClean="0">
                <a:solidFill>
                  <a:schemeClr val="tx1"/>
                </a:solidFill>
              </a:rPr>
              <a:t>(4</a:t>
            </a:r>
            <a:r>
              <a:rPr lang="en-ZA" sz="2800" b="1" dirty="0" smtClean="0"/>
              <a:t>) </a:t>
            </a:r>
            <a:endParaRPr lang="en-ZA" sz="2800" b="1" dirty="0">
              <a:solidFill>
                <a:schemeClr val="tx1"/>
              </a:solidFill>
            </a:endParaRPr>
          </a:p>
        </p:txBody>
      </p:sp>
      <p:sp>
        <p:nvSpPr>
          <p:cNvPr id="3" name="Content Placeholder 2"/>
          <p:cNvSpPr>
            <a:spLocks noGrp="1"/>
          </p:cNvSpPr>
          <p:nvPr>
            <p:ph idx="1"/>
          </p:nvPr>
        </p:nvSpPr>
        <p:spPr>
          <a:xfrm>
            <a:off x="251520" y="836712"/>
            <a:ext cx="8726816" cy="5400600"/>
          </a:xfrm>
        </p:spPr>
        <p:txBody>
          <a:bodyPr>
            <a:noAutofit/>
          </a:bodyPr>
          <a:lstStyle/>
          <a:p>
            <a:pPr>
              <a:buFont typeface="Wingdings" panose="05000000000000000000" pitchFamily="2" charset="2"/>
              <a:buChar char="§"/>
            </a:pPr>
            <a:r>
              <a:rPr lang="en-ZA" sz="2000" dirty="0" smtClean="0">
                <a:solidFill>
                  <a:schemeClr val="tx1"/>
                </a:solidFill>
              </a:rPr>
              <a:t>Supported </a:t>
            </a:r>
            <a:r>
              <a:rPr lang="en-ZA" sz="2000" dirty="0">
                <a:solidFill>
                  <a:schemeClr val="tx1"/>
                </a:solidFill>
              </a:rPr>
              <a:t>4</a:t>
            </a:r>
            <a:r>
              <a:rPr lang="en-ZA" sz="2000" dirty="0" smtClean="0">
                <a:solidFill>
                  <a:schemeClr val="tx1"/>
                </a:solidFill>
              </a:rPr>
              <a:t> provincial </a:t>
            </a:r>
            <a:r>
              <a:rPr lang="en-ZA" sz="2000" dirty="0">
                <a:solidFill>
                  <a:schemeClr val="tx1"/>
                </a:solidFill>
              </a:rPr>
              <a:t>departments to develop provincial evaluation plans. 6</a:t>
            </a:r>
            <a:r>
              <a:rPr lang="en-ZA" sz="2000" dirty="0" smtClean="0">
                <a:solidFill>
                  <a:schemeClr val="tx1"/>
                </a:solidFill>
              </a:rPr>
              <a:t> </a:t>
            </a:r>
            <a:r>
              <a:rPr lang="en-ZA" sz="2000" dirty="0">
                <a:solidFill>
                  <a:schemeClr val="tx1"/>
                </a:solidFill>
              </a:rPr>
              <a:t>evaluation reports were produced and </a:t>
            </a:r>
            <a:r>
              <a:rPr lang="en-ZA" sz="2000" dirty="0" smtClean="0">
                <a:solidFill>
                  <a:schemeClr val="tx1"/>
                </a:solidFill>
              </a:rPr>
              <a:t>8 evaluation </a:t>
            </a:r>
            <a:r>
              <a:rPr lang="en-ZA" sz="2000" dirty="0">
                <a:solidFill>
                  <a:schemeClr val="tx1"/>
                </a:solidFill>
              </a:rPr>
              <a:t>improvement plans were developed with the aim of improving programme performance during the 2015/16 financial </a:t>
            </a:r>
            <a:r>
              <a:rPr lang="en-ZA" sz="2000" dirty="0" smtClean="0">
                <a:solidFill>
                  <a:schemeClr val="tx1"/>
                </a:solidFill>
              </a:rPr>
              <a:t>year</a:t>
            </a:r>
          </a:p>
          <a:p>
            <a:r>
              <a:rPr lang="en-ZA" sz="2100" b="1" dirty="0" smtClean="0">
                <a:solidFill>
                  <a:schemeClr val="tx1"/>
                </a:solidFill>
              </a:rPr>
              <a:t>LGMIM </a:t>
            </a:r>
            <a:r>
              <a:rPr lang="en-ZA" sz="2100" b="1" dirty="0">
                <a:solidFill>
                  <a:schemeClr val="tx1"/>
                </a:solidFill>
              </a:rPr>
              <a:t>and MPAT</a:t>
            </a:r>
          </a:p>
          <a:p>
            <a:pPr>
              <a:buFont typeface="Wingdings" panose="05000000000000000000" pitchFamily="2" charset="2"/>
              <a:buChar char="§"/>
            </a:pPr>
            <a:r>
              <a:rPr lang="en-ZA" sz="2000" dirty="0" smtClean="0">
                <a:solidFill>
                  <a:schemeClr val="tx1"/>
                </a:solidFill>
              </a:rPr>
              <a:t>LGMIM and MPAT are programmes to assess management and leadership capabilities in municipalities and national and provincial departments. The </a:t>
            </a:r>
            <a:r>
              <a:rPr lang="en-ZA" sz="2000" dirty="0">
                <a:solidFill>
                  <a:schemeClr val="tx1"/>
                </a:solidFill>
              </a:rPr>
              <a:t>LGMIM programme has enrolled 30 municipalities across six provinces in the past financial year. Similarly, MPAT secured 100% participation (155 national and provincial departments) on the assessment of management </a:t>
            </a:r>
            <a:r>
              <a:rPr lang="en-ZA" sz="2000" dirty="0" smtClean="0">
                <a:solidFill>
                  <a:schemeClr val="tx1"/>
                </a:solidFill>
              </a:rPr>
              <a:t>practices</a:t>
            </a:r>
          </a:p>
          <a:p>
            <a:r>
              <a:rPr lang="en-ZA" sz="2100" b="1" dirty="0" smtClean="0">
                <a:solidFill>
                  <a:schemeClr val="tx1"/>
                </a:solidFill>
              </a:rPr>
              <a:t>Youth</a:t>
            </a:r>
            <a:endParaRPr lang="en-ZA" sz="2100" b="1" dirty="0">
              <a:solidFill>
                <a:schemeClr val="tx1"/>
              </a:solidFill>
            </a:endParaRPr>
          </a:p>
          <a:p>
            <a:pPr>
              <a:buFont typeface="Wingdings" panose="05000000000000000000" pitchFamily="2" charset="2"/>
              <a:buChar char="§"/>
            </a:pPr>
            <a:r>
              <a:rPr lang="en-ZA" sz="2000" dirty="0" smtClean="0">
                <a:solidFill>
                  <a:schemeClr val="tx1"/>
                </a:solidFill>
              </a:rPr>
              <a:t>President </a:t>
            </a:r>
            <a:r>
              <a:rPr lang="en-ZA" sz="2000" dirty="0">
                <a:solidFill>
                  <a:schemeClr val="tx1"/>
                </a:solidFill>
              </a:rPr>
              <a:t>established the Presidential Working Group on Youth comprising of Deputy Ministers to monitor and drive the implementation of the NYP </a:t>
            </a:r>
            <a:r>
              <a:rPr lang="en-ZA" sz="2000" dirty="0" smtClean="0">
                <a:solidFill>
                  <a:schemeClr val="tx1"/>
                </a:solidFill>
              </a:rPr>
              <a:t>2020. Work </a:t>
            </a:r>
            <a:r>
              <a:rPr lang="en-ZA" sz="2000" dirty="0">
                <a:solidFill>
                  <a:schemeClr val="tx1"/>
                </a:solidFill>
              </a:rPr>
              <a:t>streams, comprising of business, civil society, and government departments were set up in each of the five priority areas to monitor NYP </a:t>
            </a:r>
            <a:r>
              <a:rPr lang="en-ZA" sz="2000" dirty="0" smtClean="0">
                <a:solidFill>
                  <a:schemeClr val="tx1"/>
                </a:solidFill>
              </a:rPr>
              <a:t>2020</a:t>
            </a:r>
          </a:p>
          <a:p>
            <a:pPr lvl="1"/>
            <a:endParaRPr lang="en-ZA" sz="2000" dirty="0">
              <a:solidFill>
                <a:schemeClr val="tx1"/>
              </a:solidFill>
            </a:endParaRPr>
          </a:p>
          <a:p>
            <a:endParaRPr lang="en-ZA" sz="2000" dirty="0">
              <a:solidFill>
                <a:schemeClr val="tx1"/>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pPr/>
              <a:t>20</a:t>
            </a:fld>
            <a:endParaRPr lang="en-ZA" dirty="0"/>
          </a:p>
        </p:txBody>
      </p:sp>
    </p:spTree>
    <p:extLst>
      <p:ext uri="{BB962C8B-B14F-4D97-AF65-F5344CB8AC3E}">
        <p14:creationId xmlns:p14="http://schemas.microsoft.com/office/powerpoint/2010/main" val="15771072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b="1" dirty="0" smtClean="0">
                <a:solidFill>
                  <a:schemeClr val="tx1"/>
                </a:solidFill>
              </a:rPr>
              <a:t>Planning and Budgeting for  2017-18 </a:t>
            </a:r>
            <a:endParaRPr lang="en-ZA" sz="2800" b="1" dirty="0">
              <a:solidFill>
                <a:schemeClr val="tx1"/>
              </a:solidFill>
            </a:endParaRPr>
          </a:p>
        </p:txBody>
      </p:sp>
      <p:sp>
        <p:nvSpPr>
          <p:cNvPr id="3" name="Content Placeholder 2"/>
          <p:cNvSpPr>
            <a:spLocks noGrp="1"/>
          </p:cNvSpPr>
          <p:nvPr>
            <p:ph idx="1"/>
          </p:nvPr>
        </p:nvSpPr>
        <p:spPr>
          <a:xfrm>
            <a:off x="251520" y="908720"/>
            <a:ext cx="8726816" cy="5527223"/>
          </a:xfrm>
        </p:spPr>
        <p:txBody>
          <a:bodyPr>
            <a:normAutofit/>
          </a:bodyPr>
          <a:lstStyle/>
          <a:p>
            <a:r>
              <a:rPr lang="en-ZA" sz="2000" dirty="0" smtClean="0">
                <a:solidFill>
                  <a:schemeClr val="tx1"/>
                </a:solidFill>
              </a:rPr>
              <a:t>The strategy review exercise was concluded. The purpose of the review is to enhance the effectiveness of the department and create synergies across the programmes </a:t>
            </a:r>
          </a:p>
          <a:p>
            <a:r>
              <a:rPr lang="en-ZA" sz="2000" dirty="0" smtClean="0">
                <a:solidFill>
                  <a:schemeClr val="tx1"/>
                </a:solidFill>
              </a:rPr>
              <a:t>The process resulted in the development of a limited number of  strategic objectives and outputs, and revised organisational and budget structure</a:t>
            </a:r>
          </a:p>
          <a:p>
            <a:pPr marL="82296" indent="0">
              <a:buNone/>
            </a:pPr>
            <a:endParaRPr lang="en-ZA" sz="2000" dirty="0" smtClean="0">
              <a:solidFill>
                <a:schemeClr val="tx1"/>
              </a:solidFill>
            </a:endParaRPr>
          </a:p>
          <a:p>
            <a:pPr marL="82296" indent="0">
              <a:buNone/>
            </a:pPr>
            <a:endParaRPr lang="en-ZA" sz="2000" dirty="0">
              <a:solidFill>
                <a:schemeClr val="tx1"/>
              </a:solidFill>
            </a:endParaRPr>
          </a:p>
          <a:p>
            <a:pPr marL="402336" lvl="1" indent="0">
              <a:buNone/>
            </a:pPr>
            <a:endParaRPr lang="en-ZA" sz="1400" dirty="0" smtClean="0">
              <a:solidFill>
                <a:schemeClr val="tx1"/>
              </a:solidFill>
            </a:endParaRPr>
          </a:p>
          <a:p>
            <a:endParaRPr lang="en-ZA" sz="1800" dirty="0" smtClean="0">
              <a:solidFill>
                <a:schemeClr val="tx1"/>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pPr/>
              <a:t>21</a:t>
            </a:fld>
            <a:endParaRPr lang="en-ZA" dirty="0"/>
          </a:p>
        </p:txBody>
      </p:sp>
    </p:spTree>
    <p:extLst>
      <p:ext uri="{BB962C8B-B14F-4D97-AF65-F5344CB8AC3E}">
        <p14:creationId xmlns:p14="http://schemas.microsoft.com/office/powerpoint/2010/main" val="41794691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2AAA1A3-262B-4979-8C18-306C3DA11E9E}" type="slidenum">
              <a:rPr lang="en-ZA" smtClean="0"/>
              <a:pPr/>
              <a:t>22</a:t>
            </a:fld>
            <a:endParaRPr lang="en-ZA" dirty="0"/>
          </a:p>
        </p:txBody>
      </p:sp>
      <p:graphicFrame>
        <p:nvGraphicFramePr>
          <p:cNvPr id="5" name="Diagram 4"/>
          <p:cNvGraphicFramePr/>
          <p:nvPr>
            <p:extLst>
              <p:ext uri="{D42A27DB-BD31-4B8C-83A1-F6EECF244321}">
                <p14:modId xmlns:p14="http://schemas.microsoft.com/office/powerpoint/2010/main" val="1498941316"/>
              </p:ext>
            </p:extLst>
          </p:nvPr>
        </p:nvGraphicFramePr>
        <p:xfrm>
          <a:off x="539552" y="188640"/>
          <a:ext cx="8136904" cy="10087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093284905"/>
              </p:ext>
            </p:extLst>
          </p:nvPr>
        </p:nvGraphicFramePr>
        <p:xfrm>
          <a:off x="699418" y="1233324"/>
          <a:ext cx="8140699" cy="4781345"/>
        </p:xfrm>
        <a:graphic>
          <a:graphicData uri="http://schemas.openxmlformats.org/drawingml/2006/table">
            <a:tbl>
              <a:tblPr firstRow="1" bandRow="1">
                <a:tableStyleId>{284E427A-3D55-4303-BF80-6455036E1DE7}</a:tableStyleId>
              </a:tblPr>
              <a:tblGrid>
                <a:gridCol w="2637485">
                  <a:extLst>
                    <a:ext uri="{9D8B030D-6E8A-4147-A177-3AD203B41FA5}">
                      <a16:colId xmlns:a16="http://schemas.microsoft.com/office/drawing/2014/main" val="3849456055"/>
                    </a:ext>
                  </a:extLst>
                </a:gridCol>
                <a:gridCol w="2599444">
                  <a:extLst>
                    <a:ext uri="{9D8B030D-6E8A-4147-A177-3AD203B41FA5}">
                      <a16:colId xmlns:a16="http://schemas.microsoft.com/office/drawing/2014/main" val="3067565310"/>
                    </a:ext>
                  </a:extLst>
                </a:gridCol>
                <a:gridCol w="2903770">
                  <a:extLst>
                    <a:ext uri="{9D8B030D-6E8A-4147-A177-3AD203B41FA5}">
                      <a16:colId xmlns:a16="http://schemas.microsoft.com/office/drawing/2014/main" val="2511579064"/>
                    </a:ext>
                  </a:extLst>
                </a:gridCol>
              </a:tblGrid>
              <a:tr h="754466">
                <a:tc>
                  <a:txBody>
                    <a:bodyPr/>
                    <a:lstStyle/>
                    <a:p>
                      <a:pPr>
                        <a:lnSpc>
                          <a:spcPct val="106000"/>
                        </a:lnSpc>
                        <a:spcAft>
                          <a:spcPts val="0"/>
                        </a:spcAft>
                      </a:pPr>
                      <a:r>
                        <a:rPr lang="en-ZA" sz="2400" kern="1200" dirty="0">
                          <a:effectLst>
                            <a:outerShdw blurRad="38100" dist="38100" dir="2700000" algn="tl">
                              <a:srgbClr val="000000">
                                <a:alpha val="43000"/>
                              </a:srgbClr>
                            </a:outerShdw>
                          </a:effectLst>
                          <a:latin typeface="Calibri" panose="020F0502020204030204" pitchFamily="34"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6000"/>
                        </a:lnSpc>
                        <a:spcAft>
                          <a:spcPts val="0"/>
                        </a:spcAft>
                      </a:pPr>
                      <a:r>
                        <a:rPr lang="en-ZA" sz="2400" kern="1200" dirty="0">
                          <a:effectLst>
                            <a:outerShdw blurRad="38100" dist="38100" dir="2700000" algn="tl">
                              <a:srgbClr val="000000">
                                <a:alpha val="43000"/>
                              </a:srgbClr>
                            </a:outerShdw>
                          </a:effectLst>
                          <a:latin typeface="Calibri" panose="020F0502020204030204" pitchFamily="34" charset="0"/>
                        </a:rPr>
                        <a:t>QUARTER 02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6000"/>
                        </a:lnSpc>
                        <a:spcAft>
                          <a:spcPts val="0"/>
                        </a:spcAft>
                      </a:pPr>
                      <a:r>
                        <a:rPr lang="en-ZA" sz="2400" kern="1200" dirty="0">
                          <a:effectLst>
                            <a:outerShdw blurRad="38100" dist="38100" dir="2700000" algn="tl">
                              <a:srgbClr val="000000">
                                <a:alpha val="43000"/>
                              </a:srgbClr>
                            </a:outerShdw>
                          </a:effectLst>
                          <a:latin typeface="Calibri" panose="020F0502020204030204" pitchFamily="34" charset="0"/>
                        </a:rPr>
                        <a:t>QUARTER 03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extLst>
                  <a:ext uri="{0D108BD9-81ED-4DB2-BD59-A6C34878D82A}">
                    <a16:rowId xmlns:a16="http://schemas.microsoft.com/office/drawing/2014/main" val="4160005809"/>
                  </a:ext>
                </a:extLst>
              </a:tr>
              <a:tr h="624745">
                <a:tc>
                  <a:txBody>
                    <a:bodyPr/>
                    <a:lstStyle/>
                    <a:p>
                      <a:pPr>
                        <a:lnSpc>
                          <a:spcPct val="106000"/>
                        </a:lnSpc>
                        <a:spcAft>
                          <a:spcPts val="0"/>
                        </a:spcAft>
                      </a:pPr>
                      <a:r>
                        <a:rPr lang="en-ZA" sz="2400" kern="1200" dirty="0">
                          <a:effectLst>
                            <a:outerShdw blurRad="38100" dist="38100" dir="2700000" algn="tl">
                              <a:srgbClr val="000000">
                                <a:alpha val="43000"/>
                              </a:srgbClr>
                            </a:outerShdw>
                          </a:effectLst>
                          <a:latin typeface="Calibri" panose="020F0502020204030204" pitchFamily="34" charset="0"/>
                        </a:rPr>
                        <a:t>Number of targets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6000"/>
                        </a:lnSpc>
                        <a:spcAft>
                          <a:spcPts val="0"/>
                        </a:spcAft>
                      </a:pPr>
                      <a:r>
                        <a:rPr lang="en-ZA" sz="2400" kern="1200" dirty="0">
                          <a:effectLst>
                            <a:outerShdw blurRad="38100" dist="38100" dir="2700000" algn="tl">
                              <a:srgbClr val="000000">
                                <a:alpha val="43000"/>
                              </a:srgbClr>
                            </a:outerShdw>
                          </a:effectLst>
                          <a:latin typeface="Calibri" panose="020F0502020204030204" pitchFamily="34" charset="0"/>
                        </a:rPr>
                        <a:t>45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6000"/>
                        </a:lnSpc>
                        <a:spcAft>
                          <a:spcPts val="0"/>
                        </a:spcAft>
                      </a:pPr>
                      <a:r>
                        <a:rPr lang="en-ZA" sz="2400" kern="1200" dirty="0">
                          <a:effectLst>
                            <a:outerShdw blurRad="38100" dist="38100" dir="2700000" algn="tl">
                              <a:srgbClr val="000000">
                                <a:alpha val="43000"/>
                              </a:srgbClr>
                            </a:outerShdw>
                          </a:effectLst>
                          <a:latin typeface="Calibri" panose="020F0502020204030204" pitchFamily="34" charset="0"/>
                        </a:rPr>
                        <a:t>37</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extLst>
                  <a:ext uri="{0D108BD9-81ED-4DB2-BD59-A6C34878D82A}">
                    <a16:rowId xmlns:a16="http://schemas.microsoft.com/office/drawing/2014/main" val="3766427508"/>
                  </a:ext>
                </a:extLst>
              </a:tr>
              <a:tr h="805865">
                <a:tc>
                  <a:txBody>
                    <a:bodyPr/>
                    <a:lstStyle/>
                    <a:p>
                      <a:pPr>
                        <a:lnSpc>
                          <a:spcPct val="106000"/>
                        </a:lnSpc>
                        <a:spcAft>
                          <a:spcPts val="0"/>
                        </a:spcAft>
                      </a:pPr>
                      <a:r>
                        <a:rPr lang="en-ZA" sz="2400" kern="1200" dirty="0">
                          <a:effectLst>
                            <a:outerShdw blurRad="38100" dist="38100" dir="2700000" algn="tl">
                              <a:srgbClr val="000000">
                                <a:alpha val="43000"/>
                              </a:srgbClr>
                            </a:outerShdw>
                          </a:effectLst>
                          <a:latin typeface="Calibri" panose="020F0502020204030204" pitchFamily="34" charset="0"/>
                        </a:rPr>
                        <a:t>Targets Exceeded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6000"/>
                        </a:lnSpc>
                        <a:spcAft>
                          <a:spcPts val="0"/>
                        </a:spcAft>
                      </a:pPr>
                      <a:r>
                        <a:rPr lang="en-ZA" sz="2400" kern="1200" dirty="0">
                          <a:effectLst>
                            <a:outerShdw blurRad="38100" dist="38100" dir="2700000" algn="tl">
                              <a:srgbClr val="000000">
                                <a:alpha val="43000"/>
                              </a:srgbClr>
                            </a:outerShdw>
                          </a:effectLst>
                          <a:latin typeface="Calibri" panose="020F0502020204030204" pitchFamily="34" charset="0"/>
                        </a:rPr>
                        <a:t>13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6000"/>
                        </a:lnSpc>
                        <a:spcAft>
                          <a:spcPts val="0"/>
                        </a:spcAft>
                      </a:pPr>
                      <a:r>
                        <a:rPr lang="en-ZA" sz="2400" kern="1200" dirty="0">
                          <a:effectLst>
                            <a:outerShdw blurRad="38100" dist="38100" dir="2700000" algn="tl">
                              <a:srgbClr val="000000">
                                <a:alpha val="43000"/>
                              </a:srgbClr>
                            </a:outerShdw>
                          </a:effectLst>
                          <a:latin typeface="Calibri" panose="020F0502020204030204" pitchFamily="34" charset="0"/>
                        </a:rPr>
                        <a:t>07</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extLst>
                  <a:ext uri="{0D108BD9-81ED-4DB2-BD59-A6C34878D82A}">
                    <a16:rowId xmlns:a16="http://schemas.microsoft.com/office/drawing/2014/main" val="634588045"/>
                  </a:ext>
                </a:extLst>
              </a:tr>
              <a:tr h="805865">
                <a:tc>
                  <a:txBody>
                    <a:bodyPr/>
                    <a:lstStyle/>
                    <a:p>
                      <a:pPr>
                        <a:lnSpc>
                          <a:spcPct val="106000"/>
                        </a:lnSpc>
                        <a:spcAft>
                          <a:spcPts val="0"/>
                        </a:spcAft>
                      </a:pPr>
                      <a:r>
                        <a:rPr lang="en-ZA" sz="2400" kern="1200" dirty="0">
                          <a:effectLst>
                            <a:outerShdw blurRad="38100" dist="38100" dir="2700000" algn="tl">
                              <a:srgbClr val="000000">
                                <a:alpha val="43000"/>
                              </a:srgbClr>
                            </a:outerShdw>
                          </a:effectLst>
                          <a:latin typeface="Calibri" panose="020F0502020204030204" pitchFamily="34" charset="0"/>
                        </a:rPr>
                        <a:t>Targets Achieved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6000"/>
                        </a:lnSpc>
                        <a:spcAft>
                          <a:spcPts val="0"/>
                        </a:spcAft>
                      </a:pPr>
                      <a:r>
                        <a:rPr lang="en-ZA" sz="2400" kern="1200" dirty="0">
                          <a:effectLst>
                            <a:outerShdw blurRad="38100" dist="38100" dir="2700000" algn="tl">
                              <a:srgbClr val="000000">
                                <a:alpha val="43000"/>
                              </a:srgbClr>
                            </a:outerShdw>
                          </a:effectLst>
                          <a:latin typeface="Calibri" panose="020F0502020204030204" pitchFamily="34" charset="0"/>
                        </a:rPr>
                        <a:t>22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6000"/>
                        </a:lnSpc>
                        <a:spcAft>
                          <a:spcPts val="0"/>
                        </a:spcAft>
                      </a:pPr>
                      <a:r>
                        <a:rPr lang="en-ZA" sz="2400" kern="1200" dirty="0">
                          <a:effectLst>
                            <a:outerShdw blurRad="38100" dist="38100" dir="2700000" algn="tl">
                              <a:srgbClr val="000000">
                                <a:alpha val="43000"/>
                              </a:srgbClr>
                            </a:outerShdw>
                          </a:effectLst>
                          <a:latin typeface="Calibri" panose="020F0502020204030204" pitchFamily="34" charset="0"/>
                        </a:rPr>
                        <a:t>16</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extLst>
                  <a:ext uri="{0D108BD9-81ED-4DB2-BD59-A6C34878D82A}">
                    <a16:rowId xmlns:a16="http://schemas.microsoft.com/office/drawing/2014/main" val="1912717868"/>
                  </a:ext>
                </a:extLst>
              </a:tr>
              <a:tr h="895202">
                <a:tc>
                  <a:txBody>
                    <a:bodyPr/>
                    <a:lstStyle/>
                    <a:p>
                      <a:pPr>
                        <a:lnSpc>
                          <a:spcPct val="106000"/>
                        </a:lnSpc>
                        <a:spcAft>
                          <a:spcPts val="0"/>
                        </a:spcAft>
                      </a:pPr>
                      <a:r>
                        <a:rPr lang="en-ZA" sz="2400" kern="1200" dirty="0">
                          <a:effectLst>
                            <a:outerShdw blurRad="38100" dist="38100" dir="2700000" algn="tl">
                              <a:srgbClr val="000000">
                                <a:alpha val="43000"/>
                              </a:srgbClr>
                            </a:outerShdw>
                          </a:effectLst>
                          <a:latin typeface="Calibri" panose="020F0502020204030204" pitchFamily="34" charset="0"/>
                        </a:rPr>
                        <a:t>Target Partially Achieved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6000"/>
                        </a:lnSpc>
                        <a:spcAft>
                          <a:spcPts val="0"/>
                        </a:spcAft>
                      </a:pPr>
                      <a:r>
                        <a:rPr lang="en-ZA" sz="2400" kern="1200" dirty="0">
                          <a:effectLst>
                            <a:outerShdw blurRad="38100" dist="38100" dir="2700000" algn="tl">
                              <a:srgbClr val="000000">
                                <a:alpha val="43000"/>
                              </a:srgbClr>
                            </a:outerShdw>
                          </a:effectLst>
                          <a:latin typeface="Calibri" panose="020F0502020204030204" pitchFamily="34" charset="0"/>
                        </a:rPr>
                        <a:t>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6000"/>
                        </a:lnSpc>
                        <a:spcAft>
                          <a:spcPts val="0"/>
                        </a:spcAft>
                      </a:pPr>
                      <a:r>
                        <a:rPr lang="en-ZA" sz="2400" kern="1200" dirty="0">
                          <a:effectLst>
                            <a:outerShdw blurRad="38100" dist="38100" dir="2700000" algn="tl">
                              <a:srgbClr val="000000">
                                <a:alpha val="43000"/>
                              </a:srgbClr>
                            </a:outerShdw>
                          </a:effectLst>
                          <a:latin typeface="Calibri" panose="020F0502020204030204" pitchFamily="34" charset="0"/>
                        </a:rPr>
                        <a:t>05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extLst>
                  <a:ext uri="{0D108BD9-81ED-4DB2-BD59-A6C34878D82A}">
                    <a16:rowId xmlns:a16="http://schemas.microsoft.com/office/drawing/2014/main" val="2088891804"/>
                  </a:ext>
                </a:extLst>
              </a:tr>
              <a:tr h="895202">
                <a:tc>
                  <a:txBody>
                    <a:bodyPr/>
                    <a:lstStyle/>
                    <a:p>
                      <a:pPr>
                        <a:lnSpc>
                          <a:spcPct val="106000"/>
                        </a:lnSpc>
                        <a:spcAft>
                          <a:spcPts val="0"/>
                        </a:spcAft>
                      </a:pPr>
                      <a:r>
                        <a:rPr lang="en-ZA" sz="2400" kern="1200" dirty="0">
                          <a:effectLst>
                            <a:outerShdw blurRad="38100" dist="38100" dir="2700000" algn="tl">
                              <a:srgbClr val="000000">
                                <a:alpha val="43000"/>
                              </a:srgbClr>
                            </a:outerShdw>
                          </a:effectLst>
                          <a:latin typeface="Calibri" panose="020F0502020204030204" pitchFamily="34" charset="0"/>
                        </a:rPr>
                        <a:t>Targets not Achieved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6000"/>
                        </a:lnSpc>
                        <a:spcAft>
                          <a:spcPts val="0"/>
                        </a:spcAft>
                      </a:pPr>
                      <a:r>
                        <a:rPr lang="en-ZA" sz="2400" kern="1200" dirty="0">
                          <a:effectLst>
                            <a:outerShdw blurRad="38100" dist="38100" dir="2700000" algn="tl">
                              <a:srgbClr val="000000">
                                <a:alpha val="43000"/>
                              </a:srgbClr>
                            </a:outerShdw>
                          </a:effectLst>
                          <a:latin typeface="Calibri" panose="020F0502020204030204" pitchFamily="34" charset="0"/>
                        </a:rPr>
                        <a:t>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gn="ctr">
                        <a:lnSpc>
                          <a:spcPct val="106000"/>
                        </a:lnSpc>
                        <a:spcAft>
                          <a:spcPts val="0"/>
                        </a:spcAft>
                      </a:pPr>
                      <a:r>
                        <a:rPr lang="en-ZA" sz="2400" kern="1200" dirty="0">
                          <a:effectLst>
                            <a:outerShdw blurRad="38100" dist="38100" dir="2700000" algn="tl">
                              <a:srgbClr val="000000">
                                <a:alpha val="43000"/>
                              </a:srgbClr>
                            </a:outerShdw>
                          </a:effectLst>
                          <a:latin typeface="Calibri" panose="020F0502020204030204" pitchFamily="34" charset="0"/>
                        </a:rPr>
                        <a:t>09</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tc>
                <a:extLst>
                  <a:ext uri="{0D108BD9-81ED-4DB2-BD59-A6C34878D82A}">
                    <a16:rowId xmlns:a16="http://schemas.microsoft.com/office/drawing/2014/main" val="2566368341"/>
                  </a:ext>
                </a:extLst>
              </a:tr>
            </a:tbl>
          </a:graphicData>
        </a:graphic>
      </p:graphicFrame>
      <p:sp>
        <p:nvSpPr>
          <p:cNvPr id="15" name="Rectangle 3"/>
          <p:cNvSpPr>
            <a:spLocks noChangeArrowheads="1"/>
          </p:cNvSpPr>
          <p:nvPr/>
        </p:nvSpPr>
        <p:spPr bwMode="auto">
          <a:xfrm>
            <a:off x="509588" y="13811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dirty="0"/>
          </a:p>
        </p:txBody>
      </p:sp>
    </p:spTree>
    <p:extLst>
      <p:ext uri="{BB962C8B-B14F-4D97-AF65-F5344CB8AC3E}">
        <p14:creationId xmlns:p14="http://schemas.microsoft.com/office/powerpoint/2010/main" val="2250773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b="1" dirty="0" smtClean="0">
                <a:solidFill>
                  <a:schemeClr val="tx1"/>
                </a:solidFill>
              </a:rPr>
              <a:t>Overall view of the performance</a:t>
            </a:r>
            <a:endParaRPr lang="en-ZA" sz="2800" b="1" dirty="0">
              <a:solidFill>
                <a:schemeClr val="tx1"/>
              </a:solidFill>
            </a:endParaRPr>
          </a:p>
        </p:txBody>
      </p:sp>
      <p:sp>
        <p:nvSpPr>
          <p:cNvPr id="3" name="Content Placeholder 2"/>
          <p:cNvSpPr>
            <a:spLocks noGrp="1"/>
          </p:cNvSpPr>
          <p:nvPr>
            <p:ph idx="1"/>
          </p:nvPr>
        </p:nvSpPr>
        <p:spPr/>
        <p:txBody>
          <a:bodyPr>
            <a:normAutofit/>
          </a:bodyPr>
          <a:lstStyle/>
          <a:p>
            <a:r>
              <a:rPr lang="en-ZA" sz="2000" dirty="0" smtClean="0">
                <a:solidFill>
                  <a:schemeClr val="tx1"/>
                </a:solidFill>
              </a:rPr>
              <a:t>There are no major changes in the performance environment in relation to the APP targets</a:t>
            </a:r>
          </a:p>
          <a:p>
            <a:endParaRPr lang="en-ZA" sz="2000" dirty="0" smtClean="0">
              <a:solidFill>
                <a:schemeClr val="tx1"/>
              </a:solidFill>
            </a:endParaRPr>
          </a:p>
          <a:p>
            <a:r>
              <a:rPr lang="en-ZA" sz="2000" dirty="0" smtClean="0">
                <a:solidFill>
                  <a:schemeClr val="tx1"/>
                </a:solidFill>
              </a:rPr>
              <a:t>Most of the targets will be achieved by the end of the financial year</a:t>
            </a:r>
          </a:p>
          <a:p>
            <a:endParaRPr lang="en-ZA" sz="2000" dirty="0" smtClean="0">
              <a:solidFill>
                <a:schemeClr val="tx1"/>
              </a:solidFill>
            </a:endParaRPr>
          </a:p>
          <a:p>
            <a:r>
              <a:rPr lang="en-ZA" sz="2000" dirty="0" smtClean="0">
                <a:solidFill>
                  <a:schemeClr val="tx1"/>
                </a:solidFill>
              </a:rPr>
              <a:t>Targets not achieved under programme 1 relate to non-submission of 1</a:t>
            </a:r>
            <a:r>
              <a:rPr lang="en-ZA" sz="2000" baseline="30000" dirty="0" smtClean="0">
                <a:solidFill>
                  <a:schemeClr val="tx1"/>
                </a:solidFill>
              </a:rPr>
              <a:t>st</a:t>
            </a:r>
            <a:r>
              <a:rPr lang="en-ZA" sz="2000" dirty="0" smtClean="0">
                <a:solidFill>
                  <a:schemeClr val="tx1"/>
                </a:solidFill>
              </a:rPr>
              <a:t> and 2</a:t>
            </a:r>
            <a:r>
              <a:rPr lang="en-ZA" sz="2000" baseline="30000" dirty="0" smtClean="0">
                <a:solidFill>
                  <a:schemeClr val="tx1"/>
                </a:solidFill>
              </a:rPr>
              <a:t>nd</a:t>
            </a:r>
            <a:r>
              <a:rPr lang="en-ZA" sz="2000" dirty="0" smtClean="0">
                <a:solidFill>
                  <a:schemeClr val="tx1"/>
                </a:solidFill>
              </a:rPr>
              <a:t>  draft APP and Strategic Plan and maintaining  a vacancy rate of 10%. The former was due to the strategy review exercise which took longer than anticipated and the latter was due to the fact that most posts were filled by internal candidates (vacancy rate is currently at 11%)</a:t>
            </a:r>
          </a:p>
          <a:p>
            <a:pPr marL="82296" indent="0">
              <a:buNone/>
            </a:pPr>
            <a:endParaRPr lang="en-ZA" sz="2000" dirty="0" smtClean="0">
              <a:solidFill>
                <a:schemeClr val="tx1"/>
              </a:solidFill>
            </a:endParaRPr>
          </a:p>
          <a:p>
            <a:pPr marL="82296" indent="0">
              <a:buNone/>
            </a:pPr>
            <a:endParaRPr lang="en-ZA" sz="2000" dirty="0">
              <a:solidFill>
                <a:schemeClr val="tx1"/>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pPr/>
              <a:t>23</a:t>
            </a:fld>
            <a:endParaRPr lang="en-ZA" dirty="0"/>
          </a:p>
        </p:txBody>
      </p:sp>
    </p:spTree>
    <p:extLst>
      <p:ext uri="{BB962C8B-B14F-4D97-AF65-F5344CB8AC3E}">
        <p14:creationId xmlns:p14="http://schemas.microsoft.com/office/powerpoint/2010/main" val="2155792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564904"/>
            <a:ext cx="8712968" cy="939784"/>
          </a:xfrm>
        </p:spPr>
        <p:txBody>
          <a:bodyPr>
            <a:normAutofit/>
          </a:bodyPr>
          <a:lstStyle/>
          <a:p>
            <a:pPr algn="ctr"/>
            <a:r>
              <a:rPr lang="en-ZA" sz="3600" b="1" dirty="0" smtClean="0">
                <a:solidFill>
                  <a:schemeClr val="tx1"/>
                </a:solidFill>
              </a:rPr>
              <a:t>FINANCIAL PERFORMANCE FOR 2016-17</a:t>
            </a:r>
            <a:endParaRPr lang="en-ZA" sz="3600" b="1" dirty="0">
              <a:solidFill>
                <a:schemeClr val="tx1"/>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pPr/>
              <a:t>24</a:t>
            </a:fld>
            <a:endParaRPr lang="en-ZA" dirty="0"/>
          </a:p>
        </p:txBody>
      </p:sp>
    </p:spTree>
    <p:extLst>
      <p:ext uri="{BB962C8B-B14F-4D97-AF65-F5344CB8AC3E}">
        <p14:creationId xmlns:p14="http://schemas.microsoft.com/office/powerpoint/2010/main" val="38410524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2016/17 Budget Overview</a:t>
            </a:r>
            <a:endParaRPr lang="en-ZA" dirty="0"/>
          </a:p>
        </p:txBody>
      </p:sp>
      <p:sp>
        <p:nvSpPr>
          <p:cNvPr id="3" name="Content Placeholder 2"/>
          <p:cNvSpPr>
            <a:spLocks noGrp="1"/>
          </p:cNvSpPr>
          <p:nvPr>
            <p:ph idx="1"/>
          </p:nvPr>
        </p:nvSpPr>
        <p:spPr/>
        <p:txBody>
          <a:bodyPr/>
          <a:lstStyle/>
          <a:p>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25</a:t>
            </a:fld>
            <a:endParaRPr lang="en-ZA" dirty="0"/>
          </a:p>
        </p:txBody>
      </p:sp>
      <p:graphicFrame>
        <p:nvGraphicFramePr>
          <p:cNvPr id="5" name="Content Placeholder 4"/>
          <p:cNvGraphicFramePr>
            <a:graphicFrameLocks/>
          </p:cNvGraphicFramePr>
          <p:nvPr>
            <p:extLst>
              <p:ext uri="{D42A27DB-BD31-4B8C-83A1-F6EECF244321}">
                <p14:modId xmlns:p14="http://schemas.microsoft.com/office/powerpoint/2010/main" val="25935244"/>
              </p:ext>
            </p:extLst>
          </p:nvPr>
        </p:nvGraphicFramePr>
        <p:xfrm>
          <a:off x="251519" y="995941"/>
          <a:ext cx="8726816" cy="5033301"/>
        </p:xfrm>
        <a:graphic>
          <a:graphicData uri="http://schemas.openxmlformats.org/drawingml/2006/table">
            <a:tbl>
              <a:tblPr firstRow="1" bandRow="1">
                <a:tableStyleId>{5C22544A-7EE6-4342-B048-85BDC9FD1C3A}</a:tableStyleId>
              </a:tblPr>
              <a:tblGrid>
                <a:gridCol w="377258">
                  <a:extLst>
                    <a:ext uri="{9D8B030D-6E8A-4147-A177-3AD203B41FA5}">
                      <a16:colId xmlns:a16="http://schemas.microsoft.com/office/drawing/2014/main" val="1908033474"/>
                    </a:ext>
                  </a:extLst>
                </a:gridCol>
                <a:gridCol w="1422943">
                  <a:extLst>
                    <a:ext uri="{9D8B030D-6E8A-4147-A177-3AD203B41FA5}">
                      <a16:colId xmlns:a16="http://schemas.microsoft.com/office/drawing/2014/main" val="1709316206"/>
                    </a:ext>
                  </a:extLst>
                </a:gridCol>
                <a:gridCol w="5544616">
                  <a:extLst>
                    <a:ext uri="{9D8B030D-6E8A-4147-A177-3AD203B41FA5}">
                      <a16:colId xmlns:a16="http://schemas.microsoft.com/office/drawing/2014/main" val="3022458245"/>
                    </a:ext>
                  </a:extLst>
                </a:gridCol>
                <a:gridCol w="1381999">
                  <a:extLst>
                    <a:ext uri="{9D8B030D-6E8A-4147-A177-3AD203B41FA5}">
                      <a16:colId xmlns:a16="http://schemas.microsoft.com/office/drawing/2014/main" val="1723083874"/>
                    </a:ext>
                  </a:extLst>
                </a:gridCol>
              </a:tblGrid>
              <a:tr h="428679">
                <a:tc>
                  <a:txBody>
                    <a:bodyPr/>
                    <a:lstStyle/>
                    <a:p>
                      <a:r>
                        <a:rPr lang="en-US" sz="1200" dirty="0" smtClean="0">
                          <a:latin typeface="Calibri" panose="020F0502020204030204" pitchFamily="34" charset="0"/>
                        </a:rPr>
                        <a:t>#</a:t>
                      </a:r>
                      <a:endParaRPr lang="en-GB" sz="1200" dirty="0">
                        <a:latin typeface="Calibri" panose="020F0502020204030204" pitchFamily="34" charset="0"/>
                      </a:endParaRPr>
                    </a:p>
                  </a:txBody>
                  <a:tcPr/>
                </a:tc>
                <a:tc>
                  <a:txBody>
                    <a:bodyPr/>
                    <a:lstStyle/>
                    <a:p>
                      <a:r>
                        <a:rPr lang="en-US" sz="1200" dirty="0" smtClean="0">
                          <a:latin typeface="Calibri" panose="020F0502020204030204" pitchFamily="34" charset="0"/>
                        </a:rPr>
                        <a:t>PROGRAMME</a:t>
                      </a:r>
                      <a:endParaRPr lang="en-GB" sz="1200" dirty="0">
                        <a:latin typeface="Calibri" panose="020F0502020204030204" pitchFamily="34" charset="0"/>
                      </a:endParaRPr>
                    </a:p>
                  </a:txBody>
                  <a:tcPr/>
                </a:tc>
                <a:tc>
                  <a:txBody>
                    <a:bodyPr/>
                    <a:lstStyle/>
                    <a:p>
                      <a:r>
                        <a:rPr lang="en-US" sz="1200" dirty="0" smtClean="0">
                          <a:latin typeface="Calibri" panose="020F0502020204030204" pitchFamily="34" charset="0"/>
                        </a:rPr>
                        <a:t>PURPOSE</a:t>
                      </a:r>
                      <a:endParaRPr lang="en-GB" sz="1200" dirty="0">
                        <a:latin typeface="Calibri" panose="020F0502020204030204" pitchFamily="34" charset="0"/>
                      </a:endParaRPr>
                    </a:p>
                  </a:txBody>
                  <a:tcPr/>
                </a:tc>
                <a:tc>
                  <a:txBody>
                    <a:bodyPr/>
                    <a:lstStyle/>
                    <a:p>
                      <a:pPr algn="r"/>
                      <a:r>
                        <a:rPr lang="en-US" sz="1200" dirty="0" smtClean="0">
                          <a:latin typeface="Calibri" panose="020F0502020204030204" pitchFamily="34" charset="0"/>
                        </a:rPr>
                        <a:t>BUDGET</a:t>
                      </a:r>
                    </a:p>
                    <a:p>
                      <a:pPr algn="r"/>
                      <a:r>
                        <a:rPr lang="en-US" sz="1200" dirty="0" smtClean="0">
                          <a:latin typeface="Calibri" panose="020F0502020204030204" pitchFamily="34" charset="0"/>
                        </a:rPr>
                        <a:t> (R000)</a:t>
                      </a:r>
                      <a:endParaRPr lang="en-GB" sz="1200" dirty="0">
                        <a:latin typeface="Calibri" panose="020F0502020204030204" pitchFamily="34" charset="0"/>
                      </a:endParaRPr>
                    </a:p>
                  </a:txBody>
                  <a:tcPr/>
                </a:tc>
                <a:extLst>
                  <a:ext uri="{0D108BD9-81ED-4DB2-BD59-A6C34878D82A}">
                    <a16:rowId xmlns:a16="http://schemas.microsoft.com/office/drawing/2014/main" val="1372757564"/>
                  </a:ext>
                </a:extLst>
              </a:tr>
              <a:tr h="805480">
                <a:tc>
                  <a:txBody>
                    <a:bodyPr/>
                    <a:lstStyle/>
                    <a:p>
                      <a:r>
                        <a:rPr lang="en-US" sz="1200" b="1" dirty="0" smtClean="0">
                          <a:latin typeface="Calibri" panose="020F0502020204030204" pitchFamily="34" charset="0"/>
                        </a:rPr>
                        <a:t>1</a:t>
                      </a:r>
                      <a:endParaRPr lang="en-GB" sz="1200" b="1" dirty="0">
                        <a:latin typeface="Calibri" panose="020F0502020204030204" pitchFamily="34" charset="0"/>
                      </a:endParaRPr>
                    </a:p>
                  </a:txBody>
                  <a:tcPr/>
                </a:tc>
                <a:tc>
                  <a:txBody>
                    <a:bodyPr/>
                    <a:lstStyle/>
                    <a:p>
                      <a:r>
                        <a:rPr lang="en-US" sz="1200" b="1" dirty="0" smtClean="0">
                          <a:latin typeface="Calibri" panose="020F0502020204030204" pitchFamily="34" charset="0"/>
                        </a:rPr>
                        <a:t>Administration</a:t>
                      </a:r>
                      <a:endParaRPr lang="en-GB" sz="1200" b="1"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ZA" sz="1200" b="1" kern="1200" dirty="0" smtClean="0">
                          <a:solidFill>
                            <a:schemeClr val="dk1"/>
                          </a:solidFill>
                          <a:effectLst/>
                          <a:latin typeface="Calibri" panose="020F0502020204030204" pitchFamily="34" charset="0"/>
                          <a:ea typeface="+mn-ea"/>
                          <a:cs typeface="+mn-cs"/>
                        </a:rPr>
                        <a:t>Provide strategic leadership, management and support services to the department.</a:t>
                      </a:r>
                      <a:endParaRPr kumimoji="0" lang="en-GB" sz="1200" b="1" kern="1200" dirty="0" smtClean="0">
                        <a:solidFill>
                          <a:schemeClr val="dk1"/>
                        </a:solidFill>
                        <a:effectLst/>
                        <a:latin typeface="Calibri" panose="020F0502020204030204" pitchFamily="34" charset="0"/>
                        <a:ea typeface="+mn-ea"/>
                        <a:cs typeface="+mn-cs"/>
                      </a:endParaRPr>
                    </a:p>
                    <a:p>
                      <a:r>
                        <a:rPr lang="en-US" sz="1200" b="1" dirty="0" smtClean="0">
                          <a:latin typeface="Calibri" panose="020F0502020204030204" pitchFamily="34" charset="0"/>
                        </a:rPr>
                        <a:t>Including  Ministry,</a:t>
                      </a:r>
                      <a:r>
                        <a:rPr lang="en-US" sz="1200" b="1" baseline="0" dirty="0" smtClean="0">
                          <a:latin typeface="Calibri" panose="020F0502020204030204" pitchFamily="34" charset="0"/>
                        </a:rPr>
                        <a:t> Office of the DG, Office of the CIO, Internal Audit and Corporate &amp; financial Services</a:t>
                      </a:r>
                      <a:endParaRPr lang="en-GB" sz="1200" b="1" dirty="0">
                        <a:latin typeface="Calibri" panose="020F0502020204030204" pitchFamily="34" charset="0"/>
                      </a:endParaRPr>
                    </a:p>
                  </a:txBody>
                  <a:tcPr/>
                </a:tc>
                <a:tc>
                  <a:txBody>
                    <a:bodyPr/>
                    <a:lstStyle/>
                    <a:p>
                      <a:pPr lvl="1" algn="r"/>
                      <a:r>
                        <a:rPr lang="en-US" sz="1200" b="1" dirty="0" smtClean="0">
                          <a:latin typeface="Calibri" panose="020F0502020204030204" pitchFamily="34" charset="0"/>
                        </a:rPr>
                        <a:t>141 052</a:t>
                      </a:r>
                      <a:endParaRPr lang="en-GB" sz="1200" b="1" dirty="0">
                        <a:latin typeface="Calibri" panose="020F0502020204030204" pitchFamily="34" charset="0"/>
                      </a:endParaRPr>
                    </a:p>
                  </a:txBody>
                  <a:tcPr/>
                </a:tc>
                <a:extLst>
                  <a:ext uri="{0D108BD9-81ED-4DB2-BD59-A6C34878D82A}">
                    <a16:rowId xmlns:a16="http://schemas.microsoft.com/office/drawing/2014/main" val="1289118030"/>
                  </a:ext>
                </a:extLst>
              </a:tr>
              <a:tr h="623598">
                <a:tc>
                  <a:txBody>
                    <a:bodyPr/>
                    <a:lstStyle/>
                    <a:p>
                      <a:r>
                        <a:rPr lang="en-US" sz="1200" b="1" dirty="0" smtClean="0">
                          <a:latin typeface="Calibri" panose="020F0502020204030204" pitchFamily="34" charset="0"/>
                        </a:rPr>
                        <a:t>2</a:t>
                      </a:r>
                      <a:endParaRPr lang="en-GB" sz="1200" b="1" dirty="0">
                        <a:latin typeface="Calibri" panose="020F0502020204030204" pitchFamily="34" charset="0"/>
                      </a:endParaRPr>
                    </a:p>
                  </a:txBody>
                  <a:tcPr/>
                </a:tc>
                <a:tc>
                  <a:txBody>
                    <a:bodyPr/>
                    <a:lstStyle/>
                    <a:p>
                      <a:r>
                        <a:rPr lang="en-US" sz="1200" b="1" dirty="0" smtClean="0">
                          <a:latin typeface="Calibri" panose="020F0502020204030204" pitchFamily="34" charset="0"/>
                        </a:rPr>
                        <a:t>Outcomes</a:t>
                      </a:r>
                      <a:r>
                        <a:rPr lang="en-US" sz="1200" b="1" baseline="0" dirty="0" smtClean="0">
                          <a:latin typeface="Calibri" panose="020F0502020204030204" pitchFamily="34" charset="0"/>
                        </a:rPr>
                        <a:t> Monitoring &amp; Evaluation</a:t>
                      </a:r>
                      <a:endParaRPr lang="en-GB" sz="1200" b="1" dirty="0">
                        <a:latin typeface="Calibri" panose="020F0502020204030204" pitchFamily="34" charset="0"/>
                      </a:endParaRPr>
                    </a:p>
                  </a:txBody>
                  <a:tcPr/>
                </a:tc>
                <a:tc>
                  <a:txBody>
                    <a:bodyPr/>
                    <a:lstStyle/>
                    <a:p>
                      <a:r>
                        <a:rPr lang="en-US" sz="1200" b="1" dirty="0" smtClean="0">
                          <a:latin typeface="Calibri" panose="020F0502020204030204" pitchFamily="34" charset="0"/>
                        </a:rPr>
                        <a:t>Further the strategic agenda of government by advancing and implementing the outcomes approach, monitoring and reporting on its progress, and evaluating its impact.</a:t>
                      </a:r>
                      <a:endParaRPr lang="en-GB" sz="1200" b="1" dirty="0">
                        <a:latin typeface="Calibri" panose="020F0502020204030204" pitchFamily="34" charset="0"/>
                      </a:endParaRPr>
                    </a:p>
                  </a:txBody>
                  <a:tcPr/>
                </a:tc>
                <a:tc>
                  <a:txBody>
                    <a:bodyPr/>
                    <a:lstStyle/>
                    <a:p>
                      <a:pPr lvl="1" algn="r"/>
                      <a:r>
                        <a:rPr lang="en-US" sz="1200" b="1" dirty="0" smtClean="0">
                          <a:latin typeface="Calibri" panose="020F0502020204030204" pitchFamily="34" charset="0"/>
                        </a:rPr>
                        <a:t>91 751</a:t>
                      </a:r>
                      <a:endParaRPr lang="en-GB" sz="1200" b="1" dirty="0">
                        <a:latin typeface="Calibri" panose="020F0502020204030204" pitchFamily="34" charset="0"/>
                      </a:endParaRPr>
                    </a:p>
                  </a:txBody>
                  <a:tcPr/>
                </a:tc>
                <a:extLst>
                  <a:ext uri="{0D108BD9-81ED-4DB2-BD59-A6C34878D82A}">
                    <a16:rowId xmlns:a16="http://schemas.microsoft.com/office/drawing/2014/main" val="979441781"/>
                  </a:ext>
                </a:extLst>
              </a:tr>
              <a:tr h="805480">
                <a:tc>
                  <a:txBody>
                    <a:bodyPr/>
                    <a:lstStyle/>
                    <a:p>
                      <a:r>
                        <a:rPr lang="en-US" sz="1200" b="1" dirty="0" smtClean="0">
                          <a:latin typeface="Calibri" panose="020F0502020204030204" pitchFamily="34" charset="0"/>
                        </a:rPr>
                        <a:t>3</a:t>
                      </a:r>
                      <a:endParaRPr lang="en-GB" sz="1200" b="1" dirty="0">
                        <a:latin typeface="Calibri" panose="020F0502020204030204" pitchFamily="34" charset="0"/>
                      </a:endParaRPr>
                    </a:p>
                  </a:txBody>
                  <a:tcPr/>
                </a:tc>
                <a:tc>
                  <a:txBody>
                    <a:bodyPr/>
                    <a:lstStyle/>
                    <a:p>
                      <a:r>
                        <a:rPr lang="en-US" sz="1200" b="1" dirty="0" smtClean="0">
                          <a:latin typeface="Calibri" panose="020F0502020204030204" pitchFamily="34" charset="0"/>
                        </a:rPr>
                        <a:t>Institutional Performance Monitoring &amp; Evaluation</a:t>
                      </a:r>
                      <a:endParaRPr lang="en-GB" sz="1200" b="1" dirty="0">
                        <a:latin typeface="Calibri" panose="020F0502020204030204" pitchFamily="34" charset="0"/>
                      </a:endParaRPr>
                    </a:p>
                  </a:txBody>
                  <a:tcPr/>
                </a:tc>
                <a:tc>
                  <a:txBody>
                    <a:bodyPr/>
                    <a:lstStyle/>
                    <a:p>
                      <a:r>
                        <a:rPr lang="en-US" sz="1200" b="1" dirty="0" smtClean="0">
                          <a:latin typeface="Calibri" panose="020F0502020204030204" pitchFamily="34" charset="0"/>
                        </a:rPr>
                        <a:t>Promote good monitoring and evaluation practices and processes in government through: management performance assessment and support; frontline service delivery monitoring and support; and capacity development.</a:t>
                      </a:r>
                      <a:endParaRPr lang="en-GB" sz="1200" b="1" dirty="0">
                        <a:latin typeface="Calibri" panose="020F0502020204030204" pitchFamily="34" charset="0"/>
                      </a:endParaRPr>
                    </a:p>
                  </a:txBody>
                  <a:tcPr/>
                </a:tc>
                <a:tc>
                  <a:txBody>
                    <a:bodyPr/>
                    <a:lstStyle/>
                    <a:p>
                      <a:pPr lvl="1" algn="r"/>
                      <a:r>
                        <a:rPr lang="en-US" sz="1200" b="1" dirty="0" smtClean="0">
                          <a:latin typeface="Calibri" panose="020F0502020204030204" pitchFamily="34" charset="0"/>
                        </a:rPr>
                        <a:t>61 955</a:t>
                      </a:r>
                    </a:p>
                  </a:txBody>
                  <a:tcPr/>
                </a:tc>
                <a:extLst>
                  <a:ext uri="{0D108BD9-81ED-4DB2-BD59-A6C34878D82A}">
                    <a16:rowId xmlns:a16="http://schemas.microsoft.com/office/drawing/2014/main" val="1180892785"/>
                  </a:ext>
                </a:extLst>
              </a:tr>
              <a:tr h="805480">
                <a:tc>
                  <a:txBody>
                    <a:bodyPr/>
                    <a:lstStyle/>
                    <a:p>
                      <a:r>
                        <a:rPr lang="en-US" sz="1200" b="1" dirty="0" smtClean="0">
                          <a:latin typeface="Calibri" panose="020F0502020204030204" pitchFamily="34" charset="0"/>
                        </a:rPr>
                        <a:t>4</a:t>
                      </a:r>
                      <a:endParaRPr lang="en-GB" sz="1200" b="1" dirty="0">
                        <a:latin typeface="Calibri" panose="020F0502020204030204" pitchFamily="34" charset="0"/>
                      </a:endParaRPr>
                    </a:p>
                  </a:txBody>
                  <a:tcPr/>
                </a:tc>
                <a:tc>
                  <a:txBody>
                    <a:bodyPr/>
                    <a:lstStyle/>
                    <a:p>
                      <a:r>
                        <a:rPr lang="en-US" sz="1200" b="1" dirty="0" smtClean="0">
                          <a:latin typeface="Calibri" panose="020F0502020204030204" pitchFamily="34" charset="0"/>
                        </a:rPr>
                        <a:t>National</a:t>
                      </a:r>
                      <a:r>
                        <a:rPr lang="en-US" sz="1200" b="1" baseline="0" dirty="0" smtClean="0">
                          <a:latin typeface="Calibri" panose="020F0502020204030204" pitchFamily="34" charset="0"/>
                        </a:rPr>
                        <a:t> Planning</a:t>
                      </a:r>
                      <a:endParaRPr lang="en-GB" sz="1200" b="1" dirty="0">
                        <a:latin typeface="Calibri" panose="020F050202020403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ZA" sz="1200" b="1" kern="1200" dirty="0" smtClean="0">
                          <a:solidFill>
                            <a:schemeClr val="dk1"/>
                          </a:solidFill>
                          <a:effectLst/>
                          <a:latin typeface="Calibri" panose="020F0502020204030204" pitchFamily="34" charset="0"/>
                          <a:ea typeface="+mn-ea"/>
                          <a:cs typeface="+mn-cs"/>
                        </a:rPr>
                        <a:t>Develop the country’s long term vision and national strategic plan, and contribute towards better outcomes in government through better planning, better long term plans, greater policy coherence and the clear articulation of long term goals and aspirations.</a:t>
                      </a:r>
                      <a:endParaRPr kumimoji="0" lang="en-GB" sz="1200" b="1" kern="1200" dirty="0" smtClean="0">
                        <a:solidFill>
                          <a:schemeClr val="dk1"/>
                        </a:solidFill>
                        <a:effectLst/>
                        <a:latin typeface="Calibri" panose="020F0502020204030204" pitchFamily="34" charset="0"/>
                        <a:ea typeface="+mn-ea"/>
                        <a:cs typeface="+mn-cs"/>
                      </a:endParaRPr>
                    </a:p>
                  </a:txBody>
                  <a:tcPr/>
                </a:tc>
                <a:tc>
                  <a:txBody>
                    <a:bodyPr/>
                    <a:lstStyle/>
                    <a:p>
                      <a:pPr lvl="1" algn="r"/>
                      <a:r>
                        <a:rPr lang="en-US" sz="1200" b="1" dirty="0" smtClean="0">
                          <a:latin typeface="Calibri" panose="020F0502020204030204" pitchFamily="34" charset="0"/>
                        </a:rPr>
                        <a:t>91 508</a:t>
                      </a:r>
                      <a:endParaRPr lang="en-GB" sz="1200" b="1" dirty="0">
                        <a:latin typeface="Calibri" panose="020F0502020204030204" pitchFamily="34" charset="0"/>
                      </a:endParaRPr>
                    </a:p>
                  </a:txBody>
                  <a:tcPr/>
                </a:tc>
                <a:extLst>
                  <a:ext uri="{0D108BD9-81ED-4DB2-BD59-A6C34878D82A}">
                    <a16:rowId xmlns:a16="http://schemas.microsoft.com/office/drawing/2014/main" val="313212761"/>
                  </a:ext>
                </a:extLst>
              </a:tr>
              <a:tr h="854163">
                <a:tc>
                  <a:txBody>
                    <a:bodyPr/>
                    <a:lstStyle/>
                    <a:p>
                      <a:r>
                        <a:rPr lang="en-US" sz="1200" b="1" dirty="0" smtClean="0">
                          <a:latin typeface="Calibri" panose="020F0502020204030204" pitchFamily="34" charset="0"/>
                        </a:rPr>
                        <a:t>5</a:t>
                      </a:r>
                      <a:endParaRPr lang="en-GB" sz="1200" b="1" dirty="0">
                        <a:latin typeface="Calibri" panose="020F0502020204030204" pitchFamily="34" charset="0"/>
                      </a:endParaRPr>
                    </a:p>
                  </a:txBody>
                  <a:tcPr/>
                </a:tc>
                <a:tc>
                  <a:txBody>
                    <a:bodyPr/>
                    <a:lstStyle/>
                    <a:p>
                      <a:r>
                        <a:rPr lang="en-US" sz="1200" b="1" dirty="0" smtClean="0">
                          <a:latin typeface="Calibri" panose="020F0502020204030204" pitchFamily="34" charset="0"/>
                        </a:rPr>
                        <a:t>National Youth Development</a:t>
                      </a:r>
                      <a:r>
                        <a:rPr lang="en-US" sz="1200" b="1" baseline="0" dirty="0" smtClean="0">
                          <a:latin typeface="Calibri" panose="020F0502020204030204" pitchFamily="34" charset="0"/>
                        </a:rPr>
                        <a:t> Agency</a:t>
                      </a:r>
                      <a:endParaRPr lang="en-GB" sz="1200" b="1" dirty="0">
                        <a:latin typeface="Calibri" panose="020F0502020204030204" pitchFamily="34" charset="0"/>
                      </a:endParaRPr>
                    </a:p>
                  </a:txBody>
                  <a:tcPr/>
                </a:tc>
                <a:tc>
                  <a:txBody>
                    <a:bodyPr/>
                    <a:lstStyle/>
                    <a:p>
                      <a:r>
                        <a:rPr lang="en-US" sz="1200" b="1" dirty="0" smtClean="0">
                          <a:latin typeface="Calibri" panose="020F0502020204030204" pitchFamily="34" charset="0"/>
                        </a:rPr>
                        <a:t>Provide oversight on youth development policy and its implementation, and facilitate the transfer of funds to the National Youth Development Agency.</a:t>
                      </a:r>
                      <a:endParaRPr lang="en-GB" sz="1200" b="1" dirty="0">
                        <a:latin typeface="Calibri" panose="020F0502020204030204" pitchFamily="34" charset="0"/>
                      </a:endParaRPr>
                    </a:p>
                  </a:txBody>
                  <a:tcPr/>
                </a:tc>
                <a:tc>
                  <a:txBody>
                    <a:bodyPr/>
                    <a:lstStyle/>
                    <a:p>
                      <a:pPr lvl="1" algn="r"/>
                      <a:r>
                        <a:rPr lang="en-US" sz="1200" b="1" dirty="0" smtClean="0">
                          <a:latin typeface="Calibri" panose="020F0502020204030204" pitchFamily="34" charset="0"/>
                        </a:rPr>
                        <a:t>411 396</a:t>
                      </a:r>
                      <a:endParaRPr lang="en-GB" sz="1200" b="1" dirty="0">
                        <a:latin typeface="Calibri" panose="020F0502020204030204" pitchFamily="34" charset="0"/>
                      </a:endParaRPr>
                    </a:p>
                  </a:txBody>
                  <a:tcPr/>
                </a:tc>
                <a:extLst>
                  <a:ext uri="{0D108BD9-81ED-4DB2-BD59-A6C34878D82A}">
                    <a16:rowId xmlns:a16="http://schemas.microsoft.com/office/drawing/2014/main" val="2758426825"/>
                  </a:ext>
                </a:extLst>
              </a:tr>
              <a:tr h="630458">
                <a:tc>
                  <a:txBody>
                    <a:bodyPr/>
                    <a:lstStyle/>
                    <a:p>
                      <a:endParaRPr lang="en-GB" sz="1200" b="1" dirty="0">
                        <a:latin typeface="Calibri" panose="020F0502020204030204" pitchFamily="34" charset="0"/>
                      </a:endParaRPr>
                    </a:p>
                  </a:txBody>
                  <a:tcPr/>
                </a:tc>
                <a:tc>
                  <a:txBody>
                    <a:bodyPr/>
                    <a:lstStyle/>
                    <a:p>
                      <a:r>
                        <a:rPr lang="en-US" sz="1200" b="1" dirty="0" smtClean="0">
                          <a:latin typeface="Calibri" panose="020F0502020204030204" pitchFamily="34" charset="0"/>
                        </a:rPr>
                        <a:t>TOTAL</a:t>
                      </a:r>
                      <a:endParaRPr lang="en-GB" sz="1200" b="1" dirty="0">
                        <a:latin typeface="Calibri" panose="020F0502020204030204" pitchFamily="34" charset="0"/>
                      </a:endParaRPr>
                    </a:p>
                  </a:txBody>
                  <a:tcPr/>
                </a:tc>
                <a:tc>
                  <a:txBody>
                    <a:bodyPr/>
                    <a:lstStyle/>
                    <a:p>
                      <a:endParaRPr lang="en-GB" sz="1200" b="1" dirty="0">
                        <a:latin typeface="Calibri" panose="020F0502020204030204" pitchFamily="34" charset="0"/>
                      </a:endParaRPr>
                    </a:p>
                  </a:txBody>
                  <a:tcPr/>
                </a:tc>
                <a:tc>
                  <a:txBody>
                    <a:bodyPr/>
                    <a:lstStyle/>
                    <a:p>
                      <a:pPr lvl="1" algn="r"/>
                      <a:r>
                        <a:rPr lang="en-US" sz="1200" b="1" dirty="0" smtClean="0">
                          <a:latin typeface="Calibri" panose="020F0502020204030204" pitchFamily="34" charset="0"/>
                        </a:rPr>
                        <a:t>797 662</a:t>
                      </a:r>
                      <a:endParaRPr lang="en-GB" sz="1200" b="1" dirty="0">
                        <a:latin typeface="Calibri" panose="020F0502020204030204" pitchFamily="34" charset="0"/>
                      </a:endParaRPr>
                    </a:p>
                  </a:txBody>
                  <a:tcPr/>
                </a:tc>
                <a:extLst>
                  <a:ext uri="{0D108BD9-81ED-4DB2-BD59-A6C34878D82A}">
                    <a16:rowId xmlns:a16="http://schemas.microsoft.com/office/drawing/2014/main" val="1514042941"/>
                  </a:ext>
                </a:extLst>
              </a:tr>
            </a:tbl>
          </a:graphicData>
        </a:graphic>
      </p:graphicFrame>
    </p:spTree>
    <p:extLst>
      <p:ext uri="{BB962C8B-B14F-4D97-AF65-F5344CB8AC3E}">
        <p14:creationId xmlns:p14="http://schemas.microsoft.com/office/powerpoint/2010/main" val="33568702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2016/17 Budget Overview</a:t>
            </a:r>
          </a:p>
        </p:txBody>
      </p:sp>
      <p:sp>
        <p:nvSpPr>
          <p:cNvPr id="4" name="Slide Number Placeholder 3"/>
          <p:cNvSpPr>
            <a:spLocks noGrp="1"/>
          </p:cNvSpPr>
          <p:nvPr>
            <p:ph type="sldNum" sz="quarter" idx="4"/>
          </p:nvPr>
        </p:nvSpPr>
        <p:spPr/>
        <p:txBody>
          <a:bodyPr/>
          <a:lstStyle/>
          <a:p>
            <a:fld id="{62AAA1A3-262B-4979-8C18-306C3DA11E9E}" type="slidenum">
              <a:rPr lang="en-ZA" smtClean="0"/>
              <a:pPr/>
              <a:t>26</a:t>
            </a:fld>
            <a:endParaRPr lang="en-ZA" dirty="0"/>
          </a:p>
        </p:txBody>
      </p:sp>
      <p:pic>
        <p:nvPicPr>
          <p:cNvPr id="5" name="Content Placeholder 8"/>
          <p:cNvPicPr>
            <a:picLocks noGrp="1" noChangeAspect="1"/>
          </p:cNvPicPr>
          <p:nvPr>
            <p:ph idx="1"/>
          </p:nvPr>
        </p:nvPicPr>
        <p:blipFill>
          <a:blip r:embed="rId2"/>
          <a:stretch>
            <a:fillRect/>
          </a:stretch>
        </p:blipFill>
        <p:spPr>
          <a:xfrm>
            <a:off x="173342" y="1119725"/>
            <a:ext cx="8647130" cy="5197478"/>
          </a:xfrm>
          <a:prstGeom prst="rect">
            <a:avLst/>
          </a:prstGeom>
        </p:spPr>
      </p:pic>
    </p:spTree>
    <p:extLst>
      <p:ext uri="{BB962C8B-B14F-4D97-AF65-F5344CB8AC3E}">
        <p14:creationId xmlns:p14="http://schemas.microsoft.com/office/powerpoint/2010/main" val="4027942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solidFill>
                  <a:schemeClr val="tx1"/>
                </a:solidFill>
              </a:rPr>
              <a:t>2016/17 Financial Performance</a:t>
            </a:r>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27</a:t>
            </a:fld>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29643911"/>
              </p:ext>
            </p:extLst>
          </p:nvPr>
        </p:nvGraphicFramePr>
        <p:xfrm>
          <a:off x="250825" y="1341438"/>
          <a:ext cx="8728075" cy="48958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85879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3200" b="1" dirty="0" smtClean="0">
                <a:solidFill>
                  <a:schemeClr val="tx1"/>
                </a:solidFill>
              </a:rPr>
              <a:t>2016/17 Budget Performance</a:t>
            </a:r>
            <a:endParaRPr lang="en-ZA" sz="3200" b="1" dirty="0">
              <a:solidFill>
                <a:schemeClr val="tx1"/>
              </a:solidFill>
            </a:endParaRPr>
          </a:p>
        </p:txBody>
      </p:sp>
      <p:sp>
        <p:nvSpPr>
          <p:cNvPr id="3" name="Content Placeholder 2"/>
          <p:cNvSpPr>
            <a:spLocks noGrp="1"/>
          </p:cNvSpPr>
          <p:nvPr>
            <p:ph idx="1"/>
          </p:nvPr>
        </p:nvSpPr>
        <p:spPr>
          <a:xfrm>
            <a:off x="467544" y="1340768"/>
            <a:ext cx="8510792" cy="4896544"/>
          </a:xfrm>
        </p:spPr>
        <p:txBody>
          <a:bodyPr>
            <a:noAutofit/>
          </a:bodyPr>
          <a:lstStyle/>
          <a:p>
            <a:r>
              <a:rPr lang="en-US" sz="2000" dirty="0">
                <a:solidFill>
                  <a:schemeClr val="tx1"/>
                </a:solidFill>
              </a:rPr>
              <a:t>DPME was allocated additional funding to enhance capacity to support its growing </a:t>
            </a:r>
            <a:r>
              <a:rPr lang="en-US" sz="2000" dirty="0" smtClean="0">
                <a:solidFill>
                  <a:schemeClr val="tx1"/>
                </a:solidFill>
              </a:rPr>
              <a:t>mandate</a:t>
            </a:r>
          </a:p>
          <a:p>
            <a:endParaRPr lang="en-US" sz="2000" dirty="0">
              <a:solidFill>
                <a:schemeClr val="tx1"/>
              </a:solidFill>
            </a:endParaRPr>
          </a:p>
          <a:p>
            <a:r>
              <a:rPr lang="en-ZA" sz="2000" dirty="0" smtClean="0">
                <a:solidFill>
                  <a:schemeClr val="tx1"/>
                </a:solidFill>
              </a:rPr>
              <a:t>R30 </a:t>
            </a:r>
            <a:r>
              <a:rPr lang="en-ZA" sz="2000" dirty="0">
                <a:solidFill>
                  <a:schemeClr val="tx1"/>
                </a:solidFill>
              </a:rPr>
              <a:t>million savings </a:t>
            </a:r>
            <a:r>
              <a:rPr lang="en-ZA" sz="2000" dirty="0" smtClean="0">
                <a:solidFill>
                  <a:schemeClr val="tx1"/>
                </a:solidFill>
              </a:rPr>
              <a:t>on </a:t>
            </a:r>
            <a:r>
              <a:rPr lang="en-ZA" sz="2000" dirty="0">
                <a:solidFill>
                  <a:schemeClr val="tx1"/>
                </a:solidFill>
              </a:rPr>
              <a:t>Compensation of Employees </a:t>
            </a:r>
            <a:r>
              <a:rPr lang="en-ZA" sz="2000" dirty="0" smtClean="0">
                <a:solidFill>
                  <a:schemeClr val="tx1"/>
                </a:solidFill>
              </a:rPr>
              <a:t>declared in Adjustments Budget due </a:t>
            </a:r>
            <a:r>
              <a:rPr lang="en-ZA" sz="2000" dirty="0">
                <a:solidFill>
                  <a:schemeClr val="tx1"/>
                </a:solidFill>
              </a:rPr>
              <a:t>to </a:t>
            </a:r>
            <a:r>
              <a:rPr lang="en-ZA" sz="2000" dirty="0" smtClean="0">
                <a:solidFill>
                  <a:schemeClr val="tx1"/>
                </a:solidFill>
              </a:rPr>
              <a:t>the approval of the new organisational structure taking longer than anticipated </a:t>
            </a:r>
          </a:p>
          <a:p>
            <a:endParaRPr lang="en-US" sz="2000" dirty="0">
              <a:solidFill>
                <a:schemeClr val="tx1"/>
              </a:solidFill>
            </a:endParaRPr>
          </a:p>
          <a:p>
            <a:r>
              <a:rPr lang="en-US" sz="2000" dirty="0" smtClean="0">
                <a:solidFill>
                  <a:schemeClr val="tx1"/>
                </a:solidFill>
              </a:rPr>
              <a:t>Treasury </a:t>
            </a:r>
            <a:r>
              <a:rPr lang="en-US" sz="2000" dirty="0">
                <a:solidFill>
                  <a:schemeClr val="tx1"/>
                </a:solidFill>
              </a:rPr>
              <a:t>has classified these funds as “specifically and exclusively appropriated” and therefore it cannot be utilized for any other </a:t>
            </a:r>
            <a:r>
              <a:rPr lang="en-US" sz="2000" dirty="0" smtClean="0">
                <a:solidFill>
                  <a:schemeClr val="tx1"/>
                </a:solidFill>
              </a:rPr>
              <a:t>purpose</a:t>
            </a:r>
          </a:p>
          <a:p>
            <a:endParaRPr lang="en-GB" sz="2000" dirty="0">
              <a:solidFill>
                <a:schemeClr val="tx1"/>
              </a:solidFill>
            </a:endParaRPr>
          </a:p>
          <a:p>
            <a:r>
              <a:rPr lang="en-ZA" sz="2000" dirty="0">
                <a:solidFill>
                  <a:schemeClr val="tx1"/>
                </a:solidFill>
              </a:rPr>
              <a:t>The Department projects </a:t>
            </a:r>
            <a:r>
              <a:rPr lang="en-ZA" sz="2000" dirty="0" smtClean="0">
                <a:solidFill>
                  <a:schemeClr val="tx1"/>
                </a:solidFill>
              </a:rPr>
              <a:t>around 97% expenditure </a:t>
            </a:r>
            <a:r>
              <a:rPr lang="en-ZA" sz="2000" dirty="0">
                <a:solidFill>
                  <a:schemeClr val="tx1"/>
                </a:solidFill>
              </a:rPr>
              <a:t>for </a:t>
            </a:r>
            <a:r>
              <a:rPr lang="en-ZA" sz="2000" dirty="0" smtClean="0">
                <a:solidFill>
                  <a:schemeClr val="tx1"/>
                </a:solidFill>
              </a:rPr>
              <a:t>2016/17</a:t>
            </a:r>
            <a:endParaRPr lang="en-ZA" sz="2000" dirty="0">
              <a:solidFill>
                <a:schemeClr val="tx1"/>
              </a:solidFill>
            </a:endParaRPr>
          </a:p>
          <a:p>
            <a:endParaRPr lang="en-ZA" sz="2000" dirty="0">
              <a:solidFill>
                <a:schemeClr val="tx1"/>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pPr/>
              <a:t>28</a:t>
            </a:fld>
            <a:endParaRPr lang="en-ZA" dirty="0"/>
          </a:p>
        </p:txBody>
      </p:sp>
    </p:spTree>
    <p:extLst>
      <p:ext uri="{BB962C8B-B14F-4D97-AF65-F5344CB8AC3E}">
        <p14:creationId xmlns:p14="http://schemas.microsoft.com/office/powerpoint/2010/main" val="8950096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tx1"/>
                </a:solidFill>
              </a:rPr>
              <a:t>Conclusion </a:t>
            </a:r>
            <a:endParaRPr lang="en-ZA" dirty="0">
              <a:solidFill>
                <a:schemeClr val="tx1"/>
              </a:solidFill>
            </a:endParaRPr>
          </a:p>
        </p:txBody>
      </p:sp>
      <p:sp>
        <p:nvSpPr>
          <p:cNvPr id="3" name="Content Placeholder 2"/>
          <p:cNvSpPr>
            <a:spLocks noGrp="1"/>
          </p:cNvSpPr>
          <p:nvPr>
            <p:ph idx="1"/>
          </p:nvPr>
        </p:nvSpPr>
        <p:spPr>
          <a:xfrm>
            <a:off x="251520" y="1119725"/>
            <a:ext cx="8726816" cy="5117587"/>
          </a:xfrm>
        </p:spPr>
        <p:txBody>
          <a:bodyPr>
            <a:normAutofit/>
          </a:bodyPr>
          <a:lstStyle/>
          <a:p>
            <a:r>
              <a:rPr lang="en-ZA" sz="2000" dirty="0" smtClean="0">
                <a:solidFill>
                  <a:schemeClr val="tx1"/>
                </a:solidFill>
              </a:rPr>
              <a:t>The existing tools and methodologies of DPME are now well established</a:t>
            </a:r>
          </a:p>
          <a:p>
            <a:pPr marL="82296" indent="0">
              <a:buNone/>
            </a:pPr>
            <a:endParaRPr lang="en-ZA" sz="2000" dirty="0" smtClean="0">
              <a:solidFill>
                <a:schemeClr val="tx1"/>
              </a:solidFill>
            </a:endParaRPr>
          </a:p>
          <a:p>
            <a:pPr marL="82296" indent="0">
              <a:buNone/>
            </a:pPr>
            <a:endParaRPr lang="en-ZA" sz="2000" dirty="0" smtClean="0">
              <a:solidFill>
                <a:schemeClr val="tx1"/>
              </a:solidFill>
            </a:endParaRPr>
          </a:p>
          <a:p>
            <a:r>
              <a:rPr lang="en-ZA" sz="2000" dirty="0" smtClean="0">
                <a:solidFill>
                  <a:schemeClr val="tx1"/>
                </a:solidFill>
              </a:rPr>
              <a:t>The strategy and organisational review is shifting focus to areas of priority and high impact</a:t>
            </a:r>
          </a:p>
          <a:p>
            <a:endParaRPr lang="en-ZA" sz="2000" dirty="0" smtClean="0">
              <a:solidFill>
                <a:schemeClr val="tx1"/>
              </a:solidFill>
            </a:endParaRPr>
          </a:p>
          <a:p>
            <a:pPr marL="82296" indent="0">
              <a:buNone/>
            </a:pPr>
            <a:endParaRPr lang="en-ZA" sz="2000" dirty="0" smtClean="0">
              <a:solidFill>
                <a:schemeClr val="tx1"/>
              </a:solidFill>
            </a:endParaRPr>
          </a:p>
          <a:p>
            <a:r>
              <a:rPr lang="en-ZA" sz="2000" dirty="0" smtClean="0">
                <a:solidFill>
                  <a:schemeClr val="tx1"/>
                </a:solidFill>
              </a:rPr>
              <a:t>This will inform DPME’s capacity- building and resource allocation plans from the additional funding </a:t>
            </a:r>
            <a:endParaRPr lang="en-ZA" sz="2000" dirty="0">
              <a:solidFill>
                <a:schemeClr val="tx1"/>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pPr/>
              <a:t>29</a:t>
            </a:fld>
            <a:endParaRPr lang="en-ZA" dirty="0"/>
          </a:p>
        </p:txBody>
      </p:sp>
    </p:spTree>
    <p:extLst>
      <p:ext uri="{BB962C8B-B14F-4D97-AF65-F5344CB8AC3E}">
        <p14:creationId xmlns:p14="http://schemas.microsoft.com/office/powerpoint/2010/main" val="3830619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9941"/>
            <a:ext cx="8712968" cy="728779"/>
          </a:xfrm>
        </p:spPr>
        <p:txBody>
          <a:bodyPr>
            <a:normAutofit/>
          </a:bodyPr>
          <a:lstStyle/>
          <a:p>
            <a:pPr algn="ctr"/>
            <a:r>
              <a:rPr lang="en-ZA" sz="2800" b="1" dirty="0">
                <a:solidFill>
                  <a:schemeClr val="tx1"/>
                </a:solidFill>
              </a:rPr>
              <a:t>Background 3</a:t>
            </a:r>
            <a:endParaRPr lang="en-ZA" sz="2800" dirty="0"/>
          </a:p>
        </p:txBody>
      </p:sp>
      <p:graphicFrame>
        <p:nvGraphicFramePr>
          <p:cNvPr id="5" name="Content Placeholder 4"/>
          <p:cNvGraphicFramePr>
            <a:graphicFrameLocks noGrp="1"/>
          </p:cNvGraphicFramePr>
          <p:nvPr>
            <p:ph idx="1"/>
            <p:extLst/>
          </p:nvPr>
        </p:nvGraphicFramePr>
        <p:xfrm>
          <a:off x="352425" y="1628800"/>
          <a:ext cx="8728076" cy="4419600"/>
        </p:xfrm>
        <a:graphic>
          <a:graphicData uri="http://schemas.openxmlformats.org/drawingml/2006/table">
            <a:tbl>
              <a:tblPr firstRow="1" bandRow="1">
                <a:tableStyleId>{5C22544A-7EE6-4342-B048-85BDC9FD1C3A}</a:tableStyleId>
              </a:tblPr>
              <a:tblGrid>
                <a:gridCol w="2448967">
                  <a:extLst>
                    <a:ext uri="{9D8B030D-6E8A-4147-A177-3AD203B41FA5}">
                      <a16:colId xmlns:a16="http://schemas.microsoft.com/office/drawing/2014/main" val="20000"/>
                    </a:ext>
                  </a:extLst>
                </a:gridCol>
                <a:gridCol w="6279109">
                  <a:extLst>
                    <a:ext uri="{9D8B030D-6E8A-4147-A177-3AD203B41FA5}">
                      <a16:colId xmlns:a16="http://schemas.microsoft.com/office/drawing/2014/main" val="20001"/>
                    </a:ext>
                  </a:extLst>
                </a:gridCol>
              </a:tblGrid>
              <a:tr h="370840">
                <a:tc>
                  <a:txBody>
                    <a:bodyPr/>
                    <a:lstStyle/>
                    <a:p>
                      <a:r>
                        <a:rPr lang="en-ZA" sz="2000" dirty="0" smtClean="0">
                          <a:latin typeface="Calibri" panose="020F0502020204030204" pitchFamily="34" charset="0"/>
                        </a:rPr>
                        <a:t>Programme</a:t>
                      </a:r>
                      <a:endParaRPr lang="en-ZA" sz="2000" b="1" dirty="0">
                        <a:latin typeface="Calibri" panose="020F0502020204030204" pitchFamily="34" charset="0"/>
                      </a:endParaRPr>
                    </a:p>
                  </a:txBody>
                  <a:tcPr/>
                </a:tc>
                <a:tc>
                  <a:txBody>
                    <a:bodyPr/>
                    <a:lstStyle/>
                    <a:p>
                      <a:pPr marL="0" indent="0">
                        <a:buFont typeface="Arial" panose="020B0604020202020204" pitchFamily="34" charset="0"/>
                        <a:buNone/>
                      </a:pPr>
                      <a:r>
                        <a:rPr lang="en-ZA" sz="2000" baseline="0" dirty="0" smtClean="0">
                          <a:latin typeface="Calibri" panose="020F0502020204030204" pitchFamily="34" charset="0"/>
                        </a:rPr>
                        <a:t>Programme Goals </a:t>
                      </a:r>
                      <a:endParaRPr lang="en-ZA" sz="2000" b="1" baseline="0" dirty="0" smtClean="0">
                        <a:latin typeface="Calibri" panose="020F0502020204030204" pitchFamily="34" charset="0"/>
                      </a:endParaRP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b="1" dirty="0" smtClean="0">
                          <a:latin typeface="Calibri" panose="020F0502020204030204" pitchFamily="34" charset="0"/>
                        </a:rPr>
                        <a:t>Programme</a:t>
                      </a:r>
                      <a:r>
                        <a:rPr lang="en-ZA" b="1" baseline="0" dirty="0" smtClean="0">
                          <a:latin typeface="Calibri" panose="020F0502020204030204" pitchFamily="34" charset="0"/>
                        </a:rPr>
                        <a:t> 1 : </a:t>
                      </a:r>
                      <a:r>
                        <a:rPr kumimoji="0" lang="en-ZA" b="1" kern="1200" dirty="0" smtClean="0">
                          <a:solidFill>
                            <a:schemeClr val="dk1"/>
                          </a:solidFill>
                          <a:latin typeface="Calibri" panose="020F0502020204030204" pitchFamily="34" charset="0"/>
                          <a:ea typeface="+mn-ea"/>
                          <a:cs typeface="+mn-cs"/>
                        </a:rPr>
                        <a:t>Administration</a:t>
                      </a:r>
                    </a:p>
                  </a:txBody>
                  <a:tcPr/>
                </a:tc>
                <a:tc>
                  <a:txBody>
                    <a:bodyPr/>
                    <a:lstStyle/>
                    <a:p>
                      <a:r>
                        <a:rPr lang="en-ZA" sz="1800" u="none" strike="noStrike" kern="1200" baseline="0" dirty="0" smtClean="0">
                          <a:latin typeface="Calibri" panose="020F0502020204030204" pitchFamily="34" charset="0"/>
                        </a:rPr>
                        <a:t>An efficient and effective department that complies with legislation, policy and good corporate governance principles</a:t>
                      </a:r>
                      <a:endParaRPr lang="en-ZA" b="1" baseline="0" dirty="0" smtClean="0">
                        <a:latin typeface="Calibri" panose="020F0502020204030204" pitchFamily="34" charset="0"/>
                      </a:endParaRP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b="1" dirty="0" smtClean="0">
                          <a:latin typeface="Calibri" panose="020F0502020204030204" pitchFamily="34" charset="0"/>
                        </a:rPr>
                        <a:t>Programme 2 : </a:t>
                      </a:r>
                      <a:r>
                        <a:rPr kumimoji="0" lang="en-ZA" b="1" kern="1200" dirty="0" smtClean="0">
                          <a:solidFill>
                            <a:schemeClr val="dk1"/>
                          </a:solidFill>
                          <a:latin typeface="Calibri" panose="020F0502020204030204" pitchFamily="34" charset="0"/>
                          <a:ea typeface="+mn-ea"/>
                          <a:cs typeface="+mn-cs"/>
                        </a:rPr>
                        <a:t>Outcomes Monitoring and Evaluation</a:t>
                      </a:r>
                    </a:p>
                  </a:txBody>
                  <a:tcPr/>
                </a:tc>
                <a:tc>
                  <a:txBody>
                    <a:bodyPr/>
                    <a:lstStyle/>
                    <a:p>
                      <a:r>
                        <a:rPr lang="en-ZA" sz="1800" u="none" strike="noStrike" kern="1200" baseline="0" dirty="0" smtClean="0">
                          <a:latin typeface="Calibri" panose="020F0502020204030204" pitchFamily="34" charset="0"/>
                        </a:rPr>
                        <a:t>To advance the strategic and developmental agenda of government through monitoring, reporting and recommending</a:t>
                      </a:r>
                    </a:p>
                    <a:p>
                      <a:r>
                        <a:rPr lang="en-ZA" sz="1800" u="none" strike="noStrike" kern="1200" baseline="0" dirty="0" smtClean="0">
                          <a:latin typeface="Calibri" panose="020F0502020204030204" pitchFamily="34" charset="0"/>
                        </a:rPr>
                        <a:t>corrective measures on the implementation of the NDP and the MTSF targets and evaluating key government programmes</a:t>
                      </a:r>
                      <a:endParaRPr lang="en-ZA" dirty="0">
                        <a:latin typeface="Calibri" panose="020F0502020204030204" pitchFamily="34" charset="0"/>
                      </a:endParaRPr>
                    </a:p>
                  </a:txBody>
                  <a:tcPr/>
                </a:tc>
                <a:extLst>
                  <a:ext uri="{0D108BD9-81ED-4DB2-BD59-A6C34878D82A}">
                    <a16:rowId xmlns:a16="http://schemas.microsoft.com/office/drawing/2014/main" val="10002"/>
                  </a:ext>
                </a:extLst>
              </a:tr>
              <a:tr h="370840">
                <a:tc>
                  <a:txBody>
                    <a:bodyPr/>
                    <a:lstStyle/>
                    <a:p>
                      <a:r>
                        <a:rPr lang="en-ZA" b="1" dirty="0" smtClean="0">
                          <a:latin typeface="Calibri" panose="020F0502020204030204" pitchFamily="34" charset="0"/>
                        </a:rPr>
                        <a:t>Programme 3: </a:t>
                      </a:r>
                    </a:p>
                    <a:p>
                      <a:r>
                        <a:rPr lang="en-ZA" b="1" dirty="0" smtClean="0">
                          <a:latin typeface="Calibri" panose="020F0502020204030204" pitchFamily="34" charset="0"/>
                        </a:rPr>
                        <a:t>IPME</a:t>
                      </a:r>
                      <a:endParaRPr lang="en-ZA" b="1" dirty="0">
                        <a:latin typeface="Calibri" panose="020F0502020204030204" pitchFamily="34" charset="0"/>
                      </a:endParaRPr>
                    </a:p>
                  </a:txBody>
                  <a:tcPr/>
                </a:tc>
                <a:tc>
                  <a:txBody>
                    <a:bodyPr/>
                    <a:lstStyle/>
                    <a:p>
                      <a:r>
                        <a:rPr lang="en-ZA" sz="1800" u="none" strike="noStrike" kern="1200" baseline="0" dirty="0" smtClean="0">
                          <a:latin typeface="Calibri" panose="020F0502020204030204" pitchFamily="34" charset="0"/>
                        </a:rPr>
                        <a:t>To strengthen institutional performance through regular monitoring, evaluation and support</a:t>
                      </a:r>
                      <a:endParaRPr lang="en-ZA" dirty="0">
                        <a:latin typeface="Calibri" panose="020F0502020204030204" pitchFamily="34" charset="0"/>
                      </a:endParaRPr>
                    </a:p>
                  </a:txBody>
                  <a:tcPr/>
                </a:tc>
                <a:extLst>
                  <a:ext uri="{0D108BD9-81ED-4DB2-BD59-A6C34878D82A}">
                    <a16:rowId xmlns:a16="http://schemas.microsoft.com/office/drawing/2014/main" val="10003"/>
                  </a:ext>
                </a:extLst>
              </a:tr>
              <a:tr h="370840">
                <a:tc>
                  <a:txBody>
                    <a:bodyPr/>
                    <a:lstStyle/>
                    <a:p>
                      <a:r>
                        <a:rPr lang="en-ZA" b="1" dirty="0" smtClean="0">
                          <a:latin typeface="Calibri" panose="020F0502020204030204" pitchFamily="34" charset="0"/>
                        </a:rPr>
                        <a:t>Programme</a:t>
                      </a:r>
                      <a:r>
                        <a:rPr lang="en-ZA" b="1" baseline="0" dirty="0" smtClean="0">
                          <a:latin typeface="Calibri" panose="020F0502020204030204" pitchFamily="34" charset="0"/>
                        </a:rPr>
                        <a:t> 4:</a:t>
                      </a:r>
                    </a:p>
                    <a:p>
                      <a:r>
                        <a:rPr lang="en-ZA" b="1" baseline="0" dirty="0" smtClean="0">
                          <a:latin typeface="Calibri" panose="020F0502020204030204" pitchFamily="34" charset="0"/>
                        </a:rPr>
                        <a:t>Planning</a:t>
                      </a:r>
                      <a:endParaRPr lang="en-ZA" b="1" dirty="0">
                        <a:latin typeface="Calibri" panose="020F0502020204030204" pitchFamily="34" charset="0"/>
                      </a:endParaRPr>
                    </a:p>
                  </a:txBody>
                  <a:tcPr/>
                </a:tc>
                <a:tc>
                  <a:txBody>
                    <a:bodyPr/>
                    <a:lstStyle/>
                    <a:p>
                      <a:r>
                        <a:rPr lang="en-ZA" sz="1800" u="none" strike="noStrike" kern="1200" baseline="0" dirty="0" smtClean="0">
                          <a:latin typeface="Calibri" panose="020F0502020204030204" pitchFamily="34" charset="0"/>
                        </a:rPr>
                        <a:t>To facilitate integrated short, medium to long-term planning and policy coherence in support of the implementation of the National Development Plan and government programme</a:t>
                      </a:r>
                      <a:endParaRPr lang="en-ZA" dirty="0">
                        <a:latin typeface="Calibri" panose="020F0502020204030204" pitchFamily="34" charset="0"/>
                      </a:endParaRPr>
                    </a:p>
                  </a:txBody>
                  <a:tcPr/>
                </a:tc>
                <a:extLst>
                  <a:ext uri="{0D108BD9-81ED-4DB2-BD59-A6C34878D82A}">
                    <a16:rowId xmlns:a16="http://schemas.microsoft.com/office/drawing/2014/main" val="10004"/>
                  </a:ext>
                </a:extLst>
              </a:tr>
              <a:tr h="370840">
                <a:tc>
                  <a:txBody>
                    <a:bodyPr/>
                    <a:lstStyle/>
                    <a:p>
                      <a:r>
                        <a:rPr lang="en-ZA" b="1" dirty="0" smtClean="0">
                          <a:latin typeface="Calibri" panose="020F0502020204030204" pitchFamily="34" charset="0"/>
                        </a:rPr>
                        <a:t>Programme</a:t>
                      </a:r>
                      <a:r>
                        <a:rPr lang="en-ZA" b="1" baseline="0" dirty="0" smtClean="0">
                          <a:latin typeface="Calibri" panose="020F0502020204030204" pitchFamily="34" charset="0"/>
                        </a:rPr>
                        <a:t> 5 :</a:t>
                      </a:r>
                    </a:p>
                    <a:p>
                      <a:r>
                        <a:rPr lang="en-ZA" b="1" baseline="0" dirty="0" smtClean="0">
                          <a:latin typeface="Calibri" panose="020F0502020204030204" pitchFamily="34" charset="0"/>
                        </a:rPr>
                        <a:t>Youth</a:t>
                      </a:r>
                      <a:endParaRPr lang="en-ZA" b="1" dirty="0">
                        <a:latin typeface="Calibri" panose="020F0502020204030204" pitchFamily="34" charset="0"/>
                      </a:endParaRPr>
                    </a:p>
                  </a:txBody>
                  <a:tcPr/>
                </a:tc>
                <a:tc>
                  <a:txBody>
                    <a:bodyPr/>
                    <a:lstStyle/>
                    <a:p>
                      <a:r>
                        <a:rPr lang="en-ZA" sz="1800" u="none" strike="noStrike" kern="1200" baseline="0" dirty="0" smtClean="0">
                          <a:latin typeface="Calibri" panose="020F0502020204030204" pitchFamily="34" charset="0"/>
                        </a:rPr>
                        <a:t>To promote youth development and empowerment</a:t>
                      </a:r>
                      <a:endParaRPr lang="en-ZA" dirty="0">
                        <a:latin typeface="Calibri" panose="020F0502020204030204" pitchFamily="34" charset="0"/>
                      </a:endParaRPr>
                    </a:p>
                  </a:txBody>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4"/>
          </p:nvPr>
        </p:nvSpPr>
        <p:spPr/>
        <p:txBody>
          <a:bodyPr/>
          <a:lstStyle/>
          <a:p>
            <a:fld id="{62AAA1A3-262B-4979-8C18-306C3DA11E9E}" type="slidenum">
              <a:rPr lang="en-ZA" smtClean="0"/>
              <a:pPr/>
              <a:t>3</a:t>
            </a:fld>
            <a:endParaRPr lang="en-ZA" dirty="0"/>
          </a:p>
        </p:txBody>
      </p:sp>
      <p:sp>
        <p:nvSpPr>
          <p:cNvPr id="3" name="TextBox 2"/>
          <p:cNvSpPr txBox="1"/>
          <p:nvPr/>
        </p:nvSpPr>
        <p:spPr>
          <a:xfrm>
            <a:off x="539552" y="989531"/>
            <a:ext cx="828092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ZA" dirty="0">
                <a:latin typeface="Calibri" panose="020F0502020204030204" pitchFamily="34" charset="0"/>
              </a:rPr>
              <a:t>The work of the DPME is organised according to the </a:t>
            </a:r>
            <a:r>
              <a:rPr lang="en-ZA" dirty="0" smtClean="0">
                <a:latin typeface="Calibri" panose="020F0502020204030204" pitchFamily="34" charset="0"/>
              </a:rPr>
              <a:t>following programmes: </a:t>
            </a:r>
            <a:endParaRPr lang="en-ZA" dirty="0">
              <a:latin typeface="Calibri" panose="020F0502020204030204" pitchFamily="34" charset="0"/>
            </a:endParaRPr>
          </a:p>
        </p:txBody>
      </p:sp>
    </p:spTree>
    <p:extLst>
      <p:ext uri="{BB962C8B-B14F-4D97-AF65-F5344CB8AC3E}">
        <p14:creationId xmlns:p14="http://schemas.microsoft.com/office/powerpoint/2010/main" val="38773951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77493"/>
            <a:ext cx="8726816" cy="4896544"/>
          </a:xfrm>
        </p:spPr>
        <p:txBody>
          <a:bodyPr>
            <a:normAutofit fontScale="92500" lnSpcReduction="10000"/>
          </a:bodyPr>
          <a:lstStyle/>
          <a:p>
            <a:pPr marL="82296" indent="0" algn="ctr">
              <a:buNone/>
            </a:pPr>
            <a:r>
              <a:rPr lang="en-US" altLang="en-US" b="1" dirty="0">
                <a:solidFill>
                  <a:schemeClr val="tx1"/>
                </a:solidFill>
              </a:rPr>
              <a:t>Ke a leboha  Ke ya leboga	</a:t>
            </a:r>
            <a:br>
              <a:rPr lang="en-US" altLang="en-US" b="1" dirty="0">
                <a:solidFill>
                  <a:schemeClr val="tx1"/>
                </a:solidFill>
              </a:rPr>
            </a:br>
            <a:r>
              <a:rPr lang="en-US" altLang="en-US" b="1" dirty="0">
                <a:solidFill>
                  <a:schemeClr val="tx1"/>
                </a:solidFill>
              </a:rPr>
              <a:t/>
            </a:r>
            <a:br>
              <a:rPr lang="en-US" altLang="en-US" b="1" dirty="0">
                <a:solidFill>
                  <a:schemeClr val="tx1"/>
                </a:solidFill>
              </a:rPr>
            </a:br>
            <a:r>
              <a:rPr lang="en-US" altLang="en-US" b="1" dirty="0">
                <a:solidFill>
                  <a:schemeClr val="tx1"/>
                </a:solidFill>
              </a:rPr>
              <a:t>Ke a leboga	</a:t>
            </a:r>
            <a:br>
              <a:rPr lang="en-US" altLang="en-US" b="1" dirty="0">
                <a:solidFill>
                  <a:schemeClr val="tx1"/>
                </a:solidFill>
              </a:rPr>
            </a:br>
            <a:r>
              <a:rPr lang="en-US" altLang="en-US" b="1" dirty="0">
                <a:solidFill>
                  <a:schemeClr val="tx1"/>
                </a:solidFill>
              </a:rPr>
              <a:t/>
            </a:r>
            <a:br>
              <a:rPr lang="en-US" altLang="en-US" b="1" dirty="0">
                <a:solidFill>
                  <a:schemeClr val="tx1"/>
                </a:solidFill>
              </a:rPr>
            </a:br>
            <a:r>
              <a:rPr lang="en-US" altLang="en-US" b="1" dirty="0">
                <a:solidFill>
                  <a:schemeClr val="tx1"/>
                </a:solidFill>
              </a:rPr>
              <a:t>Ngiyabonga 	Ndiyabulela	Ngiyathokoza	  </a:t>
            </a:r>
            <a:br>
              <a:rPr lang="en-US" altLang="en-US" b="1" dirty="0">
                <a:solidFill>
                  <a:schemeClr val="tx1"/>
                </a:solidFill>
              </a:rPr>
            </a:br>
            <a:r>
              <a:rPr lang="en-US" altLang="en-US" b="1" dirty="0">
                <a:solidFill>
                  <a:schemeClr val="tx1"/>
                </a:solidFill>
              </a:rPr>
              <a:t/>
            </a:r>
            <a:br>
              <a:rPr lang="en-US" altLang="en-US" b="1" dirty="0">
                <a:solidFill>
                  <a:schemeClr val="tx1"/>
                </a:solidFill>
              </a:rPr>
            </a:br>
            <a:r>
              <a:rPr lang="en-US" altLang="en-US" b="1" dirty="0">
                <a:solidFill>
                  <a:schemeClr val="tx1"/>
                </a:solidFill>
              </a:rPr>
              <a:t>Ngiyabonga	Inkomu	</a:t>
            </a:r>
            <a:br>
              <a:rPr lang="en-US" altLang="en-US" b="1" dirty="0">
                <a:solidFill>
                  <a:schemeClr val="tx1"/>
                </a:solidFill>
              </a:rPr>
            </a:br>
            <a:r>
              <a:rPr lang="en-US" altLang="en-US" b="1" dirty="0">
                <a:solidFill>
                  <a:schemeClr val="tx1"/>
                </a:solidFill>
              </a:rPr>
              <a:t>	</a:t>
            </a:r>
            <a:br>
              <a:rPr lang="en-US" altLang="en-US" b="1" dirty="0">
                <a:solidFill>
                  <a:schemeClr val="tx1"/>
                </a:solidFill>
              </a:rPr>
            </a:br>
            <a:r>
              <a:rPr lang="en-US" altLang="en-US" b="1" dirty="0">
                <a:solidFill>
                  <a:schemeClr val="tx1"/>
                </a:solidFill>
              </a:rPr>
              <a:t>Ndi khou livhuha  </a:t>
            </a:r>
            <a:br>
              <a:rPr lang="en-US" altLang="en-US" b="1" dirty="0">
                <a:solidFill>
                  <a:schemeClr val="tx1"/>
                </a:solidFill>
              </a:rPr>
            </a:br>
            <a:r>
              <a:rPr lang="en-US" altLang="en-US" b="1" dirty="0">
                <a:solidFill>
                  <a:schemeClr val="tx1"/>
                </a:solidFill>
              </a:rPr>
              <a:t/>
            </a:r>
            <a:br>
              <a:rPr lang="en-US" altLang="en-US" b="1" dirty="0">
                <a:solidFill>
                  <a:schemeClr val="tx1"/>
                </a:solidFill>
              </a:rPr>
            </a:br>
            <a:r>
              <a:rPr lang="en-US" altLang="en-US" b="1" dirty="0">
                <a:solidFill>
                  <a:schemeClr val="tx1"/>
                </a:solidFill>
              </a:rPr>
              <a:t>Thank you	Dankie</a:t>
            </a:r>
            <a:endParaRPr lang="en-ZA" b="1"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30</a:t>
            </a:fld>
            <a:endParaRPr lang="en-ZA" dirty="0"/>
          </a:p>
        </p:txBody>
      </p:sp>
      <p:pic>
        <p:nvPicPr>
          <p:cNvPr id="2" name="Picture 1"/>
          <p:cNvPicPr>
            <a:picLocks noChangeAspect="1"/>
          </p:cNvPicPr>
          <p:nvPr/>
        </p:nvPicPr>
        <p:blipFill>
          <a:blip r:embed="rId2"/>
          <a:stretch>
            <a:fillRect/>
          </a:stretch>
        </p:blipFill>
        <p:spPr>
          <a:xfrm>
            <a:off x="2065006" y="4941168"/>
            <a:ext cx="5409524" cy="1361905"/>
          </a:xfrm>
          <a:prstGeom prst="rect">
            <a:avLst/>
          </a:prstGeom>
        </p:spPr>
      </p:pic>
    </p:spTree>
    <p:extLst>
      <p:ext uri="{BB962C8B-B14F-4D97-AF65-F5344CB8AC3E}">
        <p14:creationId xmlns:p14="http://schemas.microsoft.com/office/powerpoint/2010/main" val="36478570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844824"/>
            <a:ext cx="7560840" cy="3096344"/>
          </a:xfrm>
        </p:spPr>
        <p:txBody>
          <a:bodyPr>
            <a:normAutofit/>
          </a:bodyPr>
          <a:lstStyle/>
          <a:p>
            <a:pPr algn="ctr"/>
            <a:r>
              <a:rPr lang="en-ZA" sz="3600" b="1" dirty="0" smtClean="0">
                <a:solidFill>
                  <a:schemeClr val="tx1"/>
                </a:solidFill>
              </a:rPr>
              <a:t>ADDITIONAL SLIDES</a:t>
            </a:r>
            <a:br>
              <a:rPr lang="en-ZA" sz="3600" b="1" dirty="0" smtClean="0">
                <a:solidFill>
                  <a:schemeClr val="tx1"/>
                </a:solidFill>
              </a:rPr>
            </a:br>
            <a:r>
              <a:rPr lang="en-ZA" sz="3600" b="1" dirty="0" smtClean="0">
                <a:solidFill>
                  <a:schemeClr val="tx1"/>
                </a:solidFill>
              </a:rPr>
              <a:t/>
            </a:r>
            <a:br>
              <a:rPr lang="en-ZA" sz="3600" b="1" dirty="0" smtClean="0">
                <a:solidFill>
                  <a:schemeClr val="tx1"/>
                </a:solidFill>
              </a:rPr>
            </a:br>
            <a:r>
              <a:rPr lang="en-ZA" sz="3600" b="1" dirty="0" smtClean="0">
                <a:solidFill>
                  <a:schemeClr val="tx1"/>
                </a:solidFill>
              </a:rPr>
              <a:t>DETAILED PERFORMANCE PER PROGRAMME AS PER APP TARGETS </a:t>
            </a:r>
            <a:br>
              <a:rPr lang="en-ZA" sz="3600" b="1" dirty="0" smtClean="0">
                <a:solidFill>
                  <a:schemeClr val="tx1"/>
                </a:solidFill>
              </a:rPr>
            </a:br>
            <a:endParaRPr lang="en-ZA" sz="3600" b="1" dirty="0">
              <a:solidFill>
                <a:schemeClr val="tx1"/>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pPr/>
              <a:t>31</a:t>
            </a:fld>
            <a:endParaRPr lang="en-ZA" dirty="0"/>
          </a:p>
        </p:txBody>
      </p:sp>
    </p:spTree>
    <p:extLst>
      <p:ext uri="{BB962C8B-B14F-4D97-AF65-F5344CB8AC3E}">
        <p14:creationId xmlns:p14="http://schemas.microsoft.com/office/powerpoint/2010/main" val="3378246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844824"/>
            <a:ext cx="7560840" cy="3096344"/>
          </a:xfrm>
        </p:spPr>
        <p:txBody>
          <a:bodyPr>
            <a:normAutofit/>
          </a:bodyPr>
          <a:lstStyle/>
          <a:p>
            <a:pPr algn="ctr"/>
            <a:r>
              <a:rPr lang="en-ZA" sz="3600" b="1" dirty="0" smtClean="0">
                <a:solidFill>
                  <a:schemeClr val="tx1"/>
                </a:solidFill>
              </a:rPr>
              <a:t>PERFORMANCE INFORMATION PER APP PROGRAMMES</a:t>
            </a:r>
            <a:r>
              <a:rPr lang="en-ZA" sz="3600" dirty="0" smtClean="0">
                <a:solidFill>
                  <a:schemeClr val="tx1"/>
                </a:solidFill>
              </a:rPr>
              <a:t/>
            </a:r>
            <a:br>
              <a:rPr lang="en-ZA" sz="3600" dirty="0" smtClean="0">
                <a:solidFill>
                  <a:schemeClr val="tx1"/>
                </a:solidFill>
              </a:rPr>
            </a:br>
            <a:r>
              <a:rPr lang="en-ZA" sz="3600" dirty="0" smtClean="0">
                <a:solidFill>
                  <a:schemeClr val="tx1"/>
                </a:solidFill>
              </a:rPr>
              <a:t/>
            </a:r>
            <a:br>
              <a:rPr lang="en-ZA" sz="3600" dirty="0" smtClean="0">
                <a:solidFill>
                  <a:schemeClr val="tx1"/>
                </a:solidFill>
              </a:rPr>
            </a:br>
            <a:endParaRPr lang="en-ZA" sz="3600" b="1" dirty="0">
              <a:solidFill>
                <a:schemeClr val="tx1"/>
              </a:solidFill>
            </a:endParaRPr>
          </a:p>
        </p:txBody>
      </p:sp>
      <p:sp>
        <p:nvSpPr>
          <p:cNvPr id="4" name="Slide Number Placeholder 3"/>
          <p:cNvSpPr>
            <a:spLocks noGrp="1"/>
          </p:cNvSpPr>
          <p:nvPr>
            <p:ph type="sldNum" sz="quarter" idx="4"/>
          </p:nvPr>
        </p:nvSpPr>
        <p:spPr/>
        <p:txBody>
          <a:bodyPr/>
          <a:lstStyle/>
          <a:p>
            <a:fld id="{62AAA1A3-262B-4979-8C18-306C3DA11E9E}" type="slidenum">
              <a:rPr lang="en-ZA" smtClean="0"/>
              <a:pPr/>
              <a:t>32</a:t>
            </a:fld>
            <a:endParaRPr lang="en-ZA" dirty="0"/>
          </a:p>
        </p:txBody>
      </p:sp>
    </p:spTree>
    <p:extLst>
      <p:ext uri="{BB962C8B-B14F-4D97-AF65-F5344CB8AC3E}">
        <p14:creationId xmlns:p14="http://schemas.microsoft.com/office/powerpoint/2010/main" val="37268548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2AAA1A3-262B-4979-8C18-306C3DA11E9E}" type="slidenum">
              <a:rPr lang="en-ZA" smtClean="0"/>
              <a:pPr/>
              <a:t>33</a:t>
            </a:fld>
            <a:endParaRPr lang="en-ZA" dirty="0"/>
          </a:p>
        </p:txBody>
      </p:sp>
      <p:graphicFrame>
        <p:nvGraphicFramePr>
          <p:cNvPr id="5" name="Diagram 4"/>
          <p:cNvGraphicFramePr/>
          <p:nvPr>
            <p:extLst>
              <p:ext uri="{D42A27DB-BD31-4B8C-83A1-F6EECF244321}">
                <p14:modId xmlns:p14="http://schemas.microsoft.com/office/powerpoint/2010/main" val="3845533010"/>
              </p:ext>
            </p:extLst>
          </p:nvPr>
        </p:nvGraphicFramePr>
        <p:xfrm>
          <a:off x="539552" y="188640"/>
          <a:ext cx="8136904" cy="10087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4126313742"/>
              </p:ext>
            </p:extLst>
          </p:nvPr>
        </p:nvGraphicFramePr>
        <p:xfrm>
          <a:off x="699418" y="1233324"/>
          <a:ext cx="8140699" cy="4781345"/>
        </p:xfrm>
        <a:graphic>
          <a:graphicData uri="http://schemas.openxmlformats.org/drawingml/2006/table">
            <a:tbl>
              <a:tblPr firstRow="1" bandRow="1"/>
              <a:tblGrid>
                <a:gridCol w="2637485">
                  <a:extLst>
                    <a:ext uri="{9D8B030D-6E8A-4147-A177-3AD203B41FA5}">
                      <a16:colId xmlns:a16="http://schemas.microsoft.com/office/drawing/2014/main" val="3849456055"/>
                    </a:ext>
                  </a:extLst>
                </a:gridCol>
                <a:gridCol w="1306062">
                  <a:extLst>
                    <a:ext uri="{9D8B030D-6E8A-4147-A177-3AD203B41FA5}">
                      <a16:colId xmlns:a16="http://schemas.microsoft.com/office/drawing/2014/main" val="3067565310"/>
                    </a:ext>
                  </a:extLst>
                </a:gridCol>
                <a:gridCol w="1293382">
                  <a:extLst>
                    <a:ext uri="{9D8B030D-6E8A-4147-A177-3AD203B41FA5}">
                      <a16:colId xmlns:a16="http://schemas.microsoft.com/office/drawing/2014/main" val="2026347197"/>
                    </a:ext>
                  </a:extLst>
                </a:gridCol>
                <a:gridCol w="1293382">
                  <a:extLst>
                    <a:ext uri="{9D8B030D-6E8A-4147-A177-3AD203B41FA5}">
                      <a16:colId xmlns:a16="http://schemas.microsoft.com/office/drawing/2014/main" val="2511579064"/>
                    </a:ext>
                  </a:extLst>
                </a:gridCol>
                <a:gridCol w="1610388">
                  <a:extLst>
                    <a:ext uri="{9D8B030D-6E8A-4147-A177-3AD203B41FA5}">
                      <a16:colId xmlns:a16="http://schemas.microsoft.com/office/drawing/2014/main" val="462661783"/>
                    </a:ext>
                  </a:extLst>
                </a:gridCol>
              </a:tblGrid>
              <a:tr h="754466">
                <a:tc>
                  <a:txBody>
                    <a:bodyPr/>
                    <a:lstStyle/>
                    <a:p>
                      <a:pP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gridSpan="2">
                  <a:txBody>
                    <a:bodyPr/>
                    <a:lstStyle/>
                    <a:p>
                      <a:pPr algn="ct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QUARTER 02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AAC90"/>
                    </a:solidFill>
                  </a:tcPr>
                </a:tc>
                <a:tc hMerge="1">
                  <a:txBody>
                    <a:bodyPr/>
                    <a:lstStyle/>
                    <a:p>
                      <a:endParaRPr lang="en-ZA"/>
                    </a:p>
                  </a:txBody>
                  <a:tcPr/>
                </a:tc>
                <a:tc gridSpan="2">
                  <a:txBody>
                    <a:bodyPr/>
                    <a:lstStyle/>
                    <a:p>
                      <a:pPr algn="ct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QUARTER 03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AAC90"/>
                    </a:solidFill>
                  </a:tcPr>
                </a:tc>
                <a:tc hMerge="1">
                  <a:txBody>
                    <a:bodyPr/>
                    <a:lstStyle/>
                    <a:p>
                      <a:endParaRPr lang="en-ZA"/>
                    </a:p>
                  </a:txBody>
                  <a:tcPr/>
                </a:tc>
                <a:extLst>
                  <a:ext uri="{0D108BD9-81ED-4DB2-BD59-A6C34878D82A}">
                    <a16:rowId xmlns:a16="http://schemas.microsoft.com/office/drawing/2014/main" val="4160005809"/>
                  </a:ext>
                </a:extLst>
              </a:tr>
              <a:tr h="624745">
                <a:tc>
                  <a:txBody>
                    <a:bodyPr/>
                    <a:lstStyle/>
                    <a:p>
                      <a:pP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Number of targets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algn="ct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45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algn="ct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78%</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algn="ct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37</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algn="ct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62%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extLst>
                  <a:ext uri="{0D108BD9-81ED-4DB2-BD59-A6C34878D82A}">
                    <a16:rowId xmlns:a16="http://schemas.microsoft.com/office/drawing/2014/main" val="3766427508"/>
                  </a:ext>
                </a:extLst>
              </a:tr>
              <a:tr h="805865">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Targets Exceeded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13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29%</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07</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19%</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extLst>
                  <a:ext uri="{0D108BD9-81ED-4DB2-BD59-A6C34878D82A}">
                    <a16:rowId xmlns:a16="http://schemas.microsoft.com/office/drawing/2014/main" val="634588045"/>
                  </a:ext>
                </a:extLst>
              </a:tr>
              <a:tr h="805865">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Targets Achieved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p>
                      <a:pPr algn="ct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22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p>
                      <a:pPr algn="ct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49%</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p>
                      <a:pPr algn="ct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16</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p>
                      <a:pPr algn="ct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43%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extLst>
                  <a:ext uri="{0D108BD9-81ED-4DB2-BD59-A6C34878D82A}">
                    <a16:rowId xmlns:a16="http://schemas.microsoft.com/office/drawing/2014/main" val="1912717868"/>
                  </a:ext>
                </a:extLst>
              </a:tr>
              <a:tr h="895202">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 Partially Achieved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11%</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14%</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extLst>
                  <a:ext uri="{0D108BD9-81ED-4DB2-BD59-A6C34878D82A}">
                    <a16:rowId xmlns:a16="http://schemas.microsoft.com/office/drawing/2014/main" val="2088891804"/>
                  </a:ext>
                </a:extLst>
              </a:tr>
              <a:tr h="895202">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Targets not Achieved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11%</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09</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24%</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extLst>
                  <a:ext uri="{0D108BD9-81ED-4DB2-BD59-A6C34878D82A}">
                    <a16:rowId xmlns:a16="http://schemas.microsoft.com/office/drawing/2014/main" val="2566368341"/>
                  </a:ext>
                </a:extLst>
              </a:tr>
            </a:tbl>
          </a:graphicData>
        </a:graphic>
      </p:graphicFrame>
      <p:sp>
        <p:nvSpPr>
          <p:cNvPr id="15" name="Rectangle 3"/>
          <p:cNvSpPr>
            <a:spLocks noChangeArrowheads="1"/>
          </p:cNvSpPr>
          <p:nvPr/>
        </p:nvSpPr>
        <p:spPr bwMode="auto">
          <a:xfrm>
            <a:off x="509588" y="13811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dirty="0"/>
          </a:p>
        </p:txBody>
      </p:sp>
    </p:spTree>
    <p:extLst>
      <p:ext uri="{BB962C8B-B14F-4D97-AF65-F5344CB8AC3E}">
        <p14:creationId xmlns:p14="http://schemas.microsoft.com/office/powerpoint/2010/main" val="1415106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899592" y="2060848"/>
            <a:ext cx="7848600" cy="1944216"/>
          </a:xfrm>
          <a:prstGeom prst="rect">
            <a:avLst/>
          </a:prstGeom>
          <a:solidFill>
            <a:srgbClr val="3F8766"/>
          </a:solidFill>
        </p:spPr>
        <p:txBody>
          <a:bodyPr vert="horz" lIns="91440" tIns="45720" rIns="91440" bIns="45720" rtlCol="0">
            <a:noAutofit/>
          </a:bodyPr>
          <a:lstStyle/>
          <a:p>
            <a:pPr lvl="0" algn="ctr">
              <a:spcBef>
                <a:spcPct val="20000"/>
              </a:spcBef>
            </a:pPr>
            <a:r>
              <a:rPr lang="en-ZA" sz="3600" b="1" dirty="0">
                <a:solidFill>
                  <a:schemeClr val="bg1"/>
                </a:solidFill>
                <a:latin typeface="Calibri" panose="020F0502020204030204" pitchFamily="34" charset="0"/>
              </a:rPr>
              <a:t>PERFORMANCE INFORMATION</a:t>
            </a:r>
            <a:br>
              <a:rPr lang="en-ZA" sz="3600" b="1" dirty="0">
                <a:solidFill>
                  <a:schemeClr val="bg1"/>
                </a:solidFill>
                <a:latin typeface="Calibri" panose="020F0502020204030204" pitchFamily="34" charset="0"/>
              </a:rPr>
            </a:br>
            <a:r>
              <a:rPr lang="en-ZA" sz="3600" b="1" dirty="0">
                <a:latin typeface="Calibri" panose="020F0502020204030204" pitchFamily="34" charset="0"/>
              </a:rPr>
              <a:t/>
            </a:r>
            <a:br>
              <a:rPr lang="en-ZA" sz="3600" b="1" dirty="0">
                <a:latin typeface="Calibri" panose="020F0502020204030204" pitchFamily="34" charset="0"/>
              </a:rPr>
            </a:br>
            <a:r>
              <a:rPr lang="en-ZA" sz="3600" b="1" dirty="0" smtClean="0">
                <a:latin typeface="Calibri" panose="020F0502020204030204" pitchFamily="34" charset="0"/>
              </a:rPr>
              <a:t>PROGRAMME 01: ADMINISTRATION</a:t>
            </a:r>
            <a:endParaRPr kumimoji="0" lang="en-US" sz="3600" b="0" i="0" u="none" strike="noStrike" kern="1200" cap="none" spc="0" normalizeH="0" noProof="0" dirty="0" smtClean="0">
              <a:ln>
                <a:noFill/>
              </a:ln>
              <a:effectLst/>
              <a:uLnTx/>
              <a:uFillTx/>
              <a:latin typeface="Calibri" panose="020F0502020204030204" pitchFamily="34" charset="0"/>
              <a:cs typeface="Arial"/>
            </a:endParaRPr>
          </a:p>
        </p:txBody>
      </p:sp>
    </p:spTree>
    <p:extLst>
      <p:ext uri="{BB962C8B-B14F-4D97-AF65-F5344CB8AC3E}">
        <p14:creationId xmlns:p14="http://schemas.microsoft.com/office/powerpoint/2010/main" val="2780404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2AAA1A3-262B-4979-8C18-306C3DA11E9E}" type="slidenum">
              <a:rPr lang="en-ZA" smtClean="0"/>
              <a:pPr/>
              <a:t>35</a:t>
            </a:fld>
            <a:endParaRPr lang="en-ZA" dirty="0"/>
          </a:p>
        </p:txBody>
      </p:sp>
      <p:graphicFrame>
        <p:nvGraphicFramePr>
          <p:cNvPr id="5" name="Diagram 4"/>
          <p:cNvGraphicFramePr/>
          <p:nvPr>
            <p:extLst>
              <p:ext uri="{D42A27DB-BD31-4B8C-83A1-F6EECF244321}">
                <p14:modId xmlns:p14="http://schemas.microsoft.com/office/powerpoint/2010/main" val="4291726276"/>
              </p:ext>
            </p:extLst>
          </p:nvPr>
        </p:nvGraphicFramePr>
        <p:xfrm>
          <a:off x="611560" y="404664"/>
          <a:ext cx="8136904" cy="10087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278269618"/>
              </p:ext>
            </p:extLst>
          </p:nvPr>
        </p:nvGraphicFramePr>
        <p:xfrm>
          <a:off x="357634" y="1534021"/>
          <a:ext cx="8140699" cy="4540786"/>
        </p:xfrm>
        <a:graphic>
          <a:graphicData uri="http://schemas.openxmlformats.org/drawingml/2006/table">
            <a:tbl>
              <a:tblPr firstRow="1" bandRow="1"/>
              <a:tblGrid>
                <a:gridCol w="2637485">
                  <a:extLst>
                    <a:ext uri="{9D8B030D-6E8A-4147-A177-3AD203B41FA5}">
                      <a16:colId xmlns:a16="http://schemas.microsoft.com/office/drawing/2014/main" val="2927455512"/>
                    </a:ext>
                  </a:extLst>
                </a:gridCol>
                <a:gridCol w="1306062">
                  <a:extLst>
                    <a:ext uri="{9D8B030D-6E8A-4147-A177-3AD203B41FA5}">
                      <a16:colId xmlns:a16="http://schemas.microsoft.com/office/drawing/2014/main" val="2737328614"/>
                    </a:ext>
                  </a:extLst>
                </a:gridCol>
                <a:gridCol w="1293382">
                  <a:extLst>
                    <a:ext uri="{9D8B030D-6E8A-4147-A177-3AD203B41FA5}">
                      <a16:colId xmlns:a16="http://schemas.microsoft.com/office/drawing/2014/main" val="2030537519"/>
                    </a:ext>
                  </a:extLst>
                </a:gridCol>
                <a:gridCol w="1293382">
                  <a:extLst>
                    <a:ext uri="{9D8B030D-6E8A-4147-A177-3AD203B41FA5}">
                      <a16:colId xmlns:a16="http://schemas.microsoft.com/office/drawing/2014/main" val="3433812824"/>
                    </a:ext>
                  </a:extLst>
                </a:gridCol>
                <a:gridCol w="1610388">
                  <a:extLst>
                    <a:ext uri="{9D8B030D-6E8A-4147-A177-3AD203B41FA5}">
                      <a16:colId xmlns:a16="http://schemas.microsoft.com/office/drawing/2014/main" val="3501417614"/>
                    </a:ext>
                  </a:extLst>
                </a:gridCol>
              </a:tblGrid>
              <a:tr h="708062">
                <a:tc>
                  <a:txBody>
                    <a:bodyPr/>
                    <a:lstStyle/>
                    <a:p>
                      <a:pP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gridSpan="2">
                  <a:txBody>
                    <a:bodyPr/>
                    <a:lstStyle/>
                    <a:p>
                      <a:pPr algn="ct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QUARTER 02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AAC90"/>
                    </a:solidFill>
                  </a:tcPr>
                </a:tc>
                <a:tc hMerge="1">
                  <a:txBody>
                    <a:bodyPr/>
                    <a:lstStyle/>
                    <a:p>
                      <a:endParaRPr lang="en-ZA"/>
                    </a:p>
                  </a:txBody>
                  <a:tcPr/>
                </a:tc>
                <a:tc gridSpan="2">
                  <a:txBody>
                    <a:bodyPr/>
                    <a:lstStyle/>
                    <a:p>
                      <a:pPr algn="ct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QUARTER 03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AAC90"/>
                    </a:solidFill>
                  </a:tcPr>
                </a:tc>
                <a:tc hMerge="1">
                  <a:txBody>
                    <a:bodyPr/>
                    <a:lstStyle/>
                    <a:p>
                      <a:endParaRPr lang="en-ZA"/>
                    </a:p>
                  </a:txBody>
                  <a:tcPr/>
                </a:tc>
                <a:extLst>
                  <a:ext uri="{0D108BD9-81ED-4DB2-BD59-A6C34878D82A}">
                    <a16:rowId xmlns:a16="http://schemas.microsoft.com/office/drawing/2014/main" val="998188763"/>
                  </a:ext>
                </a:extLst>
              </a:tr>
              <a:tr h="586320">
                <a:tc>
                  <a:txBody>
                    <a:bodyPr/>
                    <a:lstStyle/>
                    <a:p>
                      <a:pP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Number of targets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algn="ctr">
                        <a:lnSpc>
                          <a:spcPct val="106000"/>
                        </a:lnSpc>
                        <a:spcAft>
                          <a:spcPts val="0"/>
                        </a:spcAft>
                      </a:pPr>
                      <a:r>
                        <a:rPr lang="en-ZA" sz="2400" b="1" kern="1200" dirty="0" smtClean="0">
                          <a:solidFill>
                            <a:srgbClr val="FFFFFF"/>
                          </a:solidFill>
                          <a:effectLst>
                            <a:outerShdw blurRad="38100" dist="38100" dir="2700000" algn="tl">
                              <a:srgbClr val="000000">
                                <a:alpha val="43000"/>
                              </a:srgbClr>
                            </a:outerShdw>
                          </a:effectLst>
                          <a:latin typeface="Calibri" panose="020F0502020204030204" pitchFamily="34" charset="0"/>
                          <a:ea typeface="Calibri" panose="020F0502020204030204" pitchFamily="34" charset="0"/>
                          <a:cs typeface="Arial" panose="020B0604020202020204" pitchFamily="34" charset="0"/>
                        </a:rPr>
                        <a:t>13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algn="ctr">
                        <a:lnSpc>
                          <a:spcPct val="106000"/>
                        </a:lnSpc>
                        <a:spcAft>
                          <a:spcPts val="0"/>
                        </a:spcAft>
                      </a:pPr>
                      <a:r>
                        <a:rPr lang="en-ZA" sz="2400" b="1" kern="1200" dirty="0" smtClean="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61%</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algn="ctr">
                        <a:lnSpc>
                          <a:spcPct val="106000"/>
                        </a:lnSpc>
                        <a:spcAft>
                          <a:spcPts val="0"/>
                        </a:spcAft>
                      </a:pPr>
                      <a:r>
                        <a:rPr lang="en-ZA" sz="2400" b="1" kern="1200" dirty="0" smtClean="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12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algn="ctr">
                        <a:lnSpc>
                          <a:spcPct val="106000"/>
                        </a:lnSpc>
                        <a:spcAft>
                          <a:spcPts val="0"/>
                        </a:spcAft>
                      </a:pPr>
                      <a:r>
                        <a:rPr lang="en-ZA" sz="2400" b="1" kern="1200" dirty="0" smtClean="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50%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extLst>
                  <a:ext uri="{0D108BD9-81ED-4DB2-BD59-A6C34878D82A}">
                    <a16:rowId xmlns:a16="http://schemas.microsoft.com/office/drawing/2014/main" val="2685985312"/>
                  </a:ext>
                </a:extLst>
              </a:tr>
              <a:tr h="756300">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Targets Exceeded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r>
                        <a:rPr lang="en-ZA" sz="2400" b="0" dirty="0" smtClean="0">
                          <a:solidFill>
                            <a:schemeClr val="tx1"/>
                          </a:solidFill>
                          <a:effectLst>
                            <a:outerShdw blurRad="38100" dist="38100" dir="2700000" algn="tl">
                              <a:srgbClr val="000000">
                                <a:alpha val="43137"/>
                              </a:srgbClr>
                            </a:outerShdw>
                          </a:effectLst>
                          <a:latin typeface="Calibri" panose="020F0502020204030204" pitchFamily="34" charset="0"/>
                        </a:rPr>
                        <a:t>3</a:t>
                      </a:r>
                      <a:endParaRPr lang="en-ZA" sz="2400" b="0"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23%</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25%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extLst>
                  <a:ext uri="{0D108BD9-81ED-4DB2-BD59-A6C34878D82A}">
                    <a16:rowId xmlns:a16="http://schemas.microsoft.com/office/drawing/2014/main" val="2954132831"/>
                  </a:ext>
                </a:extLst>
              </a:tr>
              <a:tr h="756300">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Targets Achieved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solidFill>
                            <a:schemeClr val="tx1"/>
                          </a:solidFill>
                          <a:effectLst>
                            <a:outerShdw blurRad="38100" dist="38100" dir="2700000" algn="tl">
                              <a:srgbClr val="000000">
                                <a:alpha val="43137"/>
                              </a:srgbClr>
                            </a:outerShdw>
                          </a:effectLst>
                          <a:latin typeface="Calibri" panose="020F0502020204030204" pitchFamily="34" charset="0"/>
                        </a:rPr>
                        <a:t>5</a:t>
                      </a:r>
                      <a:endParaRPr lang="en-ZA" sz="2400" b="0"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38%</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Calibri" panose="020F0502020204030204" pitchFamily="34" charset="0"/>
                          <a:cs typeface="Arial" panose="020B0604020202020204" pitchFamily="34" charset="0"/>
                        </a:rPr>
                        <a:t>03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25%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extLst>
                  <a:ext uri="{0D108BD9-81ED-4DB2-BD59-A6C34878D82A}">
                    <a16:rowId xmlns:a16="http://schemas.microsoft.com/office/drawing/2014/main" val="3584280362"/>
                  </a:ext>
                </a:extLst>
              </a:tr>
              <a:tr h="840142">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 Partially Achieved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solidFill>
                            <a:schemeClr val="tx1"/>
                          </a:solidFill>
                          <a:effectLst>
                            <a:outerShdw blurRad="38100" dist="38100" dir="2700000" algn="tl">
                              <a:srgbClr val="000000">
                                <a:alpha val="43137"/>
                              </a:srgbClr>
                            </a:outerShdw>
                          </a:effectLst>
                          <a:latin typeface="Calibri" panose="020F0502020204030204" pitchFamily="34" charset="0"/>
                        </a:rPr>
                        <a:t>4</a:t>
                      </a:r>
                      <a:endParaRPr lang="en-ZA" sz="2400" b="0"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31%</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17%</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extLst>
                  <a:ext uri="{0D108BD9-81ED-4DB2-BD59-A6C34878D82A}">
                    <a16:rowId xmlns:a16="http://schemas.microsoft.com/office/drawing/2014/main" val="2066821420"/>
                  </a:ext>
                </a:extLst>
              </a:tr>
              <a:tr h="840142">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Targets not Achieved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solidFill>
                            <a:schemeClr val="tx1"/>
                          </a:solidFill>
                          <a:effectLst>
                            <a:outerShdw blurRad="38100" dist="38100" dir="2700000" algn="tl">
                              <a:srgbClr val="000000">
                                <a:alpha val="43137"/>
                              </a:srgbClr>
                            </a:outerShdw>
                          </a:effectLst>
                          <a:latin typeface="Calibri" panose="020F0502020204030204" pitchFamily="34" charset="0"/>
                        </a:rPr>
                        <a:t>1</a:t>
                      </a:r>
                      <a:endParaRPr lang="en-ZA" sz="2400" b="0"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4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libri" panose="020F0502020204030204" pitchFamily="34" charset="0"/>
                          <a:ea typeface="+mn-ea"/>
                          <a:cs typeface="+mn-cs"/>
                        </a:rPr>
                        <a:t>08%</a:t>
                      </a:r>
                      <a:endParaRPr kumimoji="0" lang="en-ZA" sz="24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04</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33%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extLst>
                  <a:ext uri="{0D108BD9-81ED-4DB2-BD59-A6C34878D82A}">
                    <a16:rowId xmlns:a16="http://schemas.microsoft.com/office/drawing/2014/main" val="1351841193"/>
                  </a:ext>
                </a:extLst>
              </a:tr>
            </a:tbl>
          </a:graphicData>
        </a:graphic>
      </p:graphicFrame>
    </p:spTree>
    <p:extLst>
      <p:ext uri="{BB962C8B-B14F-4D97-AF65-F5344CB8AC3E}">
        <p14:creationId xmlns:p14="http://schemas.microsoft.com/office/powerpoint/2010/main" val="211636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2099766900"/>
              </p:ext>
            </p:extLst>
          </p:nvPr>
        </p:nvGraphicFramePr>
        <p:xfrm>
          <a:off x="135748" y="1340768"/>
          <a:ext cx="8928992" cy="4875174"/>
        </p:xfrm>
        <a:graphic>
          <a:graphicData uri="http://schemas.openxmlformats.org/drawingml/2006/table">
            <a:tbl>
              <a:tblPr firstRow="1" bandRow="1">
                <a:tableStyleId>{93296810-A885-4BE3-A3E7-6D5BEEA58F35}</a:tableStyleId>
              </a:tblPr>
              <a:tblGrid>
                <a:gridCol w="2232248">
                  <a:extLst>
                    <a:ext uri="{9D8B030D-6E8A-4147-A177-3AD203B41FA5}">
                      <a16:colId xmlns:a16="http://schemas.microsoft.com/office/drawing/2014/main" val="1445012101"/>
                    </a:ext>
                  </a:extLst>
                </a:gridCol>
                <a:gridCol w="2448273">
                  <a:extLst>
                    <a:ext uri="{9D8B030D-6E8A-4147-A177-3AD203B41FA5}">
                      <a16:colId xmlns:a16="http://schemas.microsoft.com/office/drawing/2014/main" val="3532973627"/>
                    </a:ext>
                  </a:extLst>
                </a:gridCol>
                <a:gridCol w="2016223">
                  <a:extLst>
                    <a:ext uri="{9D8B030D-6E8A-4147-A177-3AD203B41FA5}">
                      <a16:colId xmlns:a16="http://schemas.microsoft.com/office/drawing/2014/main" val="2235992247"/>
                    </a:ext>
                  </a:extLst>
                </a:gridCol>
                <a:gridCol w="2232248">
                  <a:extLst>
                    <a:ext uri="{9D8B030D-6E8A-4147-A177-3AD203B41FA5}">
                      <a16:colId xmlns:a16="http://schemas.microsoft.com/office/drawing/2014/main" val="3483242291"/>
                    </a:ext>
                  </a:extLst>
                </a:gridCol>
              </a:tblGrid>
              <a:tr h="72008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effectLst/>
                          <a:latin typeface="Calibri" panose="020F0502020204030204" pitchFamily="34" charset="0"/>
                        </a:rPr>
                        <a:t>Planned Annual Target 2016/17</a:t>
                      </a:r>
                      <a:endParaRPr lang="en-ZA" sz="1600" dirty="0" smtClean="0">
                        <a:effectLst/>
                        <a:latin typeface="Calibri" panose="020F0502020204030204" pitchFamily="34" charset="0"/>
                      </a:endParaRPr>
                    </a:p>
                    <a:p>
                      <a:pPr algn="ctr"/>
                      <a:endParaRPr lang="en-US" sz="1600" dirty="0">
                        <a:latin typeface="Calibri" panose="020F0502020204030204" pitchFamily="34" charset="0"/>
                      </a:endParaRPr>
                    </a:p>
                  </a:txBody>
                  <a:tcPr>
                    <a:solidFill>
                      <a:srgbClr val="3F8766"/>
                    </a:solidFill>
                  </a:tcPr>
                </a:tc>
                <a:tc>
                  <a:txBody>
                    <a:bodyPr/>
                    <a:lstStyle/>
                    <a:p>
                      <a:pPr algn="ctr">
                        <a:spcAft>
                          <a:spcPts val="0"/>
                        </a:spcAft>
                      </a:pPr>
                      <a:r>
                        <a:rPr lang="en-US" sz="1600" dirty="0" smtClean="0">
                          <a:effectLst/>
                          <a:latin typeface="Calibri" panose="020F0502020204030204" pitchFamily="34" charset="0"/>
                        </a:rPr>
                        <a:t>2</a:t>
                      </a:r>
                      <a:r>
                        <a:rPr lang="en-US" sz="1600" baseline="30000" dirty="0" smtClean="0">
                          <a:effectLst/>
                          <a:latin typeface="Calibri" panose="020F0502020204030204" pitchFamily="34" charset="0"/>
                        </a:rPr>
                        <a:t>nd</a:t>
                      </a:r>
                      <a:r>
                        <a:rPr lang="en-US" sz="1600" baseline="0" dirty="0" smtClean="0">
                          <a:effectLst/>
                          <a:latin typeface="Calibri" panose="020F0502020204030204" pitchFamily="34" charset="0"/>
                        </a:rPr>
                        <a:t> </a:t>
                      </a:r>
                      <a:r>
                        <a:rPr lang="en-US" sz="1600" dirty="0" smtClean="0">
                          <a:effectLst/>
                          <a:latin typeface="Calibri" panose="020F0502020204030204" pitchFamily="34" charset="0"/>
                        </a:rPr>
                        <a:t>Quarter </a:t>
                      </a:r>
                      <a:endParaRPr lang="en-ZA" sz="1600" dirty="0" smtClean="0">
                        <a:effectLst/>
                        <a:latin typeface="Calibri" panose="020F0502020204030204" pitchFamily="34" charset="0"/>
                      </a:endParaRPr>
                    </a:p>
                    <a:p>
                      <a:pPr algn="ctr">
                        <a:spcAft>
                          <a:spcPts val="0"/>
                        </a:spcAft>
                      </a:pPr>
                      <a:r>
                        <a:rPr lang="en-US" sz="1600" dirty="0" smtClean="0">
                          <a:effectLst/>
                          <a:latin typeface="Calibri" panose="020F0502020204030204" pitchFamily="34" charset="0"/>
                        </a:rPr>
                        <a:t>Targets</a:t>
                      </a:r>
                      <a:endParaRPr lang="en-ZA" sz="1600" dirty="0" smtClean="0">
                        <a:effectLst/>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3</a:t>
                      </a:r>
                      <a:r>
                        <a:rPr lang="en-US" sz="1600" baseline="30000" dirty="0" smtClean="0">
                          <a:latin typeface="Calibri" panose="020F0502020204030204" pitchFamily="34" charset="0"/>
                        </a:rPr>
                        <a:t>rd</a:t>
                      </a:r>
                      <a:r>
                        <a:rPr lang="en-US" sz="1600" dirty="0" smtClean="0">
                          <a:latin typeface="Calibri" panose="020F0502020204030204" pitchFamily="34" charset="0"/>
                        </a:rPr>
                        <a:t> Quarter Targets</a:t>
                      </a: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Actual Achievement/</a:t>
                      </a:r>
                      <a:r>
                        <a:rPr lang="en-US" sz="1600" baseline="0" dirty="0" smtClean="0">
                          <a:latin typeface="Calibri" panose="020F0502020204030204" pitchFamily="34" charset="0"/>
                        </a:rPr>
                        <a:t> Narration</a:t>
                      </a:r>
                      <a:endParaRPr lang="en-US" sz="1600" dirty="0">
                        <a:latin typeface="Calibri" panose="020F0502020204030204" pitchFamily="34" charset="0"/>
                      </a:endParaRPr>
                    </a:p>
                  </a:txBody>
                  <a:tcPr>
                    <a:solidFill>
                      <a:srgbClr val="3F8766"/>
                    </a:solidFill>
                  </a:tcPr>
                </a:tc>
                <a:extLst>
                  <a:ext uri="{0D108BD9-81ED-4DB2-BD59-A6C34878D82A}">
                    <a16:rowId xmlns:a16="http://schemas.microsoft.com/office/drawing/2014/main" val="1698796475"/>
                  </a:ext>
                </a:extLst>
              </a:tr>
              <a:tr h="1877855">
                <a:tc>
                  <a:txBody>
                    <a:bodyPr/>
                    <a:lstStyle/>
                    <a:p>
                      <a:r>
                        <a:rPr lang="en-US" sz="1600" dirty="0" smtClean="0">
                          <a:latin typeface="Calibri" panose="020F0502020204030204" pitchFamily="34" charset="0"/>
                        </a:rPr>
                        <a:t>Conduct annual review of strategic plans and APP as prescribed</a:t>
                      </a:r>
                      <a:r>
                        <a:rPr lang="en-US" sz="1600" baseline="0" dirty="0" smtClean="0">
                          <a:latin typeface="Calibri" panose="020F0502020204030204" pitchFamily="34" charset="0"/>
                        </a:rPr>
                        <a:t> by the relevant planning framework</a:t>
                      </a:r>
                      <a:endParaRPr lang="en-US" sz="1600" dirty="0">
                        <a:latin typeface="Calibri" panose="020F0502020204030204" pitchFamily="34" charset="0"/>
                      </a:endParaRPr>
                    </a:p>
                  </a:txBody>
                  <a:tcPr/>
                </a:tc>
                <a:tc>
                  <a:txBody>
                    <a:bodyPr/>
                    <a:lstStyle/>
                    <a:p>
                      <a:r>
                        <a:rPr lang="en-US" sz="1600" dirty="0" smtClean="0">
                          <a:latin typeface="Calibri" panose="020F0502020204030204" pitchFamily="34" charset="0"/>
                        </a:rPr>
                        <a:t>Review and produce 1</a:t>
                      </a:r>
                      <a:r>
                        <a:rPr lang="en-US" sz="1600" baseline="30000" dirty="0" smtClean="0">
                          <a:latin typeface="Calibri" panose="020F0502020204030204" pitchFamily="34" charset="0"/>
                        </a:rPr>
                        <a:t>st</a:t>
                      </a:r>
                      <a:r>
                        <a:rPr lang="en-US" sz="1600" dirty="0" smtClean="0">
                          <a:latin typeface="Calibri" panose="020F0502020204030204" pitchFamily="34" charset="0"/>
                        </a:rPr>
                        <a:t> draft</a:t>
                      </a:r>
                      <a:r>
                        <a:rPr lang="en-US" sz="1600" baseline="0" dirty="0" smtClean="0">
                          <a:latin typeface="Calibri" panose="020F0502020204030204" pitchFamily="34" charset="0"/>
                        </a:rPr>
                        <a:t> of strategic plan and APP and submit to NT and DPME</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Review and produce 2nd draft</a:t>
                      </a:r>
                      <a:r>
                        <a:rPr lang="en-US" sz="1600" baseline="0" dirty="0" smtClean="0">
                          <a:latin typeface="Calibri" panose="020F0502020204030204" pitchFamily="34" charset="0"/>
                        </a:rPr>
                        <a:t> of strategic plan and APP and submit to NT and DPME</a:t>
                      </a:r>
                      <a:endParaRPr lang="en-US" sz="1600" dirty="0">
                        <a:latin typeface="Calibri" panose="020F0502020204030204" pitchFamily="34" charset="0"/>
                      </a:endParaRPr>
                    </a:p>
                  </a:txBody>
                  <a:tcPr/>
                </a:tc>
                <a:tc>
                  <a:txBody>
                    <a:bodyPr/>
                    <a:lstStyle/>
                    <a:p>
                      <a:r>
                        <a:rPr lang="en-US" sz="1600" b="1" dirty="0" smtClean="0">
                          <a:latin typeface="Calibri" panose="020F0502020204030204" pitchFamily="34" charset="0"/>
                        </a:rPr>
                        <a:t>Target not Achieved</a:t>
                      </a:r>
                    </a:p>
                    <a:p>
                      <a:pPr marL="0" marR="0" indent="0" algn="l" defTabSz="457200" rtl="0" eaLnBrk="1" fontAlgn="auto" latinLnBrk="0" hangingPunct="1">
                        <a:lnSpc>
                          <a:spcPct val="100000"/>
                        </a:lnSpc>
                        <a:spcBef>
                          <a:spcPts val="0"/>
                        </a:spcBef>
                        <a:spcAft>
                          <a:spcPts val="0"/>
                        </a:spcAft>
                        <a:buClrTx/>
                        <a:buSzTx/>
                        <a:buFontTx/>
                        <a:buNone/>
                        <a:tabLst/>
                        <a:defRPr/>
                      </a:pPr>
                      <a:r>
                        <a:rPr lang="en-ZA" sz="1600" dirty="0" smtClean="0">
                          <a:latin typeface="Calibri" panose="020F0502020204030204" pitchFamily="34" charset="0"/>
                        </a:rPr>
                        <a:t>Both</a:t>
                      </a:r>
                      <a:r>
                        <a:rPr lang="en-ZA" sz="1600" baseline="0" dirty="0" smtClean="0">
                          <a:latin typeface="Calibri" panose="020F0502020204030204" pitchFamily="34" charset="0"/>
                        </a:rPr>
                        <a:t> 1</a:t>
                      </a:r>
                      <a:r>
                        <a:rPr lang="en-ZA" sz="1600" baseline="30000" dirty="0" smtClean="0">
                          <a:latin typeface="Calibri" panose="020F0502020204030204" pitchFamily="34" charset="0"/>
                        </a:rPr>
                        <a:t>st</a:t>
                      </a:r>
                      <a:r>
                        <a:rPr lang="en-ZA" sz="1600" baseline="0" dirty="0" smtClean="0">
                          <a:latin typeface="Calibri" panose="020F0502020204030204" pitchFamily="34" charset="0"/>
                        </a:rPr>
                        <a:t> and 2</a:t>
                      </a:r>
                      <a:r>
                        <a:rPr lang="en-ZA" sz="1600" baseline="30000" dirty="0" smtClean="0">
                          <a:latin typeface="Calibri" panose="020F0502020204030204" pitchFamily="34" charset="0"/>
                        </a:rPr>
                        <a:t>nd</a:t>
                      </a:r>
                      <a:r>
                        <a:rPr lang="en-ZA" sz="1600" baseline="0" dirty="0" smtClean="0">
                          <a:latin typeface="Calibri" panose="020F0502020204030204" pitchFamily="34" charset="0"/>
                        </a:rPr>
                        <a:t> draft were not produced  due to the strategy review process which took longer that anticipated</a:t>
                      </a:r>
                      <a:endParaRPr lang="en-US" sz="1600" b="1" dirty="0">
                        <a:latin typeface="Calibri" panose="020F0502020204030204" pitchFamily="34" charset="0"/>
                      </a:endParaRPr>
                    </a:p>
                  </a:txBody>
                  <a:tcPr/>
                </a:tc>
                <a:extLst>
                  <a:ext uri="{0D108BD9-81ED-4DB2-BD59-A6C34878D82A}">
                    <a16:rowId xmlns:a16="http://schemas.microsoft.com/office/drawing/2014/main" val="3082595067"/>
                  </a:ext>
                </a:extLst>
              </a:tr>
              <a:tr h="2174359">
                <a:tc>
                  <a:txBody>
                    <a:bodyPr/>
                    <a:lstStyle/>
                    <a:p>
                      <a:r>
                        <a:rPr lang="en-US" sz="1600" dirty="0" smtClean="0">
                          <a:latin typeface="Calibri" panose="020F0502020204030204" pitchFamily="34" charset="0"/>
                        </a:rPr>
                        <a:t>Quarterly reports submitted to the Executive Authority,</a:t>
                      </a:r>
                      <a:r>
                        <a:rPr lang="en-US" sz="1600" baseline="0" dirty="0" smtClean="0">
                          <a:latin typeface="Calibri" panose="020F0502020204030204" pitchFamily="34" charset="0"/>
                        </a:rPr>
                        <a:t> National Treasury and DPME within 30 days from the end of the quarter</a:t>
                      </a:r>
                      <a:endParaRPr lang="en-US" sz="1600" dirty="0">
                        <a:latin typeface="Calibri" panose="020F0502020204030204" pitchFamily="34" charset="0"/>
                      </a:endParaRPr>
                    </a:p>
                  </a:txBody>
                  <a:tcPr/>
                </a:tc>
                <a:tc>
                  <a:txBody>
                    <a:bodyPr/>
                    <a:lstStyle/>
                    <a:p>
                      <a:r>
                        <a:rPr lang="en-ZA" sz="1600" kern="1200" dirty="0" smtClean="0">
                          <a:effectLst/>
                          <a:latin typeface="Calibri" panose="020F0502020204030204" pitchFamily="34" charset="0"/>
                        </a:rPr>
                        <a:t>1st quarter</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performance</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report for 2016-</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17 produced</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and approved by</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the Minister and</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submitted to NT</a:t>
                      </a:r>
                      <a:endParaRPr lang="en-US" sz="1600" dirty="0">
                        <a:latin typeface="Calibri" panose="020F0502020204030204" pitchFamily="34" charset="0"/>
                      </a:endParaRPr>
                    </a:p>
                  </a:txBody>
                  <a:tcPr/>
                </a:tc>
                <a:tc>
                  <a:txBody>
                    <a:bodyPr/>
                    <a:lstStyle/>
                    <a:p>
                      <a:r>
                        <a:rPr lang="en-ZA" sz="1600" kern="1200" dirty="0" smtClean="0">
                          <a:effectLst/>
                          <a:latin typeface="Calibri" panose="020F0502020204030204" pitchFamily="34" charset="0"/>
                        </a:rPr>
                        <a:t>2</a:t>
                      </a:r>
                      <a:r>
                        <a:rPr lang="en-ZA" sz="1600" kern="1200" baseline="30000" dirty="0" smtClean="0">
                          <a:effectLst/>
                          <a:latin typeface="Calibri" panose="020F0502020204030204" pitchFamily="34" charset="0"/>
                        </a:rPr>
                        <a:t>nd</a:t>
                      </a:r>
                      <a:r>
                        <a:rPr lang="en-ZA" sz="1600" kern="1200" dirty="0" smtClean="0">
                          <a:effectLst/>
                          <a:latin typeface="Calibri" panose="020F0502020204030204" pitchFamily="34" charset="0"/>
                        </a:rPr>
                        <a:t> quarter</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performance</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report for 2016-</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17 produced</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and approved by</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the Minister and</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submitted to NT</a:t>
                      </a:r>
                      <a:endParaRPr lang="en-US" sz="1600" dirty="0">
                        <a:latin typeface="Calibri" panose="020F0502020204030204" pitchFamily="34" charset="0"/>
                      </a:endParaRPr>
                    </a:p>
                  </a:txBody>
                  <a:tcPr/>
                </a:tc>
                <a:tc>
                  <a:txBody>
                    <a:bodyPr/>
                    <a:lstStyle/>
                    <a:p>
                      <a:r>
                        <a:rPr lang="en-US" sz="1600" b="1" dirty="0" smtClean="0">
                          <a:latin typeface="Calibri" panose="020F0502020204030204" pitchFamily="34" charset="0"/>
                        </a:rPr>
                        <a:t>Target</a:t>
                      </a:r>
                      <a:r>
                        <a:rPr lang="en-US" sz="1600" b="1" baseline="0" dirty="0" smtClean="0">
                          <a:latin typeface="Calibri" panose="020F0502020204030204" pitchFamily="34" charset="0"/>
                        </a:rPr>
                        <a:t> partially achieved</a:t>
                      </a:r>
                    </a:p>
                    <a:p>
                      <a:r>
                        <a:rPr lang="en-US" sz="1600" b="0" baseline="0" dirty="0" smtClean="0">
                          <a:latin typeface="Calibri" panose="020F0502020204030204" pitchFamily="34" charset="0"/>
                        </a:rPr>
                        <a:t>Both reports were produced  but approved after due dates</a:t>
                      </a:r>
                      <a:endParaRPr lang="en-US" sz="1600" b="0" dirty="0" smtClean="0">
                        <a:latin typeface="Calibri" panose="020F0502020204030204" pitchFamily="34" charset="0"/>
                      </a:endParaRPr>
                    </a:p>
                  </a:txBody>
                  <a:tcPr/>
                </a:tc>
                <a:extLst>
                  <a:ext uri="{0D108BD9-81ED-4DB2-BD59-A6C34878D82A}">
                    <a16:rowId xmlns:a16="http://schemas.microsoft.com/office/drawing/2014/main" val="485019533"/>
                  </a:ext>
                </a:extLst>
              </a:tr>
            </a:tbl>
          </a:graphicData>
        </a:graphic>
      </p:graphicFrame>
    </p:spTree>
    <p:extLst>
      <p:ext uri="{BB962C8B-B14F-4D97-AF65-F5344CB8AC3E}">
        <p14:creationId xmlns:p14="http://schemas.microsoft.com/office/powerpoint/2010/main" val="22562764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1574343454"/>
              </p:ext>
            </p:extLst>
          </p:nvPr>
        </p:nvGraphicFramePr>
        <p:xfrm>
          <a:off x="215008" y="1412776"/>
          <a:ext cx="8605464" cy="4887218"/>
        </p:xfrm>
        <a:graphic>
          <a:graphicData uri="http://schemas.openxmlformats.org/drawingml/2006/table">
            <a:tbl>
              <a:tblPr firstRow="1" bandRow="1">
                <a:tableStyleId>{93296810-A885-4BE3-A3E7-6D5BEEA58F35}</a:tableStyleId>
              </a:tblPr>
              <a:tblGrid>
                <a:gridCol w="2151366">
                  <a:extLst>
                    <a:ext uri="{9D8B030D-6E8A-4147-A177-3AD203B41FA5}">
                      <a16:colId xmlns:a16="http://schemas.microsoft.com/office/drawing/2014/main" val="1445012101"/>
                    </a:ext>
                  </a:extLst>
                </a:gridCol>
                <a:gridCol w="2359564">
                  <a:extLst>
                    <a:ext uri="{9D8B030D-6E8A-4147-A177-3AD203B41FA5}">
                      <a16:colId xmlns:a16="http://schemas.microsoft.com/office/drawing/2014/main" val="3532973627"/>
                    </a:ext>
                  </a:extLst>
                </a:gridCol>
                <a:gridCol w="1943168">
                  <a:extLst>
                    <a:ext uri="{9D8B030D-6E8A-4147-A177-3AD203B41FA5}">
                      <a16:colId xmlns:a16="http://schemas.microsoft.com/office/drawing/2014/main" val="2235992247"/>
                    </a:ext>
                  </a:extLst>
                </a:gridCol>
                <a:gridCol w="2151366">
                  <a:extLst>
                    <a:ext uri="{9D8B030D-6E8A-4147-A177-3AD203B41FA5}">
                      <a16:colId xmlns:a16="http://schemas.microsoft.com/office/drawing/2014/main" val="3483242291"/>
                    </a:ext>
                  </a:extLst>
                </a:gridCol>
              </a:tblGrid>
              <a:tr h="72008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effectLst/>
                          <a:latin typeface="Calibri" panose="020F0502020204030204" pitchFamily="34" charset="0"/>
                        </a:rPr>
                        <a:t>Planned Annual Target 2016/17</a:t>
                      </a:r>
                      <a:endParaRPr lang="en-ZA" sz="1600" dirty="0" smtClean="0">
                        <a:effectLst/>
                        <a:latin typeface="Calibri" panose="020F0502020204030204" pitchFamily="34" charset="0"/>
                      </a:endParaRPr>
                    </a:p>
                    <a:p>
                      <a:pPr algn="ctr"/>
                      <a:endParaRPr lang="en-US" sz="1600" dirty="0">
                        <a:latin typeface="Calibri" panose="020F0502020204030204" pitchFamily="34" charset="0"/>
                      </a:endParaRPr>
                    </a:p>
                  </a:txBody>
                  <a:tcPr>
                    <a:solidFill>
                      <a:srgbClr val="3F8766"/>
                    </a:solidFill>
                  </a:tcPr>
                </a:tc>
                <a:tc>
                  <a:txBody>
                    <a:bodyPr/>
                    <a:lstStyle/>
                    <a:p>
                      <a:pPr algn="ctr">
                        <a:spcAft>
                          <a:spcPts val="0"/>
                        </a:spcAft>
                      </a:pPr>
                      <a:r>
                        <a:rPr lang="en-US" sz="1600" baseline="0" dirty="0" smtClean="0">
                          <a:effectLst/>
                          <a:latin typeface="Calibri" panose="020F0502020204030204" pitchFamily="34" charset="0"/>
                        </a:rPr>
                        <a:t>2</a:t>
                      </a:r>
                      <a:r>
                        <a:rPr lang="en-US" sz="1600" baseline="30000" dirty="0" smtClean="0">
                          <a:effectLst/>
                          <a:latin typeface="Calibri" panose="020F0502020204030204" pitchFamily="34" charset="0"/>
                        </a:rPr>
                        <a:t>nd</a:t>
                      </a:r>
                      <a:r>
                        <a:rPr lang="en-US" sz="1600" baseline="0" dirty="0" smtClean="0">
                          <a:effectLst/>
                          <a:latin typeface="Calibri" panose="020F0502020204030204" pitchFamily="34" charset="0"/>
                        </a:rPr>
                        <a:t> </a:t>
                      </a:r>
                      <a:r>
                        <a:rPr lang="en-US" sz="1600" dirty="0" smtClean="0">
                          <a:effectLst/>
                          <a:latin typeface="Calibri" panose="020F0502020204030204" pitchFamily="34" charset="0"/>
                        </a:rPr>
                        <a:t>Quarter </a:t>
                      </a:r>
                      <a:endParaRPr lang="en-ZA" sz="1600" dirty="0" smtClean="0">
                        <a:effectLst/>
                        <a:latin typeface="Calibri" panose="020F0502020204030204" pitchFamily="34" charset="0"/>
                      </a:endParaRPr>
                    </a:p>
                    <a:p>
                      <a:pPr algn="ctr">
                        <a:spcAft>
                          <a:spcPts val="0"/>
                        </a:spcAft>
                      </a:pPr>
                      <a:r>
                        <a:rPr lang="en-US" sz="1600" dirty="0" smtClean="0">
                          <a:effectLst/>
                          <a:latin typeface="Calibri" panose="020F0502020204030204" pitchFamily="34" charset="0"/>
                        </a:rPr>
                        <a:t>Targets</a:t>
                      </a:r>
                      <a:endParaRPr lang="en-ZA" sz="1600" dirty="0" smtClean="0">
                        <a:effectLst/>
                        <a:latin typeface="Calibri" panose="020F0502020204030204" pitchFamily="34" charset="0"/>
                      </a:endParaRPr>
                    </a:p>
                    <a:p>
                      <a:pPr algn="ct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3</a:t>
                      </a:r>
                      <a:r>
                        <a:rPr lang="en-US" sz="1600" baseline="30000" dirty="0" smtClean="0">
                          <a:latin typeface="Calibri" panose="020F0502020204030204" pitchFamily="34" charset="0"/>
                        </a:rPr>
                        <a:t>rd</a:t>
                      </a:r>
                      <a:r>
                        <a:rPr lang="en-US" sz="1600" dirty="0" smtClean="0">
                          <a:latin typeface="Calibri" panose="020F0502020204030204" pitchFamily="34" charset="0"/>
                        </a:rPr>
                        <a:t> Quarter Targets</a:t>
                      </a: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Actual Achievement/</a:t>
                      </a:r>
                      <a:r>
                        <a:rPr lang="en-US" sz="1600" baseline="0" dirty="0" smtClean="0">
                          <a:latin typeface="Calibri" panose="020F0502020204030204" pitchFamily="34" charset="0"/>
                        </a:rPr>
                        <a:t> Narration</a:t>
                      </a:r>
                      <a:endParaRPr lang="en-US" sz="1600" dirty="0">
                        <a:latin typeface="Calibri" panose="020F0502020204030204" pitchFamily="34" charset="0"/>
                      </a:endParaRPr>
                    </a:p>
                  </a:txBody>
                  <a:tcPr>
                    <a:solidFill>
                      <a:srgbClr val="3F8766"/>
                    </a:solidFill>
                  </a:tcPr>
                </a:tc>
                <a:extLst>
                  <a:ext uri="{0D108BD9-81ED-4DB2-BD59-A6C34878D82A}">
                    <a16:rowId xmlns:a16="http://schemas.microsoft.com/office/drawing/2014/main" val="1698796475"/>
                  </a:ext>
                </a:extLst>
              </a:tr>
              <a:tr h="1821904">
                <a:tc>
                  <a:txBody>
                    <a:bodyPr/>
                    <a:lstStyle/>
                    <a:p>
                      <a:r>
                        <a:rPr lang="en-US" sz="1600" dirty="0" smtClean="0">
                          <a:latin typeface="Calibri" panose="020F0502020204030204" pitchFamily="34" charset="0"/>
                        </a:rPr>
                        <a:t>Produce AR and Submit AGSA for</a:t>
                      </a:r>
                      <a:r>
                        <a:rPr lang="en-US" sz="1600" baseline="0" dirty="0" smtClean="0">
                          <a:latin typeface="Calibri" panose="020F0502020204030204" pitchFamily="34" charset="0"/>
                        </a:rPr>
                        <a:t> audit and to NT and Parliament by due date</a:t>
                      </a:r>
                      <a:endParaRPr lang="en-US" sz="1600" dirty="0">
                        <a:latin typeface="Calibri" panose="020F0502020204030204" pitchFamily="34" charset="0"/>
                      </a:endParaRPr>
                    </a:p>
                  </a:txBody>
                  <a:tcPr/>
                </a:tc>
                <a:tc>
                  <a:txBody>
                    <a:bodyPr/>
                    <a:lstStyle/>
                    <a:p>
                      <a:r>
                        <a:rPr lang="en-US" sz="1600" dirty="0" smtClean="0">
                          <a:latin typeface="Calibri" panose="020F0502020204030204" pitchFamily="34" charset="0"/>
                        </a:rPr>
                        <a:t>Audited Annual Report produced and submitted to National Treasury</a:t>
                      </a:r>
                      <a:r>
                        <a:rPr lang="en-US" sz="1600" baseline="0" dirty="0" smtClean="0">
                          <a:latin typeface="Calibri" panose="020F0502020204030204" pitchFamily="34" charset="0"/>
                        </a:rPr>
                        <a:t> and Parliament by due date</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latin typeface="Calibri" panose="020F0502020204030204" pitchFamily="34" charset="0"/>
                        </a:rPr>
                        <a:t>Target Achieved</a:t>
                      </a:r>
                    </a:p>
                    <a:p>
                      <a:pPr marL="0" marR="0" indent="0" algn="l" defTabSz="457200" rtl="0" eaLnBrk="1" fontAlgn="auto" latinLnBrk="0" hangingPunct="1">
                        <a:lnSpc>
                          <a:spcPct val="100000"/>
                        </a:lnSpc>
                        <a:spcBef>
                          <a:spcPts val="0"/>
                        </a:spcBef>
                        <a:spcAft>
                          <a:spcPts val="0"/>
                        </a:spcAft>
                        <a:buClrTx/>
                        <a:buSzTx/>
                        <a:buFontTx/>
                        <a:buNone/>
                        <a:tabLst/>
                        <a:defRPr/>
                      </a:pPr>
                      <a:r>
                        <a:rPr lang="en-ZA" sz="1600" dirty="0" smtClean="0">
                          <a:effectLst/>
                          <a:latin typeface="Calibri" panose="020F0502020204030204" pitchFamily="34" charset="0"/>
                          <a:ea typeface="Times New Roman"/>
                        </a:rPr>
                        <a:t>Audited Annual Report was produced and submitted to National Treasury and Parliament by due date</a:t>
                      </a:r>
                    </a:p>
                  </a:txBody>
                  <a:tcPr/>
                </a:tc>
                <a:extLst>
                  <a:ext uri="{0D108BD9-81ED-4DB2-BD59-A6C34878D82A}">
                    <a16:rowId xmlns:a16="http://schemas.microsoft.com/office/drawing/2014/main" val="3082595067"/>
                  </a:ext>
                </a:extLst>
              </a:tr>
              <a:tr h="2242354">
                <a:tc>
                  <a:txBody>
                    <a:bodyPr/>
                    <a:lstStyle/>
                    <a:p>
                      <a:r>
                        <a:rPr lang="en-ZA" sz="1600" kern="1200" dirty="0" smtClean="0">
                          <a:effectLst/>
                          <a:latin typeface="Calibri" panose="020F0502020204030204" pitchFamily="34" charset="0"/>
                        </a:rPr>
                        <a:t>Produce a communication</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plan annually and</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report on its</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implementation</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within 30 days of end of each quarter of the</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financial year</a:t>
                      </a:r>
                      <a:endParaRPr lang="en-US" sz="1600" dirty="0">
                        <a:latin typeface="Calibri" panose="020F0502020204030204" pitchFamily="34" charset="0"/>
                      </a:endParaRPr>
                    </a:p>
                  </a:txBody>
                  <a:tcPr/>
                </a:tc>
                <a:tc>
                  <a:txBody>
                    <a:bodyPr/>
                    <a:lstStyle/>
                    <a:p>
                      <a:r>
                        <a:rPr lang="en-ZA" sz="1600" kern="1200" dirty="0" smtClean="0">
                          <a:effectLst/>
                          <a:latin typeface="Calibri" panose="020F0502020204030204" pitchFamily="34" charset="0"/>
                        </a:rPr>
                        <a:t>Implement 40%</a:t>
                      </a:r>
                      <a:endParaRPr lang="en-US" sz="1600" kern="1200" dirty="0" smtClean="0">
                        <a:effectLst/>
                        <a:latin typeface="Calibri" panose="020F0502020204030204" pitchFamily="34" charset="0"/>
                      </a:endParaRPr>
                    </a:p>
                    <a:p>
                      <a:r>
                        <a:rPr lang="en-ZA" sz="1600" kern="1200" dirty="0" smtClean="0">
                          <a:effectLst/>
                          <a:latin typeface="Calibri" panose="020F0502020204030204" pitchFamily="34" charset="0"/>
                        </a:rPr>
                        <a:t>of activities and</a:t>
                      </a:r>
                      <a:endParaRPr lang="en-US" sz="1600" kern="1200" dirty="0" smtClean="0">
                        <a:effectLst/>
                        <a:latin typeface="Calibri" panose="020F0502020204030204" pitchFamily="34" charset="0"/>
                      </a:endParaRPr>
                    </a:p>
                    <a:p>
                      <a:r>
                        <a:rPr lang="en-ZA" sz="1600" kern="1200" dirty="0" smtClean="0">
                          <a:effectLst/>
                          <a:latin typeface="Calibri" panose="020F0502020204030204" pitchFamily="34" charset="0"/>
                        </a:rPr>
                        <a:t>produce quarterly</a:t>
                      </a:r>
                      <a:endParaRPr lang="en-US" sz="1600" kern="1200" dirty="0" smtClean="0">
                        <a:effectLst/>
                        <a:latin typeface="Calibri" panose="020F0502020204030204" pitchFamily="34" charset="0"/>
                      </a:endParaRPr>
                    </a:p>
                    <a:p>
                      <a:r>
                        <a:rPr lang="en-ZA" sz="1600" kern="1200" dirty="0" smtClean="0">
                          <a:effectLst/>
                          <a:latin typeface="Calibri" panose="020F0502020204030204" pitchFamily="34" charset="0"/>
                        </a:rPr>
                        <a:t>report</a:t>
                      </a:r>
                      <a:endParaRPr lang="en-US" sz="1600" dirty="0">
                        <a:latin typeface="Calibri" panose="020F0502020204030204" pitchFamily="34" charset="0"/>
                      </a:endParaRPr>
                    </a:p>
                  </a:txBody>
                  <a:tcPr/>
                </a:tc>
                <a:tc>
                  <a:txBody>
                    <a:bodyPr/>
                    <a:lstStyle/>
                    <a:p>
                      <a:r>
                        <a:rPr lang="en-ZA" sz="1600" kern="1200" dirty="0" smtClean="0">
                          <a:effectLst/>
                          <a:latin typeface="Calibri" panose="020F0502020204030204" pitchFamily="34" charset="0"/>
                        </a:rPr>
                        <a:t>Implement 50%</a:t>
                      </a:r>
                      <a:endParaRPr lang="en-US" sz="1600" kern="1200" dirty="0" smtClean="0">
                        <a:effectLst/>
                        <a:latin typeface="Calibri" panose="020F0502020204030204" pitchFamily="34" charset="0"/>
                      </a:endParaRPr>
                    </a:p>
                    <a:p>
                      <a:r>
                        <a:rPr lang="en-ZA" sz="1600" kern="1200" dirty="0" smtClean="0">
                          <a:effectLst/>
                          <a:latin typeface="Calibri" panose="020F0502020204030204" pitchFamily="34" charset="0"/>
                        </a:rPr>
                        <a:t>of activities and</a:t>
                      </a:r>
                      <a:endParaRPr lang="en-US" sz="1600" kern="1200" dirty="0" smtClean="0">
                        <a:effectLst/>
                        <a:latin typeface="Calibri" panose="020F0502020204030204" pitchFamily="34" charset="0"/>
                      </a:endParaRPr>
                    </a:p>
                    <a:p>
                      <a:r>
                        <a:rPr lang="en-ZA" sz="1600" kern="1200" dirty="0" smtClean="0">
                          <a:effectLst/>
                          <a:latin typeface="Calibri" panose="020F0502020204030204" pitchFamily="34" charset="0"/>
                        </a:rPr>
                        <a:t>produce quarterly</a:t>
                      </a:r>
                      <a:endParaRPr lang="en-US" sz="1600" kern="1200" dirty="0" smtClean="0">
                        <a:effectLst/>
                        <a:latin typeface="Calibri" panose="020F0502020204030204" pitchFamily="34" charset="0"/>
                      </a:endParaRPr>
                    </a:p>
                    <a:p>
                      <a:r>
                        <a:rPr lang="en-ZA" sz="1600" kern="1200" dirty="0" smtClean="0">
                          <a:effectLst/>
                          <a:latin typeface="Calibri" panose="020F0502020204030204" pitchFamily="34" charset="0"/>
                        </a:rPr>
                        <a:t>report</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latin typeface="Calibri" panose="020F0502020204030204" pitchFamily="34" charset="0"/>
                        </a:rPr>
                        <a:t>Target Achieved</a:t>
                      </a:r>
                    </a:p>
                    <a:p>
                      <a:r>
                        <a:rPr lang="en-US" sz="1600" dirty="0" smtClean="0">
                          <a:latin typeface="Calibri" panose="020F0502020204030204" pitchFamily="34" charset="0"/>
                        </a:rPr>
                        <a:t>52% of planned targets are implemented</a:t>
                      </a:r>
                      <a:endParaRPr lang="en-US" sz="1600" dirty="0">
                        <a:latin typeface="Calibri" panose="020F0502020204030204" pitchFamily="34" charset="0"/>
                      </a:endParaRPr>
                    </a:p>
                  </a:txBody>
                  <a:tcPr/>
                </a:tc>
                <a:extLst>
                  <a:ext uri="{0D108BD9-81ED-4DB2-BD59-A6C34878D82A}">
                    <a16:rowId xmlns:a16="http://schemas.microsoft.com/office/drawing/2014/main" val="485019533"/>
                  </a:ext>
                </a:extLst>
              </a:tr>
            </a:tbl>
          </a:graphicData>
        </a:graphic>
      </p:graphicFrame>
    </p:spTree>
    <p:extLst>
      <p:ext uri="{BB962C8B-B14F-4D97-AF65-F5344CB8AC3E}">
        <p14:creationId xmlns:p14="http://schemas.microsoft.com/office/powerpoint/2010/main" val="20127297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3613723212"/>
              </p:ext>
            </p:extLst>
          </p:nvPr>
        </p:nvGraphicFramePr>
        <p:xfrm>
          <a:off x="154523" y="1484784"/>
          <a:ext cx="8521933" cy="4998720"/>
        </p:xfrm>
        <a:graphic>
          <a:graphicData uri="http://schemas.openxmlformats.org/drawingml/2006/table">
            <a:tbl>
              <a:tblPr firstRow="1" bandRow="1">
                <a:tableStyleId>{93296810-A885-4BE3-A3E7-6D5BEEA58F35}</a:tableStyleId>
              </a:tblPr>
              <a:tblGrid>
                <a:gridCol w="2130484">
                  <a:extLst>
                    <a:ext uri="{9D8B030D-6E8A-4147-A177-3AD203B41FA5}">
                      <a16:colId xmlns:a16="http://schemas.microsoft.com/office/drawing/2014/main" val="1445012101"/>
                    </a:ext>
                  </a:extLst>
                </a:gridCol>
                <a:gridCol w="2199209">
                  <a:extLst>
                    <a:ext uri="{9D8B030D-6E8A-4147-A177-3AD203B41FA5}">
                      <a16:colId xmlns:a16="http://schemas.microsoft.com/office/drawing/2014/main" val="3532973627"/>
                    </a:ext>
                  </a:extLst>
                </a:gridCol>
                <a:gridCol w="2130483">
                  <a:extLst>
                    <a:ext uri="{9D8B030D-6E8A-4147-A177-3AD203B41FA5}">
                      <a16:colId xmlns:a16="http://schemas.microsoft.com/office/drawing/2014/main" val="2235992247"/>
                    </a:ext>
                  </a:extLst>
                </a:gridCol>
                <a:gridCol w="2061757">
                  <a:extLst>
                    <a:ext uri="{9D8B030D-6E8A-4147-A177-3AD203B41FA5}">
                      <a16:colId xmlns:a16="http://schemas.microsoft.com/office/drawing/2014/main" val="3483242291"/>
                    </a:ext>
                  </a:extLst>
                </a:gridCol>
              </a:tblGrid>
              <a:tr h="50405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effectLst/>
                          <a:latin typeface="Calibri" panose="020F0502020204030204" pitchFamily="34" charset="0"/>
                        </a:rPr>
                        <a:t>Planned Annual Target 2016/17</a:t>
                      </a:r>
                      <a:endParaRPr lang="en-US" sz="1600" dirty="0">
                        <a:latin typeface="Calibri" panose="020F0502020204030204" pitchFamily="34" charset="0"/>
                      </a:endParaRPr>
                    </a:p>
                  </a:txBody>
                  <a:tcPr>
                    <a:solidFill>
                      <a:srgbClr val="3F8766"/>
                    </a:solidFill>
                  </a:tcPr>
                </a:tc>
                <a:tc>
                  <a:txBody>
                    <a:bodyPr/>
                    <a:lstStyle/>
                    <a:p>
                      <a:pPr algn="ctr">
                        <a:spcAft>
                          <a:spcPts val="0"/>
                        </a:spcAft>
                      </a:pPr>
                      <a:r>
                        <a:rPr lang="en-US" sz="1600" baseline="0" dirty="0" smtClean="0">
                          <a:effectLst/>
                          <a:latin typeface="Calibri" panose="020F0502020204030204" pitchFamily="34" charset="0"/>
                        </a:rPr>
                        <a:t>2</a:t>
                      </a:r>
                      <a:r>
                        <a:rPr lang="en-US" sz="1600" baseline="30000" dirty="0" smtClean="0">
                          <a:effectLst/>
                          <a:latin typeface="Calibri" panose="020F0502020204030204" pitchFamily="34" charset="0"/>
                        </a:rPr>
                        <a:t>nd</a:t>
                      </a:r>
                      <a:r>
                        <a:rPr lang="en-US" sz="1600" baseline="0" dirty="0" smtClean="0">
                          <a:effectLst/>
                          <a:latin typeface="Calibri" panose="020F0502020204030204" pitchFamily="34" charset="0"/>
                        </a:rPr>
                        <a:t>  </a:t>
                      </a:r>
                      <a:r>
                        <a:rPr lang="en-US" sz="1600" dirty="0" smtClean="0">
                          <a:effectLst/>
                          <a:latin typeface="Calibri" panose="020F0502020204030204" pitchFamily="34" charset="0"/>
                        </a:rPr>
                        <a:t>Quarter </a:t>
                      </a:r>
                      <a:endParaRPr lang="en-ZA" sz="1600" dirty="0" smtClean="0">
                        <a:effectLst/>
                        <a:latin typeface="Calibri" panose="020F0502020204030204" pitchFamily="34" charset="0"/>
                      </a:endParaRPr>
                    </a:p>
                    <a:p>
                      <a:pPr algn="ctr">
                        <a:spcAft>
                          <a:spcPts val="0"/>
                        </a:spcAft>
                      </a:pPr>
                      <a:r>
                        <a:rPr lang="en-US" sz="1600" dirty="0" smtClean="0">
                          <a:effectLst/>
                          <a:latin typeface="Calibri" panose="020F0502020204030204" pitchFamily="34" charset="0"/>
                        </a:rPr>
                        <a:t>Targets</a:t>
                      </a: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3</a:t>
                      </a:r>
                      <a:r>
                        <a:rPr lang="en-US" sz="1600" baseline="30000" dirty="0" smtClean="0">
                          <a:latin typeface="Calibri" panose="020F0502020204030204" pitchFamily="34" charset="0"/>
                        </a:rPr>
                        <a:t>rd</a:t>
                      </a:r>
                      <a:r>
                        <a:rPr lang="en-US" sz="1600" dirty="0" smtClean="0">
                          <a:latin typeface="Calibri" panose="020F0502020204030204" pitchFamily="34" charset="0"/>
                        </a:rPr>
                        <a:t> Quarter Targets</a:t>
                      </a: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Actual Achievement/</a:t>
                      </a:r>
                      <a:r>
                        <a:rPr lang="en-US" sz="1600" baseline="0" dirty="0" smtClean="0">
                          <a:latin typeface="Calibri" panose="020F0502020204030204" pitchFamily="34" charset="0"/>
                        </a:rPr>
                        <a:t> Narration</a:t>
                      </a:r>
                      <a:endParaRPr lang="en-US" sz="1600" dirty="0">
                        <a:latin typeface="Calibri" panose="020F0502020204030204" pitchFamily="34" charset="0"/>
                      </a:endParaRPr>
                    </a:p>
                  </a:txBody>
                  <a:tcPr>
                    <a:solidFill>
                      <a:srgbClr val="3F8766"/>
                    </a:solidFill>
                  </a:tcPr>
                </a:tc>
                <a:extLst>
                  <a:ext uri="{0D108BD9-81ED-4DB2-BD59-A6C34878D82A}">
                    <a16:rowId xmlns:a16="http://schemas.microsoft.com/office/drawing/2014/main" val="1698796475"/>
                  </a:ext>
                </a:extLst>
              </a:tr>
              <a:tr h="1509112">
                <a:tc>
                  <a:txBody>
                    <a:bodyPr/>
                    <a:lstStyle/>
                    <a:p>
                      <a:r>
                        <a:rPr lang="en-US" sz="1600" kern="1200" dirty="0" smtClean="0">
                          <a:effectLst/>
                          <a:latin typeface="Calibri" panose="020F0502020204030204" pitchFamily="34" charset="0"/>
                        </a:rPr>
                        <a:t>100% of valid invoices paid within 30 days or disciplinary action taken in 100% of cases where invoices are not paid within 30 days</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100% of valid invoices paid within 30 days or disciplinary action taken in 100% of cases where invoices are not paid within 30 days</a:t>
                      </a:r>
                      <a:endParaRPr lang="en-US" sz="1600" kern="1200" dirty="0" smtClean="0">
                        <a:effectLst/>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100% of valid invoices paid within 30 days or disciplinary action taken in 100% of cases where invoices are not paid within 30 days</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latin typeface="Calibri" panose="020F0502020204030204" pitchFamily="34" charset="0"/>
                        </a:rPr>
                        <a:t>Target Achieved</a:t>
                      </a:r>
                    </a:p>
                    <a:p>
                      <a:r>
                        <a:rPr lang="en-US" sz="1600" kern="1200" dirty="0" smtClean="0">
                          <a:solidFill>
                            <a:schemeClr val="dk1"/>
                          </a:solidFill>
                          <a:effectLst/>
                          <a:latin typeface="Calibri" panose="020F0502020204030204" pitchFamily="34" charset="0"/>
                          <a:ea typeface="+mn-ea"/>
                          <a:cs typeface="+mn-cs"/>
                        </a:rPr>
                        <a:t>100% of valid invoices were paid within 30 days</a:t>
                      </a:r>
                      <a:endParaRPr lang="en-US" sz="1600" dirty="0">
                        <a:latin typeface="Calibri" panose="020F0502020204030204" pitchFamily="34" charset="0"/>
                      </a:endParaRPr>
                    </a:p>
                  </a:txBody>
                  <a:tcPr/>
                </a:tc>
                <a:extLst>
                  <a:ext uri="{0D108BD9-81ED-4DB2-BD59-A6C34878D82A}">
                    <a16:rowId xmlns:a16="http://schemas.microsoft.com/office/drawing/2014/main" val="3082595067"/>
                  </a:ext>
                </a:extLst>
              </a:tr>
              <a:tr h="1129727">
                <a:tc>
                  <a:txBody>
                    <a:bodyPr/>
                    <a:lstStyle/>
                    <a:p>
                      <a:r>
                        <a:rPr lang="en-ZA" sz="1600" kern="1200" dirty="0" smtClean="0">
                          <a:effectLst/>
                          <a:latin typeface="Calibri" panose="020F0502020204030204" pitchFamily="34" charset="0"/>
                        </a:rPr>
                        <a:t>Maintain a vacancy</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rate of less than</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10% annually </a:t>
                      </a:r>
                      <a:endParaRPr lang="en-US" sz="1600" dirty="0">
                        <a:latin typeface="Calibri" panose="020F0502020204030204" pitchFamily="34" charset="0"/>
                      </a:endParaRPr>
                    </a:p>
                  </a:txBody>
                  <a:tcPr/>
                </a:tc>
                <a:tc>
                  <a:txBody>
                    <a:bodyPr/>
                    <a:lstStyle/>
                    <a:p>
                      <a:r>
                        <a:rPr lang="en-ZA" sz="1600" kern="1200" dirty="0" smtClean="0">
                          <a:effectLst/>
                          <a:latin typeface="Calibri" panose="020F0502020204030204" pitchFamily="34" charset="0"/>
                        </a:rPr>
                        <a:t>10% or less on</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average over the</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quarter </a:t>
                      </a:r>
                      <a:endParaRPr lang="en-US" sz="1600" dirty="0">
                        <a:latin typeface="Calibri" panose="020F0502020204030204" pitchFamily="34" charset="0"/>
                      </a:endParaRPr>
                    </a:p>
                  </a:txBody>
                  <a:tcPr/>
                </a:tc>
                <a:tc>
                  <a:txBody>
                    <a:bodyPr/>
                    <a:lstStyle/>
                    <a:p>
                      <a:r>
                        <a:rPr lang="en-ZA" sz="1600" kern="1200" dirty="0" smtClean="0">
                          <a:effectLst/>
                          <a:latin typeface="Calibri" panose="020F0502020204030204" pitchFamily="34" charset="0"/>
                        </a:rPr>
                        <a:t>10% or less on</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average over the</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quarter </a:t>
                      </a:r>
                      <a:endParaRPr lang="en-US" sz="1600" dirty="0">
                        <a:latin typeface="Calibri" panose="020F0502020204030204" pitchFamily="34" charset="0"/>
                      </a:endParaRPr>
                    </a:p>
                  </a:txBody>
                  <a:tcPr/>
                </a:tc>
                <a:tc>
                  <a:txBody>
                    <a:bodyPr/>
                    <a:lstStyle/>
                    <a:p>
                      <a:r>
                        <a:rPr lang="en-ZA" sz="1600" b="1" kern="1200" dirty="0" smtClean="0">
                          <a:solidFill>
                            <a:schemeClr val="dk1"/>
                          </a:solidFill>
                          <a:effectLst/>
                          <a:latin typeface="Calibri" panose="020F0502020204030204" pitchFamily="34" charset="0"/>
                          <a:ea typeface="+mn-ea"/>
                          <a:cs typeface="+mn-cs"/>
                        </a:rPr>
                        <a:t>Target Not Achieved</a:t>
                      </a:r>
                      <a:endParaRPr lang="en-US" sz="1600" kern="1200" dirty="0" smtClean="0">
                        <a:solidFill>
                          <a:schemeClr val="dk1"/>
                        </a:solidFill>
                        <a:effectLst/>
                        <a:latin typeface="Calibri" panose="020F0502020204030204" pitchFamily="34" charset="0"/>
                        <a:ea typeface="+mn-ea"/>
                        <a:cs typeface="+mn-cs"/>
                      </a:endParaRPr>
                    </a:p>
                    <a:p>
                      <a:r>
                        <a:rPr lang="en-ZA" sz="1600" b="1" kern="1200" dirty="0" smtClean="0">
                          <a:solidFill>
                            <a:schemeClr val="dk1"/>
                          </a:solidFill>
                          <a:effectLst/>
                          <a:latin typeface="Calibri" panose="020F0502020204030204" pitchFamily="34" charset="0"/>
                          <a:ea typeface="+mn-ea"/>
                          <a:cs typeface="+mn-cs"/>
                        </a:rPr>
                        <a:t> </a:t>
                      </a:r>
                      <a:r>
                        <a:rPr lang="en-ZA" sz="1600" kern="1200" dirty="0" smtClean="0">
                          <a:solidFill>
                            <a:schemeClr val="dk1"/>
                          </a:solidFill>
                          <a:effectLst/>
                          <a:latin typeface="Calibri" panose="020F0502020204030204" pitchFamily="34" charset="0"/>
                          <a:ea typeface="+mn-ea"/>
                          <a:cs typeface="+mn-cs"/>
                        </a:rPr>
                        <a:t>11.4% average vacancy rate over the quarter </a:t>
                      </a:r>
                      <a:endParaRPr lang="en-US" sz="1600" kern="1200" dirty="0" smtClean="0">
                        <a:solidFill>
                          <a:schemeClr val="dk1"/>
                        </a:solidFill>
                        <a:effectLst/>
                        <a:latin typeface="Calibri" panose="020F0502020204030204" pitchFamily="34" charset="0"/>
                        <a:ea typeface="+mn-ea"/>
                        <a:cs typeface="+mn-cs"/>
                      </a:endParaRPr>
                    </a:p>
                    <a:p>
                      <a:r>
                        <a:rPr lang="en-ZA" sz="1600" kern="1200" dirty="0" smtClean="0">
                          <a:solidFill>
                            <a:schemeClr val="dk1"/>
                          </a:solidFill>
                          <a:effectLst/>
                          <a:latin typeface="Calibri" panose="020F0502020204030204" pitchFamily="34" charset="0"/>
                          <a:ea typeface="+mn-ea"/>
                          <a:cs typeface="+mn-cs"/>
                        </a:rPr>
                        <a:t>(40/350*100=11.4%)</a:t>
                      </a:r>
                      <a:endParaRPr lang="en-US" sz="1600" dirty="0">
                        <a:latin typeface="Calibri" panose="020F0502020204030204" pitchFamily="34" charset="0"/>
                      </a:endParaRPr>
                    </a:p>
                  </a:txBody>
                  <a:tcPr/>
                </a:tc>
                <a:extLst>
                  <a:ext uri="{0D108BD9-81ED-4DB2-BD59-A6C34878D82A}">
                    <a16:rowId xmlns:a16="http://schemas.microsoft.com/office/drawing/2014/main" val="485019533"/>
                  </a:ext>
                </a:extLst>
              </a:tr>
              <a:tr h="1489201">
                <a:tc>
                  <a:txBody>
                    <a:bodyPr/>
                    <a:lstStyle/>
                    <a:p>
                      <a:r>
                        <a:rPr lang="en-ZA" sz="1600" kern="1200" dirty="0" smtClean="0">
                          <a:effectLst/>
                          <a:latin typeface="Calibri" panose="020F0502020204030204" pitchFamily="34" charset="0"/>
                        </a:rPr>
                        <a:t>Achieve 90% submissions of</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performance agreements, reviews and assessments by</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due dates </a:t>
                      </a:r>
                      <a:endParaRPr lang="en-US" sz="1600" dirty="0">
                        <a:latin typeface="Calibri" panose="020F0502020204030204" pitchFamily="34" charset="0"/>
                      </a:endParaRPr>
                    </a:p>
                  </a:txBody>
                  <a:tcPr/>
                </a:tc>
                <a:tc>
                  <a:txBody>
                    <a:bodyPr/>
                    <a:lstStyle/>
                    <a:p>
                      <a:r>
                        <a:rPr lang="en-ZA" sz="1600" kern="1200" dirty="0" smtClean="0">
                          <a:effectLst/>
                          <a:latin typeface="Calibri" panose="020F0502020204030204" pitchFamily="34" charset="0"/>
                        </a:rPr>
                        <a:t>90% of mid-term performance reviews concluded by 30 September 2016</a:t>
                      </a:r>
                      <a:endParaRPr lang="en-US" sz="1600" dirty="0">
                        <a:latin typeface="Calibri" panose="020F0502020204030204" pitchFamily="34" charset="0"/>
                      </a:endParaRPr>
                    </a:p>
                  </a:txBody>
                  <a:tcPr/>
                </a:tc>
                <a:tc>
                  <a:txBody>
                    <a:bodyPr/>
                    <a:lstStyle/>
                    <a:p>
                      <a:r>
                        <a:rPr lang="en-ZA" sz="1600" kern="1200" dirty="0" smtClean="0">
                          <a:effectLst/>
                          <a:latin typeface="Calibri" panose="020F0502020204030204" pitchFamily="34" charset="0"/>
                        </a:rPr>
                        <a:t>90% of mid-term performance reviews concluded by 31 October 2016</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Exceeded</a:t>
                      </a:r>
                      <a:endParaRPr lang="en-US" sz="1600" kern="1200" dirty="0" smtClean="0">
                        <a:solidFill>
                          <a:schemeClr val="dk1"/>
                        </a:solidFill>
                        <a:effectLst/>
                        <a:latin typeface="Calibri" panose="020F0502020204030204" pitchFamily="34" charset="0"/>
                        <a:ea typeface="+mn-ea"/>
                        <a:cs typeface="+mn-cs"/>
                      </a:endParaRPr>
                    </a:p>
                    <a:p>
                      <a:r>
                        <a:rPr lang="en-US" sz="1600" kern="1200" dirty="0" smtClean="0">
                          <a:solidFill>
                            <a:schemeClr val="dk1"/>
                          </a:solidFill>
                          <a:effectLst/>
                          <a:latin typeface="Calibri" panose="020F0502020204030204" pitchFamily="34" charset="0"/>
                          <a:ea typeface="+mn-ea"/>
                          <a:cs typeface="+mn-cs"/>
                        </a:rPr>
                        <a:t>248 out of 264 employees submitted the midterm reviews. This represents 94%.</a:t>
                      </a:r>
                      <a:endParaRPr lang="en-US" sz="1600" dirty="0">
                        <a:latin typeface="Calibri" panose="020F0502020204030204" pitchFamily="34" charset="0"/>
                      </a:endParaRPr>
                    </a:p>
                  </a:txBody>
                  <a:tcPr/>
                </a:tc>
                <a:extLst>
                  <a:ext uri="{0D108BD9-81ED-4DB2-BD59-A6C34878D82A}">
                    <a16:rowId xmlns:a16="http://schemas.microsoft.com/office/drawing/2014/main" val="728294617"/>
                  </a:ext>
                </a:extLst>
              </a:tr>
            </a:tbl>
          </a:graphicData>
        </a:graphic>
      </p:graphicFrame>
    </p:spTree>
    <p:extLst>
      <p:ext uri="{BB962C8B-B14F-4D97-AF65-F5344CB8AC3E}">
        <p14:creationId xmlns:p14="http://schemas.microsoft.com/office/powerpoint/2010/main" val="41876795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4189807946"/>
              </p:ext>
            </p:extLst>
          </p:nvPr>
        </p:nvGraphicFramePr>
        <p:xfrm>
          <a:off x="323528" y="1340768"/>
          <a:ext cx="8568952" cy="4998720"/>
        </p:xfrm>
        <a:graphic>
          <a:graphicData uri="http://schemas.openxmlformats.org/drawingml/2006/table">
            <a:tbl>
              <a:tblPr firstRow="1" bandRow="1">
                <a:tableStyleId>{93296810-A885-4BE3-A3E7-6D5BEEA58F35}</a:tableStyleId>
              </a:tblPr>
              <a:tblGrid>
                <a:gridCol w="2142238">
                  <a:extLst>
                    <a:ext uri="{9D8B030D-6E8A-4147-A177-3AD203B41FA5}">
                      <a16:colId xmlns:a16="http://schemas.microsoft.com/office/drawing/2014/main" val="1445012101"/>
                    </a:ext>
                  </a:extLst>
                </a:gridCol>
                <a:gridCol w="2211343">
                  <a:extLst>
                    <a:ext uri="{9D8B030D-6E8A-4147-A177-3AD203B41FA5}">
                      <a16:colId xmlns:a16="http://schemas.microsoft.com/office/drawing/2014/main" val="3532973627"/>
                    </a:ext>
                  </a:extLst>
                </a:gridCol>
                <a:gridCol w="2211343">
                  <a:extLst>
                    <a:ext uri="{9D8B030D-6E8A-4147-A177-3AD203B41FA5}">
                      <a16:colId xmlns:a16="http://schemas.microsoft.com/office/drawing/2014/main" val="2235992247"/>
                    </a:ext>
                  </a:extLst>
                </a:gridCol>
                <a:gridCol w="2004028">
                  <a:extLst>
                    <a:ext uri="{9D8B030D-6E8A-4147-A177-3AD203B41FA5}">
                      <a16:colId xmlns:a16="http://schemas.microsoft.com/office/drawing/2014/main" val="3483242291"/>
                    </a:ext>
                  </a:extLst>
                </a:gridCol>
              </a:tblGrid>
              <a:tr h="50405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effectLst/>
                          <a:latin typeface="Calibri" panose="020F0502020204030204" pitchFamily="34" charset="0"/>
                        </a:rPr>
                        <a:t>Planned Annual Target 2016/17</a:t>
                      </a:r>
                      <a:endParaRPr lang="en-US" sz="1600" dirty="0">
                        <a:latin typeface="Calibri" panose="020F0502020204030204" pitchFamily="34" charset="0"/>
                      </a:endParaRPr>
                    </a:p>
                  </a:txBody>
                  <a:tcPr>
                    <a:solidFill>
                      <a:srgbClr val="3F8766"/>
                    </a:solidFill>
                  </a:tcPr>
                </a:tc>
                <a:tc>
                  <a:txBody>
                    <a:bodyPr/>
                    <a:lstStyle/>
                    <a:p>
                      <a:pPr algn="ctr">
                        <a:spcAft>
                          <a:spcPts val="0"/>
                        </a:spcAft>
                      </a:pPr>
                      <a:r>
                        <a:rPr lang="en-US" sz="1600" dirty="0" smtClean="0">
                          <a:effectLst/>
                          <a:latin typeface="Calibri" panose="020F0502020204030204" pitchFamily="34" charset="0"/>
                        </a:rPr>
                        <a:t>2</a:t>
                      </a:r>
                      <a:r>
                        <a:rPr lang="en-US" sz="1600" baseline="30000" dirty="0" smtClean="0">
                          <a:effectLst/>
                          <a:latin typeface="Calibri" panose="020F0502020204030204" pitchFamily="34" charset="0"/>
                        </a:rPr>
                        <a:t>nd</a:t>
                      </a:r>
                      <a:r>
                        <a:rPr lang="en-US" sz="1600" baseline="0" dirty="0" smtClean="0">
                          <a:effectLst/>
                          <a:latin typeface="Calibri" panose="020F0502020204030204" pitchFamily="34" charset="0"/>
                        </a:rPr>
                        <a:t> </a:t>
                      </a:r>
                      <a:r>
                        <a:rPr lang="en-US" sz="1600" dirty="0" smtClean="0">
                          <a:effectLst/>
                          <a:latin typeface="Calibri" panose="020F0502020204030204" pitchFamily="34" charset="0"/>
                        </a:rPr>
                        <a:t>Quarter </a:t>
                      </a:r>
                      <a:endParaRPr lang="en-ZA" sz="1600" dirty="0" smtClean="0">
                        <a:effectLst/>
                        <a:latin typeface="Calibri" panose="020F0502020204030204" pitchFamily="34" charset="0"/>
                      </a:endParaRPr>
                    </a:p>
                    <a:p>
                      <a:pPr algn="ctr">
                        <a:spcAft>
                          <a:spcPts val="0"/>
                        </a:spcAft>
                      </a:pPr>
                      <a:r>
                        <a:rPr lang="en-US" sz="1600" dirty="0" smtClean="0">
                          <a:effectLst/>
                          <a:latin typeface="Calibri" panose="020F0502020204030204" pitchFamily="34" charset="0"/>
                        </a:rPr>
                        <a:t>Targets</a:t>
                      </a:r>
                      <a:endParaRPr lang="en-ZA" sz="1600" dirty="0" smtClean="0">
                        <a:effectLst/>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3</a:t>
                      </a:r>
                      <a:r>
                        <a:rPr lang="en-US" sz="1600" baseline="30000" dirty="0" smtClean="0">
                          <a:latin typeface="Calibri" panose="020F0502020204030204" pitchFamily="34" charset="0"/>
                        </a:rPr>
                        <a:t>rd</a:t>
                      </a:r>
                      <a:r>
                        <a:rPr lang="en-US" sz="1600" dirty="0" smtClean="0">
                          <a:latin typeface="Calibri" panose="020F0502020204030204" pitchFamily="34" charset="0"/>
                        </a:rPr>
                        <a:t> Quarter Targets</a:t>
                      </a: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Actual Achievement/</a:t>
                      </a:r>
                      <a:r>
                        <a:rPr lang="en-US" sz="1600" baseline="0" dirty="0" smtClean="0">
                          <a:latin typeface="Calibri" panose="020F0502020204030204" pitchFamily="34" charset="0"/>
                        </a:rPr>
                        <a:t> Narration</a:t>
                      </a:r>
                      <a:endParaRPr lang="en-US" sz="1600" dirty="0">
                        <a:latin typeface="Calibri" panose="020F0502020204030204" pitchFamily="34" charset="0"/>
                      </a:endParaRPr>
                    </a:p>
                  </a:txBody>
                  <a:tcPr>
                    <a:solidFill>
                      <a:srgbClr val="3F8766"/>
                    </a:solidFill>
                  </a:tcPr>
                </a:tc>
                <a:extLst>
                  <a:ext uri="{0D108BD9-81ED-4DB2-BD59-A6C34878D82A}">
                    <a16:rowId xmlns:a16="http://schemas.microsoft.com/office/drawing/2014/main" val="1698796475"/>
                  </a:ext>
                </a:extLst>
              </a:tr>
              <a:tr h="1757445">
                <a:tc>
                  <a:txBody>
                    <a:bodyPr/>
                    <a:lstStyle/>
                    <a:p>
                      <a:r>
                        <a:rPr lang="en-ZA" sz="1600" kern="1200" dirty="0" smtClean="0">
                          <a:effectLst/>
                          <a:latin typeface="Calibri" panose="020F0502020204030204" pitchFamily="34" charset="0"/>
                        </a:rPr>
                        <a:t>WSP approved by</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DG by 30 April</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2016</a:t>
                      </a:r>
                      <a:endParaRPr lang="en-US" sz="1600" kern="1200" dirty="0" smtClean="0">
                        <a:effectLst/>
                        <a:latin typeface="Calibri" panose="020F0502020204030204" pitchFamily="34" charset="0"/>
                      </a:endParaRPr>
                    </a:p>
                    <a:p>
                      <a:r>
                        <a:rPr lang="en-ZA" sz="1600" kern="1200" dirty="0" smtClean="0">
                          <a:effectLst/>
                          <a:latin typeface="Calibri" panose="020F0502020204030204" pitchFamily="34" charset="0"/>
                        </a:rPr>
                        <a:t>Achieve 80% of</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targets in the WSP</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by the end of the</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financial year </a:t>
                      </a:r>
                      <a:endParaRPr lang="en-US" sz="1600" dirty="0">
                        <a:latin typeface="Calibri" panose="020F0502020204030204" pitchFamily="34" charset="0"/>
                      </a:endParaRPr>
                    </a:p>
                  </a:txBody>
                  <a:tcPr/>
                </a:tc>
                <a:tc>
                  <a:txBody>
                    <a:bodyPr/>
                    <a:lstStyle/>
                    <a:p>
                      <a:r>
                        <a:rPr lang="en-US" sz="1600" dirty="0" smtClean="0">
                          <a:latin typeface="Calibri" panose="020F0502020204030204" pitchFamily="34" charset="0"/>
                        </a:rPr>
                        <a:t>30%</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60%</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exceeded</a:t>
                      </a:r>
                      <a:endParaRPr lang="en-US" sz="1600" kern="1200" dirty="0" smtClean="0">
                        <a:solidFill>
                          <a:schemeClr val="dk1"/>
                        </a:solidFill>
                        <a:effectLst/>
                        <a:latin typeface="Calibri" panose="020F0502020204030204" pitchFamily="34" charset="0"/>
                        <a:ea typeface="+mn-ea"/>
                        <a:cs typeface="+mn-cs"/>
                      </a:endParaRPr>
                    </a:p>
                    <a:p>
                      <a:r>
                        <a:rPr lang="en-US" sz="1600" kern="1200" dirty="0" smtClean="0">
                          <a:solidFill>
                            <a:schemeClr val="dk1"/>
                          </a:solidFill>
                          <a:effectLst/>
                          <a:latin typeface="Calibri" panose="020F0502020204030204" pitchFamily="34" charset="0"/>
                          <a:ea typeface="+mn-ea"/>
                          <a:cs typeface="+mn-cs"/>
                        </a:rPr>
                        <a:t> 330 training interventions were organized which represents 132%. (330/250*100=132%)</a:t>
                      </a:r>
                      <a:endParaRPr lang="en-US" sz="1600" dirty="0">
                        <a:latin typeface="Calibri" panose="020F0502020204030204" pitchFamily="34" charset="0"/>
                      </a:endParaRPr>
                    </a:p>
                  </a:txBody>
                  <a:tcPr/>
                </a:tc>
                <a:extLst>
                  <a:ext uri="{0D108BD9-81ED-4DB2-BD59-A6C34878D82A}">
                    <a16:rowId xmlns:a16="http://schemas.microsoft.com/office/drawing/2014/main" val="3082595067"/>
                  </a:ext>
                </a:extLst>
              </a:tr>
              <a:tr h="1278142">
                <a:tc>
                  <a:txBody>
                    <a:bodyPr/>
                    <a:lstStyle/>
                    <a:p>
                      <a:r>
                        <a:rPr lang="en-ZA" sz="1600" kern="1200" dirty="0" smtClean="0">
                          <a:effectLst/>
                          <a:latin typeface="Calibri" panose="020F0502020204030204" pitchFamily="34" charset="0"/>
                        </a:rPr>
                        <a:t>Produce quarterly reports indicating 85% achievement</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of ICT systems standards </a:t>
                      </a:r>
                      <a:endParaRPr lang="en-US" sz="1600" dirty="0">
                        <a:latin typeface="Calibri" panose="020F0502020204030204" pitchFamily="34" charset="0"/>
                      </a:endParaRPr>
                    </a:p>
                  </a:txBody>
                  <a:tcPr/>
                </a:tc>
                <a:tc>
                  <a:txBody>
                    <a:bodyPr/>
                    <a:lstStyle/>
                    <a:p>
                      <a:r>
                        <a:rPr lang="en-US" sz="1600" dirty="0" smtClean="0">
                          <a:latin typeface="Calibri" panose="020F0502020204030204" pitchFamily="34" charset="0"/>
                        </a:rPr>
                        <a:t>1</a:t>
                      </a:r>
                      <a:endParaRPr lang="en-US" sz="1600" dirty="0">
                        <a:latin typeface="Calibri" panose="020F0502020204030204" pitchFamily="34" charset="0"/>
                      </a:endParaRPr>
                    </a:p>
                  </a:txBody>
                  <a:tcPr/>
                </a:tc>
                <a:tc>
                  <a:txBody>
                    <a:bodyPr/>
                    <a:lstStyle/>
                    <a:p>
                      <a:r>
                        <a:rPr lang="en-US" sz="1600" dirty="0" smtClean="0">
                          <a:latin typeface="Calibri" panose="020F0502020204030204" pitchFamily="34" charset="0"/>
                        </a:rPr>
                        <a:t>1</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Achieved</a:t>
                      </a:r>
                      <a:endParaRPr lang="en-US" sz="1600" kern="1200" dirty="0" smtClean="0">
                        <a:solidFill>
                          <a:schemeClr val="dk1"/>
                        </a:solidFill>
                        <a:effectLst/>
                        <a:latin typeface="Calibri" panose="020F0502020204030204" pitchFamily="34" charset="0"/>
                        <a:ea typeface="+mn-ea"/>
                        <a:cs typeface="+mn-cs"/>
                      </a:endParaRPr>
                    </a:p>
                    <a:p>
                      <a:r>
                        <a:rPr lang="en-US" sz="1600" kern="1200" dirty="0" smtClean="0">
                          <a:solidFill>
                            <a:schemeClr val="dk1"/>
                          </a:solidFill>
                          <a:effectLst/>
                          <a:latin typeface="Calibri" panose="020F0502020204030204" pitchFamily="34" charset="0"/>
                          <a:ea typeface="+mn-ea"/>
                          <a:cs typeface="+mn-cs"/>
                        </a:rPr>
                        <a:t> 85% of ICT standards where achieved</a:t>
                      </a:r>
                      <a:endParaRPr lang="en-US" sz="1600" dirty="0">
                        <a:latin typeface="Calibri" panose="020F0502020204030204" pitchFamily="34" charset="0"/>
                      </a:endParaRPr>
                    </a:p>
                  </a:txBody>
                  <a:tcPr/>
                </a:tc>
                <a:extLst>
                  <a:ext uri="{0D108BD9-81ED-4DB2-BD59-A6C34878D82A}">
                    <a16:rowId xmlns:a16="http://schemas.microsoft.com/office/drawing/2014/main" val="485019533"/>
                  </a:ext>
                </a:extLst>
              </a:tr>
              <a:tr h="1278142">
                <a:tc>
                  <a:txBody>
                    <a:bodyPr/>
                    <a:lstStyle/>
                    <a:p>
                      <a:r>
                        <a:rPr lang="en-ZA" sz="1600" kern="1200" dirty="0" smtClean="0">
                          <a:effectLst/>
                          <a:latin typeface="Calibri" panose="020F0502020204030204" pitchFamily="34" charset="0"/>
                        </a:rPr>
                        <a:t>Business applications produced and approved by the CIO</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Produce a report indicating 60% achievement of targets in the business applications plan</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Produce a report indicating 60% achievement of targets in the business applications plan</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latin typeface="Calibri" panose="020F0502020204030204" pitchFamily="34" charset="0"/>
                        </a:rPr>
                        <a:t>Target not Achieved</a:t>
                      </a:r>
                    </a:p>
                    <a:p>
                      <a:r>
                        <a:rPr lang="en-US" sz="1600" kern="1200" dirty="0" smtClean="0">
                          <a:solidFill>
                            <a:schemeClr val="dk1"/>
                          </a:solidFill>
                          <a:effectLst/>
                          <a:latin typeface="Calibri" panose="020F0502020204030204" pitchFamily="34" charset="0"/>
                          <a:ea typeface="+mn-ea"/>
                          <a:cs typeface="+mn-cs"/>
                        </a:rPr>
                        <a:t>5 of 16 project are achieved 5/16*100 = 31 %</a:t>
                      </a:r>
                      <a:endParaRPr lang="en-US" sz="1600" dirty="0">
                        <a:latin typeface="Calibri" panose="020F0502020204030204" pitchFamily="34" charset="0"/>
                      </a:endParaRPr>
                    </a:p>
                  </a:txBody>
                  <a:tcPr/>
                </a:tc>
                <a:extLst>
                  <a:ext uri="{0D108BD9-81ED-4DB2-BD59-A6C34878D82A}">
                    <a16:rowId xmlns:a16="http://schemas.microsoft.com/office/drawing/2014/main" val="663776122"/>
                  </a:ext>
                </a:extLst>
              </a:tr>
            </a:tbl>
          </a:graphicData>
        </a:graphic>
      </p:graphicFrame>
    </p:spTree>
    <p:extLst>
      <p:ext uri="{BB962C8B-B14F-4D97-AF65-F5344CB8AC3E}">
        <p14:creationId xmlns:p14="http://schemas.microsoft.com/office/powerpoint/2010/main" val="3899106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400" dirty="0">
                <a:solidFill>
                  <a:schemeClr val="tx1"/>
                </a:solidFill>
              </a:rPr>
              <a:t>Monitoring the NDP Implementation</a:t>
            </a:r>
            <a:endParaRPr lang="en-ZA" sz="2200" dirty="0"/>
          </a:p>
        </p:txBody>
      </p:sp>
      <p:sp>
        <p:nvSpPr>
          <p:cNvPr id="3" name="Content Placeholder 2"/>
          <p:cNvSpPr>
            <a:spLocks noGrp="1"/>
          </p:cNvSpPr>
          <p:nvPr>
            <p:ph idx="1"/>
          </p:nvPr>
        </p:nvSpPr>
        <p:spPr>
          <a:xfrm>
            <a:off x="251520" y="1119725"/>
            <a:ext cx="8726816" cy="5117587"/>
          </a:xfrm>
        </p:spPr>
        <p:txBody>
          <a:bodyPr>
            <a:normAutofit/>
          </a:bodyPr>
          <a:lstStyle/>
          <a:p>
            <a:r>
              <a:rPr lang="en-ZA" sz="2200" dirty="0" smtClean="0">
                <a:solidFill>
                  <a:schemeClr val="tx1"/>
                </a:solidFill>
              </a:rPr>
              <a:t>The </a:t>
            </a:r>
            <a:r>
              <a:rPr lang="en-ZA" sz="2200" dirty="0">
                <a:solidFill>
                  <a:schemeClr val="tx1"/>
                </a:solidFill>
              </a:rPr>
              <a:t>MTSF </a:t>
            </a:r>
            <a:r>
              <a:rPr lang="en-ZA" sz="2200" dirty="0" smtClean="0">
                <a:solidFill>
                  <a:schemeClr val="tx1"/>
                </a:solidFill>
              </a:rPr>
              <a:t>2014-2019 is the framework through which the implementation of the NDP is monitored</a:t>
            </a:r>
          </a:p>
          <a:p>
            <a:pPr marL="82296" indent="0">
              <a:buNone/>
            </a:pPr>
            <a:endParaRPr lang="en-ZA" sz="2200" dirty="0" smtClean="0">
              <a:solidFill>
                <a:schemeClr val="tx1"/>
              </a:solidFill>
            </a:endParaRPr>
          </a:p>
          <a:p>
            <a:r>
              <a:rPr lang="en-ZA" sz="2200" dirty="0">
                <a:solidFill>
                  <a:schemeClr val="tx1"/>
                </a:solidFill>
              </a:rPr>
              <a:t>MTSF is government’s first five year implementation plan of the NDP 2030 - covering the period 2014 – 2019</a:t>
            </a:r>
          </a:p>
          <a:p>
            <a:pPr marL="82296" indent="0">
              <a:buNone/>
            </a:pPr>
            <a:endParaRPr lang="en-ZA" sz="2200" dirty="0" smtClean="0">
              <a:solidFill>
                <a:schemeClr val="tx1"/>
              </a:solidFill>
            </a:endParaRPr>
          </a:p>
          <a:p>
            <a:r>
              <a:rPr lang="en-ZA" sz="2200" dirty="0" smtClean="0">
                <a:solidFill>
                  <a:schemeClr val="tx1"/>
                </a:solidFill>
              </a:rPr>
              <a:t>The monitoring focuses on targets and indicators towards 14 identified outcomes </a:t>
            </a:r>
          </a:p>
          <a:p>
            <a:endParaRPr lang="en-ZA" sz="2200" dirty="0" smtClean="0">
              <a:solidFill>
                <a:schemeClr val="tx1"/>
              </a:solidFill>
            </a:endParaRPr>
          </a:p>
          <a:p>
            <a:endParaRPr lang="en-ZA" sz="2200" dirty="0">
              <a:solidFill>
                <a:schemeClr val="tx1"/>
              </a:solidFill>
            </a:endParaRPr>
          </a:p>
          <a:p>
            <a:pPr marL="300038" indent="-300038" defTabSz="257175">
              <a:defRPr/>
            </a:pPr>
            <a:endParaRPr lang="en-ZA" sz="2400" b="1" dirty="0">
              <a:solidFill>
                <a:prstClr val="black"/>
              </a:solidFill>
              <a:cs typeface="Arial" pitchFamily="34" charset="0"/>
            </a:endParaRPr>
          </a:p>
          <a:p>
            <a:endParaRPr lang="en-ZA" sz="2200" dirty="0">
              <a:solidFill>
                <a:schemeClr val="tx1"/>
              </a:solidFill>
            </a:endParaRPr>
          </a:p>
          <a:p>
            <a:endParaRPr lang="en-ZA" sz="2200" b="1" dirty="0">
              <a:solidFill>
                <a:schemeClr val="tx1"/>
              </a:solidFill>
            </a:endParaRPr>
          </a:p>
          <a:p>
            <a:pPr marL="365760" lvl="1" indent="-283464">
              <a:spcBef>
                <a:spcPts val="600"/>
              </a:spcBef>
              <a:buSzPct val="80000"/>
              <a:buFont typeface="Wingdings" pitchFamily="2" charset="2"/>
              <a:buChar char="Ø"/>
            </a:pPr>
            <a:endParaRPr lang="en-ZA" sz="2200" b="1" dirty="0">
              <a:solidFill>
                <a:schemeClr val="tx1"/>
              </a:solidFill>
            </a:endParaRPr>
          </a:p>
          <a:p>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4</a:t>
            </a:fld>
            <a:endParaRPr lang="en-ZA" dirty="0"/>
          </a:p>
        </p:txBody>
      </p:sp>
    </p:spTree>
    <p:extLst>
      <p:ext uri="{BB962C8B-B14F-4D97-AF65-F5344CB8AC3E}">
        <p14:creationId xmlns:p14="http://schemas.microsoft.com/office/powerpoint/2010/main" val="37493768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604125737"/>
              </p:ext>
            </p:extLst>
          </p:nvPr>
        </p:nvGraphicFramePr>
        <p:xfrm>
          <a:off x="107504" y="1412776"/>
          <a:ext cx="8784976" cy="4419600"/>
        </p:xfrm>
        <a:graphic>
          <a:graphicData uri="http://schemas.openxmlformats.org/drawingml/2006/table">
            <a:tbl>
              <a:tblPr firstRow="1" bandRow="1">
                <a:tableStyleId>{93296810-A885-4BE3-A3E7-6D5BEEA58F35}</a:tableStyleId>
              </a:tblPr>
              <a:tblGrid>
                <a:gridCol w="2408785">
                  <a:extLst>
                    <a:ext uri="{9D8B030D-6E8A-4147-A177-3AD203B41FA5}">
                      <a16:colId xmlns:a16="http://schemas.microsoft.com/office/drawing/2014/main" val="1445012101"/>
                    </a:ext>
                  </a:extLst>
                </a:gridCol>
                <a:gridCol w="2337937">
                  <a:extLst>
                    <a:ext uri="{9D8B030D-6E8A-4147-A177-3AD203B41FA5}">
                      <a16:colId xmlns:a16="http://schemas.microsoft.com/office/drawing/2014/main" val="3532973627"/>
                    </a:ext>
                  </a:extLst>
                </a:gridCol>
                <a:gridCol w="1983704">
                  <a:extLst>
                    <a:ext uri="{9D8B030D-6E8A-4147-A177-3AD203B41FA5}">
                      <a16:colId xmlns:a16="http://schemas.microsoft.com/office/drawing/2014/main" val="2235992247"/>
                    </a:ext>
                  </a:extLst>
                </a:gridCol>
                <a:gridCol w="2054550">
                  <a:extLst>
                    <a:ext uri="{9D8B030D-6E8A-4147-A177-3AD203B41FA5}">
                      <a16:colId xmlns:a16="http://schemas.microsoft.com/office/drawing/2014/main" val="3483242291"/>
                    </a:ext>
                  </a:extLst>
                </a:gridCol>
              </a:tblGrid>
              <a:tr h="57606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effectLst/>
                          <a:latin typeface="Calibri" panose="020F0502020204030204" pitchFamily="34" charset="0"/>
                        </a:rPr>
                        <a:t>Planned Annual Target 2016/17</a:t>
                      </a:r>
                      <a:endParaRPr lang="en-ZA" sz="1600" dirty="0" smtClean="0">
                        <a:effectLst/>
                        <a:latin typeface="Calibri" panose="020F0502020204030204" pitchFamily="34" charset="0"/>
                      </a:endParaRPr>
                    </a:p>
                  </a:txBody>
                  <a:tcPr>
                    <a:solidFill>
                      <a:srgbClr val="3F8766"/>
                    </a:solidFill>
                  </a:tcPr>
                </a:tc>
                <a:tc>
                  <a:txBody>
                    <a:bodyPr/>
                    <a:lstStyle/>
                    <a:p>
                      <a:pPr algn="ctr">
                        <a:spcAft>
                          <a:spcPts val="0"/>
                        </a:spcAft>
                      </a:pPr>
                      <a:r>
                        <a:rPr lang="en-US" sz="1600" dirty="0" smtClean="0">
                          <a:effectLst/>
                          <a:latin typeface="Calibri" panose="020F0502020204030204" pitchFamily="34" charset="0"/>
                        </a:rPr>
                        <a:t>2</a:t>
                      </a:r>
                      <a:r>
                        <a:rPr lang="en-US" sz="1600" baseline="30000" dirty="0" smtClean="0">
                          <a:effectLst/>
                          <a:latin typeface="Calibri" panose="020F0502020204030204" pitchFamily="34" charset="0"/>
                        </a:rPr>
                        <a:t>nd</a:t>
                      </a:r>
                      <a:r>
                        <a:rPr lang="en-US" sz="1600" baseline="0" dirty="0" smtClean="0">
                          <a:effectLst/>
                          <a:latin typeface="Calibri" panose="020F0502020204030204" pitchFamily="34" charset="0"/>
                        </a:rPr>
                        <a:t> </a:t>
                      </a:r>
                      <a:r>
                        <a:rPr lang="en-US" sz="1600" dirty="0" smtClean="0">
                          <a:effectLst/>
                          <a:latin typeface="Calibri" panose="020F0502020204030204" pitchFamily="34" charset="0"/>
                        </a:rPr>
                        <a:t>Quarter </a:t>
                      </a:r>
                      <a:endParaRPr lang="en-ZA" sz="1600" dirty="0" smtClean="0">
                        <a:effectLst/>
                        <a:latin typeface="Calibri" panose="020F0502020204030204" pitchFamily="34" charset="0"/>
                      </a:endParaRPr>
                    </a:p>
                    <a:p>
                      <a:pPr algn="ctr">
                        <a:spcAft>
                          <a:spcPts val="0"/>
                        </a:spcAft>
                      </a:pPr>
                      <a:r>
                        <a:rPr lang="en-US" sz="1600" dirty="0" smtClean="0">
                          <a:effectLst/>
                          <a:latin typeface="Calibri" panose="020F0502020204030204" pitchFamily="34" charset="0"/>
                        </a:rPr>
                        <a:t>Targets</a:t>
                      </a:r>
                      <a:endParaRPr lang="en-ZA" sz="1600" dirty="0" smtClean="0">
                        <a:effectLst/>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3</a:t>
                      </a:r>
                      <a:r>
                        <a:rPr lang="en-US" sz="1600" baseline="30000" dirty="0" smtClean="0">
                          <a:latin typeface="Calibri" panose="020F0502020204030204" pitchFamily="34" charset="0"/>
                        </a:rPr>
                        <a:t>rd</a:t>
                      </a:r>
                      <a:r>
                        <a:rPr lang="en-US" sz="1600" dirty="0" smtClean="0">
                          <a:latin typeface="Calibri" panose="020F0502020204030204" pitchFamily="34" charset="0"/>
                        </a:rPr>
                        <a:t> Quarter Targets</a:t>
                      </a: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Actual Achievement/</a:t>
                      </a:r>
                      <a:r>
                        <a:rPr lang="en-US" sz="1600" baseline="0" dirty="0" smtClean="0">
                          <a:latin typeface="Calibri" panose="020F0502020204030204" pitchFamily="34" charset="0"/>
                        </a:rPr>
                        <a:t> Narration</a:t>
                      </a:r>
                      <a:endParaRPr lang="en-US" sz="1600" dirty="0">
                        <a:latin typeface="Calibri" panose="020F0502020204030204" pitchFamily="34" charset="0"/>
                      </a:endParaRPr>
                    </a:p>
                  </a:txBody>
                  <a:tcPr>
                    <a:solidFill>
                      <a:srgbClr val="3F8766"/>
                    </a:solidFill>
                  </a:tcPr>
                </a:tc>
                <a:extLst>
                  <a:ext uri="{0D108BD9-81ED-4DB2-BD59-A6C34878D82A}">
                    <a16:rowId xmlns:a16="http://schemas.microsoft.com/office/drawing/2014/main" val="1698796475"/>
                  </a:ext>
                </a:extLst>
              </a:tr>
              <a:tr h="220137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Produce annual risk plan and quarterly progress</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reports </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1</a:t>
                      </a:r>
                      <a:r>
                        <a:rPr lang="en-ZA" sz="1600" kern="1200" baseline="30000" dirty="0" smtClean="0">
                          <a:effectLst/>
                          <a:latin typeface="Calibri" panose="020F0502020204030204" pitchFamily="34" charset="0"/>
                        </a:rPr>
                        <a:t>st</a:t>
                      </a:r>
                      <a:r>
                        <a:rPr lang="en-ZA" sz="1600" kern="1200" baseline="0" dirty="0" smtClean="0">
                          <a:effectLst/>
                          <a:latin typeface="Calibri" panose="020F0502020204030204" pitchFamily="34" charset="0"/>
                        </a:rPr>
                        <a:t> </a:t>
                      </a:r>
                      <a:r>
                        <a:rPr lang="en-ZA" sz="1600" kern="1200" dirty="0" smtClean="0">
                          <a:effectLst/>
                          <a:latin typeface="Calibri" panose="020F0502020204030204" pitchFamily="34" charset="0"/>
                        </a:rPr>
                        <a:t>quarter risk progress report submitted to Risk and Audit Committee by 30 September 2016</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2</a:t>
                      </a:r>
                      <a:r>
                        <a:rPr lang="en-ZA" sz="1600" kern="1200" baseline="30000" dirty="0" smtClean="0">
                          <a:effectLst/>
                          <a:latin typeface="Calibri" panose="020F0502020204030204" pitchFamily="34" charset="0"/>
                        </a:rPr>
                        <a:t>nd</a:t>
                      </a:r>
                      <a:r>
                        <a:rPr lang="en-ZA" sz="1600" kern="1200" dirty="0" smtClean="0">
                          <a:effectLst/>
                          <a:latin typeface="Calibri" panose="020F0502020204030204" pitchFamily="34" charset="0"/>
                        </a:rPr>
                        <a:t> quarter risk progress report submitted to Risk and Audit Committee by 30 December 2016</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latin typeface="Calibri" panose="020F0502020204030204" pitchFamily="34" charset="0"/>
                        </a:rPr>
                        <a:t>Target Partially achieved</a:t>
                      </a:r>
                    </a:p>
                    <a:p>
                      <a:r>
                        <a:rPr lang="en-ZA" sz="1600" kern="1200" dirty="0" smtClean="0">
                          <a:solidFill>
                            <a:schemeClr val="dk1"/>
                          </a:solidFill>
                          <a:effectLst/>
                          <a:latin typeface="Calibri" panose="020F0502020204030204" pitchFamily="34" charset="0"/>
                          <a:ea typeface="+mn-ea"/>
                          <a:cs typeface="+mn-cs"/>
                        </a:rPr>
                        <a:t>2nd Quarter risk management progress report was presented only to Audit Committee and not Risk Committee meeting</a:t>
                      </a:r>
                      <a:endParaRPr lang="en-US" sz="1600" dirty="0">
                        <a:latin typeface="Calibri" panose="020F0502020204030204" pitchFamily="34" charset="0"/>
                      </a:endParaRPr>
                    </a:p>
                  </a:txBody>
                  <a:tcPr/>
                </a:tc>
                <a:extLst>
                  <a:ext uri="{0D108BD9-81ED-4DB2-BD59-A6C34878D82A}">
                    <a16:rowId xmlns:a16="http://schemas.microsoft.com/office/drawing/2014/main" val="3082595067"/>
                  </a:ext>
                </a:extLst>
              </a:tr>
              <a:tr h="1427545">
                <a:tc>
                  <a:txBody>
                    <a:bodyPr/>
                    <a:lstStyle/>
                    <a:p>
                      <a:r>
                        <a:rPr lang="en-ZA" sz="1600" kern="1200" dirty="0" smtClean="0">
                          <a:effectLst/>
                          <a:latin typeface="Calibri" panose="020F0502020204030204" pitchFamily="34" charset="0"/>
                        </a:rPr>
                        <a:t>Produce a 3 year rolling strategic internal audit plan</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and submit to the Audit Committee for</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approval by 30 June 2016</a:t>
                      </a:r>
                      <a:endParaRPr lang="en-US" sz="1600" dirty="0">
                        <a:latin typeface="Calibri" panose="020F0502020204030204" pitchFamily="34" charset="0"/>
                      </a:endParaRPr>
                    </a:p>
                  </a:txBody>
                  <a:tcPr/>
                </a:tc>
                <a:tc>
                  <a:txBody>
                    <a:bodyPr/>
                    <a:lstStyle/>
                    <a:p>
                      <a:r>
                        <a:rPr lang="en-ZA" sz="1600" kern="1200" dirty="0" smtClean="0">
                          <a:effectLst/>
                          <a:latin typeface="Calibri" panose="020F0502020204030204" pitchFamily="34" charset="0"/>
                        </a:rPr>
                        <a:t>1</a:t>
                      </a:r>
                      <a:r>
                        <a:rPr lang="en-ZA" sz="1600" kern="1200" baseline="30000" dirty="0" smtClean="0">
                          <a:effectLst/>
                          <a:latin typeface="Calibri" panose="020F0502020204030204" pitchFamily="34" charset="0"/>
                        </a:rPr>
                        <a:t>st</a:t>
                      </a:r>
                      <a:r>
                        <a:rPr lang="en-ZA" sz="1600" kern="1200" baseline="0" dirty="0" smtClean="0">
                          <a:effectLst/>
                          <a:latin typeface="Calibri" panose="020F0502020204030204" pitchFamily="34" charset="0"/>
                        </a:rPr>
                        <a:t> </a:t>
                      </a:r>
                      <a:r>
                        <a:rPr lang="en-ZA" sz="1600" kern="1200" dirty="0" smtClean="0">
                          <a:effectLst/>
                          <a:latin typeface="Calibri" panose="020F0502020204030204" pitchFamily="34" charset="0"/>
                        </a:rPr>
                        <a:t> quarter internal audit progress report submitted to Audit Committee by 30 September 2016</a:t>
                      </a:r>
                      <a:endParaRPr lang="en-US" sz="1600" dirty="0">
                        <a:latin typeface="Calibri" panose="020F0502020204030204" pitchFamily="34" charset="0"/>
                      </a:endParaRPr>
                    </a:p>
                  </a:txBody>
                  <a:tcPr/>
                </a:tc>
                <a:tc>
                  <a:txBody>
                    <a:bodyPr/>
                    <a:lstStyle/>
                    <a:p>
                      <a:r>
                        <a:rPr lang="en-ZA" sz="1600" kern="1200" dirty="0" smtClean="0">
                          <a:effectLst/>
                          <a:latin typeface="Calibri" panose="020F0502020204030204" pitchFamily="34" charset="0"/>
                        </a:rPr>
                        <a:t>2</a:t>
                      </a:r>
                      <a:r>
                        <a:rPr lang="en-ZA" sz="1600" kern="1200" baseline="30000" dirty="0" smtClean="0">
                          <a:effectLst/>
                          <a:latin typeface="Calibri" panose="020F0502020204030204" pitchFamily="34" charset="0"/>
                        </a:rPr>
                        <a:t>nd</a:t>
                      </a:r>
                      <a:r>
                        <a:rPr lang="en-ZA" sz="1600" kern="1200" dirty="0" smtClean="0">
                          <a:effectLst/>
                          <a:latin typeface="Calibri" panose="020F0502020204030204" pitchFamily="34" charset="0"/>
                        </a:rPr>
                        <a:t> quarter internal audit progress report submitted to Audit Committee by 30 December 2016</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Achieved</a:t>
                      </a:r>
                      <a:endParaRPr lang="en-US" sz="1600" kern="1200" dirty="0" smtClean="0">
                        <a:solidFill>
                          <a:schemeClr val="dk1"/>
                        </a:solidFill>
                        <a:effectLst/>
                        <a:latin typeface="Calibri" panose="020F0502020204030204" pitchFamily="34" charset="0"/>
                        <a:ea typeface="+mn-ea"/>
                        <a:cs typeface="+mn-cs"/>
                      </a:endParaRPr>
                    </a:p>
                    <a:p>
                      <a:r>
                        <a:rPr lang="en-US" sz="1600" kern="1200" dirty="0" smtClean="0">
                          <a:solidFill>
                            <a:schemeClr val="dk1"/>
                          </a:solidFill>
                          <a:effectLst/>
                          <a:latin typeface="Calibri" panose="020F0502020204030204" pitchFamily="34" charset="0"/>
                          <a:ea typeface="+mn-ea"/>
                          <a:cs typeface="+mn-cs"/>
                        </a:rPr>
                        <a:t>Quarter Internal Audit progress report was submitted to Audit Committee</a:t>
                      </a:r>
                      <a:endParaRPr lang="en-US" sz="1600" dirty="0">
                        <a:latin typeface="Calibri" panose="020F0502020204030204" pitchFamily="34" charset="0"/>
                      </a:endParaRPr>
                    </a:p>
                  </a:txBody>
                  <a:tcPr/>
                </a:tc>
                <a:extLst>
                  <a:ext uri="{0D108BD9-81ED-4DB2-BD59-A6C34878D82A}">
                    <a16:rowId xmlns:a16="http://schemas.microsoft.com/office/drawing/2014/main" val="485019533"/>
                  </a:ext>
                </a:extLst>
              </a:tr>
            </a:tbl>
          </a:graphicData>
        </a:graphic>
      </p:graphicFrame>
    </p:spTree>
    <p:extLst>
      <p:ext uri="{BB962C8B-B14F-4D97-AF65-F5344CB8AC3E}">
        <p14:creationId xmlns:p14="http://schemas.microsoft.com/office/powerpoint/2010/main" val="34761777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16178" y="-171400"/>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3896495264"/>
              </p:ext>
            </p:extLst>
          </p:nvPr>
        </p:nvGraphicFramePr>
        <p:xfrm>
          <a:off x="152182" y="1628800"/>
          <a:ext cx="8928992" cy="2377440"/>
        </p:xfrm>
        <a:graphic>
          <a:graphicData uri="http://schemas.openxmlformats.org/drawingml/2006/table">
            <a:tbl>
              <a:tblPr firstRow="1" bandRow="1">
                <a:tableStyleId>{93296810-A885-4BE3-A3E7-6D5BEEA58F35}</a:tableStyleId>
              </a:tblPr>
              <a:tblGrid>
                <a:gridCol w="2232248">
                  <a:extLst>
                    <a:ext uri="{9D8B030D-6E8A-4147-A177-3AD203B41FA5}">
                      <a16:colId xmlns:a16="http://schemas.microsoft.com/office/drawing/2014/main" val="1445012101"/>
                    </a:ext>
                  </a:extLst>
                </a:gridCol>
                <a:gridCol w="2304257">
                  <a:extLst>
                    <a:ext uri="{9D8B030D-6E8A-4147-A177-3AD203B41FA5}">
                      <a16:colId xmlns:a16="http://schemas.microsoft.com/office/drawing/2014/main" val="3532973627"/>
                    </a:ext>
                  </a:extLst>
                </a:gridCol>
                <a:gridCol w="2088232">
                  <a:extLst>
                    <a:ext uri="{9D8B030D-6E8A-4147-A177-3AD203B41FA5}">
                      <a16:colId xmlns:a16="http://schemas.microsoft.com/office/drawing/2014/main" val="2235992247"/>
                    </a:ext>
                  </a:extLst>
                </a:gridCol>
                <a:gridCol w="2304255">
                  <a:extLst>
                    <a:ext uri="{9D8B030D-6E8A-4147-A177-3AD203B41FA5}">
                      <a16:colId xmlns:a16="http://schemas.microsoft.com/office/drawing/2014/main" val="3483242291"/>
                    </a:ext>
                  </a:extLst>
                </a:gridCol>
              </a:tblGrid>
              <a:tr h="73803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effectLst/>
                          <a:latin typeface="Calibri" panose="020F0502020204030204" pitchFamily="34" charset="0"/>
                        </a:rPr>
                        <a:t>Planned Annual Target 2016/17</a:t>
                      </a:r>
                      <a:endParaRPr lang="en-ZA" sz="1600" dirty="0" smtClean="0">
                        <a:effectLst/>
                        <a:latin typeface="Calibri" panose="020F0502020204030204" pitchFamily="34" charset="0"/>
                      </a:endParaRPr>
                    </a:p>
                    <a:p>
                      <a:pPr algn="ctr"/>
                      <a:endParaRPr lang="en-US" sz="1600" dirty="0">
                        <a:latin typeface="Calibri" panose="020F0502020204030204" pitchFamily="34" charset="0"/>
                      </a:endParaRPr>
                    </a:p>
                  </a:txBody>
                  <a:tcPr>
                    <a:solidFill>
                      <a:srgbClr val="3F8766"/>
                    </a:solidFill>
                  </a:tcPr>
                </a:tc>
                <a:tc>
                  <a:txBody>
                    <a:bodyPr/>
                    <a:lstStyle/>
                    <a:p>
                      <a:pPr algn="ctr">
                        <a:spcAft>
                          <a:spcPts val="0"/>
                        </a:spcAft>
                      </a:pPr>
                      <a:r>
                        <a:rPr lang="en-US" sz="1600" baseline="0" dirty="0" smtClean="0">
                          <a:effectLst/>
                          <a:latin typeface="Calibri" panose="020F0502020204030204" pitchFamily="34" charset="0"/>
                        </a:rPr>
                        <a:t>2</a:t>
                      </a:r>
                      <a:r>
                        <a:rPr lang="en-US" sz="1600" baseline="30000" dirty="0" smtClean="0">
                          <a:effectLst/>
                          <a:latin typeface="Calibri" panose="020F0502020204030204" pitchFamily="34" charset="0"/>
                        </a:rPr>
                        <a:t>nd</a:t>
                      </a:r>
                      <a:r>
                        <a:rPr lang="en-US" sz="1600" baseline="0" dirty="0" smtClean="0">
                          <a:effectLst/>
                          <a:latin typeface="Calibri" panose="020F0502020204030204" pitchFamily="34" charset="0"/>
                        </a:rPr>
                        <a:t> </a:t>
                      </a:r>
                      <a:r>
                        <a:rPr lang="en-US" sz="1600" dirty="0" smtClean="0">
                          <a:effectLst/>
                          <a:latin typeface="Calibri" panose="020F0502020204030204" pitchFamily="34" charset="0"/>
                        </a:rPr>
                        <a:t>Quarter </a:t>
                      </a:r>
                      <a:endParaRPr lang="en-ZA" sz="1600" dirty="0" smtClean="0">
                        <a:effectLst/>
                        <a:latin typeface="Calibri" panose="020F0502020204030204" pitchFamily="34" charset="0"/>
                      </a:endParaRPr>
                    </a:p>
                    <a:p>
                      <a:pPr algn="ctr">
                        <a:spcAft>
                          <a:spcPts val="0"/>
                        </a:spcAft>
                      </a:pPr>
                      <a:r>
                        <a:rPr lang="en-US" sz="1600" dirty="0" smtClean="0">
                          <a:effectLst/>
                          <a:latin typeface="Calibri" panose="020F0502020204030204" pitchFamily="34" charset="0"/>
                        </a:rPr>
                        <a:t>Targets</a:t>
                      </a:r>
                      <a:endParaRPr lang="en-ZA" sz="1600" dirty="0" smtClean="0">
                        <a:effectLst/>
                        <a:latin typeface="Calibri" panose="020F0502020204030204" pitchFamily="34" charset="0"/>
                      </a:endParaRPr>
                    </a:p>
                    <a:p>
                      <a:pPr algn="ct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3</a:t>
                      </a:r>
                      <a:r>
                        <a:rPr lang="en-US" sz="1600" baseline="30000" dirty="0" smtClean="0">
                          <a:latin typeface="Calibri" panose="020F0502020204030204" pitchFamily="34" charset="0"/>
                        </a:rPr>
                        <a:t>rd</a:t>
                      </a:r>
                      <a:r>
                        <a:rPr lang="en-US" sz="1600" dirty="0" smtClean="0">
                          <a:latin typeface="Calibri" panose="020F0502020204030204" pitchFamily="34" charset="0"/>
                        </a:rPr>
                        <a:t> Quarter Targets</a:t>
                      </a: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Actual Achievement/</a:t>
                      </a:r>
                      <a:r>
                        <a:rPr lang="en-US" sz="1600" baseline="0" dirty="0" smtClean="0">
                          <a:latin typeface="Calibri" panose="020F0502020204030204" pitchFamily="34" charset="0"/>
                        </a:rPr>
                        <a:t> Narration</a:t>
                      </a:r>
                      <a:endParaRPr lang="en-US" sz="1600" dirty="0">
                        <a:latin typeface="Calibri" panose="020F0502020204030204" pitchFamily="34" charset="0"/>
                      </a:endParaRPr>
                    </a:p>
                  </a:txBody>
                  <a:tcPr>
                    <a:solidFill>
                      <a:srgbClr val="3F8766"/>
                    </a:solidFill>
                  </a:tcPr>
                </a:tc>
                <a:extLst>
                  <a:ext uri="{0D108BD9-81ED-4DB2-BD59-A6C34878D82A}">
                    <a16:rowId xmlns:a16="http://schemas.microsoft.com/office/drawing/2014/main" val="1698796475"/>
                  </a:ext>
                </a:extLst>
              </a:tr>
              <a:tr h="1540284">
                <a:tc>
                  <a:txBody>
                    <a:bodyPr/>
                    <a:lstStyle/>
                    <a:p>
                      <a:r>
                        <a:rPr lang="en-ZA" sz="1600" kern="1200" dirty="0" smtClean="0">
                          <a:effectLst/>
                          <a:latin typeface="Calibri" panose="020F0502020204030204" pitchFamily="34" charset="0"/>
                        </a:rPr>
                        <a:t>Produce as executive support plan and produce quarterly reports on performance against the plan</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Produce report against the plan for 1st quarter</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Produce report against the plan for 2</a:t>
                      </a:r>
                      <a:r>
                        <a:rPr lang="en-ZA" sz="1600" kern="1200" baseline="30000" dirty="0" smtClean="0">
                          <a:effectLst/>
                          <a:latin typeface="Calibri" panose="020F0502020204030204" pitchFamily="34" charset="0"/>
                        </a:rPr>
                        <a:t>nd</a:t>
                      </a:r>
                      <a:r>
                        <a:rPr lang="en-ZA" sz="1600" kern="1200" dirty="0" smtClean="0">
                          <a:effectLst/>
                          <a:latin typeface="Calibri" panose="020F0502020204030204" pitchFamily="34" charset="0"/>
                        </a:rPr>
                        <a:t> quarter</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Not Achieved </a:t>
                      </a:r>
                      <a:endParaRPr lang="en-US" sz="1600" kern="1200" dirty="0" smtClean="0">
                        <a:solidFill>
                          <a:schemeClr val="dk1"/>
                        </a:solidFill>
                        <a:effectLst/>
                        <a:latin typeface="Calibri" panose="020F0502020204030204" pitchFamily="34" charset="0"/>
                        <a:ea typeface="+mn-ea"/>
                        <a:cs typeface="+mn-cs"/>
                      </a:endParaRPr>
                    </a:p>
                    <a:p>
                      <a:r>
                        <a:rPr lang="en-US" sz="1600" kern="1200" dirty="0" smtClean="0">
                          <a:solidFill>
                            <a:schemeClr val="dk1"/>
                          </a:solidFill>
                          <a:effectLst/>
                          <a:latin typeface="Calibri" panose="020F0502020204030204" pitchFamily="34" charset="0"/>
                          <a:ea typeface="+mn-ea"/>
                          <a:cs typeface="+mn-cs"/>
                        </a:rPr>
                        <a:t> The quarterly report to support executive both political and administrative was not produced</a:t>
                      </a:r>
                      <a:endParaRPr lang="en-US" sz="1600" dirty="0">
                        <a:latin typeface="Calibri" panose="020F0502020204030204" pitchFamily="34" charset="0"/>
                      </a:endParaRPr>
                    </a:p>
                  </a:txBody>
                  <a:tcPr/>
                </a:tc>
                <a:extLst>
                  <a:ext uri="{0D108BD9-81ED-4DB2-BD59-A6C34878D82A}">
                    <a16:rowId xmlns:a16="http://schemas.microsoft.com/office/drawing/2014/main" val="1015163513"/>
                  </a:ext>
                </a:extLst>
              </a:tr>
            </a:tbl>
          </a:graphicData>
        </a:graphic>
      </p:graphicFrame>
    </p:spTree>
    <p:extLst>
      <p:ext uri="{BB962C8B-B14F-4D97-AF65-F5344CB8AC3E}">
        <p14:creationId xmlns:p14="http://schemas.microsoft.com/office/powerpoint/2010/main" val="9492815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sp>
        <p:nvSpPr>
          <p:cNvPr id="4" name="Subtitle 2"/>
          <p:cNvSpPr txBox="1">
            <a:spLocks/>
          </p:cNvSpPr>
          <p:nvPr/>
        </p:nvSpPr>
        <p:spPr>
          <a:xfrm>
            <a:off x="755576" y="2060848"/>
            <a:ext cx="7848600" cy="2880320"/>
          </a:xfrm>
          <a:prstGeom prst="rect">
            <a:avLst/>
          </a:prstGeom>
          <a:solidFill>
            <a:srgbClr val="3F8766"/>
          </a:solidFill>
        </p:spPr>
        <p:txBody>
          <a:bodyPr vert="horz" lIns="91440" tIns="45720" rIns="91440" bIns="45720" rtlCol="0">
            <a:noAutofit/>
          </a:bodyPr>
          <a:lstStyle/>
          <a:p>
            <a:pPr lvl="0" algn="ctr">
              <a:spcBef>
                <a:spcPct val="20000"/>
              </a:spcBef>
            </a:pPr>
            <a:r>
              <a:rPr lang="en-ZA" sz="3600" b="1" dirty="0">
                <a:solidFill>
                  <a:schemeClr val="bg1"/>
                </a:solidFill>
                <a:latin typeface="Calibri" panose="020F0502020204030204" pitchFamily="34" charset="0"/>
              </a:rPr>
              <a:t>PERFORMANCE INFORMATION</a:t>
            </a:r>
            <a:br>
              <a:rPr lang="en-ZA" sz="3600" b="1" dirty="0">
                <a:solidFill>
                  <a:schemeClr val="bg1"/>
                </a:solidFill>
                <a:latin typeface="Calibri" panose="020F0502020204030204" pitchFamily="34" charset="0"/>
              </a:rPr>
            </a:br>
            <a:r>
              <a:rPr lang="en-ZA" sz="3600" b="1" dirty="0">
                <a:latin typeface="Calibri" panose="020F0502020204030204" pitchFamily="34" charset="0"/>
              </a:rPr>
              <a:t/>
            </a:r>
            <a:br>
              <a:rPr lang="en-ZA" sz="3600" b="1" dirty="0">
                <a:latin typeface="Calibri" panose="020F0502020204030204" pitchFamily="34" charset="0"/>
              </a:rPr>
            </a:br>
            <a:r>
              <a:rPr lang="en-ZA" sz="3600" b="1" dirty="0" smtClean="0">
                <a:latin typeface="Calibri" panose="020F0502020204030204" pitchFamily="34" charset="0"/>
              </a:rPr>
              <a:t>PROGRAMME 02: OUTCOME MONITORING AND EVALUATION</a:t>
            </a:r>
            <a:endParaRPr kumimoji="0" lang="en-US" sz="3600" b="0" i="0" u="none" strike="noStrike" kern="1200" cap="none" spc="0" normalizeH="0" noProof="0" dirty="0" smtClean="0">
              <a:ln>
                <a:noFill/>
              </a:ln>
              <a:effectLst/>
              <a:uLnTx/>
              <a:uFillTx/>
              <a:latin typeface="Calibri" panose="020F0502020204030204" pitchFamily="34" charset="0"/>
              <a:cs typeface="Arial"/>
            </a:endParaRPr>
          </a:p>
        </p:txBody>
      </p:sp>
    </p:spTree>
    <p:extLst>
      <p:ext uri="{BB962C8B-B14F-4D97-AF65-F5344CB8AC3E}">
        <p14:creationId xmlns:p14="http://schemas.microsoft.com/office/powerpoint/2010/main" val="343326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2AAA1A3-262B-4979-8C18-306C3DA11E9E}" type="slidenum">
              <a:rPr lang="en-ZA" smtClean="0"/>
              <a:pPr/>
              <a:t>43</a:t>
            </a:fld>
            <a:endParaRPr lang="en-ZA" dirty="0"/>
          </a:p>
        </p:txBody>
      </p:sp>
      <p:graphicFrame>
        <p:nvGraphicFramePr>
          <p:cNvPr id="5" name="Diagram 4"/>
          <p:cNvGraphicFramePr/>
          <p:nvPr>
            <p:extLst>
              <p:ext uri="{D42A27DB-BD31-4B8C-83A1-F6EECF244321}">
                <p14:modId xmlns:p14="http://schemas.microsoft.com/office/powerpoint/2010/main" val="3485646389"/>
              </p:ext>
            </p:extLst>
          </p:nvPr>
        </p:nvGraphicFramePr>
        <p:xfrm>
          <a:off x="539552" y="260648"/>
          <a:ext cx="8136904" cy="1512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61781592"/>
              </p:ext>
            </p:extLst>
          </p:nvPr>
        </p:nvGraphicFramePr>
        <p:xfrm>
          <a:off x="467544" y="1628800"/>
          <a:ext cx="8140699" cy="4540786"/>
        </p:xfrm>
        <a:graphic>
          <a:graphicData uri="http://schemas.openxmlformats.org/drawingml/2006/table">
            <a:tbl>
              <a:tblPr firstRow="1" bandRow="1"/>
              <a:tblGrid>
                <a:gridCol w="2637485">
                  <a:extLst>
                    <a:ext uri="{9D8B030D-6E8A-4147-A177-3AD203B41FA5}">
                      <a16:colId xmlns:a16="http://schemas.microsoft.com/office/drawing/2014/main" val="2927455512"/>
                    </a:ext>
                  </a:extLst>
                </a:gridCol>
                <a:gridCol w="1306062">
                  <a:extLst>
                    <a:ext uri="{9D8B030D-6E8A-4147-A177-3AD203B41FA5}">
                      <a16:colId xmlns:a16="http://schemas.microsoft.com/office/drawing/2014/main" val="2737328614"/>
                    </a:ext>
                  </a:extLst>
                </a:gridCol>
                <a:gridCol w="1293382">
                  <a:extLst>
                    <a:ext uri="{9D8B030D-6E8A-4147-A177-3AD203B41FA5}">
                      <a16:colId xmlns:a16="http://schemas.microsoft.com/office/drawing/2014/main" val="2030537519"/>
                    </a:ext>
                  </a:extLst>
                </a:gridCol>
                <a:gridCol w="1293382">
                  <a:extLst>
                    <a:ext uri="{9D8B030D-6E8A-4147-A177-3AD203B41FA5}">
                      <a16:colId xmlns:a16="http://schemas.microsoft.com/office/drawing/2014/main" val="3433812824"/>
                    </a:ext>
                  </a:extLst>
                </a:gridCol>
                <a:gridCol w="1610388">
                  <a:extLst>
                    <a:ext uri="{9D8B030D-6E8A-4147-A177-3AD203B41FA5}">
                      <a16:colId xmlns:a16="http://schemas.microsoft.com/office/drawing/2014/main" val="3501417614"/>
                    </a:ext>
                  </a:extLst>
                </a:gridCol>
              </a:tblGrid>
              <a:tr h="708062">
                <a:tc>
                  <a:txBody>
                    <a:bodyPr/>
                    <a:lstStyle/>
                    <a:p>
                      <a:pP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gridSpan="2">
                  <a:txBody>
                    <a:bodyPr/>
                    <a:lstStyle/>
                    <a:p>
                      <a:pPr algn="ct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QUARTER 02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AAC90"/>
                    </a:solidFill>
                  </a:tcPr>
                </a:tc>
                <a:tc hMerge="1">
                  <a:txBody>
                    <a:bodyPr/>
                    <a:lstStyle/>
                    <a:p>
                      <a:endParaRPr lang="en-ZA"/>
                    </a:p>
                  </a:txBody>
                  <a:tcPr/>
                </a:tc>
                <a:tc gridSpan="2">
                  <a:txBody>
                    <a:bodyPr/>
                    <a:lstStyle/>
                    <a:p>
                      <a:pPr algn="ct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QUARTER 03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AAC90"/>
                    </a:solidFill>
                  </a:tcPr>
                </a:tc>
                <a:tc hMerge="1">
                  <a:txBody>
                    <a:bodyPr/>
                    <a:lstStyle/>
                    <a:p>
                      <a:endParaRPr lang="en-ZA"/>
                    </a:p>
                  </a:txBody>
                  <a:tcPr/>
                </a:tc>
                <a:extLst>
                  <a:ext uri="{0D108BD9-81ED-4DB2-BD59-A6C34878D82A}">
                    <a16:rowId xmlns:a16="http://schemas.microsoft.com/office/drawing/2014/main" val="998188763"/>
                  </a:ext>
                </a:extLst>
              </a:tr>
              <a:tr h="586320">
                <a:tc>
                  <a:txBody>
                    <a:bodyPr/>
                    <a:lstStyle/>
                    <a:p>
                      <a:pP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Number of targets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algn="ctr"/>
                      <a:r>
                        <a:rPr lang="en-ZA" sz="2400" b="1" dirty="0" smtClean="0">
                          <a:solidFill>
                            <a:schemeClr val="bg1"/>
                          </a:solidFill>
                          <a:effectLst>
                            <a:outerShdw blurRad="38100" dist="38100" dir="2700000" algn="tl">
                              <a:srgbClr val="000000">
                                <a:alpha val="43137"/>
                              </a:srgbClr>
                            </a:outerShdw>
                          </a:effectLst>
                          <a:latin typeface="Calibri" panose="020F0502020204030204" pitchFamily="34" charset="0"/>
                        </a:rPr>
                        <a:t>13</a:t>
                      </a:r>
                      <a:endParaRPr lang="en-ZA" sz="2400" b="1" dirty="0">
                        <a:solidFill>
                          <a:schemeClr val="bg1"/>
                        </a:solidFill>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4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libri" panose="020F0502020204030204" pitchFamily="34" charset="0"/>
                          <a:ea typeface="+mn-ea"/>
                          <a:cs typeface="+mn-cs"/>
                        </a:rPr>
                        <a:t>77%</a:t>
                      </a:r>
                      <a:endParaRPr kumimoji="0" lang="en-ZA"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algn="ct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a:t>
                      </a:r>
                      <a:r>
                        <a:rPr lang="en-ZA" sz="2400" b="1" kern="1200" dirty="0" smtClean="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7</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algn="ctr">
                        <a:lnSpc>
                          <a:spcPct val="106000"/>
                        </a:lnSpc>
                        <a:spcAft>
                          <a:spcPts val="0"/>
                        </a:spcAft>
                      </a:pPr>
                      <a:r>
                        <a:rPr lang="en-ZA" sz="2400" b="1" kern="1200" dirty="0" smtClean="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58%</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extLst>
                  <a:ext uri="{0D108BD9-81ED-4DB2-BD59-A6C34878D82A}">
                    <a16:rowId xmlns:a16="http://schemas.microsoft.com/office/drawing/2014/main" val="2685985312"/>
                  </a:ext>
                </a:extLst>
              </a:tr>
              <a:tr h="756300">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Targets Exceeded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3</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23%</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29%</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extLst>
                  <a:ext uri="{0D108BD9-81ED-4DB2-BD59-A6C34878D82A}">
                    <a16:rowId xmlns:a16="http://schemas.microsoft.com/office/drawing/2014/main" val="2954132831"/>
                  </a:ext>
                </a:extLst>
              </a:tr>
              <a:tr h="756300">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Targets Achieved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7</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54%</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29%</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extLst>
                  <a:ext uri="{0D108BD9-81ED-4DB2-BD59-A6C34878D82A}">
                    <a16:rowId xmlns:a16="http://schemas.microsoft.com/office/drawing/2014/main" val="3584280362"/>
                  </a:ext>
                </a:extLst>
              </a:tr>
              <a:tr h="840142">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 Partially Achieved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1</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8%</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01</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14%</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extLst>
                  <a:ext uri="{0D108BD9-81ED-4DB2-BD59-A6C34878D82A}">
                    <a16:rowId xmlns:a16="http://schemas.microsoft.com/office/drawing/2014/main" val="2066821420"/>
                  </a:ext>
                </a:extLst>
              </a:tr>
              <a:tr h="840142">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Targets not Achieved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solidFill>
                            <a:schemeClr val="tx1"/>
                          </a:solidFill>
                          <a:effectLst>
                            <a:outerShdw blurRad="38100" dist="38100" dir="2700000" algn="tl">
                              <a:srgbClr val="000000">
                                <a:alpha val="43137"/>
                              </a:srgbClr>
                            </a:outerShdw>
                          </a:effectLst>
                          <a:latin typeface="Calibri" panose="020F0502020204030204" pitchFamily="34" charset="0"/>
                        </a:rPr>
                        <a:t>2</a:t>
                      </a:r>
                      <a:endParaRPr lang="en-ZA" sz="2400" b="0"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4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libri" panose="020F0502020204030204" pitchFamily="34" charset="0"/>
                          <a:ea typeface="+mn-ea"/>
                          <a:cs typeface="+mn-cs"/>
                        </a:rPr>
                        <a:t>15%</a:t>
                      </a:r>
                      <a:endParaRPr kumimoji="0" lang="en-ZA" sz="24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29%</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extLst>
                  <a:ext uri="{0D108BD9-81ED-4DB2-BD59-A6C34878D82A}">
                    <a16:rowId xmlns:a16="http://schemas.microsoft.com/office/drawing/2014/main" val="1351841193"/>
                  </a:ext>
                </a:extLst>
              </a:tr>
            </a:tbl>
          </a:graphicData>
        </a:graphic>
      </p:graphicFrame>
    </p:spTree>
    <p:extLst>
      <p:ext uri="{BB962C8B-B14F-4D97-AF65-F5344CB8AC3E}">
        <p14:creationId xmlns:p14="http://schemas.microsoft.com/office/powerpoint/2010/main" val="3350097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3746857824"/>
              </p:ext>
            </p:extLst>
          </p:nvPr>
        </p:nvGraphicFramePr>
        <p:xfrm>
          <a:off x="251519" y="1562493"/>
          <a:ext cx="8677473" cy="4026747"/>
        </p:xfrm>
        <a:graphic>
          <a:graphicData uri="http://schemas.openxmlformats.org/drawingml/2006/table">
            <a:tbl>
              <a:tblPr firstRow="1" bandRow="1">
                <a:tableStyleId>{93296810-A885-4BE3-A3E7-6D5BEEA58F35}</a:tableStyleId>
              </a:tblPr>
              <a:tblGrid>
                <a:gridCol w="2169368">
                  <a:extLst>
                    <a:ext uri="{9D8B030D-6E8A-4147-A177-3AD203B41FA5}">
                      <a16:colId xmlns:a16="http://schemas.microsoft.com/office/drawing/2014/main" val="1445012101"/>
                    </a:ext>
                  </a:extLst>
                </a:gridCol>
                <a:gridCol w="2239349">
                  <a:extLst>
                    <a:ext uri="{9D8B030D-6E8A-4147-A177-3AD203B41FA5}">
                      <a16:colId xmlns:a16="http://schemas.microsoft.com/office/drawing/2014/main" val="3532973627"/>
                    </a:ext>
                  </a:extLst>
                </a:gridCol>
                <a:gridCol w="2029409">
                  <a:extLst>
                    <a:ext uri="{9D8B030D-6E8A-4147-A177-3AD203B41FA5}">
                      <a16:colId xmlns:a16="http://schemas.microsoft.com/office/drawing/2014/main" val="2235992247"/>
                    </a:ext>
                  </a:extLst>
                </a:gridCol>
                <a:gridCol w="2239347">
                  <a:extLst>
                    <a:ext uri="{9D8B030D-6E8A-4147-A177-3AD203B41FA5}">
                      <a16:colId xmlns:a16="http://schemas.microsoft.com/office/drawing/2014/main" val="3483242291"/>
                    </a:ext>
                  </a:extLst>
                </a:gridCol>
              </a:tblGrid>
              <a:tr h="45720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effectLst/>
                          <a:latin typeface="Calibri" panose="020F0502020204030204" pitchFamily="34" charset="0"/>
                        </a:rPr>
                        <a:t>Planned Annual Target 2016/17</a:t>
                      </a:r>
                      <a:endParaRPr lang="en-US" sz="1600" dirty="0">
                        <a:latin typeface="Calibri" panose="020F0502020204030204" pitchFamily="34" charset="0"/>
                      </a:endParaRPr>
                    </a:p>
                  </a:txBody>
                  <a:tcPr>
                    <a:solidFill>
                      <a:srgbClr val="3F8766"/>
                    </a:solidFill>
                  </a:tcPr>
                </a:tc>
                <a:tc>
                  <a:txBody>
                    <a:bodyPr/>
                    <a:lstStyle/>
                    <a:p>
                      <a:pPr algn="ctr">
                        <a:spcAft>
                          <a:spcPts val="0"/>
                        </a:spcAft>
                      </a:pPr>
                      <a:r>
                        <a:rPr lang="en-US" sz="1600" baseline="0" dirty="0" smtClean="0">
                          <a:effectLst/>
                          <a:latin typeface="Calibri" panose="020F0502020204030204" pitchFamily="34" charset="0"/>
                        </a:rPr>
                        <a:t>2</a:t>
                      </a:r>
                      <a:r>
                        <a:rPr lang="en-US" sz="1600" baseline="30000" dirty="0" smtClean="0">
                          <a:effectLst/>
                          <a:latin typeface="Calibri" panose="020F0502020204030204" pitchFamily="34" charset="0"/>
                        </a:rPr>
                        <a:t>nd</a:t>
                      </a:r>
                      <a:r>
                        <a:rPr lang="en-US" sz="1600" baseline="0" dirty="0" smtClean="0">
                          <a:effectLst/>
                          <a:latin typeface="Calibri" panose="020F0502020204030204" pitchFamily="34" charset="0"/>
                        </a:rPr>
                        <a:t>  </a:t>
                      </a:r>
                      <a:r>
                        <a:rPr lang="en-US" sz="1600" dirty="0" smtClean="0">
                          <a:effectLst/>
                          <a:latin typeface="Calibri" panose="020F0502020204030204" pitchFamily="34" charset="0"/>
                        </a:rPr>
                        <a:t>Quarter </a:t>
                      </a:r>
                      <a:endParaRPr lang="en-ZA" sz="1600" dirty="0" smtClean="0">
                        <a:effectLst/>
                        <a:latin typeface="Calibri" panose="020F0502020204030204" pitchFamily="34" charset="0"/>
                      </a:endParaRPr>
                    </a:p>
                    <a:p>
                      <a:pPr algn="ctr">
                        <a:spcAft>
                          <a:spcPts val="0"/>
                        </a:spcAft>
                      </a:pPr>
                      <a:r>
                        <a:rPr lang="en-US" sz="1600" dirty="0" smtClean="0">
                          <a:effectLst/>
                          <a:latin typeface="Calibri" panose="020F0502020204030204" pitchFamily="34" charset="0"/>
                        </a:rPr>
                        <a:t>Targets</a:t>
                      </a:r>
                      <a:endParaRPr lang="en-ZA" sz="1600" dirty="0" smtClean="0">
                        <a:effectLst/>
                        <a:latin typeface="Calibri" panose="020F0502020204030204" pitchFamily="34" charset="0"/>
                      </a:endParaRPr>
                    </a:p>
                    <a:p>
                      <a:pPr algn="ct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3</a:t>
                      </a:r>
                      <a:r>
                        <a:rPr lang="en-US" sz="1600" baseline="30000" dirty="0" smtClean="0">
                          <a:latin typeface="Calibri" panose="020F0502020204030204" pitchFamily="34" charset="0"/>
                        </a:rPr>
                        <a:t>rd</a:t>
                      </a:r>
                      <a:r>
                        <a:rPr lang="en-US" sz="1600" dirty="0" smtClean="0">
                          <a:latin typeface="Calibri" panose="020F0502020204030204" pitchFamily="34" charset="0"/>
                        </a:rPr>
                        <a:t> Quarter Targets</a:t>
                      </a: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Actual Achievement/</a:t>
                      </a:r>
                      <a:r>
                        <a:rPr lang="en-US" sz="1600" baseline="0" dirty="0" smtClean="0">
                          <a:latin typeface="Calibri" panose="020F0502020204030204" pitchFamily="34" charset="0"/>
                        </a:rPr>
                        <a:t> Narration</a:t>
                      </a:r>
                      <a:endParaRPr lang="en-US" sz="1600" dirty="0">
                        <a:latin typeface="Calibri" panose="020F0502020204030204" pitchFamily="34" charset="0"/>
                      </a:endParaRPr>
                    </a:p>
                  </a:txBody>
                  <a:tcPr>
                    <a:solidFill>
                      <a:srgbClr val="3F8766"/>
                    </a:solidFill>
                  </a:tcPr>
                </a:tc>
                <a:extLst>
                  <a:ext uri="{0D108BD9-81ED-4DB2-BD59-A6C34878D82A}">
                    <a16:rowId xmlns:a16="http://schemas.microsoft.com/office/drawing/2014/main" val="1698796475"/>
                  </a:ext>
                </a:extLst>
              </a:tr>
              <a:tr h="979584">
                <a:tc>
                  <a:txBody>
                    <a:bodyPr/>
                    <a:lstStyle/>
                    <a:p>
                      <a:r>
                        <a:rPr lang="en-ZA" sz="1600" kern="1200" dirty="0" smtClean="0">
                          <a:effectLst/>
                          <a:latin typeface="Calibri" panose="020F0502020204030204" pitchFamily="34" charset="0"/>
                        </a:rPr>
                        <a:t>MTSF and or Delivery Agreements reviewed when necessary </a:t>
                      </a:r>
                      <a:endParaRPr lang="en-US" sz="1600" dirty="0">
                        <a:latin typeface="Calibri" panose="020F0502020204030204" pitchFamily="34" charset="0"/>
                      </a:endParaRPr>
                    </a:p>
                  </a:txBody>
                  <a:tcPr/>
                </a:tc>
                <a:tc>
                  <a:txBody>
                    <a:bodyPr/>
                    <a:lstStyle/>
                    <a:p>
                      <a:r>
                        <a:rPr lang="en-US" sz="1600" dirty="0" smtClean="0">
                          <a:latin typeface="Calibri" panose="020F0502020204030204" pitchFamily="34" charset="0"/>
                        </a:rPr>
                        <a:t>Draft MTSF finalised and submitted to Cabinet Lekgotla</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MTSF finalised</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Not Achieved</a:t>
                      </a:r>
                      <a:endParaRPr lang="en-US" sz="1600" kern="1200" dirty="0" smtClean="0">
                        <a:solidFill>
                          <a:schemeClr val="dk1"/>
                        </a:solidFill>
                        <a:effectLst/>
                        <a:latin typeface="Calibri" panose="020F0502020204030204" pitchFamily="34" charset="0"/>
                        <a:ea typeface="+mn-ea"/>
                        <a:cs typeface="+mn-cs"/>
                      </a:endParaRPr>
                    </a:p>
                    <a:p>
                      <a:r>
                        <a:rPr lang="en-ZA" sz="1600" kern="1200" dirty="0" smtClean="0">
                          <a:solidFill>
                            <a:schemeClr val="dk1"/>
                          </a:solidFill>
                          <a:effectLst/>
                          <a:latin typeface="Calibri" panose="020F0502020204030204" pitchFamily="34" charset="0"/>
                          <a:ea typeface="+mn-ea"/>
                          <a:cs typeface="+mn-cs"/>
                        </a:rPr>
                        <a:t>The 14 Chapters of the MTSF are reviewed when necessary. To date, 8 Chapters have cumulatively been revised and submitted to Cabinet for approval</a:t>
                      </a:r>
                      <a:endParaRPr lang="en-US" sz="1600" dirty="0">
                        <a:latin typeface="Calibri" panose="020F0502020204030204" pitchFamily="34" charset="0"/>
                      </a:endParaRPr>
                    </a:p>
                  </a:txBody>
                  <a:tcPr/>
                </a:tc>
                <a:extLst>
                  <a:ext uri="{0D108BD9-81ED-4DB2-BD59-A6C34878D82A}">
                    <a16:rowId xmlns:a16="http://schemas.microsoft.com/office/drawing/2014/main" val="3082595067"/>
                  </a:ext>
                </a:extLst>
              </a:tr>
              <a:tr h="1161627">
                <a:tc>
                  <a:txBody>
                    <a:bodyPr/>
                    <a:lstStyle/>
                    <a:p>
                      <a:r>
                        <a:rPr lang="en-US" sz="1600" dirty="0" smtClean="0">
                          <a:latin typeface="Calibri" panose="020F0502020204030204" pitchFamily="34" charset="0"/>
                        </a:rPr>
                        <a:t>Produce 3 consolidated reports for each of the 14 outcomes</a:t>
                      </a:r>
                      <a:endParaRPr lang="en-US" sz="1600" dirty="0">
                        <a:latin typeface="Calibri" panose="020F0502020204030204" pitchFamily="34" charset="0"/>
                      </a:endParaRPr>
                    </a:p>
                  </a:txBody>
                  <a:tcPr/>
                </a:tc>
                <a:tc>
                  <a:txBody>
                    <a:bodyPr/>
                    <a:lstStyle/>
                    <a:p>
                      <a:r>
                        <a:rPr lang="en-US" sz="1600" dirty="0" smtClean="0">
                          <a:latin typeface="Calibri" panose="020F0502020204030204" pitchFamily="34" charset="0"/>
                        </a:rPr>
                        <a:t>1</a:t>
                      </a:r>
                      <a:endParaRPr lang="en-US" sz="1600" dirty="0">
                        <a:latin typeface="Calibri" panose="020F0502020204030204" pitchFamily="34" charset="0"/>
                      </a:endParaRPr>
                    </a:p>
                  </a:txBody>
                  <a:tcPr/>
                </a:tc>
                <a:tc>
                  <a:txBody>
                    <a:bodyPr/>
                    <a:lstStyle/>
                    <a:p>
                      <a:r>
                        <a:rPr lang="en-US" sz="1600" dirty="0" smtClean="0">
                          <a:latin typeface="Calibri" panose="020F0502020204030204" pitchFamily="34" charset="0"/>
                        </a:rPr>
                        <a:t>-</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Not Achieved</a:t>
                      </a:r>
                      <a:endParaRPr lang="en-US" sz="1600" kern="1200" dirty="0" smtClean="0">
                        <a:solidFill>
                          <a:schemeClr val="dk1"/>
                        </a:solidFill>
                        <a:effectLst/>
                        <a:latin typeface="Calibri" panose="020F0502020204030204" pitchFamily="34" charset="0"/>
                        <a:ea typeface="+mn-ea"/>
                        <a:cs typeface="+mn-cs"/>
                      </a:endParaRPr>
                    </a:p>
                    <a:p>
                      <a:r>
                        <a:rPr lang="en-US" sz="1600" kern="1200" dirty="0" smtClean="0">
                          <a:solidFill>
                            <a:schemeClr val="dk1"/>
                          </a:solidFill>
                          <a:effectLst/>
                          <a:latin typeface="Calibri" panose="020F0502020204030204" pitchFamily="34" charset="0"/>
                          <a:ea typeface="+mn-ea"/>
                          <a:cs typeface="+mn-cs"/>
                        </a:rPr>
                        <a:t> The submitted draft consolidated report is for quarter 01</a:t>
                      </a:r>
                      <a:endParaRPr lang="en-US" sz="1600" dirty="0">
                        <a:latin typeface="Calibri" panose="020F0502020204030204" pitchFamily="34" charset="0"/>
                      </a:endParaRPr>
                    </a:p>
                  </a:txBody>
                  <a:tcPr/>
                </a:tc>
                <a:extLst>
                  <a:ext uri="{0D108BD9-81ED-4DB2-BD59-A6C34878D82A}">
                    <a16:rowId xmlns:a16="http://schemas.microsoft.com/office/drawing/2014/main" val="485019533"/>
                  </a:ext>
                </a:extLst>
              </a:tr>
            </a:tbl>
          </a:graphicData>
        </a:graphic>
      </p:graphicFrame>
    </p:spTree>
    <p:extLst>
      <p:ext uri="{BB962C8B-B14F-4D97-AF65-F5344CB8AC3E}">
        <p14:creationId xmlns:p14="http://schemas.microsoft.com/office/powerpoint/2010/main" val="106803372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3715268201"/>
              </p:ext>
            </p:extLst>
          </p:nvPr>
        </p:nvGraphicFramePr>
        <p:xfrm>
          <a:off x="251520" y="1340768"/>
          <a:ext cx="8712968" cy="5195688"/>
        </p:xfrm>
        <a:graphic>
          <a:graphicData uri="http://schemas.openxmlformats.org/drawingml/2006/table">
            <a:tbl>
              <a:tblPr firstRow="1" bandRow="1">
                <a:tableStyleId>{93296810-A885-4BE3-A3E7-6D5BEEA58F35}</a:tableStyleId>
              </a:tblPr>
              <a:tblGrid>
                <a:gridCol w="2599839">
                  <a:extLst>
                    <a:ext uri="{9D8B030D-6E8A-4147-A177-3AD203B41FA5}">
                      <a16:colId xmlns:a16="http://schemas.microsoft.com/office/drawing/2014/main" val="1445012101"/>
                    </a:ext>
                  </a:extLst>
                </a:gridCol>
                <a:gridCol w="2318773">
                  <a:extLst>
                    <a:ext uri="{9D8B030D-6E8A-4147-A177-3AD203B41FA5}">
                      <a16:colId xmlns:a16="http://schemas.microsoft.com/office/drawing/2014/main" val="3532973627"/>
                    </a:ext>
                  </a:extLst>
                </a:gridCol>
                <a:gridCol w="1616116">
                  <a:extLst>
                    <a:ext uri="{9D8B030D-6E8A-4147-A177-3AD203B41FA5}">
                      <a16:colId xmlns:a16="http://schemas.microsoft.com/office/drawing/2014/main" val="2235992247"/>
                    </a:ext>
                  </a:extLst>
                </a:gridCol>
                <a:gridCol w="2178240">
                  <a:extLst>
                    <a:ext uri="{9D8B030D-6E8A-4147-A177-3AD203B41FA5}">
                      <a16:colId xmlns:a16="http://schemas.microsoft.com/office/drawing/2014/main" val="3483242291"/>
                    </a:ext>
                  </a:extLst>
                </a:gridCol>
              </a:tblGrid>
              <a:tr h="64807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effectLst/>
                          <a:latin typeface="Calibri" panose="020F0502020204030204" pitchFamily="34" charset="0"/>
                        </a:rPr>
                        <a:t>Planned Annual Target 2016/17</a:t>
                      </a:r>
                      <a:endParaRPr lang="en-ZA" sz="1600" dirty="0" smtClean="0">
                        <a:effectLst/>
                        <a:latin typeface="Calibri" panose="020F0502020204030204" pitchFamily="34" charset="0"/>
                      </a:endParaRPr>
                    </a:p>
                  </a:txBody>
                  <a:tcPr>
                    <a:solidFill>
                      <a:srgbClr val="3F8766"/>
                    </a:solidFill>
                  </a:tcPr>
                </a:tc>
                <a:tc>
                  <a:txBody>
                    <a:bodyPr/>
                    <a:lstStyle/>
                    <a:p>
                      <a:pPr algn="ctr">
                        <a:spcAft>
                          <a:spcPts val="0"/>
                        </a:spcAft>
                      </a:pPr>
                      <a:r>
                        <a:rPr lang="en-US" sz="1600" baseline="0" dirty="0" smtClean="0">
                          <a:effectLst/>
                          <a:latin typeface="Calibri" panose="020F0502020204030204" pitchFamily="34" charset="0"/>
                        </a:rPr>
                        <a:t>2</a:t>
                      </a:r>
                      <a:r>
                        <a:rPr lang="en-US" sz="1600" baseline="30000" dirty="0" smtClean="0">
                          <a:effectLst/>
                          <a:latin typeface="Calibri" panose="020F0502020204030204" pitchFamily="34" charset="0"/>
                        </a:rPr>
                        <a:t>nd</a:t>
                      </a:r>
                      <a:r>
                        <a:rPr lang="en-US" sz="1600" baseline="0" dirty="0" smtClean="0">
                          <a:effectLst/>
                          <a:latin typeface="Calibri" panose="020F0502020204030204" pitchFamily="34" charset="0"/>
                        </a:rPr>
                        <a:t> </a:t>
                      </a:r>
                      <a:r>
                        <a:rPr lang="en-US" sz="1600" dirty="0" smtClean="0">
                          <a:effectLst/>
                          <a:latin typeface="Calibri" panose="020F0502020204030204" pitchFamily="34" charset="0"/>
                        </a:rPr>
                        <a:t>Quarter </a:t>
                      </a:r>
                      <a:endParaRPr lang="en-ZA" sz="1600" dirty="0" smtClean="0">
                        <a:effectLst/>
                        <a:latin typeface="Calibri" panose="020F0502020204030204" pitchFamily="34" charset="0"/>
                      </a:endParaRPr>
                    </a:p>
                    <a:p>
                      <a:pPr algn="ctr">
                        <a:spcAft>
                          <a:spcPts val="0"/>
                        </a:spcAft>
                      </a:pPr>
                      <a:r>
                        <a:rPr lang="en-US" sz="1600" dirty="0" smtClean="0">
                          <a:effectLst/>
                          <a:latin typeface="Calibri" panose="020F0502020204030204" pitchFamily="34" charset="0"/>
                        </a:rPr>
                        <a:t>Targets</a:t>
                      </a:r>
                    </a:p>
                  </a:txBody>
                  <a:tcPr>
                    <a:solidFill>
                      <a:srgbClr val="3F8766"/>
                    </a:solidFill>
                  </a:tcPr>
                </a:tc>
                <a:tc>
                  <a:txBody>
                    <a:bodyPr/>
                    <a:lstStyle/>
                    <a:p>
                      <a:pPr algn="ctr"/>
                      <a:r>
                        <a:rPr lang="en-US" sz="1600" dirty="0" smtClean="0">
                          <a:latin typeface="Calibri" panose="020F0502020204030204" pitchFamily="34" charset="0"/>
                        </a:rPr>
                        <a:t>3</a:t>
                      </a:r>
                      <a:r>
                        <a:rPr lang="en-US" sz="1600" baseline="30000" dirty="0" smtClean="0">
                          <a:latin typeface="Calibri" panose="020F0502020204030204" pitchFamily="34" charset="0"/>
                        </a:rPr>
                        <a:t>rd</a:t>
                      </a:r>
                      <a:r>
                        <a:rPr lang="en-US" sz="1600" dirty="0" smtClean="0">
                          <a:latin typeface="Calibri" panose="020F0502020204030204" pitchFamily="34" charset="0"/>
                        </a:rPr>
                        <a:t> Quarter Targets</a:t>
                      </a: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Actual Achievement/</a:t>
                      </a:r>
                      <a:r>
                        <a:rPr lang="en-US" sz="1600" baseline="0" dirty="0" smtClean="0">
                          <a:latin typeface="Calibri" panose="020F0502020204030204" pitchFamily="34" charset="0"/>
                        </a:rPr>
                        <a:t> Narration</a:t>
                      </a:r>
                      <a:endParaRPr lang="en-US" sz="1600" dirty="0">
                        <a:latin typeface="Calibri" panose="020F0502020204030204" pitchFamily="34" charset="0"/>
                      </a:endParaRPr>
                    </a:p>
                  </a:txBody>
                  <a:tcPr>
                    <a:solidFill>
                      <a:srgbClr val="3F8766"/>
                    </a:solidFill>
                  </a:tcPr>
                </a:tc>
                <a:extLst>
                  <a:ext uri="{0D108BD9-81ED-4DB2-BD59-A6C34878D82A}">
                    <a16:rowId xmlns:a16="http://schemas.microsoft.com/office/drawing/2014/main" val="1698796475"/>
                  </a:ext>
                </a:extLst>
              </a:tr>
              <a:tr h="126080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Produce 1 summary report on the implementation of the 14 outcomes by 31 March 2017 and submit to Cabinet</a:t>
                      </a:r>
                      <a:endParaRPr lang="en-US" sz="1600" kern="1200" dirty="0" smtClean="0">
                        <a:effectLst/>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1</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effectLst/>
                          <a:latin typeface="Calibri" panose="020F0502020204030204" pitchFamily="34" charset="0"/>
                          <a:ea typeface="+mn-ea"/>
                          <a:cs typeface="+mn-cs"/>
                        </a:rPr>
                        <a:t>Target Not Achieved</a:t>
                      </a:r>
                      <a:endParaRPr lang="en-US" sz="1600" kern="1200" dirty="0" smtClean="0">
                        <a:solidFill>
                          <a:schemeClr val="dk1"/>
                        </a:solidFill>
                        <a:effectLst/>
                        <a:latin typeface="Calibri" panose="020F0502020204030204" pitchFamily="34" charset="0"/>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solidFill>
                            <a:schemeClr val="dk1"/>
                          </a:solidFill>
                          <a:effectLst/>
                          <a:latin typeface="Calibri" panose="020F0502020204030204" pitchFamily="34" charset="0"/>
                          <a:ea typeface="+mn-ea"/>
                          <a:cs typeface="+mn-cs"/>
                        </a:rPr>
                        <a:t>Summary report on the implementation of the 14 outcomes was not produced</a:t>
                      </a:r>
                      <a:endParaRPr lang="en-US" sz="1600" dirty="0">
                        <a:latin typeface="Calibri" panose="020F0502020204030204" pitchFamily="34" charset="0"/>
                      </a:endParaRPr>
                    </a:p>
                  </a:txBody>
                  <a:tcPr/>
                </a:tc>
                <a:extLst>
                  <a:ext uri="{0D108BD9-81ED-4DB2-BD59-A6C34878D82A}">
                    <a16:rowId xmlns:a16="http://schemas.microsoft.com/office/drawing/2014/main" val="3382859377"/>
                  </a:ext>
                </a:extLst>
              </a:tr>
              <a:tr h="1519084">
                <a:tc>
                  <a:txBody>
                    <a:bodyPr/>
                    <a:lstStyle/>
                    <a:p>
                      <a:r>
                        <a:rPr lang="en-US" sz="1600" dirty="0" smtClean="0">
                          <a:latin typeface="Calibri" panose="020F0502020204030204" pitchFamily="34" charset="0"/>
                        </a:rPr>
                        <a:t>3 reports for each outcome on the POA systems</a:t>
                      </a:r>
                      <a:r>
                        <a:rPr lang="en-US" sz="1600" baseline="0" dirty="0" smtClean="0">
                          <a:latin typeface="Calibri" panose="020F0502020204030204" pitchFamily="34" charset="0"/>
                        </a:rPr>
                        <a:t> (excluding outcomes for which the reports are classified by 31 March 2017)</a:t>
                      </a:r>
                      <a:endParaRPr lang="en-US" sz="1600" dirty="0">
                        <a:latin typeface="Calibri" panose="020F0502020204030204" pitchFamily="34" charset="0"/>
                      </a:endParaRPr>
                    </a:p>
                  </a:txBody>
                  <a:tcPr/>
                </a:tc>
                <a:tc>
                  <a:txBody>
                    <a:bodyPr/>
                    <a:lstStyle/>
                    <a:p>
                      <a:r>
                        <a:rPr lang="en-US" sz="1600" dirty="0" smtClean="0">
                          <a:latin typeface="Calibri" panose="020F0502020204030204" pitchFamily="34" charset="0"/>
                        </a:rPr>
                        <a:t>One report for each outcome for which the reports are classified</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Achieved</a:t>
                      </a:r>
                      <a:endParaRPr lang="en-US" sz="1600" kern="1200" dirty="0" smtClean="0">
                        <a:solidFill>
                          <a:schemeClr val="dk1"/>
                        </a:solidFill>
                        <a:effectLst/>
                        <a:latin typeface="Calibri" panose="020F0502020204030204" pitchFamily="34" charset="0"/>
                        <a:ea typeface="+mn-ea"/>
                        <a:cs typeface="+mn-cs"/>
                      </a:endParaRPr>
                    </a:p>
                    <a:p>
                      <a:r>
                        <a:rPr lang="en-US" sz="1600" kern="1200" dirty="0" smtClean="0">
                          <a:solidFill>
                            <a:schemeClr val="dk1"/>
                          </a:solidFill>
                          <a:effectLst/>
                          <a:latin typeface="Calibri" panose="020F0502020204030204" pitchFamily="34" charset="0"/>
                          <a:ea typeface="+mn-ea"/>
                          <a:cs typeface="+mn-cs"/>
                        </a:rPr>
                        <a:t> 13 outcomes reports were displayed to the public on POA website. Outcome 11 was classified</a:t>
                      </a:r>
                      <a:endParaRPr lang="en-US" sz="1600" dirty="0">
                        <a:latin typeface="Calibri" panose="020F0502020204030204" pitchFamily="34" charset="0"/>
                      </a:endParaRPr>
                    </a:p>
                  </a:txBody>
                  <a:tcPr/>
                </a:tc>
                <a:extLst>
                  <a:ext uri="{0D108BD9-81ED-4DB2-BD59-A6C34878D82A}">
                    <a16:rowId xmlns:a16="http://schemas.microsoft.com/office/drawing/2014/main" val="3082595067"/>
                  </a:ext>
                </a:extLst>
              </a:tr>
              <a:tr h="1618520">
                <a:tc>
                  <a:txBody>
                    <a:bodyPr/>
                    <a:lstStyle/>
                    <a:p>
                      <a:r>
                        <a:rPr lang="en-ZA" sz="1600" kern="1200" dirty="0" smtClean="0">
                          <a:effectLst/>
                          <a:latin typeface="Calibri" panose="020F0502020204030204" pitchFamily="34" charset="0"/>
                        </a:rPr>
                        <a:t>Develop  a concept document</a:t>
                      </a:r>
                      <a:endParaRPr lang="en-US" sz="1600" dirty="0">
                        <a:latin typeface="Calibri" panose="020F0502020204030204" pitchFamily="34" charset="0"/>
                      </a:endParaRPr>
                    </a:p>
                  </a:txBody>
                  <a:tcPr/>
                </a:tc>
                <a:tc>
                  <a:txBody>
                    <a:bodyPr/>
                    <a:lstStyle/>
                    <a:p>
                      <a:r>
                        <a:rPr lang="en-US" sz="1600" dirty="0" smtClean="0">
                          <a:latin typeface="Calibri" panose="020F0502020204030204" pitchFamily="34" charset="0"/>
                        </a:rPr>
                        <a:t>Produce 2</a:t>
                      </a:r>
                      <a:r>
                        <a:rPr lang="en-US" sz="1600" baseline="30000" dirty="0" smtClean="0">
                          <a:latin typeface="Calibri" panose="020F0502020204030204" pitchFamily="34" charset="0"/>
                        </a:rPr>
                        <a:t>nd</a:t>
                      </a:r>
                      <a:r>
                        <a:rPr lang="en-US" sz="1600" dirty="0" smtClean="0">
                          <a:latin typeface="Calibri" panose="020F0502020204030204" pitchFamily="34" charset="0"/>
                        </a:rPr>
                        <a:t> draft</a:t>
                      </a:r>
                      <a:r>
                        <a:rPr lang="en-US" sz="1600" baseline="0" dirty="0" smtClean="0">
                          <a:latin typeface="Calibri" panose="020F0502020204030204" pitchFamily="34" charset="0"/>
                        </a:rPr>
                        <a:t> concept document and project plan in consultation with StatsSA</a:t>
                      </a:r>
                      <a:endParaRPr lang="en-US" sz="1600" dirty="0">
                        <a:latin typeface="Calibri" panose="020F0502020204030204" pitchFamily="34" charset="0"/>
                      </a:endParaRPr>
                    </a:p>
                  </a:txBody>
                  <a:tcPr/>
                </a:tc>
                <a:tc>
                  <a:txBody>
                    <a:bodyPr/>
                    <a:lstStyle/>
                    <a:p>
                      <a:r>
                        <a:rPr lang="en-ZA" sz="1600" kern="1200" dirty="0" smtClean="0">
                          <a:effectLst/>
                          <a:latin typeface="Calibri" panose="020F0502020204030204" pitchFamily="34" charset="0"/>
                        </a:rPr>
                        <a:t>Implement the project plan and report on progress</a:t>
                      </a:r>
                      <a:endParaRPr lang="en-US" sz="1600" dirty="0">
                        <a:latin typeface="Calibri" panose="020F0502020204030204" pitchFamily="34" charset="0"/>
                      </a:endParaRPr>
                    </a:p>
                  </a:txBody>
                  <a:tcPr/>
                </a:tc>
                <a:tc>
                  <a:txBody>
                    <a:bodyPr/>
                    <a:lstStyle/>
                    <a:p>
                      <a:pPr marL="0" marR="0">
                        <a:lnSpc>
                          <a:spcPct val="115000"/>
                        </a:lnSpc>
                        <a:spcBef>
                          <a:spcPts val="0"/>
                        </a:spcBef>
                        <a:spcAft>
                          <a:spcPts val="0"/>
                        </a:spcAft>
                      </a:pPr>
                      <a:r>
                        <a:rPr lang="en-US" sz="1600" b="1" dirty="0">
                          <a:effectLst/>
                          <a:latin typeface="Calibri" panose="020F0502020204030204" pitchFamily="34" charset="0"/>
                          <a:ea typeface="Calibri" panose="020F0502020204030204" pitchFamily="34" charset="0"/>
                          <a:cs typeface="Arial" panose="020B0604020202020204" pitchFamily="34" charset="0"/>
                        </a:rPr>
                        <a:t>Target Achieved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ZA" sz="1600" dirty="0" smtClean="0">
                          <a:effectLst/>
                          <a:latin typeface="Calibri" panose="020F0502020204030204" pitchFamily="34" charset="0"/>
                          <a:ea typeface="Calibri" panose="020F0502020204030204" pitchFamily="34" charset="0"/>
                          <a:cs typeface="Arial" panose="020B0604020202020204" pitchFamily="34" charset="0"/>
                        </a:rPr>
                        <a:t>Progress </a:t>
                      </a:r>
                      <a:r>
                        <a:rPr lang="en-ZA" sz="1600" dirty="0">
                          <a:effectLst/>
                          <a:latin typeface="Calibri" panose="020F0502020204030204" pitchFamily="34" charset="0"/>
                          <a:ea typeface="Calibri" panose="020F0502020204030204" pitchFamily="34" charset="0"/>
                          <a:cs typeface="Arial" panose="020B0604020202020204" pitchFamily="34" charset="0"/>
                        </a:rPr>
                        <a:t>report has been prepared. The concept document including project plan was </a:t>
                      </a:r>
                      <a:r>
                        <a:rPr lang="en-ZA" sz="1600" dirty="0" smtClean="0">
                          <a:effectLst/>
                          <a:latin typeface="Calibri" panose="020F0502020204030204" pitchFamily="34" charset="0"/>
                          <a:ea typeface="Calibri" panose="020F0502020204030204" pitchFamily="34" charset="0"/>
                          <a:cs typeface="Arial" panose="020B0604020202020204" pitchFamily="34" charset="0"/>
                        </a:rPr>
                        <a:t>submitted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5019533"/>
                  </a:ext>
                </a:extLst>
              </a:tr>
            </a:tbl>
          </a:graphicData>
        </a:graphic>
      </p:graphicFrame>
    </p:spTree>
    <p:extLst>
      <p:ext uri="{BB962C8B-B14F-4D97-AF65-F5344CB8AC3E}">
        <p14:creationId xmlns:p14="http://schemas.microsoft.com/office/powerpoint/2010/main" val="88027393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3403585935"/>
              </p:ext>
            </p:extLst>
          </p:nvPr>
        </p:nvGraphicFramePr>
        <p:xfrm>
          <a:off x="230143" y="1556792"/>
          <a:ext cx="8590330" cy="4287899"/>
        </p:xfrm>
        <a:graphic>
          <a:graphicData uri="http://schemas.openxmlformats.org/drawingml/2006/table">
            <a:tbl>
              <a:tblPr firstRow="1" bandRow="1">
                <a:tableStyleId>{93296810-A885-4BE3-A3E7-6D5BEEA58F35}</a:tableStyleId>
              </a:tblPr>
              <a:tblGrid>
                <a:gridCol w="2355414">
                  <a:extLst>
                    <a:ext uri="{9D8B030D-6E8A-4147-A177-3AD203B41FA5}">
                      <a16:colId xmlns:a16="http://schemas.microsoft.com/office/drawing/2014/main" val="1445012101"/>
                    </a:ext>
                  </a:extLst>
                </a:gridCol>
                <a:gridCol w="2286136">
                  <a:extLst>
                    <a:ext uri="{9D8B030D-6E8A-4147-A177-3AD203B41FA5}">
                      <a16:colId xmlns:a16="http://schemas.microsoft.com/office/drawing/2014/main" val="3532973627"/>
                    </a:ext>
                  </a:extLst>
                </a:gridCol>
                <a:gridCol w="1939752">
                  <a:extLst>
                    <a:ext uri="{9D8B030D-6E8A-4147-A177-3AD203B41FA5}">
                      <a16:colId xmlns:a16="http://schemas.microsoft.com/office/drawing/2014/main" val="2235992247"/>
                    </a:ext>
                  </a:extLst>
                </a:gridCol>
                <a:gridCol w="2009028">
                  <a:extLst>
                    <a:ext uri="{9D8B030D-6E8A-4147-A177-3AD203B41FA5}">
                      <a16:colId xmlns:a16="http://schemas.microsoft.com/office/drawing/2014/main" val="3483242291"/>
                    </a:ext>
                  </a:extLst>
                </a:gridCol>
              </a:tblGrid>
              <a:tr h="55464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effectLst/>
                          <a:latin typeface="Calibri" panose="020F0502020204030204" pitchFamily="34" charset="0"/>
                        </a:rPr>
                        <a:t>Planned Annual Target 2016/17</a:t>
                      </a:r>
                      <a:endParaRPr lang="en-ZA" sz="1600" dirty="0" smtClean="0">
                        <a:effectLst/>
                        <a:latin typeface="Calibri" panose="020F0502020204030204" pitchFamily="34" charset="0"/>
                      </a:endParaRPr>
                    </a:p>
                  </a:txBody>
                  <a:tcPr>
                    <a:solidFill>
                      <a:srgbClr val="3F8766"/>
                    </a:solidFill>
                  </a:tcPr>
                </a:tc>
                <a:tc>
                  <a:txBody>
                    <a:bodyPr/>
                    <a:lstStyle/>
                    <a:p>
                      <a:pPr algn="ctr">
                        <a:spcAft>
                          <a:spcPts val="0"/>
                        </a:spcAft>
                      </a:pPr>
                      <a:r>
                        <a:rPr lang="en-US" sz="1600" baseline="0" dirty="0" smtClean="0">
                          <a:effectLst/>
                          <a:latin typeface="Calibri" panose="020F0502020204030204" pitchFamily="34" charset="0"/>
                        </a:rPr>
                        <a:t>2</a:t>
                      </a:r>
                      <a:r>
                        <a:rPr lang="en-US" sz="1600" baseline="30000" dirty="0" smtClean="0">
                          <a:effectLst/>
                          <a:latin typeface="Calibri" panose="020F0502020204030204" pitchFamily="34" charset="0"/>
                        </a:rPr>
                        <a:t>nd</a:t>
                      </a:r>
                      <a:r>
                        <a:rPr lang="en-US" sz="1600" baseline="0" dirty="0" smtClean="0">
                          <a:effectLst/>
                          <a:latin typeface="Calibri" panose="020F0502020204030204" pitchFamily="34" charset="0"/>
                        </a:rPr>
                        <a:t> </a:t>
                      </a:r>
                      <a:r>
                        <a:rPr lang="en-US" sz="1600" dirty="0" smtClean="0">
                          <a:effectLst/>
                          <a:latin typeface="Calibri" panose="020F0502020204030204" pitchFamily="34" charset="0"/>
                        </a:rPr>
                        <a:t>Quarter </a:t>
                      </a:r>
                      <a:endParaRPr lang="en-ZA" sz="1600" dirty="0" smtClean="0">
                        <a:effectLst/>
                        <a:latin typeface="Calibri" panose="020F0502020204030204" pitchFamily="34" charset="0"/>
                      </a:endParaRPr>
                    </a:p>
                    <a:p>
                      <a:pPr algn="ctr">
                        <a:spcAft>
                          <a:spcPts val="0"/>
                        </a:spcAft>
                      </a:pPr>
                      <a:r>
                        <a:rPr lang="en-US" sz="1600" dirty="0" smtClean="0">
                          <a:effectLst/>
                          <a:latin typeface="Calibri" panose="020F0502020204030204" pitchFamily="34" charset="0"/>
                        </a:rPr>
                        <a:t>Targets</a:t>
                      </a:r>
                      <a:endParaRPr lang="en-ZA" sz="1600" dirty="0" smtClean="0">
                        <a:effectLst/>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3</a:t>
                      </a:r>
                      <a:r>
                        <a:rPr lang="en-US" sz="1600" baseline="30000" dirty="0" smtClean="0">
                          <a:latin typeface="Calibri" panose="020F0502020204030204" pitchFamily="34" charset="0"/>
                        </a:rPr>
                        <a:t>rd</a:t>
                      </a:r>
                      <a:r>
                        <a:rPr lang="en-US" sz="1600" dirty="0" smtClean="0">
                          <a:latin typeface="Calibri" panose="020F0502020204030204" pitchFamily="34" charset="0"/>
                        </a:rPr>
                        <a:t> Quarter Targets</a:t>
                      </a: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Actual Achievement/</a:t>
                      </a:r>
                      <a:r>
                        <a:rPr lang="en-US" sz="1600" baseline="0" dirty="0" smtClean="0">
                          <a:latin typeface="Calibri" panose="020F0502020204030204" pitchFamily="34" charset="0"/>
                        </a:rPr>
                        <a:t> Narration</a:t>
                      </a:r>
                      <a:endParaRPr lang="en-US" sz="1600" dirty="0">
                        <a:latin typeface="Calibri" panose="020F0502020204030204" pitchFamily="34" charset="0"/>
                      </a:endParaRPr>
                    </a:p>
                  </a:txBody>
                  <a:tcPr>
                    <a:solidFill>
                      <a:srgbClr val="3F8766"/>
                    </a:solidFill>
                  </a:tcPr>
                </a:tc>
                <a:extLst>
                  <a:ext uri="{0D108BD9-81ED-4DB2-BD59-A6C34878D82A}">
                    <a16:rowId xmlns:a16="http://schemas.microsoft.com/office/drawing/2014/main" val="1698796475"/>
                  </a:ext>
                </a:extLst>
              </a:tr>
              <a:tr h="1488774">
                <a:tc>
                  <a:txBody>
                    <a:bodyPr/>
                    <a:lstStyle/>
                    <a:p>
                      <a:r>
                        <a:rPr lang="en-US" sz="1600" dirty="0" smtClean="0">
                          <a:latin typeface="Calibri" panose="020F0502020204030204" pitchFamily="34" charset="0"/>
                        </a:rPr>
                        <a:t>Produce 2 Operation Phakisa interactive dashboard reports per lab and publish on Operation Phakisa website by 31 March 2017</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1</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Achieved</a:t>
                      </a:r>
                      <a:endParaRPr lang="en-US" sz="1600" kern="1200" dirty="0" smtClean="0">
                        <a:solidFill>
                          <a:schemeClr val="dk1"/>
                        </a:solidFill>
                        <a:effectLst/>
                        <a:latin typeface="Calibri" panose="020F0502020204030204" pitchFamily="34" charset="0"/>
                        <a:ea typeface="+mn-ea"/>
                        <a:cs typeface="+mn-cs"/>
                      </a:endParaRPr>
                    </a:p>
                    <a:p>
                      <a:r>
                        <a:rPr lang="en-US" sz="1600" kern="1200" dirty="0" smtClean="0">
                          <a:solidFill>
                            <a:schemeClr val="dk1"/>
                          </a:solidFill>
                          <a:effectLst/>
                          <a:latin typeface="Calibri" panose="020F0502020204030204" pitchFamily="34" charset="0"/>
                          <a:ea typeface="+mn-ea"/>
                          <a:cs typeface="+mn-cs"/>
                        </a:rPr>
                        <a:t> Dashboard reports for Ocean Economy and Ideal Clinic labs published on the Phakisa Website.</a:t>
                      </a:r>
                      <a:endParaRPr lang="en-US" sz="1600" dirty="0">
                        <a:latin typeface="Calibri" panose="020F0502020204030204" pitchFamily="34" charset="0"/>
                      </a:endParaRPr>
                    </a:p>
                  </a:txBody>
                  <a:tcPr/>
                </a:tc>
                <a:extLst>
                  <a:ext uri="{0D108BD9-81ED-4DB2-BD59-A6C34878D82A}">
                    <a16:rowId xmlns:a16="http://schemas.microsoft.com/office/drawing/2014/main" val="2309759402"/>
                  </a:ext>
                </a:extLst>
              </a:tr>
              <a:tr h="2154299">
                <a:tc>
                  <a:txBody>
                    <a:bodyPr/>
                    <a:lstStyle/>
                    <a:p>
                      <a:r>
                        <a:rPr lang="en-ZA" sz="1600" kern="1200" dirty="0" smtClean="0">
                          <a:effectLst/>
                          <a:latin typeface="Calibri" panose="020F0502020204030204" pitchFamily="34" charset="0"/>
                        </a:rPr>
                        <a:t>Provide quality advice to political principals by preparing briefing notes on 75% of  Cabinet memoranda and</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100% of requests from political principals </a:t>
                      </a:r>
                      <a:endParaRPr lang="en-US" sz="1600" dirty="0">
                        <a:latin typeface="Calibri" panose="020F0502020204030204" pitchFamily="34" charset="0"/>
                      </a:endParaRPr>
                    </a:p>
                  </a:txBody>
                  <a:tcPr/>
                </a:tc>
                <a:tc>
                  <a:txBody>
                    <a:bodyPr/>
                    <a:lstStyle/>
                    <a:p>
                      <a:r>
                        <a:rPr lang="en-ZA" sz="1600" kern="1200" dirty="0" smtClean="0">
                          <a:effectLst/>
                          <a:latin typeface="Calibri" panose="020F0502020204030204" pitchFamily="34" charset="0"/>
                        </a:rPr>
                        <a:t>Produce 75% of briefing notes on Cabinet memoranda and 100% of briefing</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notes or reports on specific requests received </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Produce 75% of</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briefing notes on Cabinet memoranda and</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100% of briefing</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notes or reports</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on specific requests received </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Exceeded</a:t>
                      </a:r>
                      <a:endParaRPr lang="en-US" sz="1600" kern="1200" dirty="0" smtClean="0">
                        <a:solidFill>
                          <a:schemeClr val="dk1"/>
                        </a:solidFill>
                        <a:effectLst/>
                        <a:latin typeface="Calibri" panose="020F0502020204030204" pitchFamily="34" charset="0"/>
                        <a:ea typeface="+mn-ea"/>
                        <a:cs typeface="+mn-cs"/>
                      </a:endParaRPr>
                    </a:p>
                    <a:p>
                      <a:r>
                        <a:rPr lang="en-US" sz="1600" b="1" kern="1200" dirty="0" smtClean="0">
                          <a:solidFill>
                            <a:schemeClr val="dk1"/>
                          </a:solidFill>
                          <a:effectLst/>
                          <a:latin typeface="Calibri" panose="020F0502020204030204" pitchFamily="34" charset="0"/>
                          <a:ea typeface="+mn-ea"/>
                          <a:cs typeface="+mn-cs"/>
                        </a:rPr>
                        <a:t> </a:t>
                      </a:r>
                      <a:r>
                        <a:rPr lang="en-US" sz="1600" kern="1200" dirty="0" smtClean="0">
                          <a:solidFill>
                            <a:schemeClr val="dk1"/>
                          </a:solidFill>
                          <a:effectLst/>
                          <a:latin typeface="Calibri" panose="020F0502020204030204" pitchFamily="34" charset="0"/>
                          <a:ea typeface="+mn-ea"/>
                          <a:cs typeface="+mn-cs"/>
                        </a:rPr>
                        <a:t>67 of 81 briefing notes for Cabinet memoranda (67/81*100=83%) completed</a:t>
                      </a:r>
                      <a:r>
                        <a:rPr lang="en-US" sz="1600" b="1" kern="1200" dirty="0" smtClean="0">
                          <a:solidFill>
                            <a:schemeClr val="dk1"/>
                          </a:solidFill>
                          <a:effectLst/>
                          <a:latin typeface="Calibri" panose="020F0502020204030204" pitchFamily="34" charset="0"/>
                          <a:ea typeface="+mn-ea"/>
                          <a:cs typeface="+mn-cs"/>
                        </a:rPr>
                        <a:t>.</a:t>
                      </a:r>
                      <a:endParaRPr lang="en-US" sz="1600" kern="1200" dirty="0" smtClean="0">
                        <a:solidFill>
                          <a:schemeClr val="dk1"/>
                        </a:solidFill>
                        <a:effectLst/>
                        <a:latin typeface="Calibri" panose="020F0502020204030204" pitchFamily="34" charset="0"/>
                        <a:ea typeface="+mn-ea"/>
                        <a:cs typeface="+mn-cs"/>
                      </a:endParaRPr>
                    </a:p>
                    <a:p>
                      <a:endParaRPr lang="en-US" sz="1600" dirty="0">
                        <a:latin typeface="Calibri" panose="020F0502020204030204" pitchFamily="34" charset="0"/>
                      </a:endParaRPr>
                    </a:p>
                  </a:txBody>
                  <a:tcPr/>
                </a:tc>
                <a:extLst>
                  <a:ext uri="{0D108BD9-81ED-4DB2-BD59-A6C34878D82A}">
                    <a16:rowId xmlns:a16="http://schemas.microsoft.com/office/drawing/2014/main" val="3082595067"/>
                  </a:ext>
                </a:extLst>
              </a:tr>
            </a:tbl>
          </a:graphicData>
        </a:graphic>
      </p:graphicFrame>
    </p:spTree>
    <p:extLst>
      <p:ext uri="{BB962C8B-B14F-4D97-AF65-F5344CB8AC3E}">
        <p14:creationId xmlns:p14="http://schemas.microsoft.com/office/powerpoint/2010/main" val="37588582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3109994771"/>
              </p:ext>
            </p:extLst>
          </p:nvPr>
        </p:nvGraphicFramePr>
        <p:xfrm>
          <a:off x="323527" y="1484784"/>
          <a:ext cx="8701727" cy="4552609"/>
        </p:xfrm>
        <a:graphic>
          <a:graphicData uri="http://schemas.openxmlformats.org/drawingml/2006/table">
            <a:tbl>
              <a:tblPr firstRow="1" bandRow="1">
                <a:tableStyleId>{93296810-A885-4BE3-A3E7-6D5BEEA58F35}</a:tableStyleId>
              </a:tblPr>
              <a:tblGrid>
                <a:gridCol w="2596484">
                  <a:extLst>
                    <a:ext uri="{9D8B030D-6E8A-4147-A177-3AD203B41FA5}">
                      <a16:colId xmlns:a16="http://schemas.microsoft.com/office/drawing/2014/main" val="1445012101"/>
                    </a:ext>
                  </a:extLst>
                </a:gridCol>
                <a:gridCol w="2175432">
                  <a:extLst>
                    <a:ext uri="{9D8B030D-6E8A-4147-A177-3AD203B41FA5}">
                      <a16:colId xmlns:a16="http://schemas.microsoft.com/office/drawing/2014/main" val="3532973627"/>
                    </a:ext>
                  </a:extLst>
                </a:gridCol>
                <a:gridCol w="1894731">
                  <a:extLst>
                    <a:ext uri="{9D8B030D-6E8A-4147-A177-3AD203B41FA5}">
                      <a16:colId xmlns:a16="http://schemas.microsoft.com/office/drawing/2014/main" val="2235992247"/>
                    </a:ext>
                  </a:extLst>
                </a:gridCol>
                <a:gridCol w="2035080">
                  <a:extLst>
                    <a:ext uri="{9D8B030D-6E8A-4147-A177-3AD203B41FA5}">
                      <a16:colId xmlns:a16="http://schemas.microsoft.com/office/drawing/2014/main" val="3483242291"/>
                    </a:ext>
                  </a:extLst>
                </a:gridCol>
              </a:tblGrid>
              <a:tr h="62068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effectLst/>
                          <a:latin typeface="Calibri" panose="020F0502020204030204" pitchFamily="34" charset="0"/>
                        </a:rPr>
                        <a:t>Planned Annual Target 2016/17</a:t>
                      </a:r>
                      <a:endParaRPr lang="en-ZA" sz="1600" dirty="0" smtClean="0">
                        <a:effectLst/>
                        <a:latin typeface="Calibri" panose="020F0502020204030204" pitchFamily="34" charset="0"/>
                      </a:endParaRPr>
                    </a:p>
                  </a:txBody>
                  <a:tcPr>
                    <a:solidFill>
                      <a:srgbClr val="3F8766"/>
                    </a:solidFill>
                  </a:tcPr>
                </a:tc>
                <a:tc>
                  <a:txBody>
                    <a:bodyPr/>
                    <a:lstStyle/>
                    <a:p>
                      <a:pPr algn="ctr">
                        <a:spcAft>
                          <a:spcPts val="0"/>
                        </a:spcAft>
                      </a:pPr>
                      <a:r>
                        <a:rPr lang="en-US" sz="1600" baseline="0" dirty="0" smtClean="0">
                          <a:effectLst/>
                          <a:latin typeface="Calibri" panose="020F0502020204030204" pitchFamily="34" charset="0"/>
                        </a:rPr>
                        <a:t>2</a:t>
                      </a:r>
                      <a:r>
                        <a:rPr lang="en-US" sz="1600" baseline="30000" dirty="0" smtClean="0">
                          <a:effectLst/>
                          <a:latin typeface="Calibri" panose="020F0502020204030204" pitchFamily="34" charset="0"/>
                        </a:rPr>
                        <a:t>nd</a:t>
                      </a:r>
                      <a:r>
                        <a:rPr lang="en-US" sz="1600" baseline="0" dirty="0" smtClean="0">
                          <a:effectLst/>
                          <a:latin typeface="Calibri" panose="020F0502020204030204" pitchFamily="34" charset="0"/>
                        </a:rPr>
                        <a:t> </a:t>
                      </a:r>
                      <a:r>
                        <a:rPr lang="en-US" sz="1600" dirty="0" smtClean="0">
                          <a:effectLst/>
                          <a:latin typeface="Calibri" panose="020F0502020204030204" pitchFamily="34" charset="0"/>
                        </a:rPr>
                        <a:t>Quarter </a:t>
                      </a:r>
                      <a:endParaRPr lang="en-ZA" sz="1600" dirty="0" smtClean="0">
                        <a:effectLst/>
                        <a:latin typeface="Calibri" panose="020F0502020204030204" pitchFamily="34" charset="0"/>
                      </a:endParaRPr>
                    </a:p>
                    <a:p>
                      <a:pPr algn="ctr">
                        <a:spcAft>
                          <a:spcPts val="0"/>
                        </a:spcAft>
                      </a:pPr>
                      <a:r>
                        <a:rPr lang="en-US" sz="1600" dirty="0" smtClean="0">
                          <a:effectLst/>
                          <a:latin typeface="Calibri" panose="020F0502020204030204" pitchFamily="34" charset="0"/>
                        </a:rPr>
                        <a:t>Targets</a:t>
                      </a:r>
                      <a:endParaRPr lang="en-ZA" sz="1600" dirty="0" smtClean="0">
                        <a:effectLst/>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3</a:t>
                      </a:r>
                      <a:r>
                        <a:rPr lang="en-US" sz="1600" baseline="30000" dirty="0" smtClean="0">
                          <a:latin typeface="Calibri" panose="020F0502020204030204" pitchFamily="34" charset="0"/>
                        </a:rPr>
                        <a:t>rd</a:t>
                      </a:r>
                      <a:r>
                        <a:rPr lang="en-US" sz="1600" dirty="0" smtClean="0">
                          <a:latin typeface="Calibri" panose="020F0502020204030204" pitchFamily="34" charset="0"/>
                        </a:rPr>
                        <a:t> Quarter Targets</a:t>
                      </a: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Actual Achievement/</a:t>
                      </a:r>
                      <a:r>
                        <a:rPr lang="en-US" sz="1600" baseline="0" dirty="0" smtClean="0">
                          <a:latin typeface="Calibri" panose="020F0502020204030204" pitchFamily="34" charset="0"/>
                        </a:rPr>
                        <a:t> Narration</a:t>
                      </a:r>
                      <a:endParaRPr lang="en-US" sz="1600" dirty="0">
                        <a:latin typeface="Calibri" panose="020F0502020204030204" pitchFamily="34" charset="0"/>
                      </a:endParaRPr>
                    </a:p>
                  </a:txBody>
                  <a:tcPr>
                    <a:solidFill>
                      <a:srgbClr val="3F8766"/>
                    </a:solidFill>
                  </a:tcPr>
                </a:tc>
                <a:extLst>
                  <a:ext uri="{0D108BD9-81ED-4DB2-BD59-A6C34878D82A}">
                    <a16:rowId xmlns:a16="http://schemas.microsoft.com/office/drawing/2014/main" val="1698796475"/>
                  </a:ext>
                </a:extLst>
              </a:tr>
              <a:tr h="490344">
                <a:tc>
                  <a:txBody>
                    <a:bodyPr/>
                    <a:lstStyle/>
                    <a:p>
                      <a:r>
                        <a:rPr lang="en-ZA" sz="1600" kern="1200" dirty="0" smtClean="0">
                          <a:effectLst/>
                          <a:latin typeface="Calibri" panose="020F0502020204030204" pitchFamily="34" charset="0"/>
                        </a:rPr>
                        <a:t>Produce an average of 80% of briefing notes</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on executive visits</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throughout the quarters of the financial year </a:t>
                      </a:r>
                      <a:endParaRPr lang="en-US" sz="1600" dirty="0">
                        <a:latin typeface="Calibri" panose="020F0502020204030204" pitchFamily="34" charset="0"/>
                      </a:endParaRPr>
                    </a:p>
                  </a:txBody>
                  <a:tcPr/>
                </a:tc>
                <a:tc>
                  <a:txBody>
                    <a:bodyPr/>
                    <a:lstStyle/>
                    <a:p>
                      <a:r>
                        <a:rPr lang="en-ZA" sz="1600" kern="1200" dirty="0" smtClean="0">
                          <a:effectLst/>
                          <a:latin typeface="Calibri" panose="020F0502020204030204" pitchFamily="34" charset="0"/>
                        </a:rPr>
                        <a:t>Produce an</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average of 80% of</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briefing notes on</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executive visits </a:t>
                      </a:r>
                      <a:endParaRPr lang="en-US" sz="1600" dirty="0">
                        <a:latin typeface="Calibri" panose="020F0502020204030204" pitchFamily="34" charset="0"/>
                      </a:endParaRPr>
                    </a:p>
                  </a:txBody>
                  <a:tcPr/>
                </a:tc>
                <a:tc>
                  <a:txBody>
                    <a:bodyPr/>
                    <a:lstStyle/>
                    <a:p>
                      <a:r>
                        <a:rPr lang="en-ZA" sz="1600" kern="1200" dirty="0" smtClean="0">
                          <a:effectLst/>
                          <a:latin typeface="Calibri" panose="020F0502020204030204" pitchFamily="34" charset="0"/>
                        </a:rPr>
                        <a:t>Produce an</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average of 80% of</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briefing notes on</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executive visits </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Exceeded</a:t>
                      </a:r>
                      <a:endParaRPr lang="en-US" sz="1600" kern="1200" dirty="0" smtClean="0">
                        <a:solidFill>
                          <a:schemeClr val="dk1"/>
                        </a:solidFill>
                        <a:effectLst/>
                        <a:latin typeface="Calibri" panose="020F0502020204030204" pitchFamily="34" charset="0"/>
                        <a:ea typeface="+mn-ea"/>
                        <a:cs typeface="+mn-cs"/>
                      </a:endParaRPr>
                    </a:p>
                    <a:p>
                      <a:r>
                        <a:rPr lang="en-US" sz="1600" kern="1200" dirty="0" smtClean="0">
                          <a:solidFill>
                            <a:schemeClr val="dk1"/>
                          </a:solidFill>
                          <a:effectLst/>
                          <a:latin typeface="Calibri" panose="020F0502020204030204" pitchFamily="34" charset="0"/>
                          <a:ea typeface="+mn-ea"/>
                          <a:cs typeface="+mn-cs"/>
                        </a:rPr>
                        <a:t>15 of 16 Briefing notes on executive visits were produced (15/16*100=94%)</a:t>
                      </a:r>
                      <a:endParaRPr lang="en-US" sz="1600" dirty="0">
                        <a:latin typeface="Calibri" panose="020F0502020204030204" pitchFamily="34" charset="0"/>
                      </a:endParaRPr>
                    </a:p>
                  </a:txBody>
                  <a:tcPr/>
                </a:tc>
                <a:extLst>
                  <a:ext uri="{0D108BD9-81ED-4DB2-BD59-A6C34878D82A}">
                    <a16:rowId xmlns:a16="http://schemas.microsoft.com/office/drawing/2014/main" val="3257800667"/>
                  </a:ext>
                </a:extLst>
              </a:tr>
              <a:tr h="138103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Produce 3 briefing notes on the status</a:t>
                      </a:r>
                      <a:r>
                        <a:rPr lang="en-US" sz="1600" baseline="0" dirty="0" smtClean="0">
                          <a:latin typeface="Calibri" panose="020F0502020204030204" pitchFamily="34" charset="0"/>
                        </a:rPr>
                        <a:t> of mining towns and labour sending areas submitted to Minister to update him on progress</a:t>
                      </a:r>
                      <a:endParaRPr lang="en-US" sz="1600" dirty="0">
                        <a:latin typeface="Calibri" panose="020F0502020204030204" pitchFamily="34" charset="0"/>
                      </a:endParaRPr>
                    </a:p>
                  </a:txBody>
                  <a:tcPr/>
                </a:tc>
                <a:tc>
                  <a:txBody>
                    <a:bodyPr/>
                    <a:lstStyle/>
                    <a:p>
                      <a:r>
                        <a:rPr lang="en-US" sz="1600" dirty="0" smtClean="0">
                          <a:latin typeface="Calibri" panose="020F0502020204030204" pitchFamily="34" charset="0"/>
                        </a:rPr>
                        <a:t>1</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Achieved</a:t>
                      </a:r>
                      <a:endParaRPr lang="en-US" sz="1600" kern="1200" dirty="0" smtClean="0">
                        <a:solidFill>
                          <a:schemeClr val="dk1"/>
                        </a:solidFill>
                        <a:effectLst/>
                        <a:latin typeface="Calibri" panose="020F0502020204030204" pitchFamily="34" charset="0"/>
                        <a:ea typeface="+mn-ea"/>
                        <a:cs typeface="+mn-cs"/>
                      </a:endParaRPr>
                    </a:p>
                    <a:p>
                      <a:r>
                        <a:rPr lang="en-US" sz="1600" kern="1200" dirty="0" smtClean="0">
                          <a:solidFill>
                            <a:schemeClr val="dk1"/>
                          </a:solidFill>
                          <a:effectLst/>
                          <a:latin typeface="Calibri" panose="020F0502020204030204" pitchFamily="34" charset="0"/>
                          <a:ea typeface="+mn-ea"/>
                          <a:cs typeface="+mn-cs"/>
                        </a:rPr>
                        <a:t> 1 Briefing note on the status of mining towns and labour sending areas was produced</a:t>
                      </a:r>
                      <a:endParaRPr lang="en-US" sz="1600" dirty="0">
                        <a:latin typeface="Calibri" panose="020F0502020204030204" pitchFamily="34" charset="0"/>
                      </a:endParaRPr>
                    </a:p>
                  </a:txBody>
                  <a:tcPr/>
                </a:tc>
                <a:extLst>
                  <a:ext uri="{0D108BD9-81ED-4DB2-BD59-A6C34878D82A}">
                    <a16:rowId xmlns:a16="http://schemas.microsoft.com/office/drawing/2014/main" val="3082595067"/>
                  </a:ext>
                </a:extLst>
              </a:tr>
              <a:tr h="106526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ZA" sz="1600" kern="1200" dirty="0" smtClean="0">
                          <a:effectLst/>
                          <a:latin typeface="Calibri" panose="020F0502020204030204" pitchFamily="34" charset="0"/>
                        </a:rPr>
                        <a:t>LGMIM updated and approved by DG by the end of September 2016</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dirty="0" smtClean="0">
                          <a:effectLst/>
                          <a:latin typeface="Calibri" panose="020F0502020204030204" pitchFamily="34" charset="0"/>
                        </a:rPr>
                        <a:t>Approved LGMIM</a:t>
                      </a:r>
                    </a:p>
                    <a:p>
                      <a:endParaRPr lang="en-US" sz="1600" dirty="0">
                        <a:latin typeface="Calibri" panose="020F0502020204030204" pitchFamily="34" charset="0"/>
                      </a:endParaRPr>
                    </a:p>
                  </a:txBody>
                  <a:tcPr/>
                </a:tc>
                <a:tc>
                  <a:txBody>
                    <a:bodyPr/>
                    <a:lstStyle/>
                    <a:p>
                      <a:r>
                        <a:rPr lang="en-US" sz="1600" dirty="0" smtClean="0">
                          <a:latin typeface="Calibri" panose="020F0502020204030204" pitchFamily="34" charset="0"/>
                        </a:rPr>
                        <a:t>-</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Achieved</a:t>
                      </a:r>
                      <a:endParaRPr lang="en-US" sz="1600" kern="1200" dirty="0" smtClean="0">
                        <a:solidFill>
                          <a:schemeClr val="dk1"/>
                        </a:solidFill>
                        <a:effectLst/>
                        <a:latin typeface="Calibri" panose="020F0502020204030204" pitchFamily="34" charset="0"/>
                        <a:ea typeface="+mn-ea"/>
                        <a:cs typeface="+mn-cs"/>
                      </a:endParaRPr>
                    </a:p>
                    <a:p>
                      <a:r>
                        <a:rPr lang="en-US" sz="1600" kern="1200" dirty="0" smtClean="0">
                          <a:solidFill>
                            <a:schemeClr val="dk1"/>
                          </a:solidFill>
                          <a:effectLst/>
                          <a:latin typeface="Calibri" panose="020F0502020204030204" pitchFamily="34" charset="0"/>
                          <a:ea typeface="+mn-ea"/>
                          <a:cs typeface="+mn-cs"/>
                        </a:rPr>
                        <a:t> LGMIM was approved by DG on the 17 May 2016</a:t>
                      </a:r>
                      <a:endParaRPr lang="en-US" sz="1600" kern="1200" dirty="0">
                        <a:solidFill>
                          <a:schemeClr val="dk1"/>
                        </a:solidFill>
                        <a:effectLst/>
                        <a:latin typeface="Calibri" panose="020F0502020204030204" pitchFamily="34" charset="0"/>
                        <a:ea typeface="+mn-ea"/>
                        <a:cs typeface="+mn-cs"/>
                      </a:endParaRPr>
                    </a:p>
                  </a:txBody>
                  <a:tcPr/>
                </a:tc>
                <a:extLst>
                  <a:ext uri="{0D108BD9-81ED-4DB2-BD59-A6C34878D82A}">
                    <a16:rowId xmlns:a16="http://schemas.microsoft.com/office/drawing/2014/main" val="485019533"/>
                  </a:ext>
                </a:extLst>
              </a:tr>
            </a:tbl>
          </a:graphicData>
        </a:graphic>
      </p:graphicFrame>
    </p:spTree>
    <p:extLst>
      <p:ext uri="{BB962C8B-B14F-4D97-AF65-F5344CB8AC3E}">
        <p14:creationId xmlns:p14="http://schemas.microsoft.com/office/powerpoint/2010/main" val="221947312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3541642988"/>
              </p:ext>
            </p:extLst>
          </p:nvPr>
        </p:nvGraphicFramePr>
        <p:xfrm>
          <a:off x="467544" y="1484784"/>
          <a:ext cx="8568953" cy="5094989"/>
        </p:xfrm>
        <a:graphic>
          <a:graphicData uri="http://schemas.openxmlformats.org/drawingml/2006/table">
            <a:tbl>
              <a:tblPr firstRow="1" bandRow="1">
                <a:tableStyleId>{93296810-A885-4BE3-A3E7-6D5BEEA58F35}</a:tableStyleId>
              </a:tblPr>
              <a:tblGrid>
                <a:gridCol w="1865821">
                  <a:extLst>
                    <a:ext uri="{9D8B030D-6E8A-4147-A177-3AD203B41FA5}">
                      <a16:colId xmlns:a16="http://schemas.microsoft.com/office/drawing/2014/main" val="1445012101"/>
                    </a:ext>
                  </a:extLst>
                </a:gridCol>
                <a:gridCol w="2280448">
                  <a:extLst>
                    <a:ext uri="{9D8B030D-6E8A-4147-A177-3AD203B41FA5}">
                      <a16:colId xmlns:a16="http://schemas.microsoft.com/office/drawing/2014/main" val="3532973627"/>
                    </a:ext>
                  </a:extLst>
                </a:gridCol>
                <a:gridCol w="2073134">
                  <a:extLst>
                    <a:ext uri="{9D8B030D-6E8A-4147-A177-3AD203B41FA5}">
                      <a16:colId xmlns:a16="http://schemas.microsoft.com/office/drawing/2014/main" val="2235992247"/>
                    </a:ext>
                  </a:extLst>
                </a:gridCol>
                <a:gridCol w="2349550">
                  <a:extLst>
                    <a:ext uri="{9D8B030D-6E8A-4147-A177-3AD203B41FA5}">
                      <a16:colId xmlns:a16="http://schemas.microsoft.com/office/drawing/2014/main" val="3483242291"/>
                    </a:ext>
                  </a:extLst>
                </a:gridCol>
              </a:tblGrid>
              <a:tr h="45720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effectLst/>
                          <a:latin typeface="Calibri" panose="020F0502020204030204" pitchFamily="34" charset="0"/>
                        </a:rPr>
                        <a:t>Planned Annual Target 2016/17</a:t>
                      </a:r>
                      <a:endParaRPr lang="en-ZA" sz="1600" dirty="0" smtClean="0">
                        <a:effectLst/>
                        <a:latin typeface="Calibri" panose="020F0502020204030204" pitchFamily="34" charset="0"/>
                      </a:endParaRPr>
                    </a:p>
                  </a:txBody>
                  <a:tcPr>
                    <a:solidFill>
                      <a:srgbClr val="3F8766"/>
                    </a:solidFill>
                  </a:tcPr>
                </a:tc>
                <a:tc>
                  <a:txBody>
                    <a:bodyPr/>
                    <a:lstStyle/>
                    <a:p>
                      <a:pPr algn="ctr">
                        <a:spcAft>
                          <a:spcPts val="0"/>
                        </a:spcAft>
                      </a:pPr>
                      <a:r>
                        <a:rPr lang="en-US" sz="1600" baseline="0" dirty="0" smtClean="0">
                          <a:effectLst/>
                          <a:latin typeface="Calibri" panose="020F0502020204030204" pitchFamily="34" charset="0"/>
                        </a:rPr>
                        <a:t>2</a:t>
                      </a:r>
                      <a:r>
                        <a:rPr lang="en-US" sz="1600" baseline="30000" dirty="0" smtClean="0">
                          <a:effectLst/>
                          <a:latin typeface="Calibri" panose="020F0502020204030204" pitchFamily="34" charset="0"/>
                        </a:rPr>
                        <a:t>nd</a:t>
                      </a:r>
                      <a:r>
                        <a:rPr lang="en-US" sz="1600" baseline="0" dirty="0" smtClean="0">
                          <a:effectLst/>
                          <a:latin typeface="Calibri" panose="020F0502020204030204" pitchFamily="34" charset="0"/>
                        </a:rPr>
                        <a:t>  </a:t>
                      </a:r>
                      <a:r>
                        <a:rPr lang="en-US" sz="1600" dirty="0" smtClean="0">
                          <a:effectLst/>
                          <a:latin typeface="Calibri" panose="020F0502020204030204" pitchFamily="34" charset="0"/>
                        </a:rPr>
                        <a:t>Quarter </a:t>
                      </a:r>
                      <a:endParaRPr lang="en-ZA" sz="1600" dirty="0" smtClean="0">
                        <a:effectLst/>
                        <a:latin typeface="Calibri" panose="020F0502020204030204" pitchFamily="34" charset="0"/>
                      </a:endParaRPr>
                    </a:p>
                    <a:p>
                      <a:pPr algn="ctr">
                        <a:spcAft>
                          <a:spcPts val="0"/>
                        </a:spcAft>
                      </a:pPr>
                      <a:r>
                        <a:rPr lang="en-US" sz="1600" dirty="0" smtClean="0">
                          <a:effectLst/>
                          <a:latin typeface="Calibri" panose="020F0502020204030204" pitchFamily="34" charset="0"/>
                        </a:rPr>
                        <a:t>Targets</a:t>
                      </a:r>
                      <a:endParaRPr lang="en-ZA" sz="1600" dirty="0" smtClean="0">
                        <a:effectLst/>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3</a:t>
                      </a:r>
                      <a:r>
                        <a:rPr lang="en-US" sz="1600" baseline="30000" dirty="0" smtClean="0">
                          <a:latin typeface="Calibri" panose="020F0502020204030204" pitchFamily="34" charset="0"/>
                        </a:rPr>
                        <a:t>rd</a:t>
                      </a:r>
                      <a:r>
                        <a:rPr lang="en-US" sz="1600" dirty="0" smtClean="0">
                          <a:latin typeface="Calibri" panose="020F0502020204030204" pitchFamily="34" charset="0"/>
                        </a:rPr>
                        <a:t> Quarter Targets</a:t>
                      </a: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Actual Achievement/</a:t>
                      </a:r>
                      <a:r>
                        <a:rPr lang="en-US" sz="1600" baseline="0" dirty="0" smtClean="0">
                          <a:latin typeface="Calibri" panose="020F0502020204030204" pitchFamily="34" charset="0"/>
                        </a:rPr>
                        <a:t> Narration</a:t>
                      </a:r>
                      <a:endParaRPr lang="en-US" sz="1600" dirty="0">
                        <a:latin typeface="Calibri" panose="020F0502020204030204" pitchFamily="34" charset="0"/>
                      </a:endParaRPr>
                    </a:p>
                  </a:txBody>
                  <a:tcPr>
                    <a:solidFill>
                      <a:srgbClr val="3F8766"/>
                    </a:solidFill>
                  </a:tcPr>
                </a:tc>
                <a:extLst>
                  <a:ext uri="{0D108BD9-81ED-4DB2-BD59-A6C34878D82A}">
                    <a16:rowId xmlns:a16="http://schemas.microsoft.com/office/drawing/2014/main" val="1698796475"/>
                  </a:ext>
                </a:extLst>
              </a:tr>
              <a:tr h="4572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ZA" sz="1600" kern="1200" dirty="0" smtClean="0">
                          <a:effectLst/>
                          <a:latin typeface="Calibri" panose="020F0502020204030204" pitchFamily="34" charset="0"/>
                        </a:rPr>
                        <a:t>Produce and Submit 1 LGMIM report by July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1</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Achieved</a:t>
                      </a:r>
                      <a:endParaRPr lang="en-US" sz="1600" kern="1200" dirty="0" smtClean="0">
                        <a:solidFill>
                          <a:schemeClr val="dk1"/>
                        </a:solidFill>
                        <a:effectLst/>
                        <a:latin typeface="Calibri" panose="020F0502020204030204" pitchFamily="34" charset="0"/>
                        <a:ea typeface="+mn-ea"/>
                        <a:cs typeface="+mn-cs"/>
                      </a:endParaRPr>
                    </a:p>
                    <a:p>
                      <a:r>
                        <a:rPr lang="en-US" sz="1600" kern="1200" dirty="0" smtClean="0">
                          <a:solidFill>
                            <a:schemeClr val="dk1"/>
                          </a:solidFill>
                          <a:effectLst/>
                          <a:latin typeface="Calibri" panose="020F0502020204030204" pitchFamily="34" charset="0"/>
                          <a:ea typeface="+mn-ea"/>
                          <a:cs typeface="+mn-cs"/>
                        </a:rPr>
                        <a:t> </a:t>
                      </a:r>
                      <a:r>
                        <a:rPr lang="en-ZA" sz="1600" kern="1200" dirty="0" smtClean="0">
                          <a:solidFill>
                            <a:schemeClr val="dk1"/>
                          </a:solidFill>
                          <a:effectLst/>
                          <a:latin typeface="Calibri" panose="020F0502020204030204" pitchFamily="34" charset="0"/>
                          <a:ea typeface="+mn-ea"/>
                          <a:cs typeface="+mn-cs"/>
                        </a:rPr>
                        <a:t>1 LGMIM report was produce and submitted by July 2016</a:t>
                      </a:r>
                      <a:endParaRPr lang="en-US" sz="1600" dirty="0">
                        <a:latin typeface="Calibri" panose="020F0502020204030204" pitchFamily="34" charset="0"/>
                      </a:endParaRPr>
                    </a:p>
                  </a:txBody>
                  <a:tcPr/>
                </a:tc>
                <a:extLst>
                  <a:ext uri="{0D108BD9-81ED-4DB2-BD59-A6C34878D82A}">
                    <a16:rowId xmlns:a16="http://schemas.microsoft.com/office/drawing/2014/main" val="3056836535"/>
                  </a:ext>
                </a:extLst>
              </a:tr>
              <a:tr h="17830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ZA" sz="1600" kern="1200" dirty="0" smtClean="0">
                          <a:effectLst/>
                          <a:latin typeface="Calibri" panose="020F0502020204030204" pitchFamily="34" charset="0"/>
                        </a:rPr>
                        <a:t>Produce annual report showing support for 80% requested impact assessments</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dirty="0" smtClean="0">
                          <a:effectLst/>
                          <a:latin typeface="Calibri" panose="020F0502020204030204" pitchFamily="34" charset="0"/>
                        </a:rPr>
                        <a:t>Report on percentage of request/ submissions received and support provided/ responses sent to departments within 30 days</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dirty="0" smtClean="0">
                          <a:effectLst/>
                          <a:latin typeface="Calibri" panose="020F0502020204030204" pitchFamily="34" charset="0"/>
                        </a:rPr>
                        <a:t>Report on percentage of request/ submissions received and support provided/ responses sent to departments within 30 days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Achieved</a:t>
                      </a:r>
                      <a:endParaRPr lang="en-US" sz="1600" kern="1200" dirty="0" smtClean="0">
                        <a:solidFill>
                          <a:schemeClr val="dk1"/>
                        </a:solidFill>
                        <a:effectLst/>
                        <a:latin typeface="Calibri" panose="020F0502020204030204" pitchFamily="34" charset="0"/>
                        <a:ea typeface="+mn-ea"/>
                        <a:cs typeface="+mn-cs"/>
                      </a:endParaRPr>
                    </a:p>
                    <a:p>
                      <a:r>
                        <a:rPr lang="en-US" sz="1600" kern="1200" dirty="0" smtClean="0">
                          <a:solidFill>
                            <a:schemeClr val="dk1"/>
                          </a:solidFill>
                          <a:effectLst/>
                          <a:latin typeface="Calibri" panose="020F0502020204030204" pitchFamily="34" charset="0"/>
                          <a:ea typeface="+mn-ea"/>
                          <a:cs typeface="+mn-cs"/>
                        </a:rPr>
                        <a:t> 88 of 96 Socio Economic Impact Assessment Study (SEIAS) submissions received and responded to the department with 30 days</a:t>
                      </a:r>
                      <a:endParaRPr lang="en-US" sz="1600" dirty="0">
                        <a:latin typeface="Calibri" panose="020F0502020204030204" pitchFamily="34" charset="0"/>
                      </a:endParaRPr>
                    </a:p>
                  </a:txBody>
                  <a:tcPr/>
                </a:tc>
                <a:extLst>
                  <a:ext uri="{0D108BD9-81ED-4DB2-BD59-A6C34878D82A}">
                    <a16:rowId xmlns:a16="http://schemas.microsoft.com/office/drawing/2014/main" val="3082595067"/>
                  </a:ext>
                </a:extLst>
              </a:tr>
              <a:tr h="14069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ZA" sz="1600" kern="1200" dirty="0" smtClean="0">
                          <a:effectLst/>
                          <a:latin typeface="Calibri" panose="020F0502020204030204" pitchFamily="34" charset="0"/>
                        </a:rPr>
                        <a:t>2017-18 National Evaluation Plan approved by Cabinet by March 2017</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dirty="0" smtClean="0">
                          <a:effectLst/>
                          <a:latin typeface="Calibri" panose="020F0502020204030204" pitchFamily="34" charset="0"/>
                        </a:rPr>
                        <a:t>Evaluations recommended for 2017/18 to 2019/202 plan</a:t>
                      </a:r>
                      <a:endParaRPr lang="en-US" sz="1600" dirty="0">
                        <a:latin typeface="Calibri" panose="020F0502020204030204" pitchFamily="34" charset="0"/>
                      </a:endParaRPr>
                    </a:p>
                  </a:txBody>
                  <a:tcPr/>
                </a:tc>
                <a:tc>
                  <a:txBody>
                    <a:bodyPr/>
                    <a:lstStyle/>
                    <a:p>
                      <a:r>
                        <a:rPr lang="en-US" sz="1600" dirty="0" smtClean="0">
                          <a:latin typeface="Calibri" panose="020F0502020204030204" pitchFamily="34" charset="0"/>
                        </a:rPr>
                        <a:t>-</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Achieved</a:t>
                      </a:r>
                      <a:endParaRPr lang="en-US" sz="1600" kern="1200" dirty="0" smtClean="0">
                        <a:solidFill>
                          <a:schemeClr val="dk1"/>
                        </a:solidFill>
                        <a:effectLst/>
                        <a:latin typeface="Calibri" panose="020F0502020204030204" pitchFamily="34" charset="0"/>
                        <a:ea typeface="+mn-ea"/>
                        <a:cs typeface="+mn-cs"/>
                      </a:endParaRPr>
                    </a:p>
                    <a:p>
                      <a:r>
                        <a:rPr lang="en-US" sz="1600" b="1" kern="1200" dirty="0" smtClean="0">
                          <a:solidFill>
                            <a:schemeClr val="dk1"/>
                          </a:solidFill>
                          <a:effectLst/>
                          <a:latin typeface="Calibri" panose="020F0502020204030204" pitchFamily="34" charset="0"/>
                          <a:ea typeface="+mn-ea"/>
                          <a:cs typeface="+mn-cs"/>
                        </a:rPr>
                        <a:t> </a:t>
                      </a:r>
                      <a:r>
                        <a:rPr lang="en-US" sz="1600" kern="1200" dirty="0" smtClean="0">
                          <a:solidFill>
                            <a:schemeClr val="dk1"/>
                          </a:solidFill>
                          <a:effectLst/>
                          <a:latin typeface="Calibri" panose="020F0502020204030204" pitchFamily="34" charset="0"/>
                          <a:ea typeface="+mn-ea"/>
                          <a:cs typeface="+mn-cs"/>
                        </a:rPr>
                        <a:t>Five letters of acceptance from the DG have been produced</a:t>
                      </a:r>
                      <a:r>
                        <a:rPr lang="en-US" sz="1600" b="1" kern="1200" dirty="0" smtClean="0">
                          <a:solidFill>
                            <a:schemeClr val="dk1"/>
                          </a:solidFill>
                          <a:effectLst/>
                          <a:latin typeface="Calibri" panose="020F0502020204030204" pitchFamily="34" charset="0"/>
                          <a:ea typeface="+mn-ea"/>
                          <a:cs typeface="+mn-cs"/>
                        </a:rPr>
                        <a:t>.</a:t>
                      </a:r>
                      <a:endParaRPr lang="en-US" sz="1600" dirty="0">
                        <a:latin typeface="Calibri" panose="020F0502020204030204" pitchFamily="34" charset="0"/>
                      </a:endParaRPr>
                    </a:p>
                  </a:txBody>
                  <a:tcPr/>
                </a:tc>
                <a:extLst>
                  <a:ext uri="{0D108BD9-81ED-4DB2-BD59-A6C34878D82A}">
                    <a16:rowId xmlns:a16="http://schemas.microsoft.com/office/drawing/2014/main" val="485019533"/>
                  </a:ext>
                </a:extLst>
              </a:tr>
            </a:tbl>
          </a:graphicData>
        </a:graphic>
      </p:graphicFrame>
    </p:spTree>
    <p:extLst>
      <p:ext uri="{BB962C8B-B14F-4D97-AF65-F5344CB8AC3E}">
        <p14:creationId xmlns:p14="http://schemas.microsoft.com/office/powerpoint/2010/main" val="252581186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2665846951"/>
              </p:ext>
            </p:extLst>
          </p:nvPr>
        </p:nvGraphicFramePr>
        <p:xfrm>
          <a:off x="251519" y="1700808"/>
          <a:ext cx="8568953" cy="2507422"/>
        </p:xfrm>
        <a:graphic>
          <a:graphicData uri="http://schemas.openxmlformats.org/drawingml/2006/table">
            <a:tbl>
              <a:tblPr firstRow="1" bandRow="1">
                <a:tableStyleId>{93296810-A885-4BE3-A3E7-6D5BEEA58F35}</a:tableStyleId>
              </a:tblPr>
              <a:tblGrid>
                <a:gridCol w="2418658">
                  <a:extLst>
                    <a:ext uri="{9D8B030D-6E8A-4147-A177-3AD203B41FA5}">
                      <a16:colId xmlns:a16="http://schemas.microsoft.com/office/drawing/2014/main" val="1445012101"/>
                    </a:ext>
                  </a:extLst>
                </a:gridCol>
                <a:gridCol w="2068259">
                  <a:extLst>
                    <a:ext uri="{9D8B030D-6E8A-4147-A177-3AD203B41FA5}">
                      <a16:colId xmlns:a16="http://schemas.microsoft.com/office/drawing/2014/main" val="3532973627"/>
                    </a:ext>
                  </a:extLst>
                </a:gridCol>
                <a:gridCol w="1754468">
                  <a:extLst>
                    <a:ext uri="{9D8B030D-6E8A-4147-A177-3AD203B41FA5}">
                      <a16:colId xmlns:a16="http://schemas.microsoft.com/office/drawing/2014/main" val="2235992247"/>
                    </a:ext>
                  </a:extLst>
                </a:gridCol>
                <a:gridCol w="2327568">
                  <a:extLst>
                    <a:ext uri="{9D8B030D-6E8A-4147-A177-3AD203B41FA5}">
                      <a16:colId xmlns:a16="http://schemas.microsoft.com/office/drawing/2014/main" val="3483242291"/>
                    </a:ext>
                  </a:extLst>
                </a:gridCol>
              </a:tblGrid>
              <a:tr h="57606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effectLst/>
                          <a:latin typeface="Calibri" panose="020F0502020204030204" pitchFamily="34" charset="0"/>
                        </a:rPr>
                        <a:t>Planned Annual Target 2016/17</a:t>
                      </a:r>
                      <a:endParaRPr lang="en-ZA" sz="1600" dirty="0" smtClean="0">
                        <a:effectLst/>
                        <a:latin typeface="Calibri" panose="020F0502020204030204" pitchFamily="34" charset="0"/>
                      </a:endParaRPr>
                    </a:p>
                  </a:txBody>
                  <a:tcPr>
                    <a:solidFill>
                      <a:srgbClr val="3F8766"/>
                    </a:solidFill>
                  </a:tcPr>
                </a:tc>
                <a:tc>
                  <a:txBody>
                    <a:bodyPr/>
                    <a:lstStyle/>
                    <a:p>
                      <a:pPr algn="ctr">
                        <a:spcAft>
                          <a:spcPts val="0"/>
                        </a:spcAft>
                      </a:pPr>
                      <a:r>
                        <a:rPr lang="en-US" sz="1600" baseline="0" dirty="0" smtClean="0">
                          <a:effectLst/>
                          <a:latin typeface="Calibri" panose="020F0502020204030204" pitchFamily="34" charset="0"/>
                        </a:rPr>
                        <a:t>2</a:t>
                      </a:r>
                      <a:r>
                        <a:rPr lang="en-US" sz="1600" baseline="30000" dirty="0" smtClean="0">
                          <a:effectLst/>
                          <a:latin typeface="Calibri" panose="020F0502020204030204" pitchFamily="34" charset="0"/>
                        </a:rPr>
                        <a:t>nd</a:t>
                      </a:r>
                      <a:r>
                        <a:rPr lang="en-US" sz="1600" baseline="0" dirty="0" smtClean="0">
                          <a:effectLst/>
                          <a:latin typeface="Calibri" panose="020F0502020204030204" pitchFamily="34" charset="0"/>
                        </a:rPr>
                        <a:t>  </a:t>
                      </a:r>
                      <a:r>
                        <a:rPr lang="en-US" sz="1600" dirty="0" smtClean="0">
                          <a:effectLst/>
                          <a:latin typeface="Calibri" panose="020F0502020204030204" pitchFamily="34" charset="0"/>
                        </a:rPr>
                        <a:t>Quarter </a:t>
                      </a:r>
                      <a:endParaRPr lang="en-ZA" sz="1600" dirty="0" smtClean="0">
                        <a:effectLst/>
                        <a:latin typeface="Calibri" panose="020F0502020204030204" pitchFamily="34" charset="0"/>
                      </a:endParaRPr>
                    </a:p>
                    <a:p>
                      <a:pPr algn="ctr">
                        <a:spcAft>
                          <a:spcPts val="0"/>
                        </a:spcAft>
                      </a:pPr>
                      <a:r>
                        <a:rPr lang="en-US" sz="1600" dirty="0" smtClean="0">
                          <a:effectLst/>
                          <a:latin typeface="Calibri" panose="020F0502020204030204" pitchFamily="34" charset="0"/>
                        </a:rPr>
                        <a:t>Targets</a:t>
                      </a:r>
                      <a:endParaRPr lang="en-ZA" sz="1600" dirty="0" smtClean="0">
                        <a:effectLst/>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3</a:t>
                      </a:r>
                      <a:r>
                        <a:rPr lang="en-US" sz="1600" baseline="30000" dirty="0" smtClean="0">
                          <a:latin typeface="Calibri" panose="020F0502020204030204" pitchFamily="34" charset="0"/>
                        </a:rPr>
                        <a:t>rd</a:t>
                      </a:r>
                      <a:r>
                        <a:rPr lang="en-US" sz="1600" dirty="0" smtClean="0">
                          <a:latin typeface="Calibri" panose="020F0502020204030204" pitchFamily="34" charset="0"/>
                        </a:rPr>
                        <a:t> Quarter Targets</a:t>
                      </a: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Actual Achievement/</a:t>
                      </a:r>
                      <a:r>
                        <a:rPr lang="en-US" sz="1600" baseline="0" dirty="0" smtClean="0">
                          <a:latin typeface="Calibri" panose="020F0502020204030204" pitchFamily="34" charset="0"/>
                        </a:rPr>
                        <a:t> Narration</a:t>
                      </a:r>
                      <a:endParaRPr lang="en-US" sz="1600" dirty="0">
                        <a:latin typeface="Calibri" panose="020F0502020204030204" pitchFamily="34" charset="0"/>
                      </a:endParaRPr>
                    </a:p>
                  </a:txBody>
                  <a:tcPr>
                    <a:solidFill>
                      <a:srgbClr val="3F8766"/>
                    </a:solidFill>
                  </a:tcPr>
                </a:tc>
                <a:extLst>
                  <a:ext uri="{0D108BD9-81ED-4DB2-BD59-A6C34878D82A}">
                    <a16:rowId xmlns:a16="http://schemas.microsoft.com/office/drawing/2014/main" val="1698796475"/>
                  </a:ext>
                </a:extLst>
              </a:tr>
              <a:tr h="1928302">
                <a:tc>
                  <a:txBody>
                    <a:bodyPr/>
                    <a:lstStyle/>
                    <a:p>
                      <a:r>
                        <a:rPr lang="en-US" sz="1600" dirty="0" smtClean="0">
                          <a:latin typeface="Calibri" panose="020F0502020204030204" pitchFamily="34" charset="0"/>
                        </a:rPr>
                        <a:t>8 (Number of improvement plans produced</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2</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2</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Partially Achieved</a:t>
                      </a:r>
                      <a:endParaRPr lang="en-US" sz="1600" kern="1200" dirty="0" smtClean="0">
                        <a:solidFill>
                          <a:schemeClr val="dk1"/>
                        </a:solidFill>
                        <a:effectLst/>
                        <a:latin typeface="Calibri" panose="020F0502020204030204" pitchFamily="34" charset="0"/>
                        <a:ea typeface="+mn-ea"/>
                        <a:cs typeface="+mn-cs"/>
                      </a:endParaRPr>
                    </a:p>
                    <a:p>
                      <a:r>
                        <a:rPr lang="en-US" sz="1600" kern="1200" dirty="0" smtClean="0">
                          <a:solidFill>
                            <a:schemeClr val="dk1"/>
                          </a:solidFill>
                          <a:effectLst/>
                          <a:latin typeface="Calibri" panose="020F0502020204030204" pitchFamily="34" charset="0"/>
                          <a:ea typeface="+mn-ea"/>
                          <a:cs typeface="+mn-cs"/>
                        </a:rPr>
                        <a:t>2</a:t>
                      </a:r>
                      <a:r>
                        <a:rPr lang="en-ZA" sz="1600" kern="1200" dirty="0" smtClean="0">
                          <a:solidFill>
                            <a:schemeClr val="dk1"/>
                          </a:solidFill>
                          <a:effectLst/>
                          <a:latin typeface="Calibri" panose="020F0502020204030204" pitchFamily="34" charset="0"/>
                          <a:ea typeface="+mn-ea"/>
                          <a:cs typeface="+mn-cs"/>
                        </a:rPr>
                        <a:t> improvement plan for design evaluation of draft policy on community was produced. </a:t>
                      </a:r>
                      <a:endParaRPr lang="en-US" sz="1600" dirty="0">
                        <a:latin typeface="Calibri" panose="020F0502020204030204" pitchFamily="34" charset="0"/>
                      </a:endParaRPr>
                    </a:p>
                  </a:txBody>
                  <a:tcPr/>
                </a:tc>
                <a:extLst>
                  <a:ext uri="{0D108BD9-81ED-4DB2-BD59-A6C34878D82A}">
                    <a16:rowId xmlns:a16="http://schemas.microsoft.com/office/drawing/2014/main" val="1648226994"/>
                  </a:ext>
                </a:extLst>
              </a:tr>
            </a:tbl>
          </a:graphicData>
        </a:graphic>
      </p:graphicFrame>
    </p:spTree>
    <p:extLst>
      <p:ext uri="{BB962C8B-B14F-4D97-AF65-F5344CB8AC3E}">
        <p14:creationId xmlns:p14="http://schemas.microsoft.com/office/powerpoint/2010/main" val="2435494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16178" y="404664"/>
            <a:ext cx="7237192" cy="771167"/>
          </a:xfrm>
        </p:spPr>
        <p:txBody>
          <a:bodyPr vert="horz" lIns="51435" tIns="25718" rIns="51435" bIns="25718" rtlCol="0" anchor="ctr">
            <a:noAutofit/>
          </a:bodyPr>
          <a:lstStyle/>
          <a:p>
            <a:pPr>
              <a:spcBef>
                <a:spcPts val="338"/>
              </a:spcBef>
              <a:spcAft>
                <a:spcPts val="338"/>
              </a:spcAft>
              <a:buClr>
                <a:srgbClr val="531A17"/>
              </a:buClr>
              <a:buSzPct val="100000"/>
            </a:pPr>
            <a:r>
              <a:rPr lang="en-ZA" sz="2800" b="1" dirty="0" smtClean="0">
                <a:solidFill>
                  <a:schemeClr val="tx1"/>
                </a:solidFill>
                <a:cs typeface="Arial" panose="020B0604020202020204" pitchFamily="34" charset="0"/>
              </a:rPr>
              <a:t>Implementing NDP 2030: MTSF 2014-2019</a:t>
            </a:r>
            <a:r>
              <a:rPr lang="en-ZA" sz="1950" dirty="0" smtClean="0">
                <a:latin typeface="Arial Black" panose="020B0A04020102020204" pitchFamily="34" charset="0"/>
                <a:cs typeface="Arial" panose="020B0604020202020204" pitchFamily="34" charset="0"/>
              </a:rPr>
              <a:t/>
            </a:r>
            <a:br>
              <a:rPr lang="en-ZA" sz="1950" dirty="0" smtClean="0">
                <a:latin typeface="Arial Black" panose="020B0A04020102020204" pitchFamily="34" charset="0"/>
                <a:cs typeface="Arial" panose="020B0604020202020204" pitchFamily="34" charset="0"/>
              </a:rPr>
            </a:br>
            <a:endParaRPr lang="en-US" sz="1950" b="1" dirty="0">
              <a:solidFill>
                <a:prstClr val="black"/>
              </a:solidFill>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1407741" y="2669409"/>
            <a:ext cx="6250361" cy="2276747"/>
          </a:xfrm>
        </p:spPr>
        <p:txBody>
          <a:bodyPr>
            <a:noAutofit/>
          </a:bodyPr>
          <a:lstStyle/>
          <a:p>
            <a:endParaRPr lang="en-ZA" sz="450" dirty="0">
              <a:latin typeface="Arial" pitchFamily="34" charset="0"/>
              <a:cs typeface="Arial" pitchFamily="34" charset="0"/>
            </a:endParaRPr>
          </a:p>
          <a:p>
            <a:pPr>
              <a:buFont typeface="Wingdings" panose="05000000000000000000" pitchFamily="2" charset="2"/>
              <a:buChar char="Ø"/>
            </a:pPr>
            <a:endParaRPr lang="en-ZA" sz="1013" dirty="0">
              <a:latin typeface="Arial" pitchFamily="34" charset="0"/>
              <a:cs typeface="Arial" pitchFamily="34" charset="0"/>
            </a:endParaRPr>
          </a:p>
          <a:p>
            <a:endParaRPr lang="en-ZA" sz="1125" dirty="0">
              <a:latin typeface="Arial" panose="020B0604020202020204" pitchFamily="34" charset="0"/>
              <a:cs typeface="Arial" panose="020B0604020202020204" pitchFamily="34" charset="0"/>
            </a:endParaRPr>
          </a:p>
          <a:p>
            <a:endParaRPr lang="en-ZA" sz="1013" dirty="0">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123771906"/>
              </p:ext>
            </p:extLst>
          </p:nvPr>
        </p:nvGraphicFramePr>
        <p:xfrm>
          <a:off x="467545" y="980729"/>
          <a:ext cx="8064896" cy="5184576"/>
        </p:xfrm>
        <a:graphic>
          <a:graphicData uri="http://schemas.openxmlformats.org/drawingml/2006/table">
            <a:tbl>
              <a:tblPr firstRow="1" bandRow="1">
                <a:tableStyleId>{5C22544A-7EE6-4342-B048-85BDC9FD1C3A}</a:tableStyleId>
              </a:tblPr>
              <a:tblGrid>
                <a:gridCol w="3616653">
                  <a:extLst>
                    <a:ext uri="{9D8B030D-6E8A-4147-A177-3AD203B41FA5}">
                      <a16:colId xmlns:a16="http://schemas.microsoft.com/office/drawing/2014/main" val="20000"/>
                    </a:ext>
                  </a:extLst>
                </a:gridCol>
                <a:gridCol w="4448243">
                  <a:extLst>
                    <a:ext uri="{9D8B030D-6E8A-4147-A177-3AD203B41FA5}">
                      <a16:colId xmlns:a16="http://schemas.microsoft.com/office/drawing/2014/main" val="20001"/>
                    </a:ext>
                  </a:extLst>
                </a:gridCol>
              </a:tblGrid>
              <a:tr h="5184576">
                <a:tc>
                  <a:txBody>
                    <a:bodyPr/>
                    <a:lstStyle/>
                    <a:p>
                      <a:pPr marL="342900" indent="-342900" fontAlgn="t">
                        <a:buFont typeface="+mj-lt"/>
                        <a:buAutoNum type="arabicPeriod"/>
                      </a:pPr>
                      <a:r>
                        <a:rPr lang="en-ZA" sz="2000" b="0" dirty="0" smtClean="0">
                          <a:solidFill>
                            <a:schemeClr val="tx1"/>
                          </a:solidFill>
                          <a:latin typeface="Calibri" panose="020F0502020204030204" pitchFamily="34" charset="0"/>
                          <a:cs typeface="Arial" panose="020B0604020202020204" pitchFamily="34" charset="0"/>
                        </a:rPr>
                        <a:t>Quality basic education </a:t>
                      </a:r>
                    </a:p>
                    <a:p>
                      <a:pPr marL="342900" indent="-342900" fontAlgn="t">
                        <a:buFont typeface="+mj-lt"/>
                        <a:buAutoNum type="arabicPeriod"/>
                      </a:pPr>
                      <a:r>
                        <a:rPr lang="en-ZA" sz="2000" b="0" dirty="0" smtClean="0">
                          <a:solidFill>
                            <a:schemeClr val="tx1"/>
                          </a:solidFill>
                          <a:latin typeface="Calibri" panose="020F0502020204030204" pitchFamily="34" charset="0"/>
                          <a:cs typeface="Arial" panose="020B0604020202020204" pitchFamily="34" charset="0"/>
                        </a:rPr>
                        <a:t>A long and healthy life for all </a:t>
                      </a:r>
                    </a:p>
                    <a:p>
                      <a:pPr marL="342900" indent="-342900" fontAlgn="t">
                        <a:buFont typeface="+mj-lt"/>
                        <a:buAutoNum type="arabicPeriod"/>
                      </a:pPr>
                      <a:r>
                        <a:rPr lang="en-ZA" sz="2000" b="0" dirty="0" smtClean="0">
                          <a:solidFill>
                            <a:schemeClr val="tx1"/>
                          </a:solidFill>
                          <a:latin typeface="Calibri" panose="020F0502020204030204" pitchFamily="34" charset="0"/>
                          <a:cs typeface="Arial" panose="020B0604020202020204" pitchFamily="34" charset="0"/>
                        </a:rPr>
                        <a:t>All people in South Africa are,</a:t>
                      </a:r>
                      <a:r>
                        <a:rPr lang="en-ZA" sz="2000" b="0" baseline="0" dirty="0" smtClean="0">
                          <a:solidFill>
                            <a:schemeClr val="tx1"/>
                          </a:solidFill>
                          <a:latin typeface="Calibri" panose="020F0502020204030204" pitchFamily="34" charset="0"/>
                          <a:cs typeface="Arial" panose="020B0604020202020204" pitchFamily="34" charset="0"/>
                        </a:rPr>
                        <a:t> </a:t>
                      </a:r>
                      <a:r>
                        <a:rPr lang="en-ZA" sz="2000" b="0" dirty="0" smtClean="0">
                          <a:solidFill>
                            <a:schemeClr val="tx1"/>
                          </a:solidFill>
                          <a:latin typeface="Calibri" panose="020F0502020204030204" pitchFamily="34" charset="0"/>
                          <a:cs typeface="Arial" panose="020B0604020202020204" pitchFamily="34" charset="0"/>
                        </a:rPr>
                        <a:t>and feel safe</a:t>
                      </a:r>
                    </a:p>
                    <a:p>
                      <a:pPr marL="342900" indent="-342900" fontAlgn="t">
                        <a:buFont typeface="+mj-lt"/>
                        <a:buAutoNum type="arabicPeriod"/>
                      </a:pPr>
                      <a:r>
                        <a:rPr lang="en-ZA" sz="2000" b="0" dirty="0" smtClean="0">
                          <a:solidFill>
                            <a:schemeClr val="tx1"/>
                          </a:solidFill>
                          <a:latin typeface="Calibri" panose="020F0502020204030204" pitchFamily="34" charset="0"/>
                          <a:cs typeface="Arial" panose="020B0604020202020204" pitchFamily="34" charset="0"/>
                        </a:rPr>
                        <a:t>Decent employment through inclusive economic growth </a:t>
                      </a:r>
                    </a:p>
                    <a:p>
                      <a:pPr marL="342900" indent="-342900" fontAlgn="t">
                        <a:buFont typeface="+mj-lt"/>
                        <a:buAutoNum type="arabicPeriod"/>
                      </a:pPr>
                      <a:r>
                        <a:rPr lang="en-ZA" sz="2000" b="0" dirty="0" smtClean="0">
                          <a:solidFill>
                            <a:schemeClr val="tx1"/>
                          </a:solidFill>
                          <a:latin typeface="Calibri" panose="020F0502020204030204" pitchFamily="34" charset="0"/>
                          <a:cs typeface="Arial" panose="020B0604020202020204" pitchFamily="34" charset="0"/>
                        </a:rPr>
                        <a:t>Skilled and capable workforce to support an inclusive growth path </a:t>
                      </a:r>
                    </a:p>
                    <a:p>
                      <a:pPr marL="342900" indent="-342900" fontAlgn="t">
                        <a:buFont typeface="+mj-lt"/>
                        <a:buAutoNum type="arabicPeriod"/>
                      </a:pPr>
                      <a:r>
                        <a:rPr lang="en-ZA" sz="2000" b="0" dirty="0" smtClean="0">
                          <a:solidFill>
                            <a:schemeClr val="tx1"/>
                          </a:solidFill>
                          <a:latin typeface="Calibri" panose="020F0502020204030204" pitchFamily="34" charset="0"/>
                          <a:cs typeface="Arial" panose="020B0604020202020204" pitchFamily="34" charset="0"/>
                        </a:rPr>
                        <a:t>An efficient, competitive and responsive economic infrastructure network </a:t>
                      </a:r>
                    </a:p>
                    <a:p>
                      <a:pPr marL="342900" indent="-342900" fontAlgn="t">
                        <a:buFont typeface="+mj-lt"/>
                        <a:buAutoNum type="arabicPeriod"/>
                      </a:pPr>
                      <a:r>
                        <a:rPr lang="en-ZA" sz="2000" b="0" dirty="0" smtClean="0">
                          <a:solidFill>
                            <a:schemeClr val="tx1"/>
                          </a:solidFill>
                          <a:latin typeface="Calibri" panose="020F0502020204030204" pitchFamily="34" charset="0"/>
                          <a:cs typeface="Arial" panose="020B0604020202020204" pitchFamily="34" charset="0"/>
                        </a:rPr>
                        <a:t>Comprehensive rural development and food security</a:t>
                      </a:r>
                      <a:endParaRPr lang="en-ZA" sz="2000" b="0" dirty="0">
                        <a:solidFill>
                          <a:schemeClr val="tx1"/>
                        </a:solidFill>
                        <a:latin typeface="Calibri" panose="020F0502020204030204" pitchFamily="34" charset="0"/>
                        <a:cs typeface="Arial" panose="020B0604020202020204" pitchFamily="34" charset="0"/>
                      </a:endParaRPr>
                    </a:p>
                  </a:txBody>
                  <a:tcPr marL="51435" marR="51435" marT="25718" marB="25718">
                    <a:solidFill>
                      <a:srgbClr val="F1F6C0"/>
                    </a:solidFill>
                  </a:tcPr>
                </a:tc>
                <a:tc>
                  <a:txBody>
                    <a:bodyPr/>
                    <a:lstStyle/>
                    <a:p>
                      <a:pPr marL="596646" indent="-514350">
                        <a:buSzPct val="100000"/>
                        <a:buFont typeface="+mj-lt"/>
                        <a:buAutoNum type="arabicPeriod" startAt="8"/>
                      </a:pPr>
                      <a:r>
                        <a:rPr lang="en-ZA" sz="2000" b="0" dirty="0" smtClean="0">
                          <a:solidFill>
                            <a:schemeClr val="tx1"/>
                          </a:solidFill>
                          <a:latin typeface="Calibri" panose="020F0502020204030204" pitchFamily="34" charset="0"/>
                          <a:cs typeface="Arial" panose="020B0604020202020204" pitchFamily="34" charset="0"/>
                        </a:rPr>
                        <a:t>Sustainable human settlements and improved quality of household life </a:t>
                      </a:r>
                    </a:p>
                    <a:p>
                      <a:pPr marL="596646" indent="-514350">
                        <a:buSzPct val="100000"/>
                        <a:buFont typeface="+mj-lt"/>
                        <a:buAutoNum type="arabicPeriod" startAt="8"/>
                      </a:pPr>
                      <a:r>
                        <a:rPr lang="en-ZA" sz="2000" b="0" dirty="0" smtClean="0">
                          <a:solidFill>
                            <a:schemeClr val="tx1"/>
                          </a:solidFill>
                          <a:latin typeface="Calibri" panose="020F0502020204030204" pitchFamily="34" charset="0"/>
                          <a:cs typeface="Arial" panose="020B0604020202020204" pitchFamily="34" charset="0"/>
                        </a:rPr>
                        <a:t>Responsive, accountable, effective and efficient local government system </a:t>
                      </a:r>
                    </a:p>
                    <a:p>
                      <a:pPr marL="596646" indent="-514350">
                        <a:buSzPct val="100000"/>
                        <a:buFont typeface="+mj-lt"/>
                        <a:buAutoNum type="arabicPeriod" startAt="8"/>
                      </a:pPr>
                      <a:r>
                        <a:rPr lang="en-ZA" sz="2000" b="0" dirty="0" smtClean="0">
                          <a:solidFill>
                            <a:schemeClr val="tx1"/>
                          </a:solidFill>
                          <a:latin typeface="Calibri" panose="020F0502020204030204" pitchFamily="34" charset="0"/>
                          <a:cs typeface="Arial" panose="020B0604020202020204" pitchFamily="34" charset="0"/>
                        </a:rPr>
                        <a:t>Environmental assets and natural resources that are valued, protected and continually</a:t>
                      </a:r>
                      <a:r>
                        <a:rPr lang="en-ZA" sz="2000" b="0" baseline="0" dirty="0" smtClean="0">
                          <a:solidFill>
                            <a:schemeClr val="tx1"/>
                          </a:solidFill>
                          <a:latin typeface="Calibri" panose="020F0502020204030204" pitchFamily="34" charset="0"/>
                          <a:cs typeface="Arial" panose="020B0604020202020204" pitchFamily="34" charset="0"/>
                        </a:rPr>
                        <a:t> enhanced</a:t>
                      </a:r>
                      <a:r>
                        <a:rPr lang="en-ZA" sz="2000" b="0" dirty="0" smtClean="0">
                          <a:solidFill>
                            <a:schemeClr val="tx1"/>
                          </a:solidFill>
                          <a:latin typeface="Calibri" panose="020F0502020204030204" pitchFamily="34" charset="0"/>
                          <a:cs typeface="Arial" panose="020B0604020202020204" pitchFamily="34" charset="0"/>
                        </a:rPr>
                        <a:t> </a:t>
                      </a:r>
                    </a:p>
                    <a:p>
                      <a:pPr marL="596646" indent="-514350">
                        <a:buSzPct val="100000"/>
                        <a:buFont typeface="+mj-lt"/>
                        <a:buAutoNum type="arabicPeriod" startAt="8"/>
                      </a:pPr>
                      <a:r>
                        <a:rPr lang="en-ZA" sz="2000" b="0" dirty="0" smtClean="0">
                          <a:solidFill>
                            <a:schemeClr val="tx1"/>
                          </a:solidFill>
                          <a:latin typeface="Calibri" panose="020F0502020204030204" pitchFamily="34" charset="0"/>
                          <a:cs typeface="Arial" panose="020B0604020202020204" pitchFamily="34" charset="0"/>
                        </a:rPr>
                        <a:t>Create a better South Africa, a better Africa and a better world </a:t>
                      </a:r>
                    </a:p>
                    <a:p>
                      <a:pPr marL="596646" indent="-514350">
                        <a:buSzPct val="100000"/>
                        <a:buFont typeface="+mj-lt"/>
                        <a:buAutoNum type="arabicPeriod" startAt="8"/>
                      </a:pPr>
                      <a:r>
                        <a:rPr lang="en-ZA" sz="2000" b="0" dirty="0" smtClean="0">
                          <a:solidFill>
                            <a:schemeClr val="tx1"/>
                          </a:solidFill>
                          <a:latin typeface="Calibri" panose="020F0502020204030204" pitchFamily="34" charset="0"/>
                          <a:cs typeface="Arial" panose="020B0604020202020204" pitchFamily="34" charset="0"/>
                        </a:rPr>
                        <a:t>An efficient, effective and development-oriented public service </a:t>
                      </a:r>
                    </a:p>
                    <a:p>
                      <a:pPr marL="596646" indent="-514350">
                        <a:buSzPct val="100000"/>
                        <a:buFont typeface="+mj-lt"/>
                        <a:buAutoNum type="arabicPeriod" startAt="8"/>
                      </a:pPr>
                      <a:r>
                        <a:rPr lang="en-ZA" sz="2000" b="0" dirty="0" smtClean="0">
                          <a:solidFill>
                            <a:schemeClr val="tx1"/>
                          </a:solidFill>
                          <a:latin typeface="Calibri" panose="020F0502020204030204" pitchFamily="34" charset="0"/>
                          <a:cs typeface="Arial" panose="020B0604020202020204" pitchFamily="34" charset="0"/>
                        </a:rPr>
                        <a:t>Social protection </a:t>
                      </a:r>
                    </a:p>
                    <a:p>
                      <a:pPr marL="596646" indent="-514350">
                        <a:buSzPct val="100000"/>
                        <a:buFont typeface="+mj-lt"/>
                        <a:buAutoNum type="arabicPeriod" startAt="8"/>
                      </a:pPr>
                      <a:r>
                        <a:rPr lang="en-ZA" sz="2000" b="0" dirty="0" smtClean="0">
                          <a:solidFill>
                            <a:schemeClr val="tx1"/>
                          </a:solidFill>
                          <a:latin typeface="Calibri" panose="020F0502020204030204" pitchFamily="34" charset="0"/>
                          <a:cs typeface="Arial" panose="020B0604020202020204" pitchFamily="34" charset="0"/>
                        </a:rPr>
                        <a:t>Nation building and social cohesion</a:t>
                      </a:r>
                    </a:p>
                  </a:txBody>
                  <a:tcPr marL="51435" marR="51435" marT="25718" marB="25718">
                    <a:solidFill>
                      <a:srgbClr val="F1F6C2"/>
                    </a:solidFill>
                  </a:tcPr>
                </a:tc>
                <a:extLst>
                  <a:ext uri="{0D108BD9-81ED-4DB2-BD59-A6C34878D82A}">
                    <a16:rowId xmlns:a16="http://schemas.microsoft.com/office/drawing/2014/main" val="10000"/>
                  </a:ext>
                </a:extLst>
              </a:tr>
            </a:tbl>
          </a:graphicData>
        </a:graphic>
      </p:graphicFrame>
      <p:sp>
        <p:nvSpPr>
          <p:cNvPr id="2" name="Slide Number Placeholder 1"/>
          <p:cNvSpPr>
            <a:spLocks noGrp="1"/>
          </p:cNvSpPr>
          <p:nvPr>
            <p:ph type="sldNum" sz="quarter" idx="4294967295"/>
          </p:nvPr>
        </p:nvSpPr>
        <p:spPr>
          <a:xfrm>
            <a:off x="8698969" y="5594597"/>
            <a:ext cx="233088" cy="298626"/>
          </a:xfrm>
        </p:spPr>
        <p:txBody>
          <a:bodyPr/>
          <a:lstStyle/>
          <a:p>
            <a:pPr algn="r" defTabSz="685800">
              <a:defRPr/>
            </a:pPr>
            <a:fld id="{62FCFA25-5D18-49A5-88E9-0F628C2773BC}" type="slidenum">
              <a:rPr lang="en-ZA" sz="788">
                <a:solidFill>
                  <a:prstClr val="black">
                    <a:tint val="75000"/>
                  </a:prstClr>
                </a:solidFill>
                <a:latin typeface="Calibri"/>
              </a:rPr>
              <a:pPr algn="r" defTabSz="685800">
                <a:defRPr/>
              </a:pPr>
              <a:t>5</a:t>
            </a:fld>
            <a:endParaRPr lang="en-ZA" sz="788" dirty="0">
              <a:solidFill>
                <a:prstClr val="black">
                  <a:tint val="75000"/>
                </a:prstClr>
              </a:solidFill>
              <a:latin typeface="Calibri"/>
            </a:endParaRPr>
          </a:p>
        </p:txBody>
      </p:sp>
    </p:spTree>
    <p:extLst>
      <p:ext uri="{BB962C8B-B14F-4D97-AF65-F5344CB8AC3E}">
        <p14:creationId xmlns:p14="http://schemas.microsoft.com/office/powerpoint/2010/main" val="8196248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sp>
        <p:nvSpPr>
          <p:cNvPr id="4" name="Subtitle 2"/>
          <p:cNvSpPr txBox="1">
            <a:spLocks/>
          </p:cNvSpPr>
          <p:nvPr/>
        </p:nvSpPr>
        <p:spPr>
          <a:xfrm>
            <a:off x="323528" y="1988840"/>
            <a:ext cx="8424936" cy="2880320"/>
          </a:xfrm>
          <a:prstGeom prst="rect">
            <a:avLst/>
          </a:prstGeom>
          <a:solidFill>
            <a:srgbClr val="3F8766"/>
          </a:solidFill>
        </p:spPr>
        <p:txBody>
          <a:bodyPr vert="horz" lIns="91440" tIns="45720" rIns="91440" bIns="45720" rtlCol="0">
            <a:noAutofit/>
          </a:bodyPr>
          <a:lstStyle/>
          <a:p>
            <a:pPr lvl="0" algn="ctr">
              <a:spcBef>
                <a:spcPct val="20000"/>
              </a:spcBef>
            </a:pPr>
            <a:r>
              <a:rPr lang="en-ZA" sz="3600" b="1" dirty="0">
                <a:solidFill>
                  <a:schemeClr val="bg1"/>
                </a:solidFill>
                <a:latin typeface="Calibri" panose="020F0502020204030204" pitchFamily="34" charset="0"/>
              </a:rPr>
              <a:t>PERFORMANCE INFORMATION</a:t>
            </a:r>
            <a:br>
              <a:rPr lang="en-ZA" sz="3600" b="1" dirty="0">
                <a:solidFill>
                  <a:schemeClr val="bg1"/>
                </a:solidFill>
                <a:latin typeface="Calibri" panose="020F0502020204030204" pitchFamily="34" charset="0"/>
              </a:rPr>
            </a:br>
            <a:r>
              <a:rPr lang="en-ZA" sz="3600" b="1" dirty="0">
                <a:latin typeface="Calibri" panose="020F0502020204030204" pitchFamily="34" charset="0"/>
              </a:rPr>
              <a:t/>
            </a:r>
            <a:br>
              <a:rPr lang="en-ZA" sz="3600" b="1" dirty="0">
                <a:latin typeface="Calibri" panose="020F0502020204030204" pitchFamily="34" charset="0"/>
              </a:rPr>
            </a:br>
            <a:r>
              <a:rPr lang="en-ZA" sz="3600" b="1" dirty="0" smtClean="0">
                <a:latin typeface="Calibri" panose="020F0502020204030204" pitchFamily="34" charset="0"/>
              </a:rPr>
              <a:t>PROGRAMME 03: INSTITUTIONAL PERFORMANCE MONITORING AND EVALUATION</a:t>
            </a:r>
            <a:endParaRPr kumimoji="0" lang="en-US" sz="3600" b="0" i="0" u="none" strike="noStrike" kern="1200" cap="none" spc="0" normalizeH="0" noProof="0" dirty="0" smtClean="0">
              <a:ln>
                <a:noFill/>
              </a:ln>
              <a:effectLst/>
              <a:uLnTx/>
              <a:uFillTx/>
              <a:latin typeface="Calibri" panose="020F0502020204030204" pitchFamily="34" charset="0"/>
              <a:cs typeface="Arial"/>
            </a:endParaRPr>
          </a:p>
        </p:txBody>
      </p:sp>
    </p:spTree>
    <p:extLst>
      <p:ext uri="{BB962C8B-B14F-4D97-AF65-F5344CB8AC3E}">
        <p14:creationId xmlns:p14="http://schemas.microsoft.com/office/powerpoint/2010/main" val="24062373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2AAA1A3-262B-4979-8C18-306C3DA11E9E}" type="slidenum">
              <a:rPr lang="en-ZA" smtClean="0"/>
              <a:pPr/>
              <a:t>51</a:t>
            </a:fld>
            <a:endParaRPr lang="en-ZA" dirty="0"/>
          </a:p>
        </p:txBody>
      </p:sp>
      <p:graphicFrame>
        <p:nvGraphicFramePr>
          <p:cNvPr id="5" name="Diagram 4"/>
          <p:cNvGraphicFramePr/>
          <p:nvPr>
            <p:extLst>
              <p:ext uri="{D42A27DB-BD31-4B8C-83A1-F6EECF244321}">
                <p14:modId xmlns:p14="http://schemas.microsoft.com/office/powerpoint/2010/main" val="1969018032"/>
              </p:ext>
            </p:extLst>
          </p:nvPr>
        </p:nvGraphicFramePr>
        <p:xfrm>
          <a:off x="539552" y="476672"/>
          <a:ext cx="8136904" cy="1512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801589798"/>
              </p:ext>
            </p:extLst>
          </p:nvPr>
        </p:nvGraphicFramePr>
        <p:xfrm>
          <a:off x="395536" y="1628800"/>
          <a:ext cx="8140699" cy="4540786"/>
        </p:xfrm>
        <a:graphic>
          <a:graphicData uri="http://schemas.openxmlformats.org/drawingml/2006/table">
            <a:tbl>
              <a:tblPr firstRow="1" bandRow="1"/>
              <a:tblGrid>
                <a:gridCol w="2637485">
                  <a:extLst>
                    <a:ext uri="{9D8B030D-6E8A-4147-A177-3AD203B41FA5}">
                      <a16:colId xmlns:a16="http://schemas.microsoft.com/office/drawing/2014/main" val="2927455512"/>
                    </a:ext>
                  </a:extLst>
                </a:gridCol>
                <a:gridCol w="1306062">
                  <a:extLst>
                    <a:ext uri="{9D8B030D-6E8A-4147-A177-3AD203B41FA5}">
                      <a16:colId xmlns:a16="http://schemas.microsoft.com/office/drawing/2014/main" val="2737328614"/>
                    </a:ext>
                  </a:extLst>
                </a:gridCol>
                <a:gridCol w="1293382">
                  <a:extLst>
                    <a:ext uri="{9D8B030D-6E8A-4147-A177-3AD203B41FA5}">
                      <a16:colId xmlns:a16="http://schemas.microsoft.com/office/drawing/2014/main" val="2030537519"/>
                    </a:ext>
                  </a:extLst>
                </a:gridCol>
                <a:gridCol w="1293382">
                  <a:extLst>
                    <a:ext uri="{9D8B030D-6E8A-4147-A177-3AD203B41FA5}">
                      <a16:colId xmlns:a16="http://schemas.microsoft.com/office/drawing/2014/main" val="3433812824"/>
                    </a:ext>
                  </a:extLst>
                </a:gridCol>
                <a:gridCol w="1610388">
                  <a:extLst>
                    <a:ext uri="{9D8B030D-6E8A-4147-A177-3AD203B41FA5}">
                      <a16:colId xmlns:a16="http://schemas.microsoft.com/office/drawing/2014/main" val="3501417614"/>
                    </a:ext>
                  </a:extLst>
                </a:gridCol>
              </a:tblGrid>
              <a:tr h="708062">
                <a:tc>
                  <a:txBody>
                    <a:bodyPr/>
                    <a:lstStyle/>
                    <a:p>
                      <a:pP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gridSpan="2">
                  <a:txBody>
                    <a:bodyPr/>
                    <a:lstStyle/>
                    <a:p>
                      <a:pPr algn="ct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QUARTER 02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AAC90"/>
                    </a:solidFill>
                  </a:tcPr>
                </a:tc>
                <a:tc hMerge="1">
                  <a:txBody>
                    <a:bodyPr/>
                    <a:lstStyle/>
                    <a:p>
                      <a:endParaRPr lang="en-ZA"/>
                    </a:p>
                  </a:txBody>
                  <a:tcPr/>
                </a:tc>
                <a:tc gridSpan="2">
                  <a:txBody>
                    <a:bodyPr/>
                    <a:lstStyle/>
                    <a:p>
                      <a:pPr algn="ct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QUARTER 03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AAC90"/>
                    </a:solidFill>
                  </a:tcPr>
                </a:tc>
                <a:tc hMerge="1">
                  <a:txBody>
                    <a:bodyPr/>
                    <a:lstStyle/>
                    <a:p>
                      <a:endParaRPr lang="en-ZA"/>
                    </a:p>
                  </a:txBody>
                  <a:tcPr/>
                </a:tc>
                <a:extLst>
                  <a:ext uri="{0D108BD9-81ED-4DB2-BD59-A6C34878D82A}">
                    <a16:rowId xmlns:a16="http://schemas.microsoft.com/office/drawing/2014/main" val="998188763"/>
                  </a:ext>
                </a:extLst>
              </a:tr>
              <a:tr h="586320">
                <a:tc>
                  <a:txBody>
                    <a:bodyPr/>
                    <a:lstStyle/>
                    <a:p>
                      <a:pP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Number of targets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algn="ctr"/>
                      <a:r>
                        <a:rPr lang="en-ZA" sz="2400" b="0" dirty="0" smtClean="0">
                          <a:solidFill>
                            <a:schemeClr val="bg1"/>
                          </a:solidFill>
                          <a:effectLst>
                            <a:outerShdw blurRad="38100" dist="38100" dir="2700000" algn="tl">
                              <a:srgbClr val="000000">
                                <a:alpha val="43137"/>
                              </a:srgbClr>
                            </a:outerShdw>
                          </a:effectLst>
                          <a:latin typeface="Calibri" panose="020F0502020204030204" pitchFamily="34" charset="0"/>
                        </a:rPr>
                        <a:t>13</a:t>
                      </a:r>
                      <a:endParaRPr lang="en-ZA" sz="2400" b="0" dirty="0">
                        <a:solidFill>
                          <a:schemeClr val="bg1"/>
                        </a:solidFill>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4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libri" panose="020F0502020204030204" pitchFamily="34" charset="0"/>
                          <a:ea typeface="+mn-ea"/>
                          <a:cs typeface="+mn-cs"/>
                        </a:rPr>
                        <a:t>85%</a:t>
                      </a:r>
                      <a:endParaRPr kumimoji="0" lang="en-ZA"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algn="ctr">
                        <a:lnSpc>
                          <a:spcPct val="106000"/>
                        </a:lnSpc>
                        <a:spcAft>
                          <a:spcPts val="0"/>
                        </a:spcAft>
                      </a:pPr>
                      <a:r>
                        <a:rPr lang="en-ZA" sz="2400" b="1" kern="1200" dirty="0" smtClean="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13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algn="ct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62%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extLst>
                  <a:ext uri="{0D108BD9-81ED-4DB2-BD59-A6C34878D82A}">
                    <a16:rowId xmlns:a16="http://schemas.microsoft.com/office/drawing/2014/main" val="2685985312"/>
                  </a:ext>
                </a:extLst>
              </a:tr>
              <a:tr h="756300">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Targets Exceeded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6</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46%</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06</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47%</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extLst>
                  <a:ext uri="{0D108BD9-81ED-4DB2-BD59-A6C34878D82A}">
                    <a16:rowId xmlns:a16="http://schemas.microsoft.com/office/drawing/2014/main" val="2954132831"/>
                  </a:ext>
                </a:extLst>
              </a:tr>
              <a:tr h="756300">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Targets Achieved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5</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39%</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15%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extLst>
                  <a:ext uri="{0D108BD9-81ED-4DB2-BD59-A6C34878D82A}">
                    <a16:rowId xmlns:a16="http://schemas.microsoft.com/office/drawing/2014/main" val="3584280362"/>
                  </a:ext>
                </a:extLst>
              </a:tr>
              <a:tr h="840142">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 Partially Achieved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0</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0%</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15%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extLst>
                  <a:ext uri="{0D108BD9-81ED-4DB2-BD59-A6C34878D82A}">
                    <a16:rowId xmlns:a16="http://schemas.microsoft.com/office/drawing/2014/main" val="2066821420"/>
                  </a:ext>
                </a:extLst>
              </a:tr>
              <a:tr h="840142">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Targets not Achieved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solidFill>
                            <a:schemeClr val="tx1"/>
                          </a:solidFill>
                          <a:effectLst>
                            <a:outerShdw blurRad="38100" dist="38100" dir="2700000" algn="tl">
                              <a:srgbClr val="000000">
                                <a:alpha val="43137"/>
                              </a:srgbClr>
                            </a:outerShdw>
                          </a:effectLst>
                          <a:latin typeface="Calibri" panose="020F0502020204030204" pitchFamily="34" charset="0"/>
                        </a:rPr>
                        <a:t>2</a:t>
                      </a:r>
                      <a:endParaRPr lang="en-ZA" sz="2400" b="0"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4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libri" panose="020F0502020204030204" pitchFamily="34" charset="0"/>
                          <a:ea typeface="+mn-ea"/>
                          <a:cs typeface="+mn-cs"/>
                        </a:rPr>
                        <a:t>15%</a:t>
                      </a:r>
                      <a:endParaRPr kumimoji="0" lang="en-ZA" sz="24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23%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extLst>
                  <a:ext uri="{0D108BD9-81ED-4DB2-BD59-A6C34878D82A}">
                    <a16:rowId xmlns:a16="http://schemas.microsoft.com/office/drawing/2014/main" val="1351841193"/>
                  </a:ext>
                </a:extLst>
              </a:tr>
            </a:tbl>
          </a:graphicData>
        </a:graphic>
      </p:graphicFrame>
    </p:spTree>
    <p:extLst>
      <p:ext uri="{BB962C8B-B14F-4D97-AF65-F5344CB8AC3E}">
        <p14:creationId xmlns:p14="http://schemas.microsoft.com/office/powerpoint/2010/main" val="1755554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3252024379"/>
              </p:ext>
            </p:extLst>
          </p:nvPr>
        </p:nvGraphicFramePr>
        <p:xfrm>
          <a:off x="251520" y="1556792"/>
          <a:ext cx="8568952" cy="4663440"/>
        </p:xfrm>
        <a:graphic>
          <a:graphicData uri="http://schemas.openxmlformats.org/drawingml/2006/table">
            <a:tbl>
              <a:tblPr firstRow="1" bandRow="1">
                <a:tableStyleId>{93296810-A885-4BE3-A3E7-6D5BEEA58F35}</a:tableStyleId>
              </a:tblPr>
              <a:tblGrid>
                <a:gridCol w="2280448">
                  <a:extLst>
                    <a:ext uri="{9D8B030D-6E8A-4147-A177-3AD203B41FA5}">
                      <a16:colId xmlns:a16="http://schemas.microsoft.com/office/drawing/2014/main" val="1445012101"/>
                    </a:ext>
                  </a:extLst>
                </a:gridCol>
                <a:gridCol w="2211343">
                  <a:extLst>
                    <a:ext uri="{9D8B030D-6E8A-4147-A177-3AD203B41FA5}">
                      <a16:colId xmlns:a16="http://schemas.microsoft.com/office/drawing/2014/main" val="3532973627"/>
                    </a:ext>
                  </a:extLst>
                </a:gridCol>
                <a:gridCol w="2073133">
                  <a:extLst>
                    <a:ext uri="{9D8B030D-6E8A-4147-A177-3AD203B41FA5}">
                      <a16:colId xmlns:a16="http://schemas.microsoft.com/office/drawing/2014/main" val="2235992247"/>
                    </a:ext>
                  </a:extLst>
                </a:gridCol>
                <a:gridCol w="2004028">
                  <a:extLst>
                    <a:ext uri="{9D8B030D-6E8A-4147-A177-3AD203B41FA5}">
                      <a16:colId xmlns:a16="http://schemas.microsoft.com/office/drawing/2014/main" val="3483242291"/>
                    </a:ext>
                  </a:extLst>
                </a:gridCol>
              </a:tblGrid>
              <a:tr h="45720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effectLst/>
                          <a:latin typeface="Calibri" panose="020F0502020204030204" pitchFamily="34" charset="0"/>
                        </a:rPr>
                        <a:t>Planned Annual Target 2016/17</a:t>
                      </a:r>
                      <a:endParaRPr lang="en-ZA" sz="1600" dirty="0" smtClean="0">
                        <a:effectLst/>
                        <a:latin typeface="Calibri" panose="020F0502020204030204" pitchFamily="34" charset="0"/>
                      </a:endParaRPr>
                    </a:p>
                  </a:txBody>
                  <a:tcPr>
                    <a:solidFill>
                      <a:srgbClr val="3F8766"/>
                    </a:solidFill>
                  </a:tcPr>
                </a:tc>
                <a:tc>
                  <a:txBody>
                    <a:bodyPr/>
                    <a:lstStyle/>
                    <a:p>
                      <a:pPr algn="ctr">
                        <a:spcAft>
                          <a:spcPts val="0"/>
                        </a:spcAft>
                      </a:pPr>
                      <a:r>
                        <a:rPr lang="en-US" sz="1600" baseline="0" dirty="0" smtClean="0">
                          <a:effectLst/>
                          <a:latin typeface="Calibri" panose="020F0502020204030204" pitchFamily="34" charset="0"/>
                        </a:rPr>
                        <a:t>2</a:t>
                      </a:r>
                      <a:r>
                        <a:rPr lang="en-US" sz="1600" baseline="30000" dirty="0" smtClean="0">
                          <a:effectLst/>
                          <a:latin typeface="Calibri" panose="020F0502020204030204" pitchFamily="34" charset="0"/>
                        </a:rPr>
                        <a:t>nd</a:t>
                      </a:r>
                      <a:r>
                        <a:rPr lang="en-US" sz="1600" baseline="0" dirty="0" smtClean="0">
                          <a:effectLst/>
                          <a:latin typeface="Calibri" panose="020F0502020204030204" pitchFamily="34" charset="0"/>
                        </a:rPr>
                        <a:t>  </a:t>
                      </a:r>
                      <a:r>
                        <a:rPr lang="en-US" sz="1600" dirty="0" smtClean="0">
                          <a:effectLst/>
                          <a:latin typeface="Calibri" panose="020F0502020204030204" pitchFamily="34" charset="0"/>
                        </a:rPr>
                        <a:t>Quarter </a:t>
                      </a:r>
                      <a:endParaRPr lang="en-ZA" sz="1600" dirty="0" smtClean="0">
                        <a:effectLst/>
                        <a:latin typeface="Calibri" panose="020F0502020204030204" pitchFamily="34" charset="0"/>
                      </a:endParaRPr>
                    </a:p>
                    <a:p>
                      <a:pPr algn="ctr">
                        <a:spcAft>
                          <a:spcPts val="0"/>
                        </a:spcAft>
                      </a:pPr>
                      <a:r>
                        <a:rPr lang="en-US" sz="1600" dirty="0" smtClean="0">
                          <a:effectLst/>
                          <a:latin typeface="Calibri" panose="020F0502020204030204" pitchFamily="34" charset="0"/>
                        </a:rPr>
                        <a:t>Targets</a:t>
                      </a:r>
                      <a:endParaRPr lang="en-ZA" sz="1600" dirty="0" smtClean="0">
                        <a:effectLst/>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3</a:t>
                      </a:r>
                      <a:r>
                        <a:rPr lang="en-US" sz="1600" baseline="30000" dirty="0" smtClean="0">
                          <a:latin typeface="Calibri" panose="020F0502020204030204" pitchFamily="34" charset="0"/>
                        </a:rPr>
                        <a:t>rd</a:t>
                      </a:r>
                      <a:r>
                        <a:rPr lang="en-US" sz="1600" dirty="0" smtClean="0">
                          <a:latin typeface="Calibri" panose="020F0502020204030204" pitchFamily="34" charset="0"/>
                        </a:rPr>
                        <a:t> Quarter Targets</a:t>
                      </a: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Actual Achievement/</a:t>
                      </a:r>
                      <a:r>
                        <a:rPr lang="en-US" sz="1600" baseline="0" dirty="0" smtClean="0">
                          <a:latin typeface="Calibri" panose="020F0502020204030204" pitchFamily="34" charset="0"/>
                        </a:rPr>
                        <a:t> Narration</a:t>
                      </a:r>
                      <a:endParaRPr lang="en-US" sz="1600" dirty="0">
                        <a:latin typeface="Calibri" panose="020F0502020204030204" pitchFamily="34" charset="0"/>
                      </a:endParaRPr>
                    </a:p>
                  </a:txBody>
                  <a:tcPr>
                    <a:solidFill>
                      <a:srgbClr val="3F8766"/>
                    </a:solidFill>
                  </a:tcPr>
                </a:tc>
                <a:extLst>
                  <a:ext uri="{0D108BD9-81ED-4DB2-BD59-A6C34878D82A}">
                    <a16:rowId xmlns:a16="http://schemas.microsoft.com/office/drawing/2014/main" val="1698796475"/>
                  </a:ext>
                </a:extLst>
              </a:tr>
              <a:tr h="457200">
                <a:tc>
                  <a:txBody>
                    <a:bodyPr/>
                    <a:lstStyle/>
                    <a:p>
                      <a:pPr marL="0" algn="l" rtl="0" eaLnBrk="1" latinLnBrk="0" hangingPunct="1">
                        <a:spcAft>
                          <a:spcPts val="0"/>
                        </a:spcAft>
                      </a:pPr>
                      <a:r>
                        <a:rPr kumimoji="0" lang="en-ZA" sz="1600" kern="1200" dirty="0" smtClean="0">
                          <a:effectLst/>
                          <a:latin typeface="Calibri" panose="020F0502020204030204" pitchFamily="34" charset="0"/>
                        </a:rPr>
                        <a:t>MPAT updated and approve by Director General and launched by the end of August 2016</a:t>
                      </a:r>
                      <a:endParaRPr kumimoji="0" lang="en-ZA" sz="1600" kern="1200" dirty="0">
                        <a:solidFill>
                          <a:srgbClr val="000000"/>
                        </a:solidFill>
                        <a:effectLst/>
                        <a:latin typeface="Calibri" panose="020F0502020204030204" pitchFamily="34" charset="0"/>
                        <a:ea typeface="Arial"/>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dirty="0" smtClean="0">
                          <a:effectLst/>
                          <a:latin typeface="Calibri" panose="020F0502020204030204" pitchFamily="34" charset="0"/>
                        </a:rPr>
                        <a:t>MPAT and submit to DG for approval by end of August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Achieved</a:t>
                      </a:r>
                      <a:endParaRPr lang="en-US" sz="1600" kern="1200" dirty="0" smtClean="0">
                        <a:solidFill>
                          <a:schemeClr val="dk1"/>
                        </a:solidFill>
                        <a:effectLst/>
                        <a:latin typeface="Calibri" panose="020F0502020204030204" pitchFamily="34" charset="0"/>
                        <a:ea typeface="+mn-ea"/>
                        <a:cs typeface="+mn-cs"/>
                      </a:endParaRPr>
                    </a:p>
                    <a:p>
                      <a:r>
                        <a:rPr lang="en-US" sz="1600" kern="1200" dirty="0" smtClean="0">
                          <a:solidFill>
                            <a:schemeClr val="dk1"/>
                          </a:solidFill>
                          <a:effectLst/>
                          <a:latin typeface="Calibri" panose="020F0502020204030204" pitchFamily="34" charset="0"/>
                          <a:ea typeface="+mn-ea"/>
                          <a:cs typeface="+mn-cs"/>
                        </a:rPr>
                        <a:t> </a:t>
                      </a:r>
                      <a:r>
                        <a:rPr lang="en-ZA" sz="1600" kern="1200" dirty="0" smtClean="0">
                          <a:solidFill>
                            <a:schemeClr val="dk1"/>
                          </a:solidFill>
                          <a:effectLst/>
                          <a:latin typeface="Calibri" panose="020F0502020204030204" pitchFamily="34" charset="0"/>
                          <a:ea typeface="+mn-ea"/>
                          <a:cs typeface="+mn-cs"/>
                        </a:rPr>
                        <a:t>MPAT standards were updated and approve by Director General and launched by the end of August 2016</a:t>
                      </a:r>
                      <a:endParaRPr lang="en-US" sz="1600" dirty="0">
                        <a:latin typeface="Calibri" panose="020F0502020204030204" pitchFamily="34" charset="0"/>
                      </a:endParaRPr>
                    </a:p>
                  </a:txBody>
                  <a:tcPr/>
                </a:tc>
                <a:extLst>
                  <a:ext uri="{0D108BD9-81ED-4DB2-BD59-A6C34878D82A}">
                    <a16:rowId xmlns:a16="http://schemas.microsoft.com/office/drawing/2014/main" val="2060195671"/>
                  </a:ext>
                </a:extLst>
              </a:tr>
              <a:tr h="4572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ZA" sz="1600" kern="1200" dirty="0" smtClean="0">
                          <a:effectLst/>
                          <a:latin typeface="Calibri" panose="020F0502020204030204" pitchFamily="34" charset="0"/>
                        </a:rPr>
                        <a:t>95% MPAT assessment conducted to national and provincial departments</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dirty="0" smtClean="0">
                          <a:effectLst/>
                          <a:latin typeface="Calibri" panose="020F0502020204030204" pitchFamily="34" charset="0"/>
                        </a:rPr>
                        <a:t>Facilitate self-assessment at all national and provincial departments</a:t>
                      </a:r>
                      <a:endParaRPr lang="en-US" sz="1600" dirty="0">
                        <a:latin typeface="Calibri" panose="020F0502020204030204" pitchFamily="34" charset="0"/>
                      </a:endParaRPr>
                    </a:p>
                  </a:txBody>
                  <a:tcPr/>
                </a:tc>
                <a:tc>
                  <a:txBody>
                    <a:bodyPr/>
                    <a:lstStyle/>
                    <a:p>
                      <a:r>
                        <a:rPr lang="en-US" sz="1600" dirty="0" smtClean="0">
                          <a:latin typeface="Calibri" panose="020F0502020204030204" pitchFamily="34" charset="0"/>
                        </a:rPr>
                        <a:t>Moderation completed for all national and provincial department</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Achieved</a:t>
                      </a:r>
                      <a:endParaRPr lang="en-US" sz="1600" kern="1200" dirty="0" smtClean="0">
                        <a:solidFill>
                          <a:schemeClr val="dk1"/>
                        </a:solidFill>
                        <a:effectLst/>
                        <a:latin typeface="Calibri" panose="020F0502020204030204" pitchFamily="34" charset="0"/>
                        <a:ea typeface="+mn-ea"/>
                        <a:cs typeface="+mn-cs"/>
                      </a:endParaRPr>
                    </a:p>
                    <a:p>
                      <a:r>
                        <a:rPr lang="en-US" sz="1600" kern="1200" dirty="0" smtClean="0">
                          <a:solidFill>
                            <a:schemeClr val="dk1"/>
                          </a:solidFill>
                          <a:effectLst/>
                          <a:latin typeface="Calibri" panose="020F0502020204030204" pitchFamily="34" charset="0"/>
                          <a:ea typeface="+mn-ea"/>
                          <a:cs typeface="+mn-cs"/>
                        </a:rPr>
                        <a:t> </a:t>
                      </a:r>
                      <a:r>
                        <a:rPr lang="en-ZA" sz="1600" kern="1200" dirty="0" smtClean="0">
                          <a:solidFill>
                            <a:schemeClr val="dk1"/>
                          </a:solidFill>
                          <a:effectLst/>
                          <a:latin typeface="Calibri" panose="020F0502020204030204" pitchFamily="34" charset="0"/>
                          <a:ea typeface="+mn-ea"/>
                          <a:cs typeface="+mn-cs"/>
                        </a:rPr>
                        <a:t>612 of 634 MPAT Self-assessment conducted to both national and provincial departments </a:t>
                      </a:r>
                      <a:r>
                        <a:rPr lang="en-US" sz="1600" kern="1200" dirty="0" smtClean="0">
                          <a:solidFill>
                            <a:schemeClr val="dk1"/>
                          </a:solidFill>
                          <a:effectLst/>
                          <a:latin typeface="Calibri" panose="020F0502020204030204" pitchFamily="34" charset="0"/>
                          <a:ea typeface="+mn-ea"/>
                          <a:cs typeface="+mn-cs"/>
                        </a:rPr>
                        <a:t>(612/634*100=97%) and all were moderated</a:t>
                      </a:r>
                      <a:endParaRPr lang="en-US" sz="1600" dirty="0">
                        <a:latin typeface="Calibri" panose="020F0502020204030204" pitchFamily="34" charset="0"/>
                      </a:endParaRPr>
                    </a:p>
                  </a:txBody>
                  <a:tcPr/>
                </a:tc>
                <a:extLst>
                  <a:ext uri="{0D108BD9-81ED-4DB2-BD59-A6C34878D82A}">
                    <a16:rowId xmlns:a16="http://schemas.microsoft.com/office/drawing/2014/main" val="1472400931"/>
                  </a:ext>
                </a:extLst>
              </a:tr>
            </a:tbl>
          </a:graphicData>
        </a:graphic>
      </p:graphicFrame>
    </p:spTree>
    <p:extLst>
      <p:ext uri="{BB962C8B-B14F-4D97-AF65-F5344CB8AC3E}">
        <p14:creationId xmlns:p14="http://schemas.microsoft.com/office/powerpoint/2010/main" val="359107555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731850520"/>
              </p:ext>
            </p:extLst>
          </p:nvPr>
        </p:nvGraphicFramePr>
        <p:xfrm>
          <a:off x="611559" y="1556792"/>
          <a:ext cx="8280921" cy="4175760"/>
        </p:xfrm>
        <a:graphic>
          <a:graphicData uri="http://schemas.openxmlformats.org/drawingml/2006/table">
            <a:tbl>
              <a:tblPr firstRow="1" bandRow="1">
                <a:tableStyleId>{93296810-A885-4BE3-A3E7-6D5BEEA58F35}</a:tableStyleId>
              </a:tblPr>
              <a:tblGrid>
                <a:gridCol w="2470921">
                  <a:extLst>
                    <a:ext uri="{9D8B030D-6E8A-4147-A177-3AD203B41FA5}">
                      <a16:colId xmlns:a16="http://schemas.microsoft.com/office/drawing/2014/main" val="1445012101"/>
                    </a:ext>
                  </a:extLst>
                </a:gridCol>
                <a:gridCol w="1936667">
                  <a:extLst>
                    <a:ext uri="{9D8B030D-6E8A-4147-A177-3AD203B41FA5}">
                      <a16:colId xmlns:a16="http://schemas.microsoft.com/office/drawing/2014/main" val="3532973627"/>
                    </a:ext>
                  </a:extLst>
                </a:gridCol>
                <a:gridCol w="1803104">
                  <a:extLst>
                    <a:ext uri="{9D8B030D-6E8A-4147-A177-3AD203B41FA5}">
                      <a16:colId xmlns:a16="http://schemas.microsoft.com/office/drawing/2014/main" val="2235992247"/>
                    </a:ext>
                  </a:extLst>
                </a:gridCol>
                <a:gridCol w="2070229">
                  <a:extLst>
                    <a:ext uri="{9D8B030D-6E8A-4147-A177-3AD203B41FA5}">
                      <a16:colId xmlns:a16="http://schemas.microsoft.com/office/drawing/2014/main" val="3483242291"/>
                    </a:ext>
                  </a:extLst>
                </a:gridCol>
              </a:tblGrid>
              <a:tr h="45720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effectLst/>
                          <a:latin typeface="Calibri" panose="020F0502020204030204" pitchFamily="34" charset="0"/>
                        </a:rPr>
                        <a:t>Planned Annual Target 2016/17</a:t>
                      </a:r>
                      <a:endParaRPr lang="en-ZA" sz="1600" dirty="0" smtClean="0">
                        <a:effectLst/>
                        <a:latin typeface="Calibri" panose="020F0502020204030204" pitchFamily="34" charset="0"/>
                      </a:endParaRPr>
                    </a:p>
                  </a:txBody>
                  <a:tcPr>
                    <a:solidFill>
                      <a:srgbClr val="3F8766"/>
                    </a:solidFill>
                  </a:tcPr>
                </a:tc>
                <a:tc>
                  <a:txBody>
                    <a:bodyPr/>
                    <a:lstStyle/>
                    <a:p>
                      <a:pPr algn="ctr">
                        <a:spcAft>
                          <a:spcPts val="0"/>
                        </a:spcAft>
                      </a:pPr>
                      <a:r>
                        <a:rPr lang="en-US" sz="1600" baseline="0" dirty="0" smtClean="0">
                          <a:effectLst/>
                          <a:latin typeface="Calibri" panose="020F0502020204030204" pitchFamily="34" charset="0"/>
                        </a:rPr>
                        <a:t>2</a:t>
                      </a:r>
                      <a:r>
                        <a:rPr lang="en-US" sz="1600" baseline="30000" dirty="0" smtClean="0">
                          <a:effectLst/>
                          <a:latin typeface="Calibri" panose="020F0502020204030204" pitchFamily="34" charset="0"/>
                        </a:rPr>
                        <a:t>nd</a:t>
                      </a:r>
                      <a:r>
                        <a:rPr lang="en-US" sz="1600" baseline="0" dirty="0" smtClean="0">
                          <a:effectLst/>
                          <a:latin typeface="Calibri" panose="020F0502020204030204" pitchFamily="34" charset="0"/>
                        </a:rPr>
                        <a:t> </a:t>
                      </a:r>
                      <a:r>
                        <a:rPr lang="en-US" sz="1600" dirty="0" smtClean="0">
                          <a:effectLst/>
                          <a:latin typeface="Calibri" panose="020F0502020204030204" pitchFamily="34" charset="0"/>
                        </a:rPr>
                        <a:t>Quarter </a:t>
                      </a:r>
                      <a:endParaRPr lang="en-ZA" sz="1600" dirty="0" smtClean="0">
                        <a:effectLst/>
                        <a:latin typeface="Calibri" panose="020F0502020204030204" pitchFamily="34" charset="0"/>
                      </a:endParaRPr>
                    </a:p>
                    <a:p>
                      <a:pPr algn="ctr">
                        <a:spcAft>
                          <a:spcPts val="0"/>
                        </a:spcAft>
                      </a:pPr>
                      <a:r>
                        <a:rPr lang="en-US" sz="1600" dirty="0" smtClean="0">
                          <a:effectLst/>
                          <a:latin typeface="Calibri" panose="020F0502020204030204" pitchFamily="34" charset="0"/>
                        </a:rPr>
                        <a:t>Targets</a:t>
                      </a:r>
                      <a:endParaRPr lang="en-ZA" sz="1600" dirty="0" smtClean="0">
                        <a:effectLst/>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3</a:t>
                      </a:r>
                      <a:r>
                        <a:rPr lang="en-US" sz="1600" baseline="30000" dirty="0" smtClean="0">
                          <a:latin typeface="Calibri" panose="020F0502020204030204" pitchFamily="34" charset="0"/>
                        </a:rPr>
                        <a:t>rd</a:t>
                      </a:r>
                      <a:r>
                        <a:rPr lang="en-US" sz="1600" dirty="0" smtClean="0">
                          <a:latin typeface="Calibri" panose="020F0502020204030204" pitchFamily="34" charset="0"/>
                        </a:rPr>
                        <a:t> Quarter Targets</a:t>
                      </a: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Actual Achievement/</a:t>
                      </a:r>
                      <a:r>
                        <a:rPr lang="en-US" sz="1600" baseline="0" dirty="0" smtClean="0">
                          <a:latin typeface="Calibri" panose="020F0502020204030204" pitchFamily="34" charset="0"/>
                        </a:rPr>
                        <a:t> Narration</a:t>
                      </a:r>
                      <a:endParaRPr lang="en-US" sz="1600" dirty="0">
                        <a:latin typeface="Calibri" panose="020F0502020204030204" pitchFamily="34" charset="0"/>
                      </a:endParaRPr>
                    </a:p>
                  </a:txBody>
                  <a:tcPr>
                    <a:solidFill>
                      <a:srgbClr val="3F8766"/>
                    </a:solidFill>
                  </a:tcPr>
                </a:tc>
                <a:extLst>
                  <a:ext uri="{0D108BD9-81ED-4DB2-BD59-A6C34878D82A}">
                    <a16:rowId xmlns:a16="http://schemas.microsoft.com/office/drawing/2014/main" val="1698796475"/>
                  </a:ext>
                </a:extLst>
              </a:tr>
              <a:tr h="457200">
                <a:tc>
                  <a:txBody>
                    <a:bodyPr/>
                    <a:lstStyle/>
                    <a:p>
                      <a:r>
                        <a:rPr lang="en-US" sz="1600" dirty="0" smtClean="0">
                          <a:latin typeface="Calibri" panose="020F0502020204030204" pitchFamily="34" charset="0"/>
                        </a:rPr>
                        <a:t>80% feedback given to Director General within 30 days of receipt of the performance agreement</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80 Performance Agreement filed by the due date</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Feedback letters circulated to HoDs</a:t>
                      </a:r>
                      <a:endParaRPr lang="en-US" sz="1600" dirty="0">
                        <a:latin typeface="Calibri" panose="020F0502020204030204" pitchFamily="34" charset="0"/>
                      </a:endParaRPr>
                    </a:p>
                  </a:txBody>
                  <a:tcPr/>
                </a:tc>
                <a:tc>
                  <a:txBody>
                    <a:bodyPr/>
                    <a:lstStyle/>
                    <a:p>
                      <a:r>
                        <a:rPr lang="en-ZA" sz="1600" b="1" kern="1200" dirty="0" smtClean="0">
                          <a:solidFill>
                            <a:schemeClr val="dk1"/>
                          </a:solidFill>
                          <a:effectLst/>
                          <a:latin typeface="Calibri" panose="020F0502020204030204" pitchFamily="34" charset="0"/>
                          <a:ea typeface="+mn-ea"/>
                          <a:cs typeface="+mn-cs"/>
                        </a:rPr>
                        <a:t>Target Not Achieved</a:t>
                      </a:r>
                      <a:endParaRPr lang="en-US" sz="1600" kern="1200" dirty="0" smtClean="0">
                        <a:solidFill>
                          <a:schemeClr val="dk1"/>
                        </a:solidFill>
                        <a:effectLst/>
                        <a:latin typeface="Calibri" panose="020F0502020204030204" pitchFamily="34" charset="0"/>
                        <a:ea typeface="+mn-ea"/>
                        <a:cs typeface="+mn-cs"/>
                      </a:endParaRPr>
                    </a:p>
                    <a:p>
                      <a:r>
                        <a:rPr lang="en-ZA" sz="1600" kern="1200" dirty="0" smtClean="0">
                          <a:solidFill>
                            <a:schemeClr val="dk1"/>
                          </a:solidFill>
                          <a:effectLst/>
                          <a:latin typeface="Calibri" panose="020F0502020204030204" pitchFamily="34" charset="0"/>
                          <a:ea typeface="+mn-ea"/>
                          <a:cs typeface="+mn-cs"/>
                        </a:rPr>
                        <a:t> 47/111 Feedback Letters were circulated to HODs (47/111=42%)</a:t>
                      </a:r>
                      <a:endParaRPr lang="en-US" sz="1600" dirty="0">
                        <a:latin typeface="Calibri" panose="020F0502020204030204" pitchFamily="34" charset="0"/>
                      </a:endParaRPr>
                    </a:p>
                  </a:txBody>
                  <a:tcPr/>
                </a:tc>
                <a:extLst>
                  <a:ext uri="{0D108BD9-81ED-4DB2-BD59-A6C34878D82A}">
                    <a16:rowId xmlns:a16="http://schemas.microsoft.com/office/drawing/2014/main" val="74273512"/>
                  </a:ext>
                </a:extLst>
              </a:tr>
              <a:tr h="583238">
                <a:tc>
                  <a:txBody>
                    <a:bodyPr/>
                    <a:lstStyle/>
                    <a:p>
                      <a:r>
                        <a:rPr lang="en-US" sz="1600" dirty="0" smtClean="0">
                          <a:latin typeface="Calibri" panose="020F0502020204030204" pitchFamily="34" charset="0"/>
                        </a:rPr>
                        <a:t>90% Capacity development of</a:t>
                      </a:r>
                      <a:r>
                        <a:rPr lang="en-US" sz="1600" baseline="0" dirty="0" smtClean="0">
                          <a:latin typeface="Calibri" panose="020F0502020204030204" pitchFamily="34" charset="0"/>
                        </a:rPr>
                        <a:t> newly appointment DG’s within 3 months after appointment </a:t>
                      </a:r>
                      <a:endParaRPr lang="en-US" sz="1600" dirty="0">
                        <a:latin typeface="Calibri" panose="020F0502020204030204" pitchFamily="34" charset="0"/>
                      </a:endParaRPr>
                    </a:p>
                  </a:txBody>
                  <a:tcPr/>
                </a:tc>
                <a:tc>
                  <a:txBody>
                    <a:bodyPr/>
                    <a:lstStyle/>
                    <a:p>
                      <a:r>
                        <a:rPr lang="en-US" sz="1600" dirty="0" smtClean="0">
                          <a:latin typeface="Calibri" panose="020F0502020204030204" pitchFamily="34" charset="0"/>
                        </a:rPr>
                        <a:t>Capacity development to DGs appointed in the previous 3 months</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Capacity development to DGs appointed in the previous 3 months</a:t>
                      </a: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Not Achieved</a:t>
                      </a:r>
                      <a:endParaRPr lang="en-US" sz="1600" kern="1200" dirty="0" smtClean="0">
                        <a:solidFill>
                          <a:schemeClr val="dk1"/>
                        </a:solidFill>
                        <a:effectLst/>
                        <a:latin typeface="Calibri" panose="020F0502020204030204" pitchFamily="34" charset="0"/>
                        <a:ea typeface="+mn-ea"/>
                        <a:cs typeface="+mn-cs"/>
                      </a:endParaRPr>
                    </a:p>
                    <a:p>
                      <a:r>
                        <a:rPr lang="en-US" sz="1600" kern="1200" dirty="0" smtClean="0">
                          <a:solidFill>
                            <a:schemeClr val="dk1"/>
                          </a:solidFill>
                          <a:effectLst/>
                          <a:latin typeface="Calibri" panose="020F0502020204030204" pitchFamily="34" charset="0"/>
                          <a:ea typeface="+mn-ea"/>
                          <a:cs typeface="+mn-cs"/>
                        </a:rPr>
                        <a:t> </a:t>
                      </a:r>
                      <a:r>
                        <a:rPr lang="en-ZA" sz="1600" kern="1200" dirty="0" smtClean="0">
                          <a:solidFill>
                            <a:schemeClr val="dk1"/>
                          </a:solidFill>
                          <a:effectLst/>
                          <a:latin typeface="Calibri" panose="020F0502020204030204" pitchFamily="34" charset="0"/>
                          <a:ea typeface="+mn-ea"/>
                          <a:cs typeface="+mn-cs"/>
                        </a:rPr>
                        <a:t>Capacity development provided to DG’s appointed in the previous 3 months did not take place because OPSC cancelled the session at last minute</a:t>
                      </a:r>
                      <a:endParaRPr lang="en-US" sz="1600" dirty="0">
                        <a:latin typeface="Calibri" panose="020F0502020204030204" pitchFamily="34" charset="0"/>
                      </a:endParaRPr>
                    </a:p>
                  </a:txBody>
                  <a:tcPr/>
                </a:tc>
                <a:extLst>
                  <a:ext uri="{0D108BD9-81ED-4DB2-BD59-A6C34878D82A}">
                    <a16:rowId xmlns:a16="http://schemas.microsoft.com/office/drawing/2014/main" val="1787142232"/>
                  </a:ext>
                </a:extLst>
              </a:tr>
            </a:tbl>
          </a:graphicData>
        </a:graphic>
      </p:graphicFrame>
    </p:spTree>
    <p:extLst>
      <p:ext uri="{BB962C8B-B14F-4D97-AF65-F5344CB8AC3E}">
        <p14:creationId xmlns:p14="http://schemas.microsoft.com/office/powerpoint/2010/main" val="259322456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3655776817"/>
              </p:ext>
            </p:extLst>
          </p:nvPr>
        </p:nvGraphicFramePr>
        <p:xfrm>
          <a:off x="323528" y="1412776"/>
          <a:ext cx="8568952" cy="4846320"/>
        </p:xfrm>
        <a:graphic>
          <a:graphicData uri="http://schemas.openxmlformats.org/drawingml/2006/table">
            <a:tbl>
              <a:tblPr firstRow="1" bandRow="1">
                <a:tableStyleId>{93296810-A885-4BE3-A3E7-6D5BEEA58F35}</a:tableStyleId>
              </a:tblPr>
              <a:tblGrid>
                <a:gridCol w="2867406">
                  <a:extLst>
                    <a:ext uri="{9D8B030D-6E8A-4147-A177-3AD203B41FA5}">
                      <a16:colId xmlns:a16="http://schemas.microsoft.com/office/drawing/2014/main" val="1445012101"/>
                    </a:ext>
                  </a:extLst>
                </a:gridCol>
                <a:gridCol w="1693489">
                  <a:extLst>
                    <a:ext uri="{9D8B030D-6E8A-4147-A177-3AD203B41FA5}">
                      <a16:colId xmlns:a16="http://schemas.microsoft.com/office/drawing/2014/main" val="3532973627"/>
                    </a:ext>
                  </a:extLst>
                </a:gridCol>
                <a:gridCol w="2004029">
                  <a:extLst>
                    <a:ext uri="{9D8B030D-6E8A-4147-A177-3AD203B41FA5}">
                      <a16:colId xmlns:a16="http://schemas.microsoft.com/office/drawing/2014/main" val="2235992247"/>
                    </a:ext>
                  </a:extLst>
                </a:gridCol>
                <a:gridCol w="2004028">
                  <a:extLst>
                    <a:ext uri="{9D8B030D-6E8A-4147-A177-3AD203B41FA5}">
                      <a16:colId xmlns:a16="http://schemas.microsoft.com/office/drawing/2014/main" val="3483242291"/>
                    </a:ext>
                  </a:extLst>
                </a:gridCol>
              </a:tblGrid>
              <a:tr h="50462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effectLst/>
                          <a:latin typeface="Calibri" panose="020F0502020204030204" pitchFamily="34" charset="0"/>
                        </a:rPr>
                        <a:t>Planned Annual Target 2016/17</a:t>
                      </a:r>
                      <a:endParaRPr lang="en-ZA" sz="1600" dirty="0" smtClean="0">
                        <a:effectLst/>
                        <a:latin typeface="Calibri" panose="020F0502020204030204" pitchFamily="34" charset="0"/>
                      </a:endParaRPr>
                    </a:p>
                    <a:p>
                      <a:pPr algn="ctr"/>
                      <a:endParaRPr lang="en-US" sz="1600" dirty="0">
                        <a:latin typeface="Calibri" panose="020F0502020204030204" pitchFamily="34" charset="0"/>
                      </a:endParaRPr>
                    </a:p>
                  </a:txBody>
                  <a:tcPr>
                    <a:solidFill>
                      <a:srgbClr val="3F8766"/>
                    </a:solidFill>
                  </a:tcPr>
                </a:tc>
                <a:tc>
                  <a:txBody>
                    <a:bodyPr/>
                    <a:lstStyle/>
                    <a:p>
                      <a:pPr algn="ctr">
                        <a:spcAft>
                          <a:spcPts val="0"/>
                        </a:spcAft>
                      </a:pPr>
                      <a:r>
                        <a:rPr lang="en-US" sz="1600" baseline="0" dirty="0" smtClean="0">
                          <a:effectLst/>
                          <a:latin typeface="Calibri" panose="020F0502020204030204" pitchFamily="34" charset="0"/>
                        </a:rPr>
                        <a:t>2</a:t>
                      </a:r>
                      <a:r>
                        <a:rPr lang="en-US" sz="1600" baseline="30000" dirty="0" smtClean="0">
                          <a:effectLst/>
                          <a:latin typeface="Calibri" panose="020F0502020204030204" pitchFamily="34" charset="0"/>
                        </a:rPr>
                        <a:t>nd</a:t>
                      </a:r>
                      <a:r>
                        <a:rPr lang="en-US" sz="1600" baseline="0" dirty="0" smtClean="0">
                          <a:effectLst/>
                          <a:latin typeface="Calibri" panose="020F0502020204030204" pitchFamily="34" charset="0"/>
                        </a:rPr>
                        <a:t>  </a:t>
                      </a:r>
                      <a:r>
                        <a:rPr lang="en-US" sz="1600" dirty="0" smtClean="0">
                          <a:effectLst/>
                          <a:latin typeface="Calibri" panose="020F0502020204030204" pitchFamily="34" charset="0"/>
                        </a:rPr>
                        <a:t>Quarter </a:t>
                      </a:r>
                      <a:endParaRPr lang="en-ZA" sz="1600" dirty="0" smtClean="0">
                        <a:effectLst/>
                        <a:latin typeface="Calibri" panose="020F0502020204030204" pitchFamily="34" charset="0"/>
                      </a:endParaRPr>
                    </a:p>
                    <a:p>
                      <a:pPr algn="ctr">
                        <a:spcAft>
                          <a:spcPts val="0"/>
                        </a:spcAft>
                      </a:pPr>
                      <a:r>
                        <a:rPr lang="en-US" sz="1600" dirty="0" smtClean="0">
                          <a:effectLst/>
                          <a:latin typeface="Calibri" panose="020F0502020204030204" pitchFamily="34" charset="0"/>
                        </a:rPr>
                        <a:t>Targets</a:t>
                      </a:r>
                      <a:endParaRPr lang="en-ZA" sz="1600" dirty="0" smtClean="0">
                        <a:effectLst/>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3</a:t>
                      </a:r>
                      <a:r>
                        <a:rPr lang="en-US" sz="1600" baseline="30000" dirty="0" smtClean="0">
                          <a:latin typeface="Calibri" panose="020F0502020204030204" pitchFamily="34" charset="0"/>
                        </a:rPr>
                        <a:t>rd</a:t>
                      </a:r>
                      <a:r>
                        <a:rPr lang="en-US" sz="1600" dirty="0" smtClean="0">
                          <a:latin typeface="Calibri" panose="020F0502020204030204" pitchFamily="34" charset="0"/>
                        </a:rPr>
                        <a:t> Quarter Targets</a:t>
                      </a: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Actual Achievement/</a:t>
                      </a:r>
                      <a:r>
                        <a:rPr lang="en-US" sz="1600" baseline="0" dirty="0" smtClean="0">
                          <a:latin typeface="Calibri" panose="020F0502020204030204" pitchFamily="34" charset="0"/>
                        </a:rPr>
                        <a:t> Narration</a:t>
                      </a:r>
                      <a:endParaRPr lang="en-US" sz="1600" dirty="0">
                        <a:latin typeface="Calibri" panose="020F0502020204030204" pitchFamily="34" charset="0"/>
                      </a:endParaRPr>
                    </a:p>
                  </a:txBody>
                  <a:tcPr>
                    <a:solidFill>
                      <a:srgbClr val="3F8766"/>
                    </a:solidFill>
                  </a:tcPr>
                </a:tc>
                <a:extLst>
                  <a:ext uri="{0D108BD9-81ED-4DB2-BD59-A6C34878D82A}">
                    <a16:rowId xmlns:a16="http://schemas.microsoft.com/office/drawing/2014/main" val="1698796475"/>
                  </a:ext>
                </a:extLst>
              </a:tr>
              <a:tr h="50462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Revised FSDM Operational Guide Framework placed on DPME website </a:t>
                      </a:r>
                      <a:endParaRPr lang="en-US" sz="1600" dirty="0">
                        <a:latin typeface="Calibri" panose="020F0502020204030204" pitchFamily="34" charset="0"/>
                      </a:endParaRPr>
                    </a:p>
                  </a:txBody>
                  <a:tcPr/>
                </a:tc>
                <a:tc>
                  <a:txBody>
                    <a:bodyPr/>
                    <a:lstStyle/>
                    <a:p>
                      <a:r>
                        <a:rPr lang="en-ZA" sz="1600" kern="1200" dirty="0" smtClean="0">
                          <a:effectLst/>
                          <a:latin typeface="Calibri" panose="020F0502020204030204" pitchFamily="34" charset="0"/>
                        </a:rPr>
                        <a:t>First</a:t>
                      </a:r>
                      <a:r>
                        <a:rPr lang="en-ZA" sz="1600" kern="1200" baseline="0" dirty="0" smtClean="0">
                          <a:effectLst/>
                          <a:latin typeface="Calibri" panose="020F0502020204030204" pitchFamily="34" charset="0"/>
                        </a:rPr>
                        <a:t> </a:t>
                      </a:r>
                      <a:r>
                        <a:rPr lang="en-ZA" sz="1600" kern="1200" dirty="0" smtClean="0">
                          <a:effectLst/>
                          <a:latin typeface="Calibri" panose="020F0502020204030204" pitchFamily="34" charset="0"/>
                        </a:rPr>
                        <a:t>draft produced</a:t>
                      </a:r>
                      <a:r>
                        <a:rPr lang="en-ZA" sz="1600" kern="1200" baseline="0" dirty="0" smtClean="0">
                          <a:effectLst/>
                          <a:latin typeface="Calibri" panose="020F0502020204030204" pitchFamily="34" charset="0"/>
                        </a:rPr>
                        <a:t> and saved on M-drive</a:t>
                      </a:r>
                      <a:endParaRPr lang="en-US" sz="1600" dirty="0">
                        <a:latin typeface="Calibri" panose="020F0502020204030204" pitchFamily="34" charset="0"/>
                      </a:endParaRPr>
                    </a:p>
                  </a:txBody>
                  <a:tcPr/>
                </a:tc>
                <a:tc>
                  <a:txBody>
                    <a:bodyPr/>
                    <a:lstStyle/>
                    <a:p>
                      <a:r>
                        <a:rPr lang="en-ZA" sz="1600" kern="1200" dirty="0" smtClean="0">
                          <a:effectLst/>
                          <a:latin typeface="Calibri" panose="020F0502020204030204" pitchFamily="34" charset="0"/>
                        </a:rPr>
                        <a:t>Second draft of FSDM Operational Guidelines</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Achieved</a:t>
                      </a:r>
                      <a:endParaRPr lang="en-US" sz="1600" kern="1200" dirty="0" smtClean="0">
                        <a:solidFill>
                          <a:schemeClr val="dk1"/>
                        </a:solidFill>
                        <a:effectLst/>
                        <a:latin typeface="Calibri" panose="020F0502020204030204" pitchFamily="34" charset="0"/>
                        <a:ea typeface="+mn-ea"/>
                        <a:cs typeface="+mn-cs"/>
                      </a:endParaRPr>
                    </a:p>
                    <a:p>
                      <a:r>
                        <a:rPr lang="en-US" sz="1600" kern="1200" dirty="0" smtClean="0">
                          <a:solidFill>
                            <a:schemeClr val="dk1"/>
                          </a:solidFill>
                          <a:effectLst/>
                          <a:latin typeface="Calibri" panose="020F0502020204030204" pitchFamily="34" charset="0"/>
                          <a:ea typeface="+mn-ea"/>
                          <a:cs typeface="+mn-cs"/>
                        </a:rPr>
                        <a:t> </a:t>
                      </a:r>
                      <a:r>
                        <a:rPr lang="en-ZA" sz="1600" kern="1200" dirty="0" smtClean="0">
                          <a:solidFill>
                            <a:schemeClr val="dk1"/>
                          </a:solidFill>
                          <a:effectLst/>
                          <a:latin typeface="Calibri" panose="020F0502020204030204" pitchFamily="34" charset="0"/>
                          <a:ea typeface="+mn-ea"/>
                          <a:cs typeface="+mn-cs"/>
                        </a:rPr>
                        <a:t>Second draft of FSDM Operational Guidelines was produced</a:t>
                      </a:r>
                      <a:endParaRPr lang="en-US" sz="1600" dirty="0">
                        <a:latin typeface="Calibri" panose="020F0502020204030204" pitchFamily="34" charset="0"/>
                      </a:endParaRPr>
                    </a:p>
                  </a:txBody>
                  <a:tcPr/>
                </a:tc>
                <a:extLst>
                  <a:ext uri="{0D108BD9-81ED-4DB2-BD59-A6C34878D82A}">
                    <a16:rowId xmlns:a16="http://schemas.microsoft.com/office/drawing/2014/main" val="1759645962"/>
                  </a:ext>
                </a:extLst>
              </a:tr>
              <a:tr h="1351032">
                <a:tc>
                  <a:txBody>
                    <a:bodyPr/>
                    <a:lstStyle/>
                    <a:p>
                      <a:r>
                        <a:rPr lang="en-ZA" sz="1600" kern="1200" dirty="0" smtClean="0">
                          <a:effectLst/>
                          <a:latin typeface="Calibri" panose="020F0502020204030204" pitchFamily="34" charset="0"/>
                        </a:rPr>
                        <a:t>63 new facilities monitored and passed quality assurance with site monitoring reports captured on the M-Drive by 31 March 2017</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21</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21</a:t>
                      </a:r>
                      <a:endParaRPr lang="en-US" sz="1600" dirty="0">
                        <a:latin typeface="Calibri" panose="020F0502020204030204" pitchFamily="34" charset="0"/>
                      </a:endParaRPr>
                    </a:p>
                  </a:txBody>
                  <a:tcPr/>
                </a:tc>
                <a:tc>
                  <a:txBody>
                    <a:bodyPr/>
                    <a:lstStyle/>
                    <a:p>
                      <a:r>
                        <a:rPr lang="en-US" sz="1600" b="1" dirty="0" smtClean="0">
                          <a:latin typeface="Calibri" panose="020F0502020204030204" pitchFamily="34" charset="0"/>
                        </a:rPr>
                        <a:t>Target Achieved</a:t>
                      </a:r>
                    </a:p>
                    <a:p>
                      <a:r>
                        <a:rPr lang="en-US" sz="1600" dirty="0" smtClean="0">
                          <a:latin typeface="Calibri" panose="020F0502020204030204" pitchFamily="34" charset="0"/>
                        </a:rPr>
                        <a:t>80 </a:t>
                      </a:r>
                      <a:r>
                        <a:rPr lang="en-ZA" sz="1600" kern="1200" dirty="0" smtClean="0">
                          <a:solidFill>
                            <a:schemeClr val="dk1"/>
                          </a:solidFill>
                          <a:effectLst/>
                          <a:latin typeface="Calibri" panose="020F0502020204030204" pitchFamily="34" charset="0"/>
                          <a:ea typeface="+mn-ea"/>
                          <a:cs typeface="+mn-cs"/>
                        </a:rPr>
                        <a:t>new facilities monitored and passed quality assurance with site monitoring reports </a:t>
                      </a:r>
                      <a:r>
                        <a:rPr lang="en-US" sz="1600" dirty="0" smtClean="0">
                          <a:latin typeface="Calibri" panose="020F0502020204030204" pitchFamily="34" charset="0"/>
                        </a:rPr>
                        <a:t> </a:t>
                      </a:r>
                      <a:endParaRPr lang="en-US" sz="1600" dirty="0">
                        <a:latin typeface="Calibri" panose="020F0502020204030204" pitchFamily="34" charset="0"/>
                      </a:endParaRPr>
                    </a:p>
                  </a:txBody>
                  <a:tcPr/>
                </a:tc>
                <a:extLst>
                  <a:ext uri="{0D108BD9-81ED-4DB2-BD59-A6C34878D82A}">
                    <a16:rowId xmlns:a16="http://schemas.microsoft.com/office/drawing/2014/main" val="3889233916"/>
                  </a:ext>
                </a:extLst>
              </a:tr>
              <a:tr h="1368152">
                <a:tc>
                  <a:txBody>
                    <a:bodyPr/>
                    <a:lstStyle/>
                    <a:p>
                      <a:pPr marL="0" marR="0">
                        <a:lnSpc>
                          <a:spcPct val="115000"/>
                        </a:lnSpc>
                        <a:spcBef>
                          <a:spcPts val="0"/>
                        </a:spcBef>
                        <a:spcAft>
                          <a:spcPts val="0"/>
                        </a:spcAft>
                      </a:pPr>
                      <a:r>
                        <a:rPr lang="en-ZA" sz="1600" dirty="0">
                          <a:effectLst/>
                          <a:latin typeface="Calibri" panose="020F0502020204030204" pitchFamily="34" charset="0"/>
                          <a:ea typeface="Calibri" panose="020F0502020204030204" pitchFamily="34" charset="0"/>
                          <a:cs typeface="Times New Roman" panose="02020603050405020304" pitchFamily="18" charset="0"/>
                        </a:rPr>
                        <a:t>27 New frontline service delivery monitoring visits to be directly focused on indicators in the M&amp;E framework for the National Youth </a:t>
                      </a:r>
                      <a:r>
                        <a:rPr lang="en-ZA" sz="1600" dirty="0" smtClean="0">
                          <a:effectLst/>
                          <a:latin typeface="Calibri" panose="020F0502020204030204" pitchFamily="34" charset="0"/>
                          <a:ea typeface="Calibri" panose="020F0502020204030204" pitchFamily="34" charset="0"/>
                          <a:cs typeface="Times New Roman" panose="02020603050405020304" pitchFamily="18" charset="0"/>
                        </a:rPr>
                        <a:t>Policy</a:t>
                      </a:r>
                      <a:r>
                        <a:rPr lang="en-ZA" sz="1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ZA" sz="1600" dirty="0">
                          <a:effectLst/>
                          <a:latin typeface="Calibri" panose="020F0502020204030204" pitchFamily="34" charset="0"/>
                          <a:ea typeface="Calibri" panose="020F0502020204030204" pitchFamily="34" charset="0"/>
                          <a:cs typeface="Times New Roman" panose="02020603050405020304" pitchFamily="18" charset="0"/>
                        </a:rPr>
                        <a:t>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b="1" dirty="0" smtClean="0">
                          <a:effectLst/>
                          <a:latin typeface="Calibri" panose="020F0502020204030204" pitchFamily="34" charset="0"/>
                          <a:ea typeface="Calibri" panose="020F0502020204030204" pitchFamily="34" charset="0"/>
                          <a:cs typeface="Arial" panose="020B0604020202020204" pitchFamily="34" charset="0"/>
                        </a:rPr>
                        <a:t>Target Exceeded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600" dirty="0" smtClean="0">
                          <a:effectLst/>
                          <a:latin typeface="Calibri" panose="020F0502020204030204" pitchFamily="34" charset="0"/>
                          <a:ea typeface="Calibri" panose="020F0502020204030204" pitchFamily="34" charset="0"/>
                          <a:cs typeface="Arial" panose="020B0604020202020204" pitchFamily="34" charset="0"/>
                        </a:rPr>
                        <a:t> 20 Youth Facilities were monitored</a:t>
                      </a:r>
                      <a:endParaRPr lang="en-US" sz="1600" dirty="0">
                        <a:latin typeface="Calibri" panose="020F0502020204030204" pitchFamily="34" charset="0"/>
                      </a:endParaRPr>
                    </a:p>
                  </a:txBody>
                  <a:tcPr/>
                </a:tc>
                <a:extLst>
                  <a:ext uri="{0D108BD9-81ED-4DB2-BD59-A6C34878D82A}">
                    <a16:rowId xmlns:a16="http://schemas.microsoft.com/office/drawing/2014/main" val="2354702677"/>
                  </a:ext>
                </a:extLst>
              </a:tr>
            </a:tbl>
          </a:graphicData>
        </a:graphic>
      </p:graphicFrame>
    </p:spTree>
    <p:extLst>
      <p:ext uri="{BB962C8B-B14F-4D97-AF65-F5344CB8AC3E}">
        <p14:creationId xmlns:p14="http://schemas.microsoft.com/office/powerpoint/2010/main" val="151207139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3903630692"/>
              </p:ext>
            </p:extLst>
          </p:nvPr>
        </p:nvGraphicFramePr>
        <p:xfrm>
          <a:off x="395536" y="1340769"/>
          <a:ext cx="8424936" cy="5274013"/>
        </p:xfrm>
        <a:graphic>
          <a:graphicData uri="http://schemas.openxmlformats.org/drawingml/2006/table">
            <a:tbl>
              <a:tblPr firstRow="1" bandRow="1">
                <a:tableStyleId>{93296810-A885-4BE3-A3E7-6D5BEEA58F35}</a:tableStyleId>
              </a:tblPr>
              <a:tblGrid>
                <a:gridCol w="2354796">
                  <a:extLst>
                    <a:ext uri="{9D8B030D-6E8A-4147-A177-3AD203B41FA5}">
                      <a16:colId xmlns:a16="http://schemas.microsoft.com/office/drawing/2014/main" val="1445012101"/>
                    </a:ext>
                  </a:extLst>
                </a:gridCol>
                <a:gridCol w="1993559">
                  <a:extLst>
                    <a:ext uri="{9D8B030D-6E8A-4147-A177-3AD203B41FA5}">
                      <a16:colId xmlns:a16="http://schemas.microsoft.com/office/drawing/2014/main" val="3532973627"/>
                    </a:ext>
                  </a:extLst>
                </a:gridCol>
                <a:gridCol w="2106234">
                  <a:extLst>
                    <a:ext uri="{9D8B030D-6E8A-4147-A177-3AD203B41FA5}">
                      <a16:colId xmlns:a16="http://schemas.microsoft.com/office/drawing/2014/main" val="2235992247"/>
                    </a:ext>
                  </a:extLst>
                </a:gridCol>
                <a:gridCol w="1970347">
                  <a:extLst>
                    <a:ext uri="{9D8B030D-6E8A-4147-A177-3AD203B41FA5}">
                      <a16:colId xmlns:a16="http://schemas.microsoft.com/office/drawing/2014/main" val="3483242291"/>
                    </a:ext>
                  </a:extLst>
                </a:gridCol>
              </a:tblGrid>
              <a:tr h="55171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effectLst/>
                          <a:latin typeface="Calibri" panose="020F0502020204030204" pitchFamily="34" charset="0"/>
                        </a:rPr>
                        <a:t>Planned Annual Target 2016/17</a:t>
                      </a:r>
                      <a:endParaRPr lang="en-ZA" sz="1600" dirty="0" smtClean="0">
                        <a:effectLst/>
                        <a:latin typeface="Calibri" panose="020F0502020204030204" pitchFamily="34" charset="0"/>
                      </a:endParaRPr>
                    </a:p>
                  </a:txBody>
                  <a:tcPr>
                    <a:solidFill>
                      <a:srgbClr val="3F8766"/>
                    </a:solidFill>
                  </a:tcPr>
                </a:tc>
                <a:tc>
                  <a:txBody>
                    <a:bodyPr/>
                    <a:lstStyle/>
                    <a:p>
                      <a:pPr algn="ctr">
                        <a:spcAft>
                          <a:spcPts val="0"/>
                        </a:spcAft>
                      </a:pPr>
                      <a:r>
                        <a:rPr lang="en-US" sz="1600" baseline="0" dirty="0" smtClean="0">
                          <a:effectLst/>
                          <a:latin typeface="Calibri" panose="020F0502020204030204" pitchFamily="34" charset="0"/>
                        </a:rPr>
                        <a:t>2</a:t>
                      </a:r>
                      <a:r>
                        <a:rPr lang="en-US" sz="1600" baseline="30000" dirty="0" smtClean="0">
                          <a:effectLst/>
                          <a:latin typeface="Calibri" panose="020F0502020204030204" pitchFamily="34" charset="0"/>
                        </a:rPr>
                        <a:t>nd</a:t>
                      </a:r>
                      <a:r>
                        <a:rPr lang="en-US" sz="1600" baseline="0" dirty="0" smtClean="0">
                          <a:effectLst/>
                          <a:latin typeface="Calibri" panose="020F0502020204030204" pitchFamily="34" charset="0"/>
                        </a:rPr>
                        <a:t>  </a:t>
                      </a:r>
                      <a:r>
                        <a:rPr lang="en-US" sz="1600" dirty="0" smtClean="0">
                          <a:effectLst/>
                          <a:latin typeface="Calibri" panose="020F0502020204030204" pitchFamily="34" charset="0"/>
                        </a:rPr>
                        <a:t>Quarter </a:t>
                      </a:r>
                      <a:endParaRPr lang="en-ZA" sz="1600" dirty="0" smtClean="0">
                        <a:effectLst/>
                        <a:latin typeface="Calibri" panose="020F0502020204030204" pitchFamily="34" charset="0"/>
                      </a:endParaRPr>
                    </a:p>
                    <a:p>
                      <a:pPr algn="ctr">
                        <a:spcAft>
                          <a:spcPts val="0"/>
                        </a:spcAft>
                      </a:pPr>
                      <a:r>
                        <a:rPr lang="en-US" sz="1600" dirty="0" smtClean="0">
                          <a:effectLst/>
                          <a:latin typeface="Calibri" panose="020F0502020204030204" pitchFamily="34" charset="0"/>
                        </a:rPr>
                        <a:t>Targets</a:t>
                      </a:r>
                      <a:endParaRPr lang="en-ZA" sz="1600" dirty="0" smtClean="0">
                        <a:effectLst/>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3</a:t>
                      </a:r>
                      <a:r>
                        <a:rPr lang="en-US" sz="1600" baseline="30000" dirty="0" smtClean="0">
                          <a:latin typeface="Calibri" panose="020F0502020204030204" pitchFamily="34" charset="0"/>
                        </a:rPr>
                        <a:t>rd</a:t>
                      </a:r>
                      <a:r>
                        <a:rPr lang="en-US" sz="1600" dirty="0" smtClean="0">
                          <a:latin typeface="Calibri" panose="020F0502020204030204" pitchFamily="34" charset="0"/>
                        </a:rPr>
                        <a:t> Quarter Targets</a:t>
                      </a: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Actual Achievement/</a:t>
                      </a:r>
                      <a:r>
                        <a:rPr lang="en-US" sz="1600" baseline="0" dirty="0" smtClean="0">
                          <a:latin typeface="Calibri" panose="020F0502020204030204" pitchFamily="34" charset="0"/>
                        </a:rPr>
                        <a:t> Narration</a:t>
                      </a:r>
                      <a:endParaRPr lang="en-US" sz="1600" dirty="0">
                        <a:latin typeface="Calibri" panose="020F0502020204030204" pitchFamily="34" charset="0"/>
                      </a:endParaRPr>
                    </a:p>
                  </a:txBody>
                  <a:tcPr>
                    <a:solidFill>
                      <a:srgbClr val="3F8766"/>
                    </a:solidFill>
                  </a:tcPr>
                </a:tc>
                <a:extLst>
                  <a:ext uri="{0D108BD9-81ED-4DB2-BD59-A6C34878D82A}">
                    <a16:rowId xmlns:a16="http://schemas.microsoft.com/office/drawing/2014/main" val="1698796475"/>
                  </a:ext>
                </a:extLst>
              </a:tr>
              <a:tr h="1107430">
                <a:tc>
                  <a:txBody>
                    <a:bodyPr/>
                    <a:lstStyle/>
                    <a:p>
                      <a:r>
                        <a:rPr lang="en-ZA" sz="1600" kern="1200" dirty="0" smtClean="0">
                          <a:effectLst/>
                          <a:latin typeface="Calibri" panose="020F0502020204030204" pitchFamily="34" charset="0"/>
                        </a:rPr>
                        <a:t>100 Improvement monitoring visits</a:t>
                      </a:r>
                      <a:endParaRPr lang="en-US" sz="1600" dirty="0">
                        <a:latin typeface="Calibri" panose="020F0502020204030204" pitchFamily="34" charset="0"/>
                      </a:endParaRPr>
                    </a:p>
                  </a:txBody>
                  <a:tcPr/>
                </a:tc>
                <a:tc>
                  <a:txBody>
                    <a:bodyPr/>
                    <a:lstStyle/>
                    <a:p>
                      <a:r>
                        <a:rPr lang="en-US" sz="1600" dirty="0" smtClean="0">
                          <a:latin typeface="Calibri" panose="020F0502020204030204" pitchFamily="34" charset="0"/>
                        </a:rPr>
                        <a:t>25</a:t>
                      </a:r>
                      <a:endParaRPr lang="en-US" sz="1600" dirty="0">
                        <a:latin typeface="Calibri" panose="020F0502020204030204" pitchFamily="34" charset="0"/>
                      </a:endParaRPr>
                    </a:p>
                  </a:txBody>
                  <a:tcPr/>
                </a:tc>
                <a:tc>
                  <a:txBody>
                    <a:bodyPr/>
                    <a:lstStyle/>
                    <a:p>
                      <a:r>
                        <a:rPr lang="en-US" sz="1600" dirty="0" smtClean="0">
                          <a:latin typeface="Calibri" panose="020F0502020204030204" pitchFamily="34" charset="0"/>
                        </a:rPr>
                        <a:t>25</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dirty="0" smtClean="0">
                          <a:effectLst/>
                          <a:latin typeface="Calibri" panose="020F0502020204030204" pitchFamily="34" charset="0"/>
                          <a:ea typeface="Calibri" panose="020F0502020204030204" pitchFamily="34" charset="0"/>
                          <a:cs typeface="Arial" panose="020B0604020202020204" pitchFamily="34" charset="0"/>
                        </a:rPr>
                        <a:t>Target Exceeded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600" kern="1200" dirty="0" smtClean="0">
                          <a:solidFill>
                            <a:schemeClr val="dk1"/>
                          </a:solidFill>
                          <a:effectLst/>
                          <a:latin typeface="Calibri" panose="020F0502020204030204" pitchFamily="34" charset="0"/>
                          <a:ea typeface="+mn-ea"/>
                          <a:cs typeface="+mn-cs"/>
                        </a:rPr>
                        <a:t>Improvements Monitoring Visits were conducted</a:t>
                      </a:r>
                      <a:endParaRPr lang="en-US" sz="1600" dirty="0">
                        <a:latin typeface="Calibri" panose="020F0502020204030204" pitchFamily="34" charset="0"/>
                      </a:endParaRPr>
                    </a:p>
                  </a:txBody>
                  <a:tcPr/>
                </a:tc>
                <a:extLst>
                  <a:ext uri="{0D108BD9-81ED-4DB2-BD59-A6C34878D82A}">
                    <a16:rowId xmlns:a16="http://schemas.microsoft.com/office/drawing/2014/main" val="1594354818"/>
                  </a:ext>
                </a:extLst>
              </a:tr>
              <a:tr h="1248611">
                <a:tc>
                  <a:txBody>
                    <a:bodyPr/>
                    <a:lstStyle/>
                    <a:p>
                      <a:r>
                        <a:rPr lang="en-ZA" sz="1600" kern="1200" dirty="0" smtClean="0">
                          <a:effectLst/>
                          <a:latin typeface="Calibri" panose="020F0502020204030204" pitchFamily="34" charset="0"/>
                        </a:rPr>
                        <a:t>20 unscheduled monitoring interventions as a result of reported service delivery challenges</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5</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5</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Exceeded</a:t>
                      </a:r>
                      <a:endParaRPr lang="en-US" sz="1600" kern="1200" dirty="0" smtClean="0">
                        <a:solidFill>
                          <a:schemeClr val="dk1"/>
                        </a:solidFill>
                        <a:effectLst/>
                        <a:latin typeface="Calibri" panose="020F0502020204030204" pitchFamily="34" charset="0"/>
                        <a:ea typeface="+mn-ea"/>
                        <a:cs typeface="+mn-cs"/>
                      </a:endParaRPr>
                    </a:p>
                    <a:p>
                      <a:r>
                        <a:rPr lang="en-US" sz="1600" kern="1200" dirty="0" smtClean="0">
                          <a:solidFill>
                            <a:schemeClr val="dk1"/>
                          </a:solidFill>
                          <a:effectLst/>
                          <a:latin typeface="Calibri" panose="020F0502020204030204" pitchFamily="34" charset="0"/>
                          <a:ea typeface="+mn-ea"/>
                          <a:cs typeface="+mn-cs"/>
                        </a:rPr>
                        <a:t> </a:t>
                      </a:r>
                      <a:r>
                        <a:rPr lang="en-ZA" sz="1600" kern="1200" dirty="0" smtClean="0">
                          <a:solidFill>
                            <a:schemeClr val="dk1"/>
                          </a:solidFill>
                          <a:effectLst/>
                          <a:latin typeface="Calibri" panose="020F0502020204030204" pitchFamily="34" charset="0"/>
                          <a:ea typeface="+mn-ea"/>
                          <a:cs typeface="+mn-cs"/>
                        </a:rPr>
                        <a:t>19 unscheduled visits were undertaken</a:t>
                      </a:r>
                      <a:endParaRPr lang="en-US" sz="1600" dirty="0">
                        <a:latin typeface="Calibri" panose="020F0502020204030204" pitchFamily="34" charset="0"/>
                      </a:endParaRPr>
                    </a:p>
                  </a:txBody>
                  <a:tcPr/>
                </a:tc>
                <a:extLst>
                  <a:ext uri="{0D108BD9-81ED-4DB2-BD59-A6C34878D82A}">
                    <a16:rowId xmlns:a16="http://schemas.microsoft.com/office/drawing/2014/main" val="2004053324"/>
                  </a:ext>
                </a:extLst>
              </a:tr>
              <a:tr h="1107430">
                <a:tc>
                  <a:txBody>
                    <a:bodyPr/>
                    <a:lstStyle/>
                    <a:p>
                      <a:r>
                        <a:rPr lang="en-ZA" sz="1600" kern="1200" dirty="0" smtClean="0">
                          <a:effectLst/>
                          <a:latin typeface="Calibri" panose="020F0502020204030204" pitchFamily="34" charset="0"/>
                        </a:rPr>
                        <a:t>Performance reports to G&amp;A Cluster once per year Performance report to PCC once per year</a:t>
                      </a:r>
                      <a:endParaRPr lang="en-US" sz="1600" dirty="0">
                        <a:latin typeface="Calibri" panose="020F0502020204030204" pitchFamily="34" charset="0"/>
                      </a:endParaRPr>
                    </a:p>
                  </a:txBody>
                  <a:tcPr/>
                </a:tc>
                <a:tc>
                  <a:txBody>
                    <a:bodyPr/>
                    <a:lstStyle/>
                    <a:p>
                      <a:r>
                        <a:rPr lang="en-US" sz="1600" dirty="0" smtClean="0">
                          <a:latin typeface="Calibri" panose="020F0502020204030204" pitchFamily="34" charset="0"/>
                        </a:rPr>
                        <a:t>-</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Hotline performance reports to G&amp;A and PCC</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Achieved</a:t>
                      </a:r>
                      <a:endParaRPr lang="en-US" sz="1600" kern="1200" dirty="0" smtClean="0">
                        <a:solidFill>
                          <a:schemeClr val="dk1"/>
                        </a:solidFill>
                        <a:effectLst/>
                        <a:latin typeface="Calibri" panose="020F0502020204030204" pitchFamily="34" charset="0"/>
                        <a:ea typeface="+mn-ea"/>
                        <a:cs typeface="+mn-cs"/>
                      </a:endParaRPr>
                    </a:p>
                    <a:p>
                      <a:r>
                        <a:rPr lang="en-ZA" sz="1600" kern="1200" dirty="0" smtClean="0">
                          <a:solidFill>
                            <a:schemeClr val="dk1"/>
                          </a:solidFill>
                          <a:effectLst/>
                          <a:latin typeface="Calibri" panose="020F0502020204030204" pitchFamily="34" charset="0"/>
                          <a:ea typeface="+mn-ea"/>
                          <a:cs typeface="+mn-cs"/>
                        </a:rPr>
                        <a:t>Reports have been submitted to G&amp;A and PCC</a:t>
                      </a:r>
                      <a:endParaRPr lang="en-US" sz="1600" dirty="0">
                        <a:latin typeface="Calibri" panose="020F0502020204030204" pitchFamily="34" charset="0"/>
                      </a:endParaRPr>
                    </a:p>
                  </a:txBody>
                  <a:tcPr/>
                </a:tc>
                <a:extLst>
                  <a:ext uri="{0D108BD9-81ED-4DB2-BD59-A6C34878D82A}">
                    <a16:rowId xmlns:a16="http://schemas.microsoft.com/office/drawing/2014/main" val="3082595067"/>
                  </a:ext>
                </a:extLst>
              </a:tr>
              <a:tr h="1169393">
                <a:tc>
                  <a:txBody>
                    <a:bodyPr/>
                    <a:lstStyle/>
                    <a:p>
                      <a:r>
                        <a:rPr lang="en-ZA" sz="1600" kern="1200" dirty="0" smtClean="0">
                          <a:effectLst/>
                          <a:latin typeface="Calibri" panose="020F0502020204030204" pitchFamily="34" charset="0"/>
                        </a:rPr>
                        <a:t>Produce customer</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satisfaction survey</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reports by end of each quarter</a:t>
                      </a:r>
                      <a:endParaRPr lang="en-US" sz="1600" dirty="0">
                        <a:latin typeface="Calibri" panose="020F0502020204030204" pitchFamily="34" charset="0"/>
                      </a:endParaRPr>
                    </a:p>
                  </a:txBody>
                  <a:tcPr/>
                </a:tc>
                <a:tc>
                  <a:txBody>
                    <a:bodyPr/>
                    <a:lstStyle/>
                    <a:p>
                      <a:r>
                        <a:rPr lang="en-ZA" sz="1600" kern="1200" dirty="0" smtClean="0">
                          <a:effectLst/>
                          <a:latin typeface="Calibri" panose="020F0502020204030204" pitchFamily="34" charset="0"/>
                        </a:rPr>
                        <a:t>Produce 1 customer satisfaction report by 30</a:t>
                      </a:r>
                      <a:r>
                        <a:rPr lang="en-ZA" sz="1600" kern="1200" baseline="0" dirty="0" smtClean="0">
                          <a:effectLst/>
                          <a:latin typeface="Calibri" panose="020F0502020204030204" pitchFamily="34" charset="0"/>
                        </a:rPr>
                        <a:t> September</a:t>
                      </a:r>
                      <a:r>
                        <a:rPr lang="en-ZA" sz="1600" kern="1200" dirty="0" smtClean="0">
                          <a:effectLst/>
                          <a:latin typeface="Calibri" panose="020F0502020204030204" pitchFamily="34" charset="0"/>
                        </a:rPr>
                        <a:t> 2016</a:t>
                      </a:r>
                      <a:endParaRPr lang="en-US" sz="1600" dirty="0">
                        <a:latin typeface="Calibri" panose="020F0502020204030204" pitchFamily="34" charset="0"/>
                      </a:endParaRPr>
                    </a:p>
                  </a:txBody>
                  <a:tcPr/>
                </a:tc>
                <a:tc>
                  <a:txBody>
                    <a:bodyPr/>
                    <a:lstStyle/>
                    <a:p>
                      <a:r>
                        <a:rPr lang="en-ZA" sz="1600" kern="1200" dirty="0" smtClean="0">
                          <a:effectLst/>
                          <a:latin typeface="Calibri" panose="020F0502020204030204" pitchFamily="34" charset="0"/>
                        </a:rPr>
                        <a:t>Produce 1 customer satisfaction report by 31 December 2016</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Achieved</a:t>
                      </a:r>
                      <a:endParaRPr lang="en-US" sz="1600" kern="1200" dirty="0" smtClean="0">
                        <a:solidFill>
                          <a:schemeClr val="dk1"/>
                        </a:solidFill>
                        <a:effectLst/>
                        <a:latin typeface="Calibri" panose="020F0502020204030204" pitchFamily="34" charset="0"/>
                        <a:ea typeface="+mn-ea"/>
                        <a:cs typeface="+mn-cs"/>
                      </a:endParaRPr>
                    </a:p>
                    <a:p>
                      <a:r>
                        <a:rPr lang="en-US" sz="1600" kern="1200" dirty="0" smtClean="0">
                          <a:solidFill>
                            <a:schemeClr val="dk1"/>
                          </a:solidFill>
                          <a:effectLst/>
                          <a:latin typeface="Calibri" panose="020F0502020204030204" pitchFamily="34" charset="0"/>
                          <a:ea typeface="+mn-ea"/>
                          <a:cs typeface="+mn-cs"/>
                        </a:rPr>
                        <a:t> </a:t>
                      </a:r>
                      <a:r>
                        <a:rPr lang="en-ZA" sz="1600" kern="1200" dirty="0" smtClean="0">
                          <a:solidFill>
                            <a:schemeClr val="dk1"/>
                          </a:solidFill>
                          <a:effectLst/>
                          <a:latin typeface="Calibri" panose="020F0502020204030204" pitchFamily="34" charset="0"/>
                          <a:ea typeface="+mn-ea"/>
                          <a:cs typeface="+mn-cs"/>
                        </a:rPr>
                        <a:t>Customer satisfaction reports were produced</a:t>
                      </a:r>
                      <a:endParaRPr lang="en-US" sz="1600" dirty="0">
                        <a:latin typeface="Calibri" panose="020F0502020204030204" pitchFamily="34" charset="0"/>
                      </a:endParaRPr>
                    </a:p>
                  </a:txBody>
                  <a:tcPr/>
                </a:tc>
                <a:extLst>
                  <a:ext uri="{0D108BD9-81ED-4DB2-BD59-A6C34878D82A}">
                    <a16:rowId xmlns:a16="http://schemas.microsoft.com/office/drawing/2014/main" val="485019533"/>
                  </a:ext>
                </a:extLst>
              </a:tr>
            </a:tbl>
          </a:graphicData>
        </a:graphic>
      </p:graphicFrame>
    </p:spTree>
    <p:extLst>
      <p:ext uri="{BB962C8B-B14F-4D97-AF65-F5344CB8AC3E}">
        <p14:creationId xmlns:p14="http://schemas.microsoft.com/office/powerpoint/2010/main" val="413187725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461984061"/>
              </p:ext>
            </p:extLst>
          </p:nvPr>
        </p:nvGraphicFramePr>
        <p:xfrm>
          <a:off x="323528" y="1628800"/>
          <a:ext cx="8424936" cy="4704889"/>
        </p:xfrm>
        <a:graphic>
          <a:graphicData uri="http://schemas.openxmlformats.org/drawingml/2006/table">
            <a:tbl>
              <a:tblPr firstRow="1" bandRow="1">
                <a:tableStyleId>{93296810-A885-4BE3-A3E7-6D5BEEA58F35}</a:tableStyleId>
              </a:tblPr>
              <a:tblGrid>
                <a:gridCol w="2242121">
                  <a:extLst>
                    <a:ext uri="{9D8B030D-6E8A-4147-A177-3AD203B41FA5}">
                      <a16:colId xmlns:a16="http://schemas.microsoft.com/office/drawing/2014/main" val="1445012101"/>
                    </a:ext>
                  </a:extLst>
                </a:gridCol>
                <a:gridCol w="2106234">
                  <a:extLst>
                    <a:ext uri="{9D8B030D-6E8A-4147-A177-3AD203B41FA5}">
                      <a16:colId xmlns:a16="http://schemas.microsoft.com/office/drawing/2014/main" val="3532973627"/>
                    </a:ext>
                  </a:extLst>
                </a:gridCol>
                <a:gridCol w="2106234">
                  <a:extLst>
                    <a:ext uri="{9D8B030D-6E8A-4147-A177-3AD203B41FA5}">
                      <a16:colId xmlns:a16="http://schemas.microsoft.com/office/drawing/2014/main" val="2235992247"/>
                    </a:ext>
                  </a:extLst>
                </a:gridCol>
                <a:gridCol w="1970347">
                  <a:extLst>
                    <a:ext uri="{9D8B030D-6E8A-4147-A177-3AD203B41FA5}">
                      <a16:colId xmlns:a16="http://schemas.microsoft.com/office/drawing/2014/main" val="3483242291"/>
                    </a:ext>
                  </a:extLst>
                </a:gridCol>
              </a:tblGrid>
              <a:tr h="64807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effectLst/>
                          <a:latin typeface="Calibri" panose="020F0502020204030204" pitchFamily="34" charset="0"/>
                        </a:rPr>
                        <a:t>Planned Annual Target 2016/17</a:t>
                      </a:r>
                      <a:endParaRPr lang="en-ZA" sz="1600" dirty="0" smtClean="0">
                        <a:effectLst/>
                        <a:latin typeface="Calibri" panose="020F0502020204030204" pitchFamily="34" charset="0"/>
                      </a:endParaRPr>
                    </a:p>
                  </a:txBody>
                  <a:tcPr>
                    <a:solidFill>
                      <a:srgbClr val="3F8766"/>
                    </a:solidFill>
                  </a:tcPr>
                </a:tc>
                <a:tc>
                  <a:txBody>
                    <a:bodyPr/>
                    <a:lstStyle/>
                    <a:p>
                      <a:pPr algn="ctr">
                        <a:spcAft>
                          <a:spcPts val="0"/>
                        </a:spcAft>
                      </a:pPr>
                      <a:r>
                        <a:rPr lang="en-US" sz="1600" baseline="0" dirty="0" smtClean="0">
                          <a:effectLst/>
                          <a:latin typeface="Calibri" panose="020F0502020204030204" pitchFamily="34" charset="0"/>
                        </a:rPr>
                        <a:t>2</a:t>
                      </a:r>
                      <a:r>
                        <a:rPr lang="en-US" sz="1600" baseline="30000" dirty="0" smtClean="0">
                          <a:effectLst/>
                          <a:latin typeface="Calibri" panose="020F0502020204030204" pitchFamily="34" charset="0"/>
                        </a:rPr>
                        <a:t>nd</a:t>
                      </a:r>
                      <a:r>
                        <a:rPr lang="en-US" sz="1600" baseline="0" dirty="0" smtClean="0">
                          <a:effectLst/>
                          <a:latin typeface="Calibri" panose="020F0502020204030204" pitchFamily="34" charset="0"/>
                        </a:rPr>
                        <a:t> </a:t>
                      </a:r>
                      <a:r>
                        <a:rPr lang="en-US" sz="1600" dirty="0" smtClean="0">
                          <a:effectLst/>
                          <a:latin typeface="Calibri" panose="020F0502020204030204" pitchFamily="34" charset="0"/>
                        </a:rPr>
                        <a:t>Quarter </a:t>
                      </a:r>
                      <a:endParaRPr lang="en-ZA" sz="1600" dirty="0" smtClean="0">
                        <a:effectLst/>
                        <a:latin typeface="Calibri" panose="020F0502020204030204" pitchFamily="34" charset="0"/>
                      </a:endParaRPr>
                    </a:p>
                    <a:p>
                      <a:pPr algn="ctr">
                        <a:spcAft>
                          <a:spcPts val="0"/>
                        </a:spcAft>
                      </a:pPr>
                      <a:r>
                        <a:rPr lang="en-US" sz="1600" dirty="0" smtClean="0">
                          <a:effectLst/>
                          <a:latin typeface="Calibri" panose="020F0502020204030204" pitchFamily="34" charset="0"/>
                        </a:rPr>
                        <a:t>Targets</a:t>
                      </a:r>
                      <a:endParaRPr lang="en-ZA" sz="1600" dirty="0" smtClean="0">
                        <a:effectLst/>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3</a:t>
                      </a:r>
                      <a:r>
                        <a:rPr lang="en-US" sz="1600" baseline="30000" dirty="0" smtClean="0">
                          <a:latin typeface="Calibri" panose="020F0502020204030204" pitchFamily="34" charset="0"/>
                        </a:rPr>
                        <a:t>rd</a:t>
                      </a:r>
                      <a:r>
                        <a:rPr lang="en-US" sz="1600" dirty="0" smtClean="0">
                          <a:latin typeface="Calibri" panose="020F0502020204030204" pitchFamily="34" charset="0"/>
                        </a:rPr>
                        <a:t> Quarter Targets</a:t>
                      </a: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Actual Achievement/</a:t>
                      </a:r>
                      <a:r>
                        <a:rPr lang="en-US" sz="1600" baseline="0" dirty="0" smtClean="0">
                          <a:latin typeface="Calibri" panose="020F0502020204030204" pitchFamily="34" charset="0"/>
                        </a:rPr>
                        <a:t> Narration</a:t>
                      </a:r>
                      <a:endParaRPr lang="en-US" sz="1600" dirty="0">
                        <a:latin typeface="Calibri" panose="020F0502020204030204" pitchFamily="34" charset="0"/>
                      </a:endParaRPr>
                    </a:p>
                  </a:txBody>
                  <a:tcPr>
                    <a:solidFill>
                      <a:srgbClr val="3F8766"/>
                    </a:solidFill>
                  </a:tcPr>
                </a:tc>
                <a:extLst>
                  <a:ext uri="{0D108BD9-81ED-4DB2-BD59-A6C34878D82A}">
                    <a16:rowId xmlns:a16="http://schemas.microsoft.com/office/drawing/2014/main" val="1698796475"/>
                  </a:ext>
                </a:extLst>
              </a:tr>
              <a:tr h="1005840">
                <a:tc>
                  <a:txBody>
                    <a:bodyPr/>
                    <a:lstStyle/>
                    <a:p>
                      <a:r>
                        <a:rPr lang="en-US" sz="1600" dirty="0" smtClean="0">
                          <a:latin typeface="Calibri" panose="020F0502020204030204" pitchFamily="34" charset="0"/>
                        </a:rPr>
                        <a:t>Citizen-based</a:t>
                      </a:r>
                      <a:r>
                        <a:rPr lang="en-US" sz="1600" baseline="0" dirty="0" smtClean="0">
                          <a:latin typeface="Calibri" panose="020F0502020204030204" pitchFamily="34" charset="0"/>
                        </a:rPr>
                        <a:t> monitoring implemented in 10 new facilities to support capacity building in service delivery departments</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Implement CBM in 2 Facilities </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Implement CBM in 4 Facilities </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effectLst/>
                          <a:latin typeface="Calibri" panose="020F0502020204030204" pitchFamily="34" charset="0"/>
                          <a:ea typeface="+mn-ea"/>
                          <a:cs typeface="+mn-cs"/>
                        </a:rPr>
                        <a:t>Target Partially Achieved</a:t>
                      </a:r>
                      <a:endParaRPr lang="en-US" sz="1600" kern="1200" dirty="0" smtClean="0">
                        <a:solidFill>
                          <a:schemeClr val="dk1"/>
                        </a:solidFill>
                        <a:effectLst/>
                        <a:latin typeface="Calibri" panose="020F0502020204030204" pitchFamily="34" charset="0"/>
                        <a:ea typeface="+mn-ea"/>
                        <a:cs typeface="+mn-cs"/>
                      </a:endParaRPr>
                    </a:p>
                    <a:p>
                      <a:r>
                        <a:rPr lang="en-ZA" sz="1600" kern="1200" dirty="0" smtClean="0">
                          <a:solidFill>
                            <a:schemeClr val="dk1"/>
                          </a:solidFill>
                          <a:effectLst/>
                          <a:latin typeface="Calibri" panose="020F0502020204030204" pitchFamily="34" charset="0"/>
                          <a:ea typeface="+mn-ea"/>
                          <a:cs typeface="+mn-cs"/>
                        </a:rPr>
                        <a:t>Implementation of CBM has taken place in 5 facilities </a:t>
                      </a:r>
                      <a:endParaRPr lang="en-US" sz="1600" dirty="0">
                        <a:latin typeface="Calibri" panose="020F0502020204030204" pitchFamily="34" charset="0"/>
                      </a:endParaRPr>
                    </a:p>
                  </a:txBody>
                  <a:tcPr/>
                </a:tc>
                <a:extLst>
                  <a:ext uri="{0D108BD9-81ED-4DB2-BD59-A6C34878D82A}">
                    <a16:rowId xmlns:a16="http://schemas.microsoft.com/office/drawing/2014/main" val="2189968275"/>
                  </a:ext>
                </a:extLst>
              </a:tr>
              <a:tr h="2258497">
                <a:tc>
                  <a:txBody>
                    <a:bodyPr/>
                    <a:lstStyle/>
                    <a:p>
                      <a:pPr marL="0" marR="0">
                        <a:lnSpc>
                          <a:spcPct val="115000"/>
                        </a:lnSpc>
                        <a:spcBef>
                          <a:spcPts val="0"/>
                        </a:spcBef>
                        <a:spcAft>
                          <a:spcPts val="0"/>
                        </a:spcAft>
                      </a:pPr>
                      <a:r>
                        <a:rPr lang="en-ZA" sz="1600" dirty="0">
                          <a:effectLst/>
                          <a:latin typeface="Calibri" panose="020F0502020204030204" pitchFamily="34" charset="0"/>
                          <a:ea typeface="Calibri" panose="020F0502020204030204" pitchFamily="34" charset="0"/>
                          <a:cs typeface="Times New Roman" panose="02020603050405020304" pitchFamily="18" charset="0"/>
                        </a:rPr>
                        <a:t>2 integrated intervention plans submitted to relevant clusters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ZA" sz="1600" kern="1200" dirty="0" smtClean="0">
                          <a:solidFill>
                            <a:schemeClr val="dk1"/>
                          </a:solidFill>
                          <a:effectLst/>
                          <a:latin typeface="Calibri" panose="020F0502020204030204" pitchFamily="34" charset="0"/>
                          <a:ea typeface="+mn-ea"/>
                          <a:cs typeface="+mn-cs"/>
                        </a:rPr>
                        <a:t>Submit first  plan to relevant cluster by September 30, 2016</a:t>
                      </a:r>
                      <a:endParaRPr lang="en-US" sz="1600" dirty="0">
                        <a:latin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ZA" sz="1600" dirty="0">
                          <a:effectLst/>
                          <a:latin typeface="Calibri" panose="020F0502020204030204" pitchFamily="34" charset="0"/>
                          <a:ea typeface="Calibri" panose="020F0502020204030204" pitchFamily="34" charset="0"/>
                          <a:cs typeface="Times New Roman" panose="02020603050405020304" pitchFamily="18" charset="0"/>
                        </a:rPr>
                        <a:t>Planning with stakeholders on second intervention plan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b="1" dirty="0">
                          <a:effectLst/>
                          <a:latin typeface="Calibri" panose="020F0502020204030204" pitchFamily="34" charset="0"/>
                          <a:ea typeface="Calibri" panose="020F0502020204030204" pitchFamily="34" charset="0"/>
                          <a:cs typeface="Arial" panose="020B0604020202020204" pitchFamily="34" charset="0"/>
                        </a:rPr>
                        <a:t>Target Achieved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 </a:t>
                      </a:r>
                      <a:r>
                        <a:rPr lang="en-ZA" sz="1600" kern="1200" dirty="0" smtClean="0">
                          <a:solidFill>
                            <a:schemeClr val="dk1"/>
                          </a:solidFill>
                          <a:effectLst/>
                          <a:latin typeface="Calibri" panose="020F0502020204030204" pitchFamily="34" charset="0"/>
                          <a:ea typeface="+mn-ea"/>
                          <a:cs typeface="+mn-cs"/>
                        </a:rPr>
                        <a:t>First plan was submitted to G&amp;A Cluster System on September 29, 2016</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ZA" sz="1600" dirty="0" smtClean="0">
                          <a:effectLst/>
                          <a:latin typeface="Calibri" panose="020F0502020204030204" pitchFamily="34" charset="0"/>
                          <a:ea typeface="Calibri" panose="020F0502020204030204" pitchFamily="34" charset="0"/>
                          <a:cs typeface="Arial" panose="020B0604020202020204" pitchFamily="34" charset="0"/>
                        </a:rPr>
                        <a:t>Two </a:t>
                      </a:r>
                      <a:r>
                        <a:rPr lang="en-ZA" sz="1600" dirty="0">
                          <a:effectLst/>
                          <a:latin typeface="Calibri" panose="020F0502020204030204" pitchFamily="34" charset="0"/>
                          <a:ea typeface="Calibri" panose="020F0502020204030204" pitchFamily="34" charset="0"/>
                          <a:cs typeface="Arial" panose="020B0604020202020204" pitchFamily="34" charset="0"/>
                        </a:rPr>
                        <a:t>planning meetings </a:t>
                      </a:r>
                      <a:r>
                        <a:rPr lang="en-ZA" sz="1600" dirty="0" smtClean="0">
                          <a:effectLst/>
                          <a:latin typeface="Calibri" panose="020F0502020204030204" pitchFamily="34" charset="0"/>
                          <a:ea typeface="Calibri" panose="020F0502020204030204" pitchFamily="34" charset="0"/>
                          <a:cs typeface="Arial" panose="020B0604020202020204" pitchFamily="34" charset="0"/>
                        </a:rPr>
                        <a:t>were held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8521384"/>
                  </a:ext>
                </a:extLst>
              </a:tr>
            </a:tbl>
          </a:graphicData>
        </a:graphic>
      </p:graphicFrame>
    </p:spTree>
    <p:extLst>
      <p:ext uri="{BB962C8B-B14F-4D97-AF65-F5344CB8AC3E}">
        <p14:creationId xmlns:p14="http://schemas.microsoft.com/office/powerpoint/2010/main" val="410127033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322451058"/>
              </p:ext>
            </p:extLst>
          </p:nvPr>
        </p:nvGraphicFramePr>
        <p:xfrm>
          <a:off x="467544" y="1772816"/>
          <a:ext cx="8424935" cy="2848889"/>
        </p:xfrm>
        <a:graphic>
          <a:graphicData uri="http://schemas.openxmlformats.org/drawingml/2006/table">
            <a:tbl>
              <a:tblPr firstRow="1" bandRow="1">
                <a:tableStyleId>{93296810-A885-4BE3-A3E7-6D5BEEA58F35}</a:tableStyleId>
              </a:tblPr>
              <a:tblGrid>
                <a:gridCol w="2242120">
                  <a:extLst>
                    <a:ext uri="{9D8B030D-6E8A-4147-A177-3AD203B41FA5}">
                      <a16:colId xmlns:a16="http://schemas.microsoft.com/office/drawing/2014/main" val="1445012101"/>
                    </a:ext>
                  </a:extLst>
                </a:gridCol>
                <a:gridCol w="2106234">
                  <a:extLst>
                    <a:ext uri="{9D8B030D-6E8A-4147-A177-3AD203B41FA5}">
                      <a16:colId xmlns:a16="http://schemas.microsoft.com/office/drawing/2014/main" val="3532973627"/>
                    </a:ext>
                  </a:extLst>
                </a:gridCol>
                <a:gridCol w="2106234">
                  <a:extLst>
                    <a:ext uri="{9D8B030D-6E8A-4147-A177-3AD203B41FA5}">
                      <a16:colId xmlns:a16="http://schemas.microsoft.com/office/drawing/2014/main" val="2235992247"/>
                    </a:ext>
                  </a:extLst>
                </a:gridCol>
                <a:gridCol w="1970347">
                  <a:extLst>
                    <a:ext uri="{9D8B030D-6E8A-4147-A177-3AD203B41FA5}">
                      <a16:colId xmlns:a16="http://schemas.microsoft.com/office/drawing/2014/main" val="3483242291"/>
                    </a:ext>
                  </a:extLst>
                </a:gridCol>
              </a:tblGrid>
              <a:tr h="80672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effectLst/>
                          <a:latin typeface="Calibri" panose="020F0502020204030204" pitchFamily="34" charset="0"/>
                        </a:rPr>
                        <a:t>Planned Annual Target 2016/17</a:t>
                      </a:r>
                      <a:endParaRPr lang="en-ZA" sz="1600" dirty="0" smtClean="0">
                        <a:effectLst/>
                        <a:latin typeface="Calibri" panose="020F0502020204030204" pitchFamily="34" charset="0"/>
                      </a:endParaRPr>
                    </a:p>
                  </a:txBody>
                  <a:tcPr>
                    <a:solidFill>
                      <a:srgbClr val="3F8766"/>
                    </a:solidFill>
                  </a:tcPr>
                </a:tc>
                <a:tc>
                  <a:txBody>
                    <a:bodyPr/>
                    <a:lstStyle/>
                    <a:p>
                      <a:pPr algn="ctr">
                        <a:spcAft>
                          <a:spcPts val="0"/>
                        </a:spcAft>
                      </a:pPr>
                      <a:r>
                        <a:rPr lang="en-US" sz="1600" baseline="0" dirty="0" smtClean="0">
                          <a:effectLst/>
                          <a:latin typeface="Calibri" panose="020F0502020204030204" pitchFamily="34" charset="0"/>
                        </a:rPr>
                        <a:t>2</a:t>
                      </a:r>
                      <a:r>
                        <a:rPr lang="en-US" sz="1600" baseline="30000" dirty="0" smtClean="0">
                          <a:effectLst/>
                          <a:latin typeface="Calibri" panose="020F0502020204030204" pitchFamily="34" charset="0"/>
                        </a:rPr>
                        <a:t>nd</a:t>
                      </a:r>
                      <a:r>
                        <a:rPr lang="en-US" sz="1600" baseline="0" dirty="0" smtClean="0">
                          <a:effectLst/>
                          <a:latin typeface="Calibri" panose="020F0502020204030204" pitchFamily="34" charset="0"/>
                        </a:rPr>
                        <a:t> </a:t>
                      </a:r>
                      <a:r>
                        <a:rPr lang="en-US" sz="1600" dirty="0" smtClean="0">
                          <a:effectLst/>
                          <a:latin typeface="Calibri" panose="020F0502020204030204" pitchFamily="34" charset="0"/>
                        </a:rPr>
                        <a:t>Quarter </a:t>
                      </a:r>
                      <a:endParaRPr lang="en-ZA" sz="1600" dirty="0" smtClean="0">
                        <a:effectLst/>
                        <a:latin typeface="Calibri" panose="020F0502020204030204" pitchFamily="34" charset="0"/>
                      </a:endParaRPr>
                    </a:p>
                    <a:p>
                      <a:pPr algn="ctr">
                        <a:spcAft>
                          <a:spcPts val="0"/>
                        </a:spcAft>
                      </a:pPr>
                      <a:r>
                        <a:rPr lang="en-US" sz="1600" dirty="0" smtClean="0">
                          <a:effectLst/>
                          <a:latin typeface="Calibri" panose="020F0502020204030204" pitchFamily="34" charset="0"/>
                        </a:rPr>
                        <a:t>Targets</a:t>
                      </a:r>
                      <a:endParaRPr lang="en-ZA" sz="1600" dirty="0" smtClean="0">
                        <a:effectLst/>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3</a:t>
                      </a:r>
                      <a:r>
                        <a:rPr lang="en-US" sz="1600" baseline="30000" dirty="0" smtClean="0">
                          <a:latin typeface="Calibri" panose="020F0502020204030204" pitchFamily="34" charset="0"/>
                        </a:rPr>
                        <a:t>rd</a:t>
                      </a:r>
                      <a:r>
                        <a:rPr lang="en-US" sz="1600" dirty="0" smtClean="0">
                          <a:latin typeface="Calibri" panose="020F0502020204030204" pitchFamily="34" charset="0"/>
                        </a:rPr>
                        <a:t> Quarter Targets</a:t>
                      </a: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Actual Achievement/</a:t>
                      </a:r>
                      <a:r>
                        <a:rPr lang="en-US" sz="1600" baseline="0" dirty="0" smtClean="0">
                          <a:latin typeface="Calibri" panose="020F0502020204030204" pitchFamily="34" charset="0"/>
                        </a:rPr>
                        <a:t> Narration</a:t>
                      </a:r>
                      <a:endParaRPr lang="en-US" sz="1600" dirty="0">
                        <a:latin typeface="Calibri" panose="020F0502020204030204" pitchFamily="34" charset="0"/>
                      </a:endParaRPr>
                    </a:p>
                  </a:txBody>
                  <a:tcPr>
                    <a:solidFill>
                      <a:srgbClr val="3F8766"/>
                    </a:solidFill>
                  </a:tcPr>
                </a:tc>
                <a:extLst>
                  <a:ext uri="{0D108BD9-81ED-4DB2-BD59-A6C34878D82A}">
                    <a16:rowId xmlns:a16="http://schemas.microsoft.com/office/drawing/2014/main" val="1698796475"/>
                  </a:ext>
                </a:extLst>
              </a:tr>
              <a:tr h="1005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Achieved 80% of targets in the Capacity Development Implemented Plan</a:t>
                      </a:r>
                      <a:endParaRPr lang="en-US" sz="1600" dirty="0">
                        <a:latin typeface="Calibri" panose="020F0502020204030204" pitchFamily="34" charset="0"/>
                      </a:endParaRPr>
                    </a:p>
                  </a:txBody>
                  <a:tcPr/>
                </a:tc>
                <a:tc>
                  <a:txBody>
                    <a:bodyPr/>
                    <a:lstStyle/>
                    <a:p>
                      <a:r>
                        <a:rPr lang="en-ZA" sz="1600" kern="1200" dirty="0" smtClean="0">
                          <a:effectLst/>
                          <a:latin typeface="Calibri" panose="020F0502020204030204" pitchFamily="34" charset="0"/>
                        </a:rPr>
                        <a:t>Produce 1 progress report showing 40% achievement of targets in the implementation plan</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Produce 1 progress report showing 60% achievement of targets in the implementation plan</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Achieved</a:t>
                      </a:r>
                      <a:endParaRPr lang="en-US" sz="1600" kern="1200" dirty="0" smtClean="0">
                        <a:solidFill>
                          <a:schemeClr val="dk1"/>
                        </a:solidFill>
                        <a:effectLst/>
                        <a:latin typeface="Calibri" panose="020F0502020204030204" pitchFamily="34" charset="0"/>
                        <a:ea typeface="+mn-ea"/>
                        <a:cs typeface="+mn-cs"/>
                      </a:endParaRPr>
                    </a:p>
                    <a:p>
                      <a:r>
                        <a:rPr lang="en-US" sz="1600" kern="1200" dirty="0" smtClean="0">
                          <a:solidFill>
                            <a:schemeClr val="dk1"/>
                          </a:solidFill>
                          <a:effectLst/>
                          <a:latin typeface="Calibri" panose="020F0502020204030204" pitchFamily="34" charset="0"/>
                          <a:ea typeface="+mn-ea"/>
                          <a:cs typeface="+mn-cs"/>
                        </a:rPr>
                        <a:t> </a:t>
                      </a:r>
                      <a:r>
                        <a:rPr lang="en-ZA" sz="1600" kern="1200" dirty="0" smtClean="0">
                          <a:solidFill>
                            <a:schemeClr val="dk1"/>
                          </a:solidFill>
                          <a:effectLst/>
                          <a:latin typeface="Calibri" panose="020F0502020204030204" pitchFamily="34" charset="0"/>
                          <a:ea typeface="+mn-ea"/>
                          <a:cs typeface="+mn-cs"/>
                        </a:rPr>
                        <a:t>Produced quarterly report showing achievement of 79% of target in the Capacity Development Implementation plan</a:t>
                      </a:r>
                      <a:endParaRPr lang="en-US" sz="1600" dirty="0">
                        <a:latin typeface="Calibri" panose="020F0502020204030204" pitchFamily="34" charset="0"/>
                      </a:endParaRPr>
                    </a:p>
                  </a:txBody>
                  <a:tcPr/>
                </a:tc>
                <a:extLst>
                  <a:ext uri="{0D108BD9-81ED-4DB2-BD59-A6C34878D82A}">
                    <a16:rowId xmlns:a16="http://schemas.microsoft.com/office/drawing/2014/main" val="2189968275"/>
                  </a:ext>
                </a:extLst>
              </a:tr>
            </a:tbl>
          </a:graphicData>
        </a:graphic>
      </p:graphicFrame>
    </p:spTree>
    <p:extLst>
      <p:ext uri="{BB962C8B-B14F-4D97-AF65-F5344CB8AC3E}">
        <p14:creationId xmlns:p14="http://schemas.microsoft.com/office/powerpoint/2010/main" val="314769360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sp>
        <p:nvSpPr>
          <p:cNvPr id="4" name="Subtitle 2"/>
          <p:cNvSpPr txBox="1">
            <a:spLocks/>
          </p:cNvSpPr>
          <p:nvPr/>
        </p:nvSpPr>
        <p:spPr>
          <a:xfrm>
            <a:off x="179512" y="2204864"/>
            <a:ext cx="8424936" cy="2088232"/>
          </a:xfrm>
          <a:prstGeom prst="rect">
            <a:avLst/>
          </a:prstGeom>
          <a:solidFill>
            <a:srgbClr val="3F8766"/>
          </a:solidFill>
        </p:spPr>
        <p:txBody>
          <a:bodyPr vert="horz" lIns="91440" tIns="45720" rIns="91440" bIns="45720" rtlCol="0">
            <a:noAutofit/>
          </a:bodyPr>
          <a:lstStyle/>
          <a:p>
            <a:pPr lvl="0" algn="ctr">
              <a:spcBef>
                <a:spcPct val="20000"/>
              </a:spcBef>
            </a:pPr>
            <a:r>
              <a:rPr lang="en-ZA" sz="3600" b="1" dirty="0">
                <a:solidFill>
                  <a:schemeClr val="bg1"/>
                </a:solidFill>
                <a:latin typeface="Calibri" panose="020F0502020204030204" pitchFamily="34" charset="0"/>
              </a:rPr>
              <a:t>PERFORMANCE INFORMATION</a:t>
            </a:r>
            <a:br>
              <a:rPr lang="en-ZA" sz="3600" b="1" dirty="0">
                <a:solidFill>
                  <a:schemeClr val="bg1"/>
                </a:solidFill>
                <a:latin typeface="Calibri" panose="020F0502020204030204" pitchFamily="34" charset="0"/>
              </a:rPr>
            </a:br>
            <a:r>
              <a:rPr lang="en-ZA" sz="3600" b="1" dirty="0">
                <a:latin typeface="Calibri" panose="020F0502020204030204" pitchFamily="34" charset="0"/>
              </a:rPr>
              <a:t/>
            </a:r>
            <a:br>
              <a:rPr lang="en-ZA" sz="3600" b="1" dirty="0">
                <a:latin typeface="Calibri" panose="020F0502020204030204" pitchFamily="34" charset="0"/>
              </a:rPr>
            </a:br>
            <a:r>
              <a:rPr lang="en-ZA" sz="3600" b="1" dirty="0" smtClean="0">
                <a:latin typeface="Calibri" panose="020F0502020204030204" pitchFamily="34" charset="0"/>
              </a:rPr>
              <a:t>PROGRAMME 04: PLANNING </a:t>
            </a:r>
            <a:endParaRPr kumimoji="0" lang="en-US" sz="3600" b="0" i="0" u="none" strike="noStrike" kern="1200" cap="none" spc="0" normalizeH="0" noProof="0" dirty="0" smtClean="0">
              <a:ln>
                <a:noFill/>
              </a:ln>
              <a:effectLst/>
              <a:uLnTx/>
              <a:uFillTx/>
              <a:latin typeface="Calibri" panose="020F0502020204030204" pitchFamily="34" charset="0"/>
              <a:cs typeface="Arial"/>
            </a:endParaRPr>
          </a:p>
        </p:txBody>
      </p:sp>
    </p:spTree>
    <p:extLst>
      <p:ext uri="{BB962C8B-B14F-4D97-AF65-F5344CB8AC3E}">
        <p14:creationId xmlns:p14="http://schemas.microsoft.com/office/powerpoint/2010/main" val="73981941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2AAA1A3-262B-4979-8C18-306C3DA11E9E}" type="slidenum">
              <a:rPr lang="en-ZA" smtClean="0"/>
              <a:pPr/>
              <a:t>59</a:t>
            </a:fld>
            <a:endParaRPr lang="en-ZA" dirty="0"/>
          </a:p>
        </p:txBody>
      </p:sp>
      <p:graphicFrame>
        <p:nvGraphicFramePr>
          <p:cNvPr id="5" name="Diagram 4"/>
          <p:cNvGraphicFramePr/>
          <p:nvPr>
            <p:extLst>
              <p:ext uri="{D42A27DB-BD31-4B8C-83A1-F6EECF244321}">
                <p14:modId xmlns:p14="http://schemas.microsoft.com/office/powerpoint/2010/main" val="1056070930"/>
              </p:ext>
            </p:extLst>
          </p:nvPr>
        </p:nvGraphicFramePr>
        <p:xfrm>
          <a:off x="539552" y="476672"/>
          <a:ext cx="8136904" cy="1512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761257342"/>
              </p:ext>
            </p:extLst>
          </p:nvPr>
        </p:nvGraphicFramePr>
        <p:xfrm>
          <a:off x="395536" y="1628800"/>
          <a:ext cx="8140699" cy="4540786"/>
        </p:xfrm>
        <a:graphic>
          <a:graphicData uri="http://schemas.openxmlformats.org/drawingml/2006/table">
            <a:tbl>
              <a:tblPr firstRow="1" bandRow="1"/>
              <a:tblGrid>
                <a:gridCol w="2637485">
                  <a:extLst>
                    <a:ext uri="{9D8B030D-6E8A-4147-A177-3AD203B41FA5}">
                      <a16:colId xmlns:a16="http://schemas.microsoft.com/office/drawing/2014/main" val="2927455512"/>
                    </a:ext>
                  </a:extLst>
                </a:gridCol>
                <a:gridCol w="1306062">
                  <a:extLst>
                    <a:ext uri="{9D8B030D-6E8A-4147-A177-3AD203B41FA5}">
                      <a16:colId xmlns:a16="http://schemas.microsoft.com/office/drawing/2014/main" val="2737328614"/>
                    </a:ext>
                  </a:extLst>
                </a:gridCol>
                <a:gridCol w="1293382">
                  <a:extLst>
                    <a:ext uri="{9D8B030D-6E8A-4147-A177-3AD203B41FA5}">
                      <a16:colId xmlns:a16="http://schemas.microsoft.com/office/drawing/2014/main" val="2030537519"/>
                    </a:ext>
                  </a:extLst>
                </a:gridCol>
                <a:gridCol w="1293382">
                  <a:extLst>
                    <a:ext uri="{9D8B030D-6E8A-4147-A177-3AD203B41FA5}">
                      <a16:colId xmlns:a16="http://schemas.microsoft.com/office/drawing/2014/main" val="3433812824"/>
                    </a:ext>
                  </a:extLst>
                </a:gridCol>
                <a:gridCol w="1610388">
                  <a:extLst>
                    <a:ext uri="{9D8B030D-6E8A-4147-A177-3AD203B41FA5}">
                      <a16:colId xmlns:a16="http://schemas.microsoft.com/office/drawing/2014/main" val="3501417614"/>
                    </a:ext>
                  </a:extLst>
                </a:gridCol>
              </a:tblGrid>
              <a:tr h="708062">
                <a:tc>
                  <a:txBody>
                    <a:bodyPr/>
                    <a:lstStyle/>
                    <a:p>
                      <a:pP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gridSpan="2">
                  <a:txBody>
                    <a:bodyPr/>
                    <a:lstStyle/>
                    <a:p>
                      <a:pPr algn="ct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QUARTER 02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AAC90"/>
                    </a:solidFill>
                  </a:tcPr>
                </a:tc>
                <a:tc hMerge="1">
                  <a:txBody>
                    <a:bodyPr/>
                    <a:lstStyle/>
                    <a:p>
                      <a:endParaRPr lang="en-ZA"/>
                    </a:p>
                  </a:txBody>
                  <a:tcPr/>
                </a:tc>
                <a:tc gridSpan="2">
                  <a:txBody>
                    <a:bodyPr/>
                    <a:lstStyle/>
                    <a:p>
                      <a:pPr algn="ct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QUARTER 03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AAC90"/>
                    </a:solidFill>
                  </a:tcPr>
                </a:tc>
                <a:tc hMerge="1">
                  <a:txBody>
                    <a:bodyPr/>
                    <a:lstStyle/>
                    <a:p>
                      <a:endParaRPr lang="en-ZA"/>
                    </a:p>
                  </a:txBody>
                  <a:tcPr/>
                </a:tc>
                <a:extLst>
                  <a:ext uri="{0D108BD9-81ED-4DB2-BD59-A6C34878D82A}">
                    <a16:rowId xmlns:a16="http://schemas.microsoft.com/office/drawing/2014/main" val="998188763"/>
                  </a:ext>
                </a:extLst>
              </a:tr>
              <a:tr h="586320">
                <a:tc>
                  <a:txBody>
                    <a:bodyPr/>
                    <a:lstStyle/>
                    <a:p>
                      <a:pP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Number of targets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algn="ctr"/>
                      <a:r>
                        <a:rPr lang="en-ZA" sz="2400" b="1" dirty="0" smtClean="0">
                          <a:solidFill>
                            <a:schemeClr val="bg1"/>
                          </a:solidFill>
                          <a:effectLst>
                            <a:outerShdw blurRad="38100" dist="38100" dir="2700000" algn="tl">
                              <a:srgbClr val="000000">
                                <a:alpha val="43137"/>
                              </a:srgbClr>
                            </a:outerShdw>
                          </a:effectLst>
                          <a:latin typeface="Calibri" panose="020F0502020204030204" pitchFamily="34" charset="0"/>
                        </a:rPr>
                        <a:t>04</a:t>
                      </a:r>
                      <a:endParaRPr lang="en-ZA" sz="2400" b="1" dirty="0">
                        <a:solidFill>
                          <a:schemeClr val="bg1"/>
                        </a:solidFill>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4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libri" panose="020F0502020204030204" pitchFamily="34" charset="0"/>
                          <a:ea typeface="+mn-ea"/>
                          <a:cs typeface="+mn-cs"/>
                        </a:rPr>
                        <a:t>100%</a:t>
                      </a:r>
                      <a:endParaRPr kumimoji="0" lang="en-ZA"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algn="ctr">
                        <a:lnSpc>
                          <a:spcPct val="106000"/>
                        </a:lnSpc>
                        <a:spcAft>
                          <a:spcPts val="0"/>
                        </a:spcAft>
                      </a:pPr>
                      <a:r>
                        <a:rPr lang="en-ZA" sz="2400" b="1" kern="1200" dirty="0" smtClean="0">
                          <a:solidFill>
                            <a:srgbClr val="FFFFFF"/>
                          </a:solidFill>
                          <a:effectLst>
                            <a:outerShdw blurRad="38100" dist="38100" dir="2700000" algn="tl">
                              <a:srgbClr val="000000">
                                <a:alpha val="43000"/>
                              </a:srgbClr>
                            </a:outerShdw>
                          </a:effectLst>
                          <a:latin typeface="Calibri" panose="020F0502020204030204" pitchFamily="34" charset="0"/>
                          <a:ea typeface="Calibri" panose="020F0502020204030204" pitchFamily="34" charset="0"/>
                          <a:cs typeface="Arial" panose="020B0604020202020204" pitchFamily="34" charset="0"/>
                        </a:rPr>
                        <a:t>03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algn="ctr">
                        <a:lnSpc>
                          <a:spcPct val="106000"/>
                        </a:lnSpc>
                        <a:spcAft>
                          <a:spcPts val="0"/>
                        </a:spcAft>
                      </a:pPr>
                      <a:r>
                        <a:rPr lang="en-ZA" sz="2400" b="1" kern="1200" dirty="0" smtClean="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100%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extLst>
                  <a:ext uri="{0D108BD9-81ED-4DB2-BD59-A6C34878D82A}">
                    <a16:rowId xmlns:a16="http://schemas.microsoft.com/office/drawing/2014/main" val="2685985312"/>
                  </a:ext>
                </a:extLst>
              </a:tr>
              <a:tr h="756300">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Targets Exceeded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1</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25%</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extLst>
                  <a:ext uri="{0D108BD9-81ED-4DB2-BD59-A6C34878D82A}">
                    <a16:rowId xmlns:a16="http://schemas.microsoft.com/office/drawing/2014/main" val="2954132831"/>
                  </a:ext>
                </a:extLst>
              </a:tr>
              <a:tr h="756300">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Targets Achieved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3</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75%</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100%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extLst>
                  <a:ext uri="{0D108BD9-81ED-4DB2-BD59-A6C34878D82A}">
                    <a16:rowId xmlns:a16="http://schemas.microsoft.com/office/drawing/2014/main" val="3584280362"/>
                  </a:ext>
                </a:extLst>
              </a:tr>
              <a:tr h="840142">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 Partially Achieved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0</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0%</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extLst>
                  <a:ext uri="{0D108BD9-81ED-4DB2-BD59-A6C34878D82A}">
                    <a16:rowId xmlns:a16="http://schemas.microsoft.com/office/drawing/2014/main" val="2066821420"/>
                  </a:ext>
                </a:extLst>
              </a:tr>
              <a:tr h="840142">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Targets not Achieved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solidFill>
                            <a:schemeClr val="tx1"/>
                          </a:solidFill>
                          <a:effectLst>
                            <a:outerShdw blurRad="38100" dist="38100" dir="2700000" algn="tl">
                              <a:srgbClr val="000000">
                                <a:alpha val="43137"/>
                              </a:srgbClr>
                            </a:outerShdw>
                          </a:effectLst>
                          <a:latin typeface="Calibri" panose="020F0502020204030204" pitchFamily="34" charset="0"/>
                        </a:rPr>
                        <a:t>0</a:t>
                      </a:r>
                      <a:endParaRPr lang="en-ZA" sz="2400" b="0"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4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libri" panose="020F0502020204030204" pitchFamily="34" charset="0"/>
                          <a:ea typeface="+mn-ea"/>
                          <a:cs typeface="+mn-cs"/>
                        </a:rPr>
                        <a:t>0%</a:t>
                      </a:r>
                      <a:endParaRPr kumimoji="0" lang="en-ZA" sz="24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extLst>
                  <a:ext uri="{0D108BD9-81ED-4DB2-BD59-A6C34878D82A}">
                    <a16:rowId xmlns:a16="http://schemas.microsoft.com/office/drawing/2014/main" val="1351841193"/>
                  </a:ext>
                </a:extLst>
              </a:tr>
            </a:tbl>
          </a:graphicData>
        </a:graphic>
      </p:graphicFrame>
    </p:spTree>
    <p:extLst>
      <p:ext uri="{BB962C8B-B14F-4D97-AF65-F5344CB8AC3E}">
        <p14:creationId xmlns:p14="http://schemas.microsoft.com/office/powerpoint/2010/main" val="2683343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7488832" cy="781173"/>
          </a:xfrm>
        </p:spPr>
        <p:txBody>
          <a:bodyPr>
            <a:noAutofit/>
          </a:bodyPr>
          <a:lstStyle/>
          <a:p>
            <a:pPr algn="ctr"/>
            <a:r>
              <a:rPr lang="en-ZA" sz="2800" b="1" dirty="0">
                <a:solidFill>
                  <a:schemeClr val="tx1"/>
                </a:solidFill>
                <a:latin typeface="Calibri" panose="020F0502020204030204" pitchFamily="34" charset="0"/>
              </a:rPr>
              <a:t/>
            </a:r>
            <a:br>
              <a:rPr lang="en-ZA" sz="2800" b="1" dirty="0">
                <a:solidFill>
                  <a:schemeClr val="tx1"/>
                </a:solidFill>
                <a:latin typeface="Calibri" panose="020F0502020204030204" pitchFamily="34" charset="0"/>
              </a:rPr>
            </a:br>
            <a:r>
              <a:rPr lang="en-ZA" sz="2800" b="1" dirty="0" smtClean="0">
                <a:solidFill>
                  <a:schemeClr val="tx1"/>
                </a:solidFill>
                <a:latin typeface="Calibri" panose="020F0502020204030204" pitchFamily="34" charset="0"/>
              </a:rPr>
              <a:t>Levers for </a:t>
            </a:r>
            <a:r>
              <a:rPr lang="en-ZA" sz="2800" b="1" dirty="0">
                <a:solidFill>
                  <a:schemeClr val="tx1"/>
                </a:solidFill>
                <a:latin typeface="Calibri" panose="020F0502020204030204" pitchFamily="34" charset="0"/>
              </a:rPr>
              <a:t>i</a:t>
            </a:r>
            <a:r>
              <a:rPr lang="en-ZA" sz="2800" b="1" dirty="0" smtClean="0">
                <a:solidFill>
                  <a:schemeClr val="tx1"/>
                </a:solidFill>
                <a:latin typeface="Calibri" panose="020F0502020204030204" pitchFamily="34" charset="0"/>
              </a:rPr>
              <a:t>mplementing the </a:t>
            </a:r>
            <a:r>
              <a:rPr lang="en-ZA" sz="2800" b="1" dirty="0">
                <a:solidFill>
                  <a:schemeClr val="tx1"/>
                </a:solidFill>
                <a:latin typeface="Calibri" panose="020F0502020204030204" pitchFamily="34" charset="0"/>
              </a:rPr>
              <a:t>NDP 2030</a:t>
            </a:r>
            <a:endParaRPr lang="en-US" sz="2800" b="1" dirty="0">
              <a:solidFill>
                <a:schemeClr val="tx1"/>
              </a:solidFill>
              <a:latin typeface="Calibri" panose="020F0502020204030204" pitchFamily="34" charset="0"/>
            </a:endParaRPr>
          </a:p>
        </p:txBody>
      </p:sp>
      <p:sp>
        <p:nvSpPr>
          <p:cNvPr id="4" name="Slide Number Placeholder 3"/>
          <p:cNvSpPr>
            <a:spLocks noGrp="1"/>
          </p:cNvSpPr>
          <p:nvPr>
            <p:ph type="sldNum" sz="quarter" idx="12"/>
          </p:nvPr>
        </p:nvSpPr>
        <p:spPr>
          <a:xfrm>
            <a:off x="8809333" y="5594052"/>
            <a:ext cx="214919" cy="273844"/>
          </a:xfrm>
        </p:spPr>
        <p:txBody>
          <a:bodyPr/>
          <a:lstStyle/>
          <a:p>
            <a:pPr algn="r" defTabSz="685800">
              <a:defRPr/>
            </a:pPr>
            <a:fld id="{F4CEEB2B-0573-4CC3-A64B-3D59AB92DD16}" type="slidenum">
              <a:rPr lang="en-US" sz="900">
                <a:solidFill>
                  <a:prstClr val="black">
                    <a:tint val="75000"/>
                  </a:prstClr>
                </a:solidFill>
                <a:latin typeface="Calibri"/>
              </a:rPr>
              <a:pPr algn="r" defTabSz="685800">
                <a:defRPr/>
              </a:pPr>
              <a:t>6</a:t>
            </a:fld>
            <a:endParaRPr lang="en-US" sz="900" dirty="0">
              <a:solidFill>
                <a:prstClr val="black">
                  <a:tint val="75000"/>
                </a:prstClr>
              </a:solidFill>
              <a:latin typeface="Calibri"/>
            </a:endParaRPr>
          </a:p>
        </p:txBody>
      </p:sp>
      <p:sp>
        <p:nvSpPr>
          <p:cNvPr id="20" name="Oval 19"/>
          <p:cNvSpPr/>
          <p:nvPr/>
        </p:nvSpPr>
        <p:spPr>
          <a:xfrm>
            <a:off x="3019568" y="1946631"/>
            <a:ext cx="3199127" cy="4086237"/>
          </a:xfrm>
          <a:prstGeom prst="ellipse">
            <a:avLst/>
          </a:prstGeom>
          <a:solidFill>
            <a:srgbClr val="CCECFF"/>
          </a:solidFill>
          <a:ln w="28575" cap="flat" cmpd="sng" algn="ctr">
            <a:noFill/>
            <a:prstDash val="solid"/>
          </a:ln>
          <a:effectLst/>
        </p:spPr>
        <p:txBody>
          <a:bodyPr rtlCol="0" anchor="ctr"/>
          <a:lstStyle/>
          <a:p>
            <a:pPr algn="ctr" defTabSz="685800">
              <a:defRPr/>
            </a:pPr>
            <a:endParaRPr lang="en-ZA" sz="1350" b="1" kern="0" dirty="0">
              <a:solidFill>
                <a:srgbClr val="531A17">
                  <a:lumMod val="75000"/>
                </a:srgbClr>
              </a:solidFill>
              <a:latin typeface="Arial Black" panose="020B0A04020102020204" pitchFamily="34" charset="0"/>
            </a:endParaRPr>
          </a:p>
          <a:p>
            <a:pPr algn="ctr" defTabSz="685800">
              <a:defRPr/>
            </a:pPr>
            <a:endParaRPr lang="en-ZA" sz="1350" b="1" kern="0" dirty="0">
              <a:solidFill>
                <a:srgbClr val="531A17">
                  <a:lumMod val="75000"/>
                </a:srgbClr>
              </a:solidFill>
              <a:latin typeface="Arial Black" panose="020B0A04020102020204" pitchFamily="34" charset="0"/>
            </a:endParaRPr>
          </a:p>
          <a:p>
            <a:pPr algn="ctr" defTabSz="685800">
              <a:defRPr/>
            </a:pPr>
            <a:endParaRPr lang="en-ZA" sz="1275" b="1" kern="0" dirty="0">
              <a:solidFill>
                <a:srgbClr val="531A17">
                  <a:lumMod val="75000"/>
                </a:srgbClr>
              </a:solidFill>
              <a:latin typeface="Calibri" panose="020F0502020204030204" pitchFamily="34" charset="0"/>
            </a:endParaRPr>
          </a:p>
          <a:p>
            <a:pPr algn="ctr" defTabSz="685800">
              <a:defRPr/>
            </a:pPr>
            <a:endParaRPr lang="en-ZA" sz="1275" b="1" kern="0" dirty="0">
              <a:solidFill>
                <a:srgbClr val="531A17">
                  <a:lumMod val="75000"/>
                </a:srgbClr>
              </a:solidFill>
              <a:latin typeface="Calibri" panose="020F0502020204030204" pitchFamily="34" charset="0"/>
            </a:endParaRPr>
          </a:p>
          <a:p>
            <a:pPr algn="ctr" defTabSz="685800">
              <a:defRPr/>
            </a:pPr>
            <a:r>
              <a:rPr lang="en-ZA" sz="1275" b="1" kern="0" dirty="0">
                <a:solidFill>
                  <a:srgbClr val="531A17">
                    <a:lumMod val="75000"/>
                  </a:srgbClr>
                </a:solidFill>
                <a:latin typeface="Calibri" panose="020F0502020204030204" pitchFamily="34" charset="0"/>
              </a:rPr>
              <a:t>CAPABILITIES</a:t>
            </a:r>
          </a:p>
          <a:p>
            <a:pPr algn="ctr" defTabSz="685800">
              <a:defRPr/>
            </a:pPr>
            <a:r>
              <a:rPr lang="en-ZA" sz="1275" b="1" kern="0" dirty="0">
                <a:solidFill>
                  <a:srgbClr val="531A17">
                    <a:lumMod val="75000"/>
                  </a:srgbClr>
                </a:solidFill>
                <a:latin typeface="Calibri" panose="020F0502020204030204" pitchFamily="34" charset="0"/>
              </a:rPr>
              <a:t> OF SOUTH </a:t>
            </a:r>
            <a:r>
              <a:rPr lang="en-ZA" sz="1275" b="1" kern="0" dirty="0">
                <a:solidFill>
                  <a:srgbClr val="531A17">
                    <a:lumMod val="75000"/>
                  </a:srgbClr>
                </a:solidFill>
                <a:latin typeface="Calibri" panose="020F0502020204030204" pitchFamily="34" charset="0"/>
                <a:cs typeface="Arial" panose="020B0604020202020204" pitchFamily="34" charset="0"/>
              </a:rPr>
              <a:t>AFRICANS: </a:t>
            </a:r>
          </a:p>
          <a:p>
            <a:pPr algn="ctr" defTabSz="685800">
              <a:defRPr/>
            </a:pPr>
            <a:endParaRPr lang="en-ZA" sz="1200" kern="0" dirty="0">
              <a:solidFill>
                <a:srgbClr val="531A17">
                  <a:lumMod val="75000"/>
                </a:srgbClr>
              </a:solidFill>
              <a:latin typeface="Calibri" panose="020F0502020204030204" pitchFamily="34" charset="0"/>
              <a:cs typeface="Arial" panose="020B0604020202020204" pitchFamily="34" charset="0"/>
            </a:endParaRPr>
          </a:p>
          <a:p>
            <a:pPr defTabSz="685800">
              <a:defRPr/>
            </a:pPr>
            <a:r>
              <a:rPr lang="en-ZA" sz="1200" b="1" u="sng" dirty="0">
                <a:solidFill>
                  <a:prstClr val="black"/>
                </a:solidFill>
                <a:latin typeface="Calibri" panose="020F0502020204030204" pitchFamily="34" charset="0"/>
                <a:cs typeface="Arial" panose="020B0604020202020204" pitchFamily="34" charset="0"/>
              </a:rPr>
              <a:t>Corresponding Outcomes</a:t>
            </a:r>
          </a:p>
          <a:p>
            <a:pPr defTabSz="685800">
              <a:defRPr/>
            </a:pPr>
            <a:endParaRPr lang="en-ZA" sz="1200" b="1" u="sng" dirty="0">
              <a:solidFill>
                <a:prstClr val="black"/>
              </a:solidFill>
              <a:latin typeface="Calibri" panose="020F0502020204030204" pitchFamily="34" charset="0"/>
              <a:cs typeface="Arial" panose="020B0604020202020204" pitchFamily="34" charset="0"/>
            </a:endParaRPr>
          </a:p>
          <a:p>
            <a:pPr marL="257175" indent="-257175" defTabSz="514350" fontAlgn="t">
              <a:buFont typeface="+mj-lt"/>
              <a:buAutoNum type="arabicPeriod"/>
              <a:defRPr/>
            </a:pPr>
            <a:r>
              <a:rPr lang="en-ZA" sz="1200" dirty="0">
                <a:solidFill>
                  <a:prstClr val="black"/>
                </a:solidFill>
                <a:latin typeface="Calibri" panose="020F0502020204030204" pitchFamily="34" charset="0"/>
                <a:cs typeface="Arial" panose="020B0604020202020204" pitchFamily="34" charset="0"/>
              </a:rPr>
              <a:t>Quality basic education </a:t>
            </a:r>
          </a:p>
          <a:p>
            <a:pPr marL="257175" indent="-257175" defTabSz="514350" fontAlgn="t">
              <a:buFont typeface="+mj-lt"/>
              <a:buAutoNum type="arabicPeriod"/>
              <a:defRPr/>
            </a:pPr>
            <a:r>
              <a:rPr lang="en-ZA" sz="1200" dirty="0">
                <a:solidFill>
                  <a:prstClr val="black"/>
                </a:solidFill>
                <a:latin typeface="Calibri" panose="020F0502020204030204" pitchFamily="34" charset="0"/>
                <a:cs typeface="Arial" panose="020B0604020202020204" pitchFamily="34" charset="0"/>
              </a:rPr>
              <a:t>A long and healthy life for all</a:t>
            </a:r>
          </a:p>
          <a:p>
            <a:pPr marL="255985" indent="-255985" defTabSz="514350">
              <a:buSzPct val="100000"/>
              <a:buFont typeface="+mj-lt"/>
              <a:buAutoNum type="arabicPeriod" startAt="8"/>
              <a:defRPr/>
            </a:pPr>
            <a:r>
              <a:rPr lang="en-ZA" sz="1200" dirty="0">
                <a:solidFill>
                  <a:prstClr val="black"/>
                </a:solidFill>
                <a:latin typeface="Calibri" panose="020F0502020204030204" pitchFamily="34" charset="0"/>
                <a:cs typeface="Arial" panose="020B0604020202020204" pitchFamily="34" charset="0"/>
              </a:rPr>
              <a:t>Sustainable human settlements and improved quality of household life </a:t>
            </a:r>
          </a:p>
          <a:p>
            <a:pPr marL="61722" defTabSz="514350">
              <a:buSzPct val="100000"/>
              <a:defRPr/>
            </a:pPr>
            <a:r>
              <a:rPr lang="en-ZA" sz="1200" dirty="0">
                <a:solidFill>
                  <a:prstClr val="black"/>
                </a:solidFill>
                <a:latin typeface="Calibri" panose="020F0502020204030204" pitchFamily="34" charset="0"/>
                <a:cs typeface="Arial" panose="020B0604020202020204" pitchFamily="34" charset="0"/>
              </a:rPr>
              <a:t>13. Social protection </a:t>
            </a:r>
          </a:p>
          <a:p>
            <a:pPr marL="257175" indent="-257175" defTabSz="514350" fontAlgn="t">
              <a:buFont typeface="+mj-lt"/>
              <a:buAutoNum type="arabicPeriod"/>
              <a:defRPr/>
            </a:pPr>
            <a:endParaRPr lang="en-ZA" sz="1200" dirty="0">
              <a:solidFill>
                <a:prstClr val="black"/>
              </a:solidFill>
              <a:latin typeface="Arial" panose="020B0604020202020204" pitchFamily="34" charset="0"/>
              <a:cs typeface="Arial" panose="020B0604020202020204" pitchFamily="34" charset="0"/>
            </a:endParaRPr>
          </a:p>
          <a:p>
            <a:pPr algn="ctr" defTabSz="685800">
              <a:defRPr/>
            </a:pPr>
            <a:endParaRPr lang="en-ZA" sz="1350" kern="0" dirty="0">
              <a:solidFill>
                <a:srgbClr val="531A17">
                  <a:lumMod val="75000"/>
                </a:srgbClr>
              </a:solidFill>
              <a:latin typeface="Arial"/>
            </a:endParaRPr>
          </a:p>
          <a:p>
            <a:pPr algn="ctr" defTabSz="685800">
              <a:defRPr/>
            </a:pPr>
            <a:endParaRPr lang="en-ZA" sz="1350" kern="0" dirty="0">
              <a:solidFill>
                <a:srgbClr val="531A17">
                  <a:lumMod val="75000"/>
                </a:srgbClr>
              </a:solidFill>
              <a:latin typeface="Arial"/>
            </a:endParaRPr>
          </a:p>
          <a:p>
            <a:pPr algn="ctr" defTabSz="685800">
              <a:defRPr/>
            </a:pPr>
            <a:endParaRPr lang="en-ZA" sz="1350" kern="0" dirty="0">
              <a:solidFill>
                <a:srgbClr val="531A17">
                  <a:lumMod val="75000"/>
                </a:srgbClr>
              </a:solidFill>
              <a:latin typeface="Arial"/>
            </a:endParaRPr>
          </a:p>
          <a:p>
            <a:pPr algn="ctr" defTabSz="685800">
              <a:defRPr/>
            </a:pPr>
            <a:endParaRPr lang="en-ZA" sz="1350" kern="0" dirty="0">
              <a:solidFill>
                <a:srgbClr val="531A17">
                  <a:lumMod val="75000"/>
                </a:srgbClr>
              </a:solidFill>
              <a:latin typeface="Arial"/>
            </a:endParaRPr>
          </a:p>
          <a:p>
            <a:pPr algn="ctr" defTabSz="685800">
              <a:defRPr/>
            </a:pPr>
            <a:endParaRPr lang="en-ZA" sz="1350" kern="0" dirty="0">
              <a:solidFill>
                <a:srgbClr val="531A17">
                  <a:lumMod val="75000"/>
                </a:srgbClr>
              </a:solidFill>
              <a:latin typeface="Arial"/>
            </a:endParaRPr>
          </a:p>
          <a:p>
            <a:pPr algn="ctr" defTabSz="685800">
              <a:defRPr/>
            </a:pPr>
            <a:endParaRPr lang="en-ZA" sz="1350" kern="0" dirty="0">
              <a:solidFill>
                <a:srgbClr val="531A17">
                  <a:lumMod val="75000"/>
                </a:srgbClr>
              </a:solidFill>
              <a:latin typeface="Arial"/>
            </a:endParaRPr>
          </a:p>
          <a:p>
            <a:pPr algn="ctr" defTabSz="685800">
              <a:defRPr/>
            </a:pPr>
            <a:endParaRPr lang="en-ZA" sz="1350" kern="0" dirty="0">
              <a:solidFill>
                <a:srgbClr val="531A17">
                  <a:lumMod val="75000"/>
                </a:srgbClr>
              </a:solidFill>
              <a:latin typeface="Arial"/>
            </a:endParaRPr>
          </a:p>
        </p:txBody>
      </p:sp>
      <p:sp>
        <p:nvSpPr>
          <p:cNvPr id="21" name="Oval 20"/>
          <p:cNvSpPr/>
          <p:nvPr/>
        </p:nvSpPr>
        <p:spPr>
          <a:xfrm>
            <a:off x="5590310" y="1644621"/>
            <a:ext cx="3443994" cy="4332146"/>
          </a:xfrm>
          <a:prstGeom prst="ellipse">
            <a:avLst/>
          </a:prstGeom>
          <a:solidFill>
            <a:srgbClr val="FFCC66"/>
          </a:solidFill>
          <a:ln w="28575" cap="flat" cmpd="sng" algn="ctr">
            <a:noFill/>
            <a:prstDash val="solid"/>
          </a:ln>
          <a:effectLst/>
        </p:spPr>
        <p:txBody>
          <a:bodyPr rtlCol="0" anchor="ctr"/>
          <a:lstStyle/>
          <a:p>
            <a:pPr algn="ctr" defTabSz="685800">
              <a:defRPr/>
            </a:pPr>
            <a:endParaRPr lang="en-ZA" sz="1275" b="1" kern="0" dirty="0">
              <a:solidFill>
                <a:srgbClr val="531A17">
                  <a:lumMod val="75000"/>
                </a:srgbClr>
              </a:solidFill>
              <a:latin typeface="Arial Black" panose="020B0A04020102020204" pitchFamily="34" charset="0"/>
            </a:endParaRPr>
          </a:p>
          <a:p>
            <a:pPr algn="ctr" defTabSz="685800">
              <a:defRPr/>
            </a:pPr>
            <a:endParaRPr lang="en-ZA" sz="1275" b="1" kern="0" dirty="0">
              <a:solidFill>
                <a:srgbClr val="531A17">
                  <a:lumMod val="75000"/>
                </a:srgbClr>
              </a:solidFill>
              <a:latin typeface="Arial Black" panose="020B0A04020102020204" pitchFamily="34" charset="0"/>
            </a:endParaRPr>
          </a:p>
          <a:p>
            <a:pPr algn="ctr" defTabSz="685800">
              <a:defRPr/>
            </a:pPr>
            <a:endParaRPr lang="en-ZA" sz="1275" b="1" kern="0" dirty="0">
              <a:solidFill>
                <a:srgbClr val="531A17">
                  <a:lumMod val="75000"/>
                </a:srgbClr>
              </a:solidFill>
              <a:latin typeface="Arial Black" panose="020B0A04020102020204" pitchFamily="34" charset="0"/>
            </a:endParaRPr>
          </a:p>
          <a:p>
            <a:pPr algn="ctr" defTabSz="685800">
              <a:defRPr/>
            </a:pPr>
            <a:endParaRPr lang="en-ZA" sz="1275" b="1" kern="0" dirty="0">
              <a:solidFill>
                <a:srgbClr val="531A17">
                  <a:lumMod val="75000"/>
                </a:srgbClr>
              </a:solidFill>
              <a:latin typeface="Arial Black" panose="020B0A04020102020204" pitchFamily="34" charset="0"/>
            </a:endParaRPr>
          </a:p>
          <a:p>
            <a:pPr algn="ctr" defTabSz="685800">
              <a:defRPr/>
            </a:pPr>
            <a:endParaRPr lang="en-ZA" sz="1275" b="1" kern="0" dirty="0">
              <a:solidFill>
                <a:srgbClr val="531A17">
                  <a:lumMod val="75000"/>
                </a:srgbClr>
              </a:solidFill>
              <a:latin typeface="Arial Black" panose="020B0A04020102020204" pitchFamily="34" charset="0"/>
            </a:endParaRPr>
          </a:p>
          <a:p>
            <a:pPr algn="ctr" defTabSz="685800">
              <a:defRPr/>
            </a:pPr>
            <a:endParaRPr lang="en-ZA" sz="1275" b="1" kern="0" dirty="0">
              <a:solidFill>
                <a:srgbClr val="531A17">
                  <a:lumMod val="75000"/>
                </a:srgbClr>
              </a:solidFill>
              <a:latin typeface="Arial Black" panose="020B0A04020102020204" pitchFamily="34" charset="0"/>
            </a:endParaRPr>
          </a:p>
          <a:p>
            <a:pPr algn="ctr" defTabSz="685800">
              <a:defRPr/>
            </a:pPr>
            <a:endParaRPr lang="en-ZA" sz="1275" b="1" kern="0" dirty="0">
              <a:solidFill>
                <a:srgbClr val="531A17">
                  <a:lumMod val="75000"/>
                </a:srgbClr>
              </a:solidFill>
              <a:latin typeface="Arial Black" panose="020B0A04020102020204" pitchFamily="34" charset="0"/>
            </a:endParaRPr>
          </a:p>
          <a:p>
            <a:pPr algn="ctr" defTabSz="685800">
              <a:defRPr/>
            </a:pPr>
            <a:endParaRPr lang="en-ZA" sz="1275" b="1" kern="0" dirty="0">
              <a:solidFill>
                <a:srgbClr val="531A17">
                  <a:lumMod val="75000"/>
                </a:srgbClr>
              </a:solidFill>
              <a:latin typeface="Calibri" panose="020F0502020204030204" pitchFamily="34" charset="0"/>
            </a:endParaRPr>
          </a:p>
          <a:p>
            <a:pPr algn="ctr" defTabSz="685800">
              <a:defRPr/>
            </a:pPr>
            <a:r>
              <a:rPr lang="en-ZA" sz="1275" b="1" kern="0" dirty="0">
                <a:solidFill>
                  <a:srgbClr val="531A17">
                    <a:lumMod val="75000"/>
                  </a:srgbClr>
                </a:solidFill>
                <a:latin typeface="Calibri" panose="020F0502020204030204" pitchFamily="34" charset="0"/>
              </a:rPr>
              <a:t>CAPABLE </a:t>
            </a:r>
          </a:p>
          <a:p>
            <a:pPr algn="ctr" defTabSz="685800">
              <a:defRPr/>
            </a:pPr>
            <a:r>
              <a:rPr lang="en-ZA" sz="1275" b="1" kern="0" dirty="0">
                <a:solidFill>
                  <a:srgbClr val="531A17">
                    <a:lumMod val="75000"/>
                  </a:srgbClr>
                </a:solidFill>
                <a:latin typeface="Calibri" panose="020F0502020204030204" pitchFamily="34" charset="0"/>
              </a:rPr>
              <a:t>STATE &amp; ACTIVE CITIZENRY: </a:t>
            </a:r>
          </a:p>
          <a:p>
            <a:pPr defTabSz="685800">
              <a:defRPr/>
            </a:pPr>
            <a:endParaRPr lang="en-ZA" sz="1200" b="1" dirty="0">
              <a:solidFill>
                <a:prstClr val="black"/>
              </a:solidFill>
              <a:latin typeface="Calibri" panose="020F0502020204030204" pitchFamily="34" charset="0"/>
              <a:cs typeface="Arial" panose="020B0604020202020204" pitchFamily="34" charset="0"/>
            </a:endParaRPr>
          </a:p>
          <a:p>
            <a:pPr algn="ctr" defTabSz="685800">
              <a:defRPr/>
            </a:pPr>
            <a:r>
              <a:rPr lang="en-ZA" sz="1200" b="1" u="sng" dirty="0">
                <a:solidFill>
                  <a:prstClr val="black"/>
                </a:solidFill>
                <a:latin typeface="Calibri" panose="020F0502020204030204" pitchFamily="34" charset="0"/>
                <a:cs typeface="Arial" panose="020B0604020202020204" pitchFamily="34" charset="0"/>
              </a:rPr>
              <a:t>Corresponding Outcomes</a:t>
            </a:r>
          </a:p>
          <a:p>
            <a:pPr algn="ctr" defTabSz="685800">
              <a:defRPr/>
            </a:pPr>
            <a:endParaRPr lang="en-ZA" sz="1200" u="sng" dirty="0">
              <a:solidFill>
                <a:prstClr val="black"/>
              </a:solidFill>
              <a:latin typeface="Calibri" panose="020F0502020204030204" pitchFamily="34" charset="0"/>
              <a:cs typeface="Arial" panose="020B0604020202020204" pitchFamily="34" charset="0"/>
            </a:endParaRPr>
          </a:p>
          <a:p>
            <a:pPr defTabSz="514350" fontAlgn="t">
              <a:defRPr/>
            </a:pPr>
            <a:r>
              <a:rPr lang="en-ZA" sz="1200" dirty="0">
                <a:solidFill>
                  <a:prstClr val="black"/>
                </a:solidFill>
                <a:latin typeface="Calibri" panose="020F0502020204030204" pitchFamily="34" charset="0"/>
                <a:cs typeface="Arial" panose="020B0604020202020204" pitchFamily="34" charset="0"/>
              </a:rPr>
              <a:t>3. All people in South Africa are </a:t>
            </a:r>
          </a:p>
          <a:p>
            <a:pPr defTabSz="514350" fontAlgn="t">
              <a:tabLst>
                <a:tab pos="173831" algn="l"/>
              </a:tabLst>
              <a:defRPr/>
            </a:pPr>
            <a:r>
              <a:rPr lang="en-ZA" sz="1200" dirty="0">
                <a:solidFill>
                  <a:prstClr val="black"/>
                </a:solidFill>
                <a:latin typeface="Calibri" panose="020F0502020204030204" pitchFamily="34" charset="0"/>
                <a:cs typeface="Arial" panose="020B0604020202020204" pitchFamily="34" charset="0"/>
              </a:rPr>
              <a:t>	and feel safe</a:t>
            </a:r>
          </a:p>
          <a:p>
            <a:pPr marL="173831" indent="-173831" defTabSz="514350" fontAlgn="t">
              <a:tabLst>
                <a:tab pos="173831" algn="l"/>
              </a:tabLst>
              <a:defRPr/>
            </a:pPr>
            <a:r>
              <a:rPr lang="en-ZA" sz="1200" dirty="0">
                <a:solidFill>
                  <a:prstClr val="black"/>
                </a:solidFill>
                <a:latin typeface="Calibri" panose="020F0502020204030204" pitchFamily="34" charset="0"/>
                <a:cs typeface="Arial" panose="020B0604020202020204" pitchFamily="34" charset="0"/>
              </a:rPr>
              <a:t>9. Responsive, accountable, system-effective, and efficient local government </a:t>
            </a:r>
          </a:p>
          <a:p>
            <a:pPr marL="255985" indent="-255985" defTabSz="514350">
              <a:buSzPct val="100000"/>
              <a:defRPr/>
            </a:pPr>
            <a:r>
              <a:rPr lang="en-ZA" sz="1200" dirty="0">
                <a:solidFill>
                  <a:prstClr val="black"/>
                </a:solidFill>
                <a:latin typeface="Calibri" panose="020F0502020204030204" pitchFamily="34" charset="0"/>
                <a:cs typeface="Arial" panose="020B0604020202020204" pitchFamily="34" charset="0"/>
              </a:rPr>
              <a:t>11. Create a better South Africa, a better Africa and a better world </a:t>
            </a:r>
          </a:p>
          <a:p>
            <a:pPr marL="209550" indent="-209550" defTabSz="514350">
              <a:buSzPct val="100000"/>
              <a:defRPr/>
            </a:pPr>
            <a:r>
              <a:rPr lang="en-ZA" sz="1200" dirty="0">
                <a:solidFill>
                  <a:prstClr val="black"/>
                </a:solidFill>
                <a:latin typeface="Calibri" panose="020F0502020204030204" pitchFamily="34" charset="0"/>
                <a:cs typeface="Arial" panose="020B0604020202020204" pitchFamily="34" charset="0"/>
              </a:rPr>
              <a:t>12. An efficient, effective and development-oriented public service </a:t>
            </a:r>
          </a:p>
          <a:p>
            <a:pPr defTabSz="514350">
              <a:buSzPct val="100000"/>
              <a:tabLst>
                <a:tab pos="80963" algn="l"/>
              </a:tabLst>
              <a:defRPr/>
            </a:pPr>
            <a:r>
              <a:rPr lang="en-ZA" sz="1200" dirty="0">
                <a:solidFill>
                  <a:prstClr val="black"/>
                </a:solidFill>
                <a:latin typeface="Calibri" panose="020F0502020204030204" pitchFamily="34" charset="0"/>
                <a:cs typeface="Arial" panose="020B0604020202020204" pitchFamily="34" charset="0"/>
              </a:rPr>
              <a:t>	14. Nation building and social 		cohesion</a:t>
            </a:r>
          </a:p>
          <a:p>
            <a:pPr algn="ctr" defTabSz="685800">
              <a:defRPr/>
            </a:pPr>
            <a:endParaRPr lang="en-ZA" sz="1350" kern="0" dirty="0">
              <a:solidFill>
                <a:srgbClr val="531A17">
                  <a:lumMod val="75000"/>
                </a:srgbClr>
              </a:solidFill>
              <a:latin typeface="Arial"/>
            </a:endParaRPr>
          </a:p>
          <a:p>
            <a:pPr algn="ctr" defTabSz="685800">
              <a:defRPr/>
            </a:pPr>
            <a:endParaRPr lang="en-ZA" sz="1350" kern="0" dirty="0">
              <a:solidFill>
                <a:srgbClr val="531A17">
                  <a:lumMod val="75000"/>
                </a:srgbClr>
              </a:solidFill>
              <a:latin typeface="Arial"/>
            </a:endParaRPr>
          </a:p>
          <a:p>
            <a:pPr algn="ctr" defTabSz="685800">
              <a:defRPr/>
            </a:pPr>
            <a:endParaRPr lang="en-ZA" sz="1350" kern="0" dirty="0">
              <a:solidFill>
                <a:srgbClr val="531A17">
                  <a:lumMod val="75000"/>
                </a:srgbClr>
              </a:solidFill>
              <a:latin typeface="Arial"/>
            </a:endParaRPr>
          </a:p>
          <a:p>
            <a:pPr algn="ctr" defTabSz="685800">
              <a:defRPr/>
            </a:pPr>
            <a:endParaRPr lang="en-ZA" sz="1350" kern="0" dirty="0">
              <a:solidFill>
                <a:srgbClr val="531A17">
                  <a:lumMod val="75000"/>
                </a:srgbClr>
              </a:solidFill>
              <a:latin typeface="Arial"/>
            </a:endParaRPr>
          </a:p>
          <a:p>
            <a:pPr algn="ctr" defTabSz="685800">
              <a:defRPr/>
            </a:pPr>
            <a:endParaRPr lang="en-ZA" sz="1350" kern="0" dirty="0">
              <a:solidFill>
                <a:srgbClr val="531A17">
                  <a:lumMod val="75000"/>
                </a:srgbClr>
              </a:solidFill>
              <a:latin typeface="Arial"/>
            </a:endParaRPr>
          </a:p>
          <a:p>
            <a:pPr algn="ctr" defTabSz="685800">
              <a:defRPr/>
            </a:pPr>
            <a:endParaRPr lang="en-ZA" sz="1350" kern="0" dirty="0">
              <a:solidFill>
                <a:srgbClr val="531A17">
                  <a:lumMod val="75000"/>
                </a:srgbClr>
              </a:solidFill>
              <a:latin typeface="Arial"/>
            </a:endParaRPr>
          </a:p>
          <a:p>
            <a:pPr algn="ctr" defTabSz="685800">
              <a:defRPr/>
            </a:pPr>
            <a:endParaRPr lang="en-ZA" sz="1350" kern="0" dirty="0">
              <a:solidFill>
                <a:srgbClr val="531A17">
                  <a:lumMod val="75000"/>
                </a:srgbClr>
              </a:solidFill>
              <a:latin typeface="Arial"/>
            </a:endParaRPr>
          </a:p>
          <a:p>
            <a:pPr algn="ctr" defTabSz="685800">
              <a:defRPr/>
            </a:pPr>
            <a:endParaRPr lang="en-ZA" sz="1350" kern="0" dirty="0">
              <a:solidFill>
                <a:srgbClr val="531A17">
                  <a:lumMod val="75000"/>
                </a:srgbClr>
              </a:solidFill>
              <a:latin typeface="Arial"/>
            </a:endParaRPr>
          </a:p>
        </p:txBody>
      </p:sp>
      <p:sp>
        <p:nvSpPr>
          <p:cNvPr id="9" name="Oval 8"/>
          <p:cNvSpPr/>
          <p:nvPr/>
        </p:nvSpPr>
        <p:spPr>
          <a:xfrm>
            <a:off x="0" y="1712749"/>
            <a:ext cx="3244755" cy="4320119"/>
          </a:xfrm>
          <a:prstGeom prst="ellipse">
            <a:avLst/>
          </a:prstGeom>
          <a:solidFill>
            <a:srgbClr val="FFFF00"/>
          </a:solidFill>
          <a:ln w="28575" cap="flat" cmpd="sng" algn="ctr">
            <a:noFill/>
            <a:prstDash val="solid"/>
          </a:ln>
          <a:effectLst/>
        </p:spPr>
        <p:txBody>
          <a:bodyPr rtlCol="0" anchor="ctr"/>
          <a:lstStyle/>
          <a:p>
            <a:pPr algn="ctr" defTabSz="685800">
              <a:defRPr/>
            </a:pPr>
            <a:endParaRPr lang="en-ZA" sz="1350" b="1" kern="0" dirty="0">
              <a:solidFill>
                <a:srgbClr val="531A17">
                  <a:lumMod val="75000"/>
                </a:srgbClr>
              </a:solidFill>
              <a:latin typeface="Arial"/>
            </a:endParaRPr>
          </a:p>
          <a:p>
            <a:pPr algn="ctr" defTabSz="685800">
              <a:defRPr/>
            </a:pPr>
            <a:endParaRPr lang="en-ZA" sz="1350" b="1" kern="0" dirty="0">
              <a:solidFill>
                <a:srgbClr val="531A17">
                  <a:lumMod val="75000"/>
                </a:srgbClr>
              </a:solidFill>
              <a:latin typeface="Arial"/>
            </a:endParaRPr>
          </a:p>
          <a:p>
            <a:pPr algn="ctr" defTabSz="685800">
              <a:defRPr/>
            </a:pPr>
            <a:endParaRPr lang="en-ZA" sz="1350" b="1" kern="0" dirty="0">
              <a:solidFill>
                <a:srgbClr val="531A17">
                  <a:lumMod val="75000"/>
                </a:srgbClr>
              </a:solidFill>
              <a:latin typeface="Arial"/>
            </a:endParaRPr>
          </a:p>
          <a:p>
            <a:pPr algn="ctr" defTabSz="685800">
              <a:defRPr/>
            </a:pPr>
            <a:endParaRPr lang="en-ZA" sz="1350" b="1" kern="0" dirty="0">
              <a:solidFill>
                <a:srgbClr val="531A17">
                  <a:lumMod val="75000"/>
                </a:srgbClr>
              </a:solidFill>
              <a:latin typeface="Arial"/>
            </a:endParaRPr>
          </a:p>
          <a:p>
            <a:pPr algn="ctr" defTabSz="685800">
              <a:defRPr/>
            </a:pPr>
            <a:endParaRPr lang="en-ZA" sz="1350" b="1" kern="0" dirty="0">
              <a:solidFill>
                <a:srgbClr val="531A17">
                  <a:lumMod val="75000"/>
                </a:srgbClr>
              </a:solidFill>
              <a:latin typeface="Arial"/>
            </a:endParaRPr>
          </a:p>
          <a:p>
            <a:pPr algn="ctr" defTabSz="685800">
              <a:defRPr/>
            </a:pPr>
            <a:endParaRPr lang="en-ZA" sz="1350" b="1" kern="0" dirty="0">
              <a:solidFill>
                <a:srgbClr val="FF0000"/>
              </a:solidFill>
              <a:latin typeface="Arial"/>
            </a:endParaRPr>
          </a:p>
          <a:p>
            <a:pPr algn="ctr" defTabSz="685800">
              <a:defRPr/>
            </a:pPr>
            <a:endParaRPr lang="en-ZA" sz="1350" b="1" kern="0" dirty="0">
              <a:solidFill>
                <a:srgbClr val="531A17">
                  <a:lumMod val="75000"/>
                </a:srgbClr>
              </a:solidFill>
              <a:latin typeface="Arial Black" panose="020B0A04020102020204" pitchFamily="34" charset="0"/>
            </a:endParaRPr>
          </a:p>
          <a:p>
            <a:pPr algn="ctr" defTabSz="685800">
              <a:defRPr/>
            </a:pPr>
            <a:endParaRPr lang="en-ZA" sz="1350" b="1" kern="0" dirty="0">
              <a:solidFill>
                <a:srgbClr val="531A17">
                  <a:lumMod val="75000"/>
                </a:srgbClr>
              </a:solidFill>
              <a:latin typeface="Calibri" panose="020F0502020204030204" pitchFamily="34" charset="0"/>
            </a:endParaRPr>
          </a:p>
          <a:p>
            <a:pPr algn="ctr" defTabSz="685800">
              <a:defRPr/>
            </a:pPr>
            <a:endParaRPr lang="en-ZA" sz="1350" b="1" kern="0" dirty="0">
              <a:solidFill>
                <a:srgbClr val="531A17">
                  <a:lumMod val="75000"/>
                </a:srgbClr>
              </a:solidFill>
              <a:latin typeface="Calibri" panose="020F0502020204030204" pitchFamily="34" charset="0"/>
            </a:endParaRPr>
          </a:p>
          <a:p>
            <a:pPr algn="ctr" defTabSz="685800">
              <a:defRPr/>
            </a:pPr>
            <a:r>
              <a:rPr lang="en-ZA" sz="1350" b="1" kern="0" dirty="0">
                <a:solidFill>
                  <a:srgbClr val="531A17">
                    <a:lumMod val="75000"/>
                  </a:srgbClr>
                </a:solidFill>
                <a:latin typeface="Calibri" panose="020F0502020204030204" pitchFamily="34" charset="0"/>
              </a:rPr>
              <a:t>ECONOMIC </a:t>
            </a:r>
          </a:p>
          <a:p>
            <a:pPr algn="ctr" defTabSz="685800">
              <a:defRPr/>
            </a:pPr>
            <a:r>
              <a:rPr lang="en-ZA" sz="1350" b="1" kern="0" dirty="0">
                <a:solidFill>
                  <a:srgbClr val="531A17">
                    <a:lumMod val="75000"/>
                  </a:srgbClr>
                </a:solidFill>
                <a:latin typeface="Calibri" panose="020F0502020204030204" pitchFamily="34" charset="0"/>
              </a:rPr>
              <a:t>SERVICES:</a:t>
            </a:r>
          </a:p>
          <a:p>
            <a:pPr algn="ctr" defTabSz="685800">
              <a:defRPr/>
            </a:pPr>
            <a:endParaRPr lang="en-ZA" sz="1200" kern="0" dirty="0">
              <a:solidFill>
                <a:srgbClr val="531A17">
                  <a:lumMod val="75000"/>
                </a:srgbClr>
              </a:solidFill>
              <a:latin typeface="Calibri" panose="020F0502020204030204" pitchFamily="34" charset="0"/>
            </a:endParaRPr>
          </a:p>
          <a:p>
            <a:pPr defTabSz="685800">
              <a:defRPr/>
            </a:pPr>
            <a:r>
              <a:rPr lang="en-ZA" sz="1200" b="1" u="sng" dirty="0">
                <a:solidFill>
                  <a:prstClr val="black"/>
                </a:solidFill>
                <a:latin typeface="Calibri" panose="020F0502020204030204" pitchFamily="34" charset="0"/>
              </a:rPr>
              <a:t>Corresponding Outcomes</a:t>
            </a:r>
          </a:p>
          <a:p>
            <a:pPr defTabSz="685800">
              <a:defRPr/>
            </a:pPr>
            <a:endParaRPr lang="en-ZA" sz="1200" b="1" u="sng" dirty="0">
              <a:solidFill>
                <a:prstClr val="black"/>
              </a:solidFill>
              <a:latin typeface="Calibri" panose="020F0502020204030204" pitchFamily="34" charset="0"/>
            </a:endParaRPr>
          </a:p>
          <a:p>
            <a:pPr defTabSz="127397" fontAlgn="t">
              <a:defRPr/>
            </a:pPr>
            <a:r>
              <a:rPr lang="en-ZA" sz="1200" dirty="0">
                <a:solidFill>
                  <a:prstClr val="black"/>
                </a:solidFill>
                <a:latin typeface="Calibri" panose="020F0502020204030204" pitchFamily="34" charset="0"/>
                <a:cs typeface="Arial" panose="020B0604020202020204" pitchFamily="34" charset="0"/>
              </a:rPr>
              <a:t>4. Decent employment through 	inclusive economic growth </a:t>
            </a:r>
          </a:p>
          <a:p>
            <a:pPr marL="173831" indent="-173831" defTabSz="514350" fontAlgn="t">
              <a:defRPr/>
            </a:pPr>
            <a:r>
              <a:rPr lang="en-ZA" sz="1200" dirty="0">
                <a:solidFill>
                  <a:prstClr val="black"/>
                </a:solidFill>
                <a:latin typeface="Calibri" panose="020F0502020204030204" pitchFamily="34" charset="0"/>
                <a:cs typeface="Arial" panose="020B0604020202020204" pitchFamily="34" charset="0"/>
              </a:rPr>
              <a:t>5. Skilled and capable workforce to support an inclusive growth path </a:t>
            </a:r>
          </a:p>
          <a:p>
            <a:pPr defTabSz="514350" fontAlgn="t">
              <a:tabLst>
                <a:tab pos="127397" algn="l"/>
              </a:tabLst>
              <a:defRPr/>
            </a:pPr>
            <a:r>
              <a:rPr lang="en-ZA" sz="1200" dirty="0">
                <a:solidFill>
                  <a:prstClr val="black"/>
                </a:solidFill>
                <a:latin typeface="Calibri" panose="020F0502020204030204" pitchFamily="34" charset="0"/>
                <a:cs typeface="Arial" panose="020B0604020202020204" pitchFamily="34" charset="0"/>
              </a:rPr>
              <a:t>6. An efficient, competitive and 	responsive economic 	infrastructure network </a:t>
            </a:r>
          </a:p>
          <a:p>
            <a:pPr marL="173831" indent="-173831" defTabSz="127397">
              <a:buSzPct val="100000"/>
              <a:defRPr/>
            </a:pPr>
            <a:r>
              <a:rPr lang="en-ZA" sz="1200" dirty="0">
                <a:solidFill>
                  <a:prstClr val="black"/>
                </a:solidFill>
                <a:latin typeface="Calibri" panose="020F0502020204030204" pitchFamily="34" charset="0"/>
                <a:cs typeface="Arial" panose="020B0604020202020204" pitchFamily="34" charset="0"/>
              </a:rPr>
              <a:t>7. Comprehensive rural development and food security</a:t>
            </a:r>
          </a:p>
          <a:p>
            <a:pPr marL="347663" indent="-347663" defTabSz="302419">
              <a:buSzPct val="100000"/>
              <a:defRPr/>
            </a:pPr>
            <a:r>
              <a:rPr lang="en-ZA" sz="1200" dirty="0">
                <a:solidFill>
                  <a:prstClr val="black"/>
                </a:solidFill>
                <a:latin typeface="Calibri" panose="020F0502020204030204" pitchFamily="34" charset="0"/>
                <a:cs typeface="Arial" panose="020B0604020202020204" pitchFamily="34" charset="0"/>
              </a:rPr>
              <a:t>10. </a:t>
            </a:r>
            <a:r>
              <a:rPr lang="en-US" sz="1200" dirty="0">
                <a:solidFill>
                  <a:prstClr val="black"/>
                </a:solidFill>
                <a:latin typeface="Calibri" panose="020F0502020204030204" pitchFamily="34" charset="0"/>
                <a:cs typeface="Arial" panose="020B0604020202020204" pitchFamily="34" charset="0"/>
              </a:rPr>
              <a:t>Environmental assets and natural resources that are valued, protected, and continually enhanced </a:t>
            </a:r>
          </a:p>
          <a:p>
            <a:pPr defTabSz="173831" fontAlgn="t">
              <a:defRPr/>
            </a:pPr>
            <a:endParaRPr lang="en-ZA" sz="1125" dirty="0">
              <a:solidFill>
                <a:prstClr val="black"/>
              </a:solidFill>
              <a:latin typeface="Arial" panose="020B0604020202020204" pitchFamily="34" charset="0"/>
              <a:cs typeface="Arial" panose="020B0604020202020204" pitchFamily="34" charset="0"/>
            </a:endParaRPr>
          </a:p>
          <a:p>
            <a:pPr algn="ctr" defTabSz="685800">
              <a:defRPr/>
            </a:pPr>
            <a:endParaRPr lang="en-ZA" sz="1350" kern="0" dirty="0">
              <a:solidFill>
                <a:srgbClr val="531A17">
                  <a:lumMod val="75000"/>
                </a:srgbClr>
              </a:solidFill>
              <a:latin typeface="Arial"/>
            </a:endParaRPr>
          </a:p>
          <a:p>
            <a:pPr algn="ctr" defTabSz="685800">
              <a:defRPr/>
            </a:pPr>
            <a:endParaRPr lang="en-ZA" sz="1350" kern="0" dirty="0">
              <a:solidFill>
                <a:srgbClr val="531A17">
                  <a:lumMod val="75000"/>
                </a:srgbClr>
              </a:solidFill>
              <a:latin typeface="Arial"/>
            </a:endParaRPr>
          </a:p>
          <a:p>
            <a:pPr algn="ctr" defTabSz="685800">
              <a:defRPr/>
            </a:pPr>
            <a:endParaRPr lang="en-ZA" sz="1350" kern="0" dirty="0">
              <a:solidFill>
                <a:srgbClr val="531A17">
                  <a:lumMod val="75000"/>
                </a:srgbClr>
              </a:solidFill>
              <a:latin typeface="Arial"/>
            </a:endParaRPr>
          </a:p>
          <a:p>
            <a:pPr algn="ctr" defTabSz="685800">
              <a:defRPr/>
            </a:pPr>
            <a:endParaRPr lang="en-ZA" sz="1350" kern="0" dirty="0">
              <a:solidFill>
                <a:srgbClr val="531A17">
                  <a:lumMod val="75000"/>
                </a:srgbClr>
              </a:solidFill>
              <a:latin typeface="Arial"/>
            </a:endParaRPr>
          </a:p>
          <a:p>
            <a:pPr algn="ctr" defTabSz="685800">
              <a:defRPr/>
            </a:pPr>
            <a:endParaRPr lang="en-ZA" sz="1350" kern="0" dirty="0">
              <a:solidFill>
                <a:srgbClr val="531A17">
                  <a:lumMod val="75000"/>
                </a:srgbClr>
              </a:solidFill>
              <a:latin typeface="Arial"/>
            </a:endParaRPr>
          </a:p>
          <a:p>
            <a:pPr algn="ctr" defTabSz="685800">
              <a:defRPr/>
            </a:pPr>
            <a:endParaRPr lang="en-ZA" sz="1350" kern="0" dirty="0">
              <a:solidFill>
                <a:srgbClr val="531A17">
                  <a:lumMod val="75000"/>
                </a:srgbClr>
              </a:solidFill>
              <a:latin typeface="Arial"/>
            </a:endParaRPr>
          </a:p>
          <a:p>
            <a:pPr algn="ctr" defTabSz="685800">
              <a:defRPr/>
            </a:pPr>
            <a:endParaRPr lang="en-ZA" sz="1350" kern="0" dirty="0">
              <a:solidFill>
                <a:srgbClr val="531A17">
                  <a:lumMod val="75000"/>
                </a:srgbClr>
              </a:solidFill>
              <a:latin typeface="Arial"/>
            </a:endParaRPr>
          </a:p>
          <a:p>
            <a:pPr algn="ctr" defTabSz="685800">
              <a:defRPr/>
            </a:pPr>
            <a:endParaRPr lang="en-ZA" sz="1350" kern="0" dirty="0">
              <a:solidFill>
                <a:srgbClr val="531A17">
                  <a:lumMod val="75000"/>
                </a:srgbClr>
              </a:solidFill>
              <a:latin typeface="Arial"/>
            </a:endParaRPr>
          </a:p>
          <a:p>
            <a:pPr algn="ctr" defTabSz="685800">
              <a:defRPr/>
            </a:pPr>
            <a:endParaRPr lang="en-ZA" sz="1350" kern="0" dirty="0">
              <a:solidFill>
                <a:srgbClr val="531A17">
                  <a:lumMod val="75000"/>
                </a:srgbClr>
              </a:solidFill>
              <a:latin typeface="Arial"/>
            </a:endParaRPr>
          </a:p>
        </p:txBody>
      </p:sp>
    </p:spTree>
    <p:extLst>
      <p:ext uri="{BB962C8B-B14F-4D97-AF65-F5344CB8AC3E}">
        <p14:creationId xmlns:p14="http://schemas.microsoft.com/office/powerpoint/2010/main" val="121287837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2124673351"/>
              </p:ext>
            </p:extLst>
          </p:nvPr>
        </p:nvGraphicFramePr>
        <p:xfrm>
          <a:off x="85246" y="1628800"/>
          <a:ext cx="8644626" cy="4948847"/>
        </p:xfrm>
        <a:graphic>
          <a:graphicData uri="http://schemas.openxmlformats.org/drawingml/2006/table">
            <a:tbl>
              <a:tblPr firstRow="1" bandRow="1">
                <a:tableStyleId>{3C2FFA5D-87B4-456A-9821-1D502468CF0F}</a:tableStyleId>
              </a:tblPr>
              <a:tblGrid>
                <a:gridCol w="2300587">
                  <a:extLst>
                    <a:ext uri="{9D8B030D-6E8A-4147-A177-3AD203B41FA5}">
                      <a16:colId xmlns:a16="http://schemas.microsoft.com/office/drawing/2014/main" val="1445012101"/>
                    </a:ext>
                  </a:extLst>
                </a:gridCol>
                <a:gridCol w="2161157">
                  <a:extLst>
                    <a:ext uri="{9D8B030D-6E8A-4147-A177-3AD203B41FA5}">
                      <a16:colId xmlns:a16="http://schemas.microsoft.com/office/drawing/2014/main" val="3532973627"/>
                    </a:ext>
                  </a:extLst>
                </a:gridCol>
                <a:gridCol w="1952012">
                  <a:extLst>
                    <a:ext uri="{9D8B030D-6E8A-4147-A177-3AD203B41FA5}">
                      <a16:colId xmlns:a16="http://schemas.microsoft.com/office/drawing/2014/main" val="2235992247"/>
                    </a:ext>
                  </a:extLst>
                </a:gridCol>
                <a:gridCol w="2230870">
                  <a:extLst>
                    <a:ext uri="{9D8B030D-6E8A-4147-A177-3AD203B41FA5}">
                      <a16:colId xmlns:a16="http://schemas.microsoft.com/office/drawing/2014/main" val="3483242291"/>
                    </a:ext>
                  </a:extLst>
                </a:gridCol>
              </a:tblGrid>
              <a:tr h="62068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effectLst/>
                          <a:latin typeface="Calibri" panose="020F0502020204030204" pitchFamily="34" charset="0"/>
                        </a:rPr>
                        <a:t>Planned Annual Target 2016/17</a:t>
                      </a:r>
                      <a:endParaRPr lang="en-ZA" sz="1600" dirty="0" smtClean="0">
                        <a:effectLst/>
                        <a:latin typeface="Calibri" panose="020F0502020204030204" pitchFamily="34" charset="0"/>
                      </a:endParaRPr>
                    </a:p>
                  </a:txBody>
                  <a:tcPr>
                    <a:solidFill>
                      <a:srgbClr val="3F8766"/>
                    </a:solidFill>
                  </a:tcPr>
                </a:tc>
                <a:tc>
                  <a:txBody>
                    <a:bodyPr/>
                    <a:lstStyle/>
                    <a:p>
                      <a:pPr algn="ctr">
                        <a:spcAft>
                          <a:spcPts val="0"/>
                        </a:spcAft>
                      </a:pPr>
                      <a:r>
                        <a:rPr lang="en-US" sz="1600" baseline="0" dirty="0" smtClean="0">
                          <a:effectLst/>
                          <a:latin typeface="Calibri" panose="020F0502020204030204" pitchFamily="34" charset="0"/>
                        </a:rPr>
                        <a:t>2</a:t>
                      </a:r>
                      <a:r>
                        <a:rPr lang="en-US" sz="1600" baseline="30000" dirty="0" smtClean="0">
                          <a:effectLst/>
                          <a:latin typeface="Calibri" panose="020F0502020204030204" pitchFamily="34" charset="0"/>
                        </a:rPr>
                        <a:t>nd</a:t>
                      </a:r>
                      <a:r>
                        <a:rPr lang="en-US" sz="1600" baseline="0" dirty="0" smtClean="0">
                          <a:effectLst/>
                          <a:latin typeface="Calibri" panose="020F0502020204030204" pitchFamily="34" charset="0"/>
                        </a:rPr>
                        <a:t> </a:t>
                      </a:r>
                      <a:r>
                        <a:rPr lang="en-US" sz="1600" dirty="0" smtClean="0">
                          <a:effectLst/>
                          <a:latin typeface="Calibri" panose="020F0502020204030204" pitchFamily="34" charset="0"/>
                        </a:rPr>
                        <a:t>Quarter </a:t>
                      </a:r>
                      <a:endParaRPr lang="en-ZA" sz="1600" dirty="0" smtClean="0">
                        <a:effectLst/>
                        <a:latin typeface="Calibri" panose="020F0502020204030204" pitchFamily="34" charset="0"/>
                      </a:endParaRPr>
                    </a:p>
                    <a:p>
                      <a:pPr algn="ctr">
                        <a:spcAft>
                          <a:spcPts val="0"/>
                        </a:spcAft>
                      </a:pPr>
                      <a:r>
                        <a:rPr lang="en-US" sz="1600" dirty="0" smtClean="0">
                          <a:effectLst/>
                          <a:latin typeface="Calibri" panose="020F0502020204030204" pitchFamily="34" charset="0"/>
                        </a:rPr>
                        <a:t>Targets</a:t>
                      </a:r>
                      <a:endParaRPr lang="en-ZA" sz="1600" dirty="0" smtClean="0">
                        <a:effectLst/>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3</a:t>
                      </a:r>
                      <a:r>
                        <a:rPr lang="en-US" sz="1600" baseline="30000" dirty="0" smtClean="0">
                          <a:latin typeface="Calibri" panose="020F0502020204030204" pitchFamily="34" charset="0"/>
                        </a:rPr>
                        <a:t>rd</a:t>
                      </a:r>
                      <a:r>
                        <a:rPr lang="en-US" sz="1600" dirty="0" smtClean="0">
                          <a:latin typeface="Calibri" panose="020F0502020204030204" pitchFamily="34" charset="0"/>
                        </a:rPr>
                        <a:t> Quarter Targets</a:t>
                      </a: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Actual Achievement/</a:t>
                      </a:r>
                      <a:r>
                        <a:rPr lang="en-US" sz="1600" baseline="0" dirty="0" smtClean="0">
                          <a:latin typeface="Calibri" panose="020F0502020204030204" pitchFamily="34" charset="0"/>
                        </a:rPr>
                        <a:t> Narration</a:t>
                      </a:r>
                      <a:endParaRPr lang="en-US" sz="1600" dirty="0">
                        <a:latin typeface="Calibri" panose="020F0502020204030204" pitchFamily="34" charset="0"/>
                      </a:endParaRPr>
                    </a:p>
                  </a:txBody>
                  <a:tcPr>
                    <a:solidFill>
                      <a:srgbClr val="3F8766"/>
                    </a:solidFill>
                  </a:tcPr>
                </a:tc>
                <a:extLst>
                  <a:ext uri="{0D108BD9-81ED-4DB2-BD59-A6C34878D82A}">
                    <a16:rowId xmlns:a16="http://schemas.microsoft.com/office/drawing/2014/main" val="1698796475"/>
                  </a:ext>
                </a:extLst>
              </a:tr>
              <a:tr h="114994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3 research projects</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commissioned/ commenced </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by end of financial year</a:t>
                      </a:r>
                      <a:endParaRPr lang="en-US" sz="1600" dirty="0">
                        <a:latin typeface="Calibri" panose="020F0502020204030204" pitchFamily="34" charset="0"/>
                      </a:endParaRPr>
                    </a:p>
                  </a:txBody>
                  <a:tcPr>
                    <a:solidFill>
                      <a:schemeClr val="accent4">
                        <a:lumMod val="40000"/>
                        <a:lumOff val="60000"/>
                        <a:alpha val="40000"/>
                      </a:schemeClr>
                    </a:solidFill>
                  </a:tcPr>
                </a:tc>
                <a:tc>
                  <a:txBody>
                    <a:bodyPr/>
                    <a:lstStyle/>
                    <a:p>
                      <a:r>
                        <a:rPr lang="en-ZA" sz="1600" kern="1200" dirty="0" smtClean="0">
                          <a:effectLst/>
                          <a:latin typeface="Calibri" panose="020F0502020204030204" pitchFamily="34" charset="0"/>
                        </a:rPr>
                        <a:t>Terms of reference for 1 research study compiled</a:t>
                      </a:r>
                      <a:endParaRPr lang="en-US" sz="1600" dirty="0">
                        <a:latin typeface="Calibri" panose="020F0502020204030204" pitchFamily="34" charset="0"/>
                      </a:endParaRPr>
                    </a:p>
                  </a:txBody>
                  <a:tcPr>
                    <a:solidFill>
                      <a:schemeClr val="accent4">
                        <a:lumMod val="40000"/>
                        <a:lumOff val="60000"/>
                        <a:alpha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Terms of reference for 1 research study compiled</a:t>
                      </a:r>
                      <a:endParaRPr lang="en-US" sz="1600" dirty="0">
                        <a:latin typeface="Calibri" panose="020F0502020204030204" pitchFamily="34" charset="0"/>
                      </a:endParaRPr>
                    </a:p>
                  </a:txBody>
                  <a:tcPr>
                    <a:solidFill>
                      <a:schemeClr val="accent4">
                        <a:lumMod val="40000"/>
                        <a:lumOff val="60000"/>
                        <a:alpha val="40000"/>
                      </a:schemeClr>
                    </a:solidFill>
                  </a:tcPr>
                </a:tc>
                <a:tc>
                  <a:txBody>
                    <a:bodyPr/>
                    <a:lstStyle/>
                    <a:p>
                      <a:r>
                        <a:rPr lang="en-US" sz="1600" b="1" kern="1200" dirty="0" smtClean="0">
                          <a:effectLst/>
                          <a:latin typeface="Calibri" panose="020F0502020204030204" pitchFamily="34" charset="0"/>
                        </a:rPr>
                        <a:t>Target Achieved</a:t>
                      </a:r>
                    </a:p>
                    <a:p>
                      <a:endParaRPr lang="en-US" sz="1600" kern="1200" dirty="0" smtClean="0">
                        <a:effectLst/>
                        <a:latin typeface="Calibri" panose="020F0502020204030204" pitchFamily="34" charset="0"/>
                      </a:endParaRPr>
                    </a:p>
                    <a:p>
                      <a:r>
                        <a:rPr lang="en-US" sz="1600" kern="1200" dirty="0" smtClean="0">
                          <a:effectLst/>
                          <a:latin typeface="Calibri" panose="020F0502020204030204" pitchFamily="34" charset="0"/>
                        </a:rPr>
                        <a:t> </a:t>
                      </a:r>
                      <a:r>
                        <a:rPr lang="en-ZA" sz="1600" kern="1200" dirty="0" smtClean="0">
                          <a:effectLst/>
                          <a:latin typeface="Calibri" panose="020F0502020204030204" pitchFamily="34" charset="0"/>
                        </a:rPr>
                        <a:t>Terms of reference for  research study were</a:t>
                      </a:r>
                      <a:r>
                        <a:rPr lang="en-ZA" sz="1600" kern="1200" baseline="0" dirty="0" smtClean="0">
                          <a:effectLst/>
                          <a:latin typeface="Calibri" panose="020F0502020204030204" pitchFamily="34" charset="0"/>
                        </a:rPr>
                        <a:t> </a:t>
                      </a:r>
                      <a:r>
                        <a:rPr lang="en-ZA" sz="1600" kern="1200" dirty="0" smtClean="0">
                          <a:effectLst/>
                          <a:latin typeface="Calibri" panose="020F0502020204030204" pitchFamily="34" charset="0"/>
                        </a:rPr>
                        <a:t>compiled</a:t>
                      </a:r>
                      <a:endParaRPr lang="en-US" sz="1600" dirty="0">
                        <a:latin typeface="Calibri" panose="020F0502020204030204" pitchFamily="34" charset="0"/>
                      </a:endParaRPr>
                    </a:p>
                  </a:txBody>
                  <a:tcPr>
                    <a:solidFill>
                      <a:schemeClr val="accent4">
                        <a:lumMod val="40000"/>
                        <a:lumOff val="60000"/>
                        <a:alpha val="40000"/>
                      </a:schemeClr>
                    </a:solidFill>
                  </a:tcPr>
                </a:tc>
                <a:extLst>
                  <a:ext uri="{0D108BD9-81ED-4DB2-BD59-A6C34878D82A}">
                    <a16:rowId xmlns:a16="http://schemas.microsoft.com/office/drawing/2014/main" val="3082595067"/>
                  </a:ext>
                </a:extLst>
              </a:tr>
              <a:tr h="168068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ZA" sz="1600" kern="1200" dirty="0" smtClean="0">
                          <a:effectLst/>
                          <a:latin typeface="Calibri" panose="020F0502020204030204" pitchFamily="34" charset="0"/>
                        </a:rPr>
                        <a:t>Participation in the budget review and planning prioritisation for key government departments</a:t>
                      </a:r>
                    </a:p>
                    <a:p>
                      <a:endParaRPr lang="en-US" sz="1600" dirty="0">
                        <a:latin typeface="Calibri" panose="020F0502020204030204" pitchFamily="34" charset="0"/>
                      </a:endParaRPr>
                    </a:p>
                  </a:txBody>
                  <a:tcPr>
                    <a:solidFill>
                      <a:schemeClr val="accent5">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dirty="0" smtClean="0">
                          <a:effectLst/>
                          <a:latin typeface="Calibri" panose="020F0502020204030204" pitchFamily="34" charset="0"/>
                        </a:rPr>
                        <a:t>Participate in the budget review and produce report on support provided during the first 2 quarters</a:t>
                      </a:r>
                      <a:endParaRPr lang="en-US" sz="1600" dirty="0">
                        <a:latin typeface="Calibri" panose="020F0502020204030204" pitchFamily="34" charset="0"/>
                      </a:endParaRPr>
                    </a:p>
                  </a:txBody>
                  <a:tcPr>
                    <a:solidFill>
                      <a:schemeClr val="accent5">
                        <a:lumMod val="20000"/>
                        <a:lumOff val="80000"/>
                      </a:schemeClr>
                    </a:solidFill>
                  </a:tcPr>
                </a:tc>
                <a:tc>
                  <a:txBody>
                    <a:bodyPr/>
                    <a:lstStyle/>
                    <a:p>
                      <a:r>
                        <a:rPr lang="en-US" sz="1600" dirty="0" smtClean="0">
                          <a:latin typeface="Calibri" panose="020F0502020204030204" pitchFamily="34" charset="0"/>
                        </a:rPr>
                        <a:t>-</a:t>
                      </a:r>
                      <a:endParaRPr lang="en-US" sz="1600" dirty="0">
                        <a:latin typeface="Calibri" panose="020F0502020204030204" pitchFamily="34" charset="0"/>
                      </a:endParaRPr>
                    </a:p>
                  </a:txBody>
                  <a:tcPr>
                    <a:solidFill>
                      <a:schemeClr val="accent5">
                        <a:lumMod val="20000"/>
                        <a:lumOff val="80000"/>
                      </a:schemeClr>
                    </a:solidFill>
                  </a:tcPr>
                </a:tc>
                <a:tc>
                  <a:txBody>
                    <a:bodyPr/>
                    <a:lstStyle/>
                    <a:p>
                      <a:r>
                        <a:rPr lang="en-US" sz="1600" b="1" kern="1200" dirty="0" smtClean="0">
                          <a:effectLst/>
                          <a:latin typeface="Calibri" panose="020F0502020204030204" pitchFamily="34" charset="0"/>
                        </a:rPr>
                        <a:t>Target Achieved</a:t>
                      </a:r>
                    </a:p>
                    <a:p>
                      <a:r>
                        <a:rPr lang="en-US" sz="1600" kern="1200" dirty="0" smtClean="0">
                          <a:effectLst/>
                          <a:latin typeface="Calibri" panose="020F0502020204030204" pitchFamily="34" charset="0"/>
                        </a:rPr>
                        <a:t> </a:t>
                      </a:r>
                    </a:p>
                    <a:p>
                      <a:r>
                        <a:rPr lang="en-US" sz="1600" kern="1200" dirty="0" smtClean="0">
                          <a:effectLst/>
                          <a:latin typeface="Calibri" panose="020F0502020204030204" pitchFamily="34" charset="0"/>
                        </a:rPr>
                        <a:t> Ongoing process of internal consultation and working with National Treasury on analysis to assess budgets and priorities and to improve alignment of National Development Plan and Budget. </a:t>
                      </a:r>
                      <a:endParaRPr lang="en-US" sz="1600" dirty="0">
                        <a:latin typeface="Calibri" panose="020F0502020204030204" pitchFamily="34" charset="0"/>
                      </a:endParaRPr>
                    </a:p>
                  </a:txBody>
                  <a:tcPr>
                    <a:solidFill>
                      <a:schemeClr val="accent5">
                        <a:lumMod val="20000"/>
                        <a:lumOff val="80000"/>
                      </a:schemeClr>
                    </a:solidFill>
                  </a:tcPr>
                </a:tc>
                <a:extLst>
                  <a:ext uri="{0D108BD9-81ED-4DB2-BD59-A6C34878D82A}">
                    <a16:rowId xmlns:a16="http://schemas.microsoft.com/office/drawing/2014/main" val="485019533"/>
                  </a:ext>
                </a:extLst>
              </a:tr>
            </a:tbl>
          </a:graphicData>
        </a:graphic>
      </p:graphicFrame>
    </p:spTree>
    <p:extLst>
      <p:ext uri="{BB962C8B-B14F-4D97-AF65-F5344CB8AC3E}">
        <p14:creationId xmlns:p14="http://schemas.microsoft.com/office/powerpoint/2010/main" val="145327100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3315954586"/>
              </p:ext>
            </p:extLst>
          </p:nvPr>
        </p:nvGraphicFramePr>
        <p:xfrm>
          <a:off x="212340" y="1556792"/>
          <a:ext cx="8680139" cy="2591110"/>
        </p:xfrm>
        <a:graphic>
          <a:graphicData uri="http://schemas.openxmlformats.org/drawingml/2006/table">
            <a:tbl>
              <a:tblPr firstRow="1" bandRow="1">
                <a:tableStyleId>{93296810-A885-4BE3-A3E7-6D5BEEA58F35}</a:tableStyleId>
              </a:tblPr>
              <a:tblGrid>
                <a:gridCol w="2310038">
                  <a:extLst>
                    <a:ext uri="{9D8B030D-6E8A-4147-A177-3AD203B41FA5}">
                      <a16:colId xmlns:a16="http://schemas.microsoft.com/office/drawing/2014/main" val="1445012101"/>
                    </a:ext>
                  </a:extLst>
                </a:gridCol>
                <a:gridCol w="2380038">
                  <a:extLst>
                    <a:ext uri="{9D8B030D-6E8A-4147-A177-3AD203B41FA5}">
                      <a16:colId xmlns:a16="http://schemas.microsoft.com/office/drawing/2014/main" val="3532973627"/>
                    </a:ext>
                  </a:extLst>
                </a:gridCol>
                <a:gridCol w="1820029">
                  <a:extLst>
                    <a:ext uri="{9D8B030D-6E8A-4147-A177-3AD203B41FA5}">
                      <a16:colId xmlns:a16="http://schemas.microsoft.com/office/drawing/2014/main" val="2235992247"/>
                    </a:ext>
                  </a:extLst>
                </a:gridCol>
                <a:gridCol w="2170034">
                  <a:extLst>
                    <a:ext uri="{9D8B030D-6E8A-4147-A177-3AD203B41FA5}">
                      <a16:colId xmlns:a16="http://schemas.microsoft.com/office/drawing/2014/main" val="3483242291"/>
                    </a:ext>
                  </a:extLst>
                </a:gridCol>
              </a:tblGrid>
              <a:tr h="64807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effectLst/>
                          <a:latin typeface="Calibri" panose="020F0502020204030204" pitchFamily="34" charset="0"/>
                        </a:rPr>
                        <a:t>Planned Annual Target 2016/17</a:t>
                      </a:r>
                      <a:endParaRPr lang="en-ZA" sz="1600" dirty="0" smtClean="0">
                        <a:effectLst/>
                        <a:latin typeface="Calibri" panose="020F0502020204030204" pitchFamily="34" charset="0"/>
                      </a:endParaRPr>
                    </a:p>
                  </a:txBody>
                  <a:tcPr>
                    <a:solidFill>
                      <a:srgbClr val="3F8766"/>
                    </a:solidFill>
                  </a:tcPr>
                </a:tc>
                <a:tc>
                  <a:txBody>
                    <a:bodyPr/>
                    <a:lstStyle/>
                    <a:p>
                      <a:pPr algn="ctr">
                        <a:spcAft>
                          <a:spcPts val="0"/>
                        </a:spcAft>
                      </a:pPr>
                      <a:r>
                        <a:rPr lang="en-US" sz="1600" baseline="0" dirty="0" smtClean="0">
                          <a:effectLst/>
                          <a:latin typeface="Calibri" panose="020F0502020204030204" pitchFamily="34" charset="0"/>
                        </a:rPr>
                        <a:t>2</a:t>
                      </a:r>
                      <a:r>
                        <a:rPr lang="en-US" sz="1600" baseline="30000" dirty="0" smtClean="0">
                          <a:effectLst/>
                          <a:latin typeface="Calibri" panose="020F0502020204030204" pitchFamily="34" charset="0"/>
                        </a:rPr>
                        <a:t>nd</a:t>
                      </a:r>
                      <a:r>
                        <a:rPr lang="en-US" sz="1600" baseline="0" dirty="0" smtClean="0">
                          <a:effectLst/>
                          <a:latin typeface="Calibri" panose="020F0502020204030204" pitchFamily="34" charset="0"/>
                        </a:rPr>
                        <a:t>  </a:t>
                      </a:r>
                      <a:r>
                        <a:rPr lang="en-US" sz="1600" dirty="0" smtClean="0">
                          <a:effectLst/>
                          <a:latin typeface="Calibri" panose="020F0502020204030204" pitchFamily="34" charset="0"/>
                        </a:rPr>
                        <a:t>Quarter </a:t>
                      </a:r>
                      <a:endParaRPr lang="en-ZA" sz="1600" dirty="0" smtClean="0">
                        <a:effectLst/>
                        <a:latin typeface="Calibri" panose="020F0502020204030204" pitchFamily="34" charset="0"/>
                      </a:endParaRPr>
                    </a:p>
                    <a:p>
                      <a:pPr algn="ctr">
                        <a:spcAft>
                          <a:spcPts val="0"/>
                        </a:spcAft>
                      </a:pPr>
                      <a:r>
                        <a:rPr lang="en-US" sz="1600" dirty="0" smtClean="0">
                          <a:effectLst/>
                          <a:latin typeface="Calibri" panose="020F0502020204030204" pitchFamily="34" charset="0"/>
                        </a:rPr>
                        <a:t>Targets</a:t>
                      </a:r>
                      <a:endParaRPr lang="en-ZA" sz="1600" dirty="0" smtClean="0">
                        <a:effectLst/>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3</a:t>
                      </a:r>
                      <a:r>
                        <a:rPr lang="en-US" sz="1600" baseline="30000" dirty="0" smtClean="0">
                          <a:latin typeface="Calibri" panose="020F0502020204030204" pitchFamily="34" charset="0"/>
                        </a:rPr>
                        <a:t>rd</a:t>
                      </a:r>
                      <a:r>
                        <a:rPr lang="en-US" sz="1600" dirty="0" smtClean="0">
                          <a:latin typeface="Calibri" panose="020F0502020204030204" pitchFamily="34" charset="0"/>
                        </a:rPr>
                        <a:t> Quarter Targets</a:t>
                      </a: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Actual Achievement/</a:t>
                      </a:r>
                      <a:r>
                        <a:rPr lang="en-US" sz="1600" baseline="0" dirty="0" smtClean="0">
                          <a:latin typeface="Calibri" panose="020F0502020204030204" pitchFamily="34" charset="0"/>
                        </a:rPr>
                        <a:t> Narration</a:t>
                      </a:r>
                      <a:endParaRPr lang="en-US" sz="1600" dirty="0">
                        <a:latin typeface="Calibri" panose="020F0502020204030204" pitchFamily="34" charset="0"/>
                      </a:endParaRPr>
                    </a:p>
                  </a:txBody>
                  <a:tcPr>
                    <a:solidFill>
                      <a:srgbClr val="3F8766"/>
                    </a:solidFill>
                  </a:tcPr>
                </a:tc>
                <a:extLst>
                  <a:ext uri="{0D108BD9-81ED-4DB2-BD59-A6C34878D82A}">
                    <a16:rowId xmlns:a16="http://schemas.microsoft.com/office/drawing/2014/main" val="1698796475"/>
                  </a:ext>
                </a:extLst>
              </a:tr>
              <a:tr h="194303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Produce Annual</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Report on stakeholder</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engagements and the work of the NPC on the NDP and submit to the</a:t>
                      </a:r>
                      <a:br>
                        <a:rPr lang="en-ZA" sz="1600" kern="1200" dirty="0" smtClean="0">
                          <a:effectLst/>
                          <a:latin typeface="Calibri" panose="020F0502020204030204" pitchFamily="34" charset="0"/>
                        </a:rPr>
                      </a:br>
                      <a:r>
                        <a:rPr lang="en-ZA" sz="1600" kern="1200" dirty="0" smtClean="0">
                          <a:effectLst/>
                          <a:latin typeface="Calibri" panose="020F0502020204030204" pitchFamily="34" charset="0"/>
                        </a:rPr>
                        <a:t>NPC by end of March 2017</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dirty="0" smtClean="0">
                          <a:effectLst/>
                          <a:latin typeface="Calibri" panose="020F0502020204030204" pitchFamily="34" charset="0"/>
                        </a:rPr>
                        <a:t>Produce quarterly activity report on support provided to the NPC</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dirty="0" smtClean="0">
                          <a:effectLst/>
                          <a:latin typeface="Calibri" panose="020F0502020204030204" pitchFamily="34" charset="0"/>
                        </a:rPr>
                        <a:t>Produce quarterly activity report on support provided to the NPC</a:t>
                      </a:r>
                    </a:p>
                  </a:txBody>
                  <a:tcPr/>
                </a:tc>
                <a:tc>
                  <a:txBody>
                    <a:bodyPr/>
                    <a:lstStyle/>
                    <a:p>
                      <a:r>
                        <a:rPr lang="en-ZA" sz="1600" b="1" kern="1200" dirty="0" smtClean="0">
                          <a:solidFill>
                            <a:schemeClr val="dk1"/>
                          </a:solidFill>
                          <a:effectLst/>
                          <a:latin typeface="Calibri" panose="020F0502020204030204" pitchFamily="34" charset="0"/>
                          <a:ea typeface="+mn-ea"/>
                          <a:cs typeface="+mn-cs"/>
                        </a:rPr>
                        <a:t>Target Achieved</a:t>
                      </a:r>
                    </a:p>
                    <a:p>
                      <a:endParaRPr lang="en-US" sz="1600" kern="1200" dirty="0" smtClean="0">
                        <a:solidFill>
                          <a:schemeClr val="dk1"/>
                        </a:solidFill>
                        <a:effectLst/>
                        <a:latin typeface="Calibri" panose="020F0502020204030204" pitchFamily="34" charset="0"/>
                        <a:ea typeface="+mn-ea"/>
                        <a:cs typeface="+mn-cs"/>
                      </a:endParaRPr>
                    </a:p>
                    <a:p>
                      <a:r>
                        <a:rPr lang="en-ZA" sz="1600" kern="1200" dirty="0" smtClean="0">
                          <a:solidFill>
                            <a:schemeClr val="dk1"/>
                          </a:solidFill>
                          <a:effectLst/>
                          <a:latin typeface="Calibri" panose="020F0502020204030204" pitchFamily="34" charset="0"/>
                          <a:ea typeface="+mn-ea"/>
                          <a:cs typeface="+mn-cs"/>
                        </a:rPr>
                        <a:t> 27 NPC activities were recorded in both</a:t>
                      </a:r>
                      <a:r>
                        <a:rPr lang="en-ZA" sz="1600" kern="1200" baseline="0" dirty="0" smtClean="0">
                          <a:solidFill>
                            <a:schemeClr val="dk1"/>
                          </a:solidFill>
                          <a:effectLst/>
                          <a:latin typeface="Calibri" panose="020F0502020204030204" pitchFamily="34" charset="0"/>
                          <a:ea typeface="+mn-ea"/>
                          <a:cs typeface="+mn-cs"/>
                        </a:rPr>
                        <a:t> </a:t>
                      </a:r>
                      <a:r>
                        <a:rPr lang="en-ZA" sz="1600" kern="1200" dirty="0" smtClean="0">
                          <a:solidFill>
                            <a:schemeClr val="dk1"/>
                          </a:solidFill>
                          <a:effectLst/>
                          <a:latin typeface="Calibri" panose="020F0502020204030204" pitchFamily="34" charset="0"/>
                          <a:ea typeface="+mn-ea"/>
                          <a:cs typeface="+mn-cs"/>
                        </a:rPr>
                        <a:t>quarters</a:t>
                      </a:r>
                      <a:endParaRPr lang="en-US" sz="1600" dirty="0">
                        <a:latin typeface="Calibri" panose="020F0502020204030204" pitchFamily="34" charset="0"/>
                      </a:endParaRPr>
                    </a:p>
                  </a:txBody>
                  <a:tcPr/>
                </a:tc>
                <a:extLst>
                  <a:ext uri="{0D108BD9-81ED-4DB2-BD59-A6C34878D82A}">
                    <a16:rowId xmlns:a16="http://schemas.microsoft.com/office/drawing/2014/main" val="2199586383"/>
                  </a:ext>
                </a:extLst>
              </a:tr>
            </a:tbl>
          </a:graphicData>
        </a:graphic>
      </p:graphicFrame>
    </p:spTree>
    <p:extLst>
      <p:ext uri="{BB962C8B-B14F-4D97-AF65-F5344CB8AC3E}">
        <p14:creationId xmlns:p14="http://schemas.microsoft.com/office/powerpoint/2010/main" val="245219930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230532996"/>
              </p:ext>
            </p:extLst>
          </p:nvPr>
        </p:nvGraphicFramePr>
        <p:xfrm>
          <a:off x="395536" y="1644156"/>
          <a:ext cx="8208913" cy="3945084"/>
        </p:xfrm>
        <a:graphic>
          <a:graphicData uri="http://schemas.openxmlformats.org/drawingml/2006/table">
            <a:tbl>
              <a:tblPr firstRow="1" bandRow="1">
                <a:tableStyleId>{93296810-A885-4BE3-A3E7-6D5BEEA58F35}</a:tableStyleId>
              </a:tblPr>
              <a:tblGrid>
                <a:gridCol w="2250832">
                  <a:extLst>
                    <a:ext uri="{9D8B030D-6E8A-4147-A177-3AD203B41FA5}">
                      <a16:colId xmlns:a16="http://schemas.microsoft.com/office/drawing/2014/main" val="1445012101"/>
                    </a:ext>
                  </a:extLst>
                </a:gridCol>
                <a:gridCol w="2250831">
                  <a:extLst>
                    <a:ext uri="{9D8B030D-6E8A-4147-A177-3AD203B41FA5}">
                      <a16:colId xmlns:a16="http://schemas.microsoft.com/office/drawing/2014/main" val="3532973627"/>
                    </a:ext>
                  </a:extLst>
                </a:gridCol>
                <a:gridCol w="1787424">
                  <a:extLst>
                    <a:ext uri="{9D8B030D-6E8A-4147-A177-3AD203B41FA5}">
                      <a16:colId xmlns:a16="http://schemas.microsoft.com/office/drawing/2014/main" val="2235992247"/>
                    </a:ext>
                  </a:extLst>
                </a:gridCol>
                <a:gridCol w="1919826">
                  <a:extLst>
                    <a:ext uri="{9D8B030D-6E8A-4147-A177-3AD203B41FA5}">
                      <a16:colId xmlns:a16="http://schemas.microsoft.com/office/drawing/2014/main" val="3483242291"/>
                    </a:ext>
                  </a:extLst>
                </a:gridCol>
              </a:tblGrid>
              <a:tr h="59490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effectLst/>
                          <a:latin typeface="Calibri" panose="020F0502020204030204" pitchFamily="34" charset="0"/>
                        </a:rPr>
                        <a:t>Planned Annual Target 2016/17</a:t>
                      </a:r>
                      <a:endParaRPr lang="en-ZA" sz="1600" dirty="0" smtClean="0">
                        <a:effectLst/>
                        <a:latin typeface="Calibri" panose="020F0502020204030204" pitchFamily="34" charset="0"/>
                      </a:endParaRPr>
                    </a:p>
                    <a:p>
                      <a:pPr algn="ctr"/>
                      <a:endParaRPr lang="en-US" sz="1600" dirty="0">
                        <a:latin typeface="Calibri" panose="020F0502020204030204" pitchFamily="34" charset="0"/>
                      </a:endParaRPr>
                    </a:p>
                  </a:txBody>
                  <a:tcPr>
                    <a:solidFill>
                      <a:srgbClr val="3F8766"/>
                    </a:solidFill>
                  </a:tcPr>
                </a:tc>
                <a:tc>
                  <a:txBody>
                    <a:bodyPr/>
                    <a:lstStyle/>
                    <a:p>
                      <a:pPr algn="ctr">
                        <a:spcAft>
                          <a:spcPts val="0"/>
                        </a:spcAft>
                      </a:pPr>
                      <a:r>
                        <a:rPr lang="en-US" sz="1600" baseline="0" dirty="0" smtClean="0">
                          <a:effectLst/>
                          <a:latin typeface="Calibri" panose="020F0502020204030204" pitchFamily="34" charset="0"/>
                        </a:rPr>
                        <a:t>2</a:t>
                      </a:r>
                      <a:r>
                        <a:rPr lang="en-US" sz="1600" baseline="30000" dirty="0" smtClean="0">
                          <a:effectLst/>
                          <a:latin typeface="Calibri" panose="020F0502020204030204" pitchFamily="34" charset="0"/>
                        </a:rPr>
                        <a:t>nd</a:t>
                      </a:r>
                      <a:r>
                        <a:rPr lang="en-US" sz="1600" baseline="0" dirty="0" smtClean="0">
                          <a:effectLst/>
                          <a:latin typeface="Calibri" panose="020F0502020204030204" pitchFamily="34" charset="0"/>
                        </a:rPr>
                        <a:t> </a:t>
                      </a:r>
                      <a:r>
                        <a:rPr lang="en-US" sz="1600" dirty="0" smtClean="0">
                          <a:effectLst/>
                          <a:latin typeface="Calibri" panose="020F0502020204030204" pitchFamily="34" charset="0"/>
                        </a:rPr>
                        <a:t>Quarter </a:t>
                      </a:r>
                      <a:endParaRPr lang="en-ZA" sz="1600" dirty="0" smtClean="0">
                        <a:effectLst/>
                        <a:latin typeface="Calibri" panose="020F0502020204030204" pitchFamily="34" charset="0"/>
                      </a:endParaRPr>
                    </a:p>
                    <a:p>
                      <a:pPr algn="ctr">
                        <a:spcAft>
                          <a:spcPts val="0"/>
                        </a:spcAft>
                      </a:pPr>
                      <a:r>
                        <a:rPr lang="en-US" sz="1600" dirty="0" smtClean="0">
                          <a:effectLst/>
                          <a:latin typeface="Calibri" panose="020F0502020204030204" pitchFamily="34" charset="0"/>
                        </a:rPr>
                        <a:t>Targets</a:t>
                      </a:r>
                      <a:endParaRPr lang="en-ZA" sz="1600" dirty="0" smtClean="0">
                        <a:effectLst/>
                        <a:latin typeface="Calibri" panose="020F0502020204030204" pitchFamily="34" charset="0"/>
                      </a:endParaRPr>
                    </a:p>
                    <a:p>
                      <a:pPr algn="ct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3</a:t>
                      </a:r>
                      <a:r>
                        <a:rPr lang="en-US" sz="1600" baseline="30000" dirty="0" smtClean="0">
                          <a:latin typeface="Calibri" panose="020F0502020204030204" pitchFamily="34" charset="0"/>
                        </a:rPr>
                        <a:t>rd</a:t>
                      </a:r>
                      <a:r>
                        <a:rPr lang="en-US" sz="1600" dirty="0" smtClean="0">
                          <a:latin typeface="Calibri" panose="020F0502020204030204" pitchFamily="34" charset="0"/>
                        </a:rPr>
                        <a:t> Quarter Targets</a:t>
                      </a: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Actual Achievement/</a:t>
                      </a:r>
                      <a:r>
                        <a:rPr lang="en-US" sz="1600" baseline="0" dirty="0" smtClean="0">
                          <a:latin typeface="Calibri" panose="020F0502020204030204" pitchFamily="34" charset="0"/>
                        </a:rPr>
                        <a:t> Narration</a:t>
                      </a:r>
                      <a:endParaRPr lang="en-US" sz="1600" dirty="0">
                        <a:latin typeface="Calibri" panose="020F0502020204030204" pitchFamily="34" charset="0"/>
                      </a:endParaRPr>
                    </a:p>
                  </a:txBody>
                  <a:tcPr>
                    <a:solidFill>
                      <a:srgbClr val="3F8766"/>
                    </a:solidFill>
                  </a:tcPr>
                </a:tc>
                <a:extLst>
                  <a:ext uri="{0D108BD9-81ED-4DB2-BD59-A6C34878D82A}">
                    <a16:rowId xmlns:a16="http://schemas.microsoft.com/office/drawing/2014/main" val="1698796475"/>
                  </a:ext>
                </a:extLst>
              </a:tr>
              <a:tr h="312212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Consultation with government departments on a discussion document on approached to institutionalisation of long term planning incorporating framework for spatial planning</a:t>
                      </a:r>
                      <a:endParaRPr lang="en-US" sz="1600" dirty="0">
                        <a:latin typeface="Calibri" panose="020F0502020204030204" pitchFamily="34" charset="0"/>
                      </a:endParaRPr>
                    </a:p>
                  </a:txBody>
                  <a:tcPr/>
                </a:tc>
                <a:tc>
                  <a:txBody>
                    <a:bodyPr/>
                    <a:lstStyle/>
                    <a:p>
                      <a:r>
                        <a:rPr lang="en-ZA" sz="1600" kern="1200" dirty="0" smtClean="0">
                          <a:effectLst/>
                          <a:latin typeface="Calibri" panose="020F0502020204030204" pitchFamily="34" charset="0"/>
                        </a:rPr>
                        <a:t>Consultation of stakeholders </a:t>
                      </a:r>
                      <a:endParaRPr lang="en-US" sz="1600" kern="1200" dirty="0" smtClean="0">
                        <a:effectLst/>
                        <a:latin typeface="Calibri" panose="020F0502020204030204" pitchFamily="34" charset="0"/>
                      </a:endParaRPr>
                    </a:p>
                    <a:p>
                      <a:r>
                        <a:rPr lang="en-ZA" sz="1600" kern="1200" dirty="0" smtClean="0">
                          <a:effectLst/>
                          <a:latin typeface="Calibri" panose="020F0502020204030204" pitchFamily="34" charset="0"/>
                        </a:rPr>
                        <a:t> </a:t>
                      </a:r>
                      <a:endParaRPr lang="en-US" sz="1600" kern="1200" dirty="0" smtClean="0">
                        <a:effectLst/>
                        <a:latin typeface="Calibri" panose="020F0502020204030204" pitchFamily="34" charset="0"/>
                      </a:endParaRPr>
                    </a:p>
                    <a:p>
                      <a:r>
                        <a:rPr lang="en-ZA" sz="1600" kern="1200" dirty="0" smtClean="0">
                          <a:effectLst/>
                          <a:latin typeface="Calibri" panose="020F0502020204030204" pitchFamily="34" charset="0"/>
                        </a:rPr>
                        <a:t>Commence with implementation of legal and administrative process for re-assignment of the responsibility for the NSDF</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Consolidation of consultation process and implication of inputs received</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Achieved</a:t>
                      </a:r>
                      <a:endParaRPr lang="en-US" sz="1600" kern="1200" dirty="0" smtClean="0">
                        <a:solidFill>
                          <a:schemeClr val="dk1"/>
                        </a:solidFill>
                        <a:effectLst/>
                        <a:latin typeface="Calibri" panose="020F0502020204030204" pitchFamily="34" charset="0"/>
                        <a:ea typeface="+mn-ea"/>
                        <a:cs typeface="+mn-cs"/>
                      </a:endParaRPr>
                    </a:p>
                    <a:p>
                      <a:r>
                        <a:rPr lang="en-US" sz="1600" kern="1200" dirty="0" smtClean="0">
                          <a:solidFill>
                            <a:schemeClr val="dk1"/>
                          </a:solidFill>
                          <a:effectLst/>
                          <a:latin typeface="Calibri" panose="020F0502020204030204" pitchFamily="34" charset="0"/>
                          <a:ea typeface="+mn-ea"/>
                          <a:cs typeface="+mn-cs"/>
                        </a:rPr>
                        <a:t> </a:t>
                      </a:r>
                      <a:r>
                        <a:rPr lang="en-ZA" sz="1600" kern="1200" dirty="0" smtClean="0">
                          <a:solidFill>
                            <a:schemeClr val="dk1"/>
                          </a:solidFill>
                          <a:effectLst/>
                          <a:latin typeface="Calibri" panose="020F0502020204030204" pitchFamily="34" charset="0"/>
                          <a:ea typeface="+mn-ea"/>
                          <a:cs typeface="+mn-cs"/>
                        </a:rPr>
                        <a:t>A report on consultations on the Planning discussion document with government departments and implications for planning reform in South Africa was compiled.</a:t>
                      </a:r>
                      <a:endParaRPr lang="en-US" sz="1600" dirty="0">
                        <a:latin typeface="Calibri" panose="020F0502020204030204" pitchFamily="34" charset="0"/>
                      </a:endParaRPr>
                    </a:p>
                  </a:txBody>
                  <a:tcPr/>
                </a:tc>
                <a:extLst>
                  <a:ext uri="{0D108BD9-81ED-4DB2-BD59-A6C34878D82A}">
                    <a16:rowId xmlns:a16="http://schemas.microsoft.com/office/drawing/2014/main" val="1413976522"/>
                  </a:ext>
                </a:extLst>
              </a:tr>
            </a:tbl>
          </a:graphicData>
        </a:graphic>
      </p:graphicFrame>
    </p:spTree>
    <p:extLst>
      <p:ext uri="{BB962C8B-B14F-4D97-AF65-F5344CB8AC3E}">
        <p14:creationId xmlns:p14="http://schemas.microsoft.com/office/powerpoint/2010/main" val="361357550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sp>
        <p:nvSpPr>
          <p:cNvPr id="4" name="Subtitle 2"/>
          <p:cNvSpPr txBox="1">
            <a:spLocks/>
          </p:cNvSpPr>
          <p:nvPr/>
        </p:nvSpPr>
        <p:spPr>
          <a:xfrm>
            <a:off x="971600" y="1988840"/>
            <a:ext cx="7488832" cy="2520280"/>
          </a:xfrm>
          <a:prstGeom prst="rect">
            <a:avLst/>
          </a:prstGeom>
          <a:solidFill>
            <a:srgbClr val="3F8766"/>
          </a:solidFill>
        </p:spPr>
        <p:txBody>
          <a:bodyPr vert="horz" lIns="91440" tIns="45720" rIns="91440" bIns="45720" rtlCol="0">
            <a:noAutofit/>
          </a:bodyPr>
          <a:lstStyle/>
          <a:p>
            <a:pPr lvl="0" algn="ctr">
              <a:spcBef>
                <a:spcPct val="20000"/>
              </a:spcBef>
            </a:pPr>
            <a:r>
              <a:rPr lang="en-ZA" sz="3600" b="1" dirty="0">
                <a:solidFill>
                  <a:schemeClr val="bg1"/>
                </a:solidFill>
                <a:latin typeface="Calibri" panose="020F0502020204030204" pitchFamily="34" charset="0"/>
              </a:rPr>
              <a:t>PERFORMANCE INFORMATION</a:t>
            </a:r>
            <a:br>
              <a:rPr lang="en-ZA" sz="3600" b="1" dirty="0">
                <a:solidFill>
                  <a:schemeClr val="bg1"/>
                </a:solidFill>
                <a:latin typeface="Calibri" panose="020F0502020204030204" pitchFamily="34" charset="0"/>
              </a:rPr>
            </a:br>
            <a:r>
              <a:rPr lang="en-ZA" sz="3600" b="1" dirty="0">
                <a:latin typeface="Calibri" panose="020F0502020204030204" pitchFamily="34" charset="0"/>
              </a:rPr>
              <a:t/>
            </a:r>
            <a:br>
              <a:rPr lang="en-ZA" sz="3600" b="1" dirty="0">
                <a:latin typeface="Calibri" panose="020F0502020204030204" pitchFamily="34" charset="0"/>
              </a:rPr>
            </a:br>
            <a:r>
              <a:rPr lang="en-ZA" sz="3600" b="1" dirty="0" smtClean="0">
                <a:latin typeface="Calibri" panose="020F0502020204030204" pitchFamily="34" charset="0"/>
              </a:rPr>
              <a:t>PROGRAMME 05: NATIONAL YOUTH DEVELOPMENT PROGRAMMES</a:t>
            </a:r>
            <a:endParaRPr kumimoji="0" lang="en-US" sz="3600" b="0" i="0" u="none" strike="noStrike" kern="1200" cap="none" spc="0" normalizeH="0" noProof="0" dirty="0" smtClean="0">
              <a:ln>
                <a:noFill/>
              </a:ln>
              <a:effectLst/>
              <a:uLnTx/>
              <a:uFillTx/>
              <a:latin typeface="Calibri" panose="020F0502020204030204" pitchFamily="34" charset="0"/>
              <a:cs typeface="Arial"/>
            </a:endParaRPr>
          </a:p>
        </p:txBody>
      </p:sp>
    </p:spTree>
    <p:extLst>
      <p:ext uri="{BB962C8B-B14F-4D97-AF65-F5344CB8AC3E}">
        <p14:creationId xmlns:p14="http://schemas.microsoft.com/office/powerpoint/2010/main" val="224802543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2AAA1A3-262B-4979-8C18-306C3DA11E9E}" type="slidenum">
              <a:rPr lang="en-ZA" smtClean="0"/>
              <a:pPr/>
              <a:t>64</a:t>
            </a:fld>
            <a:endParaRPr lang="en-ZA" dirty="0"/>
          </a:p>
        </p:txBody>
      </p:sp>
      <p:graphicFrame>
        <p:nvGraphicFramePr>
          <p:cNvPr id="5" name="Diagram 4"/>
          <p:cNvGraphicFramePr/>
          <p:nvPr>
            <p:extLst>
              <p:ext uri="{D42A27DB-BD31-4B8C-83A1-F6EECF244321}">
                <p14:modId xmlns:p14="http://schemas.microsoft.com/office/powerpoint/2010/main" val="622999"/>
              </p:ext>
            </p:extLst>
          </p:nvPr>
        </p:nvGraphicFramePr>
        <p:xfrm>
          <a:off x="539552" y="476672"/>
          <a:ext cx="8136904" cy="1512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85949087"/>
              </p:ext>
            </p:extLst>
          </p:nvPr>
        </p:nvGraphicFramePr>
        <p:xfrm>
          <a:off x="395536" y="1628800"/>
          <a:ext cx="8140699" cy="4540786"/>
        </p:xfrm>
        <a:graphic>
          <a:graphicData uri="http://schemas.openxmlformats.org/drawingml/2006/table">
            <a:tbl>
              <a:tblPr firstRow="1" bandRow="1"/>
              <a:tblGrid>
                <a:gridCol w="2637485">
                  <a:extLst>
                    <a:ext uri="{9D8B030D-6E8A-4147-A177-3AD203B41FA5}">
                      <a16:colId xmlns:a16="http://schemas.microsoft.com/office/drawing/2014/main" val="2927455512"/>
                    </a:ext>
                  </a:extLst>
                </a:gridCol>
                <a:gridCol w="1306062">
                  <a:extLst>
                    <a:ext uri="{9D8B030D-6E8A-4147-A177-3AD203B41FA5}">
                      <a16:colId xmlns:a16="http://schemas.microsoft.com/office/drawing/2014/main" val="2737328614"/>
                    </a:ext>
                  </a:extLst>
                </a:gridCol>
                <a:gridCol w="1293382">
                  <a:extLst>
                    <a:ext uri="{9D8B030D-6E8A-4147-A177-3AD203B41FA5}">
                      <a16:colId xmlns:a16="http://schemas.microsoft.com/office/drawing/2014/main" val="2030537519"/>
                    </a:ext>
                  </a:extLst>
                </a:gridCol>
                <a:gridCol w="1293382">
                  <a:extLst>
                    <a:ext uri="{9D8B030D-6E8A-4147-A177-3AD203B41FA5}">
                      <a16:colId xmlns:a16="http://schemas.microsoft.com/office/drawing/2014/main" val="3433812824"/>
                    </a:ext>
                  </a:extLst>
                </a:gridCol>
                <a:gridCol w="1610388">
                  <a:extLst>
                    <a:ext uri="{9D8B030D-6E8A-4147-A177-3AD203B41FA5}">
                      <a16:colId xmlns:a16="http://schemas.microsoft.com/office/drawing/2014/main" val="3501417614"/>
                    </a:ext>
                  </a:extLst>
                </a:gridCol>
              </a:tblGrid>
              <a:tr h="708062">
                <a:tc>
                  <a:txBody>
                    <a:bodyPr/>
                    <a:lstStyle/>
                    <a:p>
                      <a:pP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gridSpan="2">
                  <a:txBody>
                    <a:bodyPr/>
                    <a:lstStyle/>
                    <a:p>
                      <a:pPr algn="ct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QUARTER 02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AAC90"/>
                    </a:solidFill>
                  </a:tcPr>
                </a:tc>
                <a:tc hMerge="1">
                  <a:txBody>
                    <a:bodyPr/>
                    <a:lstStyle/>
                    <a:p>
                      <a:endParaRPr lang="en-ZA"/>
                    </a:p>
                  </a:txBody>
                  <a:tcPr/>
                </a:tc>
                <a:tc gridSpan="2">
                  <a:txBody>
                    <a:bodyPr/>
                    <a:lstStyle/>
                    <a:p>
                      <a:pPr algn="ct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QUARTER 03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6AAC90"/>
                    </a:solidFill>
                  </a:tcPr>
                </a:tc>
                <a:tc hMerge="1">
                  <a:txBody>
                    <a:bodyPr/>
                    <a:lstStyle/>
                    <a:p>
                      <a:endParaRPr lang="en-ZA"/>
                    </a:p>
                  </a:txBody>
                  <a:tcPr/>
                </a:tc>
                <a:extLst>
                  <a:ext uri="{0D108BD9-81ED-4DB2-BD59-A6C34878D82A}">
                    <a16:rowId xmlns:a16="http://schemas.microsoft.com/office/drawing/2014/main" val="998188763"/>
                  </a:ext>
                </a:extLst>
              </a:tr>
              <a:tr h="586320">
                <a:tc>
                  <a:txBody>
                    <a:bodyPr/>
                    <a:lstStyle/>
                    <a:p>
                      <a:pPr>
                        <a:lnSpc>
                          <a:spcPct val="106000"/>
                        </a:lnSpc>
                        <a:spcAft>
                          <a:spcPts val="0"/>
                        </a:spcAft>
                      </a:pPr>
                      <a:r>
                        <a:rPr lang="en-ZA" sz="2400" b="1" kern="1200" dirty="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Number of targets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algn="ctr"/>
                      <a:r>
                        <a:rPr lang="en-ZA" sz="2400" b="1" dirty="0" smtClean="0">
                          <a:solidFill>
                            <a:schemeClr val="bg1"/>
                          </a:solidFill>
                          <a:effectLst>
                            <a:outerShdw blurRad="38100" dist="38100" dir="2700000" algn="tl">
                              <a:srgbClr val="000000">
                                <a:alpha val="43137"/>
                              </a:srgbClr>
                            </a:outerShdw>
                          </a:effectLst>
                          <a:latin typeface="Calibri" panose="020F0502020204030204" pitchFamily="34" charset="0"/>
                        </a:rPr>
                        <a:t>02</a:t>
                      </a:r>
                      <a:endParaRPr lang="en-ZA" sz="2400" b="1" dirty="0">
                        <a:solidFill>
                          <a:schemeClr val="bg1"/>
                        </a:solidFill>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4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libri" panose="020F0502020204030204" pitchFamily="34" charset="0"/>
                          <a:ea typeface="+mn-ea"/>
                          <a:cs typeface="+mn-cs"/>
                        </a:rPr>
                        <a:t>100%</a:t>
                      </a:r>
                      <a:endParaRPr kumimoji="0" lang="en-ZA" sz="24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algn="ctr">
                        <a:lnSpc>
                          <a:spcPct val="106000"/>
                        </a:lnSpc>
                        <a:spcAft>
                          <a:spcPts val="0"/>
                        </a:spcAft>
                      </a:pPr>
                      <a:r>
                        <a:rPr lang="en-ZA" sz="2400" b="1" kern="1200" dirty="0" smtClean="0">
                          <a:solidFill>
                            <a:srgbClr val="FFFFFF"/>
                          </a:solidFill>
                          <a:effectLst>
                            <a:outerShdw blurRad="38100" dist="38100" dir="2700000" algn="tl">
                              <a:srgbClr val="000000">
                                <a:alpha val="43000"/>
                              </a:srgbClr>
                            </a:outerShdw>
                          </a:effectLst>
                          <a:latin typeface="Calibri" panose="020F0502020204030204" pitchFamily="34" charset="0"/>
                          <a:ea typeface="Calibri" panose="020F0502020204030204" pitchFamily="34" charset="0"/>
                          <a:cs typeface="Arial" panose="020B0604020202020204" pitchFamily="34" charset="0"/>
                        </a:rPr>
                        <a:t>02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tc>
                  <a:txBody>
                    <a:bodyPr/>
                    <a:lstStyle/>
                    <a:p>
                      <a:pPr algn="ctr">
                        <a:lnSpc>
                          <a:spcPct val="106000"/>
                        </a:lnSpc>
                        <a:spcAft>
                          <a:spcPts val="0"/>
                        </a:spcAft>
                      </a:pPr>
                      <a:r>
                        <a:rPr lang="en-ZA" sz="2400" b="1" kern="1200" dirty="0" smtClean="0">
                          <a:solidFill>
                            <a:srgbClr val="FFFFFF"/>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100%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6AAC90"/>
                    </a:solidFill>
                  </a:tcPr>
                </a:tc>
                <a:extLst>
                  <a:ext uri="{0D108BD9-81ED-4DB2-BD59-A6C34878D82A}">
                    <a16:rowId xmlns:a16="http://schemas.microsoft.com/office/drawing/2014/main" val="2685985312"/>
                  </a:ext>
                </a:extLst>
              </a:tr>
              <a:tr h="756300">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Targets Exceeded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0</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0%</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extLst>
                  <a:ext uri="{0D108BD9-81ED-4DB2-BD59-A6C34878D82A}">
                    <a16:rowId xmlns:a16="http://schemas.microsoft.com/office/drawing/2014/main" val="2954132831"/>
                  </a:ext>
                </a:extLst>
              </a:tr>
              <a:tr h="756300">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Targets Achieved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2</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100%</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100%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tcPr>
                </a:tc>
                <a:extLst>
                  <a:ext uri="{0D108BD9-81ED-4DB2-BD59-A6C34878D82A}">
                    <a16:rowId xmlns:a16="http://schemas.microsoft.com/office/drawing/2014/main" val="3584280362"/>
                  </a:ext>
                </a:extLst>
              </a:tr>
              <a:tr h="840142">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 Partially Achieved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0</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effectLst>
                            <a:outerShdw blurRad="38100" dist="38100" dir="2700000" algn="tl">
                              <a:srgbClr val="000000">
                                <a:alpha val="43137"/>
                              </a:srgbClr>
                            </a:outerShdw>
                          </a:effectLst>
                          <a:latin typeface="Calibri" panose="020F0502020204030204" pitchFamily="34" charset="0"/>
                        </a:rPr>
                        <a:t>0%</a:t>
                      </a:r>
                      <a:endParaRPr lang="en-ZA" sz="2400" b="0" dirty="0">
                        <a:effectLst>
                          <a:outerShdw blurRad="38100" dist="38100" dir="2700000" algn="tl">
                            <a:srgbClr val="000000">
                              <a:alpha val="43137"/>
                            </a:srgbClr>
                          </a:outerShdw>
                        </a:effectLst>
                        <a:latin typeface="Calibri" panose="020F0502020204030204" pitchFamily="34" charset="0"/>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extLst>
                  <a:ext uri="{0D108BD9-81ED-4DB2-BD59-A6C34878D82A}">
                    <a16:rowId xmlns:a16="http://schemas.microsoft.com/office/drawing/2014/main" val="2066821420"/>
                  </a:ext>
                </a:extLst>
              </a:tr>
              <a:tr h="840142">
                <a:tc>
                  <a:txBody>
                    <a:bodyPr/>
                    <a:lstStyle/>
                    <a:p>
                      <a:pPr>
                        <a:lnSpc>
                          <a:spcPct val="106000"/>
                        </a:lnSpc>
                        <a:spcAft>
                          <a:spcPts val="0"/>
                        </a:spcAft>
                      </a:pPr>
                      <a:r>
                        <a:rPr lang="en-ZA" sz="2400" kern="1200" dirty="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Targets not Achieved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6AAC9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ZA" sz="2400" b="0" dirty="0" smtClean="0">
                          <a:solidFill>
                            <a:schemeClr val="tx1"/>
                          </a:solidFill>
                          <a:effectLst>
                            <a:outerShdw blurRad="38100" dist="38100" dir="2700000" algn="tl">
                              <a:srgbClr val="000000">
                                <a:alpha val="43137"/>
                              </a:srgbClr>
                            </a:outerShdw>
                          </a:effectLst>
                          <a:latin typeface="Calibri" panose="020F0502020204030204" pitchFamily="34" charset="0"/>
                        </a:rPr>
                        <a:t>0</a:t>
                      </a:r>
                      <a:endParaRPr lang="en-ZA" sz="2400" b="0"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91464" marR="91464" marT="45740" marB="4574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400" b="0" i="0" u="none"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Calibri" panose="020F0502020204030204" pitchFamily="34" charset="0"/>
                          <a:ea typeface="+mn-ea"/>
                          <a:cs typeface="+mn-cs"/>
                        </a:rPr>
                        <a:t>0%</a:t>
                      </a:r>
                      <a:endParaRPr kumimoji="0" lang="en-ZA" sz="24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alibri" panose="020F0502020204030204" pitchFamily="34" charset="0"/>
                        <a:ea typeface="+mn-ea"/>
                        <a:cs typeface="+mn-cs"/>
                      </a:endParaRPr>
                    </a:p>
                  </a:txBody>
                  <a:tcPr marL="91464" marR="91464" marT="45740" marB="45740">
                    <a:lnL>
                      <a:noFill/>
                    </a:lnL>
                    <a:lnR w="12700" cap="flat" cmpd="sng" algn="ctr">
                      <a:solidFill>
                        <a:srgbClr val="FFFFFF"/>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a:noFill/>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tc>
                  <a:txBody>
                    <a:bodyPr/>
                    <a:lstStyle/>
                    <a:p>
                      <a:pPr algn="ctr">
                        <a:lnSpc>
                          <a:spcPct val="106000"/>
                        </a:lnSpc>
                        <a:spcAft>
                          <a:spcPts val="0"/>
                        </a:spcAft>
                      </a:pPr>
                      <a:r>
                        <a:rPr lang="en-ZA" sz="2400" kern="1200" dirty="0" smtClean="0">
                          <a:solidFill>
                            <a:srgbClr val="00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Arial" panose="020B0604020202020204" pitchFamily="34" charset="0"/>
                        </a:rPr>
                        <a:t>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a:noFill/>
                    </a:lnL>
                    <a:lnR w="12700" cap="flat" cmpd="sng" algn="ctr">
                      <a:solidFill>
                        <a:srgbClr val="6AAC90"/>
                      </a:solidFill>
                      <a:prstDash val="solid"/>
                      <a:round/>
                      <a:headEnd type="none" w="med" len="med"/>
                      <a:tailEnd type="none" w="med" len="med"/>
                    </a:lnR>
                    <a:lnT w="12700" cap="flat" cmpd="sng" algn="ctr">
                      <a:solidFill>
                        <a:srgbClr val="6AAC90"/>
                      </a:solidFill>
                      <a:prstDash val="solid"/>
                      <a:round/>
                      <a:headEnd type="none" w="med" len="med"/>
                      <a:tailEnd type="none" w="med" len="med"/>
                    </a:lnT>
                    <a:lnB w="12700" cap="flat" cmpd="sng" algn="ctr">
                      <a:solidFill>
                        <a:srgbClr val="6AAC90"/>
                      </a:solidFill>
                      <a:prstDash val="solid"/>
                      <a:round/>
                      <a:headEnd type="none" w="med" len="med"/>
                      <a:tailEnd type="none" w="med" len="med"/>
                    </a:lnB>
                    <a:solidFill>
                      <a:srgbClr val="EBF1EE"/>
                    </a:solidFill>
                  </a:tcPr>
                </a:tc>
                <a:extLst>
                  <a:ext uri="{0D108BD9-81ED-4DB2-BD59-A6C34878D82A}">
                    <a16:rowId xmlns:a16="http://schemas.microsoft.com/office/drawing/2014/main" val="1351841193"/>
                  </a:ext>
                </a:extLst>
              </a:tr>
            </a:tbl>
          </a:graphicData>
        </a:graphic>
      </p:graphicFrame>
    </p:spTree>
    <p:extLst>
      <p:ext uri="{BB962C8B-B14F-4D97-AF65-F5344CB8AC3E}">
        <p14:creationId xmlns:p14="http://schemas.microsoft.com/office/powerpoint/2010/main" val="3670822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07504" y="116632"/>
            <a:ext cx="9001000" cy="5472608"/>
          </a:xfrm>
          <a:prstGeom prst="rect">
            <a:avLst/>
          </a:prstGeom>
        </p:spPr>
        <p:txBody>
          <a:bodyPr vert="horz" lIns="91440" tIns="45720" rIns="91440" bIns="45720" rtlCol="0">
            <a:noAutofit/>
          </a:bodyPr>
          <a:lstStyle/>
          <a:p>
            <a:pPr lvl="0" algn="ctr">
              <a:spcBef>
                <a:spcPct val="20000"/>
              </a:spcBef>
            </a:pPr>
            <a:endParaRPr kumimoji="0" lang="en-US" sz="2800" b="0" i="0" u="none" strike="noStrike" kern="1200" cap="none" spc="0" normalizeH="0" noProof="0" dirty="0" smtClean="0">
              <a:ln>
                <a:noFill/>
              </a:ln>
              <a:solidFill>
                <a:srgbClr val="FFFFFF"/>
              </a:solidFill>
              <a:effectLst/>
              <a:uLnTx/>
              <a:uFillTx/>
              <a:latin typeface="Arial"/>
              <a:ea typeface="+mn-ea"/>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1258489172"/>
              </p:ext>
            </p:extLst>
          </p:nvPr>
        </p:nvGraphicFramePr>
        <p:xfrm>
          <a:off x="179512" y="1772816"/>
          <a:ext cx="8856984" cy="3931920"/>
        </p:xfrm>
        <a:graphic>
          <a:graphicData uri="http://schemas.openxmlformats.org/drawingml/2006/table">
            <a:tbl>
              <a:tblPr firstRow="1" bandRow="1">
                <a:tableStyleId>{93296810-A885-4BE3-A3E7-6D5BEEA58F35}</a:tableStyleId>
              </a:tblPr>
              <a:tblGrid>
                <a:gridCol w="2428529">
                  <a:extLst>
                    <a:ext uri="{9D8B030D-6E8A-4147-A177-3AD203B41FA5}">
                      <a16:colId xmlns:a16="http://schemas.microsoft.com/office/drawing/2014/main" val="1445012101"/>
                    </a:ext>
                  </a:extLst>
                </a:gridCol>
                <a:gridCol w="2428528">
                  <a:extLst>
                    <a:ext uri="{9D8B030D-6E8A-4147-A177-3AD203B41FA5}">
                      <a16:colId xmlns:a16="http://schemas.microsoft.com/office/drawing/2014/main" val="3532973627"/>
                    </a:ext>
                  </a:extLst>
                </a:gridCol>
                <a:gridCol w="1928537">
                  <a:extLst>
                    <a:ext uri="{9D8B030D-6E8A-4147-A177-3AD203B41FA5}">
                      <a16:colId xmlns:a16="http://schemas.microsoft.com/office/drawing/2014/main" val="2235992247"/>
                    </a:ext>
                  </a:extLst>
                </a:gridCol>
                <a:gridCol w="2071390">
                  <a:extLst>
                    <a:ext uri="{9D8B030D-6E8A-4147-A177-3AD203B41FA5}">
                      <a16:colId xmlns:a16="http://schemas.microsoft.com/office/drawing/2014/main" val="3483242291"/>
                    </a:ext>
                  </a:extLst>
                </a:gridCol>
              </a:tblGrid>
              <a:tr h="47667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effectLst/>
                          <a:latin typeface="Calibri" panose="020F0502020204030204" pitchFamily="34" charset="0"/>
                        </a:rPr>
                        <a:t>Planned Annual Target 2016/17</a:t>
                      </a:r>
                      <a:endParaRPr lang="en-ZA" sz="1600" dirty="0" smtClean="0">
                        <a:effectLst/>
                        <a:latin typeface="Calibri" panose="020F0502020204030204" pitchFamily="34" charset="0"/>
                      </a:endParaRPr>
                    </a:p>
                  </a:txBody>
                  <a:tcPr>
                    <a:solidFill>
                      <a:srgbClr val="3F8766"/>
                    </a:solidFill>
                  </a:tcPr>
                </a:tc>
                <a:tc>
                  <a:txBody>
                    <a:bodyPr/>
                    <a:lstStyle/>
                    <a:p>
                      <a:pPr algn="ctr">
                        <a:spcAft>
                          <a:spcPts val="0"/>
                        </a:spcAft>
                      </a:pPr>
                      <a:r>
                        <a:rPr lang="en-US" sz="1600" dirty="0" smtClean="0">
                          <a:effectLst/>
                          <a:latin typeface="Calibri" panose="020F0502020204030204" pitchFamily="34" charset="0"/>
                        </a:rPr>
                        <a:t>2</a:t>
                      </a:r>
                      <a:r>
                        <a:rPr lang="en-US" sz="1600" baseline="30000" dirty="0" smtClean="0">
                          <a:effectLst/>
                          <a:latin typeface="Calibri" panose="020F0502020204030204" pitchFamily="34" charset="0"/>
                        </a:rPr>
                        <a:t>nd</a:t>
                      </a:r>
                      <a:r>
                        <a:rPr lang="en-US" sz="1600" baseline="0" dirty="0" smtClean="0">
                          <a:effectLst/>
                          <a:latin typeface="Calibri" panose="020F0502020204030204" pitchFamily="34" charset="0"/>
                        </a:rPr>
                        <a:t> </a:t>
                      </a:r>
                      <a:r>
                        <a:rPr lang="en-US" sz="1600" dirty="0" smtClean="0">
                          <a:effectLst/>
                          <a:latin typeface="Calibri" panose="020F0502020204030204" pitchFamily="34" charset="0"/>
                        </a:rPr>
                        <a:t>Quarter </a:t>
                      </a:r>
                      <a:endParaRPr lang="en-ZA" sz="1600" dirty="0" smtClean="0">
                        <a:effectLst/>
                        <a:latin typeface="Calibri" panose="020F0502020204030204" pitchFamily="34" charset="0"/>
                      </a:endParaRPr>
                    </a:p>
                    <a:p>
                      <a:pPr algn="ctr">
                        <a:spcAft>
                          <a:spcPts val="0"/>
                        </a:spcAft>
                      </a:pPr>
                      <a:r>
                        <a:rPr lang="en-US" sz="1600" dirty="0" smtClean="0">
                          <a:effectLst/>
                          <a:latin typeface="Calibri" panose="020F0502020204030204" pitchFamily="34" charset="0"/>
                        </a:rPr>
                        <a:t>Targets</a:t>
                      </a:r>
                      <a:endParaRPr lang="en-ZA" sz="1600" dirty="0" smtClean="0">
                        <a:effectLst/>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3</a:t>
                      </a:r>
                      <a:r>
                        <a:rPr lang="en-US" sz="1600" baseline="30000" dirty="0" smtClean="0">
                          <a:latin typeface="Calibri" panose="020F0502020204030204" pitchFamily="34" charset="0"/>
                        </a:rPr>
                        <a:t>rd</a:t>
                      </a:r>
                      <a:r>
                        <a:rPr lang="en-US" sz="1600" dirty="0" smtClean="0">
                          <a:latin typeface="Calibri" panose="020F0502020204030204" pitchFamily="34" charset="0"/>
                        </a:rPr>
                        <a:t> Quarter Targets</a:t>
                      </a:r>
                      <a:endParaRPr lang="en-US" sz="1600" dirty="0">
                        <a:latin typeface="Calibri" panose="020F0502020204030204" pitchFamily="34" charset="0"/>
                      </a:endParaRPr>
                    </a:p>
                  </a:txBody>
                  <a:tcPr>
                    <a:solidFill>
                      <a:srgbClr val="3F8766"/>
                    </a:solidFill>
                  </a:tcPr>
                </a:tc>
                <a:tc>
                  <a:txBody>
                    <a:bodyPr/>
                    <a:lstStyle/>
                    <a:p>
                      <a:pPr algn="ctr"/>
                      <a:r>
                        <a:rPr lang="en-US" sz="1600" dirty="0" smtClean="0">
                          <a:latin typeface="Calibri" panose="020F0502020204030204" pitchFamily="34" charset="0"/>
                        </a:rPr>
                        <a:t>Actual Achievement/</a:t>
                      </a:r>
                      <a:r>
                        <a:rPr lang="en-US" sz="1600" baseline="0" dirty="0" smtClean="0">
                          <a:latin typeface="Calibri" panose="020F0502020204030204" pitchFamily="34" charset="0"/>
                        </a:rPr>
                        <a:t> Narration</a:t>
                      </a:r>
                      <a:endParaRPr lang="en-US" sz="1600" dirty="0">
                        <a:latin typeface="Calibri" panose="020F0502020204030204" pitchFamily="34" charset="0"/>
                      </a:endParaRPr>
                    </a:p>
                  </a:txBody>
                  <a:tcPr>
                    <a:solidFill>
                      <a:srgbClr val="3F8766"/>
                    </a:solidFill>
                  </a:tcPr>
                </a:tc>
                <a:extLst>
                  <a:ext uri="{0D108BD9-81ED-4DB2-BD59-A6C34878D82A}">
                    <a16:rowId xmlns:a16="http://schemas.microsoft.com/office/drawing/2014/main" val="1698796475"/>
                  </a:ext>
                </a:extLst>
              </a:tr>
              <a:tr h="133771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Submit reports on the status of implementing the youth policy</a:t>
                      </a:r>
                      <a:endParaRPr lang="en-US" sz="1600" kern="1200" dirty="0" smtClean="0">
                        <a:effectLst/>
                        <a:latin typeface="Calibri" panose="020F0502020204030204" pitchFamily="34" charset="0"/>
                      </a:endParaRPr>
                    </a:p>
                    <a:p>
                      <a:endParaRPr lang="en-US" sz="1600" dirty="0">
                        <a:latin typeface="Calibri" panose="020F0502020204030204" pitchFamily="34" charset="0"/>
                      </a:endParaRPr>
                    </a:p>
                  </a:txBody>
                  <a:tcPr/>
                </a:tc>
                <a:tc>
                  <a:txBody>
                    <a:bodyPr/>
                    <a:lstStyle/>
                    <a:p>
                      <a:r>
                        <a:rPr lang="en-ZA" sz="1600" kern="1200" dirty="0" smtClean="0">
                          <a:effectLst/>
                          <a:latin typeface="Calibri" panose="020F0502020204030204" pitchFamily="34" charset="0"/>
                        </a:rPr>
                        <a:t>1 Implementation report</a:t>
                      </a:r>
                      <a:endParaRPr lang="en-US"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effectLst/>
                          <a:latin typeface="Calibri" panose="020F0502020204030204" pitchFamily="34" charset="0"/>
                        </a:rPr>
                        <a:t>1 Implementation report</a:t>
                      </a:r>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Achieved </a:t>
                      </a:r>
                      <a:endParaRPr lang="en-US" sz="1600" kern="1200" dirty="0" smtClean="0">
                        <a:solidFill>
                          <a:schemeClr val="dk1"/>
                        </a:solidFill>
                        <a:effectLst/>
                        <a:latin typeface="Calibri" panose="020F0502020204030204" pitchFamily="34" charset="0"/>
                        <a:ea typeface="+mn-ea"/>
                        <a:cs typeface="+mn-cs"/>
                      </a:endParaRPr>
                    </a:p>
                    <a:p>
                      <a:r>
                        <a:rPr lang="en-ZA" sz="1600" kern="1200" dirty="0" smtClean="0">
                          <a:solidFill>
                            <a:schemeClr val="dk1"/>
                          </a:solidFill>
                          <a:effectLst/>
                          <a:latin typeface="Calibri" panose="020F0502020204030204" pitchFamily="34" charset="0"/>
                          <a:ea typeface="+mn-ea"/>
                          <a:cs typeface="+mn-cs"/>
                        </a:rPr>
                        <a:t>Quarter reports on the status of implementing the youth policy was produced</a:t>
                      </a:r>
                    </a:p>
                    <a:p>
                      <a:endParaRPr lang="en-US" sz="1600" dirty="0">
                        <a:latin typeface="Calibri" panose="020F0502020204030204" pitchFamily="34" charset="0"/>
                      </a:endParaRPr>
                    </a:p>
                  </a:txBody>
                  <a:tcPr/>
                </a:tc>
                <a:extLst>
                  <a:ext uri="{0D108BD9-81ED-4DB2-BD59-A6C34878D82A}">
                    <a16:rowId xmlns:a16="http://schemas.microsoft.com/office/drawing/2014/main" val="3082595067"/>
                  </a:ext>
                </a:extLst>
              </a:tr>
              <a:tr h="1296144">
                <a:tc>
                  <a:txBody>
                    <a:bodyPr/>
                    <a:lstStyle/>
                    <a:p>
                      <a:r>
                        <a:rPr lang="en-ZA" sz="1600" kern="1200" dirty="0" smtClean="0">
                          <a:effectLst/>
                          <a:latin typeface="Calibri" panose="020F0502020204030204" pitchFamily="34" charset="0"/>
                        </a:rPr>
                        <a:t>Produce Tranche approval and NYDA quarterly  reports</a:t>
                      </a:r>
                      <a:endParaRPr lang="en-US" sz="1600" dirty="0">
                        <a:latin typeface="Calibri" panose="020F0502020204030204" pitchFamily="34" charset="0"/>
                      </a:endParaRPr>
                    </a:p>
                  </a:txBody>
                  <a:tcPr/>
                </a:tc>
                <a:tc>
                  <a:txBody>
                    <a:bodyPr/>
                    <a:lstStyle/>
                    <a:p>
                      <a:r>
                        <a:rPr lang="en-ZA" sz="1600" kern="1200" dirty="0" smtClean="0">
                          <a:effectLst/>
                          <a:latin typeface="Calibri" panose="020F0502020204030204" pitchFamily="34" charset="0"/>
                        </a:rPr>
                        <a:t>Tranche approval </a:t>
                      </a:r>
                      <a:endParaRPr lang="en-US" sz="1600" kern="1200" dirty="0" smtClean="0">
                        <a:effectLst/>
                        <a:latin typeface="Calibri" panose="020F0502020204030204" pitchFamily="34" charset="0"/>
                      </a:endParaRPr>
                    </a:p>
                    <a:p>
                      <a:r>
                        <a:rPr lang="en-ZA" sz="1600" kern="1200" dirty="0" smtClean="0">
                          <a:effectLst/>
                          <a:latin typeface="Calibri" panose="020F0502020204030204" pitchFamily="34" charset="0"/>
                        </a:rPr>
                        <a:t> </a:t>
                      </a:r>
                      <a:endParaRPr lang="en-US" sz="1600" kern="1200" dirty="0" smtClean="0">
                        <a:effectLst/>
                        <a:latin typeface="Calibri" panose="020F0502020204030204" pitchFamily="34" charset="0"/>
                      </a:endParaRPr>
                    </a:p>
                    <a:p>
                      <a:r>
                        <a:rPr lang="en-ZA" sz="1600" kern="1200" dirty="0" smtClean="0">
                          <a:effectLst/>
                          <a:latin typeface="Calibri" panose="020F0502020204030204" pitchFamily="34" charset="0"/>
                        </a:rPr>
                        <a:t>Quarter 2 NYDA report </a:t>
                      </a:r>
                      <a:endParaRPr lang="en-US" sz="1600" kern="1200" dirty="0" smtClean="0">
                        <a:effectLst/>
                        <a:latin typeface="Calibri" panose="020F0502020204030204" pitchFamily="34" charset="0"/>
                      </a:endParaRPr>
                    </a:p>
                    <a:p>
                      <a:endParaRPr lang="en-US" sz="1600" dirty="0">
                        <a:latin typeface="Calibri" panose="020F0502020204030204" pitchFamily="34" charset="0"/>
                      </a:endParaRPr>
                    </a:p>
                  </a:txBody>
                  <a:tcPr/>
                </a:tc>
                <a:tc>
                  <a:txBody>
                    <a:bodyPr/>
                    <a:lstStyle/>
                    <a:p>
                      <a:r>
                        <a:rPr lang="en-ZA" sz="1600" kern="1200" dirty="0" smtClean="0">
                          <a:effectLst/>
                          <a:latin typeface="Calibri" panose="020F0502020204030204" pitchFamily="34" charset="0"/>
                        </a:rPr>
                        <a:t>Tranche approval </a:t>
                      </a:r>
                      <a:endParaRPr lang="en-US" sz="1600" kern="1200" dirty="0" smtClean="0">
                        <a:effectLst/>
                        <a:latin typeface="Calibri" panose="020F0502020204030204" pitchFamily="34" charset="0"/>
                      </a:endParaRPr>
                    </a:p>
                    <a:p>
                      <a:r>
                        <a:rPr lang="en-ZA" sz="1600" kern="1200" dirty="0" smtClean="0">
                          <a:effectLst/>
                          <a:latin typeface="Calibri" panose="020F0502020204030204" pitchFamily="34" charset="0"/>
                        </a:rPr>
                        <a:t> </a:t>
                      </a:r>
                      <a:endParaRPr lang="en-US" sz="1600" kern="1200" dirty="0" smtClean="0">
                        <a:effectLst/>
                        <a:latin typeface="Calibri" panose="020F0502020204030204" pitchFamily="34" charset="0"/>
                      </a:endParaRPr>
                    </a:p>
                    <a:p>
                      <a:r>
                        <a:rPr lang="en-ZA" sz="1600" kern="1200" dirty="0" smtClean="0">
                          <a:effectLst/>
                          <a:latin typeface="Calibri" panose="020F0502020204030204" pitchFamily="34" charset="0"/>
                        </a:rPr>
                        <a:t>Quarter 3 NYDA report </a:t>
                      </a:r>
                      <a:endParaRPr lang="en-US" sz="1600" kern="1200" dirty="0" smtClean="0">
                        <a:effectLst/>
                        <a:latin typeface="Calibri" panose="020F0502020204030204" pitchFamily="34" charset="0"/>
                      </a:endParaRPr>
                    </a:p>
                    <a:p>
                      <a:endParaRPr lang="en-US" sz="1600" dirty="0">
                        <a:latin typeface="Calibri" panose="020F0502020204030204" pitchFamily="34" charset="0"/>
                      </a:endParaRPr>
                    </a:p>
                  </a:txBody>
                  <a:tcPr/>
                </a:tc>
                <a:tc>
                  <a:txBody>
                    <a:bodyPr/>
                    <a:lstStyle/>
                    <a:p>
                      <a:r>
                        <a:rPr lang="en-US" sz="1600" b="1" kern="1200" dirty="0" smtClean="0">
                          <a:solidFill>
                            <a:schemeClr val="dk1"/>
                          </a:solidFill>
                          <a:effectLst/>
                          <a:latin typeface="Calibri" panose="020F0502020204030204" pitchFamily="34" charset="0"/>
                          <a:ea typeface="+mn-ea"/>
                          <a:cs typeface="+mn-cs"/>
                        </a:rPr>
                        <a:t>Target Achieved</a:t>
                      </a:r>
                      <a:endParaRPr lang="en-US" sz="1600" kern="1200" dirty="0" smtClean="0">
                        <a:solidFill>
                          <a:schemeClr val="dk1"/>
                        </a:solidFill>
                        <a:effectLst/>
                        <a:latin typeface="Calibri" panose="020F0502020204030204" pitchFamily="34" charset="0"/>
                        <a:ea typeface="+mn-ea"/>
                        <a:cs typeface="+mn-cs"/>
                      </a:endParaRPr>
                    </a:p>
                    <a:p>
                      <a:r>
                        <a:rPr lang="en-US" sz="1600" kern="1200" dirty="0" smtClean="0">
                          <a:solidFill>
                            <a:schemeClr val="dk1"/>
                          </a:solidFill>
                          <a:effectLst/>
                          <a:latin typeface="Calibri" panose="020F0502020204030204" pitchFamily="34" charset="0"/>
                          <a:ea typeface="+mn-ea"/>
                          <a:cs typeface="+mn-cs"/>
                        </a:rPr>
                        <a:t> </a:t>
                      </a:r>
                      <a:r>
                        <a:rPr lang="en-ZA" sz="1600" kern="1200" dirty="0" smtClean="0">
                          <a:solidFill>
                            <a:schemeClr val="dk1"/>
                          </a:solidFill>
                          <a:effectLst/>
                          <a:latin typeface="Calibri" panose="020F0502020204030204" pitchFamily="34" charset="0"/>
                          <a:ea typeface="+mn-ea"/>
                          <a:cs typeface="+mn-cs"/>
                        </a:rPr>
                        <a:t>NYDA Tranche approved and Quarter  Performance Information report</a:t>
                      </a:r>
                    </a:p>
                    <a:p>
                      <a:endParaRPr lang="en-US" sz="1600" dirty="0">
                        <a:latin typeface="Calibri" panose="020F0502020204030204" pitchFamily="34" charset="0"/>
                      </a:endParaRPr>
                    </a:p>
                  </a:txBody>
                  <a:tcPr/>
                </a:tc>
                <a:extLst>
                  <a:ext uri="{0D108BD9-81ED-4DB2-BD59-A6C34878D82A}">
                    <a16:rowId xmlns:a16="http://schemas.microsoft.com/office/drawing/2014/main" val="485019533"/>
                  </a:ext>
                </a:extLst>
              </a:tr>
            </a:tbl>
          </a:graphicData>
        </a:graphic>
      </p:graphicFrame>
    </p:spTree>
    <p:extLst>
      <p:ext uri="{BB962C8B-B14F-4D97-AF65-F5344CB8AC3E}">
        <p14:creationId xmlns:p14="http://schemas.microsoft.com/office/powerpoint/2010/main" val="812037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500" b="1" dirty="0">
                <a:solidFill>
                  <a:prstClr val="black"/>
                </a:solidFill>
                <a:latin typeface="Trebuchet MS"/>
              </a:rPr>
              <a:t>High level progress at midpoint of the MTSF 2014-2019</a:t>
            </a:r>
            <a:endParaRPr lang="en-ZA" dirty="0"/>
          </a:p>
        </p:txBody>
      </p:sp>
      <p:sp>
        <p:nvSpPr>
          <p:cNvPr id="3" name="Content Placeholder 2"/>
          <p:cNvSpPr>
            <a:spLocks noGrp="1"/>
          </p:cNvSpPr>
          <p:nvPr>
            <p:ph idx="1"/>
          </p:nvPr>
        </p:nvSpPr>
        <p:spPr>
          <a:xfrm>
            <a:off x="251520" y="1119725"/>
            <a:ext cx="8726816" cy="5117587"/>
          </a:xfrm>
        </p:spPr>
        <p:txBody>
          <a:bodyPr>
            <a:normAutofit fontScale="85000" lnSpcReduction="10000"/>
          </a:bodyPr>
          <a:lstStyle/>
          <a:p>
            <a:r>
              <a:rPr lang="en-ZA" sz="2600" b="1" dirty="0">
                <a:solidFill>
                  <a:schemeClr val="tx1"/>
                </a:solidFill>
              </a:rPr>
              <a:t>Higher Education and Training: </a:t>
            </a:r>
            <a:r>
              <a:rPr lang="en-ZA" sz="2600" dirty="0">
                <a:solidFill>
                  <a:schemeClr val="tx1"/>
                </a:solidFill>
              </a:rPr>
              <a:t>Number of qualifying TVET students obtaining financial assistance annually has increased from </a:t>
            </a:r>
            <a:r>
              <a:rPr lang="en-ZA" sz="2600" b="1" dirty="0">
                <a:solidFill>
                  <a:schemeClr val="tx1"/>
                </a:solidFill>
              </a:rPr>
              <a:t>188 182 in 2012 </a:t>
            </a:r>
            <a:r>
              <a:rPr lang="en-ZA" sz="2600" dirty="0">
                <a:solidFill>
                  <a:schemeClr val="tx1"/>
                </a:solidFill>
              </a:rPr>
              <a:t>to </a:t>
            </a:r>
            <a:r>
              <a:rPr lang="en-ZA" sz="2600" b="1" dirty="0">
                <a:solidFill>
                  <a:schemeClr val="tx1"/>
                </a:solidFill>
              </a:rPr>
              <a:t>235 988 in 2015</a:t>
            </a:r>
            <a:endParaRPr lang="en-ZA" sz="2600" dirty="0">
              <a:solidFill>
                <a:schemeClr val="tx1"/>
              </a:solidFill>
            </a:endParaRPr>
          </a:p>
          <a:p>
            <a:pPr lvl="1"/>
            <a:r>
              <a:rPr lang="en-ZA" sz="2600" dirty="0">
                <a:solidFill>
                  <a:schemeClr val="tx1"/>
                </a:solidFill>
              </a:rPr>
              <a:t>Number of students enrolled in public higher education studies at universities has increased from </a:t>
            </a:r>
            <a:r>
              <a:rPr lang="en-ZA" sz="2600" b="1" dirty="0">
                <a:solidFill>
                  <a:schemeClr val="tx1"/>
                </a:solidFill>
              </a:rPr>
              <a:t>950 000 </a:t>
            </a:r>
            <a:r>
              <a:rPr lang="en-ZA" sz="2600" dirty="0">
                <a:solidFill>
                  <a:schemeClr val="tx1"/>
                </a:solidFill>
              </a:rPr>
              <a:t>in 2012 to </a:t>
            </a:r>
            <a:r>
              <a:rPr lang="en-ZA" sz="2600" b="1" dirty="0">
                <a:solidFill>
                  <a:schemeClr val="tx1"/>
                </a:solidFill>
              </a:rPr>
              <a:t>985 212 </a:t>
            </a:r>
            <a:r>
              <a:rPr lang="en-ZA" sz="2600" dirty="0">
                <a:solidFill>
                  <a:schemeClr val="tx1"/>
                </a:solidFill>
              </a:rPr>
              <a:t>in 2015</a:t>
            </a:r>
          </a:p>
          <a:p>
            <a:r>
              <a:rPr lang="en-ZA" sz="2600" b="1" dirty="0">
                <a:solidFill>
                  <a:schemeClr val="tx1"/>
                </a:solidFill>
              </a:rPr>
              <a:t>Human Settlements: From</a:t>
            </a:r>
            <a:r>
              <a:rPr lang="en-ZA" sz="2600" dirty="0">
                <a:solidFill>
                  <a:schemeClr val="tx1"/>
                </a:solidFill>
              </a:rPr>
              <a:t> 2014 to 2016, access to Housing has improved:</a:t>
            </a:r>
          </a:p>
          <a:p>
            <a:pPr lvl="1"/>
            <a:r>
              <a:rPr lang="en-ZA" sz="2600" dirty="0">
                <a:solidFill>
                  <a:schemeClr val="tx1"/>
                </a:solidFill>
              </a:rPr>
              <a:t>Housing delivered by the state has increased by </a:t>
            </a:r>
            <a:r>
              <a:rPr lang="en-ZA" sz="2600" b="1" dirty="0">
                <a:solidFill>
                  <a:schemeClr val="tx1"/>
                </a:solidFill>
              </a:rPr>
              <a:t>273000 additional units </a:t>
            </a:r>
            <a:endParaRPr lang="en-ZA" sz="2600" dirty="0">
              <a:solidFill>
                <a:schemeClr val="tx1"/>
              </a:solidFill>
            </a:endParaRPr>
          </a:p>
          <a:p>
            <a:pPr lvl="1"/>
            <a:r>
              <a:rPr lang="en-ZA" sz="2600" b="1" dirty="0">
                <a:solidFill>
                  <a:schemeClr val="tx1"/>
                </a:solidFill>
              </a:rPr>
              <a:t>200000 households </a:t>
            </a:r>
            <a:r>
              <a:rPr lang="en-ZA" sz="2600" dirty="0">
                <a:solidFill>
                  <a:schemeClr val="tx1"/>
                </a:solidFill>
              </a:rPr>
              <a:t>in informal settlements have been upgraded</a:t>
            </a:r>
          </a:p>
          <a:p>
            <a:pPr lvl="1"/>
            <a:r>
              <a:rPr lang="en-ZA" sz="2600" b="1" dirty="0">
                <a:solidFill>
                  <a:schemeClr val="tx1"/>
                </a:solidFill>
              </a:rPr>
              <a:t>163000 title deeds </a:t>
            </a:r>
            <a:r>
              <a:rPr lang="en-ZA" sz="2600" dirty="0">
                <a:solidFill>
                  <a:schemeClr val="tx1"/>
                </a:solidFill>
              </a:rPr>
              <a:t>have been transferred to homeowners, thereby reducing the previous backlog of 820000 </a:t>
            </a:r>
          </a:p>
          <a:p>
            <a:pPr lvl="1"/>
            <a:r>
              <a:rPr lang="en-ZA" sz="2600" b="1" dirty="0">
                <a:solidFill>
                  <a:schemeClr val="tx1"/>
                </a:solidFill>
              </a:rPr>
              <a:t>217000 loans </a:t>
            </a:r>
            <a:r>
              <a:rPr lang="en-ZA" sz="2600" dirty="0">
                <a:solidFill>
                  <a:schemeClr val="tx1"/>
                </a:solidFill>
              </a:rPr>
              <a:t>have been issued into the gap ma</a:t>
            </a:r>
            <a:r>
              <a:rPr lang="en-ZA" sz="2600" dirty="0">
                <a:solidFill>
                  <a:srgbClr val="000000"/>
                </a:solidFill>
              </a:rPr>
              <a:t>rket by the DFIs and the Banks (40% of target at a 4:1 ratio) </a:t>
            </a:r>
          </a:p>
          <a:p>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7</a:t>
            </a:fld>
            <a:endParaRPr lang="en-ZA" dirty="0"/>
          </a:p>
        </p:txBody>
      </p:sp>
    </p:spTree>
    <p:extLst>
      <p:ext uri="{BB962C8B-B14F-4D97-AF65-F5344CB8AC3E}">
        <p14:creationId xmlns:p14="http://schemas.microsoft.com/office/powerpoint/2010/main" val="1446546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2800" b="1" dirty="0">
                <a:solidFill>
                  <a:prstClr val="black"/>
                </a:solidFill>
              </a:rPr>
              <a:t>High level progress at midpoint of the MTSF 2014-2019 (2)</a:t>
            </a:r>
            <a:endParaRPr lang="en-ZA" dirty="0"/>
          </a:p>
        </p:txBody>
      </p:sp>
      <p:sp>
        <p:nvSpPr>
          <p:cNvPr id="3" name="Content Placeholder 2"/>
          <p:cNvSpPr>
            <a:spLocks noGrp="1"/>
          </p:cNvSpPr>
          <p:nvPr>
            <p:ph idx="1"/>
          </p:nvPr>
        </p:nvSpPr>
        <p:spPr/>
        <p:txBody>
          <a:bodyPr/>
          <a:lstStyle/>
          <a:p>
            <a:r>
              <a:rPr lang="en-ZA" sz="2200" b="1" dirty="0">
                <a:solidFill>
                  <a:schemeClr val="tx1"/>
                </a:solidFill>
              </a:rPr>
              <a:t>Basic Service Delivery has improved. Since 2014:</a:t>
            </a:r>
          </a:p>
          <a:p>
            <a:pPr lvl="1"/>
            <a:r>
              <a:rPr lang="en-ZA" sz="2200" b="1" dirty="0">
                <a:solidFill>
                  <a:schemeClr val="tx1"/>
                </a:solidFill>
              </a:rPr>
              <a:t>628 061 additional HHs </a:t>
            </a:r>
            <a:r>
              <a:rPr lang="en-ZA" sz="2200" dirty="0">
                <a:solidFill>
                  <a:schemeClr val="tx1"/>
                </a:solidFill>
              </a:rPr>
              <a:t>have been connected to electricity grid</a:t>
            </a:r>
          </a:p>
          <a:p>
            <a:pPr lvl="1"/>
            <a:r>
              <a:rPr lang="en-ZA" sz="2200" b="1" dirty="0">
                <a:solidFill>
                  <a:schemeClr val="tx1"/>
                </a:solidFill>
              </a:rPr>
              <a:t>40 569 additional </a:t>
            </a:r>
            <a:r>
              <a:rPr lang="en-ZA" sz="2200" dirty="0">
                <a:solidFill>
                  <a:schemeClr val="tx1"/>
                </a:solidFill>
              </a:rPr>
              <a:t>HHs are connected to non-grid </a:t>
            </a:r>
          </a:p>
          <a:p>
            <a:pPr lvl="1"/>
            <a:r>
              <a:rPr lang="en-ZA" sz="2200" b="1" dirty="0">
                <a:solidFill>
                  <a:schemeClr val="tx1"/>
                </a:solidFill>
              </a:rPr>
              <a:t>401794 additional HHs </a:t>
            </a:r>
            <a:r>
              <a:rPr lang="en-ZA" sz="2200" dirty="0">
                <a:solidFill>
                  <a:schemeClr val="tx1"/>
                </a:solidFill>
              </a:rPr>
              <a:t>had access to refuse removal </a:t>
            </a:r>
          </a:p>
          <a:p>
            <a:pPr lvl="1"/>
            <a:r>
              <a:rPr lang="en-ZA" sz="2200" b="1" dirty="0">
                <a:solidFill>
                  <a:schemeClr val="tx1"/>
                </a:solidFill>
              </a:rPr>
              <a:t>283,200 additional HHs </a:t>
            </a:r>
            <a:r>
              <a:rPr lang="en-ZA" sz="2200" dirty="0">
                <a:solidFill>
                  <a:schemeClr val="tx1"/>
                </a:solidFill>
              </a:rPr>
              <a:t>have received access to water</a:t>
            </a:r>
          </a:p>
          <a:p>
            <a:pPr lvl="1"/>
            <a:r>
              <a:rPr lang="en-ZA" sz="2200" b="1" dirty="0">
                <a:solidFill>
                  <a:schemeClr val="tx1"/>
                </a:solidFill>
              </a:rPr>
              <a:t>425000 additional HHs </a:t>
            </a:r>
            <a:r>
              <a:rPr lang="en-ZA" sz="2200" dirty="0">
                <a:solidFill>
                  <a:schemeClr val="tx1"/>
                </a:solidFill>
              </a:rPr>
              <a:t>have been given access to sanitation</a:t>
            </a:r>
          </a:p>
          <a:p>
            <a:r>
              <a:rPr lang="en-ZA" sz="2200" b="1" dirty="0">
                <a:solidFill>
                  <a:schemeClr val="tx1"/>
                </a:solidFill>
              </a:rPr>
              <a:t>International Relations and Trade: </a:t>
            </a:r>
            <a:r>
              <a:rPr lang="en-ZA" sz="2200" dirty="0">
                <a:solidFill>
                  <a:schemeClr val="tx1"/>
                </a:solidFill>
              </a:rPr>
              <a:t>A cumulative total tourism spend has reached </a:t>
            </a:r>
            <a:r>
              <a:rPr lang="en-ZA" sz="2200" b="1" dirty="0">
                <a:solidFill>
                  <a:schemeClr val="tx1"/>
                </a:solidFill>
              </a:rPr>
              <a:t>R39,3 billion </a:t>
            </a:r>
            <a:r>
              <a:rPr lang="en-ZA" sz="2200" dirty="0">
                <a:solidFill>
                  <a:schemeClr val="tx1"/>
                </a:solidFill>
              </a:rPr>
              <a:t>as at September 2016</a:t>
            </a:r>
          </a:p>
          <a:p>
            <a:r>
              <a:rPr lang="en-ZA" sz="2200" b="1" dirty="0">
                <a:solidFill>
                  <a:schemeClr val="tx1"/>
                </a:solidFill>
              </a:rPr>
              <a:t>Social Protection</a:t>
            </a:r>
            <a:endParaRPr lang="en-ZA" sz="2200" dirty="0">
              <a:solidFill>
                <a:schemeClr val="tx1"/>
              </a:solidFill>
            </a:endParaRPr>
          </a:p>
          <a:p>
            <a:pPr lvl="1"/>
            <a:r>
              <a:rPr lang="en-ZA" sz="2200" b="1" dirty="0">
                <a:solidFill>
                  <a:schemeClr val="tx1"/>
                </a:solidFill>
              </a:rPr>
              <a:t>16 853 828 </a:t>
            </a:r>
            <a:r>
              <a:rPr lang="en-ZA" sz="2200" dirty="0">
                <a:solidFill>
                  <a:schemeClr val="tx1"/>
                </a:solidFill>
              </a:rPr>
              <a:t>million beneficiaries have access to social grants, which is 91% of eligible beneficiaries </a:t>
            </a:r>
          </a:p>
          <a:p>
            <a:endParaRPr lang="en-ZA" dirty="0"/>
          </a:p>
        </p:txBody>
      </p:sp>
      <p:sp>
        <p:nvSpPr>
          <p:cNvPr id="4" name="Slide Number Placeholder 3"/>
          <p:cNvSpPr>
            <a:spLocks noGrp="1"/>
          </p:cNvSpPr>
          <p:nvPr>
            <p:ph type="sldNum" sz="quarter" idx="4"/>
          </p:nvPr>
        </p:nvSpPr>
        <p:spPr/>
        <p:txBody>
          <a:bodyPr/>
          <a:lstStyle/>
          <a:p>
            <a:fld id="{62AAA1A3-262B-4979-8C18-306C3DA11E9E}" type="slidenum">
              <a:rPr lang="en-ZA" smtClean="0"/>
              <a:pPr/>
              <a:t>8</a:t>
            </a:fld>
            <a:endParaRPr lang="en-ZA" dirty="0"/>
          </a:p>
        </p:txBody>
      </p:sp>
    </p:spTree>
    <p:extLst>
      <p:ext uri="{BB962C8B-B14F-4D97-AF65-F5344CB8AC3E}">
        <p14:creationId xmlns:p14="http://schemas.microsoft.com/office/powerpoint/2010/main" val="247517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9941"/>
            <a:ext cx="8712968" cy="656771"/>
          </a:xfrm>
        </p:spPr>
        <p:txBody>
          <a:bodyPr>
            <a:normAutofit/>
          </a:bodyPr>
          <a:lstStyle/>
          <a:p>
            <a:r>
              <a:rPr lang="en-US" sz="2800" b="1" dirty="0">
                <a:solidFill>
                  <a:schemeClr val="tx1"/>
                </a:solidFill>
                <a:ea typeface="Calibri" panose="020F0502020204030204" pitchFamily="34" charset="0"/>
                <a:cs typeface="Arial" panose="020B0604020202020204" pitchFamily="34" charset="0"/>
              </a:rPr>
              <a:t>Fighting corruption in the public service </a:t>
            </a:r>
            <a:endParaRPr lang="en-ZA" sz="2800" dirty="0"/>
          </a:p>
        </p:txBody>
      </p:sp>
      <p:sp>
        <p:nvSpPr>
          <p:cNvPr id="3" name="Content Placeholder 2"/>
          <p:cNvSpPr>
            <a:spLocks noGrp="1"/>
          </p:cNvSpPr>
          <p:nvPr>
            <p:ph idx="1"/>
          </p:nvPr>
        </p:nvSpPr>
        <p:spPr>
          <a:xfrm>
            <a:off x="251520" y="836712"/>
            <a:ext cx="8726816" cy="5400601"/>
          </a:xfrm>
        </p:spPr>
        <p:txBody>
          <a:bodyPr>
            <a:normAutofit fontScale="25000" lnSpcReduction="20000"/>
          </a:bodyPr>
          <a:lstStyle/>
          <a:p>
            <a:pPr marL="303610" indent="-303610" defTabSz="685800">
              <a:lnSpc>
                <a:spcPct val="120000"/>
              </a:lnSpc>
              <a:spcBef>
                <a:spcPts val="0"/>
              </a:spcBef>
              <a:defRPr/>
            </a:pPr>
            <a:r>
              <a:rPr lang="en-ZA" sz="6200" dirty="0">
                <a:solidFill>
                  <a:schemeClr val="tx1"/>
                </a:solidFill>
              </a:rPr>
              <a:t>Anti-Corruption Inter-Ministerial Committee and Anti-Corruption Task Team established and </a:t>
            </a:r>
            <a:r>
              <a:rPr lang="en-ZA" sz="6200" dirty="0" smtClean="0">
                <a:solidFill>
                  <a:schemeClr val="tx1"/>
                </a:solidFill>
              </a:rPr>
              <a:t>functional</a:t>
            </a:r>
          </a:p>
          <a:p>
            <a:pPr marL="303610" indent="-303610" defTabSz="685800">
              <a:lnSpc>
                <a:spcPct val="120000"/>
              </a:lnSpc>
              <a:spcBef>
                <a:spcPts val="0"/>
              </a:spcBef>
              <a:defRPr/>
            </a:pPr>
            <a:endParaRPr lang="en-US" sz="4000" dirty="0">
              <a:solidFill>
                <a:schemeClr val="tx1"/>
              </a:solidFill>
            </a:endParaRPr>
          </a:p>
          <a:p>
            <a:pPr marL="303610" indent="-303610" defTabSz="389335">
              <a:lnSpc>
                <a:spcPct val="120000"/>
              </a:lnSpc>
              <a:spcBef>
                <a:spcPts val="0"/>
              </a:spcBef>
              <a:defRPr/>
            </a:pPr>
            <a:r>
              <a:rPr lang="en-ZA" sz="6200" dirty="0">
                <a:solidFill>
                  <a:schemeClr val="tx1"/>
                </a:solidFill>
              </a:rPr>
              <a:t>Legislation to </a:t>
            </a:r>
            <a:r>
              <a:rPr lang="en-ZA" sz="6200" dirty="0" smtClean="0">
                <a:solidFill>
                  <a:schemeClr val="tx1"/>
                </a:solidFill>
              </a:rPr>
              <a:t>protect </a:t>
            </a:r>
            <a:r>
              <a:rPr lang="en-ZA" sz="6200" dirty="0">
                <a:solidFill>
                  <a:schemeClr val="tx1"/>
                </a:solidFill>
              </a:rPr>
              <a:t>whistle blowers developed and approved by cabinet and tabled in parliament </a:t>
            </a:r>
            <a:endParaRPr lang="en-ZA" sz="6200" dirty="0" smtClean="0">
              <a:solidFill>
                <a:schemeClr val="tx1"/>
              </a:solidFill>
            </a:endParaRPr>
          </a:p>
          <a:p>
            <a:pPr marL="303610" indent="-303610" defTabSz="389335">
              <a:lnSpc>
                <a:spcPct val="120000"/>
              </a:lnSpc>
              <a:spcBef>
                <a:spcPts val="0"/>
              </a:spcBef>
              <a:defRPr/>
            </a:pPr>
            <a:endParaRPr lang="en-ZA" sz="4000" dirty="0">
              <a:solidFill>
                <a:schemeClr val="tx1"/>
              </a:solidFill>
            </a:endParaRPr>
          </a:p>
          <a:p>
            <a:pPr marL="303610" indent="-303610" defTabSz="389335">
              <a:lnSpc>
                <a:spcPct val="120000"/>
              </a:lnSpc>
              <a:spcBef>
                <a:spcPts val="0"/>
              </a:spcBef>
              <a:defRPr/>
            </a:pPr>
            <a:r>
              <a:rPr lang="en-ZA" sz="6200" dirty="0">
                <a:solidFill>
                  <a:schemeClr val="tx1"/>
                </a:solidFill>
              </a:rPr>
              <a:t>Office of Chief Procurement Officer has developed the Public Procurement Bill (PPB) which aims to modernise the public procurement and Supply Chain Management function </a:t>
            </a:r>
            <a:endParaRPr lang="en-ZA" sz="6200" dirty="0" smtClean="0">
              <a:solidFill>
                <a:schemeClr val="tx1"/>
              </a:solidFill>
            </a:endParaRPr>
          </a:p>
          <a:p>
            <a:pPr marL="303610" indent="-303610" defTabSz="389335">
              <a:lnSpc>
                <a:spcPct val="120000"/>
              </a:lnSpc>
              <a:spcBef>
                <a:spcPts val="0"/>
              </a:spcBef>
              <a:defRPr/>
            </a:pPr>
            <a:endParaRPr lang="en-ZA" sz="4000" dirty="0">
              <a:solidFill>
                <a:schemeClr val="tx1"/>
              </a:solidFill>
            </a:endParaRPr>
          </a:p>
          <a:p>
            <a:pPr marL="303610" indent="-303610" defTabSz="389335">
              <a:lnSpc>
                <a:spcPct val="120000"/>
              </a:lnSpc>
              <a:spcBef>
                <a:spcPts val="0"/>
              </a:spcBef>
              <a:defRPr/>
            </a:pPr>
            <a:r>
              <a:rPr lang="en-ZA" sz="6200" dirty="0" smtClean="0">
                <a:solidFill>
                  <a:schemeClr val="tx1"/>
                </a:solidFill>
              </a:rPr>
              <a:t>Some successful prosecutions of high </a:t>
            </a:r>
            <a:r>
              <a:rPr lang="en-ZA" sz="6200" dirty="0">
                <a:solidFill>
                  <a:schemeClr val="tx1"/>
                </a:solidFill>
              </a:rPr>
              <a:t>priority corruption </a:t>
            </a:r>
            <a:r>
              <a:rPr lang="en-ZA" sz="6200" dirty="0" smtClean="0">
                <a:solidFill>
                  <a:schemeClr val="tx1"/>
                </a:solidFill>
              </a:rPr>
              <a:t>cases </a:t>
            </a:r>
          </a:p>
          <a:p>
            <a:pPr marL="303610" indent="-303610" defTabSz="389335">
              <a:lnSpc>
                <a:spcPct val="120000"/>
              </a:lnSpc>
              <a:spcBef>
                <a:spcPts val="0"/>
              </a:spcBef>
              <a:defRPr/>
            </a:pPr>
            <a:endParaRPr lang="en-ZA" sz="4000" dirty="0">
              <a:solidFill>
                <a:schemeClr val="tx1"/>
              </a:solidFill>
            </a:endParaRPr>
          </a:p>
          <a:p>
            <a:pPr marL="303610" indent="-303610" defTabSz="389335">
              <a:lnSpc>
                <a:spcPct val="120000"/>
              </a:lnSpc>
              <a:spcBef>
                <a:spcPts val="0"/>
              </a:spcBef>
              <a:defRPr/>
            </a:pPr>
            <a:r>
              <a:rPr lang="en-ZA" sz="6200" dirty="0">
                <a:solidFill>
                  <a:schemeClr val="tx1"/>
                </a:solidFill>
              </a:rPr>
              <a:t>Public Service Regulations 2016 published – they govern the receipt of gifts, financial disclosures, performance of other remunerative work by civil servants, the doing business with an Organ of State and ethics </a:t>
            </a:r>
            <a:r>
              <a:rPr lang="en-ZA" sz="6200" dirty="0" smtClean="0">
                <a:solidFill>
                  <a:schemeClr val="tx1"/>
                </a:solidFill>
              </a:rPr>
              <a:t>infrastructure</a:t>
            </a:r>
          </a:p>
          <a:p>
            <a:pPr marL="303610" indent="-303610" defTabSz="389335">
              <a:lnSpc>
                <a:spcPct val="120000"/>
              </a:lnSpc>
              <a:spcBef>
                <a:spcPts val="0"/>
              </a:spcBef>
              <a:defRPr/>
            </a:pPr>
            <a:endParaRPr lang="en-ZA" sz="4000" dirty="0">
              <a:solidFill>
                <a:schemeClr val="tx1"/>
              </a:solidFill>
            </a:endParaRPr>
          </a:p>
          <a:p>
            <a:pPr marL="303610" indent="-303610" defTabSz="389335">
              <a:lnSpc>
                <a:spcPct val="120000"/>
              </a:lnSpc>
              <a:spcBef>
                <a:spcPts val="0"/>
              </a:spcBef>
              <a:defRPr/>
            </a:pPr>
            <a:r>
              <a:rPr lang="en-ZA" sz="6200" dirty="0">
                <a:solidFill>
                  <a:schemeClr val="tx1"/>
                </a:solidFill>
              </a:rPr>
              <a:t>National Anti-Corruption Strategy Discussion Document developed in conjunction with other spheres of government and civil society – further public consultation to take place in early </a:t>
            </a:r>
            <a:r>
              <a:rPr lang="en-ZA" sz="6200" dirty="0" smtClean="0">
                <a:solidFill>
                  <a:schemeClr val="tx1"/>
                </a:solidFill>
              </a:rPr>
              <a:t>2017</a:t>
            </a:r>
          </a:p>
          <a:p>
            <a:pPr marL="303610" indent="-303610" defTabSz="389335">
              <a:lnSpc>
                <a:spcPct val="120000"/>
              </a:lnSpc>
              <a:spcBef>
                <a:spcPts val="0"/>
              </a:spcBef>
              <a:defRPr/>
            </a:pPr>
            <a:endParaRPr lang="en-ZA" sz="4000" dirty="0">
              <a:solidFill>
                <a:schemeClr val="tx1"/>
              </a:solidFill>
            </a:endParaRPr>
          </a:p>
          <a:p>
            <a:pPr marL="303610" indent="-303610" defTabSz="389335">
              <a:lnSpc>
                <a:spcPct val="120000"/>
              </a:lnSpc>
              <a:spcBef>
                <a:spcPts val="0"/>
              </a:spcBef>
              <a:defRPr/>
            </a:pPr>
            <a:r>
              <a:rPr lang="en-ZA" sz="6200" dirty="0">
                <a:solidFill>
                  <a:schemeClr val="tx1"/>
                </a:solidFill>
              </a:rPr>
              <a:t>Public Consultations will culminate in the adoption of the National Anti-Corruption Strategy  that brings together government, business and civil </a:t>
            </a:r>
            <a:r>
              <a:rPr lang="en-ZA" sz="6200" dirty="0" smtClean="0">
                <a:solidFill>
                  <a:schemeClr val="tx1"/>
                </a:solidFill>
              </a:rPr>
              <a:t>society</a:t>
            </a:r>
          </a:p>
          <a:p>
            <a:pPr marL="303610" indent="-303610" defTabSz="389335">
              <a:lnSpc>
                <a:spcPct val="120000"/>
              </a:lnSpc>
              <a:spcBef>
                <a:spcPts val="0"/>
              </a:spcBef>
              <a:defRPr/>
            </a:pPr>
            <a:endParaRPr lang="en-ZA" sz="4000" dirty="0" smtClean="0">
              <a:solidFill>
                <a:schemeClr val="tx1"/>
              </a:solidFill>
            </a:endParaRPr>
          </a:p>
          <a:p>
            <a:pPr marL="303610" indent="-303610" defTabSz="389335">
              <a:lnSpc>
                <a:spcPct val="120000"/>
              </a:lnSpc>
              <a:spcBef>
                <a:spcPts val="0"/>
              </a:spcBef>
              <a:defRPr/>
            </a:pPr>
            <a:r>
              <a:rPr lang="en-ZA" sz="6200" dirty="0" smtClean="0">
                <a:solidFill>
                  <a:schemeClr val="tx1"/>
                </a:solidFill>
              </a:rPr>
              <a:t>However</a:t>
            </a:r>
            <a:r>
              <a:rPr lang="en-ZA" sz="6200" dirty="0">
                <a:solidFill>
                  <a:schemeClr val="tx1"/>
                </a:solidFill>
              </a:rPr>
              <a:t>, there is still a long way to go in the fight against corruption, including in the private </a:t>
            </a:r>
            <a:r>
              <a:rPr lang="en-ZA" sz="6200" dirty="0" smtClean="0">
                <a:solidFill>
                  <a:schemeClr val="tx1"/>
                </a:solidFill>
              </a:rPr>
              <a:t>sector.</a:t>
            </a:r>
          </a:p>
          <a:p>
            <a:pPr marL="577930" lvl="1" indent="-303610" defTabSz="389335">
              <a:lnSpc>
                <a:spcPct val="120000"/>
              </a:lnSpc>
              <a:spcBef>
                <a:spcPts val="0"/>
              </a:spcBef>
              <a:defRPr/>
            </a:pPr>
            <a:r>
              <a:rPr lang="en-ZA" sz="5400" dirty="0" smtClean="0">
                <a:solidFill>
                  <a:schemeClr val="tx1"/>
                </a:solidFill>
              </a:rPr>
              <a:t>There is a need to strengthen </a:t>
            </a:r>
            <a:r>
              <a:rPr lang="en-ZA" sz="5800" dirty="0" smtClean="0">
                <a:solidFill>
                  <a:schemeClr val="tx1"/>
                </a:solidFill>
              </a:rPr>
              <a:t>prosecutorial</a:t>
            </a:r>
            <a:r>
              <a:rPr lang="en-ZA" sz="5800" dirty="0">
                <a:solidFill>
                  <a:schemeClr val="tx1"/>
                </a:solidFill>
              </a:rPr>
              <a:t>, investigative and forensic </a:t>
            </a:r>
            <a:r>
              <a:rPr lang="en-ZA" sz="5800" dirty="0" smtClean="0">
                <a:solidFill>
                  <a:schemeClr val="tx1"/>
                </a:solidFill>
              </a:rPr>
              <a:t>capacity as  well as to strengthen anti-corruption </a:t>
            </a:r>
            <a:r>
              <a:rPr lang="en-ZA" sz="5800" dirty="0">
                <a:solidFill>
                  <a:schemeClr val="tx1"/>
                </a:solidFill>
              </a:rPr>
              <a:t>legislation </a:t>
            </a:r>
          </a:p>
          <a:p>
            <a:pPr marL="704088" lvl="2" indent="-457200" defTabSz="519113">
              <a:lnSpc>
                <a:spcPct val="120000"/>
              </a:lnSpc>
              <a:spcBef>
                <a:spcPts val="0"/>
              </a:spcBef>
              <a:buSzPct val="80000"/>
              <a:defRPr/>
            </a:pPr>
            <a:endParaRPr lang="en-ZA" sz="28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457200" indent="-457200" defTabSz="519113">
              <a:lnSpc>
                <a:spcPct val="120000"/>
              </a:lnSpc>
              <a:spcBef>
                <a:spcPts val="0"/>
              </a:spcBef>
              <a:defRPr/>
            </a:pPr>
            <a:endParaRPr lang="en-ZA" dirty="0">
              <a:solidFill>
                <a:prstClr val="black"/>
              </a:solidFill>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4"/>
          </p:nvPr>
        </p:nvSpPr>
        <p:spPr/>
        <p:txBody>
          <a:bodyPr/>
          <a:lstStyle/>
          <a:p>
            <a:fld id="{62AAA1A3-262B-4979-8C18-306C3DA11E9E}" type="slidenum">
              <a:rPr lang="en-ZA" smtClean="0"/>
              <a:pPr/>
              <a:t>9</a:t>
            </a:fld>
            <a:endParaRPr lang="en-ZA" dirty="0"/>
          </a:p>
        </p:txBody>
      </p:sp>
    </p:spTree>
    <p:extLst>
      <p:ext uri="{BB962C8B-B14F-4D97-AF65-F5344CB8AC3E}">
        <p14:creationId xmlns:p14="http://schemas.microsoft.com/office/powerpoint/2010/main" val="28959338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1">
      <a:dk1>
        <a:sysClr val="windowText" lastClr="000000"/>
      </a:dk1>
      <a:lt1>
        <a:sysClr val="window" lastClr="FFFFFF"/>
      </a:lt1>
      <a:dk2>
        <a:srgbClr val="531A17"/>
      </a:dk2>
      <a:lt2>
        <a:srgbClr val="E7DEC9"/>
      </a:lt2>
      <a:accent1>
        <a:srgbClr val="531A17"/>
      </a:accent1>
      <a:accent2>
        <a:srgbClr val="874515"/>
      </a:accent2>
      <a:accent3>
        <a:srgbClr val="B46E12"/>
      </a:accent3>
      <a:accent4>
        <a:srgbClr val="B46E12"/>
      </a:accent4>
      <a:accent5>
        <a:srgbClr val="B46E12"/>
      </a:accent5>
      <a:accent6>
        <a:srgbClr val="B46E12"/>
      </a:accent6>
      <a:hlink>
        <a:srgbClr val="531A17"/>
      </a:hlink>
      <a:folHlink>
        <a:srgbClr val="B46E1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531A17"/>
    </a:dk2>
    <a:lt2>
      <a:srgbClr val="E7DEC9"/>
    </a:lt2>
    <a:accent1>
      <a:srgbClr val="531A17"/>
    </a:accent1>
    <a:accent2>
      <a:srgbClr val="874515"/>
    </a:accent2>
    <a:accent3>
      <a:srgbClr val="B46E12"/>
    </a:accent3>
    <a:accent4>
      <a:srgbClr val="B46E12"/>
    </a:accent4>
    <a:accent5>
      <a:srgbClr val="B46E12"/>
    </a:accent5>
    <a:accent6>
      <a:srgbClr val="B46E12"/>
    </a:accent6>
    <a:hlink>
      <a:srgbClr val="531A17"/>
    </a:hlink>
    <a:folHlink>
      <a:srgbClr val="B46E12"/>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531A17"/>
    </a:dk2>
    <a:lt2>
      <a:srgbClr val="E7DEC9"/>
    </a:lt2>
    <a:accent1>
      <a:srgbClr val="531A17"/>
    </a:accent1>
    <a:accent2>
      <a:srgbClr val="874515"/>
    </a:accent2>
    <a:accent3>
      <a:srgbClr val="B46E12"/>
    </a:accent3>
    <a:accent4>
      <a:srgbClr val="B46E12"/>
    </a:accent4>
    <a:accent5>
      <a:srgbClr val="B46E12"/>
    </a:accent5>
    <a:accent6>
      <a:srgbClr val="B46E12"/>
    </a:accent6>
    <a:hlink>
      <a:srgbClr val="531A17"/>
    </a:hlink>
    <a:folHlink>
      <a:srgbClr val="B46E1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301C80929617446A548DA57D3E39F5E" ma:contentTypeVersion="0" ma:contentTypeDescription="Create a new document." ma:contentTypeScope="" ma:versionID="87735470b9e028ab23c4679e0267b39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9AE035-295B-4AE2-AA30-D5C56F42F0CF}">
  <ds:schemaRefs>
    <ds:schemaRef ds:uri="http://schemas.openxmlformats.org/package/2006/metadata/core-properties"/>
    <ds:schemaRef ds:uri="http://schemas.microsoft.com/office/2006/metadata/properties"/>
    <ds:schemaRef ds:uri="http://purl.org/dc/dcmitype/"/>
    <ds:schemaRef ds:uri="http://www.w3.org/XML/1998/namespace"/>
    <ds:schemaRef ds:uri="http://purl.org/dc/elements/1.1/"/>
    <ds:schemaRef ds:uri="http://schemas.microsoft.com/office/2006/documentManagement/typ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E5854AD0-DEE9-45B4-97A4-679DB28FE934}">
  <ds:schemaRefs>
    <ds:schemaRef ds:uri="http://schemas.microsoft.com/sharepoint/v3/contenttype/forms"/>
  </ds:schemaRefs>
</ds:datastoreItem>
</file>

<file path=customXml/itemProps3.xml><?xml version="1.0" encoding="utf-8"?>
<ds:datastoreItem xmlns:ds="http://schemas.openxmlformats.org/officeDocument/2006/customXml" ds:itemID="{21E66AE6-1E5E-4E9D-B31B-C84A8421B8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3587</TotalTime>
  <Words>4519</Words>
  <Application>Microsoft Office PowerPoint</Application>
  <PresentationFormat>On-screen Show (4:3)</PresentationFormat>
  <Paragraphs>931</Paragraphs>
  <Slides>65</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65</vt:i4>
      </vt:variant>
    </vt:vector>
  </HeadingPairs>
  <TitlesOfParts>
    <vt:vector size="75" baseType="lpstr">
      <vt:lpstr>Arial</vt:lpstr>
      <vt:lpstr>Arial Black</vt:lpstr>
      <vt:lpstr>Calibri</vt:lpstr>
      <vt:lpstr>Georgia</vt:lpstr>
      <vt:lpstr>Gill Sans MT</vt:lpstr>
      <vt:lpstr>Times New Roman</vt:lpstr>
      <vt:lpstr>Trebuchet MS</vt:lpstr>
      <vt:lpstr>Wingdings</vt:lpstr>
      <vt:lpstr>Wingdings 2</vt:lpstr>
      <vt:lpstr>Solstice</vt:lpstr>
      <vt:lpstr>PowerPoint Presentation</vt:lpstr>
      <vt:lpstr>Introduction </vt:lpstr>
      <vt:lpstr>Background 3</vt:lpstr>
      <vt:lpstr>Monitoring the NDP Implementation</vt:lpstr>
      <vt:lpstr>Implementing NDP 2030: MTSF 2014-2019 </vt:lpstr>
      <vt:lpstr> Levers for implementing the NDP 2030</vt:lpstr>
      <vt:lpstr>High level progress at midpoint of the MTSF 2014-2019</vt:lpstr>
      <vt:lpstr>High level progress at midpoint of the MTSF 2014-2019 (2)</vt:lpstr>
      <vt:lpstr>Fighting corruption in the public service </vt:lpstr>
      <vt:lpstr>NDP 2030 goals and status </vt:lpstr>
      <vt:lpstr>Observations </vt:lpstr>
      <vt:lpstr>2016-17 APP PERFOMANCE HIGHLIGHTS  </vt:lpstr>
      <vt:lpstr>Highlight of progress against 2016-17 commitments </vt:lpstr>
      <vt:lpstr>Highlight of progress against 2016-17 commitments (2) </vt:lpstr>
      <vt:lpstr>Highlight of progress against 2016-17 commitments (3) </vt:lpstr>
      <vt:lpstr>Highlight of progress against 2016-17 commitments (4) </vt:lpstr>
      <vt:lpstr>  Revitalising mining communities: progress and challenges   </vt:lpstr>
      <vt:lpstr>Revitalising mining communities: progress and challenges (2)</vt:lpstr>
      <vt:lpstr>Highlight of progress against 2016-17 commitments (5) </vt:lpstr>
      <vt:lpstr>Highlight of progress against 2016-17 commitments (4) </vt:lpstr>
      <vt:lpstr>Planning and Budgeting for  2017-18 </vt:lpstr>
      <vt:lpstr>PowerPoint Presentation</vt:lpstr>
      <vt:lpstr>Overall view of the performance</vt:lpstr>
      <vt:lpstr>FINANCIAL PERFORMANCE FOR 2016-17</vt:lpstr>
      <vt:lpstr>2016/17 Budget Overview</vt:lpstr>
      <vt:lpstr>2016/17 Budget Overview</vt:lpstr>
      <vt:lpstr>2016/17 Financial Performance</vt:lpstr>
      <vt:lpstr>2016/17 Budget Performance</vt:lpstr>
      <vt:lpstr>Conclusion </vt:lpstr>
      <vt:lpstr>PowerPoint Presentation</vt:lpstr>
      <vt:lpstr>ADDITIONAL SLIDES  DETAILED PERFORMANCE PER PROGRAMME AS PER APP TARGETS  </vt:lpstr>
      <vt:lpstr>PERFORMANCE INFORMATION PER APP PROGRAMMES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Pieter Pretorius</dc:creator>
  <cp:lastModifiedBy>Clement Madale</cp:lastModifiedBy>
  <cp:revision>362</cp:revision>
  <cp:lastPrinted>2016-10-12T09:58:41Z</cp:lastPrinted>
  <dcterms:created xsi:type="dcterms:W3CDTF">2010-04-21T14:27:00Z</dcterms:created>
  <dcterms:modified xsi:type="dcterms:W3CDTF">2017-02-08T11:03:16Z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0x0101005301C80929617446A548DA57D3E39F5E</vt:lpwstr>
  </property>
</Properties>
</file>