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6" r:id="rId2"/>
    <p:sldMasterId id="2147483708" r:id="rId3"/>
    <p:sldMasterId id="2147483732" r:id="rId4"/>
    <p:sldMasterId id="2147483744" r:id="rId5"/>
    <p:sldMasterId id="2147483816" r:id="rId6"/>
  </p:sldMasterIdLst>
  <p:notesMasterIdLst>
    <p:notesMasterId r:id="rId21"/>
  </p:notesMasterIdLst>
  <p:handoutMasterIdLst>
    <p:handoutMasterId r:id="rId22"/>
  </p:handoutMasterIdLst>
  <p:sldIdLst>
    <p:sldId id="257" r:id="rId7"/>
    <p:sldId id="298" r:id="rId8"/>
    <p:sldId id="318" r:id="rId9"/>
    <p:sldId id="299" r:id="rId10"/>
    <p:sldId id="313" r:id="rId11"/>
    <p:sldId id="322" r:id="rId12"/>
    <p:sldId id="317" r:id="rId13"/>
    <p:sldId id="316" r:id="rId14"/>
    <p:sldId id="321" r:id="rId15"/>
    <p:sldId id="315" r:id="rId16"/>
    <p:sldId id="314" r:id="rId17"/>
    <p:sldId id="319" r:id="rId18"/>
    <p:sldId id="311" r:id="rId19"/>
    <p:sldId id="312"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969" autoAdjust="0"/>
  </p:normalViewPr>
  <p:slideViewPr>
    <p:cSldViewPr snapToGrid="0">
      <p:cViewPr varScale="1">
        <p:scale>
          <a:sx n="93" d="100"/>
          <a:sy n="93" d="100"/>
        </p:scale>
        <p:origin x="-1218"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622EB87-1493-443C-BF7F-4CF9DD89F86D}" type="datetimeFigureOut">
              <a:rPr lang="en-ZA" smtClean="0"/>
              <a:pPr/>
              <a:t>2017/02/08</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6B4612B-2270-4F3B-A81A-9D167211D646}" type="slidenum">
              <a:rPr lang="en-ZA" smtClean="0"/>
              <a:pPr/>
              <a:t>‹#›</a:t>
            </a:fld>
            <a:endParaRPr lang="en-ZA"/>
          </a:p>
        </p:txBody>
      </p:sp>
    </p:spTree>
    <p:extLst>
      <p:ext uri="{BB962C8B-B14F-4D97-AF65-F5344CB8AC3E}">
        <p14:creationId xmlns:p14="http://schemas.microsoft.com/office/powerpoint/2010/main" xmlns="" val="740799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65D8CA-B48D-4C7C-B4F4-8C868601B22A}" type="datetimeFigureOut">
              <a:rPr lang="en-ZA" smtClean="0"/>
              <a:pPr/>
              <a:t>2017/02/08</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B971D64-5882-4B53-ACB3-44510AF11FC0}" type="slidenum">
              <a:rPr lang="en-ZA" smtClean="0"/>
              <a:pPr/>
              <a:t>‹#›</a:t>
            </a:fld>
            <a:endParaRPr lang="en-ZA"/>
          </a:p>
        </p:txBody>
      </p:sp>
    </p:spTree>
    <p:extLst>
      <p:ext uri="{BB962C8B-B14F-4D97-AF65-F5344CB8AC3E}">
        <p14:creationId xmlns:p14="http://schemas.microsoft.com/office/powerpoint/2010/main" xmlns="" val="2073740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1</a:t>
            </a:fld>
            <a:endParaRPr lang="en-ZA"/>
          </a:p>
        </p:txBody>
      </p:sp>
    </p:spTree>
    <p:extLst>
      <p:ext uri="{BB962C8B-B14F-4D97-AF65-F5344CB8AC3E}">
        <p14:creationId xmlns:p14="http://schemas.microsoft.com/office/powerpoint/2010/main" xmlns="" val="939582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2</a:t>
            </a:fld>
            <a:endParaRPr lang="en-ZA"/>
          </a:p>
        </p:txBody>
      </p:sp>
    </p:spTree>
    <p:extLst>
      <p:ext uri="{BB962C8B-B14F-4D97-AF65-F5344CB8AC3E}">
        <p14:creationId xmlns:p14="http://schemas.microsoft.com/office/powerpoint/2010/main" xmlns="" val="1055821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B971D64-5882-4B53-ACB3-44510AF11FC0}" type="slidenum">
              <a:rPr lang="en-ZA" smtClean="0"/>
              <a:pPr/>
              <a:t>4</a:t>
            </a:fld>
            <a:endParaRPr lang="en-ZA"/>
          </a:p>
        </p:txBody>
      </p:sp>
    </p:spTree>
    <p:extLst>
      <p:ext uri="{BB962C8B-B14F-4D97-AF65-F5344CB8AC3E}">
        <p14:creationId xmlns:p14="http://schemas.microsoft.com/office/powerpoint/2010/main" xmlns="" val="246933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ZA" sz="1000" dirty="0" smtClean="0"/>
              <a:t>Section 15(12) of the Money Bills Act: human resources authority</a:t>
            </a:r>
          </a:p>
          <a:p>
            <a:pPr>
              <a:lnSpc>
                <a:spcPct val="120000"/>
              </a:lnSpc>
            </a:pPr>
            <a:r>
              <a:rPr lang="en-ZA" sz="1000" dirty="0" smtClean="0"/>
              <a:t>Various sections of the Money Bills Act explicitly prescribe certain legislated powers conferred on the Director of the PBO. However, these powers have been subsumed and sub-merged implicitly in Parliamentary Administrative Services operating protocols. Section 15(12)  of the Money Bills Act confers a legislated power on the Director to appoint personnel in the PBO. However, the Director has no final administrative approving authority on matters relating to the appointment of PBO staff members. The approving authority is administratively conferred on the HRE and Secretary to Parliament depending on the level of the post. As an elucidation, with regards to D1 Analyst posts, the HRE has the power to approve the posts and the power to approve D3: Deputy Director posts is conferred on the Secretary to Parliament. Thus, despite the explicit legislated prescription of section 15(12) of the Money Bills Act the Director of the PBO, who is the head of the PBO as per section 15(1) of the Money Bills Act is implicitly treated as a Divisional Manager if one takes into account the administrative recommendation and approval route elucidated above. Therefore, there is non-compliance to the legislated provisions of section 15(12) of the Money Bills Act in Parliament. </a:t>
            </a:r>
            <a:endParaRPr lang="en-ZA" sz="1000"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6</a:t>
            </a:fld>
            <a:endParaRPr lang="en-ZA"/>
          </a:p>
        </p:txBody>
      </p:sp>
    </p:spTree>
    <p:extLst>
      <p:ext uri="{BB962C8B-B14F-4D97-AF65-F5344CB8AC3E}">
        <p14:creationId xmlns:p14="http://schemas.microsoft.com/office/powerpoint/2010/main" xmlns="" val="895767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100" dirty="0" smtClean="0"/>
              <a:t>CHALLENGES  </a:t>
            </a:r>
          </a:p>
          <a:p>
            <a:pPr marL="171450" indent="-171450">
              <a:lnSpc>
                <a:spcPct val="120000"/>
              </a:lnSpc>
              <a:buFont typeface="Arial" panose="020B0604020202020204" pitchFamily="34" charset="0"/>
              <a:buChar char="•"/>
            </a:pPr>
            <a:r>
              <a:rPr lang="en-ZA" sz="1100" dirty="0" smtClean="0"/>
              <a:t>Transfer of funds from Parliaments budget” – Section 15(10) of the Money Bills Act states that the PBO must annually receive a transfer of funds from Parliament to carry out its duties and functions - the term “Transfer” needs to be clearly defined in the Act. The transfer of funds from Parliament to the PBO as per the Act has not materialised. </a:t>
            </a:r>
          </a:p>
          <a:p>
            <a:pPr marL="171450" indent="-171450">
              <a:lnSpc>
                <a:spcPct val="120000"/>
              </a:lnSpc>
              <a:buFont typeface="Arial" panose="020B0604020202020204" pitchFamily="34" charset="0"/>
              <a:buChar char="•"/>
            </a:pPr>
            <a:r>
              <a:rPr lang="en-ZA" sz="1100" dirty="0" smtClean="0"/>
              <a:t>Implementation of the Delegations of Authority of the Director/administrative powers of the Director as per the Money Bills Act: the delegated Authority of the Director as prescribed in the Money Bills Act has not been operationalised in Parliaments Administration.</a:t>
            </a:r>
          </a:p>
          <a:p>
            <a:pPr marL="171450" indent="-171450">
              <a:lnSpc>
                <a:spcPct val="120000"/>
              </a:lnSpc>
              <a:buFont typeface="Arial" panose="020B0604020202020204" pitchFamily="34" charset="0"/>
              <a:buChar char="•"/>
            </a:pPr>
            <a:r>
              <a:rPr lang="en-ZA" sz="1100" dirty="0" smtClean="0"/>
              <a:t>Implementation of the reporting lines of authority of the Director have yet to be formalised/clearly articulated.</a:t>
            </a:r>
          </a:p>
          <a:p>
            <a:pPr marL="171450" indent="-171450">
              <a:lnSpc>
                <a:spcPct val="120000"/>
              </a:lnSpc>
              <a:buFont typeface="Arial" panose="020B0604020202020204" pitchFamily="34" charset="0"/>
              <a:buChar char="•"/>
            </a:pPr>
            <a:r>
              <a:rPr lang="en-ZA" sz="1100" dirty="0" smtClean="0"/>
              <a:t>Human resources capacity constraints emanating from increasing demand for PBO services (expansion of personnel) – current staff compliment of 7 Analysts is inundated with job requests with short timelines and are not able to focus on core budget involvement work.</a:t>
            </a:r>
          </a:p>
          <a:p>
            <a:pPr marL="171450" indent="-171450">
              <a:lnSpc>
                <a:spcPct val="120000"/>
              </a:lnSpc>
              <a:buFont typeface="Arial" panose="020B0604020202020204" pitchFamily="34" charset="0"/>
              <a:buChar char="•"/>
            </a:pPr>
            <a:r>
              <a:rPr lang="en-ZA" sz="1100" dirty="0" smtClean="0"/>
              <a:t>Director of the PBO has no final administrative authority over the human resourcing of the PBO despite the legislated power conferred to the Director, section 15(12) e.g. freezing of the Policy Analyst post during the review of critical posts and rewarding of good performance.</a:t>
            </a:r>
          </a:p>
          <a:p>
            <a:pPr>
              <a:lnSpc>
                <a:spcPct val="120000"/>
              </a:lnSpc>
            </a:pPr>
            <a:endParaRPr lang="en-ZA" sz="1100"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10</a:t>
            </a:fld>
            <a:endParaRPr lang="en-ZA"/>
          </a:p>
        </p:txBody>
      </p:sp>
    </p:spTree>
    <p:extLst>
      <p:ext uri="{BB962C8B-B14F-4D97-AF65-F5344CB8AC3E}">
        <p14:creationId xmlns:p14="http://schemas.microsoft.com/office/powerpoint/2010/main" xmlns="" val="407169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15000"/>
              </a:lnSpc>
              <a:spcBef>
                <a:spcPts val="1200"/>
              </a:spcBef>
              <a:spcAft>
                <a:spcPts val="0"/>
              </a:spcAft>
              <a:buFont typeface="Symbol" panose="05050102010706020507" pitchFamily="18" charset="2"/>
              <a:buNone/>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Adoption of the PBO proposed structure ref to </a:t>
            </a:r>
            <a:r>
              <a:rPr lang="en-ZA" sz="1100" b="1" dirty="0" smtClean="0">
                <a:effectLst/>
                <a:latin typeface="Century Gothic" panose="020B0502020202020204" pitchFamily="34" charset="0"/>
                <a:ea typeface="Calibri" panose="020F0502020204030204" pitchFamily="34" charset="0"/>
                <a:cs typeface="Times New Roman" panose="02020603050405020304" pitchFamily="18" charset="0"/>
              </a:rPr>
              <a:t>Annexure A</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Bef>
                <a:spcPts val="1200"/>
              </a:spcBef>
              <a:spcAft>
                <a:spcPts val="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1200"/>
              </a:spcBef>
              <a:spcAft>
                <a:spcPts val="120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The PBO is proposing the following working framework within Parliament, from which detailed protocols maybe agreed as suggested in the meeting with the Executive Authority. Any issues that might not be fully addressed by the working protocols, might be taken current process of amending the Money Bills Act,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endParaRPr lang="en-ZA" sz="11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lgn="just">
              <a:lnSpc>
                <a:spcPct val="115000"/>
              </a:lnSpc>
              <a:spcBef>
                <a:spcPts val="1200"/>
              </a:spcBef>
              <a:spcAft>
                <a:spcPts val="0"/>
              </a:spcAft>
              <a:buFont typeface="Symbol" panose="05050102010706020507" pitchFamily="18" charset="2"/>
              <a:buNone/>
            </a:pPr>
            <a:endParaRPr lang="en-ZA" sz="11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via the Director to present its three strategic plan together with the its budget to Parliament Budget Forum</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Director to account for attainment of performance targets and use of budget allocated to Parliament—as indicated in the Money bills Act— via Advisory Panel and Executive Authority</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to continue complying with FMPPA requirements of preparing monthly, quarterly and annual reports on performance and use of funds and submitted and scrutinised by Parliament via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Bef>
                <a:spcPts val="1200"/>
              </a:spcBef>
              <a:spcAft>
                <a:spcPts val="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to share Parliament Corporate services, including, supply chain services, financial services, human resources services and other services, but the Director is the accounting authority in this regards,</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1200"/>
              </a:spcBef>
              <a:spcAft>
                <a:spcPts val="0"/>
              </a:spcAft>
              <a:buFont typeface="Symbol" panose="05050102010706020507" pitchFamily="18" charset="2"/>
              <a:buNone/>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11</a:t>
            </a:fld>
            <a:endParaRPr lang="en-ZA"/>
          </a:p>
        </p:txBody>
      </p:sp>
    </p:spTree>
    <p:extLst>
      <p:ext uri="{BB962C8B-B14F-4D97-AF65-F5344CB8AC3E}">
        <p14:creationId xmlns:p14="http://schemas.microsoft.com/office/powerpoint/2010/main" xmlns="" val="1507993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a:lnSpc>
                <a:spcPct val="115000"/>
              </a:lnSpc>
              <a:spcBef>
                <a:spcPts val="1200"/>
              </a:spcBef>
              <a:spcAft>
                <a:spcPts val="0"/>
              </a:spcAft>
              <a:buFont typeface="Symbol" panose="05050102010706020507" pitchFamily="18" charset="2"/>
              <a:buNone/>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Adoption of the PBO proposed structure ref to </a:t>
            </a:r>
            <a:r>
              <a:rPr lang="en-ZA" sz="1100" b="1" dirty="0" smtClean="0">
                <a:effectLst/>
                <a:latin typeface="Century Gothic" panose="020B0502020202020204" pitchFamily="34" charset="0"/>
                <a:ea typeface="Calibri" panose="020F0502020204030204" pitchFamily="34" charset="0"/>
                <a:cs typeface="Times New Roman" panose="02020603050405020304" pitchFamily="18" charset="0"/>
              </a:rPr>
              <a:t>Annexure A</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Bef>
                <a:spcPts val="1200"/>
              </a:spcBef>
              <a:spcAft>
                <a:spcPts val="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1200"/>
              </a:spcBef>
              <a:spcAft>
                <a:spcPts val="120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The PBO is proposing the following working framework within Parliament, from which detailed protocols maybe agreed as suggested in the meeting with the Executive Authority. Any issues that might not be fully addressed by the working protocols, might be taken current process of amending the Money Bills Act,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endParaRPr lang="en-ZA" sz="11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lgn="just">
              <a:lnSpc>
                <a:spcPct val="115000"/>
              </a:lnSpc>
              <a:spcBef>
                <a:spcPts val="1200"/>
              </a:spcBef>
              <a:spcAft>
                <a:spcPts val="0"/>
              </a:spcAft>
              <a:buFont typeface="Symbol" panose="05050102010706020507" pitchFamily="18" charset="2"/>
              <a:buNone/>
            </a:pPr>
            <a:endParaRPr lang="en-ZA" sz="11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via the Director to present its three-year strategic plan together with the its budget to Parliament Budget Forum</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Director to account for attainment of performance targets and use of budget allocated to Parliament—as indicated in the Money bills Act— via Advisory Panel and Executive Authority</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to continue complying with FMPPA requirements of preparing monthly, quarterly and annual reports on performance and use of funds and submitted and scrutinised by Parliament via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Bef>
                <a:spcPts val="1200"/>
              </a:spcBef>
              <a:spcAft>
                <a:spcPts val="0"/>
              </a:spcAft>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PBO to share Parliament Corporate services, including, supply chain services, financial services, human resources services and other services, but the Director is the accounting authority in this regards,</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Bef>
                <a:spcPts val="1200"/>
              </a:spcBef>
              <a:spcAft>
                <a:spcPts val="0"/>
              </a:spcAft>
              <a:buFont typeface="Symbol" panose="05050102010706020507" pitchFamily="18" charset="2"/>
              <a:buNone/>
            </a:pPr>
            <a:r>
              <a:rPr lang="en-ZA" sz="1100" dirty="0" smtClean="0">
                <a:effectLst/>
                <a:latin typeface="Century Gothic" panose="020B0502020202020204" pitchFamily="34" charset="0"/>
                <a:ea typeface="Calibri" panose="020F0502020204030204" pitchFamily="34" charset="0"/>
                <a:cs typeface="Times New Roman" panose="02020603050405020304" pitchFamily="18" charset="0"/>
              </a:rPr>
              <a:t> </a:t>
            </a:r>
            <a:endParaRPr lang="en-ZA"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12</a:t>
            </a:fld>
            <a:endParaRPr lang="en-ZA"/>
          </a:p>
        </p:txBody>
      </p:sp>
    </p:spTree>
    <p:extLst>
      <p:ext uri="{BB962C8B-B14F-4D97-AF65-F5344CB8AC3E}">
        <p14:creationId xmlns:p14="http://schemas.microsoft.com/office/powerpoint/2010/main" xmlns="" val="2675296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100" dirty="0" smtClean="0"/>
              <a:t>SUGGESTIONS AND SUMMARY</a:t>
            </a:r>
          </a:p>
          <a:p>
            <a:r>
              <a:rPr lang="en-ZA" sz="1100" dirty="0" smtClean="0"/>
              <a:t>The Secretary to Parliament and Director PBO should enter into a Memorandum of Agreement to explicitly thrash out processes relating to the administration of the PBO within Parliament in relation to but not limited to the following critical matters:</a:t>
            </a:r>
          </a:p>
          <a:p>
            <a:pPr marL="171450" indent="-171450">
              <a:buFont typeface="Arial" panose="020B0604020202020204" pitchFamily="34" charset="0"/>
              <a:buChar char="•"/>
            </a:pPr>
            <a:r>
              <a:rPr lang="en-ZA" sz="1100" dirty="0" smtClean="0"/>
              <a:t>The delegated powers of the Director PBO should be clearly stipulated, codified, entrenched and enforced in Parliament in order to bring about operational and organisational efficiency in the PBO. Presently, the delegated powers of the Director PBO are not conscripted in any document in Parliament.</a:t>
            </a:r>
          </a:p>
          <a:p>
            <a:pPr marL="171450" indent="-171450">
              <a:buFont typeface="Arial" panose="020B0604020202020204" pitchFamily="34" charset="0"/>
              <a:buChar char="•"/>
            </a:pPr>
            <a:r>
              <a:rPr lang="en-ZA" sz="1100" dirty="0" smtClean="0"/>
              <a:t>Service charter or service level agreement for the provision of administrative assistance or services to the PBO in respect of shared services like Finance, Payroll Administration, Procurement (SCM), Travel Administration (Duma Travel), Facilities provision, ICT including other administrative services. </a:t>
            </a:r>
          </a:p>
          <a:p>
            <a:pPr marL="171450" indent="-171450">
              <a:buFont typeface="Arial" panose="020B0604020202020204" pitchFamily="34" charset="0"/>
              <a:buChar char="•"/>
            </a:pPr>
            <a:r>
              <a:rPr lang="en-ZA" sz="1100" dirty="0" smtClean="0"/>
              <a:t>Capacitation of the PBO to enable the office to carry out its legislative mandate to enable the office to render enhanced technical support to the Finance and Appropriations Committees, in both Houses. </a:t>
            </a:r>
          </a:p>
          <a:p>
            <a:pPr marL="171450" indent="-171450">
              <a:buFont typeface="Arial" panose="020B0604020202020204" pitchFamily="34" charset="0"/>
              <a:buChar char="•"/>
            </a:pPr>
            <a:r>
              <a:rPr lang="en-ZA" sz="1100" dirty="0" smtClean="0"/>
              <a:t>Provision of the necessary support and assistance to ensure that the PBO is capacitated to perform the various financial management and human resource functions. </a:t>
            </a:r>
          </a:p>
          <a:p>
            <a:pPr marL="171450" indent="-171450">
              <a:buFont typeface="Arial" panose="020B0604020202020204" pitchFamily="34" charset="0"/>
              <a:buChar char="•"/>
            </a:pPr>
            <a:r>
              <a:rPr lang="en-ZA" sz="1100" dirty="0" smtClean="0"/>
              <a:t>The Director is responsible and accountable for the human (personnel) and other resources capacitation of the PBO.</a:t>
            </a:r>
          </a:p>
          <a:p>
            <a:pPr marL="171450" indent="-171450">
              <a:buFont typeface="Arial" panose="020B0604020202020204" pitchFamily="34" charset="0"/>
              <a:buChar char="•"/>
            </a:pPr>
            <a:r>
              <a:rPr lang="en-ZA" sz="1100" dirty="0" smtClean="0"/>
              <a:t>The Director as the Head of the PBO, whose appointment must be endorsed by both Houses of Parliaments, reports to the Executive Authority of Parliament, who in turn reports to Parliament. </a:t>
            </a:r>
          </a:p>
          <a:p>
            <a:pPr marL="171450" indent="-171450">
              <a:buFont typeface="Arial" panose="020B0604020202020204" pitchFamily="34" charset="0"/>
              <a:buChar char="•"/>
            </a:pPr>
            <a:r>
              <a:rPr lang="en-ZA" sz="1100" dirty="0" smtClean="0"/>
              <a:t>To give effect to section 15(10) relating to the transfer of funds to the PBO. </a:t>
            </a:r>
          </a:p>
          <a:p>
            <a:pPr marL="171450" indent="-171450">
              <a:buFont typeface="Arial" panose="020B0604020202020204" pitchFamily="34" charset="0"/>
              <a:buChar char="•"/>
            </a:pPr>
            <a:endParaRPr lang="en-ZA" sz="1100" dirty="0"/>
          </a:p>
        </p:txBody>
      </p:sp>
      <p:sp>
        <p:nvSpPr>
          <p:cNvPr id="4" name="Slide Number Placeholder 3"/>
          <p:cNvSpPr>
            <a:spLocks noGrp="1"/>
          </p:cNvSpPr>
          <p:nvPr>
            <p:ph type="sldNum" sz="quarter" idx="10"/>
          </p:nvPr>
        </p:nvSpPr>
        <p:spPr/>
        <p:txBody>
          <a:bodyPr/>
          <a:lstStyle/>
          <a:p>
            <a:fld id="{BB971D64-5882-4B53-ACB3-44510AF11FC0}" type="slidenum">
              <a:rPr lang="en-ZA" smtClean="0"/>
              <a:pPr/>
              <a:t>13</a:t>
            </a:fld>
            <a:endParaRPr lang="en-ZA"/>
          </a:p>
        </p:txBody>
      </p:sp>
    </p:spTree>
    <p:extLst>
      <p:ext uri="{BB962C8B-B14F-4D97-AF65-F5344CB8AC3E}">
        <p14:creationId xmlns:p14="http://schemas.microsoft.com/office/powerpoint/2010/main" xmlns="" val="153352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fld id="{A12C5F85-0963-46E0-A77B-D2A853E7C852}"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016998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526A4A5E-E294-450E-AFFE-8A66EC76C8B4}"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428843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F2A50319-666A-490D-ADB8-65495585E217}"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790926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pPr>
              <a:defRPr/>
            </a:pPr>
            <a:fld id="{49D01E11-3F5F-46C0-8BED-84F6230C0F1A}" type="datetime1">
              <a:rPr lang="en-US" smtClean="0"/>
              <a:pPr>
                <a:defRPr/>
              </a:pPr>
              <a:t>2/8/2017</a:t>
            </a:fld>
            <a:endParaRPr lang="en-ZA"/>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pPr>
              <a:defRPr/>
            </a:pPr>
            <a:endParaRPr lang="en-ZA"/>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889FEBEA-086E-479A-A7F7-1B7935D84714}" type="slidenum">
              <a:rPr lang="en-ZA" smtClean="0"/>
              <a:pPr>
                <a:defRPr/>
              </a:pPr>
              <a:t>‹#›</a:t>
            </a:fld>
            <a:endParaRPr lang="en-ZA"/>
          </a:p>
        </p:txBody>
      </p:sp>
    </p:spTree>
    <p:extLst>
      <p:ext uri="{BB962C8B-B14F-4D97-AF65-F5344CB8AC3E}">
        <p14:creationId xmlns:p14="http://schemas.microsoft.com/office/powerpoint/2010/main" xmlns="" val="59189413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52DB8C91-5AA5-4910-B9F0-C6D1953827AE}" type="datetime1">
              <a:rPr lang="en-US" smtClean="0"/>
              <a:pPr>
                <a:defRPr/>
              </a:pPr>
              <a:t>2/8/2017</a:t>
            </a:fld>
            <a:endParaRPr lang="en-ZA"/>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580CF7F-A45D-4281-9439-22ACBE9E4A59}" type="slidenum">
              <a:rPr lang="en-ZA" smtClean="0"/>
              <a:pPr>
                <a:defRPr/>
              </a:pPr>
              <a:t>‹#›</a:t>
            </a:fld>
            <a:endParaRPr lang="en-ZA"/>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3876979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56B9D97-E1C8-4A0A-9AA1-6F7168D2B9C8}" type="datetime1">
              <a:rPr lang="en-US" smtClean="0"/>
              <a:pPr>
                <a:defRPr/>
              </a:pPr>
              <a:t>2/8/2017</a:t>
            </a:fld>
            <a:endParaRPr lang="en-ZA"/>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pPr>
              <a:defRPr/>
            </a:pPr>
            <a:fld id="{B9F6A6AB-4C77-4EF1-89AD-4E0BA6315370}" type="slidenum">
              <a:rPr lang="en-ZA" smtClean="0"/>
              <a:pPr>
                <a:defRPr/>
              </a:pPr>
              <a:t>‹#›</a:t>
            </a:fld>
            <a:endParaRPr lang="en-ZA"/>
          </a:p>
        </p:txBody>
      </p:sp>
      <p:sp>
        <p:nvSpPr>
          <p:cNvPr id="14" name="Footer Placeholder 13"/>
          <p:cNvSpPr>
            <a:spLocks noGrp="1"/>
          </p:cNvSpPr>
          <p:nvPr>
            <p:ph type="ftr" sz="quarter" idx="12"/>
          </p:nvPr>
        </p:nvSpPr>
        <p:spPr/>
        <p:txBody>
          <a:bodyPr/>
          <a:lstStyle/>
          <a:p>
            <a:pPr>
              <a:defRPr/>
            </a:pPr>
            <a:endParaRPr lang="en-ZA"/>
          </a:p>
        </p:txBody>
      </p:sp>
    </p:spTree>
    <p:extLst>
      <p:ext uri="{BB962C8B-B14F-4D97-AF65-F5344CB8AC3E}">
        <p14:creationId xmlns:p14="http://schemas.microsoft.com/office/powerpoint/2010/main" xmlns="" val="343863479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04654416-A9CA-4E25-9CEE-CFE6623C7EE0}" type="datetime1">
              <a:rPr lang="en-US" smtClean="0"/>
              <a:pPr>
                <a:defRPr/>
              </a:pPr>
              <a:t>2/8/2017</a:t>
            </a:fld>
            <a:endParaRPr lang="en-ZA"/>
          </a:p>
        </p:txBody>
      </p:sp>
      <p:sp>
        <p:nvSpPr>
          <p:cNvPr id="10" name="Slide Number Placeholder 9"/>
          <p:cNvSpPr>
            <a:spLocks noGrp="1"/>
          </p:cNvSpPr>
          <p:nvPr>
            <p:ph type="sldNum" sz="quarter" idx="16"/>
          </p:nvPr>
        </p:nvSpPr>
        <p:spPr/>
        <p:txBody>
          <a:bodyPr rtlCol="0"/>
          <a:lstStyle/>
          <a:p>
            <a:pPr>
              <a:defRPr/>
            </a:pPr>
            <a:fld id="{F338F5F0-0992-404E-B9D0-6CF9A38EB9AD}" type="slidenum">
              <a:rPr lang="en-ZA" smtClean="0"/>
              <a:pPr>
                <a:defRPr/>
              </a:pPr>
              <a:t>‹#›</a:t>
            </a:fld>
            <a:endParaRPr lang="en-ZA"/>
          </a:p>
        </p:txBody>
      </p:sp>
      <p:sp>
        <p:nvSpPr>
          <p:cNvPr id="12" name="Footer Placeholder 11"/>
          <p:cNvSpPr>
            <a:spLocks noGrp="1"/>
          </p:cNvSpPr>
          <p:nvPr>
            <p:ph type="ftr" sz="quarter" idx="17"/>
          </p:nvPr>
        </p:nvSpPr>
        <p:spPr/>
        <p:txBody>
          <a:bodyPr rtlCol="0"/>
          <a:lstStyle/>
          <a:p>
            <a:pPr>
              <a:defRPr/>
            </a:pPr>
            <a:endParaRPr lang="en-ZA"/>
          </a:p>
        </p:txBody>
      </p:sp>
    </p:spTree>
    <p:extLst>
      <p:ext uri="{BB962C8B-B14F-4D97-AF65-F5344CB8AC3E}">
        <p14:creationId xmlns:p14="http://schemas.microsoft.com/office/powerpoint/2010/main" xmlns="" val="2440500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FBECA2B6-9B5E-46E8-B236-12A6DD2EA268}" type="datetime1">
              <a:rPr lang="en-US" smtClean="0"/>
              <a:pPr>
                <a:defRPr/>
              </a:pPr>
              <a:t>2/8/2017</a:t>
            </a:fld>
            <a:endParaRPr lang="en-ZA"/>
          </a:p>
        </p:txBody>
      </p:sp>
      <p:sp>
        <p:nvSpPr>
          <p:cNvPr id="12" name="Slide Number Placeholder 11"/>
          <p:cNvSpPr>
            <a:spLocks noGrp="1"/>
          </p:cNvSpPr>
          <p:nvPr>
            <p:ph type="sldNum" sz="quarter" idx="16"/>
          </p:nvPr>
        </p:nvSpPr>
        <p:spPr/>
        <p:txBody>
          <a:bodyPr rtlCol="0"/>
          <a:lstStyle/>
          <a:p>
            <a:pPr>
              <a:defRPr/>
            </a:pPr>
            <a:fld id="{25F93155-59F3-48A3-A33B-075DD6946058}" type="slidenum">
              <a:rPr lang="en-ZA" smtClean="0"/>
              <a:pPr>
                <a:defRPr/>
              </a:pPr>
              <a:t>‹#›</a:t>
            </a:fld>
            <a:endParaRPr lang="en-ZA"/>
          </a:p>
        </p:txBody>
      </p:sp>
      <p:sp>
        <p:nvSpPr>
          <p:cNvPr id="14" name="Footer Placeholder 13"/>
          <p:cNvSpPr>
            <a:spLocks noGrp="1"/>
          </p:cNvSpPr>
          <p:nvPr>
            <p:ph type="ftr" sz="quarter" idx="17"/>
          </p:nvPr>
        </p:nvSpPr>
        <p:spPr/>
        <p:txBody>
          <a:bodyPr rtlCol="0"/>
          <a:lstStyle/>
          <a:p>
            <a:pPr>
              <a:defRPr/>
            </a:pPr>
            <a:endParaRPr lang="en-ZA"/>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xmlns="" val="1889747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457A17FF-14E9-49D5-985C-A6E147EA36D0}" type="datetime1">
              <a:rPr lang="en-US" smtClean="0"/>
              <a:pPr>
                <a:defRPr/>
              </a:pPr>
              <a:t>2/8/2017</a:t>
            </a:fld>
            <a:endParaRPr lang="en-ZA"/>
          </a:p>
        </p:txBody>
      </p:sp>
      <p:sp>
        <p:nvSpPr>
          <p:cNvPr id="4" name="Footer Placeholder 3"/>
          <p:cNvSpPr>
            <a:spLocks noGrp="1"/>
          </p:cNvSpPr>
          <p:nvPr>
            <p:ph type="ftr" sz="quarter" idx="11"/>
          </p:nvPr>
        </p:nvSpPr>
        <p:spPr/>
        <p:txBody>
          <a:bodyPr/>
          <a:lstStyle/>
          <a:p>
            <a:pPr>
              <a:defRPr/>
            </a:pPr>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53EFC297-2928-45A1-B6E7-4141C246A3A1}" type="slidenum">
              <a:rPr lang="en-ZA" smtClean="0"/>
              <a:pPr>
                <a:defRPr/>
              </a:pPr>
              <a:t>‹#›</a:t>
            </a:fld>
            <a:endParaRPr lang="en-ZA"/>
          </a:p>
        </p:txBody>
      </p:sp>
    </p:spTree>
    <p:extLst>
      <p:ext uri="{BB962C8B-B14F-4D97-AF65-F5344CB8AC3E}">
        <p14:creationId xmlns:p14="http://schemas.microsoft.com/office/powerpoint/2010/main" xmlns="" val="322093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C2B1077-FD0A-44CF-85BA-66B32C004001}" type="datetime1">
              <a:rPr lang="en-US" smtClean="0"/>
              <a:pPr>
                <a:defRPr/>
              </a:pPr>
              <a:t>2/8/2017</a:t>
            </a:fld>
            <a:endParaRPr lang="en-ZA"/>
          </a:p>
        </p:txBody>
      </p:sp>
      <p:sp>
        <p:nvSpPr>
          <p:cNvPr id="3" name="Footer Placeholder 2"/>
          <p:cNvSpPr>
            <a:spLocks noGrp="1"/>
          </p:cNvSpPr>
          <p:nvPr>
            <p:ph type="ftr" sz="quarter" idx="11"/>
          </p:nvPr>
        </p:nvSpPr>
        <p:spPr/>
        <p:txBody>
          <a:bodyPr/>
          <a:lstStyle/>
          <a:p>
            <a:pPr>
              <a:defRPr/>
            </a:pPr>
            <a:endParaRPr lang="en-ZA"/>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5BE509C8-1385-4B5D-B2BA-B06075404A88}" type="slidenum">
              <a:rPr lang="en-ZA" smtClean="0"/>
              <a:pPr>
                <a:defRPr/>
              </a:pPr>
              <a:t>‹#›</a:t>
            </a:fld>
            <a:endParaRPr lang="en-ZA"/>
          </a:p>
        </p:txBody>
      </p:sp>
    </p:spTree>
    <p:extLst>
      <p:ext uri="{BB962C8B-B14F-4D97-AF65-F5344CB8AC3E}">
        <p14:creationId xmlns:p14="http://schemas.microsoft.com/office/powerpoint/2010/main" xmlns="" val="3542964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27A7344B-9263-4B2C-8245-F5BF6C1D035B}" type="datetime1">
              <a:rPr lang="en-US" smtClean="0"/>
              <a:pPr>
                <a:defRPr/>
              </a:pPr>
              <a:t>2/8/2017</a:t>
            </a:fld>
            <a:endParaRPr lang="en-ZA"/>
          </a:p>
        </p:txBody>
      </p:sp>
      <p:sp>
        <p:nvSpPr>
          <p:cNvPr id="6" name="Footer Placeholder 5"/>
          <p:cNvSpPr>
            <a:spLocks noGrp="1"/>
          </p:cNvSpPr>
          <p:nvPr>
            <p:ph type="ftr" sz="quarter" idx="11"/>
          </p:nvPr>
        </p:nvSpPr>
        <p:spPr/>
        <p:txBody>
          <a:bodyPr/>
          <a:lstStyle/>
          <a:p>
            <a:pPr>
              <a:defRPr/>
            </a:pPr>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64FADD04-B816-4FEC-909F-89CF606BB3DD}" type="slidenum">
              <a:rPr lang="en-ZA" smtClean="0"/>
              <a:pPr>
                <a:defRPr/>
              </a:pPr>
              <a:t>‹#›</a:t>
            </a:fld>
            <a:endParaRPr lang="en-ZA"/>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4282815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E0AEA9A8-B9FB-4AC2-8707-035865FE9F76}"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018293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pPr>
              <a:defRPr/>
            </a:pPr>
            <a:fld id="{BBC608F8-95D1-49DE-A397-FCF89E4A4357}" type="datetime1">
              <a:rPr lang="en-US" smtClean="0"/>
              <a:pPr>
                <a:defRPr/>
              </a:pPr>
              <a:t>2/8/2017</a:t>
            </a:fld>
            <a:endParaRPr lang="en-ZA"/>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pPr>
              <a:defRPr/>
            </a:pPr>
            <a:fld id="{4C8D9C0C-B401-4812-994A-606B3D169B56}" type="slidenum">
              <a:rPr lang="en-ZA" smtClean="0"/>
              <a:pPr>
                <a:defRPr/>
              </a:pPr>
              <a:t>‹#›</a:t>
            </a:fld>
            <a:endParaRPr lang="en-ZA"/>
          </a:p>
        </p:txBody>
      </p:sp>
      <p:sp>
        <p:nvSpPr>
          <p:cNvPr id="14" name="Footer Placeholder 13"/>
          <p:cNvSpPr>
            <a:spLocks noGrp="1"/>
          </p:cNvSpPr>
          <p:nvPr>
            <p:ph type="ftr" sz="quarter" idx="12"/>
          </p:nvPr>
        </p:nvSpPr>
        <p:spPr>
          <a:xfrm>
            <a:off x="2133600" y="6248207"/>
            <a:ext cx="6096000" cy="365125"/>
          </a:xfrm>
        </p:spPr>
        <p:txBody>
          <a:bodyPr rtlCol="0"/>
          <a:lstStyle/>
          <a:p>
            <a:pPr>
              <a:defRPr/>
            </a:pPr>
            <a:endParaRPr lang="en-ZA"/>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xmlns="" val="340677369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63A92C7-250E-49C5-97B9-88094E86CA83}" type="datetime1">
              <a:rPr lang="en-US" smtClean="0"/>
              <a:pPr>
                <a:defRPr/>
              </a:pPr>
              <a:t>2/8/2017</a:t>
            </a:fld>
            <a:endParaRPr lang="en-ZA"/>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fld id="{30428750-2B5A-4EAB-A0D4-66A89A00ED57}" type="slidenum">
              <a:rPr lang="en-ZA" smtClean="0"/>
              <a:pPr>
                <a:defRPr/>
              </a:pPr>
              <a:t>‹#›</a:t>
            </a:fld>
            <a:endParaRPr lang="en-ZA"/>
          </a:p>
        </p:txBody>
      </p:sp>
    </p:spTree>
    <p:extLst>
      <p:ext uri="{BB962C8B-B14F-4D97-AF65-F5344CB8AC3E}">
        <p14:creationId xmlns:p14="http://schemas.microsoft.com/office/powerpoint/2010/main" xmlns="" val="2242381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pPr>
              <a:defRPr/>
            </a:pPr>
            <a:fld id="{E9C4C20B-725A-4A40-B805-DDF44315585D}" type="datetime1">
              <a:rPr lang="en-US" smtClean="0"/>
              <a:pPr>
                <a:defRPr/>
              </a:pPr>
              <a:t>2/8/2017</a:t>
            </a:fld>
            <a:endParaRPr lang="en-ZA"/>
          </a:p>
        </p:txBody>
      </p:sp>
      <p:sp>
        <p:nvSpPr>
          <p:cNvPr id="5" name="Footer Placeholder 4"/>
          <p:cNvSpPr>
            <a:spLocks noGrp="1"/>
          </p:cNvSpPr>
          <p:nvPr>
            <p:ph type="ftr" sz="quarter" idx="11"/>
          </p:nvPr>
        </p:nvSpPr>
        <p:spPr>
          <a:xfrm>
            <a:off x="609602" y="6248208"/>
            <a:ext cx="7431311" cy="365125"/>
          </a:xfrm>
        </p:spPr>
        <p:txBody>
          <a:bodyPr/>
          <a:lstStyle/>
          <a:p>
            <a:pPr>
              <a:defRPr/>
            </a:pPr>
            <a:endParaRPr lang="en-ZA"/>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pPr>
              <a:defRPr/>
            </a:pPr>
            <a:fld id="{812DB16F-ED9D-4ACD-8E3B-BBA0F295F041}" type="slidenum">
              <a:rPr lang="en-ZA" smtClean="0"/>
              <a:pPr>
                <a:defRPr/>
              </a:pPr>
              <a:t>‹#›</a:t>
            </a:fld>
            <a:endParaRPr lang="en-ZA"/>
          </a:p>
        </p:txBody>
      </p:sp>
    </p:spTree>
    <p:extLst>
      <p:ext uri="{BB962C8B-B14F-4D97-AF65-F5344CB8AC3E}">
        <p14:creationId xmlns:p14="http://schemas.microsoft.com/office/powerpoint/2010/main" xmlns="" val="256439984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621F38-975F-E847-8472-05E5F5FF3F33}"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2BE80-DED4-504D-BFB9-746F323304E3}"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87997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21F38-975F-E847-8472-05E5F5FF3F33}"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17933427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621F38-975F-E847-8472-05E5F5FF3F33}"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2BE80-DED4-504D-BFB9-746F323304E3}"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294242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621F38-975F-E847-8472-05E5F5FF3F33}"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1864042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621F38-975F-E847-8472-05E5F5FF3F33}"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28073531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621F38-975F-E847-8472-05E5F5FF3F33}"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24563741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2621F38-975F-E847-8472-05E5F5FF3F33}" type="datetimeFigureOut">
              <a:rPr lang="en-US" smtClean="0"/>
              <a:pPr/>
              <a:t>2/8/2017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93891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2039A05-1D8C-4AB5-92BB-7BE3AE36720B}"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326905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D2621F38-975F-E847-8472-05E5F5FF3F33}" type="datetimeFigureOut">
              <a:rPr lang="en-US" smtClean="0"/>
              <a:pPr/>
              <a:t>2/8/2017</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15748914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621F38-975F-E847-8472-05E5F5FF3F33}"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37617031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21F38-975F-E847-8472-05E5F5FF3F33}"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12001375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21F38-975F-E847-8472-05E5F5FF3F33}"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2BE80-DED4-504D-BFB9-746F323304E3}" type="slidenum">
              <a:rPr lang="en-US" smtClean="0"/>
              <a:pPr/>
              <a:t>‹#›</a:t>
            </a:fld>
            <a:endParaRPr lang="en-US"/>
          </a:p>
        </p:txBody>
      </p:sp>
    </p:spTree>
    <p:extLst>
      <p:ext uri="{BB962C8B-B14F-4D97-AF65-F5344CB8AC3E}">
        <p14:creationId xmlns:p14="http://schemas.microsoft.com/office/powerpoint/2010/main" xmlns="" val="978259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fld id="{A12C5F85-0963-46E0-A77B-D2A853E7C852}"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41127949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E0AEA9A8-B9FB-4AC2-8707-035865FE9F76}"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769351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2039A05-1D8C-4AB5-92BB-7BE3AE36720B}"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3720572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fld id="{9C017451-C8A5-4390-8169-933003E28FD7}"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866025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fld id="{20333DEB-C716-46BB-96B0-B8B9C6C730DD}" type="datetime1">
              <a:rPr lang="en-ZA" smtClean="0"/>
              <a:pPr/>
              <a:t>2017/02/08</a:t>
            </a:fld>
            <a:endParaRPr lang="en-ZA"/>
          </a:p>
        </p:txBody>
      </p:sp>
      <p:sp>
        <p:nvSpPr>
          <p:cNvPr id="8" name="Footer Placeholder 4"/>
          <p:cNvSpPr>
            <a:spLocks noGrp="1"/>
          </p:cNvSpPr>
          <p:nvPr>
            <p:ph type="ftr" sz="quarter" idx="11"/>
          </p:nvPr>
        </p:nvSpPr>
        <p:spPr/>
        <p:txBody>
          <a:bodyPr/>
          <a:lstStyle>
            <a:lvl1pPr>
              <a:defRPr/>
            </a:lvl1pPr>
          </a:lstStyle>
          <a:p>
            <a:endParaRPr lang="en-ZA"/>
          </a:p>
        </p:txBody>
      </p:sp>
      <p:sp>
        <p:nvSpPr>
          <p:cNvPr id="9"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34505762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fld id="{08B8C254-737D-4290-9E56-FBCD1763E847}" type="datetime1">
              <a:rPr lang="en-ZA" smtClean="0"/>
              <a:pPr/>
              <a:t>2017/02/08</a:t>
            </a:fld>
            <a:endParaRPr lang="en-ZA"/>
          </a:p>
        </p:txBody>
      </p:sp>
      <p:sp>
        <p:nvSpPr>
          <p:cNvPr id="4" name="Footer Placeholder 4"/>
          <p:cNvSpPr>
            <a:spLocks noGrp="1"/>
          </p:cNvSpPr>
          <p:nvPr>
            <p:ph type="ftr" sz="quarter" idx="11"/>
          </p:nvPr>
        </p:nvSpPr>
        <p:spPr/>
        <p:txBody>
          <a:bodyPr/>
          <a:lstStyle>
            <a:lvl1pPr>
              <a:defRPr/>
            </a:lvl1pPr>
          </a:lstStyle>
          <a:p>
            <a:endParaRPr lang="en-ZA"/>
          </a:p>
        </p:txBody>
      </p:sp>
      <p:sp>
        <p:nvSpPr>
          <p:cNvPr id="5"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3605085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fld id="{9C017451-C8A5-4390-8169-933003E28FD7}"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5320497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FFF06F8-0859-4A94-9913-DB7408D19776}" type="datetime1">
              <a:rPr lang="en-ZA" smtClean="0"/>
              <a:pPr/>
              <a:t>2017/02/08</a:t>
            </a:fld>
            <a:endParaRPr lang="en-ZA"/>
          </a:p>
        </p:txBody>
      </p:sp>
      <p:sp>
        <p:nvSpPr>
          <p:cNvPr id="3" name="Footer Placeholder 4"/>
          <p:cNvSpPr>
            <a:spLocks noGrp="1"/>
          </p:cNvSpPr>
          <p:nvPr>
            <p:ph type="ftr" sz="quarter" idx="11"/>
          </p:nvPr>
        </p:nvSpPr>
        <p:spPr/>
        <p:txBody>
          <a:bodyPr/>
          <a:lstStyle>
            <a:lvl1pPr>
              <a:defRPr/>
            </a:lvl1pPr>
          </a:lstStyle>
          <a:p>
            <a:endParaRPr lang="en-ZA"/>
          </a:p>
        </p:txBody>
      </p:sp>
      <p:sp>
        <p:nvSpPr>
          <p:cNvPr id="4"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9324711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0579451-1406-4E39-A2F8-AD82140781BA}"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1571991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79B2AEB-D3DB-4FE4-9EC2-D98E34260639}"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3968410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526A4A5E-E294-450E-AFFE-8A66EC76C8B4}"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5785553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fld id="{F2A50319-666A-490D-ADB8-65495585E217}" type="datetime1">
              <a:rPr lang="en-ZA" smtClean="0"/>
              <a:pPr/>
              <a:t>2017/02/08</a:t>
            </a:fld>
            <a:endParaRPr lang="en-ZA"/>
          </a:p>
        </p:txBody>
      </p:sp>
      <p:sp>
        <p:nvSpPr>
          <p:cNvPr id="5" name="Footer Placeholder 4"/>
          <p:cNvSpPr>
            <a:spLocks noGrp="1"/>
          </p:cNvSpPr>
          <p:nvPr>
            <p:ph type="ftr" sz="quarter" idx="11"/>
          </p:nvPr>
        </p:nvSpPr>
        <p:spPr/>
        <p:txBody>
          <a:bodyPr/>
          <a:lstStyle>
            <a:lvl1pPr>
              <a:defRPr/>
            </a:lvl1pPr>
          </a:lstStyle>
          <a:p>
            <a:endParaRPr lang="en-ZA"/>
          </a:p>
        </p:txBody>
      </p:sp>
      <p:sp>
        <p:nvSpPr>
          <p:cNvPr id="6"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5273183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pPr>
              <a:defRPr/>
            </a:pPr>
            <a:fld id="{49D01E11-3F5F-46C0-8BED-84F6230C0F1A}" type="datetime1">
              <a:rPr lang="en-US" smtClean="0"/>
              <a:pPr>
                <a:defRPr/>
              </a:pPr>
              <a:t>2/8/2017</a:t>
            </a:fld>
            <a:endParaRPr lang="en-ZA"/>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pPr>
              <a:defRPr/>
            </a:pPr>
            <a:endParaRPr lang="en-ZA"/>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pPr>
              <a:defRPr/>
            </a:pPr>
            <a:fld id="{889FEBEA-086E-479A-A7F7-1B7935D84714}" type="slidenum">
              <a:rPr lang="en-ZA" smtClean="0"/>
              <a:pPr>
                <a:defRPr/>
              </a:pPr>
              <a:t>‹#›</a:t>
            </a:fld>
            <a:endParaRPr lang="en-ZA"/>
          </a:p>
        </p:txBody>
      </p:sp>
    </p:spTree>
    <p:extLst>
      <p:ext uri="{BB962C8B-B14F-4D97-AF65-F5344CB8AC3E}">
        <p14:creationId xmlns:p14="http://schemas.microsoft.com/office/powerpoint/2010/main" xmlns="" val="564669010"/>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52DB8C91-5AA5-4910-B9F0-C6D1953827AE}" type="datetime1">
              <a:rPr lang="en-US" smtClean="0"/>
              <a:pPr>
                <a:defRPr/>
              </a:pPr>
              <a:t>2/8/2017</a:t>
            </a:fld>
            <a:endParaRPr lang="en-ZA"/>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580CF7F-A45D-4281-9439-22ACBE9E4A59}" type="slidenum">
              <a:rPr lang="en-ZA" smtClean="0"/>
              <a:pPr>
                <a:defRPr/>
              </a:pPr>
              <a:t>‹#›</a:t>
            </a:fld>
            <a:endParaRPr lang="en-ZA"/>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15452223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56B9D97-E1C8-4A0A-9AA1-6F7168D2B9C8}" type="datetime1">
              <a:rPr lang="en-US" smtClean="0"/>
              <a:pPr>
                <a:defRPr/>
              </a:pPr>
              <a:t>2/8/2017</a:t>
            </a:fld>
            <a:endParaRPr lang="en-ZA"/>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pPr>
              <a:defRPr/>
            </a:pPr>
            <a:fld id="{B9F6A6AB-4C77-4EF1-89AD-4E0BA6315370}" type="slidenum">
              <a:rPr lang="en-ZA" smtClean="0"/>
              <a:pPr>
                <a:defRPr/>
              </a:pPr>
              <a:t>‹#›</a:t>
            </a:fld>
            <a:endParaRPr lang="en-ZA"/>
          </a:p>
        </p:txBody>
      </p:sp>
      <p:sp>
        <p:nvSpPr>
          <p:cNvPr id="14" name="Footer Placeholder 13"/>
          <p:cNvSpPr>
            <a:spLocks noGrp="1"/>
          </p:cNvSpPr>
          <p:nvPr>
            <p:ph type="ftr" sz="quarter" idx="12"/>
          </p:nvPr>
        </p:nvSpPr>
        <p:spPr/>
        <p:txBody>
          <a:bodyPr/>
          <a:lstStyle/>
          <a:p>
            <a:pPr>
              <a:defRPr/>
            </a:pPr>
            <a:endParaRPr lang="en-ZA"/>
          </a:p>
        </p:txBody>
      </p:sp>
    </p:spTree>
    <p:extLst>
      <p:ext uri="{BB962C8B-B14F-4D97-AF65-F5344CB8AC3E}">
        <p14:creationId xmlns:p14="http://schemas.microsoft.com/office/powerpoint/2010/main" xmlns="" val="3303859756"/>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04654416-A9CA-4E25-9CEE-CFE6623C7EE0}" type="datetime1">
              <a:rPr lang="en-US" smtClean="0"/>
              <a:pPr>
                <a:defRPr/>
              </a:pPr>
              <a:t>2/8/2017</a:t>
            </a:fld>
            <a:endParaRPr lang="en-ZA"/>
          </a:p>
        </p:txBody>
      </p:sp>
      <p:sp>
        <p:nvSpPr>
          <p:cNvPr id="10" name="Slide Number Placeholder 9"/>
          <p:cNvSpPr>
            <a:spLocks noGrp="1"/>
          </p:cNvSpPr>
          <p:nvPr>
            <p:ph type="sldNum" sz="quarter" idx="16"/>
          </p:nvPr>
        </p:nvSpPr>
        <p:spPr/>
        <p:txBody>
          <a:bodyPr rtlCol="0"/>
          <a:lstStyle/>
          <a:p>
            <a:pPr>
              <a:defRPr/>
            </a:pPr>
            <a:fld id="{F338F5F0-0992-404E-B9D0-6CF9A38EB9AD}" type="slidenum">
              <a:rPr lang="en-ZA" smtClean="0"/>
              <a:pPr>
                <a:defRPr/>
              </a:pPr>
              <a:t>‹#›</a:t>
            </a:fld>
            <a:endParaRPr lang="en-ZA"/>
          </a:p>
        </p:txBody>
      </p:sp>
      <p:sp>
        <p:nvSpPr>
          <p:cNvPr id="12" name="Footer Placeholder 11"/>
          <p:cNvSpPr>
            <a:spLocks noGrp="1"/>
          </p:cNvSpPr>
          <p:nvPr>
            <p:ph type="ftr" sz="quarter" idx="17"/>
          </p:nvPr>
        </p:nvSpPr>
        <p:spPr/>
        <p:txBody>
          <a:bodyPr rtlCol="0"/>
          <a:lstStyle/>
          <a:p>
            <a:pPr>
              <a:defRPr/>
            </a:pPr>
            <a:endParaRPr lang="en-ZA"/>
          </a:p>
        </p:txBody>
      </p:sp>
    </p:spTree>
    <p:extLst>
      <p:ext uri="{BB962C8B-B14F-4D97-AF65-F5344CB8AC3E}">
        <p14:creationId xmlns:p14="http://schemas.microsoft.com/office/powerpoint/2010/main" xmlns="" val="30011511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FBECA2B6-9B5E-46E8-B236-12A6DD2EA268}" type="datetime1">
              <a:rPr lang="en-US" smtClean="0"/>
              <a:pPr>
                <a:defRPr/>
              </a:pPr>
              <a:t>2/8/2017</a:t>
            </a:fld>
            <a:endParaRPr lang="en-ZA"/>
          </a:p>
        </p:txBody>
      </p:sp>
      <p:sp>
        <p:nvSpPr>
          <p:cNvPr id="12" name="Slide Number Placeholder 11"/>
          <p:cNvSpPr>
            <a:spLocks noGrp="1"/>
          </p:cNvSpPr>
          <p:nvPr>
            <p:ph type="sldNum" sz="quarter" idx="16"/>
          </p:nvPr>
        </p:nvSpPr>
        <p:spPr/>
        <p:txBody>
          <a:bodyPr rtlCol="0"/>
          <a:lstStyle/>
          <a:p>
            <a:pPr>
              <a:defRPr/>
            </a:pPr>
            <a:fld id="{25F93155-59F3-48A3-A33B-075DD6946058}" type="slidenum">
              <a:rPr lang="en-ZA" smtClean="0"/>
              <a:pPr>
                <a:defRPr/>
              </a:pPr>
              <a:t>‹#›</a:t>
            </a:fld>
            <a:endParaRPr lang="en-ZA"/>
          </a:p>
        </p:txBody>
      </p:sp>
      <p:sp>
        <p:nvSpPr>
          <p:cNvPr id="14" name="Footer Placeholder 13"/>
          <p:cNvSpPr>
            <a:spLocks noGrp="1"/>
          </p:cNvSpPr>
          <p:nvPr>
            <p:ph type="ftr" sz="quarter" idx="17"/>
          </p:nvPr>
        </p:nvSpPr>
        <p:spPr/>
        <p:txBody>
          <a:bodyPr rtlCol="0"/>
          <a:lstStyle/>
          <a:p>
            <a:pPr>
              <a:defRPr/>
            </a:pPr>
            <a:endParaRPr lang="en-ZA"/>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xmlns="" val="424013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fld id="{20333DEB-C716-46BB-96B0-B8B9C6C730DD}" type="datetime1">
              <a:rPr lang="en-ZA" smtClean="0"/>
              <a:pPr/>
              <a:t>2017/02/08</a:t>
            </a:fld>
            <a:endParaRPr lang="en-ZA"/>
          </a:p>
        </p:txBody>
      </p:sp>
      <p:sp>
        <p:nvSpPr>
          <p:cNvPr id="8" name="Footer Placeholder 4"/>
          <p:cNvSpPr>
            <a:spLocks noGrp="1"/>
          </p:cNvSpPr>
          <p:nvPr>
            <p:ph type="ftr" sz="quarter" idx="11"/>
          </p:nvPr>
        </p:nvSpPr>
        <p:spPr/>
        <p:txBody>
          <a:bodyPr/>
          <a:lstStyle>
            <a:lvl1pPr>
              <a:defRPr/>
            </a:lvl1pPr>
          </a:lstStyle>
          <a:p>
            <a:endParaRPr lang="en-ZA"/>
          </a:p>
        </p:txBody>
      </p:sp>
      <p:sp>
        <p:nvSpPr>
          <p:cNvPr id="9"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9978342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457A17FF-14E9-49D5-985C-A6E147EA36D0}" type="datetime1">
              <a:rPr lang="en-US" smtClean="0"/>
              <a:pPr>
                <a:defRPr/>
              </a:pPr>
              <a:t>2/8/2017</a:t>
            </a:fld>
            <a:endParaRPr lang="en-ZA"/>
          </a:p>
        </p:txBody>
      </p:sp>
      <p:sp>
        <p:nvSpPr>
          <p:cNvPr id="4" name="Footer Placeholder 3"/>
          <p:cNvSpPr>
            <a:spLocks noGrp="1"/>
          </p:cNvSpPr>
          <p:nvPr>
            <p:ph type="ftr" sz="quarter" idx="11"/>
          </p:nvPr>
        </p:nvSpPr>
        <p:spPr/>
        <p:txBody>
          <a:bodyPr/>
          <a:lstStyle/>
          <a:p>
            <a:pPr>
              <a:defRPr/>
            </a:pPr>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53EFC297-2928-45A1-B6E7-4141C246A3A1}" type="slidenum">
              <a:rPr lang="en-ZA" smtClean="0"/>
              <a:pPr>
                <a:defRPr/>
              </a:pPr>
              <a:t>‹#›</a:t>
            </a:fld>
            <a:endParaRPr lang="en-ZA"/>
          </a:p>
        </p:txBody>
      </p:sp>
    </p:spTree>
    <p:extLst>
      <p:ext uri="{BB962C8B-B14F-4D97-AF65-F5344CB8AC3E}">
        <p14:creationId xmlns:p14="http://schemas.microsoft.com/office/powerpoint/2010/main" xmlns="" val="2471130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C2B1077-FD0A-44CF-85BA-66B32C004001}" type="datetime1">
              <a:rPr lang="en-US" smtClean="0"/>
              <a:pPr>
                <a:defRPr/>
              </a:pPr>
              <a:t>2/8/2017</a:t>
            </a:fld>
            <a:endParaRPr lang="en-ZA"/>
          </a:p>
        </p:txBody>
      </p:sp>
      <p:sp>
        <p:nvSpPr>
          <p:cNvPr id="3" name="Footer Placeholder 2"/>
          <p:cNvSpPr>
            <a:spLocks noGrp="1"/>
          </p:cNvSpPr>
          <p:nvPr>
            <p:ph type="ftr" sz="quarter" idx="11"/>
          </p:nvPr>
        </p:nvSpPr>
        <p:spPr/>
        <p:txBody>
          <a:bodyPr/>
          <a:lstStyle/>
          <a:p>
            <a:pPr>
              <a:defRPr/>
            </a:pPr>
            <a:endParaRPr lang="en-ZA"/>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pPr>
              <a:defRPr/>
            </a:pPr>
            <a:fld id="{5BE509C8-1385-4B5D-B2BA-B06075404A88}" type="slidenum">
              <a:rPr lang="en-ZA" smtClean="0"/>
              <a:pPr>
                <a:defRPr/>
              </a:pPr>
              <a:t>‹#›</a:t>
            </a:fld>
            <a:endParaRPr lang="en-ZA"/>
          </a:p>
        </p:txBody>
      </p:sp>
    </p:spTree>
    <p:extLst>
      <p:ext uri="{BB962C8B-B14F-4D97-AF65-F5344CB8AC3E}">
        <p14:creationId xmlns:p14="http://schemas.microsoft.com/office/powerpoint/2010/main" xmlns="" val="36312999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27A7344B-9263-4B2C-8245-F5BF6C1D035B}" type="datetime1">
              <a:rPr lang="en-US" smtClean="0"/>
              <a:pPr>
                <a:defRPr/>
              </a:pPr>
              <a:t>2/8/2017</a:t>
            </a:fld>
            <a:endParaRPr lang="en-ZA"/>
          </a:p>
        </p:txBody>
      </p:sp>
      <p:sp>
        <p:nvSpPr>
          <p:cNvPr id="6" name="Footer Placeholder 5"/>
          <p:cNvSpPr>
            <a:spLocks noGrp="1"/>
          </p:cNvSpPr>
          <p:nvPr>
            <p:ph type="ftr" sz="quarter" idx="11"/>
          </p:nvPr>
        </p:nvSpPr>
        <p:spPr/>
        <p:txBody>
          <a:bodyPr/>
          <a:lstStyle/>
          <a:p>
            <a:pPr>
              <a:defRPr/>
            </a:pPr>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64FADD04-B816-4FEC-909F-89CF606BB3DD}" type="slidenum">
              <a:rPr lang="en-ZA" smtClean="0"/>
              <a:pPr>
                <a:defRPr/>
              </a:pPr>
              <a:t>‹#›</a:t>
            </a:fld>
            <a:endParaRPr lang="en-ZA"/>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xmlns="" val="16688890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pPr>
              <a:defRPr/>
            </a:pPr>
            <a:fld id="{BBC608F8-95D1-49DE-A397-FCF89E4A4357}" type="datetime1">
              <a:rPr lang="en-US" smtClean="0"/>
              <a:pPr>
                <a:defRPr/>
              </a:pPr>
              <a:t>2/8/2017</a:t>
            </a:fld>
            <a:endParaRPr lang="en-ZA"/>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pPr>
              <a:defRPr/>
            </a:pPr>
            <a:fld id="{4C8D9C0C-B401-4812-994A-606B3D169B56}" type="slidenum">
              <a:rPr lang="en-ZA" smtClean="0"/>
              <a:pPr>
                <a:defRPr/>
              </a:pPr>
              <a:t>‹#›</a:t>
            </a:fld>
            <a:endParaRPr lang="en-ZA"/>
          </a:p>
        </p:txBody>
      </p:sp>
      <p:sp>
        <p:nvSpPr>
          <p:cNvPr id="14" name="Footer Placeholder 13"/>
          <p:cNvSpPr>
            <a:spLocks noGrp="1"/>
          </p:cNvSpPr>
          <p:nvPr>
            <p:ph type="ftr" sz="quarter" idx="12"/>
          </p:nvPr>
        </p:nvSpPr>
        <p:spPr>
          <a:xfrm>
            <a:off x="2133600" y="6248207"/>
            <a:ext cx="6096000" cy="365125"/>
          </a:xfrm>
        </p:spPr>
        <p:txBody>
          <a:bodyPr rtlCol="0"/>
          <a:lstStyle/>
          <a:p>
            <a:pPr>
              <a:defRPr/>
            </a:pPr>
            <a:endParaRPr lang="en-ZA"/>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xmlns="" val="2179284439"/>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63A92C7-250E-49C5-97B9-88094E86CA83}" type="datetime1">
              <a:rPr lang="en-US" smtClean="0"/>
              <a:pPr>
                <a:defRPr/>
              </a:pPr>
              <a:t>2/8/2017</a:t>
            </a:fld>
            <a:endParaRPr lang="en-ZA"/>
          </a:p>
        </p:txBody>
      </p:sp>
      <p:sp>
        <p:nvSpPr>
          <p:cNvPr id="5" name="Footer Placeholder 4"/>
          <p:cNvSpPr>
            <a:spLocks noGrp="1"/>
          </p:cNvSpPr>
          <p:nvPr>
            <p:ph type="ftr" sz="quarter" idx="11"/>
          </p:nvPr>
        </p:nvSpPr>
        <p:spPr/>
        <p:txBody>
          <a:bodyPr/>
          <a:lstStyle/>
          <a:p>
            <a:pPr>
              <a:defRPr/>
            </a:pPr>
            <a:endParaRPr lang="en-ZA"/>
          </a:p>
        </p:txBody>
      </p:sp>
      <p:sp>
        <p:nvSpPr>
          <p:cNvPr id="6" name="Slide Number Placeholder 5"/>
          <p:cNvSpPr>
            <a:spLocks noGrp="1"/>
          </p:cNvSpPr>
          <p:nvPr>
            <p:ph type="sldNum" sz="quarter" idx="12"/>
          </p:nvPr>
        </p:nvSpPr>
        <p:spPr/>
        <p:txBody>
          <a:bodyPr/>
          <a:lstStyle/>
          <a:p>
            <a:pPr>
              <a:defRPr/>
            </a:pPr>
            <a:fld id="{30428750-2B5A-4EAB-A0D4-66A89A00ED57}" type="slidenum">
              <a:rPr lang="en-ZA" smtClean="0"/>
              <a:pPr>
                <a:defRPr/>
              </a:pPr>
              <a:t>‹#›</a:t>
            </a:fld>
            <a:endParaRPr lang="en-ZA"/>
          </a:p>
        </p:txBody>
      </p:sp>
    </p:spTree>
    <p:extLst>
      <p:ext uri="{BB962C8B-B14F-4D97-AF65-F5344CB8AC3E}">
        <p14:creationId xmlns:p14="http://schemas.microsoft.com/office/powerpoint/2010/main" xmlns="" val="20528768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pPr>
              <a:defRPr/>
            </a:pPr>
            <a:fld id="{E9C4C20B-725A-4A40-B805-DDF44315585D}" type="datetime1">
              <a:rPr lang="en-US" smtClean="0"/>
              <a:pPr>
                <a:defRPr/>
              </a:pPr>
              <a:t>2/8/2017</a:t>
            </a:fld>
            <a:endParaRPr lang="en-ZA"/>
          </a:p>
        </p:txBody>
      </p:sp>
      <p:sp>
        <p:nvSpPr>
          <p:cNvPr id="5" name="Footer Placeholder 4"/>
          <p:cNvSpPr>
            <a:spLocks noGrp="1"/>
          </p:cNvSpPr>
          <p:nvPr>
            <p:ph type="ftr" sz="quarter" idx="11"/>
          </p:nvPr>
        </p:nvSpPr>
        <p:spPr>
          <a:xfrm>
            <a:off x="609602" y="6248208"/>
            <a:ext cx="7431311" cy="365125"/>
          </a:xfrm>
        </p:spPr>
        <p:txBody>
          <a:bodyPr/>
          <a:lstStyle/>
          <a:p>
            <a:pPr>
              <a:defRPr/>
            </a:pPr>
            <a:endParaRPr lang="en-ZA"/>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pPr>
              <a:defRPr/>
            </a:pPr>
            <a:fld id="{812DB16F-ED9D-4ACD-8E3B-BBA0F295F041}" type="slidenum">
              <a:rPr lang="en-ZA" smtClean="0"/>
              <a:pPr>
                <a:defRPr/>
              </a:pPr>
              <a:t>‹#›</a:t>
            </a:fld>
            <a:endParaRPr lang="en-ZA"/>
          </a:p>
        </p:txBody>
      </p:sp>
    </p:spTree>
    <p:extLst>
      <p:ext uri="{BB962C8B-B14F-4D97-AF65-F5344CB8AC3E}">
        <p14:creationId xmlns:p14="http://schemas.microsoft.com/office/powerpoint/2010/main" xmlns="" val="3742147040"/>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2C5F85-0963-46E0-A77B-D2A853E7C852}" type="datetime1">
              <a:rPr lang="en-ZA" smtClean="0"/>
              <a:pPr/>
              <a:t>2017/02/08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91269574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AEA9A8-B9FB-4AC2-8707-035865FE9F76}" type="datetime1">
              <a:rPr lang="en-ZA" smtClean="0"/>
              <a:pPr/>
              <a:t>2017/02/08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9047413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39A05-1D8C-4AB5-92BB-7BE3AE36720B}" type="datetime1">
              <a:rPr lang="en-ZA" smtClean="0"/>
              <a:pPr/>
              <a:t>2017/02/08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384669008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017451-C8A5-4390-8169-933003E28FD7}" type="datetime1">
              <a:rPr lang="en-ZA" smtClean="0"/>
              <a:pPr/>
              <a:t>2017/02/08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83089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fld id="{08B8C254-737D-4290-9E56-FBCD1763E847}" type="datetime1">
              <a:rPr lang="en-ZA" smtClean="0"/>
              <a:pPr/>
              <a:t>2017/02/08</a:t>
            </a:fld>
            <a:endParaRPr lang="en-ZA"/>
          </a:p>
        </p:txBody>
      </p:sp>
      <p:sp>
        <p:nvSpPr>
          <p:cNvPr id="4" name="Footer Placeholder 4"/>
          <p:cNvSpPr>
            <a:spLocks noGrp="1"/>
          </p:cNvSpPr>
          <p:nvPr>
            <p:ph type="ftr" sz="quarter" idx="11"/>
          </p:nvPr>
        </p:nvSpPr>
        <p:spPr/>
        <p:txBody>
          <a:bodyPr/>
          <a:lstStyle>
            <a:lvl1pPr>
              <a:defRPr/>
            </a:lvl1pPr>
          </a:lstStyle>
          <a:p>
            <a:endParaRPr lang="en-ZA"/>
          </a:p>
        </p:txBody>
      </p:sp>
      <p:sp>
        <p:nvSpPr>
          <p:cNvPr id="5"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78095275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333DEB-C716-46BB-96B0-B8B9C6C730DD}" type="datetime1">
              <a:rPr lang="en-ZA" smtClean="0"/>
              <a:pPr/>
              <a:t>2017/02/08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6374173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B8C254-737D-4290-9E56-FBCD1763E847}" type="datetime1">
              <a:rPr lang="en-ZA" smtClean="0"/>
              <a:pPr/>
              <a:t>2017/02/08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7981264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F06F8-0859-4A94-9913-DB7408D19776}" type="datetime1">
              <a:rPr lang="en-ZA" smtClean="0"/>
              <a:pPr/>
              <a:t>2017/02/08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8985778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79451-1406-4E39-A2F8-AD82140781BA}" type="datetime1">
              <a:rPr lang="en-ZA" smtClean="0"/>
              <a:pPr/>
              <a:t>2017/02/08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4892928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B2AEB-D3DB-4FE4-9EC2-D98E34260639}" type="datetime1">
              <a:rPr lang="en-ZA" smtClean="0"/>
              <a:pPr/>
              <a:t>2017/02/08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403413678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A4A5E-E294-450E-AFFE-8A66EC76C8B4}" type="datetime1">
              <a:rPr lang="en-ZA" smtClean="0"/>
              <a:pPr/>
              <a:t>2017/02/08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7664073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A50319-666A-490D-ADB8-65495585E217}" type="datetime1">
              <a:rPr lang="en-ZA" smtClean="0"/>
              <a:pPr/>
              <a:t>2017/02/08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97759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FFF06F8-0859-4A94-9913-DB7408D19776}" type="datetime1">
              <a:rPr lang="en-ZA" smtClean="0"/>
              <a:pPr/>
              <a:t>2017/02/08</a:t>
            </a:fld>
            <a:endParaRPr lang="en-ZA"/>
          </a:p>
        </p:txBody>
      </p:sp>
      <p:sp>
        <p:nvSpPr>
          <p:cNvPr id="3" name="Footer Placeholder 4"/>
          <p:cNvSpPr>
            <a:spLocks noGrp="1"/>
          </p:cNvSpPr>
          <p:nvPr>
            <p:ph type="ftr" sz="quarter" idx="11"/>
          </p:nvPr>
        </p:nvSpPr>
        <p:spPr/>
        <p:txBody>
          <a:bodyPr/>
          <a:lstStyle>
            <a:lvl1pPr>
              <a:defRPr/>
            </a:lvl1pPr>
          </a:lstStyle>
          <a:p>
            <a:endParaRPr lang="en-ZA"/>
          </a:p>
        </p:txBody>
      </p:sp>
      <p:sp>
        <p:nvSpPr>
          <p:cNvPr id="4"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245050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0579451-1406-4E39-A2F8-AD82140781BA}"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01507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79B2AEB-D3DB-4FE4-9EC2-D98E34260639}" type="datetime1">
              <a:rPr lang="en-ZA" smtClean="0"/>
              <a:pPr/>
              <a:t>2017/02/08</a:t>
            </a:fld>
            <a:endParaRPr lang="en-ZA"/>
          </a:p>
        </p:txBody>
      </p:sp>
      <p:sp>
        <p:nvSpPr>
          <p:cNvPr id="6" name="Footer Placeholder 4"/>
          <p:cNvSpPr>
            <a:spLocks noGrp="1"/>
          </p:cNvSpPr>
          <p:nvPr>
            <p:ph type="ftr" sz="quarter" idx="11"/>
          </p:nvPr>
        </p:nvSpPr>
        <p:spPr/>
        <p:txBody>
          <a:bodyPr/>
          <a:lstStyle>
            <a:lvl1pPr>
              <a:defRPr/>
            </a:lvl1pPr>
          </a:lstStyle>
          <a:p>
            <a:endParaRPr lang="en-ZA"/>
          </a:p>
        </p:txBody>
      </p:sp>
      <p:sp>
        <p:nvSpPr>
          <p:cNvPr id="7" name="Slide Number Placeholder 5"/>
          <p:cNvSpPr>
            <a:spLocks noGrp="1"/>
          </p:cNvSpPr>
          <p:nvPr>
            <p:ph type="sldNum" sz="quarter" idx="12"/>
          </p:nvPr>
        </p:nvSpPr>
        <p:spPr/>
        <p:txBody>
          <a:bodyPr/>
          <a:lstStyle>
            <a:lvl1pPr>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353847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2051"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E6C4E-0525-4B19-8932-8AE489140FF5}" type="datetime1">
              <a:rPr lang="en-ZA" smtClean="0"/>
              <a:pPr/>
              <a:t>2017/02/08</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900234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58A59EB5-B4BA-4D83-AE36-D7D0C56DE112}" type="datetime1">
              <a:rPr lang="en-US" smtClean="0"/>
              <a:pPr>
                <a:defRPr/>
              </a:pPr>
              <a:t>2/8/2017</a:t>
            </a:fld>
            <a:endParaRPr lang="en-ZA"/>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ZA"/>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922CB51-E200-4E69-BE7F-FC991BBBCF8C}" type="slidenum">
              <a:rPr lang="en-ZA" smtClean="0"/>
              <a:pPr>
                <a:defRPr/>
              </a:pPr>
              <a:t>‹#›</a:t>
            </a:fld>
            <a:endParaRPr lang="en-ZA"/>
          </a:p>
        </p:txBody>
      </p:sp>
    </p:spTree>
    <p:extLst>
      <p:ext uri="{BB962C8B-B14F-4D97-AF65-F5344CB8AC3E}">
        <p14:creationId xmlns:p14="http://schemas.microsoft.com/office/powerpoint/2010/main" xmlns="" val="14620946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D2621F38-975F-E847-8472-05E5F5FF3F33}" type="datetimeFigureOut">
              <a:rPr lang="en-US" smtClean="0"/>
              <a:pPr/>
              <a:t>2/8/2017</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3D22BE80-DED4-504D-BFB9-746F323304E3}"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001611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2051"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E6C4E-0525-4B19-8932-8AE489140FF5}" type="datetime1">
              <a:rPr lang="en-ZA" smtClean="0"/>
              <a:pPr/>
              <a:t>2017/02/08</a:t>
            </a:fld>
            <a:endParaRPr lang="en-Z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72479667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58A59EB5-B4BA-4D83-AE36-D7D0C56DE112}" type="datetime1">
              <a:rPr lang="en-US" smtClean="0"/>
              <a:pPr>
                <a:defRPr/>
              </a:pPr>
              <a:t>2/8/2017</a:t>
            </a:fld>
            <a:endParaRPr lang="en-ZA"/>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ZA"/>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922CB51-E200-4E69-BE7F-FC991BBBCF8C}" type="slidenum">
              <a:rPr lang="en-ZA" smtClean="0"/>
              <a:pPr>
                <a:defRPr/>
              </a:pPr>
              <a:t>‹#›</a:t>
            </a:fld>
            <a:endParaRPr lang="en-ZA"/>
          </a:p>
        </p:txBody>
      </p:sp>
    </p:spTree>
    <p:extLst>
      <p:ext uri="{BB962C8B-B14F-4D97-AF65-F5344CB8AC3E}">
        <p14:creationId xmlns:p14="http://schemas.microsoft.com/office/powerpoint/2010/main" xmlns="" val="214885093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E6C4E-0525-4B19-8932-8AE489140FF5}" type="datetime1">
              <a:rPr lang="en-ZA" smtClean="0"/>
              <a:pPr/>
              <a:t>2017/02/08</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66045-E811-4DFF-BE6D-2BEEEF9698AB}" type="slidenum">
              <a:rPr lang="en-ZA" smtClean="0"/>
              <a:pPr/>
              <a:t>‹#›</a:t>
            </a:fld>
            <a:endParaRPr lang="en-ZA"/>
          </a:p>
        </p:txBody>
      </p:sp>
    </p:spTree>
    <p:extLst>
      <p:ext uri="{BB962C8B-B14F-4D97-AF65-F5344CB8AC3E}">
        <p14:creationId xmlns:p14="http://schemas.microsoft.com/office/powerpoint/2010/main" xmlns="" val="14528055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ont Cov.jpg"/>
          <p:cNvPicPr>
            <a:picLocks noChangeAspect="1"/>
          </p:cNvPicPr>
          <p:nvPr/>
        </p:nvPicPr>
        <p:blipFill rotWithShape="1">
          <a:blip r:embed="rId3" cstate="print">
            <a:extLst>
              <a:ext uri="{28A0092B-C50C-407E-A947-70E740481C1C}">
                <a14:useLocalDpi xmlns:a14="http://schemas.microsoft.com/office/drawing/2010/main" xmlns="" val="0"/>
              </a:ext>
            </a:extLst>
          </a:blip>
          <a:srcRect l="1427" r="4242"/>
          <a:stretch/>
        </p:blipFill>
        <p:spPr>
          <a:xfrm>
            <a:off x="0" y="1"/>
            <a:ext cx="12192000" cy="6855693"/>
          </a:xfrm>
          <a:prstGeom prst="rect">
            <a:avLst/>
          </a:prstGeom>
        </p:spPr>
      </p:pic>
      <p:sp>
        <p:nvSpPr>
          <p:cNvPr id="7" name="TextBox 6"/>
          <p:cNvSpPr txBox="1"/>
          <p:nvPr/>
        </p:nvSpPr>
        <p:spPr>
          <a:xfrm rot="20957222">
            <a:off x="5727446" y="2190053"/>
            <a:ext cx="4727683" cy="646331"/>
          </a:xfrm>
          <a:prstGeom prst="rect">
            <a:avLst/>
          </a:prstGeom>
          <a:noFill/>
        </p:spPr>
        <p:txBody>
          <a:bodyPr wrap="square" rtlCol="0">
            <a:spAutoFit/>
          </a:bodyPr>
          <a:lstStyle/>
          <a:p>
            <a:r>
              <a:rPr lang="en-US" dirty="0" smtClean="0">
                <a:latin typeface="Dax-Regular"/>
                <a:cs typeface="Dax-Regular"/>
              </a:rPr>
              <a:t>PBO Money Bills Act Workshop Presentation</a:t>
            </a:r>
          </a:p>
          <a:p>
            <a:r>
              <a:rPr lang="en-US" smtClean="0">
                <a:latin typeface="Dax-Regular"/>
                <a:cs typeface="Dax-Regular"/>
              </a:rPr>
              <a:t>08 February 2017</a:t>
            </a:r>
            <a:endParaRPr lang="en-US" dirty="0">
              <a:latin typeface="Dax-Regular"/>
              <a:cs typeface="Dax-Regular"/>
            </a:endParaRPr>
          </a:p>
        </p:txBody>
      </p:sp>
    </p:spTree>
    <p:extLst>
      <p:ext uri="{BB962C8B-B14F-4D97-AF65-F5344CB8AC3E}">
        <p14:creationId xmlns:p14="http://schemas.microsoft.com/office/powerpoint/2010/main" xmlns="" val="190726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solidFill>
                  <a:schemeClr val="accent6">
                    <a:lumMod val="75000"/>
                  </a:schemeClr>
                </a:solidFill>
              </a:rPr>
              <a:t>Challenges</a:t>
            </a:r>
          </a:p>
        </p:txBody>
      </p:sp>
      <p:sp>
        <p:nvSpPr>
          <p:cNvPr id="3" name="Content Placeholder 2"/>
          <p:cNvSpPr>
            <a:spLocks noGrp="1"/>
          </p:cNvSpPr>
          <p:nvPr>
            <p:ph idx="1"/>
          </p:nvPr>
        </p:nvSpPr>
        <p:spPr>
          <a:xfrm>
            <a:off x="838200" y="1592915"/>
            <a:ext cx="10515600" cy="4902013"/>
          </a:xfrm>
        </p:spPr>
        <p:txBody>
          <a:bodyPr>
            <a:normAutofit lnSpcReduction="10000"/>
          </a:bodyPr>
          <a:lstStyle/>
          <a:p>
            <a:pPr marL="0" indent="0" algn="just">
              <a:lnSpc>
                <a:spcPct val="115000"/>
              </a:lnSpc>
              <a:spcAft>
                <a:spcPts val="0"/>
              </a:spcAft>
              <a:buClr>
                <a:schemeClr val="accent6">
                  <a:lumMod val="75000"/>
                </a:schemeClr>
              </a:buClr>
              <a:buNone/>
            </a:pPr>
            <a:r>
              <a:rPr lang="en-ZA" sz="2000" b="1" dirty="0" smtClean="0">
                <a:latin typeface="Century Gothic" panose="020B0502020202020204" pitchFamily="34" charset="0"/>
                <a:ea typeface="Calibri" panose="020F0502020204030204" pitchFamily="34" charset="0"/>
                <a:cs typeface="Times New Roman" panose="02020603050405020304" pitchFamily="18" charset="0"/>
              </a:rPr>
              <a:t>Section 15:</a:t>
            </a:r>
          </a:p>
          <a:p>
            <a:pPr algn="just">
              <a:lnSpc>
                <a:spcPct val="115000"/>
              </a:lnSpc>
              <a:spcAft>
                <a:spcPts val="0"/>
              </a:spcAft>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ea typeface="Calibri" panose="020F0502020204030204" pitchFamily="34" charset="0"/>
                <a:cs typeface="Times New Roman" panose="02020603050405020304" pitchFamily="18" charset="0"/>
              </a:rPr>
              <a:t>The FMPPA does not provide for transfers to a specific entity such as the PBO</a:t>
            </a:r>
          </a:p>
          <a:p>
            <a:pPr algn="just">
              <a:lnSpc>
                <a:spcPct val="115000"/>
              </a:lnSpc>
              <a:spcAft>
                <a:spcPts val="0"/>
              </a:spcAft>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ea typeface="Calibri" panose="020F0502020204030204" pitchFamily="34" charset="0"/>
                <a:cs typeface="Times New Roman" panose="02020603050405020304" pitchFamily="18" charset="0"/>
              </a:rPr>
              <a:t>Implementation </a:t>
            </a:r>
            <a:r>
              <a:rPr lang="en-ZA" sz="2000" dirty="0">
                <a:latin typeface="Century Gothic" panose="020B0502020202020204" pitchFamily="34" charset="0"/>
                <a:ea typeface="Calibri" panose="020F0502020204030204" pitchFamily="34" charset="0"/>
                <a:cs typeface="Times New Roman" panose="02020603050405020304" pitchFamily="18" charset="0"/>
              </a:rPr>
              <a:t>of the Money Bills Act</a:t>
            </a:r>
          </a:p>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Service Level Agreement between PBO and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Parliament is required to clarify the protocols for shared services</a:t>
            </a:r>
            <a:endParaRPr lang="en-ZA" sz="2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Dedicated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3-year budget </a:t>
            </a:r>
            <a:r>
              <a:rPr lang="en-ZA" sz="2000" dirty="0">
                <a:latin typeface="Century Gothic" panose="020B0502020202020204" pitchFamily="34" charset="0"/>
                <a:ea typeface="Calibri" panose="020F0502020204030204" pitchFamily="34" charset="0"/>
                <a:cs typeface="Times New Roman" panose="02020603050405020304" pitchFamily="18" charset="0"/>
              </a:rPr>
              <a:t>as approved by the Executive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Authority</a:t>
            </a:r>
          </a:p>
          <a:p>
            <a:pPr lvl="0" algn="just">
              <a:lnSpc>
                <a:spcPct val="115000"/>
              </a:lnSpc>
              <a:spcAft>
                <a:spcPts val="0"/>
              </a:spcAft>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ea typeface="Calibri" panose="020F0502020204030204" pitchFamily="34" charset="0"/>
                <a:cs typeface="Times New Roman" panose="02020603050405020304" pitchFamily="18" charset="0"/>
              </a:rPr>
              <a:t>Delegated powers to the Director in terms of the Money Bills Act</a:t>
            </a:r>
          </a:p>
          <a:p>
            <a:pPr marL="0" lvl="0" indent="0" algn="just">
              <a:lnSpc>
                <a:spcPct val="115000"/>
              </a:lnSpc>
              <a:spcAft>
                <a:spcPts val="0"/>
              </a:spcAft>
              <a:buClr>
                <a:schemeClr val="accent6">
                  <a:lumMod val="75000"/>
                </a:schemeClr>
              </a:buClr>
              <a:buNone/>
            </a:pPr>
            <a:r>
              <a:rPr lang="en-ZA" sz="2000" b="1" dirty="0" smtClean="0">
                <a:latin typeface="Century Gothic" panose="020B0502020202020204" pitchFamily="34" charset="0"/>
                <a:cs typeface="Times New Roman" panose="02020603050405020304" pitchFamily="18" charset="0"/>
              </a:rPr>
              <a:t>Other:</a:t>
            </a:r>
          </a:p>
          <a:p>
            <a:pPr algn="just">
              <a:lnSpc>
                <a:spcPct val="115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cs typeface="Times New Roman" panose="02020603050405020304" pitchFamily="18" charset="0"/>
              </a:rPr>
              <a:t>Guiding principals or regulations on </a:t>
            </a:r>
            <a:r>
              <a:rPr lang="en-ZA" sz="2000" dirty="0" smtClean="0">
                <a:latin typeface="Century Gothic" panose="020B0502020202020204" pitchFamily="34" charset="0"/>
                <a:cs typeface="Times New Roman" panose="02020603050405020304" pitchFamily="18" charset="0"/>
              </a:rPr>
              <a:t>implementation of the Act:</a:t>
            </a:r>
            <a:endParaRPr lang="en-ZA" sz="2000" dirty="0">
              <a:latin typeface="Century Gothic" panose="020B0502020202020204" pitchFamily="34" charset="0"/>
              <a:cs typeface="Times New Roman" panose="02020603050405020304" pitchFamily="18" charset="0"/>
            </a:endParaRPr>
          </a:p>
          <a:p>
            <a:pPr algn="just">
              <a:lnSpc>
                <a:spcPct val="115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cs typeface="Times New Roman" panose="02020603050405020304" pitchFamily="18" charset="0"/>
              </a:rPr>
              <a:t>Strict timelines </a:t>
            </a:r>
            <a:r>
              <a:rPr lang="en-ZA" sz="2000" dirty="0">
                <a:latin typeface="Century Gothic" panose="020B0502020202020204" pitchFamily="34" charset="0"/>
                <a:cs typeface="Times New Roman" panose="02020603050405020304" pitchFamily="18" charset="0"/>
              </a:rPr>
              <a:t>to process the budget and other money bills</a:t>
            </a:r>
          </a:p>
          <a:p>
            <a:pPr algn="just">
              <a:lnSpc>
                <a:spcPct val="115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cs typeface="Times New Roman" panose="02020603050405020304" pitchFamily="18" charset="0"/>
              </a:rPr>
              <a:t>Responsibility of Provincial Legislatures </a:t>
            </a:r>
          </a:p>
          <a:p>
            <a:pPr algn="just">
              <a:lnSpc>
                <a:spcPct val="115000"/>
              </a:lnSpc>
              <a:buClr>
                <a:schemeClr val="accent6">
                  <a:lumMod val="75000"/>
                </a:schemeClr>
              </a:buClr>
              <a:buFont typeface="Wingdings" panose="05000000000000000000" pitchFamily="2" charset="2"/>
              <a:buChar char="§"/>
            </a:pPr>
            <a:endParaRPr lang="en-ZA" sz="2000" dirty="0">
              <a:latin typeface="Century Gothic" panose="020B050202020202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endParaRPr lang="en-ZA" sz="20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10</a:t>
            </a:fld>
            <a:endParaRPr lang="en-ZA"/>
          </a:p>
        </p:txBody>
      </p:sp>
    </p:spTree>
    <p:extLst>
      <p:ext uri="{BB962C8B-B14F-4D97-AF65-F5344CB8AC3E}">
        <p14:creationId xmlns:p14="http://schemas.microsoft.com/office/powerpoint/2010/main" xmlns="" val="2615852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solidFill>
                  <a:schemeClr val="accent6">
                    <a:lumMod val="75000"/>
                  </a:schemeClr>
                </a:solidFill>
              </a:rPr>
              <a:t>Way Forward</a:t>
            </a:r>
          </a:p>
        </p:txBody>
      </p:sp>
      <p:sp>
        <p:nvSpPr>
          <p:cNvPr id="3" name="Content Placeholder 2"/>
          <p:cNvSpPr>
            <a:spLocks noGrp="1"/>
          </p:cNvSpPr>
          <p:nvPr>
            <p:ph idx="1"/>
          </p:nvPr>
        </p:nvSpPr>
        <p:spPr>
          <a:xfrm>
            <a:off x="838199" y="1825625"/>
            <a:ext cx="10780059" cy="4351338"/>
          </a:xfrm>
        </p:spPr>
        <p:txBody>
          <a:bodyPr>
            <a:normAutofit/>
          </a:bodyPr>
          <a:lstStyle/>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Approval of the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entity </a:t>
            </a:r>
            <a:r>
              <a:rPr lang="en-ZA" sz="2000" dirty="0">
                <a:latin typeface="Century Gothic" panose="020B0502020202020204" pitchFamily="34" charset="0"/>
                <a:ea typeface="Calibri" panose="020F0502020204030204" pitchFamily="34" charset="0"/>
                <a:cs typeface="Times New Roman" panose="02020603050405020304" pitchFamily="18" charset="0"/>
              </a:rPr>
              <a:t>status by Parliament of the PBO as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agreed</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Formalise the 3-year rolling budget allocation to the PBO in law (Appropriations Act)</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Formalise the accountability of the Accounting Authority of the PBO</a:t>
            </a: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r>
              <a:rPr lang="en-ZA" sz="2000" dirty="0">
                <a:latin typeface="Century Gothic" panose="020B0502020202020204" pitchFamily="34" charset="0"/>
                <a:ea typeface="Calibri" panose="020F0502020204030204" pitchFamily="34" charset="0"/>
                <a:cs typeface="Times New Roman" panose="02020603050405020304" pitchFamily="18" charset="0"/>
              </a:rPr>
              <a:t>Agree on the shared services and formalise this agreement for implementation by </a:t>
            </a:r>
            <a:r>
              <a:rPr lang="en-ZA" sz="2000" dirty="0" smtClean="0">
                <a:latin typeface="Century Gothic" panose="020B0502020202020204" pitchFamily="34" charset="0"/>
                <a:ea typeface="Calibri" panose="020F0502020204030204" pitchFamily="34" charset="0"/>
                <a:cs typeface="Times New Roman" panose="02020603050405020304" pitchFamily="18" charset="0"/>
              </a:rPr>
              <a:t>officials</a:t>
            </a:r>
            <a:endParaRPr lang="en-ZA" sz="2000" dirty="0">
              <a:latin typeface="Century Gothic" panose="020B0502020202020204" pitchFamily="34" charset="0"/>
              <a:ea typeface="Calibri" panose="020F0502020204030204" pitchFamily="34" charset="0"/>
              <a:cs typeface="Times New Roman" panose="02020603050405020304" pitchFamily="18" charset="0"/>
            </a:endParaRPr>
          </a:p>
          <a:p>
            <a:pPr lvl="0" algn="just">
              <a:lnSpc>
                <a:spcPct val="115000"/>
              </a:lnSpc>
              <a:spcAft>
                <a:spcPts val="0"/>
              </a:spcAft>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ea typeface="Calibri" panose="020F0502020204030204" pitchFamily="34" charset="0"/>
                <a:cs typeface="Times New Roman" panose="02020603050405020304" pitchFamily="18" charset="0"/>
              </a:rPr>
              <a:t>Amendments to the Money Bills Act according to agreements  </a:t>
            </a:r>
          </a:p>
          <a:p>
            <a:pPr lvl="0" algn="just">
              <a:lnSpc>
                <a:spcPct val="115000"/>
              </a:lnSpc>
              <a:spcAft>
                <a:spcPts val="0"/>
              </a:spcAft>
              <a:buClr>
                <a:schemeClr val="accent6"/>
              </a:buClr>
              <a:buFont typeface="Wingdings" panose="05000000000000000000" pitchFamily="2" charset="2"/>
              <a:buChar char="§"/>
            </a:pPr>
            <a:endParaRPr lang="en-ZA" sz="2000" dirty="0" smtClean="0">
              <a:latin typeface="Century Gothic" panose="020B0502020202020204" pitchFamily="34" charset="0"/>
              <a:ea typeface="Calibri" panose="020F0502020204030204" pitchFamily="34" charset="0"/>
              <a:cs typeface="Times New Roman" panose="02020603050405020304" pitchFamily="18" charset="0"/>
            </a:endParaRPr>
          </a:p>
          <a:p>
            <a:pPr marL="0" lvl="0" indent="0" algn="just">
              <a:lnSpc>
                <a:spcPct val="115000"/>
              </a:lnSpc>
              <a:spcAft>
                <a:spcPts val="0"/>
              </a:spcAft>
              <a:buNone/>
            </a:pPr>
            <a:endParaRPr lang="en-ZA"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12"/>
          </p:nvPr>
        </p:nvSpPr>
        <p:spPr/>
        <p:txBody>
          <a:bodyPr/>
          <a:lstStyle/>
          <a:p>
            <a:fld id="{EFD66045-E811-4DFF-BE6D-2BEEEF9698AB}" type="slidenum">
              <a:rPr lang="en-ZA" smtClean="0"/>
              <a:pPr/>
              <a:t>11</a:t>
            </a:fld>
            <a:endParaRPr lang="en-ZA"/>
          </a:p>
        </p:txBody>
      </p:sp>
    </p:spTree>
    <p:extLst>
      <p:ext uri="{BB962C8B-B14F-4D97-AF65-F5344CB8AC3E}">
        <p14:creationId xmlns:p14="http://schemas.microsoft.com/office/powerpoint/2010/main" xmlns="" val="371807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a:solidFill>
                  <a:schemeClr val="accent6">
                    <a:lumMod val="75000"/>
                  </a:schemeClr>
                </a:solidFill>
              </a:rPr>
              <a:t>Way Forward (cont.)</a:t>
            </a:r>
          </a:p>
        </p:txBody>
      </p:sp>
      <p:sp>
        <p:nvSpPr>
          <p:cNvPr id="3" name="Content Placeholder 2"/>
          <p:cNvSpPr>
            <a:spLocks noGrp="1"/>
          </p:cNvSpPr>
          <p:nvPr>
            <p:ph idx="1"/>
          </p:nvPr>
        </p:nvSpPr>
        <p:spPr>
          <a:xfrm>
            <a:off x="838200" y="1825624"/>
            <a:ext cx="10515600" cy="5032375"/>
          </a:xfrm>
        </p:spPr>
        <p:txBody>
          <a:bodyPr>
            <a:normAutofit fontScale="92500"/>
          </a:bodyPr>
          <a:lstStyle/>
          <a:p>
            <a:pPr marL="0" lvl="0" indent="0" algn="just">
              <a:lnSpc>
                <a:spcPct val="115000"/>
              </a:lnSpc>
              <a:spcAft>
                <a:spcPts val="0"/>
              </a:spcAft>
              <a:buNone/>
            </a:pPr>
            <a:r>
              <a:rPr lang="en-ZA" dirty="0" smtClean="0">
                <a:latin typeface="Century Gothic" panose="020B0502020202020204" pitchFamily="34" charset="0"/>
                <a:ea typeface="Calibri" panose="020F0502020204030204" pitchFamily="34" charset="0"/>
                <a:cs typeface="Times New Roman" panose="02020603050405020304" pitchFamily="18" charset="0"/>
              </a:rPr>
              <a:t>Amendments to the Money Bills Act:</a:t>
            </a:r>
          </a:p>
          <a:p>
            <a:pPr lvl="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It is necessary to agree on the required </a:t>
            </a:r>
            <a:r>
              <a:rPr lang="en-ZA" sz="2200" dirty="0">
                <a:latin typeface="Century Gothic" panose="020B0502020202020204" pitchFamily="34" charset="0"/>
                <a:ea typeface="Calibri" panose="020F0502020204030204" pitchFamily="34" charset="0"/>
                <a:cs typeface="Times New Roman" panose="02020603050405020304" pitchFamily="18" charset="0"/>
              </a:rPr>
              <a:t>amendments </a:t>
            </a:r>
            <a:r>
              <a:rPr lang="en-ZA" sz="2200" dirty="0" smtClean="0">
                <a:latin typeface="Century Gothic" panose="020B0502020202020204" pitchFamily="34" charset="0"/>
                <a:ea typeface="Calibri" panose="020F0502020204030204" pitchFamily="34" charset="0"/>
                <a:cs typeface="Times New Roman" panose="02020603050405020304" pitchFamily="18" charset="0"/>
              </a:rPr>
              <a:t>to address the challenges that has been identified and to implement it accordingly for example:</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Define the operational model as agreed upon</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Define the advisory panel</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Clear accounting lines to Executive Authority</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Clarify employer of staff</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Clarify funding and accounting model</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Clarify the relevant legislation for the Entity (labour, financial, etc.)</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Entity should develop own policies</a:t>
            </a:r>
          </a:p>
          <a:p>
            <a:pPr marL="635508" lvl="1" indent="-342900" algn="just">
              <a:lnSpc>
                <a:spcPct val="115000"/>
              </a:lnSpc>
              <a:spcAft>
                <a:spcPts val="0"/>
              </a:spcAft>
              <a:buClr>
                <a:schemeClr val="accent6">
                  <a:lumMod val="75000"/>
                </a:schemeClr>
              </a:buClr>
              <a:buFont typeface="Wingdings" panose="05000000000000000000" pitchFamily="2" charset="2"/>
              <a:buChar char="§"/>
            </a:pPr>
            <a:r>
              <a:rPr lang="en-ZA" sz="2200" dirty="0" smtClean="0">
                <a:latin typeface="Century Gothic" panose="020B0502020202020204" pitchFamily="34" charset="0"/>
                <a:ea typeface="Calibri" panose="020F0502020204030204" pitchFamily="34" charset="0"/>
                <a:cs typeface="Times New Roman" panose="02020603050405020304" pitchFamily="18" charset="0"/>
              </a:rPr>
              <a:t>Clear role and responsibilities of the Director in Law</a:t>
            </a:r>
          </a:p>
          <a:p>
            <a:pPr marL="635508" lvl="1" indent="-342900" algn="just">
              <a:lnSpc>
                <a:spcPct val="115000"/>
              </a:lnSpc>
              <a:spcAft>
                <a:spcPts val="0"/>
              </a:spcAft>
              <a:buClr>
                <a:schemeClr val="accent6"/>
              </a:buClr>
            </a:pPr>
            <a:endParaRPr lang="en-ZA" sz="2200" dirty="0" smtClean="0">
              <a:latin typeface="Century Gothic" panose="020B0502020202020204" pitchFamily="34" charset="0"/>
              <a:ea typeface="Calibri" panose="020F0502020204030204" pitchFamily="34" charset="0"/>
              <a:cs typeface="Times New Roman" panose="02020603050405020304" pitchFamily="18" charset="0"/>
            </a:endParaRPr>
          </a:p>
          <a:p>
            <a:pPr marL="635508" lvl="1" indent="-342900" algn="just">
              <a:lnSpc>
                <a:spcPct val="115000"/>
              </a:lnSpc>
              <a:spcAft>
                <a:spcPts val="0"/>
              </a:spcAft>
              <a:buClr>
                <a:schemeClr val="accent6"/>
              </a:buClr>
            </a:pPr>
            <a:endParaRPr lang="en-ZA" sz="2200" dirty="0">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
        <p:nvSpPr>
          <p:cNvPr id="4" name="Slide Number Placeholder 3"/>
          <p:cNvSpPr>
            <a:spLocks noGrp="1"/>
          </p:cNvSpPr>
          <p:nvPr>
            <p:ph type="sldNum" sz="quarter" idx="12"/>
          </p:nvPr>
        </p:nvSpPr>
        <p:spPr/>
        <p:txBody>
          <a:bodyPr/>
          <a:lstStyle/>
          <a:p>
            <a:fld id="{EFD66045-E811-4DFF-BE6D-2BEEEF9698AB}" type="slidenum">
              <a:rPr lang="en-ZA" smtClean="0"/>
              <a:pPr/>
              <a:t>12</a:t>
            </a:fld>
            <a:endParaRPr lang="en-ZA"/>
          </a:p>
        </p:txBody>
      </p:sp>
    </p:spTree>
    <p:extLst>
      <p:ext uri="{BB962C8B-B14F-4D97-AF65-F5344CB8AC3E}">
        <p14:creationId xmlns:p14="http://schemas.microsoft.com/office/powerpoint/2010/main" xmlns="" val="365948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r>
              <a:rPr lang="en-ZA" dirty="0" smtClean="0">
                <a:solidFill>
                  <a:schemeClr val="accent6">
                    <a:lumMod val="75000"/>
                  </a:schemeClr>
                </a:solidFill>
              </a:rPr>
              <a:t>In Summary</a:t>
            </a:r>
            <a:endParaRPr lang="en-ZA"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The PBO is an independent entity by law</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The PBO performs in terms of its mandate</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The PBO experiences challenges with regard to operational management</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The approval for a model in terms of current government practices is required</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Protocols for Parliament need to be determined to implement the requirements of the Money Bills Act and the agreed operational model</a:t>
            </a:r>
          </a:p>
          <a:p>
            <a:pPr>
              <a:buFont typeface="Wingdings" panose="05000000000000000000" pitchFamily="2" charset="2"/>
              <a:buChar char="§"/>
            </a:pPr>
            <a:endParaRPr lang="en-ZA" dirty="0" smtClean="0"/>
          </a:p>
          <a:p>
            <a:pPr marL="266700" indent="-266700">
              <a:buFont typeface="Arial" panose="020B0604020202020204" pitchFamily="34" charset="0"/>
              <a:buChar char="•"/>
            </a:pPr>
            <a:endParaRPr lang="en-ZA" dirty="0" smtClean="0"/>
          </a:p>
        </p:txBody>
      </p:sp>
      <p:sp>
        <p:nvSpPr>
          <p:cNvPr id="4" name="Slide Number Placeholder 3"/>
          <p:cNvSpPr>
            <a:spLocks noGrp="1"/>
          </p:cNvSpPr>
          <p:nvPr>
            <p:ph type="sldNum" sz="quarter" idx="12"/>
          </p:nvPr>
        </p:nvSpPr>
        <p:spPr/>
        <p:txBody>
          <a:bodyPr/>
          <a:lstStyle/>
          <a:p>
            <a:fld id="{EFD66045-E811-4DFF-BE6D-2BEEEF9698AB}" type="slidenum">
              <a:rPr lang="en-ZA" smtClean="0"/>
              <a:pPr/>
              <a:t>13</a:t>
            </a:fld>
            <a:endParaRPr lang="en-ZA"/>
          </a:p>
        </p:txBody>
      </p:sp>
    </p:spTree>
    <p:extLst>
      <p:ext uri="{BB962C8B-B14F-4D97-AF65-F5344CB8AC3E}">
        <p14:creationId xmlns:p14="http://schemas.microsoft.com/office/powerpoint/2010/main" xmlns="" val="2580645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A" dirty="0" smtClean="0">
                <a:solidFill>
                  <a:schemeClr val="accent6">
                    <a:lumMod val="75000"/>
                  </a:schemeClr>
                </a:solidFill>
              </a:rPr>
              <a:t>Thank you</a:t>
            </a:r>
            <a:endParaRPr lang="en-ZA" dirty="0">
              <a:solidFill>
                <a:schemeClr val="accent6">
                  <a:lumMod val="75000"/>
                </a:schemeClr>
              </a:solidFill>
            </a:endParaRPr>
          </a:p>
        </p:txBody>
      </p:sp>
      <p:sp>
        <p:nvSpPr>
          <p:cNvPr id="5" name="Subtitle 4"/>
          <p:cNvSpPr>
            <a:spLocks noGrp="1"/>
          </p:cNvSpPr>
          <p:nvPr>
            <p:ph type="subTitle" idx="1"/>
          </p:nvPr>
        </p:nvSpPr>
        <p:spPr/>
        <p:txBody>
          <a:bodyPr/>
          <a:lstStyle/>
          <a:p>
            <a:r>
              <a:rPr lang="en-ZA" dirty="0" smtClean="0"/>
              <a:t>Director PBO: </a:t>
            </a:r>
            <a:r>
              <a:rPr lang="en-ZA" dirty="0" err="1" smtClean="0"/>
              <a:t>Prof.</a:t>
            </a:r>
            <a:r>
              <a:rPr lang="en-ZA" dirty="0" smtClean="0"/>
              <a:t> M </a:t>
            </a:r>
            <a:r>
              <a:rPr lang="en-ZA" dirty="0" err="1" smtClean="0"/>
              <a:t>Jahed</a:t>
            </a:r>
            <a:endParaRPr lang="en-ZA" dirty="0"/>
          </a:p>
        </p:txBody>
      </p:sp>
    </p:spTree>
    <p:extLst>
      <p:ext uri="{BB962C8B-B14F-4D97-AF65-F5344CB8AC3E}">
        <p14:creationId xmlns:p14="http://schemas.microsoft.com/office/powerpoint/2010/main" xmlns="" val="2364687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012" y="500062"/>
            <a:ext cx="10515600" cy="1325563"/>
          </a:xfrm>
        </p:spPr>
        <p:txBody>
          <a:bodyPr/>
          <a:lstStyle/>
          <a:p>
            <a:r>
              <a:rPr lang="en-ZA" dirty="0" smtClean="0">
                <a:solidFill>
                  <a:schemeClr val="accent6">
                    <a:lumMod val="75000"/>
                  </a:schemeClr>
                </a:solidFill>
              </a:rPr>
              <a:t>Outline</a:t>
            </a:r>
            <a:endParaRPr lang="en-ZA" dirty="0">
              <a:solidFill>
                <a:schemeClr val="accent6">
                  <a:lumMod val="75000"/>
                </a:schemeClr>
              </a:solidFill>
            </a:endParaRPr>
          </a:p>
        </p:txBody>
      </p:sp>
      <p:sp>
        <p:nvSpPr>
          <p:cNvPr id="3" name="Content Placeholder 2"/>
          <p:cNvSpPr>
            <a:spLocks noGrp="1"/>
          </p:cNvSpPr>
          <p:nvPr>
            <p:ph idx="1"/>
          </p:nvPr>
        </p:nvSpPr>
        <p:spPr>
          <a:xfrm>
            <a:off x="1160929" y="1825625"/>
            <a:ext cx="10515600" cy="4351338"/>
          </a:xfrm>
        </p:spPr>
        <p:txBody>
          <a:bodyPr>
            <a:normAutofit fontScale="92500" lnSpcReduction="20000"/>
          </a:bodyPr>
          <a:lstStyle/>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Purpose</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Background</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Practical </a:t>
            </a:r>
            <a:r>
              <a:rPr lang="en-ZA" dirty="0">
                <a:latin typeface="Century Gothic" panose="020B0502020202020204" pitchFamily="34" charset="0"/>
              </a:rPr>
              <a:t>issues with </a:t>
            </a:r>
            <a:r>
              <a:rPr lang="en-ZA" dirty="0" smtClean="0">
                <a:latin typeface="Century Gothic" panose="020B0502020202020204" pitchFamily="34" charset="0"/>
              </a:rPr>
              <a:t>Money </a:t>
            </a:r>
            <a:r>
              <a:rPr lang="en-ZA" dirty="0">
                <a:latin typeface="Century Gothic" panose="020B0502020202020204" pitchFamily="34" charset="0"/>
              </a:rPr>
              <a:t>Bills Act</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Status of the PBO</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Current government operational models</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Model for the PBO</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International experiences</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Challenges</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Way Forward</a:t>
            </a:r>
          </a:p>
          <a:p>
            <a:pPr>
              <a:buClr>
                <a:schemeClr val="accent6">
                  <a:lumMod val="75000"/>
                </a:schemeClr>
              </a:buClr>
              <a:buFont typeface="Wingdings" panose="05000000000000000000" pitchFamily="2" charset="2"/>
              <a:buChar char="§"/>
            </a:pPr>
            <a:r>
              <a:rPr lang="en-ZA" dirty="0" smtClean="0">
                <a:latin typeface="Century Gothic" panose="020B0502020202020204" pitchFamily="34" charset="0"/>
              </a:rPr>
              <a:t>In Summary</a:t>
            </a:r>
          </a:p>
          <a:p>
            <a:pPr marL="271463" indent="-271463">
              <a:buFont typeface="Arial" panose="020B0604020202020204" pitchFamily="34" charset="0"/>
              <a:buChar char="•"/>
            </a:pPr>
            <a:endParaRPr lang="en-ZA" dirty="0" smtClean="0"/>
          </a:p>
          <a:p>
            <a:pPr marL="271463" indent="-271463">
              <a:buFont typeface="Arial" panose="020B0604020202020204" pitchFamily="34" charset="0"/>
              <a:buChar char="•"/>
            </a:pPr>
            <a:endParaRPr lang="en-ZA" dirty="0" smtClean="0"/>
          </a:p>
          <a:p>
            <a:pPr marL="271463" indent="-271463">
              <a:buFont typeface="Arial" panose="020B0604020202020204" pitchFamily="34" charset="0"/>
              <a:buChar char="•"/>
            </a:pPr>
            <a:endParaRPr lang="en-ZA" dirty="0" smtClean="0"/>
          </a:p>
        </p:txBody>
      </p:sp>
      <p:sp>
        <p:nvSpPr>
          <p:cNvPr id="4" name="Slide Number Placeholder 3"/>
          <p:cNvSpPr>
            <a:spLocks noGrp="1"/>
          </p:cNvSpPr>
          <p:nvPr>
            <p:ph type="sldNum" sz="quarter" idx="12"/>
          </p:nvPr>
        </p:nvSpPr>
        <p:spPr/>
        <p:txBody>
          <a:bodyPr/>
          <a:lstStyle/>
          <a:p>
            <a:fld id="{EFD66045-E811-4DFF-BE6D-2BEEEF9698AB}" type="slidenum">
              <a:rPr lang="en-ZA" smtClean="0"/>
              <a:pPr/>
              <a:t>2</a:t>
            </a:fld>
            <a:endParaRPr lang="en-ZA"/>
          </a:p>
        </p:txBody>
      </p:sp>
    </p:spTree>
    <p:extLst>
      <p:ext uri="{BB962C8B-B14F-4D97-AF65-F5344CB8AC3E}">
        <p14:creationId xmlns:p14="http://schemas.microsoft.com/office/powerpoint/2010/main" xmlns="" val="149457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2" y="365125"/>
            <a:ext cx="10199717" cy="1325563"/>
          </a:xfrm>
        </p:spPr>
        <p:txBody>
          <a:bodyPr/>
          <a:lstStyle/>
          <a:p>
            <a:r>
              <a:rPr lang="en-ZA" dirty="0" smtClean="0">
                <a:solidFill>
                  <a:schemeClr val="accent6">
                    <a:lumMod val="75000"/>
                  </a:schemeClr>
                </a:solidFill>
              </a:rPr>
              <a:t>Purpose</a:t>
            </a:r>
            <a:endParaRPr lang="en-ZA" dirty="0">
              <a:solidFill>
                <a:schemeClr val="accent6">
                  <a:lumMod val="75000"/>
                </a:schemeClr>
              </a:solidFill>
            </a:endParaRPr>
          </a:p>
        </p:txBody>
      </p:sp>
      <p:sp>
        <p:nvSpPr>
          <p:cNvPr id="3" name="Content Placeholder 2"/>
          <p:cNvSpPr>
            <a:spLocks noGrp="1"/>
          </p:cNvSpPr>
          <p:nvPr>
            <p:ph idx="1"/>
          </p:nvPr>
        </p:nvSpPr>
        <p:spPr>
          <a:xfrm>
            <a:off x="1154083" y="1930140"/>
            <a:ext cx="10058400" cy="2881011"/>
          </a:xfrm>
        </p:spPr>
        <p:txBody>
          <a:bodyPr>
            <a:normAutofit/>
          </a:bodyPr>
          <a:lstStyle/>
          <a:p>
            <a:pPr marL="363538" indent="-360363">
              <a:lnSpc>
                <a:spcPct val="12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List some practical issues with regard to implementing Money </a:t>
            </a:r>
            <a:r>
              <a:rPr lang="en-ZA" sz="2000" dirty="0">
                <a:latin typeface="Century Gothic" panose="020B0502020202020204" pitchFamily="34" charset="0"/>
              </a:rPr>
              <a:t>B</a:t>
            </a:r>
            <a:r>
              <a:rPr lang="en-ZA" sz="2000" dirty="0" smtClean="0">
                <a:latin typeface="Century Gothic" panose="020B0502020202020204" pitchFamily="34" charset="0"/>
              </a:rPr>
              <a:t>ills Act</a:t>
            </a:r>
          </a:p>
          <a:p>
            <a:pPr marL="363538" indent="-360363">
              <a:lnSpc>
                <a:spcPct val="12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To present the status of the PBO as outlined in the Money Bills Act</a:t>
            </a:r>
            <a:endParaRPr lang="en-ZA" sz="2000" dirty="0">
              <a:latin typeface="Century Gothic" panose="020B0502020202020204" pitchFamily="34" charset="0"/>
            </a:endParaRPr>
          </a:p>
          <a:p>
            <a:pPr marL="363538" indent="-342900">
              <a:lnSpc>
                <a:spcPct val="12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To outline measures for implementation of the Money Bills Act</a:t>
            </a:r>
          </a:p>
          <a:p>
            <a:pPr marL="363538" indent="-342900">
              <a:lnSpc>
                <a:spcPct val="12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To provide practices and experiences to consider for amendments to the Money Bills Act.</a:t>
            </a:r>
            <a:endParaRPr lang="en-ZA" sz="20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3</a:t>
            </a:fld>
            <a:endParaRPr lang="en-ZA"/>
          </a:p>
        </p:txBody>
      </p:sp>
    </p:spTree>
    <p:extLst>
      <p:ext uri="{BB962C8B-B14F-4D97-AF65-F5344CB8AC3E}">
        <p14:creationId xmlns:p14="http://schemas.microsoft.com/office/powerpoint/2010/main" xmlns="" val="210449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65125"/>
            <a:ext cx="10256520" cy="1325563"/>
          </a:xfrm>
        </p:spPr>
        <p:txBody>
          <a:bodyPr/>
          <a:lstStyle/>
          <a:p>
            <a:r>
              <a:rPr lang="en-ZA" dirty="0" smtClean="0">
                <a:solidFill>
                  <a:schemeClr val="accent6">
                    <a:lumMod val="75000"/>
                  </a:schemeClr>
                </a:solidFill>
              </a:rPr>
              <a:t>Background</a:t>
            </a:r>
            <a:endParaRPr lang="en-ZA" dirty="0">
              <a:solidFill>
                <a:schemeClr val="accent6">
                  <a:lumMod val="75000"/>
                </a:schemeClr>
              </a:solidFill>
            </a:endParaRPr>
          </a:p>
        </p:txBody>
      </p:sp>
      <p:sp>
        <p:nvSpPr>
          <p:cNvPr id="3" name="Content Placeholder 2"/>
          <p:cNvSpPr>
            <a:spLocks noGrp="1"/>
          </p:cNvSpPr>
          <p:nvPr>
            <p:ph idx="1"/>
          </p:nvPr>
        </p:nvSpPr>
        <p:spPr>
          <a:xfrm>
            <a:off x="1097280" y="1506071"/>
            <a:ext cx="10058400" cy="5215403"/>
          </a:xfrm>
        </p:spPr>
        <p:txBody>
          <a:bodyPr>
            <a:normAutofit fontScale="77500" lnSpcReduction="20000"/>
          </a:bodyPr>
          <a:lstStyle/>
          <a:p>
            <a:pPr>
              <a:lnSpc>
                <a:spcPct val="140000"/>
              </a:lnSpc>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The </a:t>
            </a:r>
            <a:r>
              <a:rPr lang="en-ZA" sz="2400" dirty="0">
                <a:latin typeface="Century Gothic" panose="020B0502020202020204" pitchFamily="34" charset="0"/>
              </a:rPr>
              <a:t>Money Bills Amendment Procedure and Related Matters Act, 2009 </a:t>
            </a:r>
            <a:r>
              <a:rPr lang="en-ZA" sz="2400" dirty="0" smtClean="0">
                <a:latin typeface="Century Gothic" panose="020B0502020202020204" pitchFamily="34" charset="0"/>
              </a:rPr>
              <a:t>has </a:t>
            </a:r>
            <a:r>
              <a:rPr lang="en-ZA" sz="2400" dirty="0">
                <a:latin typeface="Century Gothic" panose="020B0502020202020204" pitchFamily="34" charset="0"/>
              </a:rPr>
              <a:t>been drafted in terms of Section 77 (3) of the Constitution of the Republic of South Africa, </a:t>
            </a:r>
            <a:r>
              <a:rPr lang="en-ZA" sz="2400" dirty="0" smtClean="0">
                <a:latin typeface="Century Gothic" panose="020B0502020202020204" pitchFamily="34" charset="0"/>
              </a:rPr>
              <a:t>1996 and provides for:</a:t>
            </a:r>
          </a:p>
          <a:p>
            <a:pPr marL="635508" lvl="1" indent="-342900">
              <a:lnSpc>
                <a:spcPct val="14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Procedures to </a:t>
            </a:r>
            <a:r>
              <a:rPr lang="en-ZA" dirty="0">
                <a:latin typeface="Century Gothic" panose="020B0502020202020204" pitchFamily="34" charset="0"/>
              </a:rPr>
              <a:t>amend </a:t>
            </a:r>
            <a:r>
              <a:rPr lang="en-ZA" dirty="0" smtClean="0">
                <a:latin typeface="Century Gothic" panose="020B0502020202020204" pitchFamily="34" charset="0"/>
              </a:rPr>
              <a:t>Money Bills </a:t>
            </a:r>
            <a:r>
              <a:rPr lang="en-ZA" dirty="0">
                <a:latin typeface="Century Gothic" panose="020B0502020202020204" pitchFamily="34" charset="0"/>
              </a:rPr>
              <a:t>before </a:t>
            </a:r>
            <a:r>
              <a:rPr lang="en-ZA" dirty="0" smtClean="0">
                <a:latin typeface="Century Gothic" panose="020B0502020202020204" pitchFamily="34" charset="0"/>
              </a:rPr>
              <a:t>Parliament.</a:t>
            </a:r>
          </a:p>
          <a:p>
            <a:pPr marL="635508" lvl="1" indent="-342900">
              <a:lnSpc>
                <a:spcPct val="140000"/>
              </a:lnSpc>
              <a:buClr>
                <a:schemeClr val="accent6">
                  <a:lumMod val="75000"/>
                </a:schemeClr>
              </a:buClr>
              <a:buFont typeface="Wingdings" panose="05000000000000000000" pitchFamily="2" charset="2"/>
              <a:buChar char="§"/>
            </a:pPr>
            <a:r>
              <a:rPr lang="en-ZA" dirty="0">
                <a:latin typeface="Century Gothic" panose="020B0502020202020204" pitchFamily="34" charset="0"/>
              </a:rPr>
              <a:t>This includes </a:t>
            </a:r>
            <a:r>
              <a:rPr lang="en-ZA" dirty="0" smtClean="0">
                <a:latin typeface="Century Gothic" panose="020B0502020202020204" pitchFamily="34" charset="0"/>
              </a:rPr>
              <a:t>all bills tabled by the Minister of Finance during the </a:t>
            </a:r>
            <a:r>
              <a:rPr lang="en-ZA" dirty="0">
                <a:latin typeface="Century Gothic" panose="020B0502020202020204" pitchFamily="34" charset="0"/>
              </a:rPr>
              <a:t>Budget </a:t>
            </a:r>
            <a:r>
              <a:rPr lang="en-ZA" dirty="0" smtClean="0">
                <a:latin typeface="Century Gothic" panose="020B0502020202020204" pitchFamily="34" charset="0"/>
              </a:rPr>
              <a:t>cycle</a:t>
            </a:r>
          </a:p>
          <a:p>
            <a:pPr marL="635508" lvl="1" indent="-342900">
              <a:lnSpc>
                <a:spcPct val="14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Establishment of a Parliamentary Budget Office (PBO).</a:t>
            </a:r>
          </a:p>
          <a:p>
            <a:pPr>
              <a:lnSpc>
                <a:spcPct val="140000"/>
              </a:lnSpc>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The </a:t>
            </a:r>
            <a:r>
              <a:rPr lang="en-ZA" sz="2400" dirty="0">
                <a:latin typeface="Century Gothic" panose="020B0502020202020204" pitchFamily="34" charset="0"/>
              </a:rPr>
              <a:t>PBO has been in operation since January </a:t>
            </a:r>
            <a:r>
              <a:rPr lang="en-ZA" sz="2400" dirty="0" smtClean="0">
                <a:latin typeface="Century Gothic" panose="020B0502020202020204" pitchFamily="34" charset="0"/>
              </a:rPr>
              <a:t>2014</a:t>
            </a:r>
          </a:p>
          <a:p>
            <a:pPr marL="635508" lvl="1" indent="-342900">
              <a:lnSpc>
                <a:spcPct val="14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On </a:t>
            </a:r>
            <a:r>
              <a:rPr lang="en-ZA" dirty="0">
                <a:latin typeface="Century Gothic" panose="020B0502020202020204" pitchFamily="34" charset="0"/>
              </a:rPr>
              <a:t>a strategic level the Office performs in terms of the objective and functions set out in the enabling legislation of the PBO</a:t>
            </a:r>
            <a:r>
              <a:rPr lang="en-ZA" dirty="0" smtClean="0">
                <a:latin typeface="Century Gothic" panose="020B0502020202020204" pitchFamily="34" charset="0"/>
              </a:rPr>
              <a:t>.</a:t>
            </a:r>
          </a:p>
          <a:p>
            <a:pPr marL="635508" lvl="1" indent="-342900">
              <a:lnSpc>
                <a:spcPct val="14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On </a:t>
            </a:r>
            <a:r>
              <a:rPr lang="en-ZA" dirty="0">
                <a:latin typeface="Century Gothic" panose="020B0502020202020204" pitchFamily="34" charset="0"/>
              </a:rPr>
              <a:t>an operational level the Office, however, continues to experience challenges in terms of the implementation of the management and administrative requirements of the Money Bills </a:t>
            </a:r>
            <a:r>
              <a:rPr lang="en-ZA" smtClean="0">
                <a:latin typeface="Century Gothic" panose="020B0502020202020204" pitchFamily="34" charset="0"/>
              </a:rPr>
              <a:t>Act </a:t>
            </a:r>
            <a:endParaRPr lang="en-ZA"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4</a:t>
            </a:fld>
            <a:endParaRPr lang="en-ZA"/>
          </a:p>
        </p:txBody>
      </p:sp>
    </p:spTree>
    <p:extLst>
      <p:ext uri="{BB962C8B-B14F-4D97-AF65-F5344CB8AC3E}">
        <p14:creationId xmlns:p14="http://schemas.microsoft.com/office/powerpoint/2010/main" xmlns="" val="298836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lumMod val="75000"/>
                  </a:schemeClr>
                </a:solidFill>
              </a:rPr>
              <a:t>Status of the PBO within Law and in Practic</a:t>
            </a:r>
            <a:r>
              <a:rPr lang="en-ZA" dirty="0" smtClean="0">
                <a:solidFill>
                  <a:schemeClr val="accent6"/>
                </a:solidFill>
              </a:rPr>
              <a:t>e</a:t>
            </a:r>
            <a:endParaRPr lang="en-ZA" dirty="0">
              <a:solidFill>
                <a:schemeClr val="accent6"/>
              </a:solidFill>
            </a:endParaRPr>
          </a:p>
        </p:txBody>
      </p:sp>
      <p:sp>
        <p:nvSpPr>
          <p:cNvPr id="3" name="Content Placeholder 2"/>
          <p:cNvSpPr>
            <a:spLocks noGrp="1"/>
          </p:cNvSpPr>
          <p:nvPr>
            <p:ph idx="1"/>
          </p:nvPr>
        </p:nvSpPr>
        <p:spPr>
          <a:xfrm>
            <a:off x="838200" y="1825625"/>
            <a:ext cx="10515600" cy="4895850"/>
          </a:xfrm>
        </p:spPr>
        <p:txBody>
          <a:bodyPr>
            <a:normAutofit/>
          </a:bodyPr>
          <a:lstStyle/>
          <a:p>
            <a:pPr>
              <a:lnSpc>
                <a:spcPct val="100000"/>
              </a:lnSpc>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In Law: Independent entity of Parliament</a:t>
            </a:r>
          </a:p>
          <a:p>
            <a:pPr marL="635508" lvl="1" indent="-342900">
              <a:lnSpc>
                <a:spcPct val="10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Enabling Legislation</a:t>
            </a:r>
          </a:p>
          <a:p>
            <a:pPr marL="635508" lvl="1" indent="-342900">
              <a:lnSpc>
                <a:spcPct val="10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Own personnel</a:t>
            </a:r>
          </a:p>
          <a:p>
            <a:pPr marL="635508" lvl="1" indent="-342900">
              <a:lnSpc>
                <a:spcPct val="100000"/>
              </a:lnSpc>
              <a:buClr>
                <a:schemeClr val="accent6">
                  <a:lumMod val="75000"/>
                </a:schemeClr>
              </a:buClr>
              <a:buFont typeface="Wingdings" panose="05000000000000000000" pitchFamily="2" charset="2"/>
              <a:buChar char="§"/>
            </a:pPr>
            <a:r>
              <a:rPr lang="en-ZA" sz="2000" dirty="0" smtClean="0">
                <a:latin typeface="Century Gothic" panose="020B0502020202020204" pitchFamily="34" charset="0"/>
              </a:rPr>
              <a:t>Funded through a transfer from Parliament</a:t>
            </a:r>
          </a:p>
          <a:p>
            <a:pPr>
              <a:lnSpc>
                <a:spcPct val="110000"/>
              </a:lnSpc>
              <a:spcBef>
                <a:spcPts val="1200"/>
              </a:spcBef>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In practice: Operates within the Administration of Parliament without a defined model mandated by legislation in terms of:</a:t>
            </a:r>
          </a:p>
          <a:p>
            <a:pPr marL="635508" lvl="1" indent="-342900">
              <a:lnSpc>
                <a:spcPct val="100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rPr>
              <a:t>Governance and administration</a:t>
            </a:r>
          </a:p>
          <a:p>
            <a:pPr marL="635508" lvl="1" indent="-342900">
              <a:lnSpc>
                <a:spcPct val="100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rPr>
              <a:t>Service delivery </a:t>
            </a:r>
            <a:r>
              <a:rPr lang="en-ZA" sz="2000" dirty="0" smtClean="0">
                <a:latin typeface="Century Gothic" panose="020B0502020202020204" pitchFamily="34" charset="0"/>
              </a:rPr>
              <a:t>model</a:t>
            </a:r>
            <a:endParaRPr lang="en-ZA" sz="2000" dirty="0">
              <a:latin typeface="Century Gothic" panose="020B0502020202020204" pitchFamily="34" charset="0"/>
            </a:endParaRPr>
          </a:p>
          <a:p>
            <a:pPr marL="635508" lvl="1" indent="-342900">
              <a:lnSpc>
                <a:spcPct val="100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rPr>
              <a:t>Legal Status/Framework</a:t>
            </a:r>
          </a:p>
          <a:p>
            <a:pPr marL="635508" lvl="1" indent="-342900">
              <a:lnSpc>
                <a:spcPct val="100000"/>
              </a:lnSpc>
              <a:buClr>
                <a:schemeClr val="accent6">
                  <a:lumMod val="75000"/>
                </a:schemeClr>
              </a:buClr>
              <a:buFont typeface="Wingdings" panose="05000000000000000000" pitchFamily="2" charset="2"/>
              <a:buChar char="§"/>
            </a:pPr>
            <a:r>
              <a:rPr lang="en-ZA" sz="2000" dirty="0">
                <a:latin typeface="Century Gothic" panose="020B0502020202020204" pitchFamily="34" charset="0"/>
              </a:rPr>
              <a:t>Funding Models</a:t>
            </a:r>
          </a:p>
          <a:p>
            <a:pPr marL="268288" indent="-268288">
              <a:buFont typeface="Arial" panose="020B0604020202020204" pitchFamily="34" charset="0"/>
              <a:buChar char="•"/>
            </a:pPr>
            <a:endParaRPr lang="en-ZA" dirty="0"/>
          </a:p>
        </p:txBody>
      </p:sp>
      <p:sp>
        <p:nvSpPr>
          <p:cNvPr id="4" name="Slide Number Placeholder 3"/>
          <p:cNvSpPr>
            <a:spLocks noGrp="1"/>
          </p:cNvSpPr>
          <p:nvPr>
            <p:ph type="sldNum" sz="quarter" idx="12"/>
          </p:nvPr>
        </p:nvSpPr>
        <p:spPr/>
        <p:txBody>
          <a:bodyPr/>
          <a:lstStyle/>
          <a:p>
            <a:fld id="{EFD66045-E811-4DFF-BE6D-2BEEEF9698AB}" type="slidenum">
              <a:rPr lang="en-ZA" smtClean="0"/>
              <a:pPr/>
              <a:t>5</a:t>
            </a:fld>
            <a:endParaRPr lang="en-ZA"/>
          </a:p>
        </p:txBody>
      </p:sp>
    </p:spTree>
    <p:extLst>
      <p:ext uri="{BB962C8B-B14F-4D97-AF65-F5344CB8AC3E}">
        <p14:creationId xmlns:p14="http://schemas.microsoft.com/office/powerpoint/2010/main" xmlns="" val="13289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solidFill>
                  <a:schemeClr val="accent6">
                    <a:lumMod val="75000"/>
                  </a:schemeClr>
                </a:solidFill>
              </a:rPr>
              <a:t>Status of the PBO within Law and in </a:t>
            </a:r>
            <a:r>
              <a:rPr lang="en-ZA" dirty="0" smtClean="0">
                <a:solidFill>
                  <a:schemeClr val="accent6">
                    <a:lumMod val="75000"/>
                  </a:schemeClr>
                </a:solidFill>
              </a:rPr>
              <a:t>Practice </a:t>
            </a:r>
            <a:r>
              <a:rPr lang="en-ZA" sz="3200" dirty="0" smtClean="0">
                <a:solidFill>
                  <a:schemeClr val="accent6">
                    <a:lumMod val="75000"/>
                  </a:schemeClr>
                </a:solidFill>
              </a:rPr>
              <a:t>(cont.)</a:t>
            </a:r>
            <a:endParaRPr lang="en-ZA" sz="3200" dirty="0">
              <a:solidFill>
                <a:schemeClr val="accent6">
                  <a:lumMod val="75000"/>
                </a:schemeClr>
              </a:solidFill>
            </a:endParaRPr>
          </a:p>
        </p:txBody>
      </p:sp>
      <p:sp>
        <p:nvSpPr>
          <p:cNvPr id="5" name="Text Placeholder 4"/>
          <p:cNvSpPr>
            <a:spLocks noGrp="1"/>
          </p:cNvSpPr>
          <p:nvPr>
            <p:ph type="body" idx="1"/>
          </p:nvPr>
        </p:nvSpPr>
        <p:spPr>
          <a:xfrm>
            <a:off x="839788" y="1681163"/>
            <a:ext cx="5157787" cy="591390"/>
          </a:xfrm>
        </p:spPr>
        <p:txBody>
          <a:bodyPr/>
          <a:lstStyle/>
          <a:p>
            <a:pPr algn="ctr"/>
            <a:r>
              <a:rPr lang="en-ZA" dirty="0" smtClean="0"/>
              <a:t>Money Bills Act</a:t>
            </a:r>
            <a:endParaRPr lang="en-ZA" dirty="0"/>
          </a:p>
        </p:txBody>
      </p:sp>
      <p:sp>
        <p:nvSpPr>
          <p:cNvPr id="6" name="Content Placeholder 5"/>
          <p:cNvSpPr>
            <a:spLocks noGrp="1"/>
          </p:cNvSpPr>
          <p:nvPr>
            <p:ph sz="half" idx="2"/>
          </p:nvPr>
        </p:nvSpPr>
        <p:spPr>
          <a:xfrm>
            <a:off x="839788" y="2505075"/>
            <a:ext cx="5157787" cy="4216400"/>
          </a:xfrm>
        </p:spPr>
        <p:txBody>
          <a:bodyPr>
            <a:normAutofit lnSpcReduction="10000"/>
          </a:bodyPr>
          <a:lstStyle/>
          <a:p>
            <a:pPr>
              <a:buClr>
                <a:schemeClr val="accent6">
                  <a:lumMod val="75000"/>
                </a:schemeClr>
              </a:buClr>
            </a:pPr>
            <a:r>
              <a:rPr lang="en-ZA" sz="1800" dirty="0">
                <a:latin typeface="Century Gothic" panose="020B0502020202020204" pitchFamily="34" charset="0"/>
              </a:rPr>
              <a:t>S.15(10): Transfer of </a:t>
            </a:r>
            <a:r>
              <a:rPr lang="en-ZA" sz="1800" dirty="0" smtClean="0">
                <a:latin typeface="Century Gothic" panose="020B0502020202020204" pitchFamily="34" charset="0"/>
              </a:rPr>
              <a:t>funds</a:t>
            </a:r>
          </a:p>
          <a:p>
            <a:pPr>
              <a:lnSpc>
                <a:spcPct val="120000"/>
              </a:lnSpc>
              <a:buClr>
                <a:schemeClr val="accent6">
                  <a:lumMod val="75000"/>
                </a:schemeClr>
              </a:buClr>
            </a:pPr>
            <a:endParaRPr lang="en-ZA" sz="800" dirty="0" smtClean="0">
              <a:latin typeface="Century Gothic" panose="020B0502020202020204" pitchFamily="34" charset="0"/>
            </a:endParaRPr>
          </a:p>
          <a:p>
            <a:pPr>
              <a:lnSpc>
                <a:spcPct val="120000"/>
              </a:lnSpc>
              <a:buClr>
                <a:schemeClr val="accent6">
                  <a:lumMod val="75000"/>
                </a:schemeClr>
              </a:buClr>
            </a:pPr>
            <a:endParaRPr lang="en-ZA" sz="800" dirty="0" smtClean="0">
              <a:latin typeface="Century Gothic" panose="020B0502020202020204" pitchFamily="34" charset="0"/>
            </a:endParaRPr>
          </a:p>
          <a:p>
            <a:pPr>
              <a:lnSpc>
                <a:spcPct val="120000"/>
              </a:lnSpc>
              <a:buClr>
                <a:schemeClr val="accent6">
                  <a:lumMod val="75000"/>
                </a:schemeClr>
              </a:buClr>
            </a:pPr>
            <a:r>
              <a:rPr lang="en-ZA" sz="1800" dirty="0" smtClean="0">
                <a:latin typeface="Century Gothic" panose="020B0502020202020204" pitchFamily="34" charset="0"/>
              </a:rPr>
              <a:t>S.15(12</a:t>
            </a:r>
            <a:r>
              <a:rPr lang="en-ZA" sz="1800" dirty="0">
                <a:latin typeface="Century Gothic" panose="020B0502020202020204" pitchFamily="34" charset="0"/>
              </a:rPr>
              <a:t>): </a:t>
            </a:r>
            <a:r>
              <a:rPr lang="en-ZA" sz="1800" dirty="0" smtClean="0">
                <a:latin typeface="Century Gothic" panose="020B0502020202020204" pitchFamily="34" charset="0"/>
              </a:rPr>
              <a:t>The </a:t>
            </a:r>
            <a:r>
              <a:rPr lang="en-ZA" sz="1800" dirty="0">
                <a:latin typeface="Century Gothic" panose="020B0502020202020204" pitchFamily="34" charset="0"/>
              </a:rPr>
              <a:t>Director must appoint deputy directors and personnel </a:t>
            </a:r>
            <a:endParaRPr lang="en-ZA" sz="1800" dirty="0" smtClean="0">
              <a:latin typeface="Century Gothic" panose="020B0502020202020204" pitchFamily="34" charset="0"/>
            </a:endParaRPr>
          </a:p>
          <a:p>
            <a:pPr>
              <a:lnSpc>
                <a:spcPct val="120000"/>
              </a:lnSpc>
              <a:buClr>
                <a:schemeClr val="accent6">
                  <a:lumMod val="75000"/>
                </a:schemeClr>
              </a:buClr>
            </a:pPr>
            <a:endParaRPr lang="en-ZA" sz="1800" dirty="0" smtClean="0">
              <a:latin typeface="Century Gothic" panose="020B0502020202020204" pitchFamily="34" charset="0"/>
            </a:endParaRPr>
          </a:p>
          <a:p>
            <a:pPr>
              <a:lnSpc>
                <a:spcPct val="120000"/>
              </a:lnSpc>
              <a:buClr>
                <a:schemeClr val="accent6">
                  <a:lumMod val="75000"/>
                </a:schemeClr>
              </a:buClr>
            </a:pPr>
            <a:r>
              <a:rPr lang="en-ZA" sz="1800" dirty="0" smtClean="0">
                <a:latin typeface="Century Gothic" panose="020B0502020202020204" pitchFamily="34" charset="0"/>
              </a:rPr>
              <a:t>S.15(13</a:t>
            </a:r>
            <a:r>
              <a:rPr lang="en-ZA" sz="1800" dirty="0">
                <a:latin typeface="Century Gothic" panose="020B0502020202020204" pitchFamily="34" charset="0"/>
              </a:rPr>
              <a:t>):(12)	The Director, in consultation with the committees referred to in section 4 </a:t>
            </a:r>
            <a:r>
              <a:rPr lang="en-ZA" sz="1800" dirty="0" smtClean="0">
                <a:latin typeface="Century Gothic" panose="020B0502020202020204" pitchFamily="34" charset="0"/>
              </a:rPr>
              <a:t>(advisory board) must determine:</a:t>
            </a:r>
          </a:p>
          <a:p>
            <a:pPr lvl="1">
              <a:lnSpc>
                <a:spcPct val="120000"/>
              </a:lnSpc>
              <a:buClr>
                <a:schemeClr val="accent6">
                  <a:lumMod val="75000"/>
                </a:schemeClr>
              </a:buClr>
            </a:pPr>
            <a:r>
              <a:rPr lang="en-ZA" sz="1400" dirty="0" smtClean="0">
                <a:latin typeface="Century Gothic" panose="020B0502020202020204" pitchFamily="34" charset="0"/>
              </a:rPr>
              <a:t>the </a:t>
            </a:r>
            <a:r>
              <a:rPr lang="en-ZA" sz="1400" dirty="0">
                <a:latin typeface="Century Gothic" panose="020B0502020202020204" pitchFamily="34" charset="0"/>
              </a:rPr>
              <a:t>structure of the Parliamentary Budget Office; and</a:t>
            </a:r>
          </a:p>
          <a:p>
            <a:pPr lvl="1">
              <a:lnSpc>
                <a:spcPct val="120000"/>
              </a:lnSpc>
              <a:buClr>
                <a:schemeClr val="accent6">
                  <a:lumMod val="75000"/>
                </a:schemeClr>
              </a:buClr>
            </a:pPr>
            <a:r>
              <a:rPr lang="en-ZA" sz="1400" dirty="0" smtClean="0">
                <a:latin typeface="Century Gothic" panose="020B0502020202020204" pitchFamily="34" charset="0"/>
              </a:rPr>
              <a:t>the </a:t>
            </a:r>
            <a:r>
              <a:rPr lang="en-ZA" sz="1400" dirty="0">
                <a:latin typeface="Century Gothic" panose="020B0502020202020204" pitchFamily="34" charset="0"/>
              </a:rPr>
              <a:t>conditions of service of the deputy directors and </a:t>
            </a:r>
            <a:r>
              <a:rPr lang="en-ZA" sz="1400" dirty="0" smtClean="0">
                <a:latin typeface="Century Gothic" panose="020B0502020202020204" pitchFamily="34" charset="0"/>
              </a:rPr>
              <a:t>personnel</a:t>
            </a:r>
            <a:endParaRPr lang="en-ZA" sz="1400" dirty="0">
              <a:latin typeface="Century Gothic" panose="020B0502020202020204" pitchFamily="34" charset="0"/>
            </a:endParaRPr>
          </a:p>
        </p:txBody>
      </p:sp>
      <p:sp>
        <p:nvSpPr>
          <p:cNvPr id="7" name="Text Placeholder 6"/>
          <p:cNvSpPr>
            <a:spLocks noGrp="1"/>
          </p:cNvSpPr>
          <p:nvPr>
            <p:ph type="body" sz="quarter" idx="3"/>
          </p:nvPr>
        </p:nvSpPr>
        <p:spPr>
          <a:xfrm>
            <a:off x="6172200" y="1681163"/>
            <a:ext cx="5183188" cy="591390"/>
          </a:xfrm>
        </p:spPr>
        <p:txBody>
          <a:bodyPr/>
          <a:lstStyle/>
          <a:p>
            <a:pPr algn="ctr"/>
            <a:r>
              <a:rPr lang="en-ZA" dirty="0" smtClean="0"/>
              <a:t>Practice</a:t>
            </a:r>
            <a:endParaRPr lang="en-ZA" dirty="0"/>
          </a:p>
        </p:txBody>
      </p:sp>
      <p:sp>
        <p:nvSpPr>
          <p:cNvPr id="8" name="Content Placeholder 7"/>
          <p:cNvSpPr>
            <a:spLocks noGrp="1"/>
          </p:cNvSpPr>
          <p:nvPr>
            <p:ph sz="quarter" idx="4"/>
          </p:nvPr>
        </p:nvSpPr>
        <p:spPr>
          <a:xfrm>
            <a:off x="6172200" y="2472156"/>
            <a:ext cx="5183188" cy="4249319"/>
          </a:xfrm>
        </p:spPr>
        <p:txBody>
          <a:bodyPr>
            <a:normAutofit lnSpcReduction="10000"/>
          </a:bodyPr>
          <a:lstStyle/>
          <a:p>
            <a:pPr>
              <a:lnSpc>
                <a:spcPct val="120000"/>
              </a:lnSpc>
              <a:buClr>
                <a:schemeClr val="accent6">
                  <a:lumMod val="75000"/>
                </a:schemeClr>
              </a:buClr>
            </a:pPr>
            <a:r>
              <a:rPr lang="en-ZA" sz="1800" dirty="0" smtClean="0">
                <a:latin typeface="Century Gothic" panose="020B0502020202020204" pitchFamily="34" charset="0"/>
              </a:rPr>
              <a:t>Treated as a sub-programme within programme 1: Strategic Leadership and Governance</a:t>
            </a:r>
          </a:p>
          <a:p>
            <a:pPr>
              <a:lnSpc>
                <a:spcPct val="120000"/>
              </a:lnSpc>
              <a:buClr>
                <a:schemeClr val="accent6">
                  <a:lumMod val="75000"/>
                </a:schemeClr>
              </a:buClr>
            </a:pPr>
            <a:r>
              <a:rPr lang="en-ZA" sz="1800" dirty="0" smtClean="0">
                <a:latin typeface="Century Gothic" panose="020B0502020202020204" pitchFamily="34" charset="0"/>
              </a:rPr>
              <a:t>Director </a:t>
            </a:r>
            <a:r>
              <a:rPr lang="en-ZA" sz="1800" dirty="0">
                <a:latin typeface="Century Gothic" panose="020B0502020202020204" pitchFamily="34" charset="0"/>
              </a:rPr>
              <a:t>has no final administrative </a:t>
            </a:r>
            <a:r>
              <a:rPr lang="en-ZA" sz="1800" dirty="0" smtClean="0">
                <a:latin typeface="Century Gothic" panose="020B0502020202020204" pitchFamily="34" charset="0"/>
              </a:rPr>
              <a:t>approving authority of appointments: </a:t>
            </a:r>
          </a:p>
          <a:p>
            <a:pPr lvl="1">
              <a:lnSpc>
                <a:spcPct val="120000"/>
              </a:lnSpc>
              <a:buClr>
                <a:schemeClr val="accent6">
                  <a:lumMod val="75000"/>
                </a:schemeClr>
              </a:buClr>
            </a:pPr>
            <a:r>
              <a:rPr lang="en-ZA" sz="1400" dirty="0" smtClean="0">
                <a:latin typeface="Century Gothic" panose="020B0502020202020204" pitchFamily="34" charset="0"/>
              </a:rPr>
              <a:t>HRE approves Analyst positions</a:t>
            </a:r>
          </a:p>
          <a:p>
            <a:pPr lvl="1">
              <a:lnSpc>
                <a:spcPct val="120000"/>
              </a:lnSpc>
              <a:buClr>
                <a:schemeClr val="accent6">
                  <a:lumMod val="75000"/>
                </a:schemeClr>
              </a:buClr>
            </a:pPr>
            <a:r>
              <a:rPr lang="en-ZA" sz="1400" dirty="0">
                <a:latin typeface="Century Gothic" panose="020B0502020202020204" pitchFamily="34" charset="0"/>
              </a:rPr>
              <a:t>Secretary to </a:t>
            </a:r>
            <a:r>
              <a:rPr lang="en-ZA" sz="1400" dirty="0" smtClean="0">
                <a:latin typeface="Century Gothic" panose="020B0502020202020204" pitchFamily="34" charset="0"/>
              </a:rPr>
              <a:t>Parliament</a:t>
            </a:r>
            <a:r>
              <a:rPr lang="en-ZA" sz="1400" dirty="0">
                <a:latin typeface="Century Gothic" panose="020B0502020202020204" pitchFamily="34" charset="0"/>
              </a:rPr>
              <a:t> </a:t>
            </a:r>
            <a:r>
              <a:rPr lang="en-ZA" sz="1400" dirty="0" smtClean="0">
                <a:latin typeface="Century Gothic" panose="020B0502020202020204" pitchFamily="34" charset="0"/>
              </a:rPr>
              <a:t>approves Deputy Director positions</a:t>
            </a:r>
            <a:endParaRPr lang="en-ZA" sz="1400" dirty="0">
              <a:latin typeface="Century Gothic" panose="020B0502020202020204" pitchFamily="34" charset="0"/>
            </a:endParaRPr>
          </a:p>
          <a:p>
            <a:pPr>
              <a:lnSpc>
                <a:spcPct val="120000"/>
              </a:lnSpc>
              <a:buClr>
                <a:schemeClr val="accent6">
                  <a:lumMod val="75000"/>
                </a:schemeClr>
              </a:buClr>
            </a:pPr>
            <a:r>
              <a:rPr lang="en-ZA" sz="1800" dirty="0" smtClean="0">
                <a:latin typeface="Century Gothic" panose="020B0502020202020204" pitchFamily="34" charset="0"/>
              </a:rPr>
              <a:t>Consult with the advisory board regularly</a:t>
            </a:r>
          </a:p>
          <a:p>
            <a:pPr>
              <a:lnSpc>
                <a:spcPct val="120000"/>
              </a:lnSpc>
              <a:buClr>
                <a:schemeClr val="accent6">
                  <a:lumMod val="75000"/>
                </a:schemeClr>
              </a:buClr>
            </a:pPr>
            <a:r>
              <a:rPr lang="en-ZA" sz="1800" dirty="0" smtClean="0">
                <a:latin typeface="Century Gothic" panose="020B0502020202020204" pitchFamily="34" charset="0"/>
              </a:rPr>
              <a:t>Submit all required documentation in terms of the FMPPLA</a:t>
            </a:r>
          </a:p>
          <a:p>
            <a:pPr>
              <a:lnSpc>
                <a:spcPct val="120000"/>
              </a:lnSpc>
              <a:buClr>
                <a:schemeClr val="accent6">
                  <a:lumMod val="75000"/>
                </a:schemeClr>
              </a:buClr>
            </a:pPr>
            <a:r>
              <a:rPr lang="en-ZA" sz="1800" dirty="0" smtClean="0">
                <a:latin typeface="Century Gothic" panose="020B0502020202020204" pitchFamily="34" charset="0"/>
              </a:rPr>
              <a:t>Report to the Executive Authority</a:t>
            </a:r>
            <a:endParaRPr lang="en-ZA" sz="1800"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6</a:t>
            </a:fld>
            <a:endParaRPr lang="en-ZA"/>
          </a:p>
        </p:txBody>
      </p:sp>
    </p:spTree>
    <p:extLst>
      <p:ext uri="{BB962C8B-B14F-4D97-AF65-F5344CB8AC3E}">
        <p14:creationId xmlns:p14="http://schemas.microsoft.com/office/powerpoint/2010/main" xmlns="" val="117089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84739"/>
            <a:ext cx="10515600" cy="1325563"/>
          </a:xfrm>
        </p:spPr>
        <p:txBody>
          <a:bodyPr>
            <a:normAutofit/>
          </a:bodyPr>
          <a:lstStyle/>
          <a:p>
            <a:r>
              <a:rPr lang="en-ZA" dirty="0">
                <a:solidFill>
                  <a:schemeClr val="accent6">
                    <a:lumMod val="75000"/>
                  </a:schemeClr>
                </a:solidFill>
              </a:rPr>
              <a:t>Existing models in Government</a:t>
            </a:r>
          </a:p>
        </p:txBody>
      </p:sp>
      <p:sp>
        <p:nvSpPr>
          <p:cNvPr id="3" name="Content Placeholder 2"/>
          <p:cNvSpPr>
            <a:spLocks noGrp="1"/>
          </p:cNvSpPr>
          <p:nvPr>
            <p:ph idx="1"/>
          </p:nvPr>
        </p:nvSpPr>
        <p:spPr>
          <a:xfrm>
            <a:off x="1097280" y="1546413"/>
            <a:ext cx="10058400" cy="5175062"/>
          </a:xfrm>
        </p:spPr>
        <p:txBody>
          <a:bodyPr>
            <a:normAutofit fontScale="92500" lnSpcReduction="20000"/>
          </a:bodyPr>
          <a:lstStyle/>
          <a:p>
            <a:pPr marL="0" indent="0">
              <a:lnSpc>
                <a:spcPct val="130000"/>
              </a:lnSpc>
              <a:buNone/>
            </a:pPr>
            <a:r>
              <a:rPr lang="en-ZA" sz="2400" dirty="0">
                <a:latin typeface="Century Gothic" panose="020B0502020202020204" pitchFamily="34" charset="0"/>
              </a:rPr>
              <a:t>In Government, various types of entities or institutions are listed under the Public Finance Management Act as per a </a:t>
            </a:r>
            <a:r>
              <a:rPr lang="en-ZA" sz="2400" dirty="0" smtClean="0">
                <a:latin typeface="Century Gothic" panose="020B0502020202020204" pitchFamily="34" charset="0"/>
              </a:rPr>
              <a:t>Gazetting </a:t>
            </a:r>
            <a:r>
              <a:rPr lang="en-ZA" sz="2400" dirty="0">
                <a:latin typeface="Century Gothic" panose="020B0502020202020204" pitchFamily="34" charset="0"/>
              </a:rPr>
              <a:t>process and their reporting and accountability structures are determined accordingly. These are:</a:t>
            </a:r>
          </a:p>
          <a:p>
            <a:pPr>
              <a:lnSpc>
                <a:spcPct val="130000"/>
              </a:lnSpc>
              <a:spcBef>
                <a:spcPts val="1200"/>
              </a:spcBef>
              <a:spcAft>
                <a:spcPts val="0"/>
              </a:spcAft>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Constitutional </a:t>
            </a:r>
            <a:r>
              <a:rPr lang="en-ZA" sz="2400" dirty="0">
                <a:latin typeface="Century Gothic" panose="020B0502020202020204" pitchFamily="34" charset="0"/>
              </a:rPr>
              <a:t>institutions </a:t>
            </a:r>
          </a:p>
          <a:p>
            <a:pPr>
              <a:lnSpc>
                <a:spcPct val="130000"/>
              </a:lnSpc>
              <a:spcBef>
                <a:spcPts val="600"/>
              </a:spcBef>
              <a:spcAft>
                <a:spcPts val="0"/>
              </a:spcAft>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Public </a:t>
            </a:r>
            <a:r>
              <a:rPr lang="en-ZA" sz="2400" dirty="0">
                <a:latin typeface="Century Gothic" panose="020B0502020202020204" pitchFamily="34" charset="0"/>
              </a:rPr>
              <a:t>entities</a:t>
            </a:r>
          </a:p>
          <a:p>
            <a:pPr>
              <a:lnSpc>
                <a:spcPct val="130000"/>
              </a:lnSpc>
              <a:spcBef>
                <a:spcPts val="600"/>
              </a:spcBef>
              <a:spcAft>
                <a:spcPts val="0"/>
              </a:spcAft>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Government </a:t>
            </a:r>
            <a:r>
              <a:rPr lang="en-ZA" sz="2400" dirty="0">
                <a:latin typeface="Century Gothic" panose="020B0502020202020204" pitchFamily="34" charset="0"/>
              </a:rPr>
              <a:t>Business </a:t>
            </a:r>
            <a:r>
              <a:rPr lang="en-ZA" sz="2400" dirty="0" smtClean="0">
                <a:latin typeface="Century Gothic" panose="020B0502020202020204" pitchFamily="34" charset="0"/>
              </a:rPr>
              <a:t>Enterprises</a:t>
            </a:r>
          </a:p>
          <a:p>
            <a:pPr>
              <a:lnSpc>
                <a:spcPct val="130000"/>
              </a:lnSpc>
              <a:spcBef>
                <a:spcPts val="1200"/>
              </a:spcBef>
              <a:buClr>
                <a:schemeClr val="accent6">
                  <a:lumMod val="75000"/>
                </a:schemeClr>
              </a:buClr>
              <a:buFont typeface="Wingdings" panose="05000000000000000000" pitchFamily="2" charset="2"/>
              <a:buChar char="§"/>
            </a:pPr>
            <a:r>
              <a:rPr lang="en-ZA" sz="2400" dirty="0" smtClean="0">
                <a:latin typeface="Century Gothic" panose="020B0502020202020204" pitchFamily="34" charset="0"/>
              </a:rPr>
              <a:t>In </a:t>
            </a:r>
            <a:r>
              <a:rPr lang="en-ZA" sz="2400" dirty="0">
                <a:latin typeface="Century Gothic" panose="020B0502020202020204" pitchFamily="34" charset="0"/>
              </a:rPr>
              <a:t>addition, there are other institutional structures under departments, such as</a:t>
            </a:r>
            <a:r>
              <a:rPr lang="en-ZA" sz="2400" dirty="0" smtClean="0">
                <a:latin typeface="Century Gothic" panose="020B0502020202020204" pitchFamily="34" charset="0"/>
              </a:rPr>
              <a:t>:</a:t>
            </a:r>
          </a:p>
          <a:p>
            <a:pPr>
              <a:lnSpc>
                <a:spcPct val="130000"/>
              </a:lnSpc>
              <a:spcBef>
                <a:spcPts val="1200"/>
              </a:spcBef>
              <a:spcAft>
                <a:spcPts val="0"/>
              </a:spcAft>
              <a:buClr>
                <a:schemeClr val="accent6">
                  <a:lumMod val="75000"/>
                </a:schemeClr>
              </a:buClr>
              <a:buFont typeface="Wingdings" panose="05000000000000000000" pitchFamily="2" charset="2"/>
              <a:buChar char="§"/>
            </a:pPr>
            <a:r>
              <a:rPr lang="en-ZA" sz="2400" dirty="0">
                <a:latin typeface="Century Gothic" panose="020B0502020202020204" pitchFamily="34" charset="0"/>
              </a:rPr>
              <a:t>Government Components</a:t>
            </a:r>
          </a:p>
          <a:p>
            <a:pPr>
              <a:lnSpc>
                <a:spcPct val="130000"/>
              </a:lnSpc>
              <a:spcBef>
                <a:spcPts val="600"/>
              </a:spcBef>
              <a:spcAft>
                <a:spcPts val="0"/>
              </a:spcAft>
              <a:buClr>
                <a:schemeClr val="accent6">
                  <a:lumMod val="75000"/>
                </a:schemeClr>
              </a:buClr>
              <a:buFont typeface="Wingdings" panose="05000000000000000000" pitchFamily="2" charset="2"/>
              <a:buChar char="§"/>
            </a:pPr>
            <a:r>
              <a:rPr lang="en-ZA" sz="2400" dirty="0">
                <a:latin typeface="Century Gothic" panose="020B0502020202020204" pitchFamily="34" charset="0"/>
              </a:rPr>
              <a:t>Specialised Service Delivery Units</a:t>
            </a:r>
          </a:p>
          <a:p>
            <a:pPr marL="268288" indent="-268288">
              <a:spcBef>
                <a:spcPts val="600"/>
              </a:spcBef>
              <a:spcAft>
                <a:spcPts val="0"/>
              </a:spcAft>
              <a:buClr>
                <a:schemeClr val="accent6">
                  <a:lumMod val="75000"/>
                </a:schemeClr>
              </a:buClr>
              <a:buFont typeface="Arial" panose="020B0604020202020204" pitchFamily="34" charset="0"/>
              <a:buChar char="•"/>
            </a:pPr>
            <a:endParaRPr lang="en-ZA"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7</a:t>
            </a:fld>
            <a:endParaRPr lang="en-ZA"/>
          </a:p>
        </p:txBody>
      </p:sp>
    </p:spTree>
    <p:extLst>
      <p:ext uri="{BB962C8B-B14F-4D97-AF65-F5344CB8AC3E}">
        <p14:creationId xmlns:p14="http://schemas.microsoft.com/office/powerpoint/2010/main" xmlns="" val="1760756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2930"/>
            <a:ext cx="10515600" cy="1325563"/>
          </a:xfrm>
        </p:spPr>
        <p:txBody>
          <a:bodyPr>
            <a:normAutofit/>
          </a:bodyPr>
          <a:lstStyle/>
          <a:p>
            <a:r>
              <a:rPr lang="en-ZA" dirty="0">
                <a:solidFill>
                  <a:schemeClr val="accent6">
                    <a:lumMod val="75000"/>
                  </a:schemeClr>
                </a:solidFill>
              </a:rPr>
              <a:t>Possible Model for the PBO</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540931"/>
              </p:ext>
            </p:extLst>
          </p:nvPr>
        </p:nvGraphicFramePr>
        <p:xfrm>
          <a:off x="838199" y="1398493"/>
          <a:ext cx="10322859" cy="5459508"/>
        </p:xfrm>
        <a:graphic>
          <a:graphicData uri="http://schemas.openxmlformats.org/drawingml/2006/table">
            <a:tbl>
              <a:tblPr>
                <a:tableStyleId>{E8B1032C-EA38-4F05-BA0D-38AFFFC7BED3}</a:tableStyleId>
              </a:tblPr>
              <a:tblGrid>
                <a:gridCol w="10322859"/>
              </a:tblGrid>
              <a:tr h="311640">
                <a:tc>
                  <a:txBody>
                    <a:bodyPr/>
                    <a:lstStyle/>
                    <a:p>
                      <a:pPr algn="ctr" eaLnBrk="0" fontAlgn="base" hangingPunct="0">
                        <a:lnSpc>
                          <a:spcPct val="115000"/>
                        </a:lnSpc>
                        <a:spcAft>
                          <a:spcPts val="0"/>
                        </a:spcAft>
                      </a:pPr>
                      <a:r>
                        <a:rPr lang="en-ZA" sz="1600" kern="1200" dirty="0">
                          <a:effectLst/>
                        </a:rPr>
                        <a:t>Parliamentary </a:t>
                      </a:r>
                      <a:r>
                        <a:rPr lang="en-ZA" sz="1600" kern="1200" dirty="0" smtClean="0">
                          <a:effectLst/>
                        </a:rPr>
                        <a:t>Entity/Parliamentary </a:t>
                      </a:r>
                      <a:r>
                        <a:rPr lang="en-ZA" sz="1600" kern="1200" dirty="0">
                          <a:effectLst/>
                        </a:rPr>
                        <a:t>Budget Office</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tc>
              </a:tr>
              <a:tr h="297211">
                <a:tc>
                  <a:txBody>
                    <a:bodyPr/>
                    <a:lstStyle/>
                    <a:p>
                      <a:pPr algn="ctr" eaLnBrk="0" fontAlgn="base" hangingPunct="0">
                        <a:lnSpc>
                          <a:spcPct val="115000"/>
                        </a:lnSpc>
                        <a:spcAft>
                          <a:spcPts val="0"/>
                        </a:spcAft>
                      </a:pPr>
                      <a:r>
                        <a:rPr lang="en-ZA" sz="1600" b="1" kern="1200" dirty="0">
                          <a:effectLst/>
                        </a:rPr>
                        <a:t>Governance and Administration</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tc>
              </a:tr>
              <a:tr h="297211">
                <a:tc>
                  <a:txBody>
                    <a:bodyPr/>
                    <a:lstStyle/>
                    <a:p>
                      <a:pPr marR="111760" algn="just" eaLnBrk="0" fontAlgn="base" hangingPunct="0">
                        <a:lnSpc>
                          <a:spcPct val="115000"/>
                        </a:lnSpc>
                        <a:spcAft>
                          <a:spcPts val="0"/>
                        </a:spcAft>
                      </a:pPr>
                      <a:r>
                        <a:rPr lang="en-US" sz="1600" kern="1200" dirty="0">
                          <a:effectLst/>
                        </a:rPr>
                        <a:t>Adhere to governance arrangements specified in enabling legislation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297211">
                <a:tc>
                  <a:txBody>
                    <a:bodyPr/>
                    <a:lstStyle/>
                    <a:p>
                      <a:pPr algn="just" eaLnBrk="0" fontAlgn="base" hangingPunct="0">
                        <a:lnSpc>
                          <a:spcPct val="115000"/>
                        </a:lnSpc>
                        <a:spcAft>
                          <a:spcPts val="0"/>
                        </a:spcAft>
                      </a:pPr>
                      <a:r>
                        <a:rPr lang="en-US" sz="1600" kern="1200" dirty="0">
                          <a:effectLst/>
                        </a:rPr>
                        <a:t>Accounts to Parliament via the Executive Authority </a:t>
                      </a:r>
                      <a:r>
                        <a:rPr lang="en-US" sz="1600" kern="1200" dirty="0" smtClean="0">
                          <a:effectLst/>
                        </a:rPr>
                        <a:t>(EA) in </a:t>
                      </a:r>
                      <a:r>
                        <a:rPr lang="en-US" sz="1600" kern="1200" dirty="0">
                          <a:effectLst/>
                        </a:rPr>
                        <a:t>terms of its enabling legislation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555655">
                <a:tc>
                  <a:txBody>
                    <a:bodyPr/>
                    <a:lstStyle/>
                    <a:p>
                      <a:pPr algn="just" eaLnBrk="0" fontAlgn="base" hangingPunct="0">
                        <a:lnSpc>
                          <a:spcPct val="115000"/>
                        </a:lnSpc>
                        <a:spcAft>
                          <a:spcPts val="0"/>
                        </a:spcAft>
                      </a:pPr>
                      <a:r>
                        <a:rPr lang="en-US" sz="1600" kern="1200" dirty="0">
                          <a:effectLst/>
                        </a:rPr>
                        <a:t>The Director shall have the same duties and responsibilities as: </a:t>
                      </a:r>
                      <a:endParaRPr lang="en-ZA" sz="1600" dirty="0">
                        <a:effectLst/>
                      </a:endParaRPr>
                    </a:p>
                    <a:p>
                      <a:pPr marL="342900" lvl="0" indent="-342900" algn="just" eaLnBrk="0" fontAlgn="base" hangingPunct="0">
                        <a:spcAft>
                          <a:spcPts val="0"/>
                        </a:spcAft>
                        <a:buFont typeface="Arial" panose="020B0604020202020204" pitchFamily="34" charset="0"/>
                        <a:buChar char="•"/>
                        <a:tabLst>
                          <a:tab pos="266700" algn="l"/>
                          <a:tab pos="457200" algn="l"/>
                        </a:tabLst>
                      </a:pPr>
                      <a:r>
                        <a:rPr lang="en-US" sz="1600" kern="1200" dirty="0">
                          <a:effectLst/>
                        </a:rPr>
                        <a:t>The accounting officer/authority – </a:t>
                      </a:r>
                      <a:r>
                        <a:rPr lang="en-ZA" sz="1600" dirty="0" smtClean="0">
                          <a:effectLst/>
                        </a:rPr>
                        <a:t>FMPPLA</a:t>
                      </a:r>
                      <a:endParaRPr lang="en-ZA" sz="1600" dirty="0">
                        <a:effectLst/>
                        <a:latin typeface="Calibri" panose="020F0502020204030204" pitchFamily="34" charset="0"/>
                        <a:cs typeface="Times New Roman" panose="02020603050405020304" pitchFamily="18" charset="0"/>
                      </a:endParaRPr>
                    </a:p>
                  </a:txBody>
                  <a:tcPr marL="64958" marR="64958" marT="0" marB="0" anchor="ctr"/>
                </a:tc>
              </a:tr>
              <a:tr h="297211">
                <a:tc>
                  <a:txBody>
                    <a:bodyPr/>
                    <a:lstStyle/>
                    <a:p>
                      <a:pPr algn="just" eaLnBrk="0" fontAlgn="base" hangingPunct="0">
                        <a:lnSpc>
                          <a:spcPct val="115000"/>
                        </a:lnSpc>
                        <a:spcAft>
                          <a:spcPts val="0"/>
                        </a:spcAft>
                      </a:pPr>
                      <a:r>
                        <a:rPr lang="en-US" sz="1600" kern="1200" dirty="0">
                          <a:effectLst/>
                        </a:rPr>
                        <a:t>Staff are employees of Parliament/Agency</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325913">
                <a:tc>
                  <a:txBody>
                    <a:bodyPr/>
                    <a:lstStyle/>
                    <a:p>
                      <a:pPr algn="ctr" eaLnBrk="0" fontAlgn="base" hangingPunct="0">
                        <a:lnSpc>
                          <a:spcPct val="115000"/>
                        </a:lnSpc>
                        <a:spcAft>
                          <a:spcPts val="0"/>
                        </a:spcAft>
                      </a:pPr>
                      <a:r>
                        <a:rPr lang="en-ZA" sz="1600" b="1" kern="1200" dirty="0">
                          <a:effectLst/>
                        </a:rPr>
                        <a:t>Service</a:t>
                      </a:r>
                      <a:r>
                        <a:rPr lang="en-ZA" sz="1600" b="1" dirty="0">
                          <a:effectLst/>
                        </a:rPr>
                        <a:t> Delivery Model</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440895">
                <a:tc>
                  <a:txBody>
                    <a:bodyPr/>
                    <a:lstStyle/>
                    <a:p>
                      <a:pPr algn="just">
                        <a:lnSpc>
                          <a:spcPct val="115000"/>
                        </a:lnSpc>
                        <a:spcAft>
                          <a:spcPts val="0"/>
                        </a:spcAft>
                      </a:pPr>
                      <a:r>
                        <a:rPr lang="en-ZA" sz="1600" dirty="0">
                          <a:effectLst/>
                        </a:rPr>
                        <a:t>Enable direct service delivery through a focused, ring-fenced, independent agency/entity under the direct control of the EA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317190">
                <a:tc>
                  <a:txBody>
                    <a:bodyPr/>
                    <a:lstStyle/>
                    <a:p>
                      <a:pPr algn="ctr" eaLnBrk="0" fontAlgn="base" hangingPunct="0">
                        <a:lnSpc>
                          <a:spcPct val="115000"/>
                        </a:lnSpc>
                        <a:spcAft>
                          <a:spcPts val="0"/>
                        </a:spcAft>
                      </a:pPr>
                      <a:r>
                        <a:rPr lang="en-ZA" sz="1600" b="1" kern="1200" dirty="0">
                          <a:effectLst/>
                        </a:rPr>
                        <a:t>Legal</a:t>
                      </a:r>
                      <a:r>
                        <a:rPr lang="en-ZA" sz="1600" b="1" dirty="0">
                          <a:effectLst/>
                        </a:rPr>
                        <a:t> Status / Framework</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360803">
                <a:tc>
                  <a:txBody>
                    <a:bodyPr/>
                    <a:lstStyle/>
                    <a:p>
                      <a:pPr algn="just">
                        <a:lnSpc>
                          <a:spcPct val="115000"/>
                        </a:lnSpc>
                        <a:spcAft>
                          <a:spcPts val="0"/>
                        </a:spcAft>
                      </a:pPr>
                      <a:r>
                        <a:rPr lang="en-US" sz="1600" dirty="0">
                          <a:effectLst/>
                        </a:rPr>
                        <a:t>Separate juristic person in terms of enabling legislation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347323">
                <a:tc>
                  <a:txBody>
                    <a:bodyPr/>
                    <a:lstStyle/>
                    <a:p>
                      <a:pPr algn="just">
                        <a:lnSpc>
                          <a:spcPct val="115000"/>
                        </a:lnSpc>
                        <a:spcAft>
                          <a:spcPts val="0"/>
                        </a:spcAft>
                      </a:pPr>
                      <a:r>
                        <a:rPr lang="en-US" sz="1600" dirty="0">
                          <a:effectLst/>
                        </a:rPr>
                        <a:t>Original powers and duties in terms of enabling legislation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409968">
                <a:tc>
                  <a:txBody>
                    <a:bodyPr/>
                    <a:lstStyle/>
                    <a:p>
                      <a:pPr algn="just">
                        <a:lnSpc>
                          <a:spcPct val="115000"/>
                        </a:lnSpc>
                        <a:spcAft>
                          <a:spcPts val="0"/>
                        </a:spcAft>
                      </a:pPr>
                      <a:r>
                        <a:rPr lang="en-US" sz="1600" dirty="0">
                          <a:effectLst/>
                        </a:rPr>
                        <a:t>More complicated to set up – 2 to 3 years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409968">
                <a:tc>
                  <a:txBody>
                    <a:bodyPr/>
                    <a:lstStyle/>
                    <a:p>
                      <a:pPr algn="ctr" eaLnBrk="0" fontAlgn="base" hangingPunct="0">
                        <a:lnSpc>
                          <a:spcPct val="115000"/>
                        </a:lnSpc>
                        <a:spcAft>
                          <a:spcPts val="0"/>
                        </a:spcAft>
                      </a:pPr>
                      <a:r>
                        <a:rPr lang="en-ZA" sz="1600" b="1" kern="1200" dirty="0">
                          <a:effectLst/>
                        </a:rPr>
                        <a:t>Funding Model</a:t>
                      </a:r>
                      <a:endParaRPr lang="en-ZA"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r h="791309">
                <a:tc>
                  <a:txBody>
                    <a:bodyPr/>
                    <a:lstStyle/>
                    <a:p>
                      <a:pPr algn="just">
                        <a:lnSpc>
                          <a:spcPct val="115000"/>
                        </a:lnSpc>
                        <a:spcAft>
                          <a:spcPts val="0"/>
                        </a:spcAft>
                      </a:pPr>
                      <a:r>
                        <a:rPr lang="en-ZA" sz="1600" dirty="0" smtClean="0">
                          <a:effectLst/>
                        </a:rPr>
                        <a:t>Transfer payment from Parliament supplemented by shared services in terms of an agreement with Parliament</a:t>
                      </a:r>
                      <a:endParaRPr lang="en-ZA" sz="1600" dirty="0">
                        <a:effectLst/>
                      </a:endParaRPr>
                    </a:p>
                    <a:p>
                      <a:pPr algn="just">
                        <a:lnSpc>
                          <a:spcPct val="115000"/>
                        </a:lnSpc>
                        <a:spcAft>
                          <a:spcPts val="0"/>
                        </a:spcAft>
                      </a:pPr>
                      <a:r>
                        <a:rPr lang="en-ZA" sz="1600" dirty="0">
                          <a:effectLst/>
                        </a:rPr>
                        <a:t>Accounting </a:t>
                      </a:r>
                      <a:r>
                        <a:rPr lang="en-ZA" sz="1600" dirty="0" smtClean="0">
                          <a:effectLst/>
                        </a:rPr>
                        <a:t>framework </a:t>
                      </a:r>
                      <a:r>
                        <a:rPr lang="en-ZA" sz="1600" dirty="0">
                          <a:effectLst/>
                        </a:rPr>
                        <a:t>similar to Parliament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4958" marR="64958" marT="0" marB="0" anchor="ctr"/>
                </a:tc>
              </a:tr>
            </a:tbl>
          </a:graphicData>
        </a:graphic>
      </p:graphicFrame>
      <p:sp>
        <p:nvSpPr>
          <p:cNvPr id="4" name="Slide Number Placeholder 3"/>
          <p:cNvSpPr>
            <a:spLocks noGrp="1"/>
          </p:cNvSpPr>
          <p:nvPr>
            <p:ph type="sldNum" sz="quarter" idx="12"/>
          </p:nvPr>
        </p:nvSpPr>
        <p:spPr/>
        <p:txBody>
          <a:bodyPr/>
          <a:lstStyle/>
          <a:p>
            <a:fld id="{EFD66045-E811-4DFF-BE6D-2BEEEF9698AB}" type="slidenum">
              <a:rPr lang="en-ZA" smtClean="0"/>
              <a:pPr/>
              <a:t>8</a:t>
            </a:fld>
            <a:endParaRPr lang="en-ZA"/>
          </a:p>
        </p:txBody>
      </p:sp>
    </p:spTree>
    <p:extLst>
      <p:ext uri="{BB962C8B-B14F-4D97-AF65-F5344CB8AC3E}">
        <p14:creationId xmlns:p14="http://schemas.microsoft.com/office/powerpoint/2010/main" xmlns="" val="344430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741" y="126718"/>
            <a:ext cx="10515600" cy="1325563"/>
          </a:xfrm>
        </p:spPr>
        <p:txBody>
          <a:bodyPr/>
          <a:lstStyle/>
          <a:p>
            <a:r>
              <a:rPr lang="en-ZA" dirty="0" smtClean="0">
                <a:solidFill>
                  <a:schemeClr val="accent6">
                    <a:lumMod val="75000"/>
                  </a:schemeClr>
                </a:solidFill>
              </a:rPr>
              <a:t>International experiences</a:t>
            </a:r>
            <a:endParaRPr lang="en-ZA" dirty="0">
              <a:solidFill>
                <a:schemeClr val="accent6">
                  <a:lumMod val="75000"/>
                </a:schemeClr>
              </a:solidFill>
            </a:endParaRPr>
          </a:p>
        </p:txBody>
      </p:sp>
      <p:sp>
        <p:nvSpPr>
          <p:cNvPr id="3" name="Content Placeholder 2"/>
          <p:cNvSpPr>
            <a:spLocks noGrp="1"/>
          </p:cNvSpPr>
          <p:nvPr>
            <p:ph idx="1"/>
          </p:nvPr>
        </p:nvSpPr>
        <p:spPr>
          <a:xfrm>
            <a:off x="954741" y="1452281"/>
            <a:ext cx="10200939" cy="5405719"/>
          </a:xfrm>
        </p:spPr>
        <p:txBody>
          <a:bodyPr>
            <a:normAutofit fontScale="70000" lnSpcReduction="20000"/>
          </a:bodyPr>
          <a:lstStyle/>
          <a:p>
            <a:pPr marL="0" indent="0">
              <a:buNone/>
            </a:pPr>
            <a:r>
              <a:rPr lang="en-ZA" dirty="0" smtClean="0">
                <a:latin typeface="Century Gothic" panose="020B0502020202020204" pitchFamily="34" charset="0"/>
              </a:rPr>
              <a:t>Discussions </a:t>
            </a:r>
            <a:r>
              <a:rPr lang="en-ZA" dirty="0">
                <a:latin typeface="Century Gothic" panose="020B0502020202020204" pitchFamily="34" charset="0"/>
              </a:rPr>
              <a:t>from the SA PBO Conference 16-19 August 2016</a:t>
            </a:r>
            <a:r>
              <a:rPr lang="en-ZA" dirty="0" smtClean="0">
                <a:latin typeface="Century Gothic" panose="020B0502020202020204" pitchFamily="34" charset="0"/>
              </a:rPr>
              <a:t>:</a:t>
            </a:r>
          </a:p>
          <a:p>
            <a:pPr>
              <a:lnSpc>
                <a:spcPct val="120000"/>
              </a:lnSpc>
              <a:spcBef>
                <a:spcPts val="1200"/>
              </a:spcBef>
              <a:buClr>
                <a:schemeClr val="accent6">
                  <a:lumMod val="75000"/>
                </a:schemeClr>
              </a:buClr>
              <a:buFont typeface="Wingdings" panose="05000000000000000000" pitchFamily="2" charset="2"/>
              <a:buChar char="§"/>
            </a:pPr>
            <a:r>
              <a:rPr lang="en-ZA" dirty="0" smtClean="0">
                <a:latin typeface="Century Gothic" panose="020B0502020202020204" pitchFamily="34" charset="0"/>
              </a:rPr>
              <a:t>Pre-requisites for </a:t>
            </a:r>
            <a:r>
              <a:rPr lang="en-ZA" dirty="0">
                <a:latin typeface="Century Gothic" panose="020B0502020202020204" pitchFamily="34" charset="0"/>
              </a:rPr>
              <a:t>a successful </a:t>
            </a:r>
            <a:r>
              <a:rPr lang="en-ZA" dirty="0" smtClean="0">
                <a:latin typeface="Century Gothic" panose="020B0502020202020204" pitchFamily="34" charset="0"/>
              </a:rPr>
              <a:t>PBO:</a:t>
            </a:r>
          </a:p>
          <a:p>
            <a:pPr marL="635508" lvl="1" indent="-342900">
              <a:lnSpc>
                <a:spcPct val="130000"/>
              </a:lnSpc>
              <a:spcBef>
                <a:spcPts val="1200"/>
              </a:spcBef>
              <a:buClr>
                <a:schemeClr val="accent6">
                  <a:lumMod val="75000"/>
                </a:schemeClr>
              </a:buClr>
              <a:buFont typeface="Wingdings" panose="05000000000000000000" pitchFamily="2" charset="2"/>
              <a:buChar char="§"/>
            </a:pPr>
            <a:r>
              <a:rPr lang="en-ZA" dirty="0" smtClean="0">
                <a:latin typeface="Century Gothic" panose="020B0502020202020204" pitchFamily="34" charset="0"/>
              </a:rPr>
              <a:t>Non-partisanship  </a:t>
            </a:r>
          </a:p>
          <a:p>
            <a:pPr marL="635508" lvl="1" indent="-342900">
              <a:lnSpc>
                <a:spcPct val="13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Independence</a:t>
            </a:r>
          </a:p>
          <a:p>
            <a:pPr marL="818388" lvl="2" indent="-342900">
              <a:lnSpc>
                <a:spcPct val="130000"/>
              </a:lnSpc>
              <a:buClr>
                <a:schemeClr val="accent6">
                  <a:lumMod val="75000"/>
                </a:schemeClr>
              </a:buClr>
              <a:buFont typeface="Wingdings" panose="05000000000000000000" pitchFamily="2" charset="2"/>
              <a:buChar char="Ø"/>
            </a:pPr>
            <a:r>
              <a:rPr lang="en-ZA" dirty="0">
                <a:latin typeface="Century Gothic" panose="020B0502020202020204" pitchFamily="34" charset="0"/>
              </a:rPr>
              <a:t>Clear </a:t>
            </a:r>
            <a:r>
              <a:rPr lang="en-ZA" dirty="0" smtClean="0">
                <a:latin typeface="Century Gothic" panose="020B0502020202020204" pitchFamily="34" charset="0"/>
              </a:rPr>
              <a:t>Administrative Independence</a:t>
            </a:r>
          </a:p>
          <a:p>
            <a:pPr marL="818388" lvl="2" indent="-342900">
              <a:lnSpc>
                <a:spcPct val="130000"/>
              </a:lnSpc>
              <a:buClr>
                <a:schemeClr val="accent6">
                  <a:lumMod val="75000"/>
                </a:schemeClr>
              </a:buClr>
              <a:buFont typeface="Wingdings" panose="05000000000000000000" pitchFamily="2" charset="2"/>
              <a:buChar char="Ø"/>
            </a:pPr>
            <a:r>
              <a:rPr lang="en-ZA" dirty="0" smtClean="0">
                <a:latin typeface="Century Gothic" panose="020B0502020202020204" pitchFamily="34" charset="0"/>
              </a:rPr>
              <a:t>Financial</a:t>
            </a:r>
          </a:p>
          <a:p>
            <a:pPr marL="818388" lvl="2" indent="-342900">
              <a:lnSpc>
                <a:spcPct val="130000"/>
              </a:lnSpc>
              <a:buClr>
                <a:schemeClr val="accent6">
                  <a:lumMod val="75000"/>
                </a:schemeClr>
              </a:buClr>
              <a:buFont typeface="Wingdings" panose="05000000000000000000" pitchFamily="2" charset="2"/>
              <a:buChar char="Ø"/>
            </a:pPr>
            <a:r>
              <a:rPr lang="en-ZA" dirty="0" smtClean="0">
                <a:latin typeface="Century Gothic" panose="020B0502020202020204" pitchFamily="34" charset="0"/>
              </a:rPr>
              <a:t>Human Resources</a:t>
            </a:r>
          </a:p>
          <a:p>
            <a:pPr marL="635508" lvl="1" indent="-342900">
              <a:lnSpc>
                <a:spcPct val="13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Capacity</a:t>
            </a:r>
          </a:p>
          <a:p>
            <a:pPr marL="635508" lvl="1" indent="-342900">
              <a:lnSpc>
                <a:spcPct val="13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Access to information</a:t>
            </a:r>
          </a:p>
          <a:p>
            <a:pPr marL="635508" lvl="1" indent="-342900">
              <a:lnSpc>
                <a:spcPct val="13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Networks </a:t>
            </a:r>
            <a:endParaRPr lang="en-ZA" dirty="0">
              <a:latin typeface="Century Gothic" panose="020B0502020202020204" pitchFamily="34" charset="0"/>
            </a:endParaRPr>
          </a:p>
          <a:p>
            <a:pPr>
              <a:lnSpc>
                <a:spcPct val="170000"/>
              </a:lnSpc>
              <a:buClr>
                <a:schemeClr val="accent6">
                  <a:lumMod val="75000"/>
                </a:schemeClr>
              </a:buClr>
              <a:buFont typeface="Wingdings" panose="05000000000000000000" pitchFamily="2" charset="2"/>
              <a:buChar char="§"/>
            </a:pPr>
            <a:r>
              <a:rPr lang="en-ZA" dirty="0" smtClean="0">
                <a:latin typeface="Century Gothic" panose="020B0502020202020204" pitchFamily="34" charset="0"/>
              </a:rPr>
              <a:t>Independence of PBOs </a:t>
            </a:r>
            <a:r>
              <a:rPr lang="en-ZA" dirty="0">
                <a:latin typeface="Century Gothic" panose="020B0502020202020204" pitchFamily="34" charset="0"/>
              </a:rPr>
              <a:t>depend on other external factors:</a:t>
            </a:r>
          </a:p>
          <a:p>
            <a:pPr marL="635508" lvl="1" indent="-342900">
              <a:lnSpc>
                <a:spcPct val="130000"/>
              </a:lnSpc>
              <a:buClr>
                <a:schemeClr val="accent6">
                  <a:lumMod val="75000"/>
                </a:schemeClr>
              </a:buClr>
              <a:buFont typeface="Wingdings" panose="05000000000000000000" pitchFamily="2" charset="2"/>
              <a:buChar char="§"/>
            </a:pPr>
            <a:r>
              <a:rPr lang="en-ZA" dirty="0">
                <a:latin typeface="Century Gothic" panose="020B0502020202020204" pitchFamily="34" charset="0"/>
              </a:rPr>
              <a:t>Political support</a:t>
            </a:r>
          </a:p>
          <a:p>
            <a:pPr marL="635508" lvl="1" indent="-342900">
              <a:lnSpc>
                <a:spcPct val="130000"/>
              </a:lnSpc>
              <a:buClr>
                <a:schemeClr val="accent6">
                  <a:lumMod val="75000"/>
                </a:schemeClr>
              </a:buClr>
              <a:buFont typeface="Wingdings" panose="05000000000000000000" pitchFamily="2" charset="2"/>
              <a:buChar char="§"/>
            </a:pPr>
            <a:r>
              <a:rPr lang="en-ZA" dirty="0">
                <a:latin typeface="Century Gothic" panose="020B0502020202020204" pitchFamily="34" charset="0"/>
              </a:rPr>
              <a:t>Financial </a:t>
            </a:r>
            <a:r>
              <a:rPr lang="en-ZA" dirty="0" smtClean="0">
                <a:latin typeface="Century Gothic" panose="020B0502020202020204" pitchFamily="34" charset="0"/>
              </a:rPr>
              <a:t>and human resources </a:t>
            </a:r>
            <a:endParaRPr lang="en-ZA" dirty="0">
              <a:latin typeface="Century Gothic" panose="020B0502020202020204" pitchFamily="34" charset="0"/>
            </a:endParaRPr>
          </a:p>
          <a:p>
            <a:pPr marL="635508" lvl="1" indent="-342900">
              <a:lnSpc>
                <a:spcPct val="130000"/>
              </a:lnSpc>
              <a:buClr>
                <a:schemeClr val="accent6">
                  <a:lumMod val="75000"/>
                </a:schemeClr>
              </a:buClr>
              <a:buFont typeface="Wingdings" panose="05000000000000000000" pitchFamily="2" charset="2"/>
              <a:buChar char="§"/>
            </a:pPr>
            <a:r>
              <a:rPr lang="en-ZA" dirty="0">
                <a:latin typeface="Century Gothic" panose="020B0502020202020204" pitchFamily="34" charset="0"/>
              </a:rPr>
              <a:t>Transparency </a:t>
            </a:r>
          </a:p>
          <a:p>
            <a:pPr marL="268288" indent="-268288">
              <a:buFont typeface="Arial" panose="020B0604020202020204" pitchFamily="34" charset="0"/>
              <a:buChar char="•"/>
            </a:pPr>
            <a:endParaRPr lang="en-ZA" dirty="0">
              <a:latin typeface="Century Gothic" panose="020B0502020202020204" pitchFamily="34" charset="0"/>
            </a:endParaRPr>
          </a:p>
          <a:p>
            <a:pPr marL="0" indent="0">
              <a:buNone/>
            </a:pPr>
            <a:endParaRPr lang="en-ZA" dirty="0">
              <a:latin typeface="Century Gothic" panose="020B0502020202020204" pitchFamily="34" charset="0"/>
            </a:endParaRPr>
          </a:p>
        </p:txBody>
      </p:sp>
      <p:sp>
        <p:nvSpPr>
          <p:cNvPr id="4" name="Slide Number Placeholder 3"/>
          <p:cNvSpPr>
            <a:spLocks noGrp="1"/>
          </p:cNvSpPr>
          <p:nvPr>
            <p:ph type="sldNum" sz="quarter" idx="12"/>
          </p:nvPr>
        </p:nvSpPr>
        <p:spPr/>
        <p:txBody>
          <a:bodyPr/>
          <a:lstStyle/>
          <a:p>
            <a:fld id="{EFD66045-E811-4DFF-BE6D-2BEEEF9698AB}" type="slidenum">
              <a:rPr lang="en-ZA" smtClean="0"/>
              <a:pPr/>
              <a:t>9</a:t>
            </a:fld>
            <a:endParaRPr lang="en-ZA"/>
          </a:p>
        </p:txBody>
      </p:sp>
    </p:spTree>
    <p:extLst>
      <p:ext uri="{BB962C8B-B14F-4D97-AF65-F5344CB8AC3E}">
        <p14:creationId xmlns:p14="http://schemas.microsoft.com/office/powerpoint/2010/main" xmlns="" val="950573032"/>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3 PB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3 PBO" id="{FA53394D-9EEB-4EAA-A7ED-EB9473DE9537}" vid="{1F74C261-28DE-454B-AD82-7FBA92BB2844}"/>
    </a:ext>
  </a:extLst>
</a:theme>
</file>

<file path=ppt/theme/theme2.xml><?xml version="1.0" encoding="utf-8"?>
<a:theme xmlns:a="http://schemas.openxmlformats.org/drawingml/2006/main" name="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4.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1" id="{3F51BA9E-E7FF-4503-87F5-1FB00CA58BAC}" vid="{B61FD4DF-877F-4B4B-B84A-F5A625D55A89}"/>
    </a:ext>
  </a:extLst>
</a:theme>
</file>

<file path=ppt/theme/theme5.xml><?xml version="1.0" encoding="utf-8"?>
<a:theme xmlns:a="http://schemas.openxmlformats.org/drawingml/2006/main" name="1_Media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Theme3 PBO</Template>
  <TotalTime>2649</TotalTime>
  <Words>1679</Words>
  <Application>Microsoft Office PowerPoint</Application>
  <PresentationFormat>Custom</PresentationFormat>
  <Paragraphs>196</Paragraphs>
  <Slides>14</Slides>
  <Notes>8</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Theme3 PBO</vt:lpstr>
      <vt:lpstr>Median</vt:lpstr>
      <vt:lpstr>Retrospect</vt:lpstr>
      <vt:lpstr>Theme1</vt:lpstr>
      <vt:lpstr>1_Median</vt:lpstr>
      <vt:lpstr>Office Theme</vt:lpstr>
      <vt:lpstr>Slide 1</vt:lpstr>
      <vt:lpstr>Outline</vt:lpstr>
      <vt:lpstr>Purpose</vt:lpstr>
      <vt:lpstr>Background</vt:lpstr>
      <vt:lpstr>Status of the PBO within Law and in Practice</vt:lpstr>
      <vt:lpstr>Status of the PBO within Law and in Practice (cont.)</vt:lpstr>
      <vt:lpstr>Existing models in Government</vt:lpstr>
      <vt:lpstr>Possible Model for the PBO</vt:lpstr>
      <vt:lpstr>International experiences</vt:lpstr>
      <vt:lpstr>Challenges</vt:lpstr>
      <vt:lpstr>Way Forward</vt:lpstr>
      <vt:lpstr>Way Forward (cont.)</vt:lpstr>
      <vt:lpstr>In Summary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Dumisani Jantjies</dc:creator>
  <cp:lastModifiedBy>PUMZA</cp:lastModifiedBy>
  <cp:revision>96</cp:revision>
  <cp:lastPrinted>2017-02-07T07:41:42Z</cp:lastPrinted>
  <dcterms:created xsi:type="dcterms:W3CDTF">2015-07-30T07:45:13Z</dcterms:created>
  <dcterms:modified xsi:type="dcterms:W3CDTF">2017-02-08T13:35:42Z</dcterms:modified>
</cp:coreProperties>
</file>