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0" r:id="rId3"/>
    <p:sldId id="313" r:id="rId4"/>
    <p:sldId id="308" r:id="rId5"/>
    <p:sldId id="294" r:id="rId6"/>
    <p:sldId id="314" r:id="rId7"/>
    <p:sldId id="311" r:id="rId8"/>
    <p:sldId id="310" r:id="rId9"/>
    <p:sldId id="305" r:id="rId10"/>
    <p:sldId id="306" r:id="rId11"/>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4718"/>
    <a:srgbClr val="EB6529"/>
    <a:srgbClr val="CC3300"/>
    <a:srgbClr val="CC6600"/>
    <a:srgbClr val="FFCC00"/>
    <a:srgbClr val="E15415"/>
    <a:srgbClr val="006600"/>
    <a:srgbClr val="663300"/>
    <a:srgbClr val="996633"/>
    <a:srgbClr val="1BB74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89" autoAdjust="0"/>
    <p:restoredTop sz="94654" autoAdjust="0"/>
  </p:normalViewPr>
  <p:slideViewPr>
    <p:cSldViewPr>
      <p:cViewPr>
        <p:scale>
          <a:sx n="62" d="100"/>
          <a:sy n="62" d="100"/>
        </p:scale>
        <p:origin x="-3540" y="-1116"/>
      </p:cViewPr>
      <p:guideLst>
        <p:guide orient="horz" pos="2160"/>
        <p:guide pos="2880"/>
      </p:guideLst>
    </p:cSldViewPr>
  </p:slideViewPr>
  <p:outlineViewPr>
    <p:cViewPr>
      <p:scale>
        <a:sx n="33" d="100"/>
        <a:sy n="33" d="100"/>
      </p:scale>
      <p:origin x="0" y="0"/>
    </p:cViewPr>
    <p:sldLst>
      <p:sld r:id="rId1" collapse="1"/>
    </p:sldLst>
  </p:outlineViewPr>
  <p:notesTextViewPr>
    <p:cViewPr>
      <p:scale>
        <a:sx n="3" d="2"/>
        <a:sy n="3" d="2"/>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2B827B-568D-4162-ABCE-00769CF26E36}" type="datetimeFigureOut">
              <a:rPr lang="en-ZA" smtClean="0"/>
              <a:pPr/>
              <a:t>2017/02/10</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CDE35-FC44-4F47-8BAF-95ADBBCEC1F7}" type="slidenum">
              <a:rPr lang="en-ZA" smtClean="0"/>
              <a:pPr/>
              <a:t>‹#›</a:t>
            </a:fld>
            <a:endParaRPr lang="en-ZA"/>
          </a:p>
        </p:txBody>
      </p:sp>
    </p:spTree>
    <p:extLst>
      <p:ext uri="{BB962C8B-B14F-4D97-AF65-F5344CB8AC3E}">
        <p14:creationId xmlns:p14="http://schemas.microsoft.com/office/powerpoint/2010/main" xmlns="" val="1785229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77524D01-1AE4-4D37-9144-60BB9F385A7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3EC24E7A-7641-4AC2-BAC7-280295D8C6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4675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74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9DB8B379-2703-465C-AFA4-21AFDF7A3E4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75163"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457200" y="1600200"/>
            <a:ext cx="4038600" cy="4421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lipArt Placeholder 3"/>
          <p:cNvSpPr>
            <a:spLocks noGrp="1"/>
          </p:cNvSpPr>
          <p:nvPr>
            <p:ph type="clipArt" sz="half" idx="2"/>
          </p:nvPr>
        </p:nvSpPr>
        <p:spPr>
          <a:xfrm>
            <a:off x="4648200" y="1600200"/>
            <a:ext cx="4038600" cy="4421188"/>
          </a:xfrm>
        </p:spPr>
        <p:txBody>
          <a:bodyPr/>
          <a:lstStyle/>
          <a:p>
            <a:pPr lvl="0"/>
            <a:endParaRPr lang="en-ZA" noProof="0" smtClean="0"/>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smtClean="0"/>
            </a:lvl1pPr>
          </a:lstStyle>
          <a:p>
            <a:pPr>
              <a:defRPr/>
            </a:pPr>
            <a:fld id="{FF7A930C-9F51-4BB6-8DBB-EDAB0DE2C28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9D44A426-DFCB-4D22-8628-9A98DE1988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smtClean="0"/>
            </a:lvl1pPr>
          </a:lstStyle>
          <a:p>
            <a:pPr>
              <a:defRPr/>
            </a:pPr>
            <a:fld id="{E1310D1B-3A25-4AB5-BBA7-8FF8B7239A1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smtClean="0"/>
            </a:lvl1pPr>
          </a:lstStyle>
          <a:p>
            <a:pPr>
              <a:defRPr/>
            </a:pPr>
            <a:fld id="{BA121AFD-2AA0-4253-BE75-42DD9A9B65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lvl1pPr>
              <a:defRPr smtClean="0"/>
            </a:lvl1pPr>
          </a:lstStyle>
          <a:p>
            <a:pPr>
              <a:defRPr/>
            </a:pPr>
            <a:endParaRPr lang="en-US"/>
          </a:p>
        </p:txBody>
      </p:sp>
      <p:sp>
        <p:nvSpPr>
          <p:cNvPr id="8" name="Footer Placeholder 7"/>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9" name="Slide Number Placeholder 8"/>
          <p:cNvSpPr>
            <a:spLocks noGrp="1"/>
          </p:cNvSpPr>
          <p:nvPr>
            <p:ph type="sldNum" sz="quarter" idx="12"/>
          </p:nvPr>
        </p:nvSpPr>
        <p:spPr/>
        <p:txBody>
          <a:bodyPr/>
          <a:lstStyle>
            <a:lvl1pPr>
              <a:defRPr smtClean="0"/>
            </a:lvl1pPr>
          </a:lstStyle>
          <a:p>
            <a:pPr>
              <a:defRPr/>
            </a:pPr>
            <a:fld id="{0C9176EB-7C4C-480E-9F48-FF9FCB2C86F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lvl1pPr>
              <a:defRPr smtClean="0"/>
            </a:lvl1pPr>
          </a:lstStyle>
          <a:p>
            <a:pPr>
              <a:defRPr/>
            </a:pPr>
            <a:endParaRPr lang="en-US"/>
          </a:p>
        </p:txBody>
      </p:sp>
      <p:sp>
        <p:nvSpPr>
          <p:cNvPr id="4" name="Footer Placeholder 3"/>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5" name="Slide Number Placeholder 4"/>
          <p:cNvSpPr>
            <a:spLocks noGrp="1"/>
          </p:cNvSpPr>
          <p:nvPr>
            <p:ph type="sldNum" sz="quarter" idx="12"/>
          </p:nvPr>
        </p:nvSpPr>
        <p:spPr/>
        <p:txBody>
          <a:bodyPr/>
          <a:lstStyle>
            <a:lvl1pPr>
              <a:defRPr smtClean="0"/>
            </a:lvl1pPr>
          </a:lstStyle>
          <a:p>
            <a:pPr>
              <a:defRPr/>
            </a:pPr>
            <a:fld id="{724897F3-50A6-4180-A788-158029C75B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US"/>
          </a:p>
        </p:txBody>
      </p:sp>
      <p:sp>
        <p:nvSpPr>
          <p:cNvPr id="3" name="Footer Placeholder 2"/>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4" name="Slide Number Placeholder 3"/>
          <p:cNvSpPr>
            <a:spLocks noGrp="1"/>
          </p:cNvSpPr>
          <p:nvPr>
            <p:ph type="sldNum" sz="quarter" idx="12"/>
          </p:nvPr>
        </p:nvSpPr>
        <p:spPr/>
        <p:txBody>
          <a:bodyPr/>
          <a:lstStyle>
            <a:lvl1pPr>
              <a:defRPr smtClean="0"/>
            </a:lvl1pPr>
          </a:lstStyle>
          <a:p>
            <a:pPr>
              <a:defRPr/>
            </a:pPr>
            <a:fld id="{A8C910BE-9E39-405E-B6AD-E908957B785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smtClean="0"/>
            </a:lvl1pPr>
          </a:lstStyle>
          <a:p>
            <a:pPr>
              <a:defRPr/>
            </a:pPr>
            <a:fld id="{46F45D79-EE7F-43F1-A620-17187EB0827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smtClean="0"/>
            </a:lvl1pPr>
          </a:lstStyle>
          <a:p>
            <a:pPr>
              <a:defRPr/>
            </a:pPr>
            <a:fld id="{6B8A749A-B9D9-42D5-A4CB-EAA5E237F18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44751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421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 Third level</a:t>
            </a:r>
          </a:p>
          <a:p>
            <a:pPr lvl="3"/>
            <a:endParaRPr lang="en-US" smtClean="0"/>
          </a:p>
        </p:txBody>
      </p:sp>
      <p:sp>
        <p:nvSpPr>
          <p:cNvPr id="1028" name="Rectangle 4"/>
          <p:cNvSpPr>
            <a:spLocks noGrp="1" noChangeArrowheads="1"/>
          </p:cNvSpPr>
          <p:nvPr>
            <p:ph type="dt" sz="half" idx="2"/>
          </p:nvPr>
        </p:nvSpPr>
        <p:spPr bwMode="auto">
          <a:xfrm>
            <a:off x="457200" y="6245225"/>
            <a:ext cx="101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US"/>
          </a:p>
        </p:txBody>
      </p:sp>
      <p:sp>
        <p:nvSpPr>
          <p:cNvPr id="1029" name="Rectangle 5"/>
          <p:cNvSpPr>
            <a:spLocks noGrp="1" noChangeArrowheads="1"/>
          </p:cNvSpPr>
          <p:nvPr>
            <p:ph type="ftr" sz="quarter" idx="3"/>
          </p:nvPr>
        </p:nvSpPr>
        <p:spPr bwMode="auto">
          <a:xfrm>
            <a:off x="2254250" y="6426200"/>
            <a:ext cx="4679950"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smtClean="0">
                <a:solidFill>
                  <a:srgbClr val="E15415"/>
                </a:solidFill>
                <a:latin typeface="+mn-lt"/>
              </a:defRPr>
            </a:lvl1pPr>
          </a:lstStyle>
          <a:p>
            <a:pPr>
              <a:defRPr/>
            </a:pPr>
            <a:r>
              <a:rPr lang="en-US"/>
              <a:t>Making South Africa a Global Leader</a:t>
            </a:r>
          </a:p>
          <a:p>
            <a:pPr>
              <a:defRPr/>
            </a:pPr>
            <a:r>
              <a:rPr lang="en-US"/>
              <a:t>in Harnessing ICTs for Socio-economic Development</a:t>
            </a:r>
          </a:p>
        </p:txBody>
      </p:sp>
      <p:sp>
        <p:nvSpPr>
          <p:cNvPr id="1030" name="Rectangle 6"/>
          <p:cNvSpPr>
            <a:spLocks noGrp="1" noChangeArrowheads="1"/>
          </p:cNvSpPr>
          <p:nvPr>
            <p:ph type="sldNum" sz="quarter" idx="4"/>
          </p:nvPr>
        </p:nvSpPr>
        <p:spPr bwMode="auto">
          <a:xfrm>
            <a:off x="7092950" y="6245225"/>
            <a:ext cx="15938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C76E20B3-BAA3-4D1A-8F42-3DC6E5335D8A}" type="slidenum">
              <a:rPr lang="en-US"/>
              <a:pPr>
                <a:defRPr/>
              </a:pPr>
              <a:t>‹#›</a:t>
            </a:fld>
            <a:endParaRPr lang="en-US"/>
          </a:p>
        </p:txBody>
      </p:sp>
      <p:pic>
        <p:nvPicPr>
          <p:cNvPr id="1031" name="Picture 7" descr="DoC Corporate ID"/>
          <p:cNvPicPr>
            <a:picLocks noChangeAspect="1" noChangeArrowheads="1"/>
          </p:cNvPicPr>
          <p:nvPr userDrawn="1"/>
        </p:nvPicPr>
        <p:blipFill>
          <a:blip r:embed="rId14" cstate="print"/>
          <a:srcRect/>
          <a:stretch>
            <a:fillRect/>
          </a:stretch>
        </p:blipFill>
        <p:spPr bwMode="auto">
          <a:xfrm>
            <a:off x="5943600" y="0"/>
            <a:ext cx="3149600" cy="1025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dt="0"/>
  <p:txStyles>
    <p:title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2"/>
          <p:cNvSpPr>
            <a:spLocks noGrp="1" noChangeArrowheads="1"/>
          </p:cNvSpPr>
          <p:nvPr>
            <p:ph type="ctrTitle"/>
          </p:nvPr>
        </p:nvSpPr>
        <p:spPr>
          <a:xfrm>
            <a:off x="827584" y="2204864"/>
            <a:ext cx="7775575" cy="2304256"/>
          </a:xfrm>
        </p:spPr>
        <p:txBody>
          <a:bodyPr/>
          <a:lstStyle/>
          <a:p>
            <a:r>
              <a:rPr lang="en-US" sz="2500" b="0" dirty="0" smtClean="0">
                <a:solidFill>
                  <a:srgbClr val="000000"/>
                </a:solidFill>
              </a:rPr>
              <a:t> </a:t>
            </a:r>
            <a:br>
              <a:rPr lang="en-US" sz="2500" b="0" dirty="0" smtClean="0">
                <a:solidFill>
                  <a:srgbClr val="000000"/>
                </a:solidFill>
              </a:rPr>
            </a:br>
            <a:r>
              <a:rPr lang="en-US" sz="2500" b="0" dirty="0" smtClean="0">
                <a:solidFill>
                  <a:srgbClr val="000000"/>
                </a:solidFill>
              </a:rPr>
              <a:t/>
            </a:r>
            <a:br>
              <a:rPr lang="en-US" sz="2500" b="0" dirty="0" smtClean="0">
                <a:solidFill>
                  <a:srgbClr val="000000"/>
                </a:solidFill>
              </a:rPr>
            </a:br>
            <a:r>
              <a:rPr lang="en-US" sz="2500" b="0" dirty="0" smtClean="0">
                <a:solidFill>
                  <a:srgbClr val="000000"/>
                </a:solidFill>
              </a:rPr>
              <a:t/>
            </a:r>
            <a:br>
              <a:rPr lang="en-US" sz="2500" b="0" dirty="0" smtClean="0">
                <a:solidFill>
                  <a:srgbClr val="000000"/>
                </a:solidFill>
              </a:rPr>
            </a:br>
            <a:r>
              <a:rPr lang="en-US" sz="2500" b="0" dirty="0">
                <a:solidFill>
                  <a:srgbClr val="000000"/>
                </a:solidFill>
              </a:rPr>
              <a:t/>
            </a:r>
            <a:br>
              <a:rPr lang="en-US" sz="2500" b="0" dirty="0">
                <a:solidFill>
                  <a:srgbClr val="000000"/>
                </a:solidFill>
              </a:rPr>
            </a:br>
            <a:r>
              <a:rPr lang="en-US" sz="2500" b="0" dirty="0" smtClean="0">
                <a:solidFill>
                  <a:srgbClr val="000000"/>
                </a:solidFill>
              </a:rPr>
              <a:t/>
            </a:r>
            <a:br>
              <a:rPr lang="en-US" sz="2500" b="0" dirty="0" smtClean="0">
                <a:solidFill>
                  <a:srgbClr val="000000"/>
                </a:solidFill>
              </a:rPr>
            </a:br>
            <a:r>
              <a:rPr lang="en-US" sz="2500" b="0" dirty="0" smtClean="0">
                <a:solidFill>
                  <a:srgbClr val="000000"/>
                </a:solidFill>
              </a:rPr>
              <a:t/>
            </a:r>
            <a:br>
              <a:rPr lang="en-US" sz="2500" b="0" dirty="0" smtClean="0">
                <a:solidFill>
                  <a:srgbClr val="000000"/>
                </a:solidFill>
              </a:rPr>
            </a:br>
            <a:r>
              <a:rPr lang="en-US" sz="2500" b="0" dirty="0" smtClean="0">
                <a:solidFill>
                  <a:srgbClr val="000000"/>
                </a:solidFill>
              </a:rPr>
              <a:t/>
            </a:r>
            <a:br>
              <a:rPr lang="en-US" sz="2500" b="0" dirty="0" smtClean="0">
                <a:solidFill>
                  <a:srgbClr val="000000"/>
                </a:solidFill>
              </a:rPr>
            </a:br>
            <a:r>
              <a:rPr lang="en-US" sz="2500" b="0" dirty="0" smtClean="0">
                <a:solidFill>
                  <a:srgbClr val="000000"/>
                </a:solidFill>
              </a:rPr>
              <a:t/>
            </a:r>
            <a:br>
              <a:rPr lang="en-US" sz="2500" b="0" dirty="0" smtClean="0">
                <a:solidFill>
                  <a:srgbClr val="000000"/>
                </a:solidFill>
              </a:rPr>
            </a:br>
            <a:r>
              <a:rPr lang="en-GB" sz="3600" dirty="0" smtClean="0">
                <a:solidFill>
                  <a:srgbClr val="FF0000"/>
                </a:solidFill>
                <a:latin typeface="Arial Rounded MT Bold" panose="020F0704030504030204" pitchFamily="34" charset="0"/>
              </a:rPr>
              <a:t>Ratification of African Telecommunications Union (ATU)</a:t>
            </a:r>
            <a:r>
              <a:rPr lang="en-ZA" sz="3600" dirty="0" smtClean="0">
                <a:solidFill>
                  <a:srgbClr val="FF0000"/>
                </a:solidFill>
                <a:latin typeface="Arial Rounded MT Bold" panose="020F0704030504030204" pitchFamily="34" charset="0"/>
              </a:rPr>
              <a:t/>
            </a:r>
            <a:br>
              <a:rPr lang="en-ZA" sz="3600" dirty="0" smtClean="0">
                <a:solidFill>
                  <a:srgbClr val="FF0000"/>
                </a:solidFill>
                <a:latin typeface="Arial Rounded MT Bold" panose="020F0704030504030204" pitchFamily="34" charset="0"/>
              </a:rPr>
            </a:br>
            <a:r>
              <a:rPr lang="en-GB" sz="3600" dirty="0" smtClean="0">
                <a:solidFill>
                  <a:srgbClr val="FF0000"/>
                </a:solidFill>
                <a:latin typeface="Arial Rounded MT Bold" panose="020F0704030504030204" pitchFamily="34" charset="0"/>
              </a:rPr>
              <a:t>        Convention of 1999</a:t>
            </a:r>
            <a:r>
              <a:rPr lang="en-ZA" sz="3600" dirty="0" smtClean="0">
                <a:solidFill>
                  <a:srgbClr val="FF0000"/>
                </a:solidFill>
              </a:rPr>
              <a:t/>
            </a:r>
            <a:br>
              <a:rPr lang="en-ZA" sz="3600" dirty="0" smtClean="0">
                <a:solidFill>
                  <a:srgbClr val="FF0000"/>
                </a:solidFill>
              </a:rPr>
            </a:br>
            <a:r>
              <a:rPr lang="en-ZA" sz="3600" dirty="0">
                <a:solidFill>
                  <a:srgbClr val="EF4718"/>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en-ZA" sz="3600" dirty="0">
                <a:solidFill>
                  <a:srgbClr val="EF4718"/>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ZA" sz="3600" dirty="0">
                <a:solidFill>
                  <a:srgbClr val="EF4718"/>
                </a:solidFill>
                <a:latin typeface="Arial Unicode MS" panose="020B0604020202020204" pitchFamily="34" charset="-128"/>
                <a:ea typeface="Arial Unicode MS" panose="020B0604020202020204" pitchFamily="34" charset="-128"/>
                <a:cs typeface="Arial Unicode MS" panose="020B0604020202020204" pitchFamily="34" charset="-128"/>
              </a:rPr>
              <a:t> </a:t>
            </a:r>
            <a:br>
              <a:rPr lang="en-ZA" sz="3600" dirty="0">
                <a:solidFill>
                  <a:srgbClr val="EF4718"/>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3500" dirty="0" smtClean="0">
                <a:solidFill>
                  <a:srgbClr val="EF4718"/>
                </a:solidFill>
                <a:latin typeface="Arial" pitchFamily="34" charset="0"/>
                <a:cs typeface="Arial" pitchFamily="34" charset="0"/>
              </a:rPr>
              <a:t/>
            </a:r>
            <a:br>
              <a:rPr lang="en-US" sz="3500" dirty="0" smtClean="0">
                <a:solidFill>
                  <a:srgbClr val="EF4718"/>
                </a:solidFill>
                <a:latin typeface="Arial" pitchFamily="34" charset="0"/>
                <a:cs typeface="Arial" pitchFamily="34" charset="0"/>
              </a:rPr>
            </a:br>
            <a:r>
              <a:rPr lang="en-US" dirty="0" smtClean="0">
                <a:solidFill>
                  <a:srgbClr val="EF4718"/>
                </a:solidFill>
                <a:latin typeface="Arial" pitchFamily="34" charset="0"/>
                <a:cs typeface="Arial" pitchFamily="34" charset="0"/>
              </a:rPr>
              <a:t/>
            </a:r>
            <a:br>
              <a:rPr lang="en-US" dirty="0" smtClean="0">
                <a:solidFill>
                  <a:srgbClr val="EF4718"/>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a:r>
            <a:br>
              <a:rPr lang="en-US" sz="1800" dirty="0" smtClean="0">
                <a:solidFill>
                  <a:schemeClr val="tx1"/>
                </a:solidFill>
                <a:latin typeface="Arial" pitchFamily="34" charset="0"/>
                <a:cs typeface="Arial" pitchFamily="34" charset="0"/>
              </a:rPr>
            </a:b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2100" dirty="0" smtClean="0">
                <a:solidFill>
                  <a:srgbClr val="000000"/>
                </a:solidFill>
              </a:rPr>
              <a:t/>
            </a:r>
            <a:br>
              <a:rPr lang="en-US" sz="2100" dirty="0" smtClean="0">
                <a:solidFill>
                  <a:srgbClr val="000000"/>
                </a:solidFill>
              </a:rPr>
            </a:br>
            <a:endParaRPr lang="en-US" sz="2100" dirty="0" smtClean="0">
              <a:solidFill>
                <a:srgbClr val="000000"/>
              </a:solidFill>
            </a:endParaRPr>
          </a:p>
        </p:txBody>
      </p:sp>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cxnSp>
        <p:nvCxnSpPr>
          <p:cNvPr id="8" name="Straight Connector 7"/>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7" name="Picture 6" descr="approved-logo.jpg"/>
          <p:cNvPicPr>
            <a:picLocks noChangeAspect="1"/>
          </p:cNvPicPr>
          <p:nvPr/>
        </p:nvPicPr>
        <p:blipFill>
          <a:blip r:embed="rId2" cstate="print"/>
          <a:stretch>
            <a:fillRect/>
          </a:stretch>
        </p:blipFill>
        <p:spPr>
          <a:xfrm>
            <a:off x="179512" y="116632"/>
            <a:ext cx="2771800" cy="93141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3" name="Text Box 2"/>
          <p:cNvSpPr txBox="1">
            <a:spLocks noChangeArrowheads="1"/>
          </p:cNvSpPr>
          <p:nvPr/>
        </p:nvSpPr>
        <p:spPr bwMode="auto">
          <a:xfrm>
            <a:off x="4644008" y="1"/>
            <a:ext cx="4248472" cy="1200971"/>
          </a:xfrm>
          <a:prstGeom prst="rect">
            <a:avLst/>
          </a:prstGeom>
          <a:noFill/>
          <a:ln w="9525">
            <a:noFill/>
            <a:miter lim="800000"/>
            <a:headEnd/>
            <a:tailEnd/>
          </a:ln>
        </p:spPr>
        <p:txBody>
          <a:bodyPr wrap="square" lIns="92075" tIns="46038" rIns="92075" bIns="46038">
            <a:spAutoFit/>
          </a:bodyPr>
          <a:lstStyle/>
          <a:p>
            <a:pPr algn="r" eaLnBrk="0" hangingPunct="0">
              <a:spcBef>
                <a:spcPct val="50000"/>
              </a:spcBef>
              <a:buClr>
                <a:schemeClr val="tx2"/>
              </a:buClr>
            </a:pPr>
            <a:r>
              <a:rPr lang="en-ZA" sz="3600" dirty="0" smtClean="0">
                <a:solidFill>
                  <a:srgbClr val="EF4718"/>
                </a:solidFill>
                <a:latin typeface="Arial" pitchFamily="34" charset="0"/>
                <a:cs typeface="Arial" pitchFamily="34" charset="0"/>
              </a:rPr>
              <a:t>Recommendation &amp; Way forward  </a:t>
            </a:r>
            <a:endParaRPr lang="en-GB" sz="3600" dirty="0">
              <a:solidFill>
                <a:srgbClr val="EF4718"/>
              </a:solidFill>
              <a:latin typeface="Arial" pitchFamily="34" charset="0"/>
              <a:cs typeface="Arial" pitchFamily="34" charset="0"/>
            </a:endParaRPr>
          </a:p>
        </p:txBody>
      </p:sp>
      <p:sp>
        <p:nvSpPr>
          <p:cNvPr id="15364" name="Text Box 3"/>
          <p:cNvSpPr txBox="1">
            <a:spLocks noChangeArrowheads="1"/>
          </p:cNvSpPr>
          <p:nvPr/>
        </p:nvSpPr>
        <p:spPr bwMode="auto">
          <a:xfrm>
            <a:off x="8620" y="1199839"/>
            <a:ext cx="9126760" cy="1508747"/>
          </a:xfrm>
          <a:prstGeom prst="rect">
            <a:avLst/>
          </a:prstGeom>
          <a:noFill/>
          <a:ln w="9525">
            <a:noFill/>
            <a:miter lim="800000"/>
            <a:headEnd/>
            <a:tailEnd/>
          </a:ln>
        </p:spPr>
        <p:txBody>
          <a:bodyPr wrap="square" lIns="92075" tIns="46038" rIns="92075" bIns="46038">
            <a:spAutoFit/>
          </a:bodyPr>
          <a:lstStyle/>
          <a:p>
            <a:pPr marL="361950" lvl="1">
              <a:spcBef>
                <a:spcPct val="20000"/>
              </a:spcBef>
              <a:tabLst>
                <a:tab pos="539750" algn="l"/>
              </a:tabLst>
            </a:pPr>
            <a:endParaRPr lang="en-ZA" sz="2000" b="0" dirty="0" smtClean="0">
              <a:latin typeface="Arial" pitchFamily="34" charset="0"/>
              <a:cs typeface="Arial" pitchFamily="34" charset="0"/>
            </a:endParaRPr>
          </a:p>
          <a:p>
            <a:pPr marL="539750" lvl="1" indent="-177800">
              <a:spcBef>
                <a:spcPct val="20000"/>
              </a:spcBef>
              <a:buFont typeface="Arial" pitchFamily="34" charset="0"/>
              <a:buChar char="•"/>
              <a:tabLst>
                <a:tab pos="539750" algn="l"/>
              </a:tabLst>
            </a:pPr>
            <a:endParaRPr lang="en-ZA" sz="2000" b="0" dirty="0">
              <a:latin typeface="Arial" pitchFamily="34" charset="0"/>
              <a:cs typeface="Arial" pitchFamily="34" charset="0"/>
            </a:endParaRPr>
          </a:p>
          <a:p>
            <a:pPr marL="539750" lvl="1" indent="-177800">
              <a:spcBef>
                <a:spcPct val="20000"/>
              </a:spcBef>
              <a:buFont typeface="Arial" pitchFamily="34" charset="0"/>
              <a:buChar char="•"/>
              <a:tabLst>
                <a:tab pos="539750" algn="l"/>
              </a:tabLst>
            </a:pPr>
            <a:endParaRPr lang="en-ZA" sz="2000" b="0" dirty="0">
              <a:latin typeface="Arial" pitchFamily="34" charset="0"/>
              <a:cs typeface="Arial" pitchFamily="34" charset="0"/>
            </a:endParaRPr>
          </a:p>
          <a:p>
            <a:pPr marL="539750" lvl="1" indent="-177800">
              <a:spcBef>
                <a:spcPct val="20000"/>
              </a:spcBef>
              <a:buFont typeface="Arial" pitchFamily="34" charset="0"/>
              <a:buChar char="•"/>
              <a:tabLst>
                <a:tab pos="539750" algn="l"/>
              </a:tabLst>
            </a:pPr>
            <a:endParaRPr lang="en-ZA" sz="2000" b="0" dirty="0" smtClean="0">
              <a:latin typeface="Arial" pitchFamily="34" charset="0"/>
              <a:cs typeface="Arial" pitchFamily="34" charset="0"/>
            </a:endParaRP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
        <p:nvSpPr>
          <p:cNvPr id="9" name="Rectangle 8"/>
          <p:cNvSpPr/>
          <p:nvPr/>
        </p:nvSpPr>
        <p:spPr>
          <a:xfrm>
            <a:off x="611560" y="1700808"/>
            <a:ext cx="7416824" cy="4524315"/>
          </a:xfrm>
          <a:prstGeom prst="rect">
            <a:avLst/>
          </a:prstGeom>
        </p:spPr>
        <p:txBody>
          <a:bodyPr wrap="square">
            <a:spAutoFit/>
          </a:bodyPr>
          <a:lstStyle/>
          <a:p>
            <a:pPr algn="just">
              <a:lnSpc>
                <a:spcPct val="150000"/>
              </a:lnSpc>
            </a:pPr>
            <a:r>
              <a:rPr lang="en-ZA" dirty="0" smtClean="0"/>
              <a:t>To request Parliament to consider, support and approve the Ratification of ATU Convention which South Africa became signatory of in December 1999, in </a:t>
            </a:r>
            <a:r>
              <a:rPr lang="en-ZA" dirty="0"/>
              <a:t>terms of Section 231 (2) of the Constitution.</a:t>
            </a:r>
            <a:endParaRPr lang="en-ZA" dirty="0" smtClean="0"/>
          </a:p>
          <a:p>
            <a:pPr algn="just">
              <a:lnSpc>
                <a:spcPct val="150000"/>
              </a:lnSpc>
            </a:pPr>
            <a:endParaRPr lang="en-ZA" dirty="0" smtClean="0"/>
          </a:p>
          <a:p>
            <a:pPr algn="just"/>
            <a:endParaRPr lang="en-ZA" dirty="0" smtClean="0"/>
          </a:p>
          <a:p>
            <a:pPr algn="just"/>
            <a:endParaRPr lang="en-ZA" dirty="0" smtClean="0"/>
          </a:p>
          <a:p>
            <a:pPr algn="just"/>
            <a:endParaRPr lang="en-ZA" dirty="0" smtClean="0"/>
          </a:p>
          <a:p>
            <a:pPr algn="just"/>
            <a:endParaRPr lang="en-ZA" dirty="0" smtClean="0"/>
          </a:p>
          <a:p>
            <a:pPr algn="just"/>
            <a:endParaRPr lang="en-ZA" dirty="0" smtClean="0"/>
          </a:p>
          <a:p>
            <a:endParaRPr lang="en-ZA" dirty="0" smtClean="0"/>
          </a:p>
          <a:p>
            <a:endParaRPr lang="en-ZA" dirty="0" smtClean="0"/>
          </a:p>
          <a:p>
            <a:endParaRPr lang="en-ZA" dirty="0"/>
          </a:p>
        </p:txBody>
      </p:sp>
    </p:spTree>
    <p:extLst>
      <p:ext uri="{BB962C8B-B14F-4D97-AF65-F5344CB8AC3E}">
        <p14:creationId xmlns:p14="http://schemas.microsoft.com/office/powerpoint/2010/main" xmlns="" val="2530401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3" name="Text Box 2"/>
          <p:cNvSpPr txBox="1">
            <a:spLocks noChangeArrowheads="1"/>
          </p:cNvSpPr>
          <p:nvPr/>
        </p:nvSpPr>
        <p:spPr bwMode="auto">
          <a:xfrm>
            <a:off x="4067944" y="260648"/>
            <a:ext cx="5076056" cy="646973"/>
          </a:xfrm>
          <a:prstGeom prst="rect">
            <a:avLst/>
          </a:prstGeom>
          <a:noFill/>
          <a:ln w="9525">
            <a:noFill/>
            <a:miter lim="800000"/>
            <a:headEnd/>
            <a:tailEnd/>
          </a:ln>
        </p:spPr>
        <p:txBody>
          <a:bodyPr wrap="square" lIns="92075" tIns="46038" rIns="92075" bIns="46038">
            <a:spAutoFit/>
          </a:bodyPr>
          <a:lstStyle/>
          <a:p>
            <a:pPr algn="r" eaLnBrk="0" hangingPunct="0">
              <a:spcBef>
                <a:spcPct val="50000"/>
              </a:spcBef>
              <a:buClr>
                <a:schemeClr val="tx2"/>
              </a:buClr>
            </a:pPr>
            <a:r>
              <a:rPr lang="en-ZA" sz="3600" dirty="0" smtClean="0">
                <a:solidFill>
                  <a:srgbClr val="EF4718"/>
                </a:solidFill>
                <a:latin typeface="Arial" pitchFamily="34" charset="0"/>
                <a:cs typeface="Arial" pitchFamily="34" charset="0"/>
              </a:rPr>
              <a:t>PURPOSE </a:t>
            </a:r>
            <a:endParaRPr lang="en-GB" sz="3600" dirty="0">
              <a:solidFill>
                <a:srgbClr val="EF4718"/>
              </a:solidFill>
              <a:latin typeface="Arial" pitchFamily="34" charset="0"/>
              <a:cs typeface="Arial" pitchFamily="34" charset="0"/>
            </a:endParaRPr>
          </a:p>
        </p:txBody>
      </p:sp>
      <p:sp>
        <p:nvSpPr>
          <p:cNvPr id="15364" name="Text Box 3"/>
          <p:cNvSpPr txBox="1">
            <a:spLocks noChangeArrowheads="1"/>
          </p:cNvSpPr>
          <p:nvPr/>
        </p:nvSpPr>
        <p:spPr bwMode="auto">
          <a:xfrm>
            <a:off x="251519" y="1299031"/>
            <a:ext cx="8424937" cy="4863512"/>
          </a:xfrm>
          <a:prstGeom prst="rect">
            <a:avLst/>
          </a:prstGeom>
          <a:noFill/>
          <a:ln w="9525">
            <a:noFill/>
            <a:miter lim="800000"/>
            <a:headEnd/>
            <a:tailEnd/>
          </a:ln>
        </p:spPr>
        <p:txBody>
          <a:bodyPr wrap="square" lIns="92075" tIns="46038" rIns="92075" bIns="46038">
            <a:spAutoFit/>
          </a:bodyPr>
          <a:lstStyle/>
          <a:p>
            <a:pPr marL="647700" lvl="1" indent="-285750">
              <a:spcBef>
                <a:spcPct val="20000"/>
              </a:spcBef>
              <a:tabLst>
                <a:tab pos="714375" algn="l"/>
              </a:tabLst>
            </a:pPr>
            <a:endParaRPr lang="en-ZA" sz="1600" dirty="0" smtClean="0"/>
          </a:p>
          <a:p>
            <a:pPr marL="647700" lvl="1" indent="-285750" algn="just">
              <a:lnSpc>
                <a:spcPct val="150000"/>
              </a:lnSpc>
              <a:spcBef>
                <a:spcPct val="20000"/>
              </a:spcBef>
              <a:tabLst>
                <a:tab pos="714375" algn="l"/>
              </a:tabLst>
            </a:pPr>
            <a:r>
              <a:rPr lang="en-ZA" dirty="0" smtClean="0"/>
              <a:t>    </a:t>
            </a:r>
            <a:r>
              <a:rPr lang="en-ZA" sz="2000" dirty="0" smtClean="0"/>
              <a:t>To request Parliament to consider, support and approve the Ratification of ATU Convention which South Africa became signatory of in December 1999</a:t>
            </a:r>
          </a:p>
          <a:p>
            <a:pPr marL="647700" lvl="1" indent="-285750" algn="just">
              <a:lnSpc>
                <a:spcPct val="150000"/>
              </a:lnSpc>
              <a:spcBef>
                <a:spcPct val="20000"/>
              </a:spcBef>
              <a:tabLst>
                <a:tab pos="714375" algn="l"/>
              </a:tabLst>
            </a:pPr>
            <a:r>
              <a:rPr lang="en-ZA" sz="2000" dirty="0"/>
              <a:t>	</a:t>
            </a:r>
            <a:endParaRPr lang="en-ZA" sz="2000" dirty="0" smtClean="0"/>
          </a:p>
          <a:p>
            <a:pPr marL="647700" lvl="1" indent="-285750" algn="just">
              <a:lnSpc>
                <a:spcPct val="150000"/>
              </a:lnSpc>
              <a:spcBef>
                <a:spcPct val="20000"/>
              </a:spcBef>
              <a:tabLst>
                <a:tab pos="714375" algn="l"/>
              </a:tabLst>
            </a:pPr>
            <a:r>
              <a:rPr lang="en-ZA" sz="2000" dirty="0"/>
              <a:t>	</a:t>
            </a:r>
            <a:r>
              <a:rPr lang="en-ZA" sz="2000" dirty="0" smtClean="0"/>
              <a:t>This in line with Section 231 (2) of the Constitution of the Republic of South Africa</a:t>
            </a:r>
          </a:p>
          <a:p>
            <a:pPr marL="647700" lvl="1" indent="-285750" algn="just">
              <a:lnSpc>
                <a:spcPct val="150000"/>
              </a:lnSpc>
              <a:spcBef>
                <a:spcPct val="20000"/>
              </a:spcBef>
              <a:tabLst>
                <a:tab pos="714375" algn="l"/>
              </a:tabLst>
            </a:pPr>
            <a:endParaRPr lang="en-ZA" dirty="0" smtClean="0"/>
          </a:p>
          <a:p>
            <a:pPr marL="647700" lvl="1" indent="-285750" algn="just">
              <a:lnSpc>
                <a:spcPct val="150000"/>
              </a:lnSpc>
              <a:spcBef>
                <a:spcPct val="20000"/>
              </a:spcBef>
              <a:tabLst>
                <a:tab pos="714375" algn="l"/>
              </a:tabLst>
            </a:pPr>
            <a:endParaRPr lang="en-ZA" dirty="0" smtClean="0"/>
          </a:p>
          <a:p>
            <a:pPr marL="647700" lvl="1" indent="-285750">
              <a:spcBef>
                <a:spcPct val="20000"/>
              </a:spcBef>
              <a:tabLst>
                <a:tab pos="714375" algn="l"/>
              </a:tabLst>
            </a:pPr>
            <a:endParaRPr lang="en-ZA" dirty="0" smtClean="0"/>
          </a:p>
          <a:p>
            <a:pPr marL="647700" lvl="1" indent="-285750">
              <a:spcBef>
                <a:spcPct val="20000"/>
              </a:spcBef>
              <a:tabLst>
                <a:tab pos="714375" algn="l"/>
              </a:tabLst>
            </a:pPr>
            <a:endParaRPr lang="en-ZA" sz="1600" b="0" dirty="0" smtClean="0">
              <a:latin typeface="Arial" pitchFamily="34" charset="0"/>
              <a:cs typeface="Arial" pitchFamily="34" charset="0"/>
            </a:endParaRP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3" name="Text Box 2"/>
          <p:cNvSpPr txBox="1">
            <a:spLocks noChangeArrowheads="1"/>
          </p:cNvSpPr>
          <p:nvPr/>
        </p:nvSpPr>
        <p:spPr bwMode="auto">
          <a:xfrm>
            <a:off x="4067944" y="260648"/>
            <a:ext cx="5076056" cy="646973"/>
          </a:xfrm>
          <a:prstGeom prst="rect">
            <a:avLst/>
          </a:prstGeom>
          <a:noFill/>
          <a:ln w="9525">
            <a:noFill/>
            <a:miter lim="800000"/>
            <a:headEnd/>
            <a:tailEnd/>
          </a:ln>
        </p:spPr>
        <p:txBody>
          <a:bodyPr wrap="square" lIns="92075" tIns="46038" rIns="92075" bIns="46038">
            <a:spAutoFit/>
          </a:bodyPr>
          <a:lstStyle/>
          <a:p>
            <a:pPr algn="r" eaLnBrk="0" hangingPunct="0">
              <a:spcBef>
                <a:spcPct val="50000"/>
              </a:spcBef>
              <a:buClr>
                <a:schemeClr val="tx2"/>
              </a:buClr>
            </a:pPr>
            <a:r>
              <a:rPr lang="en-ZA" sz="3600" dirty="0" smtClean="0">
                <a:solidFill>
                  <a:srgbClr val="EF4718"/>
                </a:solidFill>
                <a:latin typeface="Arial" pitchFamily="34" charset="0"/>
                <a:cs typeface="Arial" pitchFamily="34" charset="0"/>
              </a:rPr>
              <a:t>BACKGROUND </a:t>
            </a:r>
            <a:endParaRPr lang="en-GB" sz="3600" dirty="0">
              <a:solidFill>
                <a:srgbClr val="EF4718"/>
              </a:solidFill>
              <a:latin typeface="Arial" pitchFamily="34" charset="0"/>
              <a:cs typeface="Arial" pitchFamily="34" charset="0"/>
            </a:endParaRPr>
          </a:p>
        </p:txBody>
      </p:sp>
      <p:sp>
        <p:nvSpPr>
          <p:cNvPr id="15364" name="Text Box 3"/>
          <p:cNvSpPr txBox="1">
            <a:spLocks noChangeArrowheads="1"/>
          </p:cNvSpPr>
          <p:nvPr/>
        </p:nvSpPr>
        <p:spPr bwMode="auto">
          <a:xfrm>
            <a:off x="251519" y="1299031"/>
            <a:ext cx="8640961" cy="6371617"/>
          </a:xfrm>
          <a:prstGeom prst="rect">
            <a:avLst/>
          </a:prstGeom>
          <a:noFill/>
          <a:ln w="9525">
            <a:noFill/>
            <a:miter lim="800000"/>
            <a:headEnd/>
            <a:tailEnd/>
          </a:ln>
        </p:spPr>
        <p:txBody>
          <a:bodyPr wrap="square" lIns="92075" tIns="46038" rIns="92075" bIns="46038">
            <a:spAutoFit/>
          </a:bodyPr>
          <a:lstStyle/>
          <a:p>
            <a:pPr algn="just">
              <a:lnSpc>
                <a:spcPct val="150000"/>
              </a:lnSpc>
            </a:pPr>
            <a:r>
              <a:rPr lang="en-ZA" sz="1700" dirty="0" smtClean="0"/>
              <a:t>ATU </a:t>
            </a:r>
            <a:r>
              <a:rPr lang="en-ZA" sz="1700" b="0" dirty="0" smtClean="0"/>
              <a:t>was founded on 7 December 1977 as a Specialized Agency of the OAU, in the field of telecommunications. Following South Africa’s independence in 1994, South Africa took the decision to join ATU in line with foreign policy objectives of pursuing the development agenda and promoting the African Renaissance including strengthen African institutions and prioritizing Africa.</a:t>
            </a:r>
          </a:p>
          <a:p>
            <a:pPr algn="just">
              <a:lnSpc>
                <a:spcPct val="150000"/>
              </a:lnSpc>
            </a:pPr>
            <a:endParaRPr lang="en-ZA" sz="1700" dirty="0" smtClean="0"/>
          </a:p>
          <a:p>
            <a:pPr algn="just">
              <a:lnSpc>
                <a:spcPct val="150000"/>
              </a:lnSpc>
            </a:pPr>
            <a:r>
              <a:rPr lang="en-ZA" sz="1700" dirty="0" smtClean="0"/>
              <a:t>South Africa is one of the 45 members states of ATU, </a:t>
            </a:r>
            <a:r>
              <a:rPr lang="en-ZA" sz="1700" b="0" dirty="0" smtClean="0"/>
              <a:t>having signed the ATU Convention &amp; Constitution in 1999 during the Extraordinary Plenipotentiary Conference hosted in Cape Town, when ATU transformed from Pan African Telecommunications Union (PATU), which was primarily a coordinating body for government related activity to include private and public stakeholders in the information and telecommunications technology sector. </a:t>
            </a:r>
          </a:p>
          <a:p>
            <a:pPr marL="647700" lvl="1" indent="-285750" algn="just">
              <a:lnSpc>
                <a:spcPct val="150000"/>
              </a:lnSpc>
              <a:spcBef>
                <a:spcPct val="20000"/>
              </a:spcBef>
              <a:tabLst>
                <a:tab pos="714375" algn="l"/>
              </a:tabLst>
            </a:pPr>
            <a:endParaRPr lang="en-ZA" dirty="0" smtClean="0"/>
          </a:p>
          <a:p>
            <a:pPr marL="647700" lvl="1" indent="-285750" algn="just">
              <a:lnSpc>
                <a:spcPct val="150000"/>
              </a:lnSpc>
              <a:spcBef>
                <a:spcPct val="20000"/>
              </a:spcBef>
              <a:tabLst>
                <a:tab pos="714375" algn="l"/>
              </a:tabLst>
            </a:pPr>
            <a:endParaRPr lang="en-ZA" dirty="0" smtClean="0"/>
          </a:p>
          <a:p>
            <a:pPr marL="647700" lvl="1" indent="-285750">
              <a:spcBef>
                <a:spcPct val="20000"/>
              </a:spcBef>
              <a:tabLst>
                <a:tab pos="714375" algn="l"/>
              </a:tabLst>
            </a:pPr>
            <a:endParaRPr lang="en-ZA" dirty="0" smtClean="0"/>
          </a:p>
          <a:p>
            <a:pPr marL="647700" lvl="1" indent="-285750">
              <a:spcBef>
                <a:spcPct val="20000"/>
              </a:spcBef>
              <a:tabLst>
                <a:tab pos="714375" algn="l"/>
              </a:tabLst>
            </a:pPr>
            <a:endParaRPr lang="en-ZA" sz="1600" b="0" dirty="0" smtClean="0">
              <a:latin typeface="Arial" pitchFamily="34" charset="0"/>
              <a:cs typeface="Arial" pitchFamily="34" charset="0"/>
            </a:endParaRP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3" name="Text Box 2"/>
          <p:cNvSpPr txBox="1">
            <a:spLocks noChangeArrowheads="1"/>
          </p:cNvSpPr>
          <p:nvPr/>
        </p:nvSpPr>
        <p:spPr bwMode="auto">
          <a:xfrm>
            <a:off x="4067944" y="260648"/>
            <a:ext cx="5076056" cy="1477970"/>
          </a:xfrm>
          <a:prstGeom prst="rect">
            <a:avLst/>
          </a:prstGeom>
          <a:noFill/>
          <a:ln w="9525">
            <a:noFill/>
            <a:miter lim="800000"/>
            <a:headEnd/>
            <a:tailEnd/>
          </a:ln>
        </p:spPr>
        <p:txBody>
          <a:bodyPr wrap="square" lIns="92075" tIns="46038" rIns="92075" bIns="46038">
            <a:spAutoFit/>
          </a:bodyPr>
          <a:lstStyle/>
          <a:p>
            <a:pPr algn="r" eaLnBrk="0" hangingPunct="0">
              <a:spcBef>
                <a:spcPct val="50000"/>
              </a:spcBef>
              <a:buClr>
                <a:schemeClr val="tx2"/>
              </a:buClr>
            </a:pPr>
            <a:r>
              <a:rPr lang="en-ZA" altLang="en-US" sz="3600" dirty="0" smtClean="0">
                <a:solidFill>
                  <a:srgbClr val="EF4718"/>
                </a:solidFill>
              </a:rPr>
              <a:t>Why Ratify?</a:t>
            </a:r>
            <a:endParaRPr lang="en-GB" sz="3600" dirty="0" smtClean="0">
              <a:solidFill>
                <a:srgbClr val="EF4718"/>
              </a:solidFill>
              <a:latin typeface="Arial" pitchFamily="34" charset="0"/>
              <a:cs typeface="Arial" pitchFamily="34" charset="0"/>
            </a:endParaRPr>
          </a:p>
          <a:p>
            <a:pPr algn="r" eaLnBrk="0" hangingPunct="0">
              <a:spcBef>
                <a:spcPct val="50000"/>
              </a:spcBef>
              <a:buClr>
                <a:schemeClr val="tx2"/>
              </a:buClr>
            </a:pPr>
            <a:endParaRPr lang="en-GB" sz="3600" dirty="0">
              <a:solidFill>
                <a:srgbClr val="EF4718"/>
              </a:solidFill>
              <a:latin typeface="Arial" pitchFamily="34" charset="0"/>
              <a:cs typeface="Arial" pitchFamily="34" charset="0"/>
            </a:endParaRPr>
          </a:p>
        </p:txBody>
      </p:sp>
      <p:sp>
        <p:nvSpPr>
          <p:cNvPr id="15364" name="Text Box 3"/>
          <p:cNvSpPr txBox="1">
            <a:spLocks noChangeArrowheads="1"/>
          </p:cNvSpPr>
          <p:nvPr/>
        </p:nvSpPr>
        <p:spPr bwMode="auto">
          <a:xfrm>
            <a:off x="1" y="1164345"/>
            <a:ext cx="9144000" cy="5494454"/>
          </a:xfrm>
          <a:prstGeom prst="rect">
            <a:avLst/>
          </a:prstGeom>
          <a:noFill/>
          <a:ln w="9525">
            <a:noFill/>
            <a:miter lim="800000"/>
            <a:headEnd/>
            <a:tailEnd/>
          </a:ln>
        </p:spPr>
        <p:txBody>
          <a:bodyPr wrap="square" lIns="92075" tIns="46038" rIns="92075" bIns="46038">
            <a:spAutoFit/>
          </a:bodyPr>
          <a:lstStyle/>
          <a:p>
            <a:pPr algn="just">
              <a:lnSpc>
                <a:spcPct val="150000"/>
              </a:lnSpc>
            </a:pPr>
            <a:r>
              <a:rPr lang="en-ZA" b="0" dirty="0" smtClean="0"/>
              <a:t>When South Africa signed the ATU Convention and Constitution, the OAU was still in existence and ATU was recognised as its specialised Agency for implementation of continental ICT programmes. The ratification was delayed due to legal clarification on the recognition of Specialised Technical Agencies of the OAU under the AU.</a:t>
            </a:r>
          </a:p>
          <a:p>
            <a:pPr algn="just">
              <a:lnSpc>
                <a:spcPct val="150000"/>
              </a:lnSpc>
            </a:pPr>
            <a:endParaRPr lang="en-ZA" b="0" dirty="0" smtClean="0"/>
          </a:p>
          <a:p>
            <a:pPr algn="just">
              <a:lnSpc>
                <a:spcPct val="150000"/>
              </a:lnSpc>
            </a:pPr>
            <a:r>
              <a:rPr lang="en-ZA" b="0" dirty="0" smtClean="0"/>
              <a:t>South Africa is also intending to put up candidatures for elective position at ITU and ATU in 2018 and South Africa remains active more especially in the spectrum programmes and coordination, having served as Chapter Coordinator and Rapporteur for Africa and still serve in the African Working Group for World </a:t>
            </a:r>
            <a:r>
              <a:rPr lang="en-ZA" b="0" dirty="0" err="1" smtClean="0"/>
              <a:t>Radiocommunications</a:t>
            </a:r>
            <a:r>
              <a:rPr lang="en-ZA" b="0" dirty="0" smtClean="0"/>
              <a:t> Conference ( WRC). </a:t>
            </a:r>
          </a:p>
          <a:p>
            <a:pPr algn="just">
              <a:lnSpc>
                <a:spcPct val="150000"/>
              </a:lnSpc>
            </a:pPr>
            <a:endParaRPr lang="en-ZA" b="0" dirty="0" smtClean="0"/>
          </a:p>
          <a:p>
            <a:pPr algn="just">
              <a:lnSpc>
                <a:spcPct val="150000"/>
              </a:lnSpc>
            </a:pPr>
            <a:r>
              <a:rPr lang="en-ZA" b="0" dirty="0"/>
              <a:t>The work of the </a:t>
            </a:r>
            <a:r>
              <a:rPr lang="en-ZA" b="0" dirty="0" smtClean="0"/>
              <a:t>ATU </a:t>
            </a:r>
            <a:r>
              <a:rPr lang="en-ZA" b="0" dirty="0"/>
              <a:t>aligns closely with Chapter 4 </a:t>
            </a:r>
            <a:r>
              <a:rPr lang="en-ZA" b="0" dirty="0" smtClean="0"/>
              <a:t>&amp;7 of </a:t>
            </a:r>
            <a:r>
              <a:rPr lang="en-ZA" b="0" dirty="0"/>
              <a:t>the National Development Plan, as it is strongly focused on the development of </a:t>
            </a:r>
            <a:r>
              <a:rPr lang="en-ZA" b="0" dirty="0" smtClean="0"/>
              <a:t>economic infrastructure </a:t>
            </a:r>
            <a:r>
              <a:rPr lang="en-ZA" b="0" dirty="0"/>
              <a:t>in the ICT sector</a:t>
            </a:r>
            <a:r>
              <a:rPr lang="en-ZA" b="0" dirty="0" smtClean="0"/>
              <a:t>.</a:t>
            </a:r>
            <a:endParaRPr lang="en-ZA" b="0" dirty="0"/>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3" name="Text Box 2"/>
          <p:cNvSpPr txBox="1">
            <a:spLocks noChangeArrowheads="1"/>
          </p:cNvSpPr>
          <p:nvPr/>
        </p:nvSpPr>
        <p:spPr bwMode="auto">
          <a:xfrm>
            <a:off x="2951312" y="260648"/>
            <a:ext cx="6192688" cy="1447192"/>
          </a:xfrm>
          <a:prstGeom prst="rect">
            <a:avLst/>
          </a:prstGeom>
          <a:noFill/>
          <a:ln w="9525">
            <a:noFill/>
            <a:miter lim="800000"/>
            <a:headEnd/>
            <a:tailEnd/>
          </a:ln>
        </p:spPr>
        <p:txBody>
          <a:bodyPr wrap="square" lIns="92075" tIns="46038" rIns="92075" bIns="46038">
            <a:spAutoFit/>
          </a:bodyPr>
          <a:lstStyle/>
          <a:p>
            <a:pPr algn="r" eaLnBrk="0" hangingPunct="0">
              <a:spcBef>
                <a:spcPct val="50000"/>
              </a:spcBef>
              <a:buClr>
                <a:schemeClr val="tx2"/>
              </a:buClr>
            </a:pPr>
            <a:r>
              <a:rPr lang="en-ZA" sz="2800" dirty="0" smtClean="0">
                <a:solidFill>
                  <a:srgbClr val="EF4718"/>
                </a:solidFill>
                <a:latin typeface="Arial" pitchFamily="34" charset="0"/>
                <a:cs typeface="Arial" pitchFamily="34" charset="0"/>
              </a:rPr>
              <a:t>The Key focus and benefits </a:t>
            </a:r>
            <a:endParaRPr lang="en-ZA" sz="2800" dirty="0">
              <a:solidFill>
                <a:srgbClr val="EF4718"/>
              </a:solidFill>
              <a:latin typeface="Arial" pitchFamily="34" charset="0"/>
              <a:cs typeface="Arial" pitchFamily="34" charset="0"/>
            </a:endParaRPr>
          </a:p>
          <a:p>
            <a:pPr algn="ctr" eaLnBrk="0" hangingPunct="0">
              <a:spcBef>
                <a:spcPct val="50000"/>
              </a:spcBef>
              <a:buClr>
                <a:schemeClr val="tx2"/>
              </a:buClr>
            </a:pPr>
            <a:endParaRPr lang="en-GB" sz="4000" dirty="0">
              <a:solidFill>
                <a:srgbClr val="EF4718"/>
              </a:solidFill>
              <a:latin typeface="Arial" pitchFamily="34" charset="0"/>
              <a:cs typeface="Arial" pitchFamily="34" charset="0"/>
            </a:endParaRPr>
          </a:p>
        </p:txBody>
      </p:sp>
      <p:sp>
        <p:nvSpPr>
          <p:cNvPr id="15364" name="Text Box 3"/>
          <p:cNvSpPr txBox="1">
            <a:spLocks noChangeArrowheads="1"/>
          </p:cNvSpPr>
          <p:nvPr/>
        </p:nvSpPr>
        <p:spPr bwMode="auto">
          <a:xfrm>
            <a:off x="211921" y="1249170"/>
            <a:ext cx="8820472" cy="4358758"/>
          </a:xfrm>
          <a:prstGeom prst="rect">
            <a:avLst/>
          </a:prstGeom>
          <a:noFill/>
          <a:ln w="9525">
            <a:noFill/>
            <a:miter lim="800000"/>
            <a:headEnd/>
            <a:tailEnd/>
          </a:ln>
        </p:spPr>
        <p:txBody>
          <a:bodyPr wrap="square" lIns="92075" tIns="46038" rIns="92075" bIns="46038">
            <a:spAutoFit/>
          </a:bodyPr>
          <a:lstStyle/>
          <a:p>
            <a:pPr marL="161925" indent="-361950" algn="just">
              <a:lnSpc>
                <a:spcPct val="150000"/>
              </a:lnSpc>
              <a:spcBef>
                <a:spcPct val="20000"/>
              </a:spcBef>
              <a:buFont typeface="Wingdings" pitchFamily="2" charset="2"/>
              <a:buChar char="§"/>
              <a:tabLst>
                <a:tab pos="1076325" algn="l"/>
              </a:tabLst>
            </a:pPr>
            <a:r>
              <a:rPr lang="en-ZA" dirty="0" smtClean="0"/>
              <a:t>Strategic Linkages with ITU: </a:t>
            </a:r>
            <a:r>
              <a:rPr lang="en-ZA" b="0" dirty="0" smtClean="0"/>
              <a:t>ATU is strategically link with the International Telecommunications Union and serve as an African Chapter of the ITU. One of the priority focus for the country is to advance South African’s Satellite ambition through the ITU. A country wanting to launch a satellite, the application </a:t>
            </a:r>
            <a:r>
              <a:rPr lang="en-ZA" b="0" dirty="0"/>
              <a:t>f</a:t>
            </a:r>
            <a:r>
              <a:rPr lang="en-ZA" b="0" dirty="0" smtClean="0"/>
              <a:t>or satellite launch is made with the ITU and must receive support and endorsement from member states. ATU provides a networking platform and support in this regard.</a:t>
            </a:r>
          </a:p>
          <a:p>
            <a:pPr marL="161925" indent="-361950">
              <a:lnSpc>
                <a:spcPct val="150000"/>
              </a:lnSpc>
              <a:spcBef>
                <a:spcPct val="20000"/>
              </a:spcBef>
              <a:tabLst>
                <a:tab pos="1076325" algn="l"/>
              </a:tabLst>
            </a:pPr>
            <a:endParaRPr lang="en-ZA" dirty="0" smtClean="0"/>
          </a:p>
          <a:p>
            <a:pPr marL="161925" indent="-361950" algn="just">
              <a:lnSpc>
                <a:spcPct val="150000"/>
              </a:lnSpc>
              <a:spcBef>
                <a:spcPct val="20000"/>
              </a:spcBef>
              <a:buFont typeface="Wingdings" pitchFamily="2" charset="2"/>
              <a:buChar char="§"/>
              <a:tabLst>
                <a:tab pos="1076325" algn="l"/>
              </a:tabLst>
            </a:pPr>
            <a:r>
              <a:rPr lang="en-ZA" dirty="0" smtClean="0"/>
              <a:t>Infrastructure – </a:t>
            </a:r>
            <a:r>
              <a:rPr lang="en-ZA" b="0" dirty="0"/>
              <a:t>coordinates ICT Infrastructure </a:t>
            </a:r>
            <a:r>
              <a:rPr lang="en-ZA" b="0" dirty="0" smtClean="0"/>
              <a:t>programmes and priorities of submarine cable, terrestrial networks and satellite technology to ensure effective interconnectivity within a country and between countries, regions and continents.</a:t>
            </a: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Tree>
    <p:extLst>
      <p:ext uri="{BB962C8B-B14F-4D97-AF65-F5344CB8AC3E}">
        <p14:creationId xmlns:p14="http://schemas.microsoft.com/office/powerpoint/2010/main" xmlns="" val="3079301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3" name="Text Box 2"/>
          <p:cNvSpPr txBox="1">
            <a:spLocks noChangeArrowheads="1"/>
          </p:cNvSpPr>
          <p:nvPr/>
        </p:nvSpPr>
        <p:spPr bwMode="auto">
          <a:xfrm>
            <a:off x="2951312" y="260648"/>
            <a:ext cx="6192688" cy="1447192"/>
          </a:xfrm>
          <a:prstGeom prst="rect">
            <a:avLst/>
          </a:prstGeom>
          <a:noFill/>
          <a:ln w="9525">
            <a:noFill/>
            <a:miter lim="800000"/>
            <a:headEnd/>
            <a:tailEnd/>
          </a:ln>
        </p:spPr>
        <p:txBody>
          <a:bodyPr wrap="square" lIns="92075" tIns="46038" rIns="92075" bIns="46038">
            <a:spAutoFit/>
          </a:bodyPr>
          <a:lstStyle/>
          <a:p>
            <a:pPr algn="r" eaLnBrk="0" hangingPunct="0">
              <a:spcBef>
                <a:spcPct val="50000"/>
              </a:spcBef>
              <a:buClr>
                <a:schemeClr val="tx2"/>
              </a:buClr>
            </a:pPr>
            <a:r>
              <a:rPr lang="en-ZA" sz="2800" dirty="0" smtClean="0">
                <a:solidFill>
                  <a:srgbClr val="EF4718"/>
                </a:solidFill>
                <a:latin typeface="Arial" pitchFamily="34" charset="0"/>
                <a:cs typeface="Arial" pitchFamily="34" charset="0"/>
              </a:rPr>
              <a:t>The Key focus and benefits </a:t>
            </a:r>
            <a:endParaRPr lang="en-ZA" sz="2800" dirty="0">
              <a:solidFill>
                <a:srgbClr val="EF4718"/>
              </a:solidFill>
              <a:latin typeface="Arial" pitchFamily="34" charset="0"/>
              <a:cs typeface="Arial" pitchFamily="34" charset="0"/>
            </a:endParaRPr>
          </a:p>
          <a:p>
            <a:pPr algn="ctr" eaLnBrk="0" hangingPunct="0">
              <a:spcBef>
                <a:spcPct val="50000"/>
              </a:spcBef>
              <a:buClr>
                <a:schemeClr val="tx2"/>
              </a:buClr>
            </a:pPr>
            <a:endParaRPr lang="en-GB" sz="4000" dirty="0">
              <a:solidFill>
                <a:srgbClr val="EF4718"/>
              </a:solidFill>
              <a:latin typeface="Arial" pitchFamily="34" charset="0"/>
              <a:cs typeface="Arial" pitchFamily="34" charset="0"/>
            </a:endParaRPr>
          </a:p>
        </p:txBody>
      </p:sp>
      <p:sp>
        <p:nvSpPr>
          <p:cNvPr id="15364" name="Text Box 3"/>
          <p:cNvSpPr txBox="1">
            <a:spLocks noChangeArrowheads="1"/>
          </p:cNvSpPr>
          <p:nvPr/>
        </p:nvSpPr>
        <p:spPr bwMode="auto">
          <a:xfrm>
            <a:off x="293862" y="1049657"/>
            <a:ext cx="8820472" cy="4777334"/>
          </a:xfrm>
          <a:prstGeom prst="rect">
            <a:avLst/>
          </a:prstGeom>
          <a:noFill/>
          <a:ln w="9525">
            <a:noFill/>
            <a:miter lim="800000"/>
            <a:headEnd/>
            <a:tailEnd/>
          </a:ln>
        </p:spPr>
        <p:txBody>
          <a:bodyPr wrap="square" lIns="92075" tIns="46038" rIns="92075" bIns="46038">
            <a:spAutoFit/>
          </a:bodyPr>
          <a:lstStyle/>
          <a:p>
            <a:pPr marL="161925" indent="-361950" algn="just">
              <a:lnSpc>
                <a:spcPct val="150000"/>
              </a:lnSpc>
              <a:spcBef>
                <a:spcPct val="20000"/>
              </a:spcBef>
              <a:buFont typeface="Wingdings" pitchFamily="2" charset="2"/>
              <a:buChar char="§"/>
              <a:tabLst>
                <a:tab pos="1076325" algn="l"/>
              </a:tabLst>
            </a:pPr>
            <a:r>
              <a:rPr lang="en-ZA" dirty="0" smtClean="0"/>
              <a:t>Human Resource Development (HRD): </a:t>
            </a:r>
            <a:r>
              <a:rPr lang="en-ZA" b="0" dirty="0" smtClean="0"/>
              <a:t>reaffirms the centrality of HRD in the development process. Its encourages cooperation between countries in ICT training, knowledge management and human </a:t>
            </a:r>
            <a:r>
              <a:rPr lang="en-ZA" b="0" dirty="0"/>
              <a:t>c</a:t>
            </a:r>
            <a:r>
              <a:rPr lang="en-ZA" b="0" dirty="0" smtClean="0"/>
              <a:t>apital development particularly in scare skills. ATU focuses amongst others on the development of massive-e-awareness campaign and established an e-learning network in Africa.</a:t>
            </a:r>
          </a:p>
          <a:p>
            <a:pPr marL="161925" indent="-361950" algn="just">
              <a:lnSpc>
                <a:spcPct val="150000"/>
              </a:lnSpc>
              <a:spcBef>
                <a:spcPct val="20000"/>
              </a:spcBef>
              <a:tabLst>
                <a:tab pos="1076325" algn="l"/>
              </a:tabLst>
            </a:pPr>
            <a:endParaRPr lang="en-ZA" dirty="0" smtClean="0"/>
          </a:p>
          <a:p>
            <a:pPr marL="161925" indent="-361950" algn="just">
              <a:lnSpc>
                <a:spcPct val="150000"/>
              </a:lnSpc>
              <a:spcBef>
                <a:spcPct val="20000"/>
              </a:spcBef>
              <a:buFont typeface="Wingdings" pitchFamily="2" charset="2"/>
              <a:buChar char="§"/>
              <a:tabLst>
                <a:tab pos="1076325" algn="l"/>
              </a:tabLst>
            </a:pPr>
            <a:r>
              <a:rPr lang="en-ZA" dirty="0" smtClean="0"/>
              <a:t>Business and Industry Development: </a:t>
            </a:r>
            <a:r>
              <a:rPr lang="en-ZA" b="0" dirty="0" smtClean="0"/>
              <a:t>Recognizes the role of public private partnerships both at the national and international levels. ATU supports and includes the industry in its programmes for ICT development and continues to forge alliance among African ICT business sector, as sector members of the organisation.</a:t>
            </a:r>
          </a:p>
          <a:p>
            <a:pPr marL="161925" indent="-361950">
              <a:lnSpc>
                <a:spcPct val="150000"/>
              </a:lnSpc>
              <a:spcBef>
                <a:spcPct val="20000"/>
              </a:spcBef>
              <a:buFont typeface="Wingdings" pitchFamily="2" charset="2"/>
              <a:buChar char="§"/>
              <a:tabLst>
                <a:tab pos="1076325" algn="l"/>
              </a:tabLst>
            </a:pPr>
            <a:endParaRPr lang="en-ZA" sz="1600" b="0" dirty="0" smtClean="0"/>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Tree>
    <p:extLst>
      <p:ext uri="{BB962C8B-B14F-4D97-AF65-F5344CB8AC3E}">
        <p14:creationId xmlns:p14="http://schemas.microsoft.com/office/powerpoint/2010/main" xmlns="" val="3079301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3" name="Text Box 2"/>
          <p:cNvSpPr txBox="1">
            <a:spLocks noChangeArrowheads="1"/>
          </p:cNvSpPr>
          <p:nvPr/>
        </p:nvSpPr>
        <p:spPr bwMode="auto">
          <a:xfrm>
            <a:off x="2951312" y="260648"/>
            <a:ext cx="6192688" cy="1447192"/>
          </a:xfrm>
          <a:prstGeom prst="rect">
            <a:avLst/>
          </a:prstGeom>
          <a:noFill/>
          <a:ln w="9525">
            <a:noFill/>
            <a:miter lim="800000"/>
            <a:headEnd/>
            <a:tailEnd/>
          </a:ln>
        </p:spPr>
        <p:txBody>
          <a:bodyPr wrap="square" lIns="92075" tIns="46038" rIns="92075" bIns="46038">
            <a:spAutoFit/>
          </a:bodyPr>
          <a:lstStyle/>
          <a:p>
            <a:pPr algn="r" eaLnBrk="0" hangingPunct="0">
              <a:spcBef>
                <a:spcPct val="50000"/>
              </a:spcBef>
              <a:buClr>
                <a:schemeClr val="tx2"/>
              </a:buClr>
            </a:pPr>
            <a:r>
              <a:rPr lang="en-ZA" sz="2800" dirty="0" smtClean="0">
                <a:solidFill>
                  <a:srgbClr val="EF4718"/>
                </a:solidFill>
                <a:latin typeface="Arial" pitchFamily="34" charset="0"/>
                <a:cs typeface="Arial" pitchFamily="34" charset="0"/>
              </a:rPr>
              <a:t>The Key focus and benefits </a:t>
            </a:r>
            <a:endParaRPr lang="en-ZA" sz="2800" dirty="0">
              <a:solidFill>
                <a:srgbClr val="EF4718"/>
              </a:solidFill>
              <a:latin typeface="Arial" pitchFamily="34" charset="0"/>
              <a:cs typeface="Arial" pitchFamily="34" charset="0"/>
            </a:endParaRPr>
          </a:p>
          <a:p>
            <a:pPr algn="ctr" eaLnBrk="0" hangingPunct="0">
              <a:spcBef>
                <a:spcPct val="50000"/>
              </a:spcBef>
              <a:buClr>
                <a:schemeClr val="tx2"/>
              </a:buClr>
            </a:pPr>
            <a:endParaRPr lang="en-GB" sz="4000" dirty="0">
              <a:solidFill>
                <a:srgbClr val="EF4718"/>
              </a:solidFill>
              <a:latin typeface="Arial" pitchFamily="34" charset="0"/>
              <a:cs typeface="Arial" pitchFamily="34" charset="0"/>
            </a:endParaRPr>
          </a:p>
        </p:txBody>
      </p:sp>
      <p:sp>
        <p:nvSpPr>
          <p:cNvPr id="15364" name="Text Box 3"/>
          <p:cNvSpPr txBox="1">
            <a:spLocks noChangeArrowheads="1"/>
          </p:cNvSpPr>
          <p:nvPr/>
        </p:nvSpPr>
        <p:spPr bwMode="auto">
          <a:xfrm>
            <a:off x="293862" y="1049657"/>
            <a:ext cx="8820472" cy="6974859"/>
          </a:xfrm>
          <a:prstGeom prst="rect">
            <a:avLst/>
          </a:prstGeom>
          <a:noFill/>
          <a:ln w="9525">
            <a:noFill/>
            <a:miter lim="800000"/>
            <a:headEnd/>
            <a:tailEnd/>
          </a:ln>
        </p:spPr>
        <p:txBody>
          <a:bodyPr wrap="square" lIns="92075" tIns="46038" rIns="92075" bIns="46038">
            <a:spAutoFit/>
          </a:bodyPr>
          <a:lstStyle/>
          <a:p>
            <a:pPr marL="161925" lvl="0" indent="-361950" algn="just">
              <a:lnSpc>
                <a:spcPct val="150000"/>
              </a:lnSpc>
              <a:spcBef>
                <a:spcPct val="20000"/>
              </a:spcBef>
              <a:buFont typeface="Wingdings" pitchFamily="2" charset="2"/>
              <a:buChar char="§"/>
              <a:tabLst>
                <a:tab pos="1076325" algn="l"/>
              </a:tabLst>
            </a:pPr>
            <a:r>
              <a:rPr lang="en-ZA" dirty="0" smtClean="0">
                <a:solidFill>
                  <a:srgbClr val="000000"/>
                </a:solidFill>
              </a:rPr>
              <a:t>Business </a:t>
            </a:r>
            <a:r>
              <a:rPr lang="en-ZA" dirty="0">
                <a:solidFill>
                  <a:srgbClr val="000000"/>
                </a:solidFill>
              </a:rPr>
              <a:t>and Industry Development</a:t>
            </a:r>
            <a:r>
              <a:rPr lang="en-ZA" b="0" dirty="0">
                <a:solidFill>
                  <a:srgbClr val="000000"/>
                </a:solidFill>
              </a:rPr>
              <a:t>: Recognizes the role of </a:t>
            </a:r>
            <a:r>
              <a:rPr lang="en-ZA" b="0" dirty="0" smtClean="0">
                <a:solidFill>
                  <a:srgbClr val="000000"/>
                </a:solidFill>
              </a:rPr>
              <a:t>public-private-partnerships </a:t>
            </a:r>
            <a:r>
              <a:rPr lang="en-ZA" b="0" dirty="0">
                <a:solidFill>
                  <a:srgbClr val="000000"/>
                </a:solidFill>
              </a:rPr>
              <a:t>both at the national and international levels. ATU supports and includes the industry in its programmes for ICT development and continues to forge alliance among African ICT business </a:t>
            </a:r>
            <a:r>
              <a:rPr lang="en-ZA" b="0" dirty="0" smtClean="0">
                <a:solidFill>
                  <a:srgbClr val="000000"/>
                </a:solidFill>
              </a:rPr>
              <a:t>sector.</a:t>
            </a:r>
          </a:p>
          <a:p>
            <a:pPr marL="161925" lvl="0" indent="-361950" algn="just">
              <a:lnSpc>
                <a:spcPct val="150000"/>
              </a:lnSpc>
              <a:spcBef>
                <a:spcPct val="20000"/>
              </a:spcBef>
              <a:tabLst>
                <a:tab pos="1076325" algn="l"/>
              </a:tabLst>
            </a:pPr>
            <a:endParaRPr lang="en-ZA" dirty="0" smtClean="0">
              <a:solidFill>
                <a:srgbClr val="000000"/>
              </a:solidFill>
            </a:endParaRPr>
          </a:p>
          <a:p>
            <a:pPr marL="161925" lvl="0" indent="-361950" algn="just">
              <a:lnSpc>
                <a:spcPct val="150000"/>
              </a:lnSpc>
              <a:spcBef>
                <a:spcPct val="20000"/>
              </a:spcBef>
              <a:buFont typeface="Wingdings" pitchFamily="2" charset="2"/>
              <a:buChar char="§"/>
              <a:tabLst>
                <a:tab pos="1076325" algn="l"/>
              </a:tabLst>
            </a:pPr>
            <a:r>
              <a:rPr lang="en-ZA" dirty="0" smtClean="0">
                <a:solidFill>
                  <a:srgbClr val="000000"/>
                </a:solidFill>
              </a:rPr>
              <a:t>ICT </a:t>
            </a:r>
            <a:r>
              <a:rPr lang="en-ZA" dirty="0">
                <a:solidFill>
                  <a:srgbClr val="000000"/>
                </a:solidFill>
              </a:rPr>
              <a:t>Content Development: </a:t>
            </a:r>
            <a:r>
              <a:rPr lang="en-ZA" b="0" dirty="0">
                <a:solidFill>
                  <a:srgbClr val="000000"/>
                </a:solidFill>
              </a:rPr>
              <a:t>emphasized the need for local content development in such a way as to ensure the universality of benefits of ICTs thus preserving and enriching the cultural and national heritage of nations</a:t>
            </a:r>
            <a:r>
              <a:rPr lang="en-ZA" b="0" dirty="0" smtClean="0">
                <a:solidFill>
                  <a:srgbClr val="000000"/>
                </a:solidFill>
              </a:rPr>
              <a:t>.</a:t>
            </a:r>
          </a:p>
          <a:p>
            <a:pPr marL="161925" lvl="0" indent="-361950" algn="just">
              <a:lnSpc>
                <a:spcPct val="150000"/>
              </a:lnSpc>
              <a:spcBef>
                <a:spcPct val="20000"/>
              </a:spcBef>
              <a:tabLst>
                <a:tab pos="1076325" algn="l"/>
              </a:tabLst>
            </a:pPr>
            <a:endParaRPr lang="en-ZA" dirty="0" smtClean="0">
              <a:solidFill>
                <a:srgbClr val="000000"/>
              </a:solidFill>
            </a:endParaRPr>
          </a:p>
          <a:p>
            <a:pPr marL="161925" lvl="0" indent="-361950" algn="just">
              <a:lnSpc>
                <a:spcPct val="150000"/>
              </a:lnSpc>
              <a:spcBef>
                <a:spcPct val="20000"/>
              </a:spcBef>
              <a:buFont typeface="Wingdings" pitchFamily="2" charset="2"/>
              <a:buChar char="§"/>
              <a:tabLst>
                <a:tab pos="1076325" algn="l"/>
              </a:tabLst>
            </a:pPr>
            <a:r>
              <a:rPr lang="en-ZA" dirty="0" smtClean="0">
                <a:solidFill>
                  <a:srgbClr val="000000"/>
                </a:solidFill>
              </a:rPr>
              <a:t>ATU – </a:t>
            </a:r>
            <a:r>
              <a:rPr lang="en-ZA" b="0" dirty="0" smtClean="0">
                <a:solidFill>
                  <a:srgbClr val="000000"/>
                </a:solidFill>
              </a:rPr>
              <a:t>is a strategic organisation that South Africa would like to influence the telecommunications/ ICT development in Africa by providing guidance and strategic leadership roles and responsibilities.</a:t>
            </a:r>
            <a:endParaRPr lang="en-ZA" b="0" dirty="0">
              <a:solidFill>
                <a:srgbClr val="000000"/>
              </a:solidFill>
            </a:endParaRPr>
          </a:p>
          <a:p>
            <a:pPr lvl="0">
              <a:lnSpc>
                <a:spcPct val="150000"/>
              </a:lnSpc>
              <a:spcBef>
                <a:spcPct val="20000"/>
              </a:spcBef>
              <a:tabLst>
                <a:tab pos="1076325" algn="l"/>
              </a:tabLst>
            </a:pPr>
            <a:endParaRPr lang="en-ZA" sz="1600" b="0" dirty="0" smtClean="0">
              <a:solidFill>
                <a:srgbClr val="000000"/>
              </a:solidFill>
            </a:endParaRPr>
          </a:p>
          <a:p>
            <a:pPr marL="161925" lvl="0" indent="-361950">
              <a:lnSpc>
                <a:spcPct val="150000"/>
              </a:lnSpc>
              <a:spcBef>
                <a:spcPct val="20000"/>
              </a:spcBef>
              <a:buFont typeface="Wingdings" pitchFamily="2" charset="2"/>
              <a:buChar char="§"/>
              <a:tabLst>
                <a:tab pos="1076325" algn="l"/>
              </a:tabLst>
            </a:pPr>
            <a:endParaRPr lang="en-ZA" sz="1600" b="0" dirty="0">
              <a:solidFill>
                <a:srgbClr val="000000"/>
              </a:solidFill>
            </a:endParaRPr>
          </a:p>
          <a:p>
            <a:pPr marL="161925" indent="-361950">
              <a:lnSpc>
                <a:spcPct val="150000"/>
              </a:lnSpc>
              <a:spcBef>
                <a:spcPct val="20000"/>
              </a:spcBef>
              <a:buFont typeface="Wingdings" pitchFamily="2" charset="2"/>
              <a:buChar char="§"/>
              <a:tabLst>
                <a:tab pos="1076325" algn="l"/>
              </a:tabLst>
            </a:pPr>
            <a:endParaRPr lang="en-ZA" sz="1600" b="0" dirty="0" smtClean="0"/>
          </a:p>
          <a:p>
            <a:pPr marL="161925" indent="-361950">
              <a:lnSpc>
                <a:spcPct val="150000"/>
              </a:lnSpc>
              <a:spcBef>
                <a:spcPct val="20000"/>
              </a:spcBef>
              <a:buFont typeface="Wingdings" pitchFamily="2" charset="2"/>
              <a:buChar char="§"/>
              <a:tabLst>
                <a:tab pos="1076325" algn="l"/>
              </a:tabLst>
            </a:pPr>
            <a:endParaRPr lang="en-ZA" sz="1600" b="0" dirty="0" smtClean="0"/>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Tree>
    <p:extLst>
      <p:ext uri="{BB962C8B-B14F-4D97-AF65-F5344CB8AC3E}">
        <p14:creationId xmlns:p14="http://schemas.microsoft.com/office/powerpoint/2010/main" xmlns="" val="4185367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3" name="Text Box 2"/>
          <p:cNvSpPr txBox="1">
            <a:spLocks noChangeArrowheads="1"/>
          </p:cNvSpPr>
          <p:nvPr/>
        </p:nvSpPr>
        <p:spPr bwMode="auto">
          <a:xfrm>
            <a:off x="2951312" y="260648"/>
            <a:ext cx="6192688" cy="523862"/>
          </a:xfrm>
          <a:prstGeom prst="rect">
            <a:avLst/>
          </a:prstGeom>
          <a:noFill/>
          <a:ln w="9525">
            <a:noFill/>
            <a:miter lim="800000"/>
            <a:headEnd/>
            <a:tailEnd/>
          </a:ln>
        </p:spPr>
        <p:txBody>
          <a:bodyPr wrap="square" lIns="92075" tIns="46038" rIns="92075" bIns="46038">
            <a:spAutoFit/>
          </a:bodyPr>
          <a:lstStyle/>
          <a:p>
            <a:pPr algn="r" eaLnBrk="0" hangingPunct="0">
              <a:spcBef>
                <a:spcPct val="50000"/>
              </a:spcBef>
              <a:buClr>
                <a:schemeClr val="tx2"/>
              </a:buClr>
            </a:pPr>
            <a:r>
              <a:rPr lang="en-ZA" sz="2800" dirty="0" smtClean="0">
                <a:solidFill>
                  <a:srgbClr val="EF4718"/>
                </a:solidFill>
                <a:latin typeface="Arial" pitchFamily="34" charset="0"/>
                <a:cs typeface="Arial" pitchFamily="34" charset="0"/>
              </a:rPr>
              <a:t>Financial Implications  </a:t>
            </a:r>
            <a:endParaRPr lang="en-GB" sz="2800" dirty="0">
              <a:solidFill>
                <a:srgbClr val="EF4718"/>
              </a:solidFill>
              <a:latin typeface="Arial" pitchFamily="34" charset="0"/>
              <a:cs typeface="Arial" pitchFamily="34" charset="0"/>
            </a:endParaRPr>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
        <p:nvSpPr>
          <p:cNvPr id="2" name="Rectangle 1"/>
          <p:cNvSpPr/>
          <p:nvPr/>
        </p:nvSpPr>
        <p:spPr>
          <a:xfrm>
            <a:off x="4544" y="1205024"/>
            <a:ext cx="8784976" cy="4361194"/>
          </a:xfrm>
          <a:prstGeom prst="rect">
            <a:avLst/>
          </a:prstGeom>
        </p:spPr>
        <p:txBody>
          <a:bodyPr wrap="square">
            <a:spAutoFit/>
          </a:bodyPr>
          <a:lstStyle/>
          <a:p>
            <a:pPr marL="161925" lvl="0" indent="-361950" algn="just">
              <a:lnSpc>
                <a:spcPct val="150000"/>
              </a:lnSpc>
              <a:spcBef>
                <a:spcPct val="20000"/>
              </a:spcBef>
              <a:buFont typeface="Wingdings" pitchFamily="2" charset="2"/>
              <a:buChar char="§"/>
              <a:tabLst>
                <a:tab pos="1076325" algn="l"/>
              </a:tabLst>
            </a:pPr>
            <a:r>
              <a:rPr lang="en-ZA" dirty="0" smtClean="0">
                <a:solidFill>
                  <a:srgbClr val="000000"/>
                </a:solidFill>
              </a:rPr>
              <a:t>There are no financial implications with respect to the ratification of ATU Convention. However, South Africa through the Department may be requested to host meetings or conferences of ATU. Should such request be made, the Department will follow all the necessary requirement to host in line with the applicable legislation governing such requests.</a:t>
            </a:r>
          </a:p>
          <a:p>
            <a:pPr marL="161925" lvl="0" indent="-361950" algn="just">
              <a:lnSpc>
                <a:spcPct val="150000"/>
              </a:lnSpc>
              <a:spcBef>
                <a:spcPct val="20000"/>
              </a:spcBef>
              <a:tabLst>
                <a:tab pos="1076325" algn="l"/>
              </a:tabLst>
            </a:pPr>
            <a:endParaRPr lang="en-ZA" dirty="0" smtClean="0">
              <a:solidFill>
                <a:srgbClr val="000000"/>
              </a:solidFill>
            </a:endParaRPr>
          </a:p>
          <a:p>
            <a:pPr marL="161925" lvl="0" indent="-361950" algn="just">
              <a:lnSpc>
                <a:spcPct val="150000"/>
              </a:lnSpc>
              <a:spcBef>
                <a:spcPct val="20000"/>
              </a:spcBef>
              <a:buFont typeface="Wingdings" pitchFamily="2" charset="2"/>
              <a:buChar char="§"/>
              <a:tabLst>
                <a:tab pos="1076325" algn="l"/>
              </a:tabLst>
            </a:pPr>
            <a:r>
              <a:rPr lang="en-ZA" dirty="0">
                <a:solidFill>
                  <a:srgbClr val="000000"/>
                </a:solidFill>
              </a:rPr>
              <a:t>DTPS </a:t>
            </a:r>
            <a:r>
              <a:rPr lang="en-ZA" dirty="0" smtClean="0">
                <a:solidFill>
                  <a:srgbClr val="000000"/>
                </a:solidFill>
              </a:rPr>
              <a:t>pays </a:t>
            </a:r>
            <a:r>
              <a:rPr lang="en-ZA" dirty="0">
                <a:solidFill>
                  <a:srgbClr val="000000"/>
                </a:solidFill>
              </a:rPr>
              <a:t>membership </a:t>
            </a:r>
            <a:r>
              <a:rPr lang="en-ZA" dirty="0" smtClean="0">
                <a:solidFill>
                  <a:srgbClr val="000000"/>
                </a:solidFill>
              </a:rPr>
              <a:t>fee </a:t>
            </a:r>
            <a:r>
              <a:rPr lang="en-ZA" dirty="0">
                <a:solidFill>
                  <a:srgbClr val="000000"/>
                </a:solidFill>
              </a:rPr>
              <a:t>as a standard </a:t>
            </a:r>
            <a:r>
              <a:rPr lang="en-ZA" dirty="0" smtClean="0">
                <a:solidFill>
                  <a:srgbClr val="000000"/>
                </a:solidFill>
              </a:rPr>
              <a:t>obligation by all member states and associate members. </a:t>
            </a:r>
            <a:r>
              <a:rPr lang="en-ZA" dirty="0">
                <a:solidFill>
                  <a:srgbClr val="000000"/>
                </a:solidFill>
              </a:rPr>
              <a:t>The current </a:t>
            </a:r>
            <a:r>
              <a:rPr lang="en-ZA" dirty="0" smtClean="0">
                <a:solidFill>
                  <a:srgbClr val="000000"/>
                </a:solidFill>
              </a:rPr>
              <a:t>membership DTPS pays is </a:t>
            </a:r>
            <a:r>
              <a:rPr lang="en-ZA" dirty="0">
                <a:solidFill>
                  <a:srgbClr val="000000"/>
                </a:solidFill>
              </a:rPr>
              <a:t>seventy five thousand US dollars ($75 000) per </a:t>
            </a:r>
            <a:r>
              <a:rPr lang="en-ZA" dirty="0" smtClean="0">
                <a:solidFill>
                  <a:srgbClr val="000000"/>
                </a:solidFill>
              </a:rPr>
              <a:t>annum. </a:t>
            </a:r>
          </a:p>
          <a:p>
            <a:pPr lvl="0">
              <a:lnSpc>
                <a:spcPct val="150000"/>
              </a:lnSpc>
              <a:spcBef>
                <a:spcPct val="20000"/>
              </a:spcBef>
              <a:tabLst>
                <a:tab pos="1076325" algn="l"/>
              </a:tabLst>
            </a:pPr>
            <a:endParaRPr lang="en-ZA" sz="1600" b="0" dirty="0">
              <a:solidFill>
                <a:srgbClr val="000000"/>
              </a:solidFill>
            </a:endParaRPr>
          </a:p>
        </p:txBody>
      </p:sp>
    </p:spTree>
    <p:extLst>
      <p:ext uri="{BB962C8B-B14F-4D97-AF65-F5344CB8AC3E}">
        <p14:creationId xmlns:p14="http://schemas.microsoft.com/office/powerpoint/2010/main" xmlns="" val="3952471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US" dirty="0">
                <a:solidFill>
                  <a:schemeClr val="bg1"/>
                </a:solidFill>
                <a:latin typeface="Arial" pitchFamily="34" charset="0"/>
                <a:cs typeface="Arial" pitchFamily="34" charset="0"/>
              </a:rPr>
              <a:t>Making South Africa a Global </a:t>
            </a:r>
            <a:r>
              <a:rPr lang="en-US" dirty="0" smtClean="0">
                <a:solidFill>
                  <a:schemeClr val="bg1"/>
                </a:solidFill>
                <a:latin typeface="Arial" pitchFamily="34" charset="0"/>
                <a:cs typeface="Arial" pitchFamily="34" charset="0"/>
              </a:rPr>
              <a:t>Leader in </a:t>
            </a:r>
            <a:r>
              <a:rPr lang="en-US" dirty="0">
                <a:solidFill>
                  <a:schemeClr val="bg1"/>
                </a:solidFill>
                <a:latin typeface="Arial" pitchFamily="34" charset="0"/>
                <a:cs typeface="Arial" pitchFamily="34" charset="0"/>
              </a:rPr>
              <a:t>Harnessing ICTs for Socio-economic Development</a:t>
            </a:r>
          </a:p>
        </p:txBody>
      </p:sp>
      <p:sp>
        <p:nvSpPr>
          <p:cNvPr id="15364" name="Text Box 3"/>
          <p:cNvSpPr txBox="1">
            <a:spLocks noChangeArrowheads="1"/>
          </p:cNvSpPr>
          <p:nvPr/>
        </p:nvSpPr>
        <p:spPr bwMode="auto">
          <a:xfrm>
            <a:off x="8620" y="1190214"/>
            <a:ext cx="9126760" cy="4524958"/>
          </a:xfrm>
          <a:prstGeom prst="rect">
            <a:avLst/>
          </a:prstGeom>
          <a:noFill/>
          <a:ln w="9525">
            <a:noFill/>
            <a:miter lim="800000"/>
            <a:headEnd/>
            <a:tailEnd/>
          </a:ln>
        </p:spPr>
        <p:txBody>
          <a:bodyPr wrap="square" lIns="92075" tIns="46038" rIns="92075" bIns="46038">
            <a:spAutoFit/>
          </a:bodyPr>
          <a:lstStyle/>
          <a:p>
            <a:r>
              <a:rPr lang="fr-FR" cap="all" dirty="0"/>
              <a:t>IMPLEMENTATION </a:t>
            </a:r>
            <a:r>
              <a:rPr lang="fr-FR" cap="all" dirty="0" smtClean="0"/>
              <a:t>PLAN</a:t>
            </a:r>
          </a:p>
          <a:p>
            <a:pPr marL="285750" indent="-285750" algn="just">
              <a:buFont typeface="Arial" panose="020B0604020202020204" pitchFamily="34" charset="0"/>
              <a:buChar char="•"/>
            </a:pPr>
            <a:r>
              <a:rPr lang="en-ZA" b="0" dirty="0" smtClean="0"/>
              <a:t>The DTPS will follow the process of ratification as guided by the Office of the Chief State Law Advisors, DIRCO. </a:t>
            </a:r>
          </a:p>
          <a:p>
            <a:pPr marL="285750" indent="-285750" algn="just"/>
            <a:r>
              <a:rPr lang="fr-FR" cap="all" dirty="0" smtClean="0"/>
              <a:t>ORGANISATIONAL </a:t>
            </a:r>
            <a:r>
              <a:rPr lang="fr-FR" cap="all" dirty="0"/>
              <a:t>AND PERSONNEL </a:t>
            </a:r>
            <a:r>
              <a:rPr lang="fr-FR" cap="all" dirty="0" smtClean="0"/>
              <a:t>IMPLICATIONS</a:t>
            </a:r>
          </a:p>
          <a:p>
            <a:pPr marL="285750" indent="-285750" algn="just">
              <a:buFont typeface="Arial" pitchFamily="34" charset="0"/>
              <a:buChar char="•"/>
            </a:pPr>
            <a:r>
              <a:rPr lang="en-ZA" b="0" dirty="0" smtClean="0"/>
              <a:t>The DTPS will continue to serve in the ATU Administrative Council and actively participate in relevant ATU forums.</a:t>
            </a:r>
          </a:p>
          <a:p>
            <a:pPr algn="just"/>
            <a:r>
              <a:rPr lang="fr-FR" cap="all" dirty="0" smtClean="0"/>
              <a:t>COMMUNICATION implications</a:t>
            </a:r>
          </a:p>
          <a:p>
            <a:pPr marL="285750" indent="-285750" algn="just">
              <a:buFont typeface="Arial" panose="020B0604020202020204" pitchFamily="34" charset="0"/>
              <a:buChar char="•"/>
            </a:pPr>
            <a:r>
              <a:rPr lang="en-ZA" b="0" dirty="0" smtClean="0"/>
              <a:t>Once the Convention is ratified, the Department will work with GCIS to publicise amongst key stakeholders.</a:t>
            </a:r>
          </a:p>
          <a:p>
            <a:pPr algn="just"/>
            <a:r>
              <a:rPr lang="fr-FR" cap="all" dirty="0" smtClean="0"/>
              <a:t>CON</a:t>
            </a:r>
            <a:r>
              <a:rPr lang="en-GB" cap="all" dirty="0"/>
              <a:t>STITUTIONAL IMPLICATIONS</a:t>
            </a:r>
            <a:endParaRPr lang="en-ZA" dirty="0"/>
          </a:p>
          <a:p>
            <a:pPr marL="285750" indent="-285750" algn="just">
              <a:buFont typeface="Arial" panose="020B0604020202020204" pitchFamily="34" charset="0"/>
              <a:buChar char="•"/>
            </a:pPr>
            <a:r>
              <a:rPr lang="en-GB" b="0" dirty="0" smtClean="0"/>
              <a:t>The ratification is in line with constitutional provisions.</a:t>
            </a:r>
            <a:r>
              <a:rPr lang="en-GB" cap="all" dirty="0" smtClean="0"/>
              <a:t> </a:t>
            </a:r>
          </a:p>
          <a:p>
            <a:pPr algn="just"/>
            <a:r>
              <a:rPr lang="en-GB" cap="all" dirty="0" smtClean="0"/>
              <a:t>IMPLICATIONS </a:t>
            </a:r>
            <a:r>
              <a:rPr lang="en-GB" cap="all" dirty="0"/>
              <a:t>FOR VULNERABLE GROUPS </a:t>
            </a:r>
            <a:endParaRPr lang="en-GB" cap="all" dirty="0" smtClean="0"/>
          </a:p>
          <a:p>
            <a:pPr algn="just">
              <a:buFont typeface="Arial" pitchFamily="34" charset="0"/>
              <a:buChar char="•"/>
            </a:pPr>
            <a:r>
              <a:rPr lang="en-GB" b="0" cap="all" dirty="0" smtClean="0"/>
              <a:t>    </a:t>
            </a:r>
            <a:r>
              <a:rPr lang="en-ZA" b="0" dirty="0" smtClean="0"/>
              <a:t>ATU supports</a:t>
            </a:r>
            <a:r>
              <a:rPr lang="en-ZA" dirty="0" smtClean="0"/>
              <a:t> </a:t>
            </a:r>
            <a:r>
              <a:rPr lang="en-ZA" b="0" dirty="0" smtClean="0"/>
              <a:t>access to ICT’s by the vulnerable groups and develops e-strategies to mainstream women, youth and people with disabilities</a:t>
            </a:r>
            <a:r>
              <a:rPr lang="en-ZA" b="0" cap="all" dirty="0" smtClean="0"/>
              <a:t>.</a:t>
            </a:r>
            <a:endParaRPr lang="en-ZA" cap="all" dirty="0" smtClean="0"/>
          </a:p>
          <a:p>
            <a:pPr algn="just"/>
            <a:r>
              <a:rPr lang="en-GB" cap="all" dirty="0" smtClean="0"/>
              <a:t>SECURITY IMPLICATIONS</a:t>
            </a:r>
          </a:p>
          <a:p>
            <a:pPr algn="just">
              <a:buFont typeface="Arial" pitchFamily="34" charset="0"/>
              <a:buChar char="•"/>
            </a:pPr>
            <a:r>
              <a:rPr lang="en-ZA" b="0" dirty="0" smtClean="0"/>
              <a:t>   The Ratification of the Convention has no security implications</a:t>
            </a:r>
            <a:r>
              <a:rPr lang="en-ZA" dirty="0" smtClean="0"/>
              <a:t>.</a:t>
            </a:r>
            <a:endParaRPr lang="en-ZA" dirty="0"/>
          </a:p>
        </p:txBody>
      </p:sp>
      <p:cxnSp>
        <p:nvCxnSpPr>
          <p:cNvPr id="7" name="Straight Connector 6"/>
          <p:cNvCxnSpPr/>
          <p:nvPr/>
        </p:nvCxnSpPr>
        <p:spPr bwMode="auto">
          <a:xfrm>
            <a:off x="0" y="1142984"/>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8" name="Picture 7" descr="approved-logo.jpg"/>
          <p:cNvPicPr>
            <a:picLocks noChangeAspect="1"/>
          </p:cNvPicPr>
          <p:nvPr/>
        </p:nvPicPr>
        <p:blipFill>
          <a:blip r:embed="rId2" cstate="print"/>
          <a:stretch>
            <a:fillRect/>
          </a:stretch>
        </p:blipFill>
        <p:spPr>
          <a:xfrm>
            <a:off x="179512" y="116632"/>
            <a:ext cx="2771800" cy="931418"/>
          </a:xfrm>
          <a:prstGeom prst="rect">
            <a:avLst/>
          </a:prstGeom>
        </p:spPr>
      </p:pic>
      <p:sp>
        <p:nvSpPr>
          <p:cNvPr id="9" name="Text Box 2"/>
          <p:cNvSpPr txBox="1">
            <a:spLocks noChangeArrowheads="1"/>
          </p:cNvSpPr>
          <p:nvPr/>
        </p:nvSpPr>
        <p:spPr bwMode="auto">
          <a:xfrm>
            <a:off x="2771800" y="260648"/>
            <a:ext cx="6372200" cy="585418"/>
          </a:xfrm>
          <a:prstGeom prst="rect">
            <a:avLst/>
          </a:prstGeom>
          <a:noFill/>
          <a:ln w="9525">
            <a:noFill/>
            <a:miter lim="800000"/>
            <a:headEnd/>
            <a:tailEnd/>
          </a:ln>
        </p:spPr>
        <p:txBody>
          <a:bodyPr wrap="square" lIns="92075" tIns="46038" rIns="92075" bIns="46038">
            <a:spAutoFit/>
          </a:bodyPr>
          <a:lstStyle/>
          <a:p>
            <a:pPr algn="r" eaLnBrk="0" hangingPunct="0">
              <a:spcBef>
                <a:spcPct val="50000"/>
              </a:spcBef>
              <a:buClr>
                <a:schemeClr val="tx2"/>
              </a:buClr>
            </a:pPr>
            <a:r>
              <a:rPr lang="en-ZA" sz="3200" dirty="0" smtClean="0">
                <a:solidFill>
                  <a:srgbClr val="EF4718"/>
                </a:solidFill>
                <a:latin typeface="Arial" pitchFamily="34" charset="0"/>
                <a:cs typeface="Arial" pitchFamily="34" charset="0"/>
              </a:rPr>
              <a:t>Implementation</a:t>
            </a:r>
            <a:endParaRPr lang="en-GB" sz="3200" dirty="0">
              <a:solidFill>
                <a:srgbClr val="EF4718"/>
              </a:solidFill>
              <a:latin typeface="Arial" pitchFamily="34" charset="0"/>
              <a:cs typeface="Arial" pitchFamily="34" charset="0"/>
            </a:endParaRPr>
          </a:p>
        </p:txBody>
      </p:sp>
    </p:spTree>
    <p:extLst>
      <p:ext uri="{BB962C8B-B14F-4D97-AF65-F5344CB8AC3E}">
        <p14:creationId xmlns:p14="http://schemas.microsoft.com/office/powerpoint/2010/main" xmlns="" val="2269058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2846</TotalTime>
  <Words>1013</Words>
  <Application>Microsoft Office PowerPoint</Application>
  <PresentationFormat>On-screen Show (4:3)</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         Ratification of African Telecommunications Union (ATU)         Convention of 1999         </vt:lpstr>
      <vt:lpstr>Slide 2</vt:lpstr>
      <vt:lpstr>Slide 3</vt:lpstr>
      <vt:lpstr>Slide 4</vt:lpstr>
      <vt:lpstr>Slide 5</vt:lpstr>
      <vt:lpstr>Slide 6</vt:lpstr>
      <vt:lpstr>Slide 7</vt:lpstr>
      <vt:lpstr>Slide 8</vt:lpstr>
      <vt:lpstr>Slide 9</vt:lpstr>
      <vt:lpstr>Slide 10</vt:lpstr>
    </vt:vector>
  </TitlesOfParts>
  <Company>Department Of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PUMZA</cp:lastModifiedBy>
  <cp:revision>317</cp:revision>
  <dcterms:created xsi:type="dcterms:W3CDTF">2006-03-29T18:40:00Z</dcterms:created>
  <dcterms:modified xsi:type="dcterms:W3CDTF">2017-02-10T08:11:05Z</dcterms:modified>
</cp:coreProperties>
</file>