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rawings/drawing1.xml" ContentType="application/vnd.openxmlformats-officedocument.drawingml.chartshapes+xml"/>
  <Override PartName="/ppt/drawings/drawing2.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357" r:id="rId2"/>
    <p:sldId id="397" r:id="rId3"/>
    <p:sldId id="445" r:id="rId4"/>
    <p:sldId id="455" r:id="rId5"/>
    <p:sldId id="456" r:id="rId6"/>
    <p:sldId id="458" r:id="rId7"/>
    <p:sldId id="461" r:id="rId8"/>
    <p:sldId id="457" r:id="rId9"/>
    <p:sldId id="459" r:id="rId10"/>
    <p:sldId id="446" r:id="rId11"/>
    <p:sldId id="454" r:id="rId12"/>
    <p:sldId id="452" r:id="rId13"/>
    <p:sldId id="441" r:id="rId14"/>
    <p:sldId id="460" r:id="rId15"/>
    <p:sldId id="360" r:id="rId1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B77727"/>
    <a:srgbClr val="CAA53B"/>
    <a:srgbClr val="A99F1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12" autoAdjust="0"/>
    <p:restoredTop sz="84725" autoAdjust="0"/>
  </p:normalViewPr>
  <p:slideViewPr>
    <p:cSldViewPr>
      <p:cViewPr>
        <p:scale>
          <a:sx n="68" d="100"/>
          <a:sy n="68" d="100"/>
        </p:scale>
        <p:origin x="-2874" y="-114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Office_Excel_Worksheet2.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view3D>
      <c:rotX val="30"/>
      <c:perspective val="30"/>
    </c:view3D>
    <c:plotArea>
      <c:layout/>
      <c:pie3DChart>
        <c:varyColors val="1"/>
        <c:dLbls/>
      </c:pie3DChart>
      <c:spPr>
        <a:noFill/>
        <a:ln w="25400">
          <a:noFill/>
        </a:ln>
      </c:spPr>
    </c:plotArea>
    <c:legend>
      <c:legendPos val="r"/>
      <c:layout/>
      <c:txPr>
        <a:bodyPr/>
        <a:lstStyle/>
        <a:p>
          <a:pPr>
            <a:defRPr sz="1400"/>
          </a:pPr>
          <a:endParaRPr lang="en-US"/>
        </a:p>
      </c:txPr>
    </c:legend>
    <c:plotVisOnly val="1"/>
    <c:dispBlanksAs val="zero"/>
  </c:chart>
  <c:externalData r:id="rId2"/>
  <c:userShapes r:id="rId3"/>
</c:chartSpace>
</file>

<file path=ppt/charts/chart2.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view3D>
      <c:rotX val="30"/>
      <c:perspective val="30"/>
    </c:view3D>
    <c:plotArea>
      <c:layout/>
      <c:pie3DChart>
        <c:varyColors val="1"/>
        <c:dLbls/>
      </c:pie3DChart>
      <c:spPr>
        <a:noFill/>
        <a:ln w="25400">
          <a:noFill/>
        </a:ln>
      </c:spPr>
    </c:plotArea>
    <c:legend>
      <c:legendPos val="r"/>
      <c:layout/>
      <c:txPr>
        <a:bodyPr/>
        <a:lstStyle/>
        <a:p>
          <a:pPr>
            <a:defRPr sz="1400"/>
          </a:pPr>
          <a:endParaRPr lang="en-US"/>
        </a:p>
      </c:txPr>
    </c:legend>
    <c:plotVisOnly val="1"/>
    <c:dispBlanksAs val="zero"/>
  </c:chart>
  <c:externalData r:id="rId2"/>
  <c:userShapes r:id="rId3"/>
</c:chartSpace>
</file>

<file path=ppt/drawings/drawing1.xml><?xml version="1.0" encoding="utf-8"?>
<c:userShapes xmlns:c="http://schemas.openxmlformats.org/drawingml/2006/chart">
  <cdr:relSizeAnchor xmlns:cdr="http://schemas.openxmlformats.org/drawingml/2006/chartDrawing">
    <cdr:from>
      <cdr:x>0</cdr:x>
      <cdr:y>0</cdr:y>
    </cdr:from>
    <cdr:to>
      <cdr:x>1</cdr:x>
      <cdr:y>1</cdr:y>
    </cdr:to>
    <cdr:sp macro="" textlink="">
      <cdr:nvSpPr>
        <cdr:cNvPr id="2" name="Subtitle 2"/>
        <cdr:cNvSpPr>
          <a:spLocks xmlns:a="http://schemas.openxmlformats.org/drawingml/2006/main" noGrp="1"/>
        </cdr:cNvSpPr>
      </cdr:nvSpPr>
      <cdr:spPr>
        <a:xfrm xmlns:a="http://schemas.openxmlformats.org/drawingml/2006/main">
          <a:off x="0" y="0"/>
          <a:ext cx="7992888" cy="4608512"/>
        </a:xfrm>
        <a:prstGeom xmlns:a="http://schemas.openxmlformats.org/drawingml/2006/main" prst="rect">
          <a:avLst/>
        </a:prstGeom>
      </cdr:spPr>
      <cdr:txBody>
        <a:bodyPr xmlns:a="http://schemas.openxmlformats.org/drawingml/2006/main" vert="horz" lIns="91440" tIns="45720" rIns="91440" bIns="45720" rtlCol="0">
          <a:normAutofit fontScale="92500"/>
        </a:bodyPr>
        <a:lstStyle xmlns:a="http://schemas.openxmlformats.org/drawingml/2006/main">
          <a:lvl1pPr marL="0" indent="0" algn="l" defTabSz="457200" rtl="0" eaLnBrk="1" latinLnBrk="0" hangingPunct="1">
            <a:lnSpc>
              <a:spcPct val="150000"/>
            </a:lnSpc>
            <a:spcBef>
              <a:spcPct val="20000"/>
            </a:spcBef>
            <a:buFont typeface="Arial"/>
            <a:buNone/>
            <a:defRPr sz="1600" b="0" i="0" kern="1200">
              <a:solidFill>
                <a:schemeClr val="tx1"/>
              </a:solidFill>
              <a:latin typeface="Verdana"/>
              <a:ea typeface="+mn-ea"/>
              <a:cs typeface="Verdana"/>
            </a:defRPr>
          </a:lvl1pPr>
          <a:lvl2pPr marL="457200" indent="0" algn="ctr" defTabSz="457200" rtl="0" eaLnBrk="1" latinLnBrk="0" hangingPunct="1">
            <a:spcBef>
              <a:spcPct val="20000"/>
            </a:spcBef>
            <a:buFont typeface="Arial"/>
            <a:buNone/>
            <a:defRPr sz="1800" b="0" i="0" kern="1200">
              <a:solidFill>
                <a:schemeClr val="tx1">
                  <a:tint val="75000"/>
                </a:schemeClr>
              </a:solidFill>
              <a:latin typeface="Verdana"/>
              <a:ea typeface="+mn-ea"/>
              <a:cs typeface="Verdana"/>
            </a:defRPr>
          </a:lvl2pPr>
          <a:lvl3pPr marL="914400" indent="0" algn="ctr" defTabSz="457200" rtl="0" eaLnBrk="1" latinLnBrk="0" hangingPunct="1">
            <a:spcBef>
              <a:spcPct val="20000"/>
            </a:spcBef>
            <a:buFont typeface="Arial"/>
            <a:buNone/>
            <a:defRPr sz="1600" b="0" i="0" kern="1200">
              <a:solidFill>
                <a:schemeClr val="tx1">
                  <a:tint val="75000"/>
                </a:schemeClr>
              </a:solidFill>
              <a:latin typeface="Verdana"/>
              <a:ea typeface="+mn-ea"/>
              <a:cs typeface="Verdana"/>
            </a:defRPr>
          </a:lvl3pPr>
          <a:lvl4pPr marL="1371600" indent="0" algn="ctr" defTabSz="457200" rtl="0" eaLnBrk="1" latinLnBrk="0" hangingPunct="1">
            <a:spcBef>
              <a:spcPct val="20000"/>
            </a:spcBef>
            <a:buFont typeface="Arial"/>
            <a:buNone/>
            <a:defRPr sz="1400" b="0" i="0" kern="1200">
              <a:solidFill>
                <a:schemeClr val="tx1">
                  <a:tint val="75000"/>
                </a:schemeClr>
              </a:solidFill>
              <a:latin typeface="Verdana"/>
              <a:ea typeface="+mn-ea"/>
              <a:cs typeface="Verdana"/>
            </a:defRPr>
          </a:lvl4pPr>
          <a:lvl5pPr marL="1828800" indent="0" algn="ctr" defTabSz="457200" rtl="0" eaLnBrk="1" latinLnBrk="0" hangingPunct="1">
            <a:spcBef>
              <a:spcPct val="20000"/>
            </a:spcBef>
            <a:buFont typeface="Arial"/>
            <a:buNone/>
            <a:defRPr sz="1200" b="0" i="0" kern="1200">
              <a:solidFill>
                <a:schemeClr val="tx1">
                  <a:tint val="75000"/>
                </a:schemeClr>
              </a:solidFill>
              <a:latin typeface="Verdana"/>
              <a:ea typeface="+mn-ea"/>
              <a:cs typeface="Verdana"/>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xmlns:a="http://schemas.openxmlformats.org/drawingml/2006/main">
          <a:endParaRPr lang="en-US" sz="1700" dirty="0" smtClean="0">
            <a:latin typeface="Arial" panose="020B0604020202020204" pitchFamily="34" charset="0"/>
            <a:cs typeface="Arial" panose="020B0604020202020204" pitchFamily="34" charset="0"/>
          </a:endParaRPr>
        </a:p>
        <a:p xmlns:a="http://schemas.openxmlformats.org/drawingml/2006/main">
          <a:pPr marL="342900" indent="-342900">
            <a:buAutoNum type="arabicPeriod"/>
          </a:pPr>
          <a:r>
            <a:rPr lang="en-US" sz="1900" dirty="0" smtClean="0">
              <a:latin typeface="Arial" panose="020B0604020202020204" pitchFamily="34" charset="0"/>
              <a:cs typeface="Arial" panose="020B0604020202020204" pitchFamily="34" charset="0"/>
            </a:rPr>
            <a:t>Mandate</a:t>
          </a:r>
        </a:p>
        <a:p xmlns:a="http://schemas.openxmlformats.org/drawingml/2006/main">
          <a:pPr marL="342900" indent="-342900">
            <a:buAutoNum type="arabicPeriod"/>
          </a:pPr>
          <a:r>
            <a:rPr lang="en-US" sz="1900" dirty="0" smtClean="0">
              <a:latin typeface="Arial" panose="020B0604020202020204" pitchFamily="34" charset="0"/>
              <a:cs typeface="Arial" panose="020B0604020202020204" pitchFamily="34" charset="0"/>
            </a:rPr>
            <a:t>Performance (Financial and Non-Financial)</a:t>
          </a:r>
        </a:p>
        <a:p xmlns:a="http://schemas.openxmlformats.org/drawingml/2006/main">
          <a:pPr marL="342900" indent="-342900">
            <a:buAutoNum type="arabicPeriod"/>
          </a:pPr>
          <a:r>
            <a:rPr lang="en-US" sz="1900" dirty="0" smtClean="0">
              <a:latin typeface="Arial" panose="020B0604020202020204" pitchFamily="34" charset="0"/>
              <a:cs typeface="Arial" panose="020B0604020202020204" pitchFamily="34" charset="0"/>
            </a:rPr>
            <a:t>Audit Outcomes</a:t>
          </a:r>
        </a:p>
        <a:p xmlns:a="http://schemas.openxmlformats.org/drawingml/2006/main">
          <a:pPr marL="342900" indent="-342900">
            <a:buAutoNum type="arabicPeriod"/>
          </a:pPr>
          <a:r>
            <a:rPr lang="en-US" sz="1900" dirty="0" smtClean="0">
              <a:latin typeface="Arial" panose="020B0604020202020204" pitchFamily="34" charset="0"/>
              <a:cs typeface="Arial" panose="020B0604020202020204" pitchFamily="34" charset="0"/>
            </a:rPr>
            <a:t>Status of Governance</a:t>
          </a:r>
        </a:p>
        <a:p xmlns:a="http://schemas.openxmlformats.org/drawingml/2006/main">
          <a:pPr marL="342900" indent="-342900">
            <a:buAutoNum type="arabicPeriod"/>
          </a:pPr>
          <a:r>
            <a:rPr lang="en-US" sz="1900" dirty="0" smtClean="0">
              <a:latin typeface="Arial" panose="020B0604020202020204" pitchFamily="34" charset="0"/>
              <a:cs typeface="Arial" panose="020B0604020202020204" pitchFamily="34" charset="0"/>
            </a:rPr>
            <a:t>Legislative constraints</a:t>
          </a:r>
        </a:p>
        <a:p xmlns:a="http://schemas.openxmlformats.org/drawingml/2006/main">
          <a:pPr marL="342900" indent="-342900">
            <a:buAutoNum type="arabicPeriod"/>
          </a:pPr>
          <a:r>
            <a:rPr lang="en-US" sz="1900" dirty="0" smtClean="0">
              <a:latin typeface="Arial" panose="020B0604020202020204" pitchFamily="34" charset="0"/>
              <a:cs typeface="Arial" panose="020B0604020202020204" pitchFamily="34" charset="0"/>
            </a:rPr>
            <a:t>Other matters</a:t>
          </a:r>
        </a:p>
        <a:p xmlns:a="http://schemas.openxmlformats.org/drawingml/2006/main">
          <a:pPr marL="342900" indent="-342900">
            <a:buAutoNum type="arabicPeriod"/>
          </a:pPr>
          <a:r>
            <a:rPr lang="en-US" sz="1900" dirty="0" smtClean="0">
              <a:latin typeface="Arial" panose="020B0604020202020204" pitchFamily="34" charset="0"/>
              <a:cs typeface="Arial" panose="020B0604020202020204" pitchFamily="34" charset="0"/>
            </a:rPr>
            <a:t>Closure</a:t>
          </a:r>
          <a:endParaRPr lang="en-US" sz="1900" b="1" dirty="0">
            <a:solidFill>
              <a:schemeClr val="accent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1</cdr:x>
      <cdr:y>1</cdr:y>
    </cdr:to>
    <cdr:sp macro="" textlink="">
      <cdr:nvSpPr>
        <cdr:cNvPr id="2" name="Subtitle 2"/>
        <cdr:cNvSpPr>
          <a:spLocks xmlns:a="http://schemas.openxmlformats.org/drawingml/2006/main" noGrp="1"/>
        </cdr:cNvSpPr>
      </cdr:nvSpPr>
      <cdr:spPr>
        <a:xfrm xmlns:a="http://schemas.openxmlformats.org/drawingml/2006/main">
          <a:off x="0" y="0"/>
          <a:ext cx="8669589" cy="5256584"/>
        </a:xfrm>
        <a:prstGeom xmlns:a="http://schemas.openxmlformats.org/drawingml/2006/main" prst="rect">
          <a:avLst/>
        </a:prstGeom>
      </cdr:spPr>
      <cdr:txBody>
        <a:bodyPr xmlns:a="http://schemas.openxmlformats.org/drawingml/2006/main" vert="horz" lIns="91440" tIns="45720" rIns="91440" bIns="45720" rtlCol="0">
          <a:normAutofit fontScale="92500"/>
        </a:bodyPr>
        <a:lstStyle xmlns:a="http://schemas.openxmlformats.org/drawingml/2006/main">
          <a:lvl1pPr marL="0" indent="0" algn="l" defTabSz="457200" rtl="0" eaLnBrk="1" latinLnBrk="0" hangingPunct="1">
            <a:lnSpc>
              <a:spcPct val="150000"/>
            </a:lnSpc>
            <a:spcBef>
              <a:spcPct val="20000"/>
            </a:spcBef>
            <a:buFont typeface="Arial"/>
            <a:buNone/>
            <a:defRPr sz="1600" b="0" i="0" kern="1200">
              <a:solidFill>
                <a:schemeClr val="tx1"/>
              </a:solidFill>
              <a:latin typeface="Verdana"/>
              <a:ea typeface="+mn-ea"/>
              <a:cs typeface="Verdana"/>
            </a:defRPr>
          </a:lvl1pPr>
          <a:lvl2pPr marL="457200" indent="0" algn="ctr" defTabSz="457200" rtl="0" eaLnBrk="1" latinLnBrk="0" hangingPunct="1">
            <a:spcBef>
              <a:spcPct val="20000"/>
            </a:spcBef>
            <a:buFont typeface="Arial"/>
            <a:buNone/>
            <a:defRPr sz="1800" b="0" i="0" kern="1200">
              <a:solidFill>
                <a:schemeClr val="tx1">
                  <a:tint val="75000"/>
                </a:schemeClr>
              </a:solidFill>
              <a:latin typeface="Verdana"/>
              <a:ea typeface="+mn-ea"/>
              <a:cs typeface="Verdana"/>
            </a:defRPr>
          </a:lvl2pPr>
          <a:lvl3pPr marL="914400" indent="0" algn="ctr" defTabSz="457200" rtl="0" eaLnBrk="1" latinLnBrk="0" hangingPunct="1">
            <a:spcBef>
              <a:spcPct val="20000"/>
            </a:spcBef>
            <a:buFont typeface="Arial"/>
            <a:buNone/>
            <a:defRPr sz="1600" b="0" i="0" kern="1200">
              <a:solidFill>
                <a:schemeClr val="tx1">
                  <a:tint val="75000"/>
                </a:schemeClr>
              </a:solidFill>
              <a:latin typeface="Verdana"/>
              <a:ea typeface="+mn-ea"/>
              <a:cs typeface="Verdana"/>
            </a:defRPr>
          </a:lvl3pPr>
          <a:lvl4pPr marL="1371600" indent="0" algn="ctr" defTabSz="457200" rtl="0" eaLnBrk="1" latinLnBrk="0" hangingPunct="1">
            <a:spcBef>
              <a:spcPct val="20000"/>
            </a:spcBef>
            <a:buFont typeface="Arial"/>
            <a:buNone/>
            <a:defRPr sz="1400" b="0" i="0" kern="1200">
              <a:solidFill>
                <a:schemeClr val="tx1">
                  <a:tint val="75000"/>
                </a:schemeClr>
              </a:solidFill>
              <a:latin typeface="Verdana"/>
              <a:ea typeface="+mn-ea"/>
              <a:cs typeface="Verdana"/>
            </a:defRPr>
          </a:lvl4pPr>
          <a:lvl5pPr marL="1828800" indent="0" algn="ctr" defTabSz="457200" rtl="0" eaLnBrk="1" latinLnBrk="0" hangingPunct="1">
            <a:spcBef>
              <a:spcPct val="20000"/>
            </a:spcBef>
            <a:buFont typeface="Arial"/>
            <a:buNone/>
            <a:defRPr sz="1200" b="0" i="0" kern="1200">
              <a:solidFill>
                <a:schemeClr val="tx1">
                  <a:tint val="75000"/>
                </a:schemeClr>
              </a:solidFill>
              <a:latin typeface="Verdana"/>
              <a:ea typeface="+mn-ea"/>
              <a:cs typeface="Verdana"/>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xmlns:a="http://schemas.openxmlformats.org/drawingml/2006/main">
          <a:pPr algn="just"/>
          <a:r>
            <a:rPr lang="en-US" sz="1900" dirty="0" smtClean="0">
              <a:latin typeface="Arial" panose="020B0604020202020204" pitchFamily="34" charset="0"/>
              <a:cs typeface="Arial" panose="020B0604020202020204" pitchFamily="34" charset="0"/>
            </a:rPr>
            <a:t>The National Arts Council was established in terms of the National Arts Council Act, 1997(Act No. 56 of 1997). The National Arts Council is mandated to:</a:t>
          </a:r>
        </a:p>
        <a:p xmlns:a="http://schemas.openxmlformats.org/drawingml/2006/main">
          <a:pPr algn="just"/>
          <a:endParaRPr lang="en-US" sz="1900" dirty="0">
            <a:latin typeface="Arial" panose="020B0604020202020204" pitchFamily="34" charset="0"/>
            <a:cs typeface="Arial" panose="020B0604020202020204" pitchFamily="34" charset="0"/>
          </a:endParaRPr>
        </a:p>
        <a:p xmlns:a="http://schemas.openxmlformats.org/drawingml/2006/main">
          <a:pPr marL="285750" indent="-285750" algn="just">
            <a:buFont typeface="Arial" panose="020B0604020202020204" pitchFamily="34" charset="0"/>
            <a:buChar char="•"/>
          </a:pPr>
          <a:r>
            <a:rPr lang="en-US" sz="1900" dirty="0" smtClean="0">
              <a:latin typeface="Arial" panose="020B0604020202020204" pitchFamily="34" charset="0"/>
              <a:cs typeface="Arial" panose="020B0604020202020204" pitchFamily="34" charset="0"/>
            </a:rPr>
            <a:t>Allocate public funds to artists, cultural institutions, Non-Governmental Organisations, Community Based Organisations to promote the creation, teaching and dissemination of literature, oral history and storytelling, music, dance, theatre, opera, design, visual arts and craft which fully reflect the country’s diversity; and</a:t>
          </a:r>
        </a:p>
        <a:p xmlns:a="http://schemas.openxmlformats.org/drawingml/2006/main">
          <a:pPr marL="285750" indent="-285750" algn="just">
            <a:buFont typeface="Arial" panose="020B0604020202020204" pitchFamily="34" charset="0"/>
            <a:buChar char="•"/>
          </a:pPr>
          <a:r>
            <a:rPr lang="en-US" sz="1900" dirty="0" smtClean="0">
              <a:latin typeface="Arial" panose="020B0604020202020204" pitchFamily="34" charset="0"/>
              <a:cs typeface="Arial" panose="020B0604020202020204" pitchFamily="34" charset="0"/>
            </a:rPr>
            <a:t>Provide study bursaries in the fields of arts and culture to practitioners, administrators and educators</a:t>
          </a:r>
          <a:r>
            <a:rPr lang="en-US" sz="1900" dirty="0">
              <a:latin typeface="Arial" panose="020B0604020202020204" pitchFamily="34" charset="0"/>
              <a:cs typeface="Arial" panose="020B0604020202020204" pitchFamily="34" charset="0"/>
            </a:rPr>
            <a:t>.</a:t>
          </a:r>
          <a:r>
            <a:rPr lang="en-US" sz="1900" dirty="0" smtClean="0">
              <a:latin typeface="Arial" panose="020B0604020202020204" pitchFamily="34" charset="0"/>
              <a:cs typeface="Arial" panose="020B0604020202020204" pitchFamily="34" charset="0"/>
            </a:rPr>
            <a:t>  </a:t>
          </a:r>
        </a:p>
        <a:p xmlns:a="http://schemas.openxmlformats.org/drawingml/2006/main">
          <a:endParaRPr lang="en-US" sz="1300" b="1" dirty="0">
            <a:solidFill>
              <a:schemeClr val="accent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sz="1000" dirty="0" smtClean="0">
                <a:latin typeface="Gill Sans"/>
                <a:cs typeface="Gill Sans"/>
              </a:rPr>
              <a:t>DEPARTMENT OF ARTS AND CULTURE</a:t>
            </a:r>
            <a:endParaRPr lang="en-US" sz="1000" dirty="0">
              <a:latin typeface="Gill Sans"/>
              <a:cs typeface="Gill Sans"/>
            </a:endParaRPr>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B067551-1F5D-0341-B9EA-7928B0DA13A7}" type="datetime1">
              <a:rPr lang="en-US" sz="900" smtClean="0">
                <a:latin typeface="Gill Sans"/>
                <a:cs typeface="Gill Sans"/>
              </a:rPr>
              <a:pPr/>
              <a:t>2/8/2017</a:t>
            </a:fld>
            <a:endParaRPr lang="en-US" sz="900" dirty="0">
              <a:latin typeface="Gill Sans"/>
              <a:cs typeface="Gill Sans"/>
            </a:endParaRPr>
          </a:p>
        </p:txBody>
      </p:sp>
      <p:sp>
        <p:nvSpPr>
          <p:cNvPr id="4" name="Footer Placeholder 3"/>
          <p:cNvSpPr>
            <a:spLocks noGrp="1"/>
          </p:cNvSpPr>
          <p:nvPr>
            <p:ph type="ftr" sz="quarter" idx="2"/>
          </p:nvPr>
        </p:nvSpPr>
        <p:spPr>
          <a:xfrm>
            <a:off x="0" y="9430306"/>
            <a:ext cx="2945659" cy="496332"/>
          </a:xfrm>
          <a:prstGeom prst="rect">
            <a:avLst/>
          </a:prstGeom>
        </p:spPr>
        <p:txBody>
          <a:bodyPr vert="horz" lIns="91440" tIns="45720" rIns="91440" bIns="45720" rtlCol="0" anchor="t"/>
          <a:lstStyle>
            <a:lvl1pPr algn="l">
              <a:defRPr sz="1200"/>
            </a:lvl1pPr>
          </a:lstStyle>
          <a:p>
            <a:r>
              <a:rPr lang="en-US" sz="900" dirty="0" smtClean="0">
                <a:latin typeface="Calibri (Body)"/>
                <a:cs typeface="Calibri (Body)"/>
              </a:rPr>
              <a:t>INSERT YOUR THEME HERE</a:t>
            </a:r>
            <a:endParaRPr lang="en-US" sz="900" dirty="0">
              <a:latin typeface="Calibri (Body)"/>
              <a:cs typeface="Calibri (Body)"/>
            </a:endParaRPr>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t"/>
          <a:lstStyle>
            <a:lvl1pPr algn="r">
              <a:defRPr sz="1200"/>
            </a:lvl1pPr>
          </a:lstStyle>
          <a:p>
            <a:fld id="{CD67EF3C-C429-054A-8787-30F50F0F2813}" type="slidenum">
              <a:rPr lang="en-US" sz="900" smtClean="0">
                <a:latin typeface="Gill Sans"/>
                <a:cs typeface="Gill Sans"/>
              </a:rPr>
              <a:pPr/>
              <a:t>‹#›</a:t>
            </a:fld>
            <a:endParaRPr lang="en-US" sz="900" dirty="0">
              <a:latin typeface="Gill Sans"/>
              <a:cs typeface="Gill Sans"/>
            </a:endParaRPr>
          </a:p>
        </p:txBody>
      </p:sp>
    </p:spTree>
    <p:extLst>
      <p:ext uri="{BB962C8B-B14F-4D97-AF65-F5344CB8AC3E}">
        <p14:creationId xmlns:p14="http://schemas.microsoft.com/office/powerpoint/2010/main" xmlns="" val="3249423277"/>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dirty="0" smtClean="0"/>
              <a:t>DEPARTMENT OF ARTS AND CULTURE</a:t>
            </a:r>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6F60FE2-17F6-6946-AE1B-DAB315879F09}" type="datetime1">
              <a:rPr lang="en-US" smtClean="0"/>
              <a:pPr/>
              <a:t>2/8/2017</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90E4B56-0DDA-AA4D-BBA2-B941666BDE94}" type="slidenum">
              <a:rPr lang="en-US" smtClean="0"/>
              <a:pPr/>
              <a:t>‹#›</a:t>
            </a:fld>
            <a:endParaRPr lang="en-US" dirty="0"/>
          </a:p>
        </p:txBody>
      </p:sp>
    </p:spTree>
    <p:extLst>
      <p:ext uri="{BB962C8B-B14F-4D97-AF65-F5344CB8AC3E}">
        <p14:creationId xmlns:p14="http://schemas.microsoft.com/office/powerpoint/2010/main" xmlns="" val="607759351"/>
      </p:ext>
    </p:extLst>
  </p:cSld>
  <p:clrMap bg1="lt1" tx1="dk1" bg2="lt2" tx2="dk2" accent1="accent1" accent2="accent2" accent3="accent3" accent4="accent4" accent5="accent5" accent6="accent6" hlink="hlink" folHlink="folHlink"/>
  <p:hf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2/8/2017</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a:t>
            </a:fld>
            <a:endParaRPr lang="en-US" dirty="0"/>
          </a:p>
        </p:txBody>
      </p:sp>
    </p:spTree>
    <p:extLst>
      <p:ext uri="{BB962C8B-B14F-4D97-AF65-F5344CB8AC3E}">
        <p14:creationId xmlns:p14="http://schemas.microsoft.com/office/powerpoint/2010/main" xmlns="" val="1801988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2/8/2017</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15</a:t>
            </a:fld>
            <a:endParaRPr lang="en-US" dirty="0"/>
          </a:p>
        </p:txBody>
      </p:sp>
    </p:spTree>
    <p:extLst>
      <p:ext uri="{BB962C8B-B14F-4D97-AF65-F5344CB8AC3E}">
        <p14:creationId xmlns:p14="http://schemas.microsoft.com/office/powerpoint/2010/main" xmlns="" val="23201826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2743200"/>
            <a:ext cx="9144000" cy="1828800"/>
          </a:xfrm>
          <a:prstGeom prst="rect">
            <a:avLst/>
          </a:prstGeom>
          <a:solidFill>
            <a:srgbClr val="B77727"/>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3163246" y="2986408"/>
            <a:ext cx="5591793" cy="721140"/>
          </a:xfrm>
        </p:spPr>
        <p:txBody>
          <a:bodyPr anchor="t" anchorCtr="0">
            <a:normAutofit/>
          </a:bodyPr>
          <a:lstStyle>
            <a:lvl1pPr algn="l">
              <a:defRPr sz="2400">
                <a:solidFill>
                  <a:schemeClr val="bg1"/>
                </a:solidFill>
              </a:defRPr>
            </a:lvl1pPr>
          </a:lstStyle>
          <a:p>
            <a:r>
              <a:rPr lang="en-ZA" dirty="0" smtClean="0"/>
              <a:t>Click here to add your main title</a:t>
            </a:r>
            <a:endParaRPr lang="en-ZA" dirty="0"/>
          </a:p>
        </p:txBody>
      </p:sp>
      <p:sp>
        <p:nvSpPr>
          <p:cNvPr id="3" name="Subtitle 2"/>
          <p:cNvSpPr>
            <a:spLocks noGrp="1"/>
          </p:cNvSpPr>
          <p:nvPr>
            <p:ph type="subTitle" idx="1"/>
          </p:nvPr>
        </p:nvSpPr>
        <p:spPr>
          <a:xfrm>
            <a:off x="3163246" y="3813960"/>
            <a:ext cx="5599754" cy="453240"/>
          </a:xfrm>
        </p:spPr>
        <p:txBody>
          <a:bodyPr anchor="t">
            <a:normAutofit/>
          </a:bodyPr>
          <a:lstStyle>
            <a:lvl1pPr marL="0" indent="0" algn="l">
              <a:buNone/>
              <a:defRPr sz="1800" b="0" i="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6" name="Picture 5" descr="Letterhead logo.jpg"/>
          <p:cNvPicPr>
            <a:picLocks noChangeAspect="1"/>
          </p:cNvPicPr>
          <p:nvPr userDrawn="1"/>
        </p:nvPicPr>
        <p:blipFill>
          <a:blip r:embed="rId2" cstate="print"/>
          <a:stretch>
            <a:fillRect/>
          </a:stretch>
        </p:blipFill>
        <p:spPr>
          <a:xfrm>
            <a:off x="457200" y="533400"/>
            <a:ext cx="2286000" cy="829056"/>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66800" y="2209800"/>
            <a:ext cx="6954587" cy="566738"/>
          </a:xfrm>
        </p:spPr>
        <p:txBody>
          <a:bodyPr anchor="b"/>
          <a:lstStyle>
            <a:lvl1pPr algn="ctr">
              <a:defRPr sz="3200" b="1"/>
            </a:lvl1pPr>
          </a:lstStyle>
          <a:p>
            <a:r>
              <a:rPr lang="en-US" dirty="0" smtClean="0"/>
              <a:t>Thank you</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3" name="Content Placeholder 2"/>
          <p:cNvSpPr>
            <a:spLocks noGrp="1"/>
          </p:cNvSpPr>
          <p:nvPr>
            <p:ph idx="1"/>
          </p:nvPr>
        </p:nvSpPr>
        <p:spPr>
          <a:xfrm>
            <a:off x="1600200" y="1600201"/>
            <a:ext cx="6934200" cy="4343400"/>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1"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2924944"/>
            <a:ext cx="6894513" cy="1362075"/>
          </a:xfrm>
        </p:spPr>
        <p:txBody>
          <a:bodyPr anchor="t">
            <a:normAutofit/>
          </a:bodyPr>
          <a:lstStyle>
            <a:lvl1pPr algn="l">
              <a:defRPr sz="1800" b="1" cap="all"/>
            </a:lvl1pPr>
          </a:lstStyle>
          <a:p>
            <a:r>
              <a:rPr lang="en-US" dirty="0" smtClean="0"/>
              <a:t>Click to edit Master title style</a:t>
            </a:r>
            <a:endParaRPr lang="en-ZA" dirty="0"/>
          </a:p>
        </p:txBody>
      </p:sp>
      <p:sp>
        <p:nvSpPr>
          <p:cNvPr id="3" name="Text Placeholder 2"/>
          <p:cNvSpPr>
            <a:spLocks noGrp="1"/>
          </p:cNvSpPr>
          <p:nvPr>
            <p:ph type="body" idx="1"/>
          </p:nvPr>
        </p:nvSpPr>
        <p:spPr>
          <a:xfrm>
            <a:off x="1600199" y="1268760"/>
            <a:ext cx="6894513" cy="1500187"/>
          </a:xfrm>
        </p:spPr>
        <p:txBody>
          <a:bodyPr anchor="b">
            <a:normAutofit/>
          </a:bodyPr>
          <a:lstStyle>
            <a:lvl1pPr marL="0" indent="0">
              <a:buNone/>
              <a:defRPr sz="160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9"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800"/>
            </a:lvl1pPr>
          </a:lstStyle>
          <a:p>
            <a:r>
              <a:rPr lang="en-US" dirty="0" smtClean="0"/>
              <a:t>Click to edit Master title style</a:t>
            </a:r>
            <a:endParaRPr lang="en-ZA" dirty="0"/>
          </a:p>
        </p:txBody>
      </p:sp>
      <p:sp>
        <p:nvSpPr>
          <p:cNvPr id="3" name="Content Placeholder 2"/>
          <p:cNvSpPr>
            <a:spLocks noGrp="1"/>
          </p:cNvSpPr>
          <p:nvPr>
            <p:ph sz="half" idx="1"/>
          </p:nvPr>
        </p:nvSpPr>
        <p:spPr>
          <a:xfrm>
            <a:off x="457200" y="1600201"/>
            <a:ext cx="4038600" cy="4343399"/>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Content Placeholder 3"/>
          <p:cNvSpPr>
            <a:spLocks noGrp="1"/>
          </p:cNvSpPr>
          <p:nvPr>
            <p:ph sz="half" idx="2"/>
          </p:nvPr>
        </p:nvSpPr>
        <p:spPr>
          <a:xfrm>
            <a:off x="4648200" y="1600201"/>
            <a:ext cx="4038600" cy="4343400"/>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ZA" dirty="0"/>
          </a:p>
        </p:txBody>
      </p:sp>
      <p:sp>
        <p:nvSpPr>
          <p:cNvPr id="3" name="Text Placeholder 2"/>
          <p:cNvSpPr>
            <a:spLocks noGrp="1"/>
          </p:cNvSpPr>
          <p:nvPr>
            <p:ph type="body" idx="1"/>
          </p:nvPr>
        </p:nvSpPr>
        <p:spPr>
          <a:xfrm>
            <a:off x="457200" y="1535113"/>
            <a:ext cx="4040188" cy="639762"/>
          </a:xfrm>
        </p:spPr>
        <p:txBody>
          <a:bodyPr anchor="t" anchorCtr="0">
            <a:no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Text Placeholder 4"/>
          <p:cNvSpPr>
            <a:spLocks noGrp="1"/>
          </p:cNvSpPr>
          <p:nvPr>
            <p:ph type="body" sz="quarter" idx="3"/>
          </p:nvPr>
        </p:nvSpPr>
        <p:spPr>
          <a:xfrm>
            <a:off x="4645025" y="1535113"/>
            <a:ext cx="4041775" cy="639762"/>
          </a:xfrm>
        </p:spPr>
        <p:txBody>
          <a:bodyPr anchor="t" anchorCtr="0">
            <a:norm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8" name="Slide Number Placeholder 5"/>
          <p:cNvSpPr>
            <a:spLocks noGrp="1"/>
          </p:cNvSpPr>
          <p:nvPr>
            <p:ph type="sldNum" sz="quarter" idx="10"/>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8"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4"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3"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1865313" cy="1162050"/>
          </a:xfrm>
        </p:spPr>
        <p:txBody>
          <a:bodyPr anchor="t" anchorCtr="0">
            <a:normAutofit/>
          </a:bodyPr>
          <a:lstStyle>
            <a:lvl1pPr algn="l">
              <a:defRPr sz="1400" b="1"/>
            </a:lvl1pPr>
          </a:lstStyle>
          <a:p>
            <a:r>
              <a:rPr lang="en-US" dirty="0" smtClean="0"/>
              <a:t>Click to edit Master title style</a:t>
            </a:r>
            <a:endParaRPr lang="en-ZA" dirty="0"/>
          </a:p>
        </p:txBody>
      </p:sp>
      <p:sp>
        <p:nvSpPr>
          <p:cNvPr id="3" name="Content Placeholder 2"/>
          <p:cNvSpPr>
            <a:spLocks noGrp="1"/>
          </p:cNvSpPr>
          <p:nvPr>
            <p:ph idx="1"/>
          </p:nvPr>
        </p:nvSpPr>
        <p:spPr>
          <a:xfrm>
            <a:off x="3575050" y="273051"/>
            <a:ext cx="5035550" cy="5670550"/>
          </a:xfrm>
        </p:spPr>
        <p:txBody>
          <a:bodyPr/>
          <a:lstStyle>
            <a:lvl1pPr>
              <a:defRPr sz="1800">
                <a:latin typeface="Arial"/>
                <a:cs typeface="Arial"/>
              </a:defRPr>
            </a:lvl1pPr>
            <a:lvl2pPr>
              <a:defRPr sz="1600">
                <a:latin typeface="Arial"/>
                <a:cs typeface="Arial"/>
              </a:defRPr>
            </a:lvl2pPr>
            <a:lvl3pPr>
              <a:defRPr sz="1400">
                <a:latin typeface="Arial"/>
                <a:cs typeface="Arial"/>
              </a:defRPr>
            </a:lvl3pPr>
            <a:lvl4pPr>
              <a:defRPr sz="1050">
                <a:latin typeface="Arial"/>
                <a:cs typeface="Arial"/>
              </a:defRPr>
            </a:lvl4pPr>
            <a:lvl5pPr>
              <a:defRPr sz="800">
                <a:latin typeface="Arial"/>
                <a:cs typeface="Aria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Text Placeholder 3"/>
          <p:cNvSpPr>
            <a:spLocks noGrp="1"/>
          </p:cNvSpPr>
          <p:nvPr>
            <p:ph type="body" sz="half" idx="2"/>
          </p:nvPr>
        </p:nvSpPr>
        <p:spPr>
          <a:xfrm>
            <a:off x="1600200" y="1435101"/>
            <a:ext cx="1865313" cy="4508500"/>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199" y="4800600"/>
            <a:ext cx="6954587" cy="566738"/>
          </a:xfrm>
        </p:spPr>
        <p:txBody>
          <a:bodyPr anchor="b"/>
          <a:lstStyle>
            <a:lvl1pPr algn="l">
              <a:defRPr sz="2000" b="1"/>
            </a:lvl1pPr>
          </a:lstStyle>
          <a:p>
            <a:r>
              <a:rPr lang="en-US" dirty="0" smtClean="0"/>
              <a:t>Click to edit Master title style</a:t>
            </a:r>
            <a:endParaRPr lang="en-ZA" dirty="0"/>
          </a:p>
        </p:txBody>
      </p:sp>
      <p:sp>
        <p:nvSpPr>
          <p:cNvPr id="3" name="Picture Placeholder 2"/>
          <p:cNvSpPr>
            <a:spLocks noGrp="1"/>
          </p:cNvSpPr>
          <p:nvPr>
            <p:ph type="pic" idx="1"/>
          </p:nvPr>
        </p:nvSpPr>
        <p:spPr>
          <a:xfrm>
            <a:off x="1600199" y="612775"/>
            <a:ext cx="6954587" cy="41148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600199" y="5367338"/>
            <a:ext cx="6954587" cy="804862"/>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01824"/>
            <a:ext cx="8229600" cy="710952"/>
          </a:xfrm>
          <a:prstGeom prst="rect">
            <a:avLst/>
          </a:prstGeom>
        </p:spPr>
        <p:txBody>
          <a:bodyPr vert="horz" lIns="91440" tIns="45720" rIns="91440" bIns="45720" rtlCol="0" anchor="t" anchorCtr="0">
            <a:normAutofit/>
          </a:bodyPr>
          <a:lstStyle/>
          <a:p>
            <a:r>
              <a:rPr lang="en-US" dirty="0" smtClean="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Date Placeholder 3"/>
          <p:cNvSpPr>
            <a:spLocks noGrp="1"/>
          </p:cNvSpPr>
          <p:nvPr>
            <p:ph type="dt" sz="half" idx="2"/>
          </p:nvPr>
        </p:nvSpPr>
        <p:spPr>
          <a:xfrm>
            <a:off x="1112674" y="6356350"/>
            <a:ext cx="2133600" cy="365125"/>
          </a:xfrm>
          <a:prstGeom prst="rect">
            <a:avLst/>
          </a:prstGeom>
        </p:spPr>
        <p:txBody>
          <a:bodyPr vert="horz" lIns="91440" tIns="45720" rIns="91440" bIns="45720" rtlCol="0" anchor="ctr"/>
          <a:lstStyle>
            <a:lvl1pPr algn="l">
              <a:defRPr sz="1050" b="1">
                <a:solidFill>
                  <a:schemeClr val="bg1"/>
                </a:solidFill>
              </a:defRPr>
            </a:lvl1pPr>
          </a:lstStyle>
          <a:p>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bg1"/>
                </a:solidFill>
                <a:latin typeface="Verdana" pitchFamily="34" charset="0"/>
              </a:defRPr>
            </a:lvl1pPr>
          </a:lstStyle>
          <a:p>
            <a:endParaRPr lang="en-ZA" dirty="0"/>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11" name="Picture 10" descr="Letterhead footer.jpg"/>
          <p:cNvPicPr>
            <a:picLocks noChangeAspect="1"/>
          </p:cNvPicPr>
          <p:nvPr/>
        </p:nvPicPr>
        <p:blipFill>
          <a:blip r:embed="rId12" cstate="print"/>
          <a:stretch>
            <a:fillRect/>
          </a:stretch>
        </p:blipFill>
        <p:spPr>
          <a:xfrm>
            <a:off x="76200" y="5742432"/>
            <a:ext cx="7559040" cy="111556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algn="l" defTabSz="914400" rtl="0" eaLnBrk="1" latinLnBrk="0" hangingPunct="1">
        <a:spcBef>
          <a:spcPct val="0"/>
        </a:spcBef>
        <a:buNone/>
        <a:defRPr sz="3600" b="1" kern="1200">
          <a:solidFill>
            <a:srgbClr val="800000"/>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043608" y="4639300"/>
            <a:ext cx="7654818" cy="523220"/>
          </a:xfrm>
          <a:prstGeom prst="rect">
            <a:avLst/>
          </a:prstGeom>
        </p:spPr>
        <p:txBody>
          <a:bodyPr wrap="square">
            <a:noAutofit/>
          </a:bodyPr>
          <a:lstStyle/>
          <a:p>
            <a:pPr algn="r">
              <a:spcAft>
                <a:spcPts val="600"/>
              </a:spcAft>
            </a:pPr>
            <a:endParaRPr lang="en-US" sz="2800" b="1" dirty="0" smtClean="0">
              <a:solidFill>
                <a:schemeClr val="accent2">
                  <a:lumMod val="50000"/>
                </a:schemeClr>
              </a:solidFill>
              <a:latin typeface="+mj-lt"/>
              <a:cs typeface="Arial"/>
            </a:endParaRPr>
          </a:p>
          <a:p>
            <a:pPr algn="r">
              <a:spcAft>
                <a:spcPts val="600"/>
              </a:spcAft>
            </a:pPr>
            <a:endParaRPr lang="en-ZA" sz="2800" b="1" dirty="0">
              <a:solidFill>
                <a:srgbClr val="FF0000"/>
              </a:solidFill>
              <a:latin typeface="+mj-lt"/>
              <a:cs typeface="Arial"/>
            </a:endParaRPr>
          </a:p>
        </p:txBody>
      </p:sp>
      <p:sp>
        <p:nvSpPr>
          <p:cNvPr id="5" name="Title 1"/>
          <p:cNvSpPr>
            <a:spLocks noGrp="1"/>
          </p:cNvSpPr>
          <p:nvPr>
            <p:ph type="ctrTitle"/>
          </p:nvPr>
        </p:nvSpPr>
        <p:spPr>
          <a:xfrm>
            <a:off x="611560" y="2924944"/>
            <a:ext cx="8086866" cy="1686754"/>
          </a:xfrm>
        </p:spPr>
        <p:txBody>
          <a:bodyPr>
            <a:noAutofit/>
          </a:bodyPr>
          <a:lstStyle/>
          <a:p>
            <a:pPr lvl="0" algn="ctr">
              <a:spcBef>
                <a:spcPts val="0"/>
              </a:spcBef>
              <a:spcAft>
                <a:spcPts val="600"/>
              </a:spcAft>
            </a:pPr>
            <a:r>
              <a:rPr lang="en-US" sz="3600" dirty="0">
                <a:solidFill>
                  <a:schemeClr val="accent2">
                    <a:lumMod val="50000"/>
                  </a:schemeClr>
                </a:solidFill>
                <a:latin typeface="+mj-lt"/>
              </a:rPr>
              <a:t>DAC OVERVIEW ON THE STATE OF GOVERNANCE OF THE NATIONAL ARTS COUNCIL</a:t>
            </a:r>
            <a:br>
              <a:rPr lang="en-US" sz="3600" dirty="0">
                <a:solidFill>
                  <a:schemeClr val="accent2">
                    <a:lumMod val="50000"/>
                  </a:schemeClr>
                </a:solidFill>
                <a:latin typeface="+mj-lt"/>
              </a:rPr>
            </a:br>
            <a:r>
              <a:rPr lang="en-US" sz="3600" dirty="0" smtClean="0">
                <a:solidFill>
                  <a:schemeClr val="accent2">
                    <a:lumMod val="50000"/>
                  </a:schemeClr>
                </a:solidFill>
                <a:latin typeface="+mj-lt"/>
              </a:rPr>
              <a:t>			</a:t>
            </a:r>
            <a:r>
              <a:rPr lang="en-US" dirty="0" smtClean="0">
                <a:solidFill>
                  <a:srgbClr val="800000"/>
                </a:solidFill>
                <a:latin typeface="+mj-lt"/>
                <a:ea typeface="+mn-ea"/>
              </a:rPr>
              <a:t>Presented </a:t>
            </a:r>
            <a:r>
              <a:rPr lang="en-US" dirty="0">
                <a:solidFill>
                  <a:srgbClr val="800000"/>
                </a:solidFill>
                <a:latin typeface="+mj-lt"/>
                <a:ea typeface="+mn-ea"/>
              </a:rPr>
              <a:t>by: </a:t>
            </a:r>
            <a:r>
              <a:rPr lang="en-US" dirty="0" smtClean="0">
                <a:solidFill>
                  <a:srgbClr val="800000"/>
                </a:solidFill>
                <a:latin typeface="+mj-lt"/>
                <a:ea typeface="+mn-ea"/>
              </a:rPr>
              <a:t>Act Director-General</a:t>
            </a:r>
            <a:r>
              <a:rPr lang="en-ZA" dirty="0" smtClean="0">
                <a:solidFill>
                  <a:srgbClr val="800000"/>
                </a:solidFill>
                <a:latin typeface="+mj-lt"/>
                <a:ea typeface="+mn-ea"/>
              </a:rPr>
              <a:t/>
            </a:r>
            <a:br>
              <a:rPr lang="en-ZA" dirty="0" smtClean="0">
                <a:solidFill>
                  <a:srgbClr val="800000"/>
                </a:solidFill>
                <a:latin typeface="+mj-lt"/>
                <a:ea typeface="+mn-ea"/>
              </a:rPr>
            </a:br>
            <a:r>
              <a:rPr lang="en-ZA" dirty="0" smtClean="0">
                <a:solidFill>
                  <a:srgbClr val="800000"/>
                </a:solidFill>
                <a:latin typeface="+mj-lt"/>
                <a:ea typeface="+mn-ea"/>
              </a:rPr>
              <a:t>					          07 February 2017</a:t>
            </a:r>
            <a:r>
              <a:rPr lang="en-ZA" sz="3600" dirty="0">
                <a:solidFill>
                  <a:srgbClr val="800000"/>
                </a:solidFill>
                <a:latin typeface="+mj-lt"/>
                <a:ea typeface="+mn-ea"/>
              </a:rPr>
              <a:t/>
            </a:r>
            <a:br>
              <a:rPr lang="en-ZA" sz="3600" dirty="0">
                <a:solidFill>
                  <a:srgbClr val="800000"/>
                </a:solidFill>
                <a:latin typeface="+mj-lt"/>
                <a:ea typeface="+mn-ea"/>
              </a:rPr>
            </a:br>
            <a:endParaRPr lang="en-ZA" sz="3600" dirty="0">
              <a:latin typeface="+mj-lt"/>
            </a:endParaRPr>
          </a:p>
        </p:txBody>
      </p:sp>
    </p:spTree>
    <p:extLst>
      <p:ext uri="{BB962C8B-B14F-4D97-AF65-F5344CB8AC3E}">
        <p14:creationId xmlns:p14="http://schemas.microsoft.com/office/powerpoint/2010/main" xmlns="" val="309688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71" y="404664"/>
            <a:ext cx="8229600" cy="710952"/>
          </a:xfrm>
        </p:spPr>
        <p:txBody>
          <a:bodyPr>
            <a:normAutofit fontScale="90000"/>
          </a:bodyPr>
          <a:lstStyle/>
          <a:p>
            <a:pPr algn="ctr"/>
            <a:r>
              <a:rPr lang="en-ZA" dirty="0" smtClean="0">
                <a:latin typeface="Calibri"/>
              </a:rPr>
              <a:t>MANAGEMENT TEAM</a:t>
            </a:r>
            <a:r>
              <a:rPr lang="en-ZA" sz="4000" dirty="0" smtClean="0">
                <a:solidFill>
                  <a:schemeClr val="accent6">
                    <a:lumMod val="50000"/>
                  </a:schemeClr>
                </a:solidFill>
                <a:latin typeface="+mj-lt"/>
              </a:rPr>
              <a:t/>
            </a:r>
            <a:br>
              <a:rPr lang="en-ZA" sz="4000" dirty="0" smtClean="0">
                <a:solidFill>
                  <a:schemeClr val="accent6">
                    <a:lumMod val="50000"/>
                  </a:schemeClr>
                </a:solidFill>
                <a:latin typeface="+mj-lt"/>
              </a:rPr>
            </a:br>
            <a:endParaRPr lang="en-ZA" sz="4000" dirty="0">
              <a:solidFill>
                <a:schemeClr val="accent6">
                  <a:lumMod val="50000"/>
                </a:schemeClr>
              </a:solidFill>
              <a:latin typeface="+mj-lt"/>
            </a:endParaRPr>
          </a:p>
        </p:txBody>
      </p:sp>
      <p:sp>
        <p:nvSpPr>
          <p:cNvPr id="7" name="Title 1"/>
          <p:cNvSpPr txBox="1">
            <a:spLocks/>
          </p:cNvSpPr>
          <p:nvPr/>
        </p:nvSpPr>
        <p:spPr>
          <a:xfrm>
            <a:off x="150883" y="4941168"/>
            <a:ext cx="8784976" cy="1512168"/>
          </a:xfrm>
          <a:prstGeom prst="rect">
            <a:avLst/>
          </a:prstGeom>
        </p:spPr>
        <p:txBody>
          <a:bodyPr vert="horz" lIns="91440" tIns="45720" rIns="91440" bIns="45720" rtlCol="0" anchor="t"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ZA" sz="1600" b="1" dirty="0" smtClean="0">
              <a:solidFill>
                <a:srgbClr val="FF0000"/>
              </a:solidFill>
              <a:latin typeface="+mj-lt"/>
            </a:endParaRPr>
          </a:p>
          <a:p>
            <a:pPr marL="285750" indent="-285750">
              <a:buFont typeface="Arial" pitchFamily="34" charset="0"/>
              <a:buChar char="•"/>
            </a:pPr>
            <a:endParaRPr lang="en-ZA" sz="1600" b="1" dirty="0" smtClean="0">
              <a:solidFill>
                <a:srgbClr val="FF0000"/>
              </a:solidFill>
              <a:latin typeface="+mj-lt"/>
            </a:endParaRPr>
          </a:p>
          <a:p>
            <a:endParaRPr lang="en-ZA" sz="1600" b="1" dirty="0" smtClean="0">
              <a:solidFill>
                <a:srgbClr val="FF0000"/>
              </a:solidFill>
              <a:latin typeface="+mj-lt"/>
            </a:endParaRPr>
          </a:p>
          <a:p>
            <a:pPr algn="ctr"/>
            <a:endParaRPr lang="en-ZA" sz="1600" b="1" dirty="0">
              <a:solidFill>
                <a:srgbClr val="FF0000"/>
              </a:solidFill>
              <a:latin typeface="+mj-lt"/>
            </a:endParaRPr>
          </a:p>
        </p:txBody>
      </p:sp>
      <p:sp>
        <p:nvSpPr>
          <p:cNvPr id="6" name="Subtitle 2"/>
          <p:cNvSpPr txBox="1">
            <a:spLocks/>
          </p:cNvSpPr>
          <p:nvPr/>
        </p:nvSpPr>
        <p:spPr>
          <a:xfrm>
            <a:off x="755576" y="1412776"/>
            <a:ext cx="7920879" cy="461395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pPr>
            <a:r>
              <a:rPr lang="en-US" sz="2400" b="0" dirty="0" smtClean="0">
                <a:solidFill>
                  <a:schemeClr val="tx1"/>
                </a:solidFill>
              </a:rPr>
              <a:t>The National Arts Council team is operating under the guidance of the Chief Executive Officer (CEO).</a:t>
            </a:r>
          </a:p>
          <a:p>
            <a:pPr>
              <a:lnSpc>
                <a:spcPct val="150000"/>
              </a:lnSpc>
            </a:pPr>
            <a:r>
              <a:rPr lang="en-US" sz="2400" b="0" dirty="0" smtClean="0">
                <a:solidFill>
                  <a:schemeClr val="tx1"/>
                </a:solidFill>
              </a:rPr>
              <a:t>The CEO is assisted by a team of five Managers who report directly to her. </a:t>
            </a:r>
          </a:p>
          <a:p>
            <a:pPr>
              <a:lnSpc>
                <a:spcPct val="150000"/>
              </a:lnSpc>
            </a:pPr>
            <a:r>
              <a:rPr lang="en-US" sz="2400" b="0" dirty="0" smtClean="0">
                <a:solidFill>
                  <a:schemeClr val="tx1"/>
                </a:solidFill>
              </a:rPr>
              <a:t>The NAC has also appointed a Chief Financial Officer to administer its financial affairs . </a:t>
            </a:r>
          </a:p>
          <a:p>
            <a:pPr lvl="0" algn="just">
              <a:lnSpc>
                <a:spcPct val="150000"/>
              </a:lnSpc>
            </a:pPr>
            <a:r>
              <a:rPr lang="en-US" sz="2400" b="0" dirty="0">
                <a:solidFill>
                  <a:prstClr val="black"/>
                </a:solidFill>
              </a:rPr>
              <a:t>The National Arts Council </a:t>
            </a:r>
            <a:r>
              <a:rPr lang="en-US" sz="2400" b="0" dirty="0" smtClean="0">
                <a:solidFill>
                  <a:prstClr val="black"/>
                </a:solidFill>
              </a:rPr>
              <a:t>comprises </a:t>
            </a:r>
            <a:r>
              <a:rPr lang="en-US" sz="2400" b="0" dirty="0">
                <a:solidFill>
                  <a:prstClr val="black"/>
                </a:solidFill>
              </a:rPr>
              <a:t>of 34 employees</a:t>
            </a:r>
            <a:r>
              <a:rPr lang="en-US" b="0" dirty="0">
                <a:solidFill>
                  <a:prstClr val="black"/>
                </a:solidFill>
              </a:rPr>
              <a:t>.</a:t>
            </a:r>
          </a:p>
          <a:p>
            <a:pPr marL="0" indent="0">
              <a:lnSpc>
                <a:spcPct val="150000"/>
              </a:lnSpc>
              <a:buNone/>
            </a:pPr>
            <a:endParaRPr lang="en-US" sz="1800" b="0" dirty="0" smtClean="0">
              <a:solidFill>
                <a:schemeClr val="tx1"/>
              </a:solidFill>
            </a:endParaRPr>
          </a:p>
          <a:p>
            <a:pPr marL="0" indent="0">
              <a:buNone/>
            </a:pPr>
            <a:endParaRPr lang="en-US" b="0" dirty="0" smtClean="0">
              <a:solidFill>
                <a:schemeClr val="tx1"/>
              </a:solidFill>
            </a:endParaRPr>
          </a:p>
          <a:p>
            <a:pPr marL="285750" indent="-285750"/>
            <a:endParaRPr lang="en-US" dirty="0" smtClean="0">
              <a:solidFill>
                <a:schemeClr val="accent1"/>
              </a:solidFill>
            </a:endParaRPr>
          </a:p>
          <a:p>
            <a:endParaRPr lang="en-US" dirty="0">
              <a:solidFill>
                <a:schemeClr val="accent1"/>
              </a:solidFill>
            </a:endParaRPr>
          </a:p>
        </p:txBody>
      </p:sp>
      <p:sp>
        <p:nvSpPr>
          <p:cNvPr id="3" name="Slide Number Placeholder 2"/>
          <p:cNvSpPr>
            <a:spLocks noGrp="1"/>
          </p:cNvSpPr>
          <p:nvPr>
            <p:ph type="sldNum" sz="quarter" idx="4"/>
          </p:nvPr>
        </p:nvSpPr>
        <p:spPr/>
        <p:txBody>
          <a:bodyPr/>
          <a:lstStyle/>
          <a:p>
            <a:r>
              <a:rPr lang="en-ZA" dirty="0" smtClean="0"/>
              <a:t>9</a:t>
            </a:r>
          </a:p>
        </p:txBody>
      </p:sp>
    </p:spTree>
    <p:extLst>
      <p:ext uri="{BB962C8B-B14F-4D97-AF65-F5344CB8AC3E}">
        <p14:creationId xmlns:p14="http://schemas.microsoft.com/office/powerpoint/2010/main" xmlns="" val="10048299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71" y="404664"/>
            <a:ext cx="8229600" cy="710952"/>
          </a:xfrm>
        </p:spPr>
        <p:txBody>
          <a:bodyPr>
            <a:noAutofit/>
          </a:bodyPr>
          <a:lstStyle/>
          <a:p>
            <a:pPr algn="ctr"/>
            <a:r>
              <a:rPr lang="en-ZA" sz="4400" dirty="0" smtClean="0">
                <a:latin typeface="+mj-lt"/>
              </a:rPr>
              <a:t>COUNCIL</a:t>
            </a:r>
            <a:r>
              <a:rPr lang="en-ZA" sz="4800" dirty="0" smtClean="0">
                <a:solidFill>
                  <a:schemeClr val="accent6">
                    <a:lumMod val="50000"/>
                  </a:schemeClr>
                </a:solidFill>
                <a:latin typeface="+mj-lt"/>
              </a:rPr>
              <a:t/>
            </a:r>
            <a:br>
              <a:rPr lang="en-ZA" sz="4800" dirty="0" smtClean="0">
                <a:solidFill>
                  <a:schemeClr val="accent6">
                    <a:lumMod val="50000"/>
                  </a:schemeClr>
                </a:solidFill>
                <a:latin typeface="+mj-lt"/>
              </a:rPr>
            </a:br>
            <a:endParaRPr lang="en-ZA" sz="4800" dirty="0">
              <a:solidFill>
                <a:schemeClr val="accent6">
                  <a:lumMod val="50000"/>
                </a:schemeClr>
              </a:solidFill>
              <a:latin typeface="+mj-lt"/>
            </a:endParaRPr>
          </a:p>
        </p:txBody>
      </p:sp>
      <p:sp>
        <p:nvSpPr>
          <p:cNvPr id="7" name="Title 1"/>
          <p:cNvSpPr txBox="1">
            <a:spLocks/>
          </p:cNvSpPr>
          <p:nvPr/>
        </p:nvSpPr>
        <p:spPr>
          <a:xfrm>
            <a:off x="150883" y="4941168"/>
            <a:ext cx="8784976" cy="1512168"/>
          </a:xfrm>
          <a:prstGeom prst="rect">
            <a:avLst/>
          </a:prstGeom>
        </p:spPr>
        <p:txBody>
          <a:bodyPr vert="horz" lIns="91440" tIns="45720" rIns="91440" bIns="45720" rtlCol="0" anchor="t"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ZA" sz="1600" b="1" dirty="0" smtClean="0">
              <a:solidFill>
                <a:srgbClr val="FF0000"/>
              </a:solidFill>
              <a:latin typeface="+mj-lt"/>
            </a:endParaRPr>
          </a:p>
          <a:p>
            <a:pPr marL="285750" indent="-285750">
              <a:buFont typeface="Arial" pitchFamily="34" charset="0"/>
              <a:buChar char="•"/>
            </a:pPr>
            <a:endParaRPr lang="en-ZA" sz="1600" b="1" dirty="0" smtClean="0">
              <a:solidFill>
                <a:srgbClr val="FF0000"/>
              </a:solidFill>
              <a:latin typeface="+mj-lt"/>
            </a:endParaRPr>
          </a:p>
          <a:p>
            <a:endParaRPr lang="en-ZA" sz="1600" b="1" dirty="0" smtClean="0">
              <a:solidFill>
                <a:srgbClr val="FF0000"/>
              </a:solidFill>
              <a:latin typeface="+mj-lt"/>
            </a:endParaRPr>
          </a:p>
          <a:p>
            <a:pPr algn="ctr"/>
            <a:endParaRPr lang="en-ZA" sz="1600" b="1" dirty="0">
              <a:solidFill>
                <a:srgbClr val="FF0000"/>
              </a:solidFill>
              <a:latin typeface="+mj-lt"/>
            </a:endParaRPr>
          </a:p>
        </p:txBody>
      </p:sp>
      <p:sp>
        <p:nvSpPr>
          <p:cNvPr id="6" name="Subtitle 2"/>
          <p:cNvSpPr txBox="1">
            <a:spLocks/>
          </p:cNvSpPr>
          <p:nvPr/>
        </p:nvSpPr>
        <p:spPr>
          <a:xfrm>
            <a:off x="712879" y="1556792"/>
            <a:ext cx="7920879" cy="461395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b="0" dirty="0" smtClean="0">
              <a:solidFill>
                <a:schemeClr val="tx1"/>
              </a:solidFill>
            </a:endParaRPr>
          </a:p>
          <a:p>
            <a:pPr marL="285750" indent="-285750">
              <a:lnSpc>
                <a:spcPct val="150000"/>
              </a:lnSpc>
            </a:pPr>
            <a:r>
              <a:rPr lang="en-US" sz="1800" b="0" dirty="0" smtClean="0">
                <a:solidFill>
                  <a:schemeClr val="tx1"/>
                </a:solidFill>
              </a:rPr>
              <a:t>The Minister appointed the Council of the National Arts Council on 22 December 2016.</a:t>
            </a:r>
          </a:p>
          <a:p>
            <a:pPr marL="285750" indent="-285750">
              <a:lnSpc>
                <a:spcPct val="150000"/>
              </a:lnSpc>
            </a:pPr>
            <a:r>
              <a:rPr lang="en-US" sz="1800" b="0" dirty="0" smtClean="0">
                <a:solidFill>
                  <a:schemeClr val="tx1"/>
                </a:solidFill>
              </a:rPr>
              <a:t>Appointment letters were sent to successful candidates. 8 out of 9 candidates accepted their appointment. </a:t>
            </a:r>
            <a:endParaRPr lang="en-US" sz="1800" b="0" dirty="0">
              <a:solidFill>
                <a:schemeClr val="tx1"/>
              </a:solidFill>
            </a:endParaRPr>
          </a:p>
          <a:p>
            <a:pPr marL="285750" indent="-285750">
              <a:lnSpc>
                <a:spcPct val="150000"/>
              </a:lnSpc>
            </a:pPr>
            <a:r>
              <a:rPr lang="en-US" sz="1800" b="0" dirty="0" smtClean="0">
                <a:solidFill>
                  <a:schemeClr val="tx1"/>
                </a:solidFill>
              </a:rPr>
              <a:t>One member from the outgoing Council indicated that he is not available to serve on the new Council of the National Arts Council (for purpose of continuity).</a:t>
            </a:r>
          </a:p>
          <a:p>
            <a:pPr marL="285750" indent="-285750">
              <a:lnSpc>
                <a:spcPct val="150000"/>
              </a:lnSpc>
            </a:pPr>
            <a:r>
              <a:rPr lang="en-US" sz="1800" b="0" dirty="0" smtClean="0">
                <a:solidFill>
                  <a:schemeClr val="tx1"/>
                </a:solidFill>
              </a:rPr>
              <a:t>The induction of the newly appointed Council of the National Arts Council is scheduled to take place in February 2017.</a:t>
            </a:r>
          </a:p>
          <a:p>
            <a:pPr marL="0" indent="0">
              <a:lnSpc>
                <a:spcPct val="150000"/>
              </a:lnSpc>
              <a:buNone/>
            </a:pPr>
            <a:endParaRPr lang="en-US" b="0" dirty="0" smtClean="0">
              <a:solidFill>
                <a:schemeClr val="tx1"/>
              </a:solidFill>
            </a:endParaRPr>
          </a:p>
          <a:p>
            <a:pPr marL="0" indent="0">
              <a:buNone/>
            </a:pPr>
            <a:endParaRPr lang="en-US" dirty="0" smtClean="0">
              <a:solidFill>
                <a:schemeClr val="accent1"/>
              </a:solidFill>
            </a:endParaRPr>
          </a:p>
          <a:p>
            <a:endParaRPr lang="en-US" dirty="0">
              <a:solidFill>
                <a:schemeClr val="accent1"/>
              </a:solidFill>
            </a:endParaRPr>
          </a:p>
        </p:txBody>
      </p:sp>
      <p:sp>
        <p:nvSpPr>
          <p:cNvPr id="3" name="Slide Number Placeholder 2"/>
          <p:cNvSpPr>
            <a:spLocks noGrp="1"/>
          </p:cNvSpPr>
          <p:nvPr>
            <p:ph type="sldNum" sz="quarter" idx="4"/>
          </p:nvPr>
        </p:nvSpPr>
        <p:spPr/>
        <p:txBody>
          <a:bodyPr/>
          <a:lstStyle/>
          <a:p>
            <a:r>
              <a:rPr lang="en-ZA" dirty="0" smtClean="0"/>
              <a:t>10</a:t>
            </a:r>
          </a:p>
        </p:txBody>
      </p:sp>
    </p:spTree>
    <p:extLst>
      <p:ext uri="{BB962C8B-B14F-4D97-AF65-F5344CB8AC3E}">
        <p14:creationId xmlns:p14="http://schemas.microsoft.com/office/powerpoint/2010/main" xmlns="" val="17651651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77" y="404664"/>
            <a:ext cx="8993117" cy="792088"/>
          </a:xfrm>
        </p:spPr>
        <p:txBody>
          <a:bodyPr>
            <a:normAutofit fontScale="90000"/>
          </a:bodyPr>
          <a:lstStyle/>
          <a:p>
            <a:pPr algn="ctr"/>
            <a:r>
              <a:rPr lang="en-ZA" sz="2700" dirty="0" smtClean="0">
                <a:latin typeface="Calibri"/>
              </a:rPr>
              <a:t>SELECTED GOVERNANCE STRUCTURES AND MEETINGS HELD </a:t>
            </a:r>
            <a:r>
              <a:rPr lang="en-ZA" sz="4000" dirty="0" smtClean="0">
                <a:solidFill>
                  <a:schemeClr val="accent6">
                    <a:lumMod val="50000"/>
                  </a:schemeClr>
                </a:solidFill>
                <a:latin typeface="+mj-lt"/>
              </a:rPr>
              <a:t/>
            </a:r>
            <a:br>
              <a:rPr lang="en-ZA" sz="4000" dirty="0" smtClean="0">
                <a:solidFill>
                  <a:schemeClr val="accent6">
                    <a:lumMod val="50000"/>
                  </a:schemeClr>
                </a:solidFill>
                <a:latin typeface="+mj-lt"/>
              </a:rPr>
            </a:br>
            <a:endParaRPr lang="en-ZA" sz="4000" dirty="0">
              <a:solidFill>
                <a:schemeClr val="accent6">
                  <a:lumMod val="50000"/>
                </a:schemeClr>
              </a:solidFill>
              <a:latin typeface="+mj-lt"/>
            </a:endParaRPr>
          </a:p>
        </p:txBody>
      </p:sp>
      <p:sp>
        <p:nvSpPr>
          <p:cNvPr id="7" name="Title 1"/>
          <p:cNvSpPr txBox="1">
            <a:spLocks/>
          </p:cNvSpPr>
          <p:nvPr/>
        </p:nvSpPr>
        <p:spPr>
          <a:xfrm>
            <a:off x="150883" y="4941168"/>
            <a:ext cx="8784976" cy="1512168"/>
          </a:xfrm>
          <a:prstGeom prst="rect">
            <a:avLst/>
          </a:prstGeom>
        </p:spPr>
        <p:txBody>
          <a:bodyPr vert="horz" lIns="91440" tIns="45720" rIns="91440" bIns="45720" rtlCol="0" anchor="t"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ZA" sz="1600" b="1" dirty="0" smtClean="0">
              <a:solidFill>
                <a:srgbClr val="FF0000"/>
              </a:solidFill>
              <a:latin typeface="+mj-lt"/>
            </a:endParaRPr>
          </a:p>
          <a:p>
            <a:pPr marL="285750" indent="-285750">
              <a:buFont typeface="Arial" pitchFamily="34" charset="0"/>
              <a:buChar char="•"/>
            </a:pPr>
            <a:endParaRPr lang="en-ZA" sz="1600" b="1" dirty="0" smtClean="0">
              <a:solidFill>
                <a:srgbClr val="FF0000"/>
              </a:solidFill>
              <a:latin typeface="+mj-lt"/>
            </a:endParaRPr>
          </a:p>
          <a:p>
            <a:endParaRPr lang="en-ZA" sz="1600" b="1" dirty="0" smtClean="0">
              <a:solidFill>
                <a:srgbClr val="FF0000"/>
              </a:solidFill>
              <a:latin typeface="+mj-lt"/>
            </a:endParaRPr>
          </a:p>
          <a:p>
            <a:pPr algn="ctr"/>
            <a:endParaRPr lang="en-ZA" sz="1600" b="1" dirty="0">
              <a:solidFill>
                <a:srgbClr val="FF0000"/>
              </a:solidFill>
              <a:latin typeface="+mj-lt"/>
            </a:endParaRPr>
          </a:p>
        </p:txBody>
      </p:sp>
      <p:graphicFrame>
        <p:nvGraphicFramePr>
          <p:cNvPr id="5" name="Content Placeholder 3"/>
          <p:cNvGraphicFramePr>
            <a:graphicFrameLocks noGrp="1"/>
          </p:cNvGraphicFramePr>
          <p:nvPr>
            <p:ph idx="1"/>
            <p:extLst>
              <p:ext uri="{D42A27DB-BD31-4B8C-83A1-F6EECF244321}">
                <p14:modId xmlns:p14="http://schemas.microsoft.com/office/powerpoint/2010/main" xmlns="" val="786646986"/>
              </p:ext>
            </p:extLst>
          </p:nvPr>
        </p:nvGraphicFramePr>
        <p:xfrm>
          <a:off x="438915" y="1340768"/>
          <a:ext cx="8208912" cy="4646790"/>
        </p:xfrm>
        <a:graphic>
          <a:graphicData uri="http://schemas.openxmlformats.org/drawingml/2006/table">
            <a:tbl>
              <a:tblPr firstRow="1" bandRow="1">
                <a:tableStyleId>{5C22544A-7EE6-4342-B048-85BDC9FD1C3A}</a:tableStyleId>
              </a:tblPr>
              <a:tblGrid>
                <a:gridCol w="3453110"/>
                <a:gridCol w="1561607"/>
                <a:gridCol w="1632589"/>
                <a:gridCol w="1561606"/>
              </a:tblGrid>
              <a:tr h="557941">
                <a:tc>
                  <a:txBody>
                    <a:bodyPr/>
                    <a:lstStyle/>
                    <a:p>
                      <a:endParaRPr lang="en-ZA" sz="1600" dirty="0">
                        <a:solidFill>
                          <a:schemeClr val="bg1"/>
                        </a:solidFill>
                        <a:latin typeface="Arial" panose="020B0604020202020204" pitchFamily="34" charset="0"/>
                        <a:cs typeface="Arial" panose="020B0604020202020204" pitchFamily="34" charset="0"/>
                      </a:endParaRPr>
                    </a:p>
                  </a:txBody>
                  <a:tcPr>
                    <a:solidFill>
                      <a:schemeClr val="accent6">
                        <a:lumMod val="50000"/>
                      </a:schemeClr>
                    </a:solidFill>
                  </a:tcPr>
                </a:tc>
                <a:tc>
                  <a:txBody>
                    <a:bodyPr/>
                    <a:lstStyle/>
                    <a:p>
                      <a:r>
                        <a:rPr lang="en-ZA" sz="1600" dirty="0" smtClean="0">
                          <a:solidFill>
                            <a:schemeClr val="bg1"/>
                          </a:solidFill>
                          <a:latin typeface="Arial" panose="020B0604020202020204" pitchFamily="34" charset="0"/>
                          <a:cs typeface="Arial" panose="020B0604020202020204" pitchFamily="34" charset="0"/>
                        </a:rPr>
                        <a:t>2014/15</a:t>
                      </a:r>
                      <a:endParaRPr lang="en-ZA" sz="1600" dirty="0">
                        <a:solidFill>
                          <a:schemeClr val="bg1"/>
                        </a:solidFill>
                        <a:latin typeface="Arial" panose="020B0604020202020204" pitchFamily="34" charset="0"/>
                        <a:cs typeface="Arial" panose="020B0604020202020204" pitchFamily="34" charset="0"/>
                      </a:endParaRPr>
                    </a:p>
                  </a:txBody>
                  <a:tcPr>
                    <a:solidFill>
                      <a:schemeClr val="accent6">
                        <a:lumMod val="50000"/>
                      </a:schemeClr>
                    </a:solidFill>
                  </a:tcPr>
                </a:tc>
                <a:tc>
                  <a:txBody>
                    <a:bodyPr/>
                    <a:lstStyle/>
                    <a:p>
                      <a:r>
                        <a:rPr lang="en-ZA" sz="1600" dirty="0" smtClean="0">
                          <a:solidFill>
                            <a:schemeClr val="bg1"/>
                          </a:solidFill>
                          <a:latin typeface="Arial" panose="020B0604020202020204" pitchFamily="34" charset="0"/>
                          <a:cs typeface="Arial" panose="020B0604020202020204" pitchFamily="34" charset="0"/>
                        </a:rPr>
                        <a:t>2015/16</a:t>
                      </a:r>
                      <a:endParaRPr lang="en-ZA" sz="1600" dirty="0">
                        <a:solidFill>
                          <a:schemeClr val="bg1"/>
                        </a:solidFill>
                        <a:latin typeface="Arial" panose="020B0604020202020204" pitchFamily="34" charset="0"/>
                        <a:cs typeface="Arial" panose="020B0604020202020204" pitchFamily="34" charset="0"/>
                      </a:endParaRPr>
                    </a:p>
                  </a:txBody>
                  <a:tcPr>
                    <a:solidFill>
                      <a:schemeClr val="accent6">
                        <a:lumMod val="50000"/>
                      </a:schemeClr>
                    </a:solidFill>
                  </a:tcPr>
                </a:tc>
                <a:tc>
                  <a:txBody>
                    <a:bodyPr/>
                    <a:lstStyle/>
                    <a:p>
                      <a:r>
                        <a:rPr lang="en-ZA" sz="1600" dirty="0" smtClean="0">
                          <a:solidFill>
                            <a:schemeClr val="bg1"/>
                          </a:solidFill>
                          <a:latin typeface="Arial" panose="020B0604020202020204" pitchFamily="34" charset="0"/>
                          <a:cs typeface="Arial" panose="020B0604020202020204" pitchFamily="34" charset="0"/>
                        </a:rPr>
                        <a:t>2016/17</a:t>
                      </a:r>
                      <a:endParaRPr lang="en-ZA" sz="1600" dirty="0">
                        <a:solidFill>
                          <a:schemeClr val="bg1"/>
                        </a:solidFill>
                        <a:latin typeface="Arial" panose="020B0604020202020204" pitchFamily="34" charset="0"/>
                        <a:cs typeface="Arial" panose="020B0604020202020204" pitchFamily="34" charset="0"/>
                      </a:endParaRPr>
                    </a:p>
                  </a:txBody>
                  <a:tcPr>
                    <a:solidFill>
                      <a:schemeClr val="accent6">
                        <a:lumMod val="50000"/>
                      </a:schemeClr>
                    </a:solidFill>
                  </a:tcPr>
                </a:tc>
              </a:tr>
              <a:tr h="557941">
                <a:tc>
                  <a:txBody>
                    <a:bodyPr/>
                    <a:lstStyle/>
                    <a:p>
                      <a:r>
                        <a:rPr lang="en-ZA" sz="1600" dirty="0" smtClean="0">
                          <a:latin typeface="Arial" panose="020B0604020202020204" pitchFamily="34" charset="0"/>
                          <a:cs typeface="Arial" panose="020B0604020202020204" pitchFamily="34" charset="0"/>
                        </a:rPr>
                        <a:t>Number of Council</a:t>
                      </a:r>
                      <a:r>
                        <a:rPr lang="en-ZA" sz="1600" baseline="0" dirty="0" smtClean="0">
                          <a:latin typeface="Arial" panose="020B0604020202020204" pitchFamily="34" charset="0"/>
                          <a:cs typeface="Arial" panose="020B0604020202020204" pitchFamily="34" charset="0"/>
                        </a:rPr>
                        <a:t> members</a:t>
                      </a:r>
                      <a:endParaRPr lang="en-ZA" sz="1600" dirty="0">
                        <a:latin typeface="Arial" panose="020B0604020202020204" pitchFamily="34" charset="0"/>
                        <a:cs typeface="Arial" panose="020B0604020202020204" pitchFamily="34" charset="0"/>
                      </a:endParaRPr>
                    </a:p>
                  </a:txBody>
                  <a:tcPr>
                    <a:solidFill>
                      <a:schemeClr val="bg2">
                        <a:lumMod val="90000"/>
                      </a:schemeClr>
                    </a:solidFill>
                  </a:tcPr>
                </a:tc>
                <a:tc>
                  <a:txBody>
                    <a:bodyPr/>
                    <a:lstStyle/>
                    <a:p>
                      <a:r>
                        <a:rPr lang="en-ZA" sz="1600" dirty="0" smtClean="0">
                          <a:latin typeface="Arial" panose="020B0604020202020204" pitchFamily="34" charset="0"/>
                          <a:cs typeface="Arial" panose="020B0604020202020204" pitchFamily="34" charset="0"/>
                        </a:rPr>
                        <a:t>17</a:t>
                      </a:r>
                      <a:endParaRPr lang="en-ZA" sz="1600" dirty="0">
                        <a:latin typeface="Arial" panose="020B0604020202020204" pitchFamily="34" charset="0"/>
                        <a:cs typeface="Arial" panose="020B0604020202020204" pitchFamily="34" charset="0"/>
                      </a:endParaRPr>
                    </a:p>
                  </a:txBody>
                  <a:tcPr>
                    <a:solidFill>
                      <a:schemeClr val="bg2">
                        <a:lumMod val="90000"/>
                      </a:schemeClr>
                    </a:solidFill>
                  </a:tcPr>
                </a:tc>
                <a:tc>
                  <a:txBody>
                    <a:bodyPr/>
                    <a:lstStyle/>
                    <a:p>
                      <a:r>
                        <a:rPr lang="en-ZA" sz="1600" dirty="0" smtClean="0">
                          <a:latin typeface="Arial" panose="020B0604020202020204" pitchFamily="34" charset="0"/>
                          <a:cs typeface="Arial" panose="020B0604020202020204" pitchFamily="34" charset="0"/>
                        </a:rPr>
                        <a:t>18</a:t>
                      </a:r>
                      <a:endParaRPr lang="en-ZA" sz="1600" dirty="0">
                        <a:latin typeface="Arial" panose="020B0604020202020204" pitchFamily="34" charset="0"/>
                        <a:cs typeface="Arial" panose="020B0604020202020204" pitchFamily="34" charset="0"/>
                      </a:endParaRPr>
                    </a:p>
                  </a:txBody>
                  <a:tcPr>
                    <a:solidFill>
                      <a:schemeClr val="bg2">
                        <a:lumMod val="90000"/>
                      </a:schemeClr>
                    </a:solidFill>
                  </a:tcPr>
                </a:tc>
                <a:tc>
                  <a:txBody>
                    <a:bodyPr/>
                    <a:lstStyle/>
                    <a:p>
                      <a:r>
                        <a:rPr lang="en-ZA" sz="1600" dirty="0" smtClean="0">
                          <a:latin typeface="Arial" panose="020B0604020202020204" pitchFamily="34" charset="0"/>
                          <a:cs typeface="Arial" panose="020B0604020202020204" pitchFamily="34" charset="0"/>
                        </a:rPr>
                        <a:t>18</a:t>
                      </a:r>
                      <a:endParaRPr lang="en-ZA" sz="1600" dirty="0">
                        <a:latin typeface="Arial" panose="020B0604020202020204" pitchFamily="34" charset="0"/>
                        <a:cs typeface="Arial" panose="020B0604020202020204" pitchFamily="34" charset="0"/>
                      </a:endParaRPr>
                    </a:p>
                  </a:txBody>
                  <a:tcPr>
                    <a:solidFill>
                      <a:schemeClr val="bg2">
                        <a:lumMod val="90000"/>
                      </a:schemeClr>
                    </a:solidFill>
                  </a:tcPr>
                </a:tc>
              </a:tr>
              <a:tr h="557941">
                <a:tc>
                  <a:txBody>
                    <a:bodyPr/>
                    <a:lstStyle/>
                    <a:p>
                      <a:r>
                        <a:rPr lang="en-ZA" sz="1600" dirty="0" smtClean="0">
                          <a:latin typeface="Arial" panose="020B0604020202020204" pitchFamily="34" charset="0"/>
                          <a:cs typeface="Arial" panose="020B0604020202020204" pitchFamily="34" charset="0"/>
                        </a:rPr>
                        <a:t>Number of Council meetings</a:t>
                      </a:r>
                      <a:endParaRPr lang="en-ZA" sz="1600" dirty="0">
                        <a:latin typeface="Arial" panose="020B0604020202020204" pitchFamily="34" charset="0"/>
                        <a:cs typeface="Arial" panose="020B0604020202020204" pitchFamily="34" charset="0"/>
                      </a:endParaRPr>
                    </a:p>
                  </a:txBody>
                  <a:tcPr>
                    <a:solidFill>
                      <a:schemeClr val="bg2">
                        <a:lumMod val="90000"/>
                      </a:schemeClr>
                    </a:solidFill>
                  </a:tcPr>
                </a:tc>
                <a:tc>
                  <a:txBody>
                    <a:bodyPr/>
                    <a:lstStyle/>
                    <a:p>
                      <a:r>
                        <a:rPr lang="en-ZA" sz="1600" dirty="0" smtClean="0">
                          <a:latin typeface="Arial" panose="020B0604020202020204" pitchFamily="34" charset="0"/>
                          <a:cs typeface="Arial" panose="020B0604020202020204" pitchFamily="34" charset="0"/>
                        </a:rPr>
                        <a:t>6</a:t>
                      </a:r>
                      <a:endParaRPr lang="en-ZA" sz="1600" dirty="0">
                        <a:latin typeface="Arial" panose="020B0604020202020204" pitchFamily="34" charset="0"/>
                        <a:cs typeface="Arial" panose="020B0604020202020204" pitchFamily="34" charset="0"/>
                      </a:endParaRPr>
                    </a:p>
                  </a:txBody>
                  <a:tcPr>
                    <a:solidFill>
                      <a:schemeClr val="bg2">
                        <a:lumMod val="90000"/>
                      </a:schemeClr>
                    </a:solidFill>
                  </a:tcPr>
                </a:tc>
                <a:tc>
                  <a:txBody>
                    <a:bodyPr/>
                    <a:lstStyle/>
                    <a:p>
                      <a:r>
                        <a:rPr lang="en-ZA" sz="1600" dirty="0" smtClean="0">
                          <a:latin typeface="Arial" panose="020B0604020202020204" pitchFamily="34" charset="0"/>
                          <a:cs typeface="Arial" panose="020B0604020202020204" pitchFamily="34" charset="0"/>
                        </a:rPr>
                        <a:t>6</a:t>
                      </a:r>
                      <a:endParaRPr lang="en-ZA" sz="1600" dirty="0">
                        <a:latin typeface="Arial" panose="020B0604020202020204" pitchFamily="34" charset="0"/>
                        <a:cs typeface="Arial" panose="020B0604020202020204" pitchFamily="34" charset="0"/>
                      </a:endParaRPr>
                    </a:p>
                  </a:txBody>
                  <a:tcPr>
                    <a:solidFill>
                      <a:schemeClr val="bg2">
                        <a:lumMod val="90000"/>
                      </a:schemeClr>
                    </a:solidFill>
                  </a:tcPr>
                </a:tc>
                <a:tc>
                  <a:txBody>
                    <a:bodyPr/>
                    <a:lstStyle/>
                    <a:p>
                      <a:r>
                        <a:rPr lang="en-ZA" sz="1600" dirty="0" smtClean="0">
                          <a:latin typeface="Arial" panose="020B0604020202020204" pitchFamily="34" charset="0"/>
                          <a:cs typeface="Arial" panose="020B0604020202020204" pitchFamily="34" charset="0"/>
                        </a:rPr>
                        <a:t>2</a:t>
                      </a:r>
                      <a:endParaRPr lang="en-ZA" sz="1600" dirty="0">
                        <a:latin typeface="Arial" panose="020B0604020202020204" pitchFamily="34" charset="0"/>
                        <a:cs typeface="Arial" panose="020B0604020202020204" pitchFamily="34" charset="0"/>
                      </a:endParaRPr>
                    </a:p>
                  </a:txBody>
                  <a:tcPr>
                    <a:solidFill>
                      <a:schemeClr val="bg2">
                        <a:lumMod val="90000"/>
                      </a:schemeClr>
                    </a:solidFill>
                  </a:tcPr>
                </a:tc>
              </a:tr>
              <a:tr h="611029">
                <a:tc>
                  <a:txBody>
                    <a:bodyPr/>
                    <a:lstStyle/>
                    <a:p>
                      <a:r>
                        <a:rPr lang="en-ZA" sz="1600" dirty="0" smtClean="0">
                          <a:latin typeface="Arial" panose="020B0604020202020204" pitchFamily="34" charset="0"/>
                          <a:cs typeface="Arial" panose="020B0604020202020204" pitchFamily="34" charset="0"/>
                        </a:rPr>
                        <a:t>Number of Council committee meetings</a:t>
                      </a:r>
                      <a:endParaRPr lang="en-ZA" sz="1600" dirty="0">
                        <a:latin typeface="Arial" panose="020B0604020202020204" pitchFamily="34" charset="0"/>
                        <a:cs typeface="Arial" panose="020B0604020202020204" pitchFamily="34" charset="0"/>
                      </a:endParaRPr>
                    </a:p>
                  </a:txBody>
                  <a:tcPr>
                    <a:solidFill>
                      <a:schemeClr val="bg2">
                        <a:lumMod val="90000"/>
                      </a:schemeClr>
                    </a:solidFill>
                  </a:tcPr>
                </a:tc>
                <a:tc>
                  <a:txBody>
                    <a:bodyPr/>
                    <a:lstStyle/>
                    <a:p>
                      <a:r>
                        <a:rPr lang="en-ZA" sz="1600" dirty="0" smtClean="0">
                          <a:latin typeface="Arial" panose="020B0604020202020204" pitchFamily="34" charset="0"/>
                          <a:cs typeface="Arial" panose="020B0604020202020204" pitchFamily="34" charset="0"/>
                        </a:rPr>
                        <a:t>4</a:t>
                      </a:r>
                      <a:endParaRPr lang="en-ZA" sz="1600" dirty="0">
                        <a:latin typeface="Arial" panose="020B0604020202020204" pitchFamily="34" charset="0"/>
                        <a:cs typeface="Arial" panose="020B0604020202020204" pitchFamily="34" charset="0"/>
                      </a:endParaRPr>
                    </a:p>
                  </a:txBody>
                  <a:tcPr>
                    <a:solidFill>
                      <a:schemeClr val="bg2">
                        <a:lumMod val="90000"/>
                      </a:schemeClr>
                    </a:solidFill>
                  </a:tcPr>
                </a:tc>
                <a:tc>
                  <a:txBody>
                    <a:bodyPr/>
                    <a:lstStyle/>
                    <a:p>
                      <a:r>
                        <a:rPr lang="en-ZA" sz="1600" dirty="0" smtClean="0">
                          <a:latin typeface="Arial" panose="020B0604020202020204" pitchFamily="34" charset="0"/>
                          <a:cs typeface="Arial" panose="020B0604020202020204" pitchFamily="34" charset="0"/>
                        </a:rPr>
                        <a:t>8</a:t>
                      </a:r>
                      <a:endParaRPr lang="en-ZA" sz="1600" dirty="0">
                        <a:latin typeface="Arial" panose="020B0604020202020204" pitchFamily="34" charset="0"/>
                        <a:cs typeface="Arial" panose="020B0604020202020204" pitchFamily="34" charset="0"/>
                      </a:endParaRPr>
                    </a:p>
                  </a:txBody>
                  <a:tcPr>
                    <a:solidFill>
                      <a:schemeClr val="bg2">
                        <a:lumMod val="90000"/>
                      </a:schemeClr>
                    </a:solidFill>
                  </a:tcPr>
                </a:tc>
                <a:tc>
                  <a:txBody>
                    <a:bodyPr/>
                    <a:lstStyle/>
                    <a:p>
                      <a:r>
                        <a:rPr lang="en-ZA" sz="1600" dirty="0" smtClean="0">
                          <a:latin typeface="Arial" panose="020B0604020202020204" pitchFamily="34" charset="0"/>
                          <a:cs typeface="Arial" panose="020B0604020202020204" pitchFamily="34" charset="0"/>
                        </a:rPr>
                        <a:t>3</a:t>
                      </a:r>
                      <a:endParaRPr lang="en-ZA" sz="1600" dirty="0">
                        <a:latin typeface="Arial" panose="020B0604020202020204" pitchFamily="34" charset="0"/>
                        <a:cs typeface="Arial" panose="020B0604020202020204" pitchFamily="34" charset="0"/>
                      </a:endParaRPr>
                    </a:p>
                  </a:txBody>
                  <a:tcPr>
                    <a:solidFill>
                      <a:schemeClr val="bg2">
                        <a:lumMod val="90000"/>
                      </a:schemeClr>
                    </a:solidFill>
                  </a:tcPr>
                </a:tc>
              </a:tr>
              <a:tr h="611029">
                <a:tc>
                  <a:txBody>
                    <a:bodyPr/>
                    <a:lstStyle/>
                    <a:p>
                      <a:r>
                        <a:rPr lang="en-ZA" sz="1600" dirty="0" smtClean="0">
                          <a:latin typeface="Arial" panose="020B0604020202020204" pitchFamily="34" charset="0"/>
                          <a:cs typeface="Arial" panose="020B0604020202020204" pitchFamily="34" charset="0"/>
                        </a:rPr>
                        <a:t>Attendance rate of Council meetings</a:t>
                      </a:r>
                      <a:endParaRPr lang="en-ZA" sz="1600" dirty="0">
                        <a:latin typeface="Arial" panose="020B0604020202020204" pitchFamily="34" charset="0"/>
                        <a:cs typeface="Arial" panose="020B0604020202020204" pitchFamily="34" charset="0"/>
                      </a:endParaRPr>
                    </a:p>
                  </a:txBody>
                  <a:tcPr>
                    <a:solidFill>
                      <a:schemeClr val="bg2">
                        <a:lumMod val="90000"/>
                      </a:schemeClr>
                    </a:solidFill>
                  </a:tcPr>
                </a:tc>
                <a:tc>
                  <a:txBody>
                    <a:bodyPr/>
                    <a:lstStyle/>
                    <a:p>
                      <a:r>
                        <a:rPr lang="en-ZA" sz="1600" dirty="0" smtClean="0">
                          <a:latin typeface="Arial" panose="020B0604020202020204" pitchFamily="34" charset="0"/>
                          <a:cs typeface="Arial" panose="020B0604020202020204" pitchFamily="34" charset="0"/>
                        </a:rPr>
                        <a:t>90%</a:t>
                      </a:r>
                      <a:endParaRPr lang="en-ZA" sz="1600" dirty="0">
                        <a:latin typeface="Arial" panose="020B0604020202020204" pitchFamily="34" charset="0"/>
                        <a:cs typeface="Arial" panose="020B0604020202020204" pitchFamily="34" charset="0"/>
                      </a:endParaRPr>
                    </a:p>
                  </a:txBody>
                  <a:tcPr>
                    <a:solidFill>
                      <a:schemeClr val="bg2">
                        <a:lumMod val="90000"/>
                      </a:schemeClr>
                    </a:solidFill>
                  </a:tcPr>
                </a:tc>
                <a:tc>
                  <a:txBody>
                    <a:bodyPr/>
                    <a:lstStyle/>
                    <a:p>
                      <a:r>
                        <a:rPr lang="en-ZA" sz="1600" dirty="0" smtClean="0">
                          <a:latin typeface="Arial" panose="020B0604020202020204" pitchFamily="34" charset="0"/>
                          <a:cs typeface="Arial" panose="020B0604020202020204" pitchFamily="34" charset="0"/>
                        </a:rPr>
                        <a:t>80%</a:t>
                      </a:r>
                      <a:endParaRPr lang="en-ZA" sz="1600" dirty="0">
                        <a:latin typeface="Arial" panose="020B0604020202020204" pitchFamily="34" charset="0"/>
                        <a:cs typeface="Arial" panose="020B0604020202020204" pitchFamily="34" charset="0"/>
                      </a:endParaRPr>
                    </a:p>
                  </a:txBody>
                  <a:tcPr>
                    <a:solidFill>
                      <a:schemeClr val="bg2">
                        <a:lumMod val="90000"/>
                      </a:schemeClr>
                    </a:solidFill>
                  </a:tcPr>
                </a:tc>
                <a:tc>
                  <a:txBody>
                    <a:bodyPr/>
                    <a:lstStyle/>
                    <a:p>
                      <a:r>
                        <a:rPr lang="en-ZA" sz="1600" dirty="0" smtClean="0">
                          <a:latin typeface="Arial" panose="020B0604020202020204" pitchFamily="34" charset="0"/>
                          <a:cs typeface="Arial" panose="020B0604020202020204" pitchFamily="34" charset="0"/>
                        </a:rPr>
                        <a:t>95%</a:t>
                      </a:r>
                      <a:endParaRPr lang="en-ZA" sz="1600" dirty="0">
                        <a:latin typeface="Arial" panose="020B0604020202020204" pitchFamily="34" charset="0"/>
                        <a:cs typeface="Arial" panose="020B0604020202020204" pitchFamily="34" charset="0"/>
                      </a:endParaRPr>
                    </a:p>
                  </a:txBody>
                  <a:tcPr>
                    <a:solidFill>
                      <a:schemeClr val="bg2">
                        <a:lumMod val="90000"/>
                      </a:schemeClr>
                    </a:solidFill>
                  </a:tcPr>
                </a:tc>
              </a:tr>
              <a:tr h="611029">
                <a:tc>
                  <a:txBody>
                    <a:bodyPr/>
                    <a:lstStyle/>
                    <a:p>
                      <a:r>
                        <a:rPr lang="en-ZA" sz="1600" dirty="0" smtClean="0">
                          <a:latin typeface="Arial" panose="020B0604020202020204" pitchFamily="34" charset="0"/>
                          <a:cs typeface="Arial" panose="020B0604020202020204" pitchFamily="34" charset="0"/>
                        </a:rPr>
                        <a:t>Number of Audit</a:t>
                      </a:r>
                      <a:r>
                        <a:rPr lang="en-ZA" sz="1600" baseline="0" dirty="0" smtClean="0">
                          <a:latin typeface="Arial" panose="020B0604020202020204" pitchFamily="34" charset="0"/>
                          <a:cs typeface="Arial" panose="020B0604020202020204" pitchFamily="34" charset="0"/>
                        </a:rPr>
                        <a:t> Committee meetings</a:t>
                      </a:r>
                      <a:endParaRPr lang="en-ZA" sz="1600" dirty="0">
                        <a:latin typeface="Arial" panose="020B0604020202020204" pitchFamily="34" charset="0"/>
                        <a:cs typeface="Arial" panose="020B0604020202020204" pitchFamily="34" charset="0"/>
                      </a:endParaRPr>
                    </a:p>
                  </a:txBody>
                  <a:tcPr>
                    <a:solidFill>
                      <a:schemeClr val="bg2">
                        <a:lumMod val="90000"/>
                      </a:schemeClr>
                    </a:solidFill>
                  </a:tcPr>
                </a:tc>
                <a:tc>
                  <a:txBody>
                    <a:bodyPr/>
                    <a:lstStyle/>
                    <a:p>
                      <a:r>
                        <a:rPr lang="en-ZA" sz="1600" dirty="0" smtClean="0">
                          <a:latin typeface="Arial" panose="020B0604020202020204" pitchFamily="34" charset="0"/>
                          <a:cs typeface="Arial" panose="020B0604020202020204" pitchFamily="34" charset="0"/>
                        </a:rPr>
                        <a:t>5</a:t>
                      </a:r>
                      <a:endParaRPr lang="en-ZA" sz="1600" dirty="0">
                        <a:latin typeface="Arial" panose="020B0604020202020204" pitchFamily="34" charset="0"/>
                        <a:cs typeface="Arial" panose="020B0604020202020204" pitchFamily="34" charset="0"/>
                      </a:endParaRPr>
                    </a:p>
                  </a:txBody>
                  <a:tcPr>
                    <a:solidFill>
                      <a:schemeClr val="bg2">
                        <a:lumMod val="90000"/>
                      </a:schemeClr>
                    </a:solidFill>
                  </a:tcPr>
                </a:tc>
                <a:tc>
                  <a:txBody>
                    <a:bodyPr/>
                    <a:lstStyle/>
                    <a:p>
                      <a:r>
                        <a:rPr lang="en-ZA" sz="1600" dirty="0" smtClean="0">
                          <a:latin typeface="Arial" panose="020B0604020202020204" pitchFamily="34" charset="0"/>
                          <a:cs typeface="Arial" panose="020B0604020202020204" pitchFamily="34" charset="0"/>
                        </a:rPr>
                        <a:t>4</a:t>
                      </a:r>
                      <a:endParaRPr lang="en-ZA" sz="1600" dirty="0">
                        <a:latin typeface="Arial" panose="020B0604020202020204" pitchFamily="34" charset="0"/>
                        <a:cs typeface="Arial" panose="020B0604020202020204" pitchFamily="34" charset="0"/>
                      </a:endParaRPr>
                    </a:p>
                  </a:txBody>
                  <a:tcPr>
                    <a:solidFill>
                      <a:schemeClr val="bg2">
                        <a:lumMod val="90000"/>
                      </a:schemeClr>
                    </a:solidFill>
                  </a:tcPr>
                </a:tc>
                <a:tc>
                  <a:txBody>
                    <a:bodyPr/>
                    <a:lstStyle/>
                    <a:p>
                      <a:r>
                        <a:rPr lang="en-ZA" sz="1600" dirty="0" smtClean="0">
                          <a:latin typeface="Arial" panose="020B0604020202020204" pitchFamily="34" charset="0"/>
                          <a:cs typeface="Arial" panose="020B0604020202020204" pitchFamily="34" charset="0"/>
                        </a:rPr>
                        <a:t>2</a:t>
                      </a:r>
                      <a:endParaRPr lang="en-ZA" sz="1600" dirty="0">
                        <a:latin typeface="Arial" panose="020B0604020202020204" pitchFamily="34" charset="0"/>
                        <a:cs typeface="Arial" panose="020B0604020202020204" pitchFamily="34" charset="0"/>
                      </a:endParaRPr>
                    </a:p>
                  </a:txBody>
                  <a:tcPr>
                    <a:solidFill>
                      <a:schemeClr val="bg2">
                        <a:lumMod val="90000"/>
                      </a:schemeClr>
                    </a:solidFill>
                  </a:tcPr>
                </a:tc>
              </a:tr>
              <a:tr h="581939">
                <a:tc>
                  <a:txBody>
                    <a:bodyPr/>
                    <a:lstStyle/>
                    <a:p>
                      <a:r>
                        <a:rPr lang="en-ZA" sz="1600" dirty="0" smtClean="0">
                          <a:latin typeface="Arial" panose="020B0604020202020204" pitchFamily="34" charset="0"/>
                          <a:cs typeface="Arial" panose="020B0604020202020204" pitchFamily="34" charset="0"/>
                        </a:rPr>
                        <a:t>Number</a:t>
                      </a:r>
                      <a:r>
                        <a:rPr lang="en-ZA" sz="1600" baseline="0" dirty="0" smtClean="0">
                          <a:latin typeface="Arial" panose="020B0604020202020204" pitchFamily="34" charset="0"/>
                          <a:cs typeface="Arial" panose="020B0604020202020204" pitchFamily="34" charset="0"/>
                        </a:rPr>
                        <a:t> of Management meetings</a:t>
                      </a:r>
                      <a:endParaRPr lang="en-ZA" sz="1600" dirty="0">
                        <a:latin typeface="Arial" panose="020B0604020202020204" pitchFamily="34" charset="0"/>
                        <a:cs typeface="Arial" panose="020B0604020202020204" pitchFamily="34" charset="0"/>
                      </a:endParaRPr>
                    </a:p>
                  </a:txBody>
                  <a:tcPr>
                    <a:solidFill>
                      <a:schemeClr val="bg2">
                        <a:lumMod val="90000"/>
                      </a:schemeClr>
                    </a:solidFill>
                  </a:tcPr>
                </a:tc>
                <a:tc>
                  <a:txBody>
                    <a:bodyPr/>
                    <a:lstStyle/>
                    <a:p>
                      <a:r>
                        <a:rPr lang="en-ZA" sz="1600" dirty="0" smtClean="0">
                          <a:latin typeface="Arial" panose="020B0604020202020204" pitchFamily="34" charset="0"/>
                          <a:cs typeface="Arial" panose="020B0604020202020204" pitchFamily="34" charset="0"/>
                        </a:rPr>
                        <a:t>4</a:t>
                      </a:r>
                      <a:endParaRPr lang="en-ZA" sz="1600" dirty="0">
                        <a:latin typeface="Arial" panose="020B0604020202020204" pitchFamily="34" charset="0"/>
                        <a:cs typeface="Arial" panose="020B0604020202020204" pitchFamily="34" charset="0"/>
                      </a:endParaRPr>
                    </a:p>
                  </a:txBody>
                  <a:tcPr>
                    <a:solidFill>
                      <a:schemeClr val="bg2">
                        <a:lumMod val="90000"/>
                      </a:schemeClr>
                    </a:solidFill>
                  </a:tcPr>
                </a:tc>
                <a:tc>
                  <a:txBody>
                    <a:bodyPr/>
                    <a:lstStyle/>
                    <a:p>
                      <a:r>
                        <a:rPr lang="en-ZA" sz="1600" dirty="0" smtClean="0">
                          <a:latin typeface="Arial" panose="020B0604020202020204" pitchFamily="34" charset="0"/>
                          <a:cs typeface="Arial" panose="020B0604020202020204" pitchFamily="34" charset="0"/>
                        </a:rPr>
                        <a:t>17</a:t>
                      </a:r>
                      <a:endParaRPr lang="en-ZA" sz="1600" dirty="0">
                        <a:latin typeface="Arial" panose="020B0604020202020204" pitchFamily="34" charset="0"/>
                        <a:cs typeface="Arial" panose="020B0604020202020204" pitchFamily="34" charset="0"/>
                      </a:endParaRPr>
                    </a:p>
                  </a:txBody>
                  <a:tcPr>
                    <a:solidFill>
                      <a:schemeClr val="bg2">
                        <a:lumMod val="90000"/>
                      </a:schemeClr>
                    </a:solidFill>
                  </a:tcPr>
                </a:tc>
                <a:tc>
                  <a:txBody>
                    <a:bodyPr/>
                    <a:lstStyle/>
                    <a:p>
                      <a:r>
                        <a:rPr lang="en-ZA" sz="1600" dirty="0" smtClean="0">
                          <a:latin typeface="Arial" panose="020B0604020202020204" pitchFamily="34" charset="0"/>
                          <a:cs typeface="Arial" panose="020B0604020202020204" pitchFamily="34" charset="0"/>
                        </a:rPr>
                        <a:t>3</a:t>
                      </a:r>
                      <a:endParaRPr lang="en-ZA" sz="1600" dirty="0">
                        <a:latin typeface="Arial" panose="020B0604020202020204" pitchFamily="34" charset="0"/>
                        <a:cs typeface="Arial" panose="020B0604020202020204" pitchFamily="34" charset="0"/>
                      </a:endParaRPr>
                    </a:p>
                  </a:txBody>
                  <a:tcPr>
                    <a:solidFill>
                      <a:schemeClr val="bg2">
                        <a:lumMod val="90000"/>
                      </a:schemeClr>
                    </a:solidFill>
                  </a:tcPr>
                </a:tc>
              </a:tr>
              <a:tr h="557941">
                <a:tc>
                  <a:txBody>
                    <a:bodyPr/>
                    <a:lstStyle/>
                    <a:p>
                      <a:r>
                        <a:rPr lang="en-ZA" sz="1600" dirty="0" smtClean="0">
                          <a:latin typeface="Arial" panose="020B0604020202020204" pitchFamily="34" charset="0"/>
                          <a:cs typeface="Arial" panose="020B0604020202020204" pitchFamily="34" charset="0"/>
                        </a:rPr>
                        <a:t>Number</a:t>
                      </a:r>
                      <a:r>
                        <a:rPr lang="en-ZA" sz="1600" baseline="0" dirty="0" smtClean="0">
                          <a:latin typeface="Arial" panose="020B0604020202020204" pitchFamily="34" charset="0"/>
                          <a:cs typeface="Arial" panose="020B0604020202020204" pitchFamily="34" charset="0"/>
                        </a:rPr>
                        <a:t> of Staff meetings</a:t>
                      </a:r>
                      <a:endParaRPr lang="en-ZA" sz="1600" dirty="0">
                        <a:latin typeface="Arial" panose="020B0604020202020204" pitchFamily="34" charset="0"/>
                        <a:cs typeface="Arial" panose="020B0604020202020204" pitchFamily="34" charset="0"/>
                      </a:endParaRPr>
                    </a:p>
                  </a:txBody>
                  <a:tcPr>
                    <a:solidFill>
                      <a:schemeClr val="bg2">
                        <a:lumMod val="90000"/>
                      </a:schemeClr>
                    </a:solidFill>
                  </a:tcPr>
                </a:tc>
                <a:tc>
                  <a:txBody>
                    <a:bodyPr/>
                    <a:lstStyle/>
                    <a:p>
                      <a:r>
                        <a:rPr lang="en-ZA" sz="1600" dirty="0" smtClean="0">
                          <a:latin typeface="Arial" panose="020B0604020202020204" pitchFamily="34" charset="0"/>
                          <a:cs typeface="Arial" panose="020B0604020202020204" pitchFamily="34" charset="0"/>
                        </a:rPr>
                        <a:t>8</a:t>
                      </a:r>
                      <a:endParaRPr lang="en-ZA" sz="1600" dirty="0">
                        <a:latin typeface="Arial" panose="020B0604020202020204" pitchFamily="34" charset="0"/>
                        <a:cs typeface="Arial" panose="020B0604020202020204" pitchFamily="34" charset="0"/>
                      </a:endParaRPr>
                    </a:p>
                  </a:txBody>
                  <a:tcPr>
                    <a:solidFill>
                      <a:schemeClr val="bg2">
                        <a:lumMod val="90000"/>
                      </a:schemeClr>
                    </a:solidFill>
                  </a:tcPr>
                </a:tc>
                <a:tc>
                  <a:txBody>
                    <a:bodyPr/>
                    <a:lstStyle/>
                    <a:p>
                      <a:r>
                        <a:rPr lang="en-ZA" sz="1600" dirty="0" smtClean="0">
                          <a:latin typeface="Arial" panose="020B0604020202020204" pitchFamily="34" charset="0"/>
                          <a:cs typeface="Arial" panose="020B0604020202020204" pitchFamily="34" charset="0"/>
                        </a:rPr>
                        <a:t>7</a:t>
                      </a:r>
                      <a:endParaRPr lang="en-ZA" sz="1600" dirty="0">
                        <a:latin typeface="Arial" panose="020B0604020202020204" pitchFamily="34" charset="0"/>
                        <a:cs typeface="Arial" panose="020B0604020202020204" pitchFamily="34" charset="0"/>
                      </a:endParaRPr>
                    </a:p>
                  </a:txBody>
                  <a:tcPr>
                    <a:solidFill>
                      <a:schemeClr val="bg2">
                        <a:lumMod val="90000"/>
                      </a:schemeClr>
                    </a:solidFill>
                  </a:tcPr>
                </a:tc>
                <a:tc>
                  <a:txBody>
                    <a:bodyPr/>
                    <a:lstStyle/>
                    <a:p>
                      <a:r>
                        <a:rPr lang="en-ZA" sz="1600" dirty="0" smtClean="0">
                          <a:latin typeface="Arial" panose="020B0604020202020204" pitchFamily="34" charset="0"/>
                          <a:cs typeface="Arial" panose="020B0604020202020204" pitchFamily="34" charset="0"/>
                        </a:rPr>
                        <a:t>2</a:t>
                      </a:r>
                      <a:endParaRPr lang="en-ZA" sz="1600" dirty="0">
                        <a:latin typeface="Arial" panose="020B0604020202020204" pitchFamily="34" charset="0"/>
                        <a:cs typeface="Arial" panose="020B0604020202020204" pitchFamily="34" charset="0"/>
                      </a:endParaRPr>
                    </a:p>
                  </a:txBody>
                  <a:tcPr>
                    <a:solidFill>
                      <a:schemeClr val="bg2">
                        <a:lumMod val="90000"/>
                      </a:schemeClr>
                    </a:solidFill>
                  </a:tcPr>
                </a:tc>
              </a:tr>
            </a:tbl>
          </a:graphicData>
        </a:graphic>
      </p:graphicFrame>
      <p:sp>
        <p:nvSpPr>
          <p:cNvPr id="3" name="Slide Number Placeholder 2"/>
          <p:cNvSpPr>
            <a:spLocks noGrp="1"/>
          </p:cNvSpPr>
          <p:nvPr>
            <p:ph type="sldNum" sz="quarter" idx="4"/>
          </p:nvPr>
        </p:nvSpPr>
        <p:spPr/>
        <p:txBody>
          <a:bodyPr/>
          <a:lstStyle/>
          <a:p>
            <a:r>
              <a:rPr lang="en-ZA" dirty="0" smtClean="0"/>
              <a:t>11</a:t>
            </a:r>
          </a:p>
        </p:txBody>
      </p:sp>
    </p:spTree>
    <p:extLst>
      <p:ext uri="{BB962C8B-B14F-4D97-AF65-F5344CB8AC3E}">
        <p14:creationId xmlns:p14="http://schemas.microsoft.com/office/powerpoint/2010/main" xmlns="" val="13757612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76672"/>
            <a:ext cx="8579296" cy="576064"/>
          </a:xfrm>
        </p:spPr>
        <p:txBody>
          <a:bodyPr>
            <a:noAutofit/>
          </a:bodyPr>
          <a:lstStyle/>
          <a:p>
            <a:pPr algn="ctr"/>
            <a:r>
              <a:rPr lang="en-ZA" sz="3200" dirty="0" smtClean="0"/>
              <a:t>LEGISLATIVE CONSTRAINTS  </a:t>
            </a:r>
            <a:endParaRPr lang="en-ZA" sz="3200" dirty="0"/>
          </a:p>
        </p:txBody>
      </p:sp>
      <p:sp>
        <p:nvSpPr>
          <p:cNvPr id="3" name="Content Placeholder 2"/>
          <p:cNvSpPr>
            <a:spLocks noGrp="1"/>
          </p:cNvSpPr>
          <p:nvPr>
            <p:ph idx="1"/>
          </p:nvPr>
        </p:nvSpPr>
        <p:spPr>
          <a:xfrm>
            <a:off x="611560" y="1340768"/>
            <a:ext cx="7920880" cy="4343400"/>
          </a:xfrm>
        </p:spPr>
        <p:txBody>
          <a:bodyPr/>
          <a:lstStyle/>
          <a:p>
            <a:pPr algn="just">
              <a:lnSpc>
                <a:spcPct val="150000"/>
              </a:lnSpc>
            </a:pPr>
            <a:r>
              <a:rPr lang="en-US" sz="1800" b="0" dirty="0" smtClean="0">
                <a:solidFill>
                  <a:schemeClr val="tx1"/>
                </a:solidFill>
              </a:rPr>
              <a:t>National Arts Council Act provides for a huge number of Council </a:t>
            </a:r>
            <a:r>
              <a:rPr lang="en-US" sz="1800" b="0" dirty="0">
                <a:solidFill>
                  <a:schemeClr val="tx1"/>
                </a:solidFill>
              </a:rPr>
              <a:t>m</a:t>
            </a:r>
            <a:r>
              <a:rPr lang="en-US" sz="1800" b="0" dirty="0" smtClean="0">
                <a:solidFill>
                  <a:schemeClr val="tx1"/>
                </a:solidFill>
              </a:rPr>
              <a:t>embers and the Council subcommittees. This is threatening the ability of the National Arts Council to sustain its governance structures. </a:t>
            </a:r>
          </a:p>
          <a:p>
            <a:pPr algn="just">
              <a:lnSpc>
                <a:spcPct val="150000"/>
              </a:lnSpc>
            </a:pPr>
            <a:r>
              <a:rPr lang="en-US" sz="1800" b="0" dirty="0" smtClean="0">
                <a:solidFill>
                  <a:schemeClr val="tx1"/>
                </a:solidFill>
              </a:rPr>
              <a:t>The Act states that the grant received from the Department of Arts and Culture must be divided into the ratio of 75:25 for both disbursements and administration respectively. </a:t>
            </a:r>
          </a:p>
          <a:p>
            <a:pPr algn="just">
              <a:lnSpc>
                <a:spcPct val="150000"/>
              </a:lnSpc>
            </a:pPr>
            <a:r>
              <a:rPr lang="en-US" sz="1800" b="0" dirty="0" smtClean="0">
                <a:solidFill>
                  <a:schemeClr val="tx1"/>
                </a:solidFill>
              </a:rPr>
              <a:t>The above provision implies that more money is available for disbursements and very limited funding is provided for the day to day operations of the National Arts Council. </a:t>
            </a:r>
            <a:endParaRPr lang="en-US" sz="1800" b="0" dirty="0">
              <a:solidFill>
                <a:schemeClr val="tx1"/>
              </a:solidFill>
            </a:endParaRPr>
          </a:p>
          <a:p>
            <a:endParaRPr lang="en-ZA" dirty="0"/>
          </a:p>
        </p:txBody>
      </p:sp>
      <p:sp>
        <p:nvSpPr>
          <p:cNvPr id="4" name="Slide Number Placeholder 3"/>
          <p:cNvSpPr>
            <a:spLocks noGrp="1"/>
          </p:cNvSpPr>
          <p:nvPr>
            <p:ph type="sldNum" sz="quarter" idx="4"/>
          </p:nvPr>
        </p:nvSpPr>
        <p:spPr/>
        <p:txBody>
          <a:bodyPr/>
          <a:lstStyle/>
          <a:p>
            <a:r>
              <a:rPr lang="en-ZA" dirty="0" smtClean="0"/>
              <a:t>12</a:t>
            </a:r>
          </a:p>
        </p:txBody>
      </p:sp>
    </p:spTree>
    <p:extLst>
      <p:ext uri="{BB962C8B-B14F-4D97-AF65-F5344CB8AC3E}">
        <p14:creationId xmlns:p14="http://schemas.microsoft.com/office/powerpoint/2010/main" xmlns="" val="34307805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76672"/>
            <a:ext cx="8579296" cy="576064"/>
          </a:xfrm>
        </p:spPr>
        <p:txBody>
          <a:bodyPr>
            <a:noAutofit/>
          </a:bodyPr>
          <a:lstStyle/>
          <a:p>
            <a:pPr algn="ctr"/>
            <a:r>
              <a:rPr lang="en-ZA" sz="3200" dirty="0" smtClean="0"/>
              <a:t>OTHER ISSUES  </a:t>
            </a:r>
            <a:endParaRPr lang="en-ZA" sz="3200" dirty="0"/>
          </a:p>
        </p:txBody>
      </p:sp>
      <p:sp>
        <p:nvSpPr>
          <p:cNvPr id="3" name="Content Placeholder 2"/>
          <p:cNvSpPr>
            <a:spLocks noGrp="1"/>
          </p:cNvSpPr>
          <p:nvPr>
            <p:ph idx="1"/>
          </p:nvPr>
        </p:nvSpPr>
        <p:spPr>
          <a:xfrm>
            <a:off x="611560" y="1340768"/>
            <a:ext cx="8136904" cy="4343400"/>
          </a:xfrm>
        </p:spPr>
        <p:txBody>
          <a:bodyPr>
            <a:normAutofit/>
          </a:bodyPr>
          <a:lstStyle/>
          <a:p>
            <a:pPr marL="0" indent="0" algn="just">
              <a:lnSpc>
                <a:spcPct val="150000"/>
              </a:lnSpc>
              <a:buNone/>
            </a:pPr>
            <a:r>
              <a:rPr lang="en-US" sz="1800" b="0" dirty="0" smtClean="0">
                <a:solidFill>
                  <a:schemeClr val="tx1"/>
                </a:solidFill>
              </a:rPr>
              <a:t>The Department has noted a number of queries  received by the National Arts Council from print media with regards to:</a:t>
            </a:r>
          </a:p>
          <a:p>
            <a:pPr marL="0" indent="0" algn="just">
              <a:lnSpc>
                <a:spcPct val="150000"/>
              </a:lnSpc>
              <a:buNone/>
            </a:pPr>
            <a:endParaRPr lang="en-US" sz="1800" b="0" dirty="0" smtClean="0">
              <a:solidFill>
                <a:schemeClr val="tx1"/>
              </a:solidFill>
            </a:endParaRPr>
          </a:p>
          <a:p>
            <a:pPr algn="just">
              <a:lnSpc>
                <a:spcPct val="150000"/>
              </a:lnSpc>
            </a:pPr>
            <a:r>
              <a:rPr lang="en-US" sz="1800" b="0" dirty="0" smtClean="0">
                <a:solidFill>
                  <a:schemeClr val="tx1"/>
                </a:solidFill>
              </a:rPr>
              <a:t>Allegations of maladministration pertaining to funding of Flagship projects.</a:t>
            </a:r>
          </a:p>
          <a:p>
            <a:pPr algn="just">
              <a:lnSpc>
                <a:spcPct val="150000"/>
              </a:lnSpc>
            </a:pPr>
            <a:r>
              <a:rPr lang="en-US" sz="1800" b="0" dirty="0" smtClean="0">
                <a:solidFill>
                  <a:schemeClr val="tx1"/>
                </a:solidFill>
              </a:rPr>
              <a:t>Salary increment of the Chief Executive Officer and Chief Financial Officer.</a:t>
            </a:r>
          </a:p>
          <a:p>
            <a:pPr marL="0" indent="0" algn="just">
              <a:lnSpc>
                <a:spcPct val="150000"/>
              </a:lnSpc>
              <a:buNone/>
            </a:pPr>
            <a:endParaRPr lang="en-US" sz="1800" b="0" dirty="0" smtClean="0">
              <a:solidFill>
                <a:schemeClr val="tx1"/>
              </a:solidFill>
            </a:endParaRPr>
          </a:p>
          <a:p>
            <a:pPr marL="0" indent="0" algn="just">
              <a:lnSpc>
                <a:spcPct val="150000"/>
              </a:lnSpc>
              <a:buNone/>
            </a:pPr>
            <a:r>
              <a:rPr lang="en-US" sz="1800" b="0" dirty="0">
                <a:solidFill>
                  <a:schemeClr val="tx1"/>
                </a:solidFill>
              </a:rPr>
              <a:t>A formal response on the above allegations will be furnished as requested by the Portfolio Committee.</a:t>
            </a:r>
          </a:p>
          <a:p>
            <a:pPr marL="0" indent="0" algn="just">
              <a:lnSpc>
                <a:spcPct val="150000"/>
              </a:lnSpc>
              <a:buNone/>
            </a:pPr>
            <a:endParaRPr lang="en-US" sz="1800" b="0" dirty="0">
              <a:solidFill>
                <a:schemeClr val="tx1"/>
              </a:solidFill>
            </a:endParaRPr>
          </a:p>
          <a:p>
            <a:endParaRPr lang="en-ZA" dirty="0"/>
          </a:p>
        </p:txBody>
      </p:sp>
      <p:sp>
        <p:nvSpPr>
          <p:cNvPr id="4" name="Slide Number Placeholder 3"/>
          <p:cNvSpPr>
            <a:spLocks noGrp="1"/>
          </p:cNvSpPr>
          <p:nvPr>
            <p:ph type="sldNum" sz="quarter" idx="4"/>
          </p:nvPr>
        </p:nvSpPr>
        <p:spPr/>
        <p:txBody>
          <a:bodyPr/>
          <a:lstStyle/>
          <a:p>
            <a:r>
              <a:rPr lang="en-ZA" dirty="0" smtClean="0"/>
              <a:t>13</a:t>
            </a:r>
          </a:p>
        </p:txBody>
      </p:sp>
    </p:spTree>
    <p:extLst>
      <p:ext uri="{BB962C8B-B14F-4D97-AF65-F5344CB8AC3E}">
        <p14:creationId xmlns:p14="http://schemas.microsoft.com/office/powerpoint/2010/main" xmlns="" val="36646676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8"/>
          <p:cNvSpPr>
            <a:spLocks noGrp="1"/>
          </p:cNvSpPr>
          <p:nvPr>
            <p:ph type="title"/>
          </p:nvPr>
        </p:nvSpPr>
        <p:spPr>
          <a:xfrm>
            <a:off x="1547664" y="2492896"/>
            <a:ext cx="5997352" cy="1224136"/>
          </a:xfrm>
        </p:spPr>
        <p:txBody>
          <a:bodyPr>
            <a:normAutofit/>
          </a:bodyPr>
          <a:lstStyle/>
          <a:p>
            <a:pPr algn="ctr"/>
            <a:r>
              <a:rPr lang="en-US" dirty="0" smtClean="0">
                <a:solidFill>
                  <a:schemeClr val="accent2">
                    <a:lumMod val="50000"/>
                  </a:schemeClr>
                </a:solidFill>
                <a:latin typeface="+mj-lt"/>
              </a:rPr>
              <a:t>THANK YOU</a:t>
            </a:r>
            <a:endParaRPr lang="en-US" dirty="0">
              <a:solidFill>
                <a:schemeClr val="accent2">
                  <a:lumMod val="50000"/>
                </a:schemeClr>
              </a:solidFill>
              <a:latin typeface="+mj-lt"/>
            </a:endParaRPr>
          </a:p>
        </p:txBody>
      </p:sp>
      <p:sp>
        <p:nvSpPr>
          <p:cNvPr id="2" name="Slide Number Placeholder 1"/>
          <p:cNvSpPr>
            <a:spLocks noGrp="1"/>
          </p:cNvSpPr>
          <p:nvPr>
            <p:ph type="sldNum" sz="quarter" idx="4"/>
          </p:nvPr>
        </p:nvSpPr>
        <p:spPr/>
        <p:txBody>
          <a:bodyPr/>
          <a:lstStyle/>
          <a:p>
            <a:r>
              <a:rPr lang="en-ZA" dirty="0" smtClean="0"/>
              <a:t>14</a:t>
            </a:r>
          </a:p>
        </p:txBody>
      </p:sp>
    </p:spTree>
    <p:extLst>
      <p:ext uri="{BB962C8B-B14F-4D97-AF65-F5344CB8AC3E}">
        <p14:creationId xmlns:p14="http://schemas.microsoft.com/office/powerpoint/2010/main" xmlns="" val="1109093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71" y="332656"/>
            <a:ext cx="8229600" cy="710952"/>
          </a:xfrm>
        </p:spPr>
        <p:txBody>
          <a:bodyPr>
            <a:noAutofit/>
          </a:bodyPr>
          <a:lstStyle/>
          <a:p>
            <a:pPr algn="ctr"/>
            <a:r>
              <a:rPr lang="en-ZA" sz="4000" dirty="0" smtClean="0">
                <a:solidFill>
                  <a:schemeClr val="accent6">
                    <a:lumMod val="50000"/>
                  </a:schemeClr>
                </a:solidFill>
                <a:latin typeface="+mj-lt"/>
              </a:rPr>
              <a:t> </a:t>
            </a:r>
            <a:r>
              <a:rPr lang="en-ZA" dirty="0" smtClean="0">
                <a:latin typeface="+mj-lt"/>
              </a:rPr>
              <a:t>PRESENTATION OUTLINE</a:t>
            </a:r>
            <a:r>
              <a:rPr lang="en-ZA" sz="4000" dirty="0" smtClean="0">
                <a:solidFill>
                  <a:schemeClr val="accent6">
                    <a:lumMod val="50000"/>
                  </a:schemeClr>
                </a:solidFill>
                <a:latin typeface="+mj-lt"/>
              </a:rPr>
              <a:t/>
            </a:r>
            <a:br>
              <a:rPr lang="en-ZA" sz="4000" dirty="0" smtClean="0">
                <a:solidFill>
                  <a:schemeClr val="accent6">
                    <a:lumMod val="50000"/>
                  </a:schemeClr>
                </a:solidFill>
                <a:latin typeface="+mj-lt"/>
              </a:rPr>
            </a:br>
            <a:endParaRPr lang="en-ZA" sz="4000" dirty="0">
              <a:solidFill>
                <a:schemeClr val="accent6">
                  <a:lumMod val="50000"/>
                </a:schemeClr>
              </a:solidFill>
              <a:latin typeface="+mj-lt"/>
            </a:endParaRPr>
          </a:p>
        </p:txBody>
      </p:sp>
      <p:sp>
        <p:nvSpPr>
          <p:cNvPr id="7" name="Title 1"/>
          <p:cNvSpPr txBox="1">
            <a:spLocks/>
          </p:cNvSpPr>
          <p:nvPr/>
        </p:nvSpPr>
        <p:spPr>
          <a:xfrm>
            <a:off x="150883" y="4941168"/>
            <a:ext cx="8784976" cy="1512168"/>
          </a:xfrm>
          <a:prstGeom prst="rect">
            <a:avLst/>
          </a:prstGeom>
        </p:spPr>
        <p:txBody>
          <a:bodyPr vert="horz" lIns="91440" tIns="45720" rIns="91440" bIns="45720" rtlCol="0" anchor="t"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ZA" sz="1600" b="1" dirty="0" smtClean="0">
              <a:solidFill>
                <a:srgbClr val="FF0000"/>
              </a:solidFill>
              <a:latin typeface="+mj-lt"/>
            </a:endParaRPr>
          </a:p>
          <a:p>
            <a:pPr marL="285750" indent="-285750">
              <a:buFont typeface="Arial" pitchFamily="34" charset="0"/>
              <a:buChar char="•"/>
            </a:pPr>
            <a:endParaRPr lang="en-ZA" sz="1600" b="1" dirty="0" smtClean="0">
              <a:solidFill>
                <a:srgbClr val="FF0000"/>
              </a:solidFill>
              <a:latin typeface="+mj-lt"/>
            </a:endParaRPr>
          </a:p>
          <a:p>
            <a:endParaRPr lang="en-ZA" sz="1600" b="1" dirty="0" smtClean="0">
              <a:solidFill>
                <a:srgbClr val="FF0000"/>
              </a:solidFill>
              <a:latin typeface="+mj-lt"/>
            </a:endParaRPr>
          </a:p>
          <a:p>
            <a:pPr algn="ctr"/>
            <a:endParaRPr lang="en-ZA" sz="1600" b="1" dirty="0">
              <a:solidFill>
                <a:srgbClr val="FF0000"/>
              </a:solidFill>
              <a:latin typeface="+mj-lt"/>
            </a:endParaRPr>
          </a:p>
        </p:txBody>
      </p:sp>
      <p:graphicFrame>
        <p:nvGraphicFramePr>
          <p:cNvPr id="6" name="Chart 5"/>
          <p:cNvGraphicFramePr>
            <a:graphicFrameLocks/>
          </p:cNvGraphicFramePr>
          <p:nvPr>
            <p:extLst>
              <p:ext uri="{D42A27DB-BD31-4B8C-83A1-F6EECF244321}">
                <p14:modId xmlns:p14="http://schemas.microsoft.com/office/powerpoint/2010/main" xmlns="" val="3489647945"/>
              </p:ext>
            </p:extLst>
          </p:nvPr>
        </p:nvGraphicFramePr>
        <p:xfrm>
          <a:off x="395536" y="1081884"/>
          <a:ext cx="7992888" cy="4608512"/>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4"/>
          </p:nvPr>
        </p:nvSpPr>
        <p:spPr/>
        <p:txBody>
          <a:bodyPr/>
          <a:lstStyle/>
          <a:p>
            <a:r>
              <a:rPr lang="en-ZA" smtClean="0"/>
              <a:t>1</a:t>
            </a:r>
            <a:endParaRPr lang="en-ZA" dirty="0" smtClean="0"/>
          </a:p>
        </p:txBody>
      </p:sp>
    </p:spTree>
    <p:extLst>
      <p:ext uri="{BB962C8B-B14F-4D97-AF65-F5344CB8AC3E}">
        <p14:creationId xmlns:p14="http://schemas.microsoft.com/office/powerpoint/2010/main" xmlns="" val="18227269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669589" cy="836712"/>
          </a:xfrm>
        </p:spPr>
        <p:txBody>
          <a:bodyPr>
            <a:normAutofit fontScale="90000"/>
          </a:bodyPr>
          <a:lstStyle/>
          <a:p>
            <a:pPr algn="ctr"/>
            <a:r>
              <a:rPr lang="en-ZA" sz="4000" dirty="0" smtClean="0">
                <a:solidFill>
                  <a:schemeClr val="accent6">
                    <a:lumMod val="50000"/>
                  </a:schemeClr>
                </a:solidFill>
                <a:latin typeface="+mj-lt"/>
              </a:rPr>
              <a:t> </a:t>
            </a:r>
            <a:r>
              <a:rPr lang="en-ZA" dirty="0" smtClean="0">
                <a:latin typeface="Calibri"/>
              </a:rPr>
              <a:t>MANDATE</a:t>
            </a:r>
            <a:r>
              <a:rPr lang="en-ZA" sz="4000" dirty="0" smtClean="0">
                <a:solidFill>
                  <a:schemeClr val="accent6">
                    <a:lumMod val="50000"/>
                  </a:schemeClr>
                </a:solidFill>
                <a:latin typeface="+mj-lt"/>
              </a:rPr>
              <a:t/>
            </a:r>
            <a:br>
              <a:rPr lang="en-ZA" sz="4000" dirty="0" smtClean="0">
                <a:solidFill>
                  <a:schemeClr val="accent6">
                    <a:lumMod val="50000"/>
                  </a:schemeClr>
                </a:solidFill>
                <a:latin typeface="+mj-lt"/>
              </a:rPr>
            </a:br>
            <a:endParaRPr lang="en-ZA" sz="4000" dirty="0">
              <a:solidFill>
                <a:schemeClr val="accent6">
                  <a:lumMod val="50000"/>
                </a:schemeClr>
              </a:solidFill>
              <a:latin typeface="+mj-lt"/>
            </a:endParaRPr>
          </a:p>
        </p:txBody>
      </p:sp>
      <p:graphicFrame>
        <p:nvGraphicFramePr>
          <p:cNvPr id="5" name="Chart 4"/>
          <p:cNvGraphicFramePr>
            <a:graphicFrameLocks/>
          </p:cNvGraphicFramePr>
          <p:nvPr>
            <p:extLst>
              <p:ext uri="{D42A27DB-BD31-4B8C-83A1-F6EECF244321}">
                <p14:modId xmlns:p14="http://schemas.microsoft.com/office/powerpoint/2010/main" xmlns="" val="3626184627"/>
              </p:ext>
            </p:extLst>
          </p:nvPr>
        </p:nvGraphicFramePr>
        <p:xfrm>
          <a:off x="251520" y="1052736"/>
          <a:ext cx="8669589" cy="5256584"/>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4"/>
          </p:nvPr>
        </p:nvSpPr>
        <p:spPr/>
        <p:txBody>
          <a:bodyPr/>
          <a:lstStyle/>
          <a:p>
            <a:r>
              <a:rPr lang="en-ZA" dirty="0" smtClean="0"/>
              <a:t>2</a:t>
            </a:r>
          </a:p>
        </p:txBody>
      </p:sp>
    </p:spTree>
    <p:extLst>
      <p:ext uri="{BB962C8B-B14F-4D97-AF65-F5344CB8AC3E}">
        <p14:creationId xmlns:p14="http://schemas.microsoft.com/office/powerpoint/2010/main" xmlns="" val="30375266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800" dirty="0" smtClean="0"/>
              <a:t>PERFORMANCE AS AT 30 SEPTEMBER 2016</a:t>
            </a:r>
            <a:endParaRPr lang="en-ZA" sz="2800" dirty="0"/>
          </a:p>
        </p:txBody>
      </p:sp>
      <p:sp>
        <p:nvSpPr>
          <p:cNvPr id="9" name="Content Placeholder 8"/>
          <p:cNvSpPr>
            <a:spLocks noGrp="1"/>
          </p:cNvSpPr>
          <p:nvPr>
            <p:ph idx="1"/>
          </p:nvPr>
        </p:nvSpPr>
        <p:spPr>
          <a:xfrm>
            <a:off x="395536" y="1628800"/>
            <a:ext cx="8208912" cy="4343400"/>
          </a:xfrm>
        </p:spPr>
        <p:txBody>
          <a:bodyPr>
            <a:normAutofit/>
          </a:bodyPr>
          <a:lstStyle/>
          <a:p>
            <a:pPr>
              <a:lnSpc>
                <a:spcPct val="150000"/>
              </a:lnSpc>
            </a:pPr>
            <a:r>
              <a:rPr lang="en-ZA" sz="1800" b="0" dirty="0" smtClean="0">
                <a:solidFill>
                  <a:schemeClr val="tx1"/>
                </a:solidFill>
              </a:rPr>
              <a:t>National Arts Council has achieved all its 20 planned targets for the second quarter of the 2016/17 financial year.</a:t>
            </a:r>
          </a:p>
          <a:p>
            <a:pPr>
              <a:lnSpc>
                <a:spcPct val="150000"/>
              </a:lnSpc>
            </a:pPr>
            <a:r>
              <a:rPr lang="en-ZA" sz="1800" b="0" dirty="0" smtClean="0">
                <a:solidFill>
                  <a:schemeClr val="tx1"/>
                </a:solidFill>
              </a:rPr>
              <a:t>This implies 100% achievement of targets as at 30 September 2016. </a:t>
            </a:r>
            <a:endParaRPr lang="en-ZA" sz="1800" b="0" dirty="0">
              <a:solidFill>
                <a:schemeClr val="tx1"/>
              </a:solidFill>
            </a:endParaRPr>
          </a:p>
        </p:txBody>
      </p:sp>
      <p:sp>
        <p:nvSpPr>
          <p:cNvPr id="4" name="Slide Number Placeholder 3"/>
          <p:cNvSpPr>
            <a:spLocks noGrp="1"/>
          </p:cNvSpPr>
          <p:nvPr>
            <p:ph type="sldNum" sz="quarter" idx="4"/>
          </p:nvPr>
        </p:nvSpPr>
        <p:spPr/>
        <p:txBody>
          <a:bodyPr/>
          <a:lstStyle/>
          <a:p>
            <a:r>
              <a:rPr lang="en-ZA" dirty="0" smtClean="0"/>
              <a:t>3</a:t>
            </a:r>
          </a:p>
        </p:txBody>
      </p:sp>
    </p:spTree>
    <p:extLst>
      <p:ext uri="{BB962C8B-B14F-4D97-AF65-F5344CB8AC3E}">
        <p14:creationId xmlns:p14="http://schemas.microsoft.com/office/powerpoint/2010/main" xmlns="" val="3240203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710952"/>
          </a:xfrm>
        </p:spPr>
        <p:txBody>
          <a:bodyPr>
            <a:normAutofit/>
          </a:bodyPr>
          <a:lstStyle/>
          <a:p>
            <a:pPr algn="ctr"/>
            <a:r>
              <a:rPr lang="en-ZA" sz="3200" dirty="0">
                <a:latin typeface="Calibri"/>
              </a:rPr>
              <a:t>THREE YEAR PERFORMANCE OVERVIEW</a:t>
            </a:r>
            <a:endParaRPr lang="en-ZA" dirty="0"/>
          </a:p>
        </p:txBody>
      </p:sp>
      <p:sp>
        <p:nvSpPr>
          <p:cNvPr id="4" name="Slide Number Placeholder 3"/>
          <p:cNvSpPr>
            <a:spLocks noGrp="1"/>
          </p:cNvSpPr>
          <p:nvPr>
            <p:ph type="sldNum" sz="quarter" idx="4"/>
          </p:nvPr>
        </p:nvSpPr>
        <p:spPr/>
        <p:txBody>
          <a:bodyPr/>
          <a:lstStyle/>
          <a:p>
            <a:r>
              <a:rPr lang="en-ZA" dirty="0" smtClean="0"/>
              <a:t>4</a:t>
            </a:r>
          </a:p>
        </p:txBody>
      </p:sp>
      <p:graphicFrame>
        <p:nvGraphicFramePr>
          <p:cNvPr id="5" name="Content Placeholder 3"/>
          <p:cNvGraphicFramePr>
            <a:graphicFrameLocks/>
          </p:cNvGraphicFramePr>
          <p:nvPr>
            <p:extLst>
              <p:ext uri="{D42A27DB-BD31-4B8C-83A1-F6EECF244321}">
                <p14:modId xmlns:p14="http://schemas.microsoft.com/office/powerpoint/2010/main" xmlns="" val="3962137791"/>
              </p:ext>
            </p:extLst>
          </p:nvPr>
        </p:nvGraphicFramePr>
        <p:xfrm>
          <a:off x="323528" y="1700808"/>
          <a:ext cx="8496945" cy="2144264"/>
        </p:xfrm>
        <a:graphic>
          <a:graphicData uri="http://schemas.openxmlformats.org/drawingml/2006/table">
            <a:tbl>
              <a:tblPr firstRow="1" bandRow="1">
                <a:tableStyleId>{5C22544A-7EE6-4342-B048-85BDC9FD1C3A}</a:tableStyleId>
              </a:tblPr>
              <a:tblGrid>
                <a:gridCol w="2090518"/>
                <a:gridCol w="2301970"/>
                <a:gridCol w="2088232"/>
                <a:gridCol w="2016225"/>
              </a:tblGrid>
              <a:tr h="285752">
                <a:tc>
                  <a:txBody>
                    <a:bodyPr/>
                    <a:lstStyle/>
                    <a:p>
                      <a:endParaRPr lang="en-ZA" sz="1800" b="1" dirty="0" smtClean="0">
                        <a:latin typeface="+mn-lt"/>
                        <a:cs typeface="Arial" pitchFamily="34" charset="0"/>
                      </a:endParaRPr>
                    </a:p>
                    <a:p>
                      <a:endParaRPr lang="en-ZA" sz="1800" b="1" dirty="0">
                        <a:latin typeface="+mn-lt"/>
                        <a:cs typeface="Arial" pitchFamily="34" charset="0"/>
                      </a:endParaRPr>
                    </a:p>
                  </a:txBody>
                  <a:tcPr>
                    <a:solidFill>
                      <a:schemeClr val="accent6">
                        <a:lumMod val="50000"/>
                      </a:schemeClr>
                    </a:solidFill>
                  </a:tcPr>
                </a:tc>
                <a:tc>
                  <a:txBody>
                    <a:bodyPr/>
                    <a:lstStyle/>
                    <a:p>
                      <a:r>
                        <a:rPr lang="en-ZA" sz="1800" b="1" dirty="0" smtClean="0">
                          <a:solidFill>
                            <a:schemeClr val="tx1"/>
                          </a:solidFill>
                          <a:latin typeface="+mn-lt"/>
                          <a:cs typeface="Arial" pitchFamily="34" charset="0"/>
                        </a:rPr>
                        <a:t>2013/14</a:t>
                      </a:r>
                      <a:endParaRPr lang="en-ZA" sz="1800" b="1" dirty="0">
                        <a:solidFill>
                          <a:schemeClr val="tx1"/>
                        </a:solidFill>
                        <a:latin typeface="+mn-lt"/>
                        <a:cs typeface="Arial" pitchFamily="34" charset="0"/>
                      </a:endParaRPr>
                    </a:p>
                  </a:txBody>
                  <a:tcPr>
                    <a:solidFill>
                      <a:schemeClr val="accent6">
                        <a:lumMod val="50000"/>
                      </a:schemeClr>
                    </a:solidFill>
                  </a:tcPr>
                </a:tc>
                <a:tc>
                  <a:txBody>
                    <a:bodyPr/>
                    <a:lstStyle/>
                    <a:p>
                      <a:r>
                        <a:rPr lang="en-ZA" sz="1800" b="1" dirty="0" smtClean="0">
                          <a:solidFill>
                            <a:schemeClr val="tx1"/>
                          </a:solidFill>
                          <a:latin typeface="+mn-lt"/>
                          <a:cs typeface="Arial" pitchFamily="34" charset="0"/>
                        </a:rPr>
                        <a:t>2014/15</a:t>
                      </a:r>
                      <a:endParaRPr lang="en-ZA" sz="1800" b="1" dirty="0">
                        <a:solidFill>
                          <a:schemeClr val="tx1"/>
                        </a:solidFill>
                        <a:latin typeface="+mn-lt"/>
                        <a:cs typeface="Arial" pitchFamily="34" charset="0"/>
                      </a:endParaRPr>
                    </a:p>
                  </a:txBody>
                  <a:tcPr>
                    <a:solidFill>
                      <a:schemeClr val="accent6">
                        <a:lumMod val="50000"/>
                      </a:schemeClr>
                    </a:solidFill>
                  </a:tcPr>
                </a:tc>
                <a:tc>
                  <a:txBody>
                    <a:bodyPr/>
                    <a:lstStyle/>
                    <a:p>
                      <a:r>
                        <a:rPr lang="en-ZA" sz="1800" b="1" dirty="0" smtClean="0">
                          <a:solidFill>
                            <a:schemeClr val="tx1"/>
                          </a:solidFill>
                          <a:latin typeface="+mn-lt"/>
                          <a:cs typeface="Arial" pitchFamily="34" charset="0"/>
                        </a:rPr>
                        <a:t>2015/16 </a:t>
                      </a:r>
                      <a:endParaRPr lang="en-ZA" sz="1800" b="1" dirty="0">
                        <a:solidFill>
                          <a:schemeClr val="tx1"/>
                        </a:solidFill>
                        <a:latin typeface="+mn-lt"/>
                        <a:cs typeface="Arial" pitchFamily="34" charset="0"/>
                      </a:endParaRPr>
                    </a:p>
                  </a:txBody>
                  <a:tcPr>
                    <a:solidFill>
                      <a:schemeClr val="accent6">
                        <a:lumMod val="50000"/>
                      </a:schemeClr>
                    </a:solidFill>
                  </a:tcPr>
                </a:tc>
              </a:tr>
              <a:tr h="752092">
                <a:tc>
                  <a:txBody>
                    <a:bodyPr/>
                    <a:lstStyle/>
                    <a:p>
                      <a:r>
                        <a:rPr lang="en-ZA" sz="1800" b="1" dirty="0" smtClean="0">
                          <a:latin typeface="+mn-lt"/>
                          <a:cs typeface="Arial" pitchFamily="34" charset="0"/>
                        </a:rPr>
                        <a:t>Achieved</a:t>
                      </a:r>
                      <a:endParaRPr lang="en-ZA" sz="1800" b="1" dirty="0">
                        <a:latin typeface="+mn-lt"/>
                        <a:cs typeface="Arial" pitchFamily="34" charset="0"/>
                      </a:endParaRPr>
                    </a:p>
                  </a:txBody>
                  <a:tcPr>
                    <a:solidFill>
                      <a:schemeClr val="bg2">
                        <a:lumMod val="90000"/>
                      </a:schemeClr>
                    </a:solidFill>
                  </a:tcPr>
                </a:tc>
                <a:tc>
                  <a:txBody>
                    <a:bodyPr/>
                    <a:lstStyle/>
                    <a:p>
                      <a:r>
                        <a:rPr lang="en-ZA" sz="1800" b="1" dirty="0" smtClean="0">
                          <a:latin typeface="+mn-lt"/>
                          <a:cs typeface="Arial" pitchFamily="34" charset="0"/>
                        </a:rPr>
                        <a:t>76%</a:t>
                      </a:r>
                      <a:endParaRPr lang="en-ZA" sz="1800" b="1" dirty="0">
                        <a:latin typeface="+mn-lt"/>
                        <a:cs typeface="Arial" pitchFamily="34" charset="0"/>
                      </a:endParaRPr>
                    </a:p>
                  </a:txBody>
                  <a:tcPr>
                    <a:solidFill>
                      <a:schemeClr val="bg2">
                        <a:lumMod val="90000"/>
                      </a:schemeClr>
                    </a:solidFill>
                  </a:tcPr>
                </a:tc>
                <a:tc>
                  <a:txBody>
                    <a:bodyPr/>
                    <a:lstStyle/>
                    <a:p>
                      <a:r>
                        <a:rPr lang="en-ZA" sz="1800" b="1" dirty="0" smtClean="0">
                          <a:latin typeface="+mn-lt"/>
                          <a:cs typeface="Arial" pitchFamily="34" charset="0"/>
                        </a:rPr>
                        <a:t>87%</a:t>
                      </a:r>
                      <a:endParaRPr lang="en-ZA" sz="1800" b="1" dirty="0">
                        <a:latin typeface="+mn-lt"/>
                        <a:cs typeface="Arial" pitchFamily="34" charset="0"/>
                      </a:endParaRPr>
                    </a:p>
                  </a:txBody>
                  <a:tcPr>
                    <a:solidFill>
                      <a:schemeClr val="bg2">
                        <a:lumMod val="9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dirty="0" smtClean="0">
                          <a:solidFill>
                            <a:schemeClr val="tx1"/>
                          </a:solidFill>
                          <a:latin typeface="+mn-lt"/>
                          <a:cs typeface="Arial" pitchFamily="34" charset="0"/>
                        </a:rPr>
                        <a:t>100%</a:t>
                      </a:r>
                    </a:p>
                    <a:p>
                      <a:endParaRPr lang="en-ZA" sz="1800" b="1" dirty="0">
                        <a:solidFill>
                          <a:schemeClr val="tx1"/>
                        </a:solidFill>
                        <a:latin typeface="+mn-lt"/>
                        <a:cs typeface="Arial" pitchFamily="34" charset="0"/>
                      </a:endParaRPr>
                    </a:p>
                  </a:txBody>
                  <a:tcPr>
                    <a:solidFill>
                      <a:schemeClr val="bg2">
                        <a:lumMod val="90000"/>
                      </a:schemeClr>
                    </a:solidFill>
                  </a:tcPr>
                </a:tc>
              </a:tr>
              <a:tr h="752092">
                <a:tc>
                  <a:txBody>
                    <a:bodyPr/>
                    <a:lstStyle/>
                    <a:p>
                      <a:r>
                        <a:rPr lang="en-ZA" sz="1800" b="1" dirty="0" smtClean="0">
                          <a:latin typeface="+mn-lt"/>
                          <a:cs typeface="Arial" pitchFamily="34" charset="0"/>
                        </a:rPr>
                        <a:t>Not achieved</a:t>
                      </a:r>
                      <a:endParaRPr lang="en-ZA" sz="1800" b="1" dirty="0">
                        <a:latin typeface="+mn-lt"/>
                        <a:cs typeface="Arial" pitchFamily="34" charset="0"/>
                      </a:endParaRPr>
                    </a:p>
                  </a:txBody>
                  <a:tcPr>
                    <a:solidFill>
                      <a:schemeClr val="bg2">
                        <a:lumMod val="75000"/>
                      </a:schemeClr>
                    </a:solidFill>
                  </a:tcPr>
                </a:tc>
                <a:tc>
                  <a:txBody>
                    <a:bodyPr/>
                    <a:lstStyle/>
                    <a:p>
                      <a:r>
                        <a:rPr lang="en-ZA" sz="1800" b="1" dirty="0" smtClean="0">
                          <a:latin typeface="+mn-lt"/>
                          <a:cs typeface="Arial" pitchFamily="34" charset="0"/>
                        </a:rPr>
                        <a:t>24%</a:t>
                      </a:r>
                      <a:endParaRPr lang="en-ZA" sz="1800" b="1" dirty="0">
                        <a:latin typeface="+mn-lt"/>
                        <a:cs typeface="Arial" pitchFamily="34" charset="0"/>
                      </a:endParaRPr>
                    </a:p>
                  </a:txBody>
                  <a:tcPr>
                    <a:solidFill>
                      <a:schemeClr val="bg2">
                        <a:lumMod val="75000"/>
                      </a:schemeClr>
                    </a:solidFill>
                  </a:tcPr>
                </a:tc>
                <a:tc>
                  <a:txBody>
                    <a:bodyPr/>
                    <a:lstStyle/>
                    <a:p>
                      <a:r>
                        <a:rPr lang="en-ZA" sz="1800" b="1" dirty="0" smtClean="0">
                          <a:latin typeface="+mn-lt"/>
                          <a:cs typeface="Arial" pitchFamily="34" charset="0"/>
                        </a:rPr>
                        <a:t>13%</a:t>
                      </a:r>
                      <a:endParaRPr lang="en-ZA" sz="1800" b="1" dirty="0">
                        <a:latin typeface="+mn-lt"/>
                        <a:cs typeface="Arial" pitchFamily="34" charset="0"/>
                      </a:endParaRPr>
                    </a:p>
                  </a:txBody>
                  <a:tcPr>
                    <a:solidFill>
                      <a:schemeClr val="bg2">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dirty="0" smtClean="0">
                          <a:solidFill>
                            <a:schemeClr val="tx1"/>
                          </a:solidFill>
                          <a:latin typeface="+mn-lt"/>
                          <a:cs typeface="Arial" pitchFamily="34" charset="0"/>
                        </a:rPr>
                        <a:t>-</a:t>
                      </a:r>
                    </a:p>
                    <a:p>
                      <a:endParaRPr lang="en-ZA" sz="1800" b="1" dirty="0">
                        <a:solidFill>
                          <a:schemeClr val="tx1"/>
                        </a:solidFill>
                        <a:latin typeface="+mn-lt"/>
                        <a:cs typeface="Arial" pitchFamily="34" charset="0"/>
                      </a:endParaRPr>
                    </a:p>
                  </a:txBody>
                  <a:tcPr>
                    <a:solidFill>
                      <a:schemeClr val="bg2">
                        <a:lumMod val="75000"/>
                      </a:schemeClr>
                    </a:solidFill>
                  </a:tcPr>
                </a:tc>
              </a:tr>
            </a:tbl>
          </a:graphicData>
        </a:graphic>
      </p:graphicFrame>
    </p:spTree>
    <p:extLst>
      <p:ext uri="{BB962C8B-B14F-4D97-AF65-F5344CB8AC3E}">
        <p14:creationId xmlns:p14="http://schemas.microsoft.com/office/powerpoint/2010/main" xmlns="" val="1243989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229600" cy="710952"/>
          </a:xfrm>
        </p:spPr>
        <p:txBody>
          <a:bodyPr/>
          <a:lstStyle/>
          <a:p>
            <a:r>
              <a:rPr lang="en-ZA" sz="2900" dirty="0" smtClean="0">
                <a:latin typeface="Calibri"/>
              </a:rPr>
              <a:t>THREE YEAR INCOME AND EXPENDITURE TRENDS</a:t>
            </a:r>
            <a:endParaRPr lang="en-ZA" dirty="0"/>
          </a:p>
        </p:txBody>
      </p:sp>
      <p:sp>
        <p:nvSpPr>
          <p:cNvPr id="4" name="Slide Number Placeholder 3"/>
          <p:cNvSpPr>
            <a:spLocks noGrp="1"/>
          </p:cNvSpPr>
          <p:nvPr>
            <p:ph type="sldNum" sz="quarter" idx="4"/>
          </p:nvPr>
        </p:nvSpPr>
        <p:spPr/>
        <p:txBody>
          <a:bodyPr/>
          <a:lstStyle/>
          <a:p>
            <a:r>
              <a:rPr lang="en-ZA" dirty="0" smtClean="0"/>
              <a:t>5</a:t>
            </a:r>
          </a:p>
        </p:txBody>
      </p:sp>
      <p:graphicFrame>
        <p:nvGraphicFramePr>
          <p:cNvPr id="5" name="Content Placeholder 5"/>
          <p:cNvGraphicFramePr>
            <a:graphicFrameLocks noGrp="1"/>
          </p:cNvGraphicFramePr>
          <p:nvPr>
            <p:ph idx="1"/>
            <p:extLst>
              <p:ext uri="{D42A27DB-BD31-4B8C-83A1-F6EECF244321}">
                <p14:modId xmlns:p14="http://schemas.microsoft.com/office/powerpoint/2010/main" xmlns="" val="3450368750"/>
              </p:ext>
            </p:extLst>
          </p:nvPr>
        </p:nvGraphicFramePr>
        <p:xfrm>
          <a:off x="467544" y="1340768"/>
          <a:ext cx="8210945" cy="4480560"/>
        </p:xfrm>
        <a:graphic>
          <a:graphicData uri="http://schemas.openxmlformats.org/drawingml/2006/table">
            <a:tbl>
              <a:tblPr firstRow="1" bandRow="1">
                <a:tableStyleId>{5C22544A-7EE6-4342-B048-85BDC9FD1C3A}</a:tableStyleId>
              </a:tblPr>
              <a:tblGrid>
                <a:gridCol w="2357598"/>
                <a:gridCol w="1860921"/>
                <a:gridCol w="1939689"/>
                <a:gridCol w="2052737"/>
              </a:tblGrid>
              <a:tr h="370840">
                <a:tc>
                  <a:txBody>
                    <a:bodyPr/>
                    <a:lstStyle/>
                    <a:p>
                      <a:pPr algn="r"/>
                      <a:endParaRPr lang="en-ZA" sz="1800" b="1" dirty="0" smtClean="0">
                        <a:latin typeface="Arial" pitchFamily="34" charset="0"/>
                        <a:cs typeface="Arial" pitchFamily="34" charset="0"/>
                      </a:endParaRPr>
                    </a:p>
                    <a:p>
                      <a:pPr algn="r"/>
                      <a:endParaRPr lang="en-ZA" sz="1800" b="1" dirty="0" smtClean="0">
                        <a:latin typeface="Arial" pitchFamily="34" charset="0"/>
                        <a:cs typeface="Arial" pitchFamily="34" charset="0"/>
                      </a:endParaRPr>
                    </a:p>
                  </a:txBody>
                  <a:tcPr>
                    <a:solidFill>
                      <a:schemeClr val="accent6">
                        <a:lumMod val="50000"/>
                      </a:schemeClr>
                    </a:solidFill>
                  </a:tcPr>
                </a:tc>
                <a:tc>
                  <a:txBody>
                    <a:bodyPr/>
                    <a:lstStyle/>
                    <a:p>
                      <a:pPr algn="ctr"/>
                      <a:r>
                        <a:rPr lang="en-ZA" sz="1800" b="1" dirty="0" smtClean="0">
                          <a:solidFill>
                            <a:schemeClr val="tx1"/>
                          </a:solidFill>
                          <a:latin typeface="+mn-lt"/>
                          <a:cs typeface="Arial" pitchFamily="34" charset="0"/>
                        </a:rPr>
                        <a:t>2013/14</a:t>
                      </a:r>
                      <a:endParaRPr lang="en-ZA" sz="1800" b="1" dirty="0">
                        <a:solidFill>
                          <a:schemeClr val="tx1"/>
                        </a:solidFill>
                        <a:latin typeface="+mn-lt"/>
                        <a:cs typeface="Arial" pitchFamily="34" charset="0"/>
                      </a:endParaRPr>
                    </a:p>
                  </a:txBody>
                  <a:tcPr>
                    <a:solidFill>
                      <a:schemeClr val="accent6">
                        <a:lumMod val="50000"/>
                      </a:schemeClr>
                    </a:solidFill>
                  </a:tcPr>
                </a:tc>
                <a:tc>
                  <a:txBody>
                    <a:bodyPr/>
                    <a:lstStyle/>
                    <a:p>
                      <a:pPr algn="ctr"/>
                      <a:r>
                        <a:rPr lang="en-ZA" sz="1800" b="1" dirty="0" smtClean="0">
                          <a:solidFill>
                            <a:schemeClr val="tx1"/>
                          </a:solidFill>
                          <a:latin typeface="+mn-lt"/>
                          <a:cs typeface="Arial" pitchFamily="34" charset="0"/>
                        </a:rPr>
                        <a:t>2014/15</a:t>
                      </a:r>
                      <a:endParaRPr lang="en-ZA" sz="1800" b="1" dirty="0">
                        <a:solidFill>
                          <a:schemeClr val="tx1"/>
                        </a:solidFill>
                        <a:latin typeface="+mn-lt"/>
                        <a:cs typeface="Arial" pitchFamily="34" charset="0"/>
                      </a:endParaRPr>
                    </a:p>
                  </a:txBody>
                  <a:tcPr>
                    <a:solidFill>
                      <a:schemeClr val="accent6">
                        <a:lumMod val="50000"/>
                      </a:schemeClr>
                    </a:solidFill>
                  </a:tcPr>
                </a:tc>
                <a:tc>
                  <a:txBody>
                    <a:bodyPr/>
                    <a:lstStyle/>
                    <a:p>
                      <a:pPr algn="ctr"/>
                      <a:r>
                        <a:rPr lang="en-ZA" sz="1800" dirty="0" smtClean="0">
                          <a:solidFill>
                            <a:schemeClr val="tx1"/>
                          </a:solidFill>
                          <a:latin typeface="+mn-lt"/>
                        </a:rPr>
                        <a:t>     2015/16 </a:t>
                      </a:r>
                      <a:endParaRPr lang="en-ZA" sz="1800" dirty="0">
                        <a:solidFill>
                          <a:schemeClr val="tx1"/>
                        </a:solidFill>
                        <a:latin typeface="+mn-lt"/>
                      </a:endParaRPr>
                    </a:p>
                  </a:txBody>
                  <a:tcPr>
                    <a:solidFill>
                      <a:schemeClr val="accent6">
                        <a:lumMod val="50000"/>
                      </a:schemeClr>
                    </a:solidFill>
                  </a:tcPr>
                </a:tc>
              </a:tr>
              <a:tr h="370840">
                <a:tc>
                  <a:txBody>
                    <a:bodyPr/>
                    <a:lstStyle/>
                    <a:p>
                      <a:pPr algn="r"/>
                      <a:endParaRPr lang="en-ZA" sz="1800" b="1" dirty="0" smtClean="0">
                        <a:latin typeface="+mn-lt"/>
                        <a:cs typeface="Arial" pitchFamily="34" charset="0"/>
                      </a:endParaRPr>
                    </a:p>
                    <a:p>
                      <a:pPr algn="r"/>
                      <a:endParaRPr lang="en-ZA" sz="1800" b="1" dirty="0">
                        <a:latin typeface="+mn-lt"/>
                        <a:cs typeface="Arial" pitchFamily="34" charset="0"/>
                      </a:endParaRPr>
                    </a:p>
                  </a:txBody>
                  <a:tcPr>
                    <a:solidFill>
                      <a:schemeClr val="bg2">
                        <a:lumMod val="90000"/>
                      </a:schemeClr>
                    </a:solidFill>
                  </a:tcPr>
                </a:tc>
                <a:tc>
                  <a:txBody>
                    <a:bodyPr/>
                    <a:lstStyle/>
                    <a:p>
                      <a:pPr algn="r"/>
                      <a:r>
                        <a:rPr lang="en-ZA" sz="1800" b="1" dirty="0" smtClean="0">
                          <a:latin typeface="+mn-lt"/>
                          <a:cs typeface="Arial" pitchFamily="34" charset="0"/>
                        </a:rPr>
                        <a:t>R’000</a:t>
                      </a:r>
                      <a:endParaRPr lang="en-ZA" sz="1800" b="1" dirty="0">
                        <a:latin typeface="+mn-lt"/>
                        <a:cs typeface="Arial" pitchFamily="34" charset="0"/>
                      </a:endParaRPr>
                    </a:p>
                  </a:txBody>
                  <a:tcPr>
                    <a:solidFill>
                      <a:schemeClr val="bg2">
                        <a:lumMod val="9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800" b="1" dirty="0" smtClean="0">
                          <a:latin typeface="+mn-lt"/>
                          <a:cs typeface="Arial" pitchFamily="34" charset="0"/>
                        </a:rPr>
                        <a:t>R’000</a:t>
                      </a:r>
                    </a:p>
                  </a:txBody>
                  <a:tcPr>
                    <a:solidFill>
                      <a:schemeClr val="bg2">
                        <a:lumMod val="9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800" b="1" dirty="0" smtClean="0">
                          <a:latin typeface="+mn-lt"/>
                          <a:cs typeface="Arial" panose="020B0604020202020204" pitchFamily="34" charset="0"/>
                        </a:rPr>
                        <a:t>R’000</a:t>
                      </a:r>
                      <a:endParaRPr lang="en-ZA" sz="1800" dirty="0">
                        <a:latin typeface="+mn-lt"/>
                        <a:cs typeface="Arial" panose="020B0604020202020204" pitchFamily="34" charset="0"/>
                      </a:endParaRPr>
                    </a:p>
                  </a:txBody>
                  <a:tcPr>
                    <a:solidFill>
                      <a:schemeClr val="bg2">
                        <a:lumMod val="90000"/>
                      </a:schemeClr>
                    </a:solidFill>
                  </a:tcPr>
                </a:tc>
              </a:tr>
              <a:tr h="429240">
                <a:tc>
                  <a:txBody>
                    <a:bodyPr/>
                    <a:lstStyle/>
                    <a:p>
                      <a:r>
                        <a:rPr lang="en-ZA" sz="1800" b="1" dirty="0" smtClean="0">
                          <a:latin typeface="+mn-lt"/>
                          <a:cs typeface="Arial" pitchFamily="34" charset="0"/>
                        </a:rPr>
                        <a:t>Income </a:t>
                      </a:r>
                    </a:p>
                    <a:p>
                      <a:endParaRPr lang="en-ZA" sz="1800" b="1" dirty="0">
                        <a:latin typeface="+mn-lt"/>
                        <a:cs typeface="Arial" pitchFamily="34" charset="0"/>
                      </a:endParaRPr>
                    </a:p>
                  </a:txBody>
                  <a:tcPr>
                    <a:solidFill>
                      <a:schemeClr val="bg2">
                        <a:lumMod val="7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800" b="1" dirty="0" smtClean="0">
                          <a:solidFill>
                            <a:schemeClr val="tx1"/>
                          </a:solidFill>
                          <a:latin typeface="+mn-lt"/>
                          <a:cs typeface="Arial" pitchFamily="34" charset="0"/>
                        </a:rPr>
                        <a:t>95,650</a:t>
                      </a:r>
                      <a:endParaRPr lang="en-ZA" sz="1800" b="1" dirty="0">
                        <a:solidFill>
                          <a:schemeClr val="tx1"/>
                        </a:solidFill>
                        <a:latin typeface="+mn-lt"/>
                        <a:cs typeface="Arial" pitchFamily="34" charset="0"/>
                      </a:endParaRPr>
                    </a:p>
                  </a:txBody>
                  <a:tcPr>
                    <a:solidFill>
                      <a:schemeClr val="bg2">
                        <a:lumMod val="7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800" b="1" dirty="0" smtClean="0">
                          <a:solidFill>
                            <a:schemeClr val="tx1"/>
                          </a:solidFill>
                          <a:latin typeface="+mn-lt"/>
                          <a:cs typeface="Arial" pitchFamily="34" charset="0"/>
                        </a:rPr>
                        <a:t>96,084</a:t>
                      </a:r>
                      <a:endParaRPr lang="en-ZA" sz="1800" b="1" dirty="0">
                        <a:solidFill>
                          <a:schemeClr val="tx1"/>
                        </a:solidFill>
                        <a:latin typeface="+mn-lt"/>
                        <a:cs typeface="Arial" pitchFamily="34" charset="0"/>
                      </a:endParaRPr>
                    </a:p>
                  </a:txBody>
                  <a:tcPr>
                    <a:solidFill>
                      <a:schemeClr val="bg2">
                        <a:lumMod val="7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800" b="1" dirty="0" smtClean="0">
                          <a:latin typeface="+mn-lt"/>
                          <a:cs typeface="Arial" panose="020B0604020202020204" pitchFamily="34" charset="0"/>
                        </a:rPr>
                        <a:t>98,983</a:t>
                      </a:r>
                    </a:p>
                  </a:txBody>
                  <a:tcPr>
                    <a:solidFill>
                      <a:schemeClr val="bg2">
                        <a:lumMod val="75000"/>
                      </a:schemeClr>
                    </a:solidFill>
                  </a:tcPr>
                </a:tc>
              </a:tr>
              <a:tr h="418440">
                <a:tc>
                  <a:txBody>
                    <a:bodyPr/>
                    <a:lstStyle/>
                    <a:p>
                      <a:r>
                        <a:rPr lang="en-ZA" sz="1800" b="0" dirty="0" smtClean="0">
                          <a:latin typeface="+mn-lt"/>
                          <a:cs typeface="Arial" pitchFamily="34" charset="0"/>
                        </a:rPr>
                        <a:t>Government</a:t>
                      </a:r>
                      <a:r>
                        <a:rPr lang="en-ZA" sz="1800" b="0" baseline="0" dirty="0" smtClean="0">
                          <a:latin typeface="+mn-lt"/>
                          <a:cs typeface="Arial" pitchFamily="34" charset="0"/>
                        </a:rPr>
                        <a:t> Grant</a:t>
                      </a:r>
                    </a:p>
                    <a:p>
                      <a:endParaRPr lang="en-ZA" sz="1800" b="0" baseline="0" dirty="0" smtClean="0">
                        <a:latin typeface="+mn-lt"/>
                        <a:cs typeface="Arial" pitchFamily="34" charset="0"/>
                      </a:endParaRPr>
                    </a:p>
                  </a:txBody>
                  <a:tcPr>
                    <a:solidFill>
                      <a:schemeClr val="bg2">
                        <a:lumMod val="7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800" b="0" dirty="0" smtClean="0">
                          <a:solidFill>
                            <a:schemeClr val="tx1"/>
                          </a:solidFill>
                          <a:latin typeface="+mn-lt"/>
                          <a:cs typeface="Arial" pitchFamily="34" charset="0"/>
                        </a:rPr>
                        <a:t>87,554</a:t>
                      </a:r>
                      <a:endParaRPr lang="en-ZA" sz="1800" b="0" dirty="0">
                        <a:solidFill>
                          <a:schemeClr val="tx1"/>
                        </a:solidFill>
                        <a:latin typeface="+mn-lt"/>
                        <a:cs typeface="Arial" pitchFamily="34" charset="0"/>
                      </a:endParaRPr>
                    </a:p>
                  </a:txBody>
                  <a:tcPr>
                    <a:solidFill>
                      <a:schemeClr val="bg2">
                        <a:lumMod val="7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800" b="0" dirty="0" smtClean="0">
                          <a:solidFill>
                            <a:schemeClr val="tx1"/>
                          </a:solidFill>
                          <a:latin typeface="+mn-lt"/>
                          <a:cs typeface="Arial" pitchFamily="34" charset="0"/>
                        </a:rPr>
                        <a:t>91,865</a:t>
                      </a:r>
                      <a:endParaRPr lang="en-ZA" sz="1800" b="0" dirty="0">
                        <a:solidFill>
                          <a:schemeClr val="tx1"/>
                        </a:solidFill>
                        <a:latin typeface="+mn-lt"/>
                        <a:cs typeface="Arial" pitchFamily="34" charset="0"/>
                      </a:endParaRPr>
                    </a:p>
                  </a:txBody>
                  <a:tcPr>
                    <a:solidFill>
                      <a:schemeClr val="bg2">
                        <a:lumMod val="7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800" dirty="0" smtClean="0">
                          <a:latin typeface="+mn-lt"/>
                          <a:cs typeface="Arial" panose="020B0604020202020204" pitchFamily="34" charset="0"/>
                        </a:rPr>
                        <a:t>96,089</a:t>
                      </a:r>
                      <a:endParaRPr lang="en-ZA" sz="1800" dirty="0">
                        <a:latin typeface="+mn-lt"/>
                        <a:cs typeface="Arial" panose="020B0604020202020204" pitchFamily="34" charset="0"/>
                      </a:endParaRPr>
                    </a:p>
                  </a:txBody>
                  <a:tcPr>
                    <a:solidFill>
                      <a:schemeClr val="bg2">
                        <a:lumMod val="75000"/>
                      </a:schemeClr>
                    </a:solidFill>
                  </a:tcPr>
                </a:tc>
              </a:tr>
              <a:tr h="370840">
                <a:tc>
                  <a:txBody>
                    <a:bodyPr/>
                    <a:lstStyle/>
                    <a:p>
                      <a:r>
                        <a:rPr lang="en-ZA" sz="1800" b="0" dirty="0" smtClean="0">
                          <a:latin typeface="+mn-lt"/>
                          <a:cs typeface="Arial" pitchFamily="34" charset="0"/>
                        </a:rPr>
                        <a:t>Other Income</a:t>
                      </a:r>
                    </a:p>
                    <a:p>
                      <a:endParaRPr lang="en-ZA" sz="1800" b="0" dirty="0" smtClean="0">
                        <a:latin typeface="+mn-lt"/>
                        <a:cs typeface="Arial" pitchFamily="34" charset="0"/>
                      </a:endParaRPr>
                    </a:p>
                  </a:txBody>
                  <a:tcPr>
                    <a:solidFill>
                      <a:schemeClr val="bg2">
                        <a:lumMod val="75000"/>
                      </a:schemeClr>
                    </a:solidFill>
                  </a:tcPr>
                </a:tc>
                <a:tc>
                  <a:txBody>
                    <a:bodyPr/>
                    <a:lstStyle/>
                    <a:p>
                      <a:pPr algn="r"/>
                      <a:r>
                        <a:rPr lang="en-ZA" sz="1800" b="0" dirty="0" smtClean="0">
                          <a:solidFill>
                            <a:schemeClr val="tx1"/>
                          </a:solidFill>
                          <a:latin typeface="+mn-lt"/>
                          <a:cs typeface="Arial" pitchFamily="34" charset="0"/>
                        </a:rPr>
                        <a:t>8,096</a:t>
                      </a:r>
                      <a:endParaRPr lang="en-ZA" sz="1800" b="0" dirty="0">
                        <a:solidFill>
                          <a:schemeClr val="tx1"/>
                        </a:solidFill>
                        <a:latin typeface="+mn-lt"/>
                        <a:cs typeface="Arial" pitchFamily="34" charset="0"/>
                      </a:endParaRPr>
                    </a:p>
                  </a:txBody>
                  <a:tcPr>
                    <a:solidFill>
                      <a:schemeClr val="bg2">
                        <a:lumMod val="75000"/>
                      </a:schemeClr>
                    </a:solidFill>
                  </a:tcPr>
                </a:tc>
                <a:tc>
                  <a:txBody>
                    <a:bodyPr/>
                    <a:lstStyle/>
                    <a:p>
                      <a:pPr algn="r"/>
                      <a:r>
                        <a:rPr lang="en-ZA" sz="1800" b="0" dirty="0" smtClean="0">
                          <a:solidFill>
                            <a:schemeClr val="tx1"/>
                          </a:solidFill>
                          <a:latin typeface="+mn-lt"/>
                          <a:cs typeface="Arial" pitchFamily="34" charset="0"/>
                        </a:rPr>
                        <a:t>4,219</a:t>
                      </a:r>
                      <a:endParaRPr lang="en-ZA" sz="1800" b="0" dirty="0">
                        <a:solidFill>
                          <a:schemeClr val="tx1"/>
                        </a:solidFill>
                        <a:latin typeface="+mn-lt"/>
                        <a:cs typeface="Arial" pitchFamily="34" charset="0"/>
                      </a:endParaRPr>
                    </a:p>
                  </a:txBody>
                  <a:tcPr>
                    <a:solidFill>
                      <a:schemeClr val="bg2">
                        <a:lumMod val="75000"/>
                      </a:schemeClr>
                    </a:solidFill>
                  </a:tcPr>
                </a:tc>
                <a:tc>
                  <a:txBody>
                    <a:bodyPr/>
                    <a:lstStyle/>
                    <a:p>
                      <a:pPr algn="r"/>
                      <a:r>
                        <a:rPr lang="en-ZA" sz="1800" dirty="0" smtClean="0">
                          <a:solidFill>
                            <a:schemeClr val="tx1"/>
                          </a:solidFill>
                          <a:latin typeface="+mn-lt"/>
                          <a:cs typeface="Arial" panose="020B0604020202020204" pitchFamily="34" charset="0"/>
                        </a:rPr>
                        <a:t>2,894          </a:t>
                      </a:r>
                      <a:endParaRPr lang="en-ZA" sz="1800" dirty="0">
                        <a:solidFill>
                          <a:schemeClr val="tx1"/>
                        </a:solidFill>
                        <a:latin typeface="+mn-lt"/>
                        <a:cs typeface="Arial" panose="020B0604020202020204" pitchFamily="34" charset="0"/>
                      </a:endParaRPr>
                    </a:p>
                  </a:txBody>
                  <a:tcPr>
                    <a:solidFill>
                      <a:schemeClr val="bg2">
                        <a:lumMod val="75000"/>
                      </a:schemeClr>
                    </a:solidFill>
                  </a:tcPr>
                </a:tc>
              </a:tr>
              <a:tr h="453216">
                <a:tc>
                  <a:txBody>
                    <a:bodyPr/>
                    <a:lstStyle/>
                    <a:p>
                      <a:r>
                        <a:rPr lang="en-ZA" sz="1800" b="1" dirty="0" smtClean="0">
                          <a:latin typeface="+mn-lt"/>
                          <a:cs typeface="Arial" pitchFamily="34" charset="0"/>
                        </a:rPr>
                        <a:t>Expenditure</a:t>
                      </a:r>
                    </a:p>
                    <a:p>
                      <a:endParaRPr lang="en-ZA" sz="1800" b="1" dirty="0" smtClean="0">
                        <a:latin typeface="+mn-lt"/>
                        <a:cs typeface="Arial" pitchFamily="34" charset="0"/>
                      </a:endParaRPr>
                    </a:p>
                  </a:txBody>
                  <a:tcPr>
                    <a:solidFill>
                      <a:schemeClr val="bg2">
                        <a:lumMod val="90000"/>
                      </a:schemeClr>
                    </a:solidFill>
                  </a:tcPr>
                </a:tc>
                <a:tc>
                  <a:txBody>
                    <a:bodyPr/>
                    <a:lstStyle/>
                    <a:p>
                      <a:pPr algn="r"/>
                      <a:r>
                        <a:rPr lang="en-ZA" sz="1800" b="1" dirty="0" smtClean="0">
                          <a:solidFill>
                            <a:schemeClr val="tx1"/>
                          </a:solidFill>
                          <a:latin typeface="+mn-lt"/>
                          <a:cs typeface="Arial" pitchFamily="34" charset="0"/>
                        </a:rPr>
                        <a:t>(103,714)</a:t>
                      </a:r>
                      <a:endParaRPr lang="en-ZA" sz="1800" b="1" dirty="0">
                        <a:solidFill>
                          <a:schemeClr val="tx1"/>
                        </a:solidFill>
                        <a:latin typeface="+mn-lt"/>
                        <a:cs typeface="Arial" pitchFamily="34" charset="0"/>
                      </a:endParaRPr>
                    </a:p>
                  </a:txBody>
                  <a:tcPr>
                    <a:solidFill>
                      <a:schemeClr val="bg2">
                        <a:lumMod val="90000"/>
                      </a:schemeClr>
                    </a:solidFill>
                  </a:tcPr>
                </a:tc>
                <a:tc>
                  <a:txBody>
                    <a:bodyPr/>
                    <a:lstStyle/>
                    <a:p>
                      <a:pPr algn="r"/>
                      <a:r>
                        <a:rPr lang="en-ZA" sz="1800" b="1" dirty="0" smtClean="0">
                          <a:solidFill>
                            <a:schemeClr val="tx1"/>
                          </a:solidFill>
                          <a:latin typeface="+mn-lt"/>
                          <a:cs typeface="Arial" pitchFamily="34" charset="0"/>
                        </a:rPr>
                        <a:t>(99,411) </a:t>
                      </a:r>
                      <a:endParaRPr lang="en-ZA" sz="1800" b="1" dirty="0">
                        <a:solidFill>
                          <a:schemeClr val="tx1"/>
                        </a:solidFill>
                        <a:latin typeface="+mn-lt"/>
                        <a:cs typeface="Arial" pitchFamily="34" charset="0"/>
                      </a:endParaRPr>
                    </a:p>
                  </a:txBody>
                  <a:tcPr>
                    <a:solidFill>
                      <a:schemeClr val="bg2">
                        <a:lumMod val="90000"/>
                      </a:schemeClr>
                    </a:solidFill>
                  </a:tcPr>
                </a:tc>
                <a:tc>
                  <a:txBody>
                    <a:bodyPr/>
                    <a:lstStyle/>
                    <a:p>
                      <a:pPr algn="r"/>
                      <a:r>
                        <a:rPr lang="en-ZA" sz="1800" b="1" dirty="0" smtClean="0">
                          <a:solidFill>
                            <a:schemeClr val="tx1"/>
                          </a:solidFill>
                          <a:latin typeface="+mn-lt"/>
                          <a:cs typeface="Arial" panose="020B0604020202020204" pitchFamily="34" charset="0"/>
                        </a:rPr>
                        <a:t>(102,567)</a:t>
                      </a:r>
                      <a:endParaRPr lang="en-ZA" sz="1800" b="1" dirty="0">
                        <a:solidFill>
                          <a:schemeClr val="tx1"/>
                        </a:solidFill>
                        <a:latin typeface="+mn-lt"/>
                        <a:cs typeface="Arial" panose="020B0604020202020204" pitchFamily="34" charset="0"/>
                      </a:endParaRPr>
                    </a:p>
                  </a:txBody>
                  <a:tcPr>
                    <a:solidFill>
                      <a:schemeClr val="bg2">
                        <a:lumMod val="90000"/>
                      </a:schemeClr>
                    </a:solidFill>
                  </a:tcPr>
                </a:tc>
              </a:tr>
              <a:tr h="370840">
                <a:tc>
                  <a:txBody>
                    <a:bodyPr/>
                    <a:lstStyle/>
                    <a:p>
                      <a:r>
                        <a:rPr lang="en-ZA" sz="1800" b="1" dirty="0" smtClean="0">
                          <a:latin typeface="+mn-lt"/>
                          <a:cs typeface="Arial" pitchFamily="34" charset="0"/>
                        </a:rPr>
                        <a:t>Deficit</a:t>
                      </a:r>
                    </a:p>
                    <a:p>
                      <a:endParaRPr lang="en-ZA" sz="1800" b="1" dirty="0" smtClean="0">
                        <a:latin typeface="+mn-lt"/>
                        <a:cs typeface="Arial" pitchFamily="34" charset="0"/>
                      </a:endParaRPr>
                    </a:p>
                  </a:txBody>
                  <a:tcPr>
                    <a:solidFill>
                      <a:schemeClr val="bg2">
                        <a:lumMod val="75000"/>
                      </a:schemeClr>
                    </a:solidFill>
                  </a:tcPr>
                </a:tc>
                <a:tc>
                  <a:txBody>
                    <a:bodyPr/>
                    <a:lstStyle/>
                    <a:p>
                      <a:pPr algn="r"/>
                      <a:r>
                        <a:rPr lang="en-ZA" sz="1800" b="1" dirty="0" smtClean="0">
                          <a:solidFill>
                            <a:srgbClr val="FF0000"/>
                          </a:solidFill>
                          <a:latin typeface="+mn-lt"/>
                          <a:cs typeface="Arial" pitchFamily="34" charset="0"/>
                        </a:rPr>
                        <a:t>(8,064) </a:t>
                      </a:r>
                      <a:endParaRPr lang="en-ZA" sz="1800" b="1" dirty="0">
                        <a:solidFill>
                          <a:srgbClr val="FF0000"/>
                        </a:solidFill>
                        <a:latin typeface="+mn-lt"/>
                        <a:cs typeface="Arial" pitchFamily="34" charset="0"/>
                      </a:endParaRPr>
                    </a:p>
                  </a:txBody>
                  <a:tcPr>
                    <a:solidFill>
                      <a:schemeClr val="bg2">
                        <a:lumMod val="75000"/>
                      </a:schemeClr>
                    </a:solidFill>
                  </a:tcPr>
                </a:tc>
                <a:tc>
                  <a:txBody>
                    <a:bodyPr/>
                    <a:lstStyle/>
                    <a:p>
                      <a:pPr algn="r"/>
                      <a:r>
                        <a:rPr lang="en-ZA" sz="1800" b="1" baseline="0" dirty="0" smtClean="0">
                          <a:solidFill>
                            <a:srgbClr val="FF0000"/>
                          </a:solidFill>
                          <a:latin typeface="+mn-lt"/>
                          <a:cs typeface="Arial" pitchFamily="34" charset="0"/>
                        </a:rPr>
                        <a:t>(3,327)</a:t>
                      </a:r>
                      <a:endParaRPr lang="en-ZA" sz="1800" b="1" dirty="0">
                        <a:solidFill>
                          <a:srgbClr val="FF0000"/>
                        </a:solidFill>
                        <a:latin typeface="+mn-lt"/>
                        <a:cs typeface="Arial" pitchFamily="34" charset="0"/>
                      </a:endParaRPr>
                    </a:p>
                  </a:txBody>
                  <a:tcPr>
                    <a:solidFill>
                      <a:schemeClr val="bg2">
                        <a:lumMod val="75000"/>
                      </a:schemeClr>
                    </a:solidFill>
                  </a:tcPr>
                </a:tc>
                <a:tc>
                  <a:txBody>
                    <a:bodyPr/>
                    <a:lstStyle/>
                    <a:p>
                      <a:pPr algn="r"/>
                      <a:r>
                        <a:rPr lang="en-ZA" sz="1800" b="1" dirty="0" smtClean="0">
                          <a:solidFill>
                            <a:srgbClr val="FF0000"/>
                          </a:solidFill>
                          <a:latin typeface="+mn-lt"/>
                          <a:cs typeface="Arial" panose="020B0604020202020204" pitchFamily="34" charset="0"/>
                        </a:rPr>
                        <a:t>(3,584)</a:t>
                      </a:r>
                      <a:endParaRPr lang="en-ZA" sz="1800" b="1" dirty="0">
                        <a:solidFill>
                          <a:srgbClr val="FF0000"/>
                        </a:solidFill>
                        <a:latin typeface="+mn-lt"/>
                        <a:cs typeface="Arial" panose="020B0604020202020204" pitchFamily="34" charset="0"/>
                      </a:endParaRPr>
                    </a:p>
                  </a:txBody>
                  <a:tcPr>
                    <a:solidFill>
                      <a:schemeClr val="bg2">
                        <a:lumMod val="75000"/>
                      </a:schemeClr>
                    </a:solidFill>
                  </a:tcPr>
                </a:tc>
              </a:tr>
            </a:tbl>
          </a:graphicData>
        </a:graphic>
      </p:graphicFrame>
    </p:spTree>
    <p:extLst>
      <p:ext uri="{BB962C8B-B14F-4D97-AF65-F5344CB8AC3E}">
        <p14:creationId xmlns:p14="http://schemas.microsoft.com/office/powerpoint/2010/main" xmlns="" val="1689752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229600" cy="710952"/>
          </a:xfrm>
        </p:spPr>
        <p:txBody>
          <a:bodyPr>
            <a:normAutofit/>
          </a:bodyPr>
          <a:lstStyle/>
          <a:p>
            <a:pPr algn="ctr"/>
            <a:r>
              <a:rPr lang="en-ZA" sz="3200" dirty="0" smtClean="0">
                <a:latin typeface="Calibri" pitchFamily="34" charset="0"/>
              </a:rPr>
              <a:t>EXPLANATION OF DEFICIT FROM OPERATIONS</a:t>
            </a:r>
            <a:endParaRPr lang="en-ZA" sz="4000" dirty="0">
              <a:latin typeface="Calibri" pitchFamily="34" charset="0"/>
            </a:endParaRPr>
          </a:p>
        </p:txBody>
      </p:sp>
      <p:sp>
        <p:nvSpPr>
          <p:cNvPr id="4" name="Slide Number Placeholder 3"/>
          <p:cNvSpPr>
            <a:spLocks noGrp="1"/>
          </p:cNvSpPr>
          <p:nvPr>
            <p:ph type="sldNum" sz="quarter" idx="4"/>
          </p:nvPr>
        </p:nvSpPr>
        <p:spPr/>
        <p:txBody>
          <a:bodyPr/>
          <a:lstStyle/>
          <a:p>
            <a:r>
              <a:rPr lang="en-ZA" dirty="0" smtClean="0"/>
              <a:t>6</a:t>
            </a:r>
          </a:p>
        </p:txBody>
      </p:sp>
      <p:sp>
        <p:nvSpPr>
          <p:cNvPr id="3" name="Content Placeholder 2"/>
          <p:cNvSpPr>
            <a:spLocks noGrp="1"/>
          </p:cNvSpPr>
          <p:nvPr>
            <p:ph idx="1"/>
          </p:nvPr>
        </p:nvSpPr>
        <p:spPr>
          <a:xfrm>
            <a:off x="611560" y="1600201"/>
            <a:ext cx="8064896" cy="4343400"/>
          </a:xfrm>
        </p:spPr>
        <p:txBody>
          <a:bodyPr/>
          <a:lstStyle/>
          <a:p>
            <a:pPr>
              <a:lnSpc>
                <a:spcPct val="150000"/>
              </a:lnSpc>
            </a:pPr>
            <a:r>
              <a:rPr lang="en-ZA" sz="2400" b="0" dirty="0" smtClean="0">
                <a:solidFill>
                  <a:schemeClr val="tx1"/>
                </a:solidFill>
                <a:latin typeface="+mn-lt"/>
              </a:rPr>
              <a:t>The deficit is attributable to the accounting method that is applied by the National Arts Council.</a:t>
            </a:r>
          </a:p>
          <a:p>
            <a:pPr>
              <a:lnSpc>
                <a:spcPct val="150000"/>
              </a:lnSpc>
            </a:pPr>
            <a:r>
              <a:rPr lang="en-ZA" sz="2400" b="0" dirty="0" smtClean="0">
                <a:solidFill>
                  <a:schemeClr val="tx1"/>
                </a:solidFill>
                <a:latin typeface="+mn-lt"/>
              </a:rPr>
              <a:t>Due to the nature of the projects that are funded by the National Arts Council, the entity defrays the previous years and current year expenses from the current year allocation which results in a deficit.</a:t>
            </a:r>
          </a:p>
          <a:p>
            <a:pPr>
              <a:lnSpc>
                <a:spcPct val="150000"/>
              </a:lnSpc>
            </a:pPr>
            <a:endParaRPr lang="en-ZA" b="0" dirty="0" smtClean="0">
              <a:solidFill>
                <a:schemeClr val="tx1"/>
              </a:solidFill>
            </a:endParaRPr>
          </a:p>
          <a:p>
            <a:pPr marL="0" indent="0">
              <a:buNone/>
            </a:pPr>
            <a:endParaRPr lang="en-ZA" dirty="0"/>
          </a:p>
          <a:p>
            <a:pPr marL="0" indent="0">
              <a:buNone/>
            </a:pPr>
            <a:endParaRPr lang="en-ZA" dirty="0" smtClean="0"/>
          </a:p>
          <a:p>
            <a:pPr marL="0" indent="0">
              <a:buNone/>
            </a:pPr>
            <a:endParaRPr lang="en-ZA" dirty="0"/>
          </a:p>
        </p:txBody>
      </p:sp>
    </p:spTree>
    <p:extLst>
      <p:ext uri="{BB962C8B-B14F-4D97-AF65-F5344CB8AC3E}">
        <p14:creationId xmlns:p14="http://schemas.microsoft.com/office/powerpoint/2010/main" xmlns="" val="1042779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29600" cy="710952"/>
          </a:xfrm>
        </p:spPr>
        <p:txBody>
          <a:bodyPr/>
          <a:lstStyle/>
          <a:p>
            <a:pPr algn="ctr"/>
            <a:r>
              <a:rPr lang="en-US" sz="3200" dirty="0" smtClean="0">
                <a:latin typeface="Calibri"/>
              </a:rPr>
              <a:t>THREE YEAR AUDIT OUTCOMES</a:t>
            </a:r>
            <a:endParaRPr lang="en-ZA" dirty="0"/>
          </a:p>
        </p:txBody>
      </p:sp>
      <p:sp>
        <p:nvSpPr>
          <p:cNvPr id="4" name="Slide Number Placeholder 3"/>
          <p:cNvSpPr>
            <a:spLocks noGrp="1"/>
          </p:cNvSpPr>
          <p:nvPr>
            <p:ph type="sldNum" sz="quarter" idx="4"/>
          </p:nvPr>
        </p:nvSpPr>
        <p:spPr/>
        <p:txBody>
          <a:bodyPr/>
          <a:lstStyle/>
          <a:p>
            <a:r>
              <a:rPr lang="en-ZA" dirty="0" smtClean="0"/>
              <a:t>7</a:t>
            </a:r>
          </a:p>
        </p:txBody>
      </p:sp>
      <p:graphicFrame>
        <p:nvGraphicFramePr>
          <p:cNvPr id="5" name="Content Placeholder 3"/>
          <p:cNvGraphicFramePr>
            <a:graphicFrameLocks noGrp="1"/>
          </p:cNvGraphicFramePr>
          <p:nvPr>
            <p:ph idx="1"/>
            <p:extLst>
              <p:ext uri="{D42A27DB-BD31-4B8C-83A1-F6EECF244321}">
                <p14:modId xmlns:p14="http://schemas.microsoft.com/office/powerpoint/2010/main" xmlns="" val="640139189"/>
              </p:ext>
            </p:extLst>
          </p:nvPr>
        </p:nvGraphicFramePr>
        <p:xfrm>
          <a:off x="395536" y="1772816"/>
          <a:ext cx="8208914" cy="1280160"/>
        </p:xfrm>
        <a:graphic>
          <a:graphicData uri="http://schemas.openxmlformats.org/drawingml/2006/table">
            <a:tbl>
              <a:tblPr firstRow="1" bandRow="1">
                <a:tableStyleId>{5C22544A-7EE6-4342-B048-85BDC9FD1C3A}</a:tableStyleId>
              </a:tblPr>
              <a:tblGrid>
                <a:gridCol w="1655023"/>
                <a:gridCol w="2317032"/>
                <a:gridCol w="1853626"/>
                <a:gridCol w="2383233"/>
              </a:tblGrid>
              <a:tr h="555239">
                <a:tc>
                  <a:txBody>
                    <a:bodyPr/>
                    <a:lstStyle/>
                    <a:p>
                      <a:pPr algn="ctr"/>
                      <a:endParaRPr lang="en-ZA" sz="1800" b="1" dirty="0" smtClean="0">
                        <a:solidFill>
                          <a:schemeClr val="bg1"/>
                        </a:solidFill>
                        <a:latin typeface="+mn-lt"/>
                        <a:cs typeface="Arial" pitchFamily="34" charset="0"/>
                      </a:endParaRPr>
                    </a:p>
                    <a:p>
                      <a:pPr algn="ctr"/>
                      <a:endParaRPr lang="en-ZA" sz="1800" b="1" dirty="0">
                        <a:solidFill>
                          <a:schemeClr val="bg1"/>
                        </a:solidFill>
                        <a:latin typeface="+mn-lt"/>
                        <a:cs typeface="Arial" pitchFamily="34" charset="0"/>
                      </a:endParaRPr>
                    </a:p>
                  </a:txBody>
                  <a:tcPr>
                    <a:solidFill>
                      <a:schemeClr val="accent6">
                        <a:lumMod val="50000"/>
                      </a:schemeClr>
                    </a:solidFill>
                  </a:tcPr>
                </a:tc>
                <a:tc>
                  <a:txBody>
                    <a:bodyPr/>
                    <a:lstStyle/>
                    <a:p>
                      <a:pPr algn="ctr"/>
                      <a:r>
                        <a:rPr lang="en-ZA" sz="1800" b="1" dirty="0" smtClean="0">
                          <a:solidFill>
                            <a:schemeClr val="bg1"/>
                          </a:solidFill>
                          <a:latin typeface="+mn-lt"/>
                          <a:cs typeface="Arial" pitchFamily="34" charset="0"/>
                        </a:rPr>
                        <a:t>2013/14</a:t>
                      </a:r>
                      <a:endParaRPr lang="en-ZA" sz="1800" b="1" dirty="0">
                        <a:solidFill>
                          <a:schemeClr val="bg1"/>
                        </a:solidFill>
                        <a:latin typeface="+mn-lt"/>
                        <a:cs typeface="Arial" pitchFamily="34" charset="0"/>
                      </a:endParaRPr>
                    </a:p>
                  </a:txBody>
                  <a:tcPr>
                    <a:solidFill>
                      <a:schemeClr val="accent6">
                        <a:lumMod val="50000"/>
                      </a:schemeClr>
                    </a:solidFill>
                  </a:tcPr>
                </a:tc>
                <a:tc>
                  <a:txBody>
                    <a:bodyPr/>
                    <a:lstStyle/>
                    <a:p>
                      <a:pPr algn="ctr"/>
                      <a:r>
                        <a:rPr lang="en-ZA" sz="1800" b="1" dirty="0" smtClean="0">
                          <a:solidFill>
                            <a:schemeClr val="bg1"/>
                          </a:solidFill>
                          <a:latin typeface="+mn-lt"/>
                          <a:cs typeface="Arial" pitchFamily="34" charset="0"/>
                        </a:rPr>
                        <a:t>2014/15</a:t>
                      </a:r>
                      <a:endParaRPr lang="en-ZA" sz="1800" b="1" dirty="0">
                        <a:solidFill>
                          <a:schemeClr val="bg1"/>
                        </a:solidFill>
                        <a:latin typeface="+mn-lt"/>
                        <a:cs typeface="Arial" pitchFamily="34" charset="0"/>
                      </a:endParaRPr>
                    </a:p>
                  </a:txBody>
                  <a:tcPr>
                    <a:solidFill>
                      <a:schemeClr val="accent6">
                        <a:lumMod val="50000"/>
                      </a:schemeClr>
                    </a:solidFill>
                  </a:tcPr>
                </a:tc>
                <a:tc>
                  <a:txBody>
                    <a:bodyPr/>
                    <a:lstStyle/>
                    <a:p>
                      <a:pPr algn="ctr"/>
                      <a:r>
                        <a:rPr lang="en-ZA" sz="1800" b="1" dirty="0" smtClean="0">
                          <a:solidFill>
                            <a:schemeClr val="bg1"/>
                          </a:solidFill>
                          <a:latin typeface="+mn-lt"/>
                          <a:cs typeface="Arial" pitchFamily="34" charset="0"/>
                        </a:rPr>
                        <a:t>2015/16</a:t>
                      </a:r>
                      <a:endParaRPr lang="en-ZA" sz="1800" b="1" dirty="0">
                        <a:solidFill>
                          <a:schemeClr val="bg1"/>
                        </a:solidFill>
                        <a:latin typeface="+mn-lt"/>
                        <a:cs typeface="Arial" pitchFamily="34" charset="0"/>
                      </a:endParaRPr>
                    </a:p>
                  </a:txBody>
                  <a:tcPr>
                    <a:solidFill>
                      <a:schemeClr val="accent6">
                        <a:lumMod val="50000"/>
                      </a:schemeClr>
                    </a:solidFill>
                  </a:tcPr>
                </a:tc>
              </a:tr>
              <a:tr h="555239">
                <a:tc>
                  <a:txBody>
                    <a:bodyPr/>
                    <a:lstStyle/>
                    <a:p>
                      <a:pPr algn="r"/>
                      <a:r>
                        <a:rPr lang="en-ZA" sz="1800" b="1" dirty="0" smtClean="0">
                          <a:latin typeface="+mn-lt"/>
                          <a:cs typeface="Arial" pitchFamily="34" charset="0"/>
                        </a:rPr>
                        <a:t>Audit</a:t>
                      </a:r>
                      <a:r>
                        <a:rPr lang="en-ZA" sz="1800" b="1" baseline="0" dirty="0" smtClean="0">
                          <a:latin typeface="+mn-lt"/>
                          <a:cs typeface="Arial" pitchFamily="34" charset="0"/>
                        </a:rPr>
                        <a:t> Outcome</a:t>
                      </a:r>
                      <a:endParaRPr lang="en-ZA" sz="1800" b="1" dirty="0">
                        <a:latin typeface="+mn-lt"/>
                        <a:cs typeface="Arial" pitchFamily="34" charset="0"/>
                      </a:endParaRPr>
                    </a:p>
                  </a:txBody>
                  <a:tcPr>
                    <a:solidFill>
                      <a:schemeClr val="bg2">
                        <a:lumMod val="75000"/>
                      </a:schemeClr>
                    </a:solidFill>
                  </a:tcPr>
                </a:tc>
                <a:tc>
                  <a:txBody>
                    <a:bodyPr/>
                    <a:lstStyle/>
                    <a:p>
                      <a:pPr algn="r"/>
                      <a:r>
                        <a:rPr lang="en-ZA" sz="1800" b="1" dirty="0" smtClean="0">
                          <a:latin typeface="+mn-lt"/>
                          <a:cs typeface="Arial" pitchFamily="34" charset="0"/>
                        </a:rPr>
                        <a:t>Qualified </a:t>
                      </a:r>
                      <a:endParaRPr lang="en-ZA" sz="1800" b="1" dirty="0">
                        <a:latin typeface="+mn-lt"/>
                        <a:cs typeface="Arial" pitchFamily="34" charset="0"/>
                      </a:endParaRPr>
                    </a:p>
                  </a:txBody>
                  <a:tcPr>
                    <a:solidFill>
                      <a:schemeClr val="bg2">
                        <a:lumMod val="75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ZA" sz="1800" b="1" i="0" u="none" strike="noStrike" kern="1200" cap="none" spc="0" normalizeH="0" baseline="0" noProof="0" dirty="0" smtClean="0">
                          <a:ln>
                            <a:noFill/>
                          </a:ln>
                          <a:solidFill>
                            <a:prstClr val="black"/>
                          </a:solidFill>
                          <a:effectLst/>
                          <a:uLnTx/>
                          <a:uFillTx/>
                          <a:latin typeface="+mn-lt"/>
                          <a:ea typeface="+mn-ea"/>
                          <a:cs typeface="Arial" pitchFamily="34" charset="0"/>
                        </a:rPr>
                        <a:t>Clean</a:t>
                      </a:r>
                    </a:p>
                    <a:p>
                      <a:pPr algn="r"/>
                      <a:endParaRPr lang="en-ZA" sz="1800" b="1" dirty="0">
                        <a:latin typeface="+mn-lt"/>
                        <a:cs typeface="Arial" pitchFamily="34" charset="0"/>
                      </a:endParaRPr>
                    </a:p>
                  </a:txBody>
                  <a:tcPr>
                    <a:solidFill>
                      <a:schemeClr val="bg2">
                        <a:lumMod val="75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ZA" sz="1800" b="1" i="0" u="none" strike="noStrike" kern="1200" cap="none" spc="0" normalizeH="0" baseline="0" noProof="0" dirty="0" smtClean="0">
                          <a:ln>
                            <a:noFill/>
                          </a:ln>
                          <a:solidFill>
                            <a:prstClr val="black"/>
                          </a:solidFill>
                          <a:effectLst/>
                          <a:uLnTx/>
                          <a:uFillTx/>
                          <a:latin typeface="+mn-lt"/>
                          <a:ea typeface="+mn-ea"/>
                          <a:cs typeface="Arial" pitchFamily="34" charset="0"/>
                        </a:rPr>
                        <a:t>Clean</a:t>
                      </a:r>
                    </a:p>
                    <a:p>
                      <a:pPr algn="r"/>
                      <a:endParaRPr lang="en-ZA" sz="1800" b="1" dirty="0">
                        <a:latin typeface="+mn-lt"/>
                        <a:cs typeface="Arial" pitchFamily="34" charset="0"/>
                      </a:endParaRPr>
                    </a:p>
                  </a:txBody>
                  <a:tcPr>
                    <a:solidFill>
                      <a:schemeClr val="bg2">
                        <a:lumMod val="75000"/>
                      </a:schemeClr>
                    </a:solidFill>
                  </a:tcPr>
                </a:tc>
              </a:tr>
            </a:tbl>
          </a:graphicData>
        </a:graphic>
      </p:graphicFrame>
    </p:spTree>
    <p:extLst>
      <p:ext uri="{BB962C8B-B14F-4D97-AF65-F5344CB8AC3E}">
        <p14:creationId xmlns:p14="http://schemas.microsoft.com/office/powerpoint/2010/main" xmlns="" val="615471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80928"/>
            <a:ext cx="8229600" cy="710952"/>
          </a:xfrm>
        </p:spPr>
        <p:txBody>
          <a:bodyPr>
            <a:normAutofit/>
          </a:bodyPr>
          <a:lstStyle/>
          <a:p>
            <a:pPr algn="ctr"/>
            <a:r>
              <a:rPr lang="en-ZA" sz="4000" dirty="0" smtClean="0">
                <a:latin typeface="+mj-lt"/>
              </a:rPr>
              <a:t>STATUS OF GOVERNANCE AT NAC</a:t>
            </a:r>
            <a:endParaRPr lang="en-ZA" sz="4000" dirty="0">
              <a:latin typeface="+mj-lt"/>
            </a:endParaRPr>
          </a:p>
        </p:txBody>
      </p:sp>
      <p:sp>
        <p:nvSpPr>
          <p:cNvPr id="4" name="Slide Number Placeholder 3"/>
          <p:cNvSpPr>
            <a:spLocks noGrp="1"/>
          </p:cNvSpPr>
          <p:nvPr>
            <p:ph type="sldNum" sz="quarter" idx="4"/>
          </p:nvPr>
        </p:nvSpPr>
        <p:spPr/>
        <p:txBody>
          <a:bodyPr/>
          <a:lstStyle/>
          <a:p>
            <a:r>
              <a:rPr lang="en-ZA" dirty="0" smtClean="0"/>
              <a:t>8</a:t>
            </a:r>
          </a:p>
        </p:txBody>
      </p:sp>
    </p:spTree>
    <p:extLst>
      <p:ext uri="{BB962C8B-B14F-4D97-AF65-F5344CB8AC3E}">
        <p14:creationId xmlns:p14="http://schemas.microsoft.com/office/powerpoint/2010/main" xmlns="" val="28381448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6056</TotalTime>
  <Words>709</Words>
  <Application>Microsoft Office PowerPoint</Application>
  <PresentationFormat>On-screen Show (4:3)</PresentationFormat>
  <Paragraphs>157</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DAC OVERVIEW ON THE STATE OF GOVERNANCE OF THE NATIONAL ARTS COUNCIL    Presented by: Act Director-General                07 February 2017 </vt:lpstr>
      <vt:lpstr> PRESENTATION OUTLINE </vt:lpstr>
      <vt:lpstr> MANDATE </vt:lpstr>
      <vt:lpstr>PERFORMANCE AS AT 30 SEPTEMBER 2016</vt:lpstr>
      <vt:lpstr>THREE YEAR PERFORMANCE OVERVIEW</vt:lpstr>
      <vt:lpstr>THREE YEAR INCOME AND EXPENDITURE TRENDS</vt:lpstr>
      <vt:lpstr>EXPLANATION OF DEFICIT FROM OPERATIONS</vt:lpstr>
      <vt:lpstr>THREE YEAR AUDIT OUTCOMES</vt:lpstr>
      <vt:lpstr>STATUS OF GOVERNANCE AT NAC</vt:lpstr>
      <vt:lpstr>MANAGEMENT TEAM </vt:lpstr>
      <vt:lpstr>COUNCIL </vt:lpstr>
      <vt:lpstr>SELECTED GOVERNANCE STRUCTURES AND MEETINGS HELD  </vt:lpstr>
      <vt:lpstr>LEGISLATIVE CONSTRAINTS  </vt:lpstr>
      <vt:lpstr>OTHER ISSUES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dc:creator>
  <cp:lastModifiedBy>PUMZA</cp:lastModifiedBy>
  <cp:revision>579</cp:revision>
  <cp:lastPrinted>2016-10-26T09:03:42Z</cp:lastPrinted>
  <dcterms:created xsi:type="dcterms:W3CDTF">2013-11-12T11:39:42Z</dcterms:created>
  <dcterms:modified xsi:type="dcterms:W3CDTF">2017-02-08T10:17:24Z</dcterms:modified>
</cp:coreProperties>
</file>