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44"/>
  </p:notesMasterIdLst>
  <p:handoutMasterIdLst>
    <p:handoutMasterId r:id="rId45"/>
  </p:handoutMasterIdLst>
  <p:sldIdLst>
    <p:sldId id="745" r:id="rId3"/>
    <p:sldId id="746" r:id="rId4"/>
    <p:sldId id="747" r:id="rId5"/>
    <p:sldId id="749" r:id="rId6"/>
    <p:sldId id="783" r:id="rId7"/>
    <p:sldId id="776" r:id="rId8"/>
    <p:sldId id="777" r:id="rId9"/>
    <p:sldId id="778" r:id="rId10"/>
    <p:sldId id="750" r:id="rId11"/>
    <p:sldId id="729" r:id="rId12"/>
    <p:sldId id="774" r:id="rId13"/>
    <p:sldId id="754" r:id="rId14"/>
    <p:sldId id="743" r:id="rId15"/>
    <p:sldId id="775" r:id="rId16"/>
    <p:sldId id="755" r:id="rId17"/>
    <p:sldId id="756" r:id="rId18"/>
    <p:sldId id="771" r:id="rId19"/>
    <p:sldId id="757" r:id="rId20"/>
    <p:sldId id="758" r:id="rId21"/>
    <p:sldId id="759" r:id="rId22"/>
    <p:sldId id="730" r:id="rId23"/>
    <p:sldId id="760" r:id="rId24"/>
    <p:sldId id="737" r:id="rId25"/>
    <p:sldId id="761" r:id="rId26"/>
    <p:sldId id="772" r:id="rId27"/>
    <p:sldId id="731" r:id="rId28"/>
    <p:sldId id="780" r:id="rId29"/>
    <p:sldId id="762" r:id="rId30"/>
    <p:sldId id="738" r:id="rId31"/>
    <p:sldId id="763" r:id="rId32"/>
    <p:sldId id="764" r:id="rId33"/>
    <p:sldId id="782" r:id="rId34"/>
    <p:sldId id="744" r:id="rId35"/>
    <p:sldId id="773" r:id="rId36"/>
    <p:sldId id="765" r:id="rId37"/>
    <p:sldId id="781" r:id="rId38"/>
    <p:sldId id="732" r:id="rId39"/>
    <p:sldId id="766" r:id="rId40"/>
    <p:sldId id="742" r:id="rId41"/>
    <p:sldId id="767" r:id="rId42"/>
    <p:sldId id="716" r:id="rId43"/>
  </p:sldIdLst>
  <p:sldSz cx="9144000" cy="6858000" type="screen4x3"/>
  <p:notesSz cx="6858000" cy="9296400"/>
  <p:defaultTextStyle>
    <a:defPPr>
      <a:defRPr lang="en-US"/>
    </a:defPPr>
    <a:lvl1pPr algn="ctr" rtl="0" fontAlgn="base">
      <a:spcBef>
        <a:spcPct val="0"/>
      </a:spcBef>
      <a:spcAft>
        <a:spcPct val="0"/>
      </a:spcAft>
      <a:defRPr sz="3200" b="1"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b="1"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b="1"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b="1"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b="1" kern="1200">
        <a:solidFill>
          <a:schemeClr val="tx1"/>
        </a:solidFill>
        <a:latin typeface="Arial" charset="0"/>
        <a:ea typeface="MS PGothic" pitchFamily="34" charset="-128"/>
        <a:cs typeface="+mn-cs"/>
      </a:defRPr>
    </a:lvl5pPr>
    <a:lvl6pPr marL="2286000" algn="l" defTabSz="914400" rtl="0" eaLnBrk="1" latinLnBrk="0" hangingPunct="1">
      <a:defRPr sz="3200" b="1" kern="1200">
        <a:solidFill>
          <a:schemeClr val="tx1"/>
        </a:solidFill>
        <a:latin typeface="Arial" charset="0"/>
        <a:ea typeface="MS PGothic" pitchFamily="34" charset="-128"/>
        <a:cs typeface="+mn-cs"/>
      </a:defRPr>
    </a:lvl6pPr>
    <a:lvl7pPr marL="2743200" algn="l" defTabSz="914400" rtl="0" eaLnBrk="1" latinLnBrk="0" hangingPunct="1">
      <a:defRPr sz="3200" b="1" kern="1200">
        <a:solidFill>
          <a:schemeClr val="tx1"/>
        </a:solidFill>
        <a:latin typeface="Arial" charset="0"/>
        <a:ea typeface="MS PGothic" pitchFamily="34" charset="-128"/>
        <a:cs typeface="+mn-cs"/>
      </a:defRPr>
    </a:lvl7pPr>
    <a:lvl8pPr marL="3200400" algn="l" defTabSz="914400" rtl="0" eaLnBrk="1" latinLnBrk="0" hangingPunct="1">
      <a:defRPr sz="3200" b="1" kern="1200">
        <a:solidFill>
          <a:schemeClr val="tx1"/>
        </a:solidFill>
        <a:latin typeface="Arial" charset="0"/>
        <a:ea typeface="MS PGothic" pitchFamily="34" charset="-128"/>
        <a:cs typeface="+mn-cs"/>
      </a:defRPr>
    </a:lvl8pPr>
    <a:lvl9pPr marL="3657600" algn="l" defTabSz="914400" rtl="0" eaLnBrk="1" latinLnBrk="0" hangingPunct="1">
      <a:defRPr sz="3200" b="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993300"/>
    <a:srgbClr val="306A72"/>
    <a:srgbClr val="006600"/>
    <a:srgbClr val="6CB8C0"/>
    <a:srgbClr val="F3FFFF"/>
    <a:srgbClr val="E5FFFF"/>
    <a:srgbClr val="FFFFCC"/>
    <a:srgbClr val="800000"/>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0941"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1392767058804151E-3"/>
          <c:y val="0.18007935015767482"/>
          <c:w val="0.49712212763275743"/>
          <c:h val="0.69863106378493578"/>
        </c:manualLayout>
      </c:layout>
      <c:pie3DChart>
        <c:varyColors val="1"/>
        <c:ser>
          <c:idx val="0"/>
          <c:order val="0"/>
          <c:dPt>
            <c:idx val="0"/>
            <c:spPr>
              <a:solidFill>
                <a:schemeClr val="accent5">
                  <a:lumMod val="50000"/>
                </a:schemeClr>
              </a:solidFill>
              <a:ln w="25400">
                <a:noFill/>
              </a:ln>
              <a:effectLst/>
              <a:sp3d/>
            </c:spPr>
            <c:extLst xmlns:c16r2="http://schemas.microsoft.com/office/drawing/2015/06/chart">
              <c:ext xmlns:c16="http://schemas.microsoft.com/office/drawing/2014/chart" uri="{C3380CC4-5D6E-409C-BE32-E72D297353CC}">
                <c16:uniqueId val="{00000001-6B1B-42A8-96EB-1BA50054A8C9}"/>
              </c:ext>
            </c:extLst>
          </c:dPt>
          <c:dPt>
            <c:idx val="1"/>
            <c:spPr>
              <a:solidFill>
                <a:srgbClr val="00B050"/>
              </a:solidFill>
              <a:ln w="25400">
                <a:noFill/>
              </a:ln>
              <a:effectLst/>
              <a:sp3d/>
            </c:spPr>
            <c:extLst xmlns:c16r2="http://schemas.microsoft.com/office/drawing/2015/06/chart">
              <c:ext xmlns:c16="http://schemas.microsoft.com/office/drawing/2014/chart" uri="{C3380CC4-5D6E-409C-BE32-E72D297353CC}">
                <c16:uniqueId val="{00000003-6B1B-42A8-96EB-1BA50054A8C9}"/>
              </c:ext>
            </c:extLst>
          </c:dPt>
          <c:dPt>
            <c:idx val="2"/>
            <c:spPr>
              <a:solidFill>
                <a:srgbClr val="FFC000"/>
              </a:solidFill>
              <a:ln w="25400">
                <a:noFill/>
              </a:ln>
              <a:effectLst/>
              <a:sp3d/>
            </c:spPr>
            <c:extLst xmlns:c16r2="http://schemas.microsoft.com/office/drawing/2015/06/chart">
              <c:ext xmlns:c16="http://schemas.microsoft.com/office/drawing/2014/chart" uri="{C3380CC4-5D6E-409C-BE32-E72D297353CC}">
                <c16:uniqueId val="{00000005-6B1B-42A8-96EB-1BA50054A8C9}"/>
              </c:ext>
            </c:extLst>
          </c:dPt>
          <c:dPt>
            <c:idx val="3"/>
            <c:spPr>
              <a:solidFill>
                <a:srgbClr val="993300"/>
              </a:solidFill>
              <a:ln w="25400">
                <a:noFill/>
              </a:ln>
              <a:effectLst/>
              <a:sp3d/>
            </c:spPr>
            <c:extLst xmlns:c16r2="http://schemas.microsoft.com/office/drawing/2015/06/chart">
              <c:ext xmlns:c16="http://schemas.microsoft.com/office/drawing/2014/chart" uri="{C3380CC4-5D6E-409C-BE32-E72D297353CC}">
                <c16:uniqueId val="{00000007-6B1B-42A8-96EB-1BA50054A8C9}"/>
              </c:ext>
            </c:extLst>
          </c:dPt>
          <c:dLbls>
            <c:dLbl>
              <c:idx val="3"/>
              <c:layout>
                <c:manualLayout>
                  <c:x val="2.7761833047356885E-2"/>
                  <c:y val="0.23515905640114065"/>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1B-42A8-96EB-1BA50054A8C9}"/>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Parliament!$A$1:$A$4</c:f>
              <c:strCache>
                <c:ptCount val="4"/>
                <c:pt idx="0">
                  <c:v>Completed during 1st and 2nd Quarter</c:v>
                </c:pt>
                <c:pt idx="1">
                  <c:v>Achieved Early &amp; Exceeded target</c:v>
                </c:pt>
                <c:pt idx="2">
                  <c:v>Achieved (11) &amp; Achieved late (1)</c:v>
                </c:pt>
                <c:pt idx="3">
                  <c:v>On track to meet Workplan target</c:v>
                </c:pt>
              </c:strCache>
            </c:strRef>
          </c:cat>
          <c:val>
            <c:numRef>
              <c:f>Parliament!$B$1:$B$4</c:f>
              <c:numCache>
                <c:formatCode>General</c:formatCode>
                <c:ptCount val="4"/>
                <c:pt idx="0">
                  <c:v>27</c:v>
                </c:pt>
                <c:pt idx="1">
                  <c:v>18</c:v>
                </c:pt>
                <c:pt idx="2">
                  <c:v>12</c:v>
                </c:pt>
                <c:pt idx="3">
                  <c:v>89</c:v>
                </c:pt>
              </c:numCache>
            </c:numRef>
          </c:val>
          <c:extLst xmlns:c16r2="http://schemas.microsoft.com/office/drawing/2015/06/chart">
            <c:ext xmlns:c16="http://schemas.microsoft.com/office/drawing/2014/chart" uri="{C3380CC4-5D6E-409C-BE32-E72D297353CC}">
              <c16:uniqueId val="{00000008-6B1B-42A8-96EB-1BA50054A8C9}"/>
            </c:ext>
          </c:extLst>
        </c:ser>
        <c:dLbls/>
      </c:pie3DChart>
      <c:spPr>
        <a:noFill/>
        <a:ln>
          <a:noFill/>
        </a:ln>
        <a:effectLst/>
      </c:spPr>
    </c:plotArea>
    <c:legend>
      <c:legendPos val="r"/>
      <c:layout>
        <c:manualLayout>
          <c:xMode val="edge"/>
          <c:yMode val="edge"/>
          <c:x val="0.5292353144563724"/>
          <c:y val="0.12629793270833159"/>
          <c:w val="0.45787612410996442"/>
          <c:h val="0.8333276359606766"/>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6F0F58CE-E353-4C3B-AE21-2B003DBE13BC}" type="datetimeFigureOut">
              <a:rPr lang="en-US"/>
              <a:pPr>
                <a:defRPr/>
              </a:pPr>
              <a:t>2/2/2017</a:t>
            </a:fld>
            <a:endParaRPr lang="en-ZA" dirty="0"/>
          </a:p>
        </p:txBody>
      </p:sp>
      <p:sp>
        <p:nvSpPr>
          <p:cNvPr id="4" name="Footer Placeholder 3"/>
          <p:cNvSpPr>
            <a:spLocks noGrp="1"/>
          </p:cNvSpPr>
          <p:nvPr>
            <p:ph type="ftr" sz="quarter" idx="2"/>
          </p:nvPr>
        </p:nvSpPr>
        <p:spPr>
          <a:xfrm>
            <a:off x="2" y="8829967"/>
            <a:ext cx="2971800" cy="464820"/>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84615" y="8829967"/>
            <a:ext cx="2971800" cy="464820"/>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D9950981-E226-4F73-85DC-8F98536B5783}" type="slidenum">
              <a:rPr lang="en-ZA"/>
              <a:pPr>
                <a:defRPr/>
              </a:pPr>
              <a:t>‹#›</a:t>
            </a:fld>
            <a:endParaRPr lang="en-ZA" dirty="0"/>
          </a:p>
        </p:txBody>
      </p:sp>
    </p:spTree>
    <p:extLst>
      <p:ext uri="{BB962C8B-B14F-4D97-AF65-F5344CB8AC3E}">
        <p14:creationId xmlns:p14="http://schemas.microsoft.com/office/powerpoint/2010/main" xmlns="" val="129653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84615" y="0"/>
            <a:ext cx="2971800" cy="464820"/>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E607998B-4435-48E0-9FB3-325E18145312}" type="datetimeFigureOut">
              <a:rPr lang="en-US"/>
              <a:pPr>
                <a:defRPr/>
              </a:pPr>
              <a:t>2/2/2017</a:t>
            </a:fld>
            <a:endParaRPr lang="en-ZA"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85800" y="4415793"/>
            <a:ext cx="5486400" cy="418338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2" y="8829967"/>
            <a:ext cx="2971800" cy="464820"/>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E949E51D-D1F7-4E9C-97B5-33942C566359}" type="slidenum">
              <a:rPr lang="en-ZA"/>
              <a:pPr>
                <a:defRPr/>
              </a:pPr>
              <a:t>‹#›</a:t>
            </a:fld>
            <a:endParaRPr lang="en-ZA" dirty="0"/>
          </a:p>
        </p:txBody>
      </p:sp>
    </p:spTree>
    <p:extLst>
      <p:ext uri="{BB962C8B-B14F-4D97-AF65-F5344CB8AC3E}">
        <p14:creationId xmlns:p14="http://schemas.microsoft.com/office/powerpoint/2010/main" xmlns="" val="2167058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a:t>
            </a:fld>
            <a:endParaRPr lang="en-ZA" sz="1200" b="0" dirty="0"/>
          </a:p>
        </p:txBody>
      </p:sp>
    </p:spTree>
    <p:extLst>
      <p:ext uri="{BB962C8B-B14F-4D97-AF65-F5344CB8AC3E}">
        <p14:creationId xmlns:p14="http://schemas.microsoft.com/office/powerpoint/2010/main" xmlns="" val="104200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26</a:t>
            </a:fld>
            <a:endParaRPr lang="en-ZA" dirty="0"/>
          </a:p>
        </p:txBody>
      </p:sp>
    </p:spTree>
    <p:extLst>
      <p:ext uri="{BB962C8B-B14F-4D97-AF65-F5344CB8AC3E}">
        <p14:creationId xmlns:p14="http://schemas.microsoft.com/office/powerpoint/2010/main" xmlns="" val="32029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27</a:t>
            </a:fld>
            <a:endParaRPr lang="en-ZA" dirty="0"/>
          </a:p>
        </p:txBody>
      </p:sp>
    </p:spTree>
    <p:extLst>
      <p:ext uri="{BB962C8B-B14F-4D97-AF65-F5344CB8AC3E}">
        <p14:creationId xmlns:p14="http://schemas.microsoft.com/office/powerpoint/2010/main" xmlns="" val="351019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34</a:t>
            </a:fld>
            <a:endParaRPr lang="en-ZA" sz="1200" b="0" dirty="0"/>
          </a:p>
        </p:txBody>
      </p:sp>
    </p:spTree>
    <p:extLst>
      <p:ext uri="{BB962C8B-B14F-4D97-AF65-F5344CB8AC3E}">
        <p14:creationId xmlns:p14="http://schemas.microsoft.com/office/powerpoint/2010/main" xmlns="" val="95221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099" indent="-285807">
              <a:defRPr>
                <a:solidFill>
                  <a:schemeClr val="tx1"/>
                </a:solidFill>
                <a:latin typeface="Arial" panose="020B0604020202020204" pitchFamily="34" charset="0"/>
              </a:defRPr>
            </a:lvl2pPr>
            <a:lvl3pPr marL="1143229" indent="-228646">
              <a:defRPr>
                <a:solidFill>
                  <a:schemeClr val="tx1"/>
                </a:solidFill>
                <a:latin typeface="Arial" panose="020B0604020202020204" pitchFamily="34" charset="0"/>
              </a:defRPr>
            </a:lvl3pPr>
            <a:lvl4pPr marL="1600520" indent="-228646">
              <a:defRPr>
                <a:solidFill>
                  <a:schemeClr val="tx1"/>
                </a:solidFill>
                <a:latin typeface="Arial" panose="020B0604020202020204" pitchFamily="34" charset="0"/>
              </a:defRPr>
            </a:lvl4pPr>
            <a:lvl5pPr marL="2057811" indent="-228646">
              <a:defRPr>
                <a:solidFill>
                  <a:schemeClr val="tx1"/>
                </a:solidFill>
                <a:latin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defRPr>
            </a:lvl9pPr>
          </a:lstStyle>
          <a:p>
            <a:fld id="{5AFC06D9-CECA-46CC-9286-69C98D0FE7CE}" type="slidenum">
              <a:rPr lang="en-US" smtClean="0"/>
              <a:pPr/>
              <a:t>41</a:t>
            </a:fld>
            <a:endParaRPr lang="en-US" smtClean="0"/>
          </a:p>
        </p:txBody>
      </p:sp>
    </p:spTree>
    <p:extLst>
      <p:ext uri="{BB962C8B-B14F-4D97-AF65-F5344CB8AC3E}">
        <p14:creationId xmlns:p14="http://schemas.microsoft.com/office/powerpoint/2010/main" xmlns="" val="28413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2</a:t>
            </a:fld>
            <a:endParaRPr lang="en-ZA" sz="1200" b="0" dirty="0"/>
          </a:p>
        </p:txBody>
      </p:sp>
    </p:spTree>
    <p:extLst>
      <p:ext uri="{BB962C8B-B14F-4D97-AF65-F5344CB8AC3E}">
        <p14:creationId xmlns:p14="http://schemas.microsoft.com/office/powerpoint/2010/main" xmlns="" val="134396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a:t>
            </a:fld>
            <a:endParaRPr lang="en-ZA" sz="1200" b="0" dirty="0" smtClean="0"/>
          </a:p>
        </p:txBody>
      </p:sp>
    </p:spTree>
    <p:extLst>
      <p:ext uri="{BB962C8B-B14F-4D97-AF65-F5344CB8AC3E}">
        <p14:creationId xmlns:p14="http://schemas.microsoft.com/office/powerpoint/2010/main" xmlns="" val="317773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4</a:t>
            </a:fld>
            <a:endParaRPr lang="en-ZA" sz="1200" b="0" dirty="0" smtClean="0"/>
          </a:p>
        </p:txBody>
      </p:sp>
    </p:spTree>
    <p:extLst>
      <p:ext uri="{BB962C8B-B14F-4D97-AF65-F5344CB8AC3E}">
        <p14:creationId xmlns:p14="http://schemas.microsoft.com/office/powerpoint/2010/main" xmlns="" val="95519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5</a:t>
            </a:fld>
            <a:endParaRPr lang="en-ZA" sz="1200" b="0" dirty="0" smtClean="0"/>
          </a:p>
        </p:txBody>
      </p:sp>
    </p:spTree>
    <p:extLst>
      <p:ext uri="{BB962C8B-B14F-4D97-AF65-F5344CB8AC3E}">
        <p14:creationId xmlns:p14="http://schemas.microsoft.com/office/powerpoint/2010/main" xmlns="" val="187444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a:t>
            </a:fld>
            <a:endParaRPr lang="en-ZA" sz="1200" b="0" dirty="0">
              <a:solidFill>
                <a:prstClr val="black"/>
              </a:solidFill>
            </a:endParaRPr>
          </a:p>
        </p:txBody>
      </p:sp>
    </p:spTree>
    <p:extLst>
      <p:ext uri="{BB962C8B-B14F-4D97-AF65-F5344CB8AC3E}">
        <p14:creationId xmlns:p14="http://schemas.microsoft.com/office/powerpoint/2010/main" xmlns="" val="66645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9</a:t>
            </a:fld>
            <a:endParaRPr lang="en-ZA" sz="1200" b="0" dirty="0"/>
          </a:p>
        </p:txBody>
      </p:sp>
    </p:spTree>
    <p:extLst>
      <p:ext uri="{BB962C8B-B14F-4D97-AF65-F5344CB8AC3E}">
        <p14:creationId xmlns:p14="http://schemas.microsoft.com/office/powerpoint/2010/main" xmlns="" val="332920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17</a:t>
            </a:fld>
            <a:endParaRPr lang="en-ZA" sz="1200" b="0" dirty="0"/>
          </a:p>
        </p:txBody>
      </p:sp>
    </p:spTree>
    <p:extLst>
      <p:ext uri="{BB962C8B-B14F-4D97-AF65-F5344CB8AC3E}">
        <p14:creationId xmlns:p14="http://schemas.microsoft.com/office/powerpoint/2010/main" xmlns="" val="33739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25</a:t>
            </a:fld>
            <a:endParaRPr lang="en-ZA" sz="1200" b="0" dirty="0"/>
          </a:p>
        </p:txBody>
      </p:sp>
    </p:spTree>
    <p:extLst>
      <p:ext uri="{BB962C8B-B14F-4D97-AF65-F5344CB8AC3E}">
        <p14:creationId xmlns:p14="http://schemas.microsoft.com/office/powerpoint/2010/main" xmlns="" val="68453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4539B1EB-13A4-459B-9F11-12DEA1EFCA15}"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635DDCDE-8ED2-48DF-9B19-A22C258FD897}"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EB807C8-2140-4D38-9452-BD26E24C0BEA}"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18479437-FB65-4F2F-BA7D-6966B6E2AC21}" type="datetime1">
              <a:rPr lang="en-US" smtClean="0"/>
              <a:pPr>
                <a:defRPr/>
              </a:pPr>
              <a:t>2/2/2017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BC98062-0852-4AD2-ADD3-CFFDD9884733}"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430B2AD6-BB10-48A5-8A3B-127DEA08122C}" type="datetime1">
              <a:rPr lang="en-US" smtClean="0">
                <a:solidFill>
                  <a:srgbClr val="000000"/>
                </a:solidFill>
              </a:rPr>
              <a:pPr>
                <a:defRPr/>
              </a:pPr>
              <a:t>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62872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7D374C58-08FB-4163-9742-703EA0FF73AC}"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a:defRPr/>
            </a:lvl1pPr>
          </a:lstStyle>
          <a:p>
            <a:pPr>
              <a:defRPr/>
            </a:pPr>
            <a:fld id="{FBEB2B83-E677-4DC8-989A-87D6924BB01C}" type="datetime1">
              <a:rPr lang="en-US" smtClean="0">
                <a:solidFill>
                  <a:srgbClr val="000000"/>
                </a:solidFill>
              </a:rPr>
              <a:pPr>
                <a:defRPr/>
              </a:pPr>
              <a:t>2/2/2017</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60131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0B56C6-F857-4864-BDE9-A49AF1BC34A2}" type="datetime1">
              <a:rPr lang="en-US" smtClean="0">
                <a:solidFill>
                  <a:srgbClr val="000000"/>
                </a:solidFill>
              </a:rPr>
              <a:pPr>
                <a:defRPr/>
              </a:pPr>
              <a:t>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0832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444EB273-6581-4948-A1A6-039653D37006}" type="datetime1">
              <a:rPr lang="en-US" smtClean="0">
                <a:solidFill>
                  <a:srgbClr val="000000"/>
                </a:solidFill>
              </a:rPr>
              <a:pPr>
                <a:defRPr/>
              </a:pPr>
              <a:t>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80000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3F9497E2-A1D4-4499-8B85-596362EDE44E}" type="datetime1">
              <a:rPr lang="en-US" smtClean="0">
                <a:solidFill>
                  <a:srgbClr val="000000"/>
                </a:solidFill>
              </a:rPr>
              <a:pPr>
                <a:defRPr/>
              </a:pPr>
              <a:t>2/2/2017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06850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C47CC61F-29E6-447C-843E-456845E6925A}"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4" name="Rectangle 4"/>
          <p:cNvSpPr>
            <a:spLocks noGrp="1" noChangeArrowheads="1"/>
          </p:cNvSpPr>
          <p:nvPr>
            <p:ph type="dt" sz="half" idx="10"/>
          </p:nvPr>
        </p:nvSpPr>
        <p:spPr/>
        <p:txBody>
          <a:bodyPr/>
          <a:lstStyle>
            <a:lvl1pPr>
              <a:defRPr/>
            </a:lvl1pPr>
          </a:lstStyle>
          <a:p>
            <a:pPr>
              <a:defRPr/>
            </a:pPr>
            <a:fld id="{EF272648-DC13-42DF-A53E-A05F35600848}" type="datetime1">
              <a:rPr lang="en-US" smtClean="0">
                <a:solidFill>
                  <a:srgbClr val="000000"/>
                </a:solidFill>
              </a:rPr>
              <a:pPr>
                <a:defRPr/>
              </a:pPr>
              <a:t>2/2/2017</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9939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4488D49-34D1-4B97-83A8-7550116FF595}"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1512CC-0964-4CCD-8E7B-E57B1776E8D1}" type="datetime1">
              <a:rPr lang="en-US" smtClean="0">
                <a:solidFill>
                  <a:srgbClr val="000000"/>
                </a:solidFill>
              </a:rPr>
              <a:pPr>
                <a:defRPr/>
              </a:pPr>
              <a:t>2/2/2017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687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6B0007-14C6-413E-AC73-8A755C52729A}" type="datetime1">
              <a:rPr lang="en-US" smtClean="0">
                <a:solidFill>
                  <a:srgbClr val="000000"/>
                </a:solidFill>
              </a:rPr>
              <a:pPr>
                <a:defRPr/>
              </a:pPr>
              <a:t>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90913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31FDEA-5471-421E-907F-AE29A5C81D54}" type="datetime1">
              <a:rPr lang="en-US" smtClean="0">
                <a:solidFill>
                  <a:srgbClr val="000000"/>
                </a:solidFill>
              </a:rPr>
              <a:pPr>
                <a:defRPr/>
              </a:pPr>
              <a:t>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11314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0A9FF728-A36F-4D47-B2E1-8EB57CA7E6C6}" type="datetime1">
              <a:rPr lang="en-US" smtClean="0">
                <a:solidFill>
                  <a:srgbClr val="000000"/>
                </a:solidFill>
              </a:rPr>
              <a:pPr>
                <a:defRPr/>
              </a:pPr>
              <a:t>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54732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227C691-E3A1-4AF1-838F-4B0D7BA5AB73}" type="datetime1">
              <a:rPr lang="en-US" smtClean="0">
                <a:solidFill>
                  <a:srgbClr val="000000"/>
                </a:solidFill>
              </a:rPr>
              <a:pPr>
                <a:defRPr/>
              </a:pPr>
              <a:t>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909279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CEFB64A6-3ED6-400C-8CDB-A57FCE63518D}"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5"/>
          <p:cNvSpPr>
            <a:spLocks noGrp="1" noChangeArrowheads="1"/>
          </p:cNvSpPr>
          <p:nvPr>
            <p:ph type="dt" sz="half" idx="10"/>
          </p:nvPr>
        </p:nvSpPr>
        <p:spPr/>
        <p:txBody>
          <a:bodyPr/>
          <a:lstStyle>
            <a:lvl1pPr>
              <a:defRPr/>
            </a:lvl1pPr>
          </a:lstStyle>
          <a:p>
            <a:pPr>
              <a:defRPr/>
            </a:pPr>
            <a:fld id="{A0FDDCA5-559C-42FA-B309-5F5920E2F636}" type="datetime1">
              <a:rPr lang="en-US" smtClean="0">
                <a:solidFill>
                  <a:srgbClr val="000000"/>
                </a:solidFill>
              </a:rPr>
              <a:pPr>
                <a:defRPr/>
              </a:pPr>
              <a:t>2/2/2017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189588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6060C592-4B46-4AEE-BDA9-0103F6882A7E}"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smtClean="0"/>
          </a:p>
        </p:txBody>
      </p:sp>
      <p:sp>
        <p:nvSpPr>
          <p:cNvPr id="5" name="Rectangle 4"/>
          <p:cNvSpPr>
            <a:spLocks noGrp="1" noChangeArrowheads="1"/>
          </p:cNvSpPr>
          <p:nvPr>
            <p:ph type="dt" sz="half" idx="10"/>
          </p:nvPr>
        </p:nvSpPr>
        <p:spPr/>
        <p:txBody>
          <a:bodyPr/>
          <a:lstStyle>
            <a:lvl1pPr>
              <a:defRPr/>
            </a:lvl1pPr>
          </a:lstStyle>
          <a:p>
            <a:pPr>
              <a:defRPr/>
            </a:pPr>
            <a:fld id="{1F8EE9FF-32EC-4373-91E5-859D5A55CEF1}" type="datetime1">
              <a:rPr lang="en-US" smtClean="0">
                <a:solidFill>
                  <a:srgbClr val="000000"/>
                </a:solidFill>
              </a:rPr>
              <a:pPr>
                <a:defRPr/>
              </a:pPr>
              <a:t>2/2/2017</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5959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FD707EC-C782-44A9-8AC2-80FD96B1C824}" type="datetime1">
              <a:rPr lang="en-US" smtClean="0"/>
              <a:pPr>
                <a:defRPr/>
              </a:pPr>
              <a:t>2/2/2017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8FDF2EE0-C565-4D9F-8510-71E42D1C0719}" type="datetime1">
              <a:rPr lang="en-US" smtClean="0"/>
              <a:pPr>
                <a:defRPr/>
              </a:pPr>
              <a:t>2/2/2017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201F2E31-E3D0-4B16-B0E9-A4CB55082855}" type="datetime1">
              <a:rPr lang="en-US" smtClean="0"/>
              <a:pPr>
                <a:defRPr/>
              </a:pPr>
              <a:t>2/2/2017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325CD47B-CACC-446E-825D-BAE4FE872083}" type="datetime1">
              <a:rPr lang="en-US" smtClean="0"/>
              <a:pPr>
                <a:defRPr/>
              </a:pPr>
              <a:t>2/2/2017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61BF74-9465-4B48-B419-42F800DB9FB4}" type="datetime1">
              <a:rPr lang="en-US" smtClean="0"/>
              <a:pPr>
                <a:defRPr/>
              </a:pPr>
              <a:t>2/2/2017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384F22-161A-4499-AC2A-000FE95E2D28}" type="datetime1">
              <a:rPr lang="en-US" smtClean="0"/>
              <a:pPr>
                <a:defRPr/>
              </a:pPr>
              <a:t>2/2/2017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09E323-AB01-4D23-9B2C-8BA617F17E3A}" type="datetime1">
              <a:rPr lang="en-US" smtClean="0"/>
              <a:pPr>
                <a:defRPr/>
              </a:pPr>
              <a:t>2/2/2017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a typeface="ＭＳ Ｐゴシック" pitchFamily="34" charset="-128"/>
              </a:defRPr>
            </a:lvl1pPr>
          </a:lstStyle>
          <a:p>
            <a:pPr>
              <a:defRPr/>
            </a:pPr>
            <a:fld id="{A04B2BD3-F8F3-4A38-94A5-26FD4ED0F515}" type="datetime1">
              <a:rPr lang="en-US" smtClean="0"/>
              <a:pPr>
                <a:defRPr/>
              </a:pPr>
              <a:t>2/2/2017</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ＭＳ Ｐゴシック" pitchFamily="34" charset="-128"/>
              </a:defRPr>
            </a:lvl1pPr>
          </a:lstStyle>
          <a:p>
            <a:pPr>
              <a:defRPr/>
            </a:pPr>
            <a:endParaRPr lang="en-US" dirty="0"/>
          </a:p>
        </p:txBody>
      </p:sp>
      <p:pic>
        <p:nvPicPr>
          <p:cNvPr id="1030" name="Picture 11" descr="slide2_nu.jpg"/>
          <p:cNvPicPr>
            <a:picLocks noChangeAspect="1"/>
          </p:cNvPicPr>
          <p:nvPr/>
        </p:nvPicPr>
        <p:blipFill>
          <a:blip r:embed="rId15" cstate="print"/>
          <a:srcRect/>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ＭＳ Ｐゴシック" pitchFamily="34" charset="-128"/>
                <a:cs typeface="+mn-cs"/>
              </a:defRPr>
            </a:lvl1pPr>
          </a:lstStyle>
          <a:p>
            <a:pPr>
              <a:defRPr/>
            </a:pPr>
            <a:fld id="{15C3D528-0325-4DD5-8C48-81397DF12DCA}" type="datetime1">
              <a:rPr lang="en-US" smtClean="0">
                <a:solidFill>
                  <a:srgbClr val="000000"/>
                </a:solidFill>
              </a:rPr>
              <a:pPr>
                <a:defRPr/>
              </a:pPr>
              <a:t>2/2/2017</a:t>
            </a:fld>
            <a:endParaRPr lang="en-US">
              <a:solidFill>
                <a:srgbClr val="000000"/>
              </a:solidFill>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34" charset="-128"/>
                <a:cs typeface="+mn-cs"/>
              </a:defRPr>
            </a:lvl1pPr>
          </a:lstStyle>
          <a:p>
            <a:pPr>
              <a:defRPr/>
            </a:pPr>
            <a:endParaRPr lang="en-US">
              <a:solidFill>
                <a:srgbClr val="000000"/>
              </a:solidFill>
            </a:endParaRPr>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00416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5496" y="2780927"/>
            <a:ext cx="8942348" cy="3931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400" dirty="0" smtClean="0">
                <a:solidFill>
                  <a:srgbClr val="006666"/>
                </a:solidFill>
                <a:latin typeface="Berlin Sans FB Demi" pitchFamily="34" charset="0"/>
              </a:rPr>
              <a:t>PUBLIC SERVICE COMMISSION</a:t>
            </a:r>
          </a:p>
          <a:p>
            <a:pPr algn="r"/>
            <a:r>
              <a:rPr lang="en-US" sz="3600" dirty="0" smtClean="0">
                <a:solidFill>
                  <a:srgbClr val="006666"/>
                </a:solidFill>
                <a:latin typeface="Berlin Sans FB Demi" pitchFamily="34" charset="0"/>
              </a:rPr>
              <a:t>2</a:t>
            </a:r>
            <a:r>
              <a:rPr lang="en-US" sz="3600" baseline="30000" dirty="0" smtClean="0">
                <a:solidFill>
                  <a:srgbClr val="006666"/>
                </a:solidFill>
                <a:latin typeface="Berlin Sans FB Demi" pitchFamily="34" charset="0"/>
              </a:rPr>
              <a:t>nd</a:t>
            </a:r>
            <a:r>
              <a:rPr lang="en-US" sz="3600" dirty="0" smtClean="0">
                <a:solidFill>
                  <a:srgbClr val="006666"/>
                </a:solidFill>
                <a:latin typeface="Berlin Sans FB Demi" pitchFamily="34" charset="0"/>
              </a:rPr>
              <a:t> and 3rd QUARTER PERFORMANCE</a:t>
            </a:r>
          </a:p>
          <a:p>
            <a:pPr algn="r"/>
            <a:r>
              <a:rPr lang="en-US" sz="3600" dirty="0" smtClean="0">
                <a:solidFill>
                  <a:srgbClr val="006666"/>
                </a:solidFill>
                <a:latin typeface="Berlin Sans FB Demi" pitchFamily="34" charset="0"/>
              </a:rPr>
              <a:t>2016/17 FINANCIAL YEAR</a:t>
            </a:r>
          </a:p>
          <a:p>
            <a:r>
              <a:rPr lang="en-US" dirty="0" smtClean="0">
                <a:solidFill>
                  <a:srgbClr val="800000"/>
                </a:solidFill>
                <a:latin typeface="Berlin Sans FB Demi" pitchFamily="34" charset="0"/>
              </a:rPr>
              <a:t>                             </a:t>
            </a:r>
          </a:p>
          <a:p>
            <a:r>
              <a:rPr lang="en-US" dirty="0" smtClean="0">
                <a:solidFill>
                  <a:srgbClr val="800000"/>
                </a:solidFill>
                <a:latin typeface="Berlin Sans FB Demi" pitchFamily="34" charset="0"/>
              </a:rPr>
              <a:t>                    </a:t>
            </a:r>
            <a:endParaRPr lang="en-ZA" sz="1800" dirty="0" smtClean="0">
              <a:solidFill>
                <a:srgbClr val="800000"/>
              </a:solidFill>
              <a:latin typeface="Berlin Sans FB Demi" pitchFamily="34" charset="0"/>
            </a:endParaRPr>
          </a:p>
          <a:p>
            <a:pPr algn="r"/>
            <a:r>
              <a:rPr lang="en-ZA" dirty="0" smtClean="0">
                <a:solidFill>
                  <a:srgbClr val="800000"/>
                </a:solidFill>
                <a:latin typeface="Berlin Sans FB Demi" pitchFamily="34" charset="0"/>
              </a:rPr>
              <a:t>	</a:t>
            </a:r>
            <a:r>
              <a:rPr lang="en-ZA" smtClean="0">
                <a:solidFill>
                  <a:srgbClr val="800000"/>
                </a:solidFill>
                <a:latin typeface="Berlin Sans FB Demi" pitchFamily="34" charset="0"/>
              </a:rPr>
              <a:t>         1 </a:t>
            </a:r>
            <a:r>
              <a:rPr lang="en-ZA" dirty="0" smtClean="0">
                <a:solidFill>
                  <a:srgbClr val="800000"/>
                </a:solidFill>
                <a:latin typeface="Berlin Sans FB Demi" pitchFamily="34" charset="0"/>
              </a:rPr>
              <a:t>February 2017</a:t>
            </a:r>
          </a:p>
        </p:txBody>
      </p:sp>
    </p:spTree>
    <p:extLst>
      <p:ext uri="{BB962C8B-B14F-4D97-AF65-F5344CB8AC3E}">
        <p14:creationId xmlns:p14="http://schemas.microsoft.com/office/powerpoint/2010/main" xmlns="" val="2614101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3292671522"/>
              </p:ext>
            </p:extLst>
          </p:nvPr>
        </p:nvGraphicFramePr>
        <p:xfrm>
          <a:off x="333871" y="1268760"/>
          <a:ext cx="8496945" cy="4968552"/>
        </p:xfrm>
        <a:graphic>
          <a:graphicData uri="http://schemas.openxmlformats.org/drawingml/2006/table">
            <a:tbl>
              <a:tblPr bandRow="1">
                <a:tableStyleId>{8FD4443E-F989-4FC4-A0C8-D5A2AF1F390B}</a:tableStyleId>
              </a:tblPr>
              <a:tblGrid>
                <a:gridCol w="302433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032448">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453296">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518313">
                <a:tc>
                  <a:txBody>
                    <a:bodyPr/>
                    <a:lstStyle/>
                    <a:p>
                      <a:pPr marL="0" marR="0" algn="just">
                        <a:lnSpc>
                          <a:spcPct val="100000"/>
                        </a:lnSpc>
                        <a:spcBef>
                          <a:spcPts val="0"/>
                        </a:spcBef>
                        <a:spcAft>
                          <a:spcPts val="0"/>
                        </a:spcAft>
                      </a:pPr>
                      <a:r>
                        <a:rPr lang="en-US" sz="1800" kern="1200" dirty="0" smtClean="0">
                          <a:solidFill>
                            <a:schemeClr val="tx1"/>
                          </a:solidFill>
                          <a:effectLst/>
                          <a:latin typeface="+mn-lt"/>
                          <a:ea typeface="+mn-ea"/>
                          <a:cs typeface="+mn-cs"/>
                        </a:rPr>
                        <a:t>A risk based annual and three year Audit Plan developed and implemented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GB" sz="1800" kern="1200" dirty="0" smtClean="0">
                          <a:solidFill>
                            <a:schemeClr val="tx1"/>
                          </a:solidFill>
                          <a:effectLst/>
                          <a:latin typeface="+mn-lt"/>
                          <a:ea typeface="+mn-ea"/>
                          <a:cs typeface="+mn-cs"/>
                        </a:rPr>
                        <a:t>The following audits were conducted:</a:t>
                      </a:r>
                      <a:endParaRPr lang="en-US" sz="1800" kern="1200" dirty="0" smtClean="0">
                        <a:solidFill>
                          <a:schemeClr val="tx1"/>
                        </a:solidFill>
                        <a:effectLst/>
                        <a:latin typeface="+mn-lt"/>
                        <a:ea typeface="+mn-ea"/>
                        <a:cs typeface="+mn-cs"/>
                      </a:endParaRP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Performance audit on grievances</a:t>
                      </a:r>
                      <a:endParaRPr lang="en-US" sz="180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Performance audit on complaints</a:t>
                      </a:r>
                      <a:endParaRPr lang="en-US" sz="180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IT governance review</a:t>
                      </a: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IT Follow up review</a:t>
                      </a:r>
                      <a:endParaRPr lang="en-US" sz="1800" kern="1200" dirty="0" smtClean="0">
                        <a:solidFill>
                          <a:schemeClr val="tx1"/>
                        </a:solidFill>
                        <a:effectLst/>
                        <a:latin typeface="+mn-lt"/>
                        <a:ea typeface="+mn-ea"/>
                        <a:cs typeface="+mn-cs"/>
                      </a:endParaRP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Internal Audit and Auditor-General findings follow up Information</a:t>
                      </a: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Lease management review</a:t>
                      </a:r>
                      <a:endParaRPr lang="en-US" sz="1800" kern="1200" dirty="0" smtClean="0">
                        <a:solidFill>
                          <a:schemeClr val="tx1"/>
                        </a:solidFill>
                        <a:effectLst/>
                        <a:latin typeface="+mn-lt"/>
                        <a:ea typeface="+mn-ea"/>
                        <a:cs typeface="+mn-cs"/>
                      </a:endParaRP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Critical Financial Controls Review.</a:t>
                      </a:r>
                      <a:endParaRPr lang="en-US" sz="1800" kern="1200" dirty="0" smtClean="0">
                        <a:solidFill>
                          <a:schemeClr val="tx1"/>
                        </a:solidFill>
                        <a:effectLst/>
                        <a:latin typeface="+mn-lt"/>
                        <a:ea typeface="+mn-ea"/>
                        <a:cs typeface="+mn-cs"/>
                      </a:endParaRP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IT security review</a:t>
                      </a:r>
                      <a:endParaRPr lang="en-US" sz="1800" kern="1200" dirty="0">
                        <a:solidFill>
                          <a:schemeClr val="tx1"/>
                        </a:solidFill>
                        <a:effectLst/>
                        <a:latin typeface="+mn-lt"/>
                        <a:ea typeface="+mn-ea"/>
                        <a:cs typeface="+mn-cs"/>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10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679944">
                <a:tc>
                  <a:txBody>
                    <a:bodyPr/>
                    <a:lstStyle/>
                    <a:p>
                      <a:pPr marL="0" marR="0" algn="just">
                        <a:lnSpc>
                          <a:spcPct val="100000"/>
                        </a:lnSpc>
                        <a:spcBef>
                          <a:spcPts val="0"/>
                        </a:spcBef>
                        <a:spcAft>
                          <a:spcPts val="0"/>
                        </a:spcAft>
                      </a:pPr>
                      <a:r>
                        <a:rPr lang="en-US" sz="1800" dirty="0" smtClean="0">
                          <a:solidFill>
                            <a:schemeClr val="tx1"/>
                          </a:solidFill>
                          <a:effectLst/>
                        </a:rPr>
                        <a:t>Review of the Promotion of Access to Information Manual conducted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kern="1200" dirty="0" smtClean="0">
                          <a:solidFill>
                            <a:schemeClr val="tx1"/>
                          </a:solidFill>
                          <a:effectLst/>
                          <a:latin typeface="+mn-lt"/>
                          <a:ea typeface="+mn-ea"/>
                          <a:cs typeface="+mn-cs"/>
                        </a:rPr>
                        <a:t>Drafting of Manual is in progress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10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853752">
                <a:tc>
                  <a:txBody>
                    <a:bodyPr/>
                    <a:lstStyle/>
                    <a:p>
                      <a:pPr marL="0" marR="0" algn="just">
                        <a:lnSpc>
                          <a:spcPct val="100000"/>
                        </a:lnSpc>
                        <a:spcBef>
                          <a:spcPts val="0"/>
                        </a:spcBef>
                        <a:spcAft>
                          <a:spcPts val="0"/>
                        </a:spcAft>
                      </a:pPr>
                      <a:r>
                        <a:rPr lang="en-GB" sz="1800" dirty="0">
                          <a:solidFill>
                            <a:schemeClr val="tx1"/>
                          </a:solidFill>
                          <a:effectLst/>
                        </a:rPr>
                        <a:t>PSC Annual Report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Aug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algn="just">
                        <a:lnSpc>
                          <a:spcPct val="100000"/>
                        </a:lnSpc>
                        <a:spcBef>
                          <a:spcPts val="0"/>
                        </a:spcBef>
                        <a:spcAft>
                          <a:spcPts val="0"/>
                        </a:spcAft>
                      </a:pPr>
                      <a:r>
                        <a:rPr lang="de-DE" sz="1800" kern="1200" dirty="0" smtClean="0">
                          <a:solidFill>
                            <a:schemeClr val="tx1"/>
                          </a:solidFill>
                          <a:effectLst/>
                          <a:latin typeface="+mn-lt"/>
                          <a:ea typeface="+mn-ea"/>
                          <a:cs typeface="+mn-cs"/>
                        </a:rPr>
                        <a:t>Output completed in 1st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(1)</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10</a:t>
            </a:fld>
            <a:endParaRPr lang="en-US" sz="1400" b="0" dirty="0"/>
          </a:p>
        </p:txBody>
      </p:sp>
    </p:spTree>
    <p:extLst>
      <p:ext uri="{BB962C8B-B14F-4D97-AF65-F5344CB8AC3E}">
        <p14:creationId xmlns:p14="http://schemas.microsoft.com/office/powerpoint/2010/main" xmlns="" val="59142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1654414294"/>
              </p:ext>
            </p:extLst>
          </p:nvPr>
        </p:nvGraphicFramePr>
        <p:xfrm>
          <a:off x="333871" y="1340768"/>
          <a:ext cx="8496945" cy="4853003"/>
        </p:xfrm>
        <a:graphic>
          <a:graphicData uri="http://schemas.openxmlformats.org/drawingml/2006/table">
            <a:tbl>
              <a:tblPr bandRow="1">
                <a:tableStyleId>{8FD4443E-F989-4FC4-A0C8-D5A2AF1F390B}</a:tableStyleId>
              </a:tblPr>
              <a:tblGrid>
                <a:gridCol w="302433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032448">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477712">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874376">
                <a:tc>
                  <a:txBody>
                    <a:bodyPr/>
                    <a:lstStyle/>
                    <a:p>
                      <a:pPr marL="0" marR="0" algn="just">
                        <a:lnSpc>
                          <a:spcPct val="100000"/>
                        </a:lnSpc>
                        <a:spcBef>
                          <a:spcPts val="0"/>
                        </a:spcBef>
                        <a:spcAft>
                          <a:spcPts val="0"/>
                        </a:spcAft>
                      </a:pPr>
                      <a:r>
                        <a:rPr lang="en-US" sz="1800" dirty="0">
                          <a:solidFill>
                            <a:schemeClr val="tx1"/>
                          </a:solidFill>
                          <a:effectLst/>
                        </a:rPr>
                        <a:t>PSC Annual Report to Citizens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GB" sz="1800" kern="1200" dirty="0" smtClean="0">
                          <a:solidFill>
                            <a:schemeClr val="tx1"/>
                          </a:solidFill>
                          <a:effectLst/>
                          <a:latin typeface="+mn-lt"/>
                          <a:ea typeface="+mn-ea"/>
                          <a:cs typeface="+mn-cs"/>
                        </a:rPr>
                        <a:t>PSC Annual Report to Citizens approved by the PSC in August 2016</a:t>
                      </a:r>
                      <a:endParaRPr lang="en-US" sz="1800" kern="1200" dirty="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1194279">
                <a:tc>
                  <a:txBody>
                    <a:bodyPr/>
                    <a:lstStyle/>
                    <a:p>
                      <a:pPr marL="0" marR="0" algn="just">
                        <a:lnSpc>
                          <a:spcPct val="90000"/>
                        </a:lnSpc>
                        <a:spcBef>
                          <a:spcPts val="0"/>
                        </a:spcBef>
                        <a:spcAft>
                          <a:spcPts val="0"/>
                        </a:spcAft>
                      </a:pPr>
                      <a:r>
                        <a:rPr lang="en-US" sz="1800" dirty="0">
                          <a:solidFill>
                            <a:schemeClr val="tx1"/>
                          </a:solidFill>
                          <a:effectLst/>
                        </a:rPr>
                        <a:t>Annual Performance Plan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Jan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1</a:t>
                      </a:r>
                      <a:r>
                        <a:rPr lang="en-GB" sz="1800" kern="1200" baseline="30000" dirty="0" smtClean="0">
                          <a:solidFill>
                            <a:schemeClr val="tx1"/>
                          </a:solidFill>
                          <a:effectLst/>
                          <a:latin typeface="+mn-lt"/>
                          <a:ea typeface="+mn-ea"/>
                          <a:cs typeface="+mn-cs"/>
                        </a:rPr>
                        <a:t>st</a:t>
                      </a:r>
                      <a:r>
                        <a:rPr lang="en-GB" sz="1800" kern="1200" dirty="0" smtClean="0">
                          <a:solidFill>
                            <a:schemeClr val="tx1"/>
                          </a:solidFill>
                          <a:effectLst/>
                          <a:latin typeface="+mn-lt"/>
                          <a:ea typeface="+mn-ea"/>
                          <a:cs typeface="+mn-cs"/>
                        </a:rPr>
                        <a:t> and 2</a:t>
                      </a:r>
                      <a:r>
                        <a:rPr lang="en-GB" sz="1800" kern="1200" baseline="30000" dirty="0" smtClean="0">
                          <a:solidFill>
                            <a:schemeClr val="tx1"/>
                          </a:solidFill>
                          <a:effectLst/>
                          <a:latin typeface="+mn-lt"/>
                          <a:ea typeface="+mn-ea"/>
                          <a:cs typeface="+mn-cs"/>
                        </a:rPr>
                        <a:t>nd</a:t>
                      </a:r>
                      <a:r>
                        <a:rPr lang="en-GB" sz="1800" kern="1200" dirty="0" smtClean="0">
                          <a:solidFill>
                            <a:schemeClr val="tx1"/>
                          </a:solidFill>
                          <a:effectLst/>
                          <a:latin typeface="+mn-lt"/>
                          <a:ea typeface="+mn-ea"/>
                          <a:cs typeface="+mn-cs"/>
                        </a:rPr>
                        <a:t> draft Annual Performance Plan approved in Aug and Nov 2016,</a:t>
                      </a:r>
                      <a:r>
                        <a:rPr lang="en-GB" sz="1800" kern="1200" baseline="0" dirty="0" smtClean="0">
                          <a:solidFill>
                            <a:schemeClr val="tx1"/>
                          </a:solidFill>
                          <a:effectLst/>
                          <a:latin typeface="+mn-lt"/>
                          <a:ea typeface="+mn-ea"/>
                          <a:cs typeface="+mn-cs"/>
                        </a:rPr>
                        <a:t> respectively and submitted to relevant stakeholders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955423">
                <a:tc>
                  <a:txBody>
                    <a:bodyPr/>
                    <a:lstStyle/>
                    <a:p>
                      <a:pPr marL="0" marR="0" algn="just">
                        <a:lnSpc>
                          <a:spcPct val="90000"/>
                        </a:lnSpc>
                        <a:spcBef>
                          <a:spcPts val="0"/>
                        </a:spcBef>
                        <a:spcAft>
                          <a:spcPts val="0"/>
                        </a:spcAft>
                      </a:pPr>
                      <a:r>
                        <a:rPr lang="en-GB" sz="1800" dirty="0">
                          <a:solidFill>
                            <a:schemeClr val="tx1"/>
                          </a:solidFill>
                          <a:effectLst/>
                        </a:rPr>
                        <a:t>Implementation of the SDIP monitored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Annual SDIP progress report for the 2015/16 financial year and SDIP for the 2016/17 – 2018/19 financial years approved in November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260628">
                <a:tc>
                  <a:txBody>
                    <a:bodyPr/>
                    <a:lstStyle/>
                    <a:p>
                      <a:pPr marL="0" marR="0" algn="just">
                        <a:lnSpc>
                          <a:spcPct val="95000"/>
                        </a:lnSpc>
                        <a:spcBef>
                          <a:spcPts val="0"/>
                        </a:spcBef>
                        <a:spcAft>
                          <a:spcPts val="0"/>
                        </a:spcAft>
                      </a:pPr>
                      <a:r>
                        <a:rPr lang="en-US" sz="1800" dirty="0" smtClean="0">
                          <a:solidFill>
                            <a:schemeClr val="tx1"/>
                          </a:solidFill>
                          <a:effectLst/>
                        </a:rPr>
                        <a:t>Expenditure against budget properly monitored to ensure that funds surrendered to the National Treasury do not exceed 2%</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As at 31 December 2016, expenditure was 74.26% against the norm of 75.00%, thus leaving an under spending of 0.74%</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(2)</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11</a:t>
            </a:fld>
            <a:endParaRPr lang="en-US" sz="1400" b="0" dirty="0"/>
          </a:p>
        </p:txBody>
      </p:sp>
    </p:spTree>
    <p:extLst>
      <p:ext uri="{BB962C8B-B14F-4D97-AF65-F5344CB8AC3E}">
        <p14:creationId xmlns:p14="http://schemas.microsoft.com/office/powerpoint/2010/main" xmlns="" val="2176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462406607"/>
              </p:ext>
            </p:extLst>
          </p:nvPr>
        </p:nvGraphicFramePr>
        <p:xfrm>
          <a:off x="323528" y="1268760"/>
          <a:ext cx="8496945" cy="4690872"/>
        </p:xfrm>
        <a:graphic>
          <a:graphicData uri="http://schemas.openxmlformats.org/drawingml/2006/table">
            <a:tbl>
              <a:tblPr bandRow="1">
                <a:tableStyleId>{8FD4443E-F989-4FC4-A0C8-D5A2AF1F390B}</a:tableStyleId>
              </a:tblPr>
              <a:tblGrid>
                <a:gridCol w="324036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816424">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172598">
                <a:tc>
                  <a:txBody>
                    <a:bodyPr/>
                    <a:lstStyle/>
                    <a:p>
                      <a:pPr marL="0" marR="0" algn="ctr">
                        <a:lnSpc>
                          <a:spcPct val="95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5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5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776692">
                <a:tc>
                  <a:txBody>
                    <a:bodyPr/>
                    <a:lstStyle/>
                    <a:p>
                      <a:pPr marL="0" marR="0" algn="just">
                        <a:lnSpc>
                          <a:spcPct val="95000"/>
                        </a:lnSpc>
                        <a:spcBef>
                          <a:spcPts val="0"/>
                        </a:spcBef>
                        <a:spcAft>
                          <a:spcPts val="0"/>
                        </a:spcAft>
                      </a:pPr>
                      <a:r>
                        <a:rPr lang="en-GB" sz="1800" dirty="0">
                          <a:solidFill>
                            <a:schemeClr val="tx1"/>
                          </a:solidFill>
                          <a:effectLst/>
                        </a:rPr>
                        <a:t>Clean audit report </a:t>
                      </a:r>
                      <a:r>
                        <a:rPr lang="en-GB" sz="1800" dirty="0" smtClean="0">
                          <a:solidFill>
                            <a:schemeClr val="tx1"/>
                          </a:solidFill>
                          <a:effectLst/>
                        </a:rPr>
                        <a:t>received - </a:t>
                      </a:r>
                      <a:r>
                        <a:rPr lang="en-US" sz="1800" dirty="0" smtClean="0">
                          <a:solidFill>
                            <a:schemeClr val="tx1"/>
                          </a:solidFill>
                          <a:effectLst/>
                        </a:rPr>
                        <a:t>100% reduction of all audit findings relating to financial prescripts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Received unqualified audit report for the 2015/16 financial year in July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776692">
                <a:tc>
                  <a:txBody>
                    <a:bodyPr/>
                    <a:lstStyle/>
                    <a:p>
                      <a:pPr marL="0" marR="0" algn="just">
                        <a:lnSpc>
                          <a:spcPct val="95000"/>
                        </a:lnSpc>
                        <a:spcBef>
                          <a:spcPts val="0"/>
                        </a:spcBef>
                        <a:spcAft>
                          <a:spcPts val="0"/>
                        </a:spcAft>
                      </a:pPr>
                      <a:r>
                        <a:rPr lang="en-US" sz="1800" dirty="0">
                          <a:solidFill>
                            <a:schemeClr val="tx1"/>
                          </a:solidFill>
                          <a:effectLst/>
                        </a:rPr>
                        <a:t>Efficient and effective asset </a:t>
                      </a:r>
                      <a:r>
                        <a:rPr lang="en-US" sz="1800" dirty="0" smtClean="0">
                          <a:solidFill>
                            <a:schemeClr val="tx1"/>
                          </a:solidFill>
                          <a:effectLst/>
                        </a:rPr>
                        <a:t>management and 100% updated asset register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5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1</a:t>
                      </a:r>
                      <a:r>
                        <a:rPr lang="en-GB" sz="1800" kern="1200" baseline="30000" dirty="0" smtClean="0">
                          <a:solidFill>
                            <a:schemeClr val="tx1"/>
                          </a:solidFill>
                          <a:effectLst/>
                          <a:latin typeface="+mn-lt"/>
                          <a:ea typeface="+mn-ea"/>
                          <a:cs typeface="+mn-cs"/>
                        </a:rPr>
                        <a:t>st</a:t>
                      </a:r>
                      <a:r>
                        <a:rPr lang="en-GB" sz="1800" kern="1200" dirty="0" smtClean="0">
                          <a:solidFill>
                            <a:schemeClr val="tx1"/>
                          </a:solidFill>
                          <a:effectLst/>
                          <a:latin typeface="+mn-lt"/>
                          <a:ea typeface="+mn-ea"/>
                          <a:cs typeface="+mn-cs"/>
                        </a:rPr>
                        <a:t> bi-annual verification exercise conducted in August 2016</a:t>
                      </a:r>
                      <a:endParaRPr lang="en-US" sz="1800" kern="1200" dirty="0" smtClean="0">
                        <a:solidFill>
                          <a:schemeClr val="tx1"/>
                        </a:solidFill>
                        <a:effectLst/>
                        <a:latin typeface="+mn-lt"/>
                        <a:ea typeface="+mn-ea"/>
                        <a:cs typeface="+mn-cs"/>
                      </a:endParaRPr>
                    </a:p>
                    <a:p>
                      <a:pPr marL="0" marR="0" algn="just">
                        <a:lnSpc>
                          <a:spcPct val="95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Asset Register was updated regularly and spot checks were conducted in Head Office in Sept and</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Oct 2016</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and provinces in Dec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690393">
                <a:tc>
                  <a:txBody>
                    <a:bodyPr/>
                    <a:lstStyle/>
                    <a:p>
                      <a:pPr marL="0" marR="0" algn="just">
                        <a:lnSpc>
                          <a:spcPct val="95000"/>
                        </a:lnSpc>
                        <a:spcBef>
                          <a:spcPts val="0"/>
                        </a:spcBef>
                        <a:spcAft>
                          <a:spcPts val="0"/>
                        </a:spcAft>
                      </a:pPr>
                      <a:r>
                        <a:rPr lang="en-US" sz="1800" dirty="0" smtClean="0">
                          <a:solidFill>
                            <a:schemeClr val="tx1"/>
                          </a:solidFill>
                          <a:effectLst/>
                        </a:rPr>
                        <a:t>SCM policy implemented in compliance with prescripts and guidelines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Review of SCM policy in progress</a:t>
                      </a:r>
                    </a:p>
                    <a:p>
                      <a:pPr marL="0" marR="0" algn="just">
                        <a:lnSpc>
                          <a:spcPct val="95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100% compliance with SCM prescripts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(3)</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12</a:t>
            </a:fld>
            <a:endParaRPr lang="en-US" sz="1400" b="0" dirty="0"/>
          </a:p>
        </p:txBody>
      </p:sp>
    </p:spTree>
    <p:extLst>
      <p:ext uri="{BB962C8B-B14F-4D97-AF65-F5344CB8AC3E}">
        <p14:creationId xmlns:p14="http://schemas.microsoft.com/office/powerpoint/2010/main" xmlns="" val="93004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4039602685"/>
              </p:ext>
            </p:extLst>
          </p:nvPr>
        </p:nvGraphicFramePr>
        <p:xfrm>
          <a:off x="395536" y="1268760"/>
          <a:ext cx="8424936" cy="4663440"/>
        </p:xfrm>
        <a:graphic>
          <a:graphicData uri="http://schemas.openxmlformats.org/drawingml/2006/table">
            <a:tbl>
              <a:tblPr bandRow="1">
                <a:tableStyleId>{8FD4443E-F989-4FC4-A0C8-D5A2AF1F390B}</a:tableStyleId>
              </a:tblPr>
              <a:tblGrid>
                <a:gridCol w="2956117">
                  <a:extLst>
                    <a:ext uri="{9D8B030D-6E8A-4147-A177-3AD203B41FA5}">
                      <a16:colId xmlns:a16="http://schemas.microsoft.com/office/drawing/2014/main" xmlns="" val="20000"/>
                    </a:ext>
                  </a:extLst>
                </a:gridCol>
                <a:gridCol w="1108544">
                  <a:extLst>
                    <a:ext uri="{9D8B030D-6E8A-4147-A177-3AD203B41FA5}">
                      <a16:colId xmlns:a16="http://schemas.microsoft.com/office/drawing/2014/main" xmlns="" val="20001"/>
                    </a:ext>
                  </a:extLst>
                </a:gridCol>
                <a:gridCol w="4000235">
                  <a:extLst>
                    <a:ext uri="{9D8B030D-6E8A-4147-A177-3AD203B41FA5}">
                      <a16:colId xmlns:a16="http://schemas.microsoft.com/office/drawing/2014/main" xmlns="" val="20002"/>
                    </a:ext>
                  </a:extLst>
                </a:gridCol>
                <a:gridCol w="360040">
                  <a:extLst>
                    <a:ext uri="{9D8B030D-6E8A-4147-A177-3AD203B41FA5}">
                      <a16:colId xmlns:a16="http://schemas.microsoft.com/office/drawing/2014/main" xmlns="" val="20003"/>
                    </a:ext>
                  </a:extLst>
                </a:gridCol>
              </a:tblGrid>
              <a:tr h="221172">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21172">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OPSC leased immovable properties properly maintained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Regular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communication to DPW on the maintenance of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properties</a:t>
                      </a:r>
                      <a:endParaRPr lang="en-US" sz="800" dirty="0" smtClean="0">
                        <a:solidFill>
                          <a:schemeClr val="tx1"/>
                        </a:solidFill>
                        <a:effectLst/>
                        <a:latin typeface="+mn-lt"/>
                        <a:ea typeface="Times New Roman" panose="02020603050405020304" pitchFamily="18" charset="0"/>
                        <a:cs typeface="Times New Roman" panose="02020603050405020304" pitchFamily="18" charset="0"/>
                      </a:endParaRPr>
                    </a:p>
                    <a:p>
                      <a:pPr>
                        <a:lnSpc>
                          <a:spcPct val="100000"/>
                        </a:lnSpc>
                      </a:pPr>
                      <a:r>
                        <a:rPr lang="en-US" sz="1800" kern="1200" dirty="0" smtClean="0">
                          <a:solidFill>
                            <a:schemeClr val="tx1"/>
                          </a:solidFill>
                          <a:effectLst/>
                          <a:latin typeface="+mn-lt"/>
                          <a:ea typeface="+mn-ea"/>
                          <a:cs typeface="+mn-cs"/>
                        </a:rPr>
                        <a:t>Bid for procurement of office accommodation for Free State will be re-advertised</a:t>
                      </a:r>
                    </a:p>
                    <a:p>
                      <a:pPr>
                        <a:lnSpc>
                          <a:spcPct val="100000"/>
                        </a:lnSpc>
                      </a:pPr>
                      <a:r>
                        <a:rPr lang="en-US" sz="1800" kern="1200" dirty="0" smtClean="0">
                          <a:solidFill>
                            <a:schemeClr val="tx1"/>
                          </a:solidFill>
                          <a:effectLst/>
                          <a:latin typeface="+mn-lt"/>
                          <a:ea typeface="+mn-ea"/>
                          <a:cs typeface="+mn-cs"/>
                        </a:rPr>
                        <a:t>DPW has procured alternative office accommodation for the Gauteng Provincial Office for a period of 5 years</a:t>
                      </a:r>
                    </a:p>
                    <a:p>
                      <a:pPr>
                        <a:lnSpc>
                          <a:spcPct val="100000"/>
                        </a:lnSpc>
                      </a:pPr>
                      <a:r>
                        <a:rPr lang="en-GB" sz="1800" i="1" kern="1200" baseline="0" dirty="0" smtClean="0">
                          <a:solidFill>
                            <a:schemeClr val="tx1"/>
                          </a:solidFill>
                          <a:effectLst/>
                          <a:latin typeface="+mn-lt"/>
                          <a:ea typeface="+mn-ea"/>
                          <a:cs typeface="+mn-cs"/>
                        </a:rPr>
                        <a:t>Accommodation for National Office, remains a challenge</a:t>
                      </a:r>
                      <a:endParaRPr lang="en-GB" sz="1800" i="1"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442344">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4 Media briefings linked with quarterly bulletin held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Four media briefings held in Sept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to Dec 2016</a:t>
                      </a:r>
                    </a:p>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Quarterly bulletin for the first quarter approved in December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(4)</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13</a:t>
            </a:fld>
            <a:endParaRPr lang="en-US" sz="1400" b="0" dirty="0"/>
          </a:p>
        </p:txBody>
      </p:sp>
    </p:spTree>
    <p:extLst>
      <p:ext uri="{BB962C8B-B14F-4D97-AF65-F5344CB8AC3E}">
        <p14:creationId xmlns:p14="http://schemas.microsoft.com/office/powerpoint/2010/main" xmlns="" val="112675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1241391806"/>
              </p:ext>
            </p:extLst>
          </p:nvPr>
        </p:nvGraphicFramePr>
        <p:xfrm>
          <a:off x="395536" y="1268760"/>
          <a:ext cx="8496944" cy="4320480"/>
        </p:xfrm>
        <a:graphic>
          <a:graphicData uri="http://schemas.openxmlformats.org/drawingml/2006/table">
            <a:tbl>
              <a:tblPr bandRow="1">
                <a:tableStyleId>{8FD4443E-F989-4FC4-A0C8-D5A2AF1F390B}</a:tableStyleId>
              </a:tblPr>
              <a:tblGrid>
                <a:gridCol w="2981383">
                  <a:extLst>
                    <a:ext uri="{9D8B030D-6E8A-4147-A177-3AD203B41FA5}">
                      <a16:colId xmlns:a16="http://schemas.microsoft.com/office/drawing/2014/main" xmlns="" val="20000"/>
                    </a:ext>
                  </a:extLst>
                </a:gridCol>
                <a:gridCol w="1118019">
                  <a:extLst>
                    <a:ext uri="{9D8B030D-6E8A-4147-A177-3AD203B41FA5}">
                      <a16:colId xmlns:a16="http://schemas.microsoft.com/office/drawing/2014/main" xmlns="" val="20001"/>
                    </a:ext>
                  </a:extLst>
                </a:gridCol>
                <a:gridCol w="4107048">
                  <a:extLst>
                    <a:ext uri="{9D8B030D-6E8A-4147-A177-3AD203B41FA5}">
                      <a16:colId xmlns:a16="http://schemas.microsoft.com/office/drawing/2014/main" xmlns="" val="20002"/>
                    </a:ext>
                  </a:extLst>
                </a:gridCol>
                <a:gridCol w="290494">
                  <a:extLst>
                    <a:ext uri="{9D8B030D-6E8A-4147-A177-3AD203B41FA5}">
                      <a16:colId xmlns:a16="http://schemas.microsoft.com/office/drawing/2014/main" xmlns="" val="20003"/>
                    </a:ext>
                  </a:extLst>
                </a:gridCol>
              </a:tblGrid>
              <a:tr h="720939">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511309">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Information technology infrastructure, systems and services maintained through 96% network connectivity uptime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kern="1200" dirty="0" smtClean="0">
                          <a:solidFill>
                            <a:schemeClr val="tx1"/>
                          </a:solidFill>
                          <a:effectLst/>
                          <a:latin typeface="+mn-lt"/>
                          <a:ea typeface="+mn-ea"/>
                          <a:cs typeface="+mn-cs"/>
                        </a:rPr>
                        <a:t>Average Network connectivity uptime of 99% achieved for the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On track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077115">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Video conference and Internet Protocol</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Telephony implemented in 5 PSC offices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90000"/>
                        </a:lnSpc>
                      </a:pPr>
                      <a:r>
                        <a:rPr lang="en-GB" sz="1800" kern="1200" dirty="0" smtClean="0">
                          <a:solidFill>
                            <a:schemeClr val="tx1"/>
                          </a:solidFill>
                          <a:effectLst/>
                          <a:latin typeface="+mn-lt"/>
                          <a:ea typeface="+mn-ea"/>
                          <a:cs typeface="+mn-cs"/>
                        </a:rPr>
                        <a:t>Video conference solution has been tested and implemented in all the PSC offices (provinces and national)</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Early</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011117">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Vacancy rate of below 10% maintained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lvl="0" indent="0">
                        <a:lnSpc>
                          <a:spcPct val="90000"/>
                        </a:lnSpc>
                      </a:pPr>
                      <a:r>
                        <a:rPr lang="en-US" sz="1800" kern="1200" dirty="0" smtClean="0">
                          <a:solidFill>
                            <a:schemeClr val="tx1"/>
                          </a:solidFill>
                          <a:effectLst/>
                          <a:latin typeface="+mn-lt"/>
                          <a:ea typeface="+mn-ea"/>
                          <a:cs typeface="+mn-cs"/>
                        </a:rPr>
                        <a:t>The OPSC had 12 vacancies as at 31 December 2016 (Vacancy rate: 4.4%)</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lvl="0" algn="ctr">
                        <a:lnSpc>
                          <a:spcPct val="90000"/>
                        </a:lnSpc>
                      </a:pPr>
                      <a:r>
                        <a:rPr lang="en-US" sz="1400" kern="1200" dirty="0" smtClean="0">
                          <a:solidFill>
                            <a:schemeClr val="tx1"/>
                          </a:solidFill>
                          <a:effectLst/>
                          <a:latin typeface="+mn-lt"/>
                          <a:ea typeface="+mn-ea"/>
                          <a:cs typeface="+mn-cs"/>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(5)</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14</a:t>
            </a:fld>
            <a:endParaRPr lang="en-US" sz="1400" b="0" dirty="0"/>
          </a:p>
        </p:txBody>
      </p:sp>
    </p:spTree>
    <p:extLst>
      <p:ext uri="{BB962C8B-B14F-4D97-AF65-F5344CB8AC3E}">
        <p14:creationId xmlns:p14="http://schemas.microsoft.com/office/powerpoint/2010/main" xmlns="" val="77656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1361415558"/>
              </p:ext>
            </p:extLst>
          </p:nvPr>
        </p:nvGraphicFramePr>
        <p:xfrm>
          <a:off x="323528" y="1196752"/>
          <a:ext cx="8496944" cy="4471416"/>
        </p:xfrm>
        <a:graphic>
          <a:graphicData uri="http://schemas.openxmlformats.org/drawingml/2006/table">
            <a:tbl>
              <a:tblPr bandRow="1">
                <a:tableStyleId>{8FD4443E-F989-4FC4-A0C8-D5A2AF1F390B}</a:tableStyleId>
              </a:tblPr>
              <a:tblGrid>
                <a:gridCol w="280831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104456">
                  <a:extLst>
                    <a:ext uri="{9D8B030D-6E8A-4147-A177-3AD203B41FA5}">
                      <a16:colId xmlns:a16="http://schemas.microsoft.com/office/drawing/2014/main" xmlns="" val="20002"/>
                    </a:ext>
                  </a:extLst>
                </a:gridCol>
                <a:gridCol w="144016">
                  <a:extLst>
                    <a:ext uri="{9D8B030D-6E8A-4147-A177-3AD203B41FA5}">
                      <a16:colId xmlns:a16="http://schemas.microsoft.com/office/drawing/2014/main" xmlns="" val="20003"/>
                    </a:ext>
                  </a:extLst>
                </a:gridCol>
                <a:gridCol w="288032">
                  <a:extLst>
                    <a:ext uri="{9D8B030D-6E8A-4147-A177-3AD203B41FA5}">
                      <a16:colId xmlns:a16="http://schemas.microsoft.com/office/drawing/2014/main" xmlns="" val="20004"/>
                    </a:ext>
                  </a:extLst>
                </a:gridCol>
              </a:tblGrid>
              <a:tr h="243442">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gridSpan="2">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hMerge="1">
                  <a:txBody>
                    <a:bodyPr/>
                    <a:lstStyle/>
                    <a:p>
                      <a:endParaRPr lang="en-US"/>
                    </a:p>
                  </a:txBody>
                  <a:tcPr/>
                </a:tc>
                <a:extLst>
                  <a:ext uri="{0D108BD9-81ED-4DB2-BD59-A6C34878D82A}">
                    <a16:rowId xmlns:a16="http://schemas.microsoft.com/office/drawing/2014/main" xmlns="" val="10000"/>
                  </a:ext>
                </a:extLst>
              </a:tr>
              <a:tr h="1217210">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Workplace Skills Plan and Annual Training Report submitted to Public Service Sector Education and Training Authority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3">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Output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completed in 1</a:t>
                      </a:r>
                      <a:r>
                        <a:rPr lang="en-US" sz="1800"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xmlns="" val="10001"/>
                  </a:ext>
                </a:extLst>
              </a:tr>
              <a:tr h="857121">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5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customised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training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programmes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r>
                        <a:rPr lang="en-US" sz="1800" kern="1200" dirty="0" err="1" smtClean="0">
                          <a:solidFill>
                            <a:schemeClr val="tx1"/>
                          </a:solidFill>
                          <a:effectLst/>
                          <a:latin typeface="+mn-lt"/>
                          <a:ea typeface="+mn-ea"/>
                          <a:cs typeface="+mn-cs"/>
                        </a:rPr>
                        <a:t>Programmes</a:t>
                      </a:r>
                      <a:r>
                        <a:rPr lang="en-US" sz="1800" kern="1200" dirty="0" smtClean="0">
                          <a:solidFill>
                            <a:schemeClr val="tx1"/>
                          </a:solidFill>
                          <a:effectLst/>
                          <a:latin typeface="+mn-lt"/>
                          <a:ea typeface="+mn-ea"/>
                          <a:cs typeface="+mn-cs"/>
                        </a:rPr>
                        <a:t> on the following:</a:t>
                      </a:r>
                    </a:p>
                    <a:p>
                      <a:pPr marL="285750" lvl="0" indent="-285750">
                        <a:buFont typeface="Arial" panose="020B0604020202020204" pitchFamily="34" charset="0"/>
                        <a:buChar char="•"/>
                      </a:pPr>
                      <a:r>
                        <a:rPr lang="en-US" sz="1800" kern="1200" dirty="0" smtClean="0">
                          <a:solidFill>
                            <a:schemeClr val="tx1"/>
                          </a:solidFill>
                          <a:effectLst/>
                          <a:latin typeface="+mn-lt"/>
                          <a:ea typeface="+mn-ea"/>
                          <a:cs typeface="+mn-cs"/>
                        </a:rPr>
                        <a:t>Compulsory Induction </a:t>
                      </a:r>
                    </a:p>
                    <a:p>
                      <a:pPr marL="285750" lvl="0" indent="-285750">
                        <a:buFont typeface="Arial" panose="020B0604020202020204" pitchFamily="34" charset="0"/>
                        <a:buChar char="•"/>
                      </a:pPr>
                      <a:r>
                        <a:rPr lang="en-US" sz="1800" kern="1200" dirty="0" smtClean="0">
                          <a:solidFill>
                            <a:schemeClr val="tx1"/>
                          </a:solidFill>
                          <a:effectLst/>
                          <a:latin typeface="+mn-lt"/>
                          <a:ea typeface="+mn-ea"/>
                          <a:cs typeface="+mn-cs"/>
                        </a:rPr>
                        <a:t>Disciplinary Code and Grievance Procedure </a:t>
                      </a:r>
                    </a:p>
                    <a:p>
                      <a:pPr marL="285750" lvl="0" indent="-285750">
                        <a:buFont typeface="Arial" panose="020B0604020202020204" pitchFamily="34" charset="0"/>
                        <a:buChar char="•"/>
                      </a:pPr>
                      <a:r>
                        <a:rPr lang="en-US" sz="1800" kern="1200" dirty="0" smtClean="0">
                          <a:solidFill>
                            <a:schemeClr val="tx1"/>
                          </a:solidFill>
                          <a:effectLst/>
                          <a:latin typeface="+mn-lt"/>
                          <a:ea typeface="+mn-ea"/>
                          <a:cs typeface="+mn-cs"/>
                        </a:rPr>
                        <a:t>Analytical thinking </a:t>
                      </a:r>
                    </a:p>
                    <a:p>
                      <a:pPr marL="285750" lvl="0" indent="-285750">
                        <a:buFont typeface="Arial" panose="020B0604020202020204" pitchFamily="34" charset="0"/>
                        <a:buChar char="•"/>
                      </a:pPr>
                      <a:r>
                        <a:rPr lang="en-US" sz="1800" kern="1200" dirty="0" smtClean="0">
                          <a:solidFill>
                            <a:schemeClr val="tx1"/>
                          </a:solidFill>
                          <a:effectLst/>
                          <a:latin typeface="+mn-lt"/>
                          <a:ea typeface="+mn-ea"/>
                          <a:cs typeface="+mn-cs"/>
                        </a:rPr>
                        <a:t>Excel 1 Skills</a:t>
                      </a:r>
                    </a:p>
                    <a:p>
                      <a:pPr marL="285750" lvl="0" indent="-285750">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Legislative Drafting for Policy Developers</a:t>
                      </a:r>
                    </a:p>
                    <a:p>
                      <a:pPr marL="285750" lvl="0" indent="-285750">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Protocol and Etiquette</a:t>
                      </a:r>
                    </a:p>
                    <a:p>
                      <a:pPr marL="285750" lvl="0" indent="-285750">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Facilities Management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Exceeded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(6)</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15</a:t>
            </a:fld>
            <a:endParaRPr lang="en-US" sz="1400" b="0" dirty="0"/>
          </a:p>
        </p:txBody>
      </p:sp>
    </p:spTree>
    <p:extLst>
      <p:ext uri="{BB962C8B-B14F-4D97-AF65-F5344CB8AC3E}">
        <p14:creationId xmlns:p14="http://schemas.microsoft.com/office/powerpoint/2010/main" xmlns="" val="4247965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547255861"/>
              </p:ext>
            </p:extLst>
          </p:nvPr>
        </p:nvGraphicFramePr>
        <p:xfrm>
          <a:off x="395536" y="1268760"/>
          <a:ext cx="8424936" cy="4780353"/>
        </p:xfrm>
        <a:graphic>
          <a:graphicData uri="http://schemas.openxmlformats.org/drawingml/2006/table">
            <a:tbl>
              <a:tblPr bandRow="1">
                <a:tableStyleId>{8FD4443E-F989-4FC4-A0C8-D5A2AF1F390B}</a:tableStyleId>
              </a:tblPr>
              <a:tblGrid>
                <a:gridCol w="403244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360040">
                  <a:extLst>
                    <a:ext uri="{9D8B030D-6E8A-4147-A177-3AD203B41FA5}">
                      <a16:colId xmlns:a16="http://schemas.microsoft.com/office/drawing/2014/main" xmlns="" val="20003"/>
                    </a:ext>
                  </a:extLst>
                </a:gridCol>
              </a:tblGrid>
              <a:tr h="449440">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022479">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Employee Performance Management and Improvement System and Performance Management and Development System for the SMS linked to the PSC’s objectives, and applied in a sound, reliable and objective manner:</a:t>
                      </a:r>
                    </a:p>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PAs and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workplans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submitted by all employees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May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indent="0">
                        <a:lnSpc>
                          <a:spcPct val="90000"/>
                        </a:lnSpc>
                        <a:buFont typeface="Arial" panose="020B0604020202020204" pitchFamily="34" charset="0"/>
                        <a:buNone/>
                      </a:pPr>
                      <a:r>
                        <a:rPr lang="en-US" sz="1800" kern="1200" dirty="0" smtClean="0">
                          <a:solidFill>
                            <a:schemeClr val="tx1"/>
                          </a:solidFill>
                          <a:effectLst/>
                          <a:latin typeface="+mn-lt"/>
                          <a:ea typeface="+mn-ea"/>
                          <a:cs typeface="+mn-cs"/>
                        </a:rPr>
                        <a:t>All expected </a:t>
                      </a:r>
                      <a:r>
                        <a:rPr lang="en-US" sz="1800" kern="1200" dirty="0" err="1" smtClean="0">
                          <a:solidFill>
                            <a:schemeClr val="tx1"/>
                          </a:solidFill>
                          <a:effectLst/>
                          <a:latin typeface="+mn-lt"/>
                          <a:ea typeface="+mn-ea"/>
                          <a:cs typeface="+mn-cs"/>
                        </a:rPr>
                        <a:t>workplans</a:t>
                      </a:r>
                      <a:r>
                        <a:rPr lang="en-US" sz="1800" kern="1200" dirty="0" smtClean="0">
                          <a:solidFill>
                            <a:schemeClr val="tx1"/>
                          </a:solidFill>
                          <a:effectLst/>
                          <a:latin typeface="+mn-lt"/>
                          <a:ea typeface="+mn-ea"/>
                          <a:cs typeface="+mn-cs"/>
                        </a:rPr>
                        <a:t> submitted between October and </a:t>
                      </a:r>
                      <a:r>
                        <a:rPr lang="en-US" sz="1800" kern="1200" smtClean="0">
                          <a:solidFill>
                            <a:schemeClr val="tx1"/>
                          </a:solidFill>
                          <a:effectLst/>
                          <a:latin typeface="+mn-lt"/>
                          <a:ea typeface="+mn-ea"/>
                          <a:cs typeface="+mn-cs"/>
                        </a:rPr>
                        <a:t>December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r>
                        <a:rPr lang="en-US" sz="1400" baseline="0" dirty="0" smtClean="0">
                          <a:solidFill>
                            <a:schemeClr val="tx1"/>
                          </a:solidFill>
                          <a:effectLst/>
                          <a:latin typeface="+mn-lt"/>
                          <a:ea typeface="Times New Roman" panose="02020603050405020304" pitchFamily="18" charset="0"/>
                          <a:cs typeface="Times New Roman" panose="02020603050405020304" pitchFamily="18" charset="0"/>
                        </a:rPr>
                        <a:t> late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064585">
                <a:tc>
                  <a:txBody>
                    <a:bodyPr/>
                    <a:lstStyle/>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Bi-annual performance assessments conducted</a:t>
                      </a:r>
                    </a:p>
                    <a:p>
                      <a:pPr marL="285750" marR="0" indent="-285750" algn="just">
                        <a:lnSpc>
                          <a:spcPct val="90000"/>
                        </a:lnSpc>
                        <a:spcBef>
                          <a:spcPts val="0"/>
                        </a:spcBef>
                        <a:spcAft>
                          <a:spcPts val="0"/>
                        </a:spcAft>
                        <a:buFont typeface="Arial" panose="020B0604020202020204" pitchFamily="34" charset="0"/>
                        <a:buChar char="•"/>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Oct 2016</a:t>
                      </a:r>
                    </a:p>
                    <a:p>
                      <a:pPr marL="0" marR="0" algn="just">
                        <a:lnSpc>
                          <a:spcPct val="90000"/>
                        </a:lnSpc>
                        <a:spcBef>
                          <a:spcPts val="0"/>
                        </a:spcBef>
                        <a:spcAft>
                          <a:spcPts val="0"/>
                        </a:spcAft>
                      </a:pP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kern="1200" dirty="0" smtClean="0">
                          <a:solidFill>
                            <a:schemeClr val="tx1"/>
                          </a:solidFill>
                          <a:effectLst/>
                          <a:latin typeface="+mn-lt"/>
                          <a:ea typeface="+mn-ea"/>
                          <a:cs typeface="+mn-cs"/>
                        </a:rPr>
                        <a:t>Bi-Annual Reviews of 14 employees</a:t>
                      </a:r>
                      <a:r>
                        <a:rPr lang="en-US" sz="1800" kern="1200" baseline="0" dirty="0" smtClean="0">
                          <a:solidFill>
                            <a:schemeClr val="tx1"/>
                          </a:solidFill>
                          <a:effectLst/>
                          <a:latin typeface="+mn-lt"/>
                          <a:ea typeface="+mn-ea"/>
                          <a:cs typeface="+mn-cs"/>
                        </a:rPr>
                        <a:t> outstanding due to employees being on sabbatical/study/ maternity leave or disputes on the assessments of supervisors being attended to</a:t>
                      </a:r>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(7)</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16</a:t>
            </a:fld>
            <a:endParaRPr lang="en-US" sz="1400" b="0" dirty="0"/>
          </a:p>
        </p:txBody>
      </p:sp>
    </p:spTree>
    <p:extLst>
      <p:ext uri="{BB962C8B-B14F-4D97-AF65-F5344CB8AC3E}">
        <p14:creationId xmlns:p14="http://schemas.microsoft.com/office/powerpoint/2010/main" xmlns="" val="244689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bwMode="auto">
          <a:xfrm>
            <a:off x="638039" y="2924944"/>
            <a:ext cx="7848872" cy="2841500"/>
          </a:xfrm>
          <a:prstGeom prst="rect">
            <a:avLst/>
          </a:prstGeom>
          <a:solidFill>
            <a:srgbClr val="B7FF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pic>
        <p:nvPicPr>
          <p:cNvPr id="5" name="Picture 4"/>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b="13151"/>
          <a:stretch/>
        </p:blipFill>
        <p:spPr>
          <a:xfrm>
            <a:off x="3923927" y="2852936"/>
            <a:ext cx="4562983" cy="2968360"/>
          </a:xfrm>
          <a:prstGeom prst="rect">
            <a:avLst/>
          </a:prstGeom>
          <a:ln>
            <a:noFill/>
          </a:ln>
          <a:effectLst>
            <a:softEdge rad="112500"/>
          </a:effectLst>
        </p:spPr>
      </p:pic>
      <p:sp>
        <p:nvSpPr>
          <p:cNvPr id="2" name="TextBox 1"/>
          <p:cNvSpPr txBox="1"/>
          <p:nvPr/>
        </p:nvSpPr>
        <p:spPr>
          <a:xfrm>
            <a:off x="539552" y="3610010"/>
            <a:ext cx="5832647" cy="2123658"/>
          </a:xfrm>
          <a:prstGeom prst="rect">
            <a:avLst/>
          </a:prstGeom>
          <a:noFill/>
        </p:spPr>
        <p:txBody>
          <a:bodyPr wrap="square" rtlCol="0">
            <a:spAutoFit/>
          </a:bodyPr>
          <a:lstStyle/>
          <a:p>
            <a:pPr algn="l"/>
            <a:r>
              <a:rPr lang="en-US" sz="4400" dirty="0" smtClean="0">
                <a:solidFill>
                  <a:schemeClr val="accent1">
                    <a:lumMod val="25000"/>
                  </a:schemeClr>
                </a:solidFill>
                <a:latin typeface="Berlin Sans FB Demi" pitchFamily="34" charset="0"/>
              </a:rPr>
              <a:t>Programme 2:</a:t>
            </a:r>
            <a:endParaRPr lang="en-US" sz="4400" dirty="0">
              <a:solidFill>
                <a:schemeClr val="accent1">
                  <a:lumMod val="25000"/>
                </a:schemeClr>
              </a:solidFill>
              <a:latin typeface="Berlin Sans FB Demi" pitchFamily="34" charset="0"/>
            </a:endParaRPr>
          </a:p>
          <a:p>
            <a:pPr algn="l"/>
            <a:r>
              <a:rPr lang="en-US" sz="4400" dirty="0" smtClean="0">
                <a:solidFill>
                  <a:schemeClr val="accent1">
                    <a:lumMod val="25000"/>
                  </a:schemeClr>
                </a:solidFill>
                <a:latin typeface="Berlin Sans FB Demi" pitchFamily="34" charset="0"/>
              </a:rPr>
              <a:t>Leadership and Management Practice</a:t>
            </a:r>
          </a:p>
        </p:txBody>
      </p:sp>
    </p:spTree>
    <p:extLst>
      <p:ext uri="{BB962C8B-B14F-4D97-AF65-F5344CB8AC3E}">
        <p14:creationId xmlns:p14="http://schemas.microsoft.com/office/powerpoint/2010/main" xmlns="" val="1770844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(1)</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96195472"/>
              </p:ext>
            </p:extLst>
          </p:nvPr>
        </p:nvGraphicFramePr>
        <p:xfrm>
          <a:off x="380219" y="1412776"/>
          <a:ext cx="8404250" cy="4591364"/>
        </p:xfrm>
        <a:graphic>
          <a:graphicData uri="http://schemas.openxmlformats.org/drawingml/2006/table">
            <a:tbl>
              <a:tblPr bandRow="1">
                <a:tableStyleId>{8FD4443E-F989-4FC4-A0C8-D5A2AF1F390B}</a:tableStyleId>
              </a:tblPr>
              <a:tblGrid>
                <a:gridCol w="2679613">
                  <a:extLst>
                    <a:ext uri="{9D8B030D-6E8A-4147-A177-3AD203B41FA5}">
                      <a16:colId xmlns:a16="http://schemas.microsoft.com/office/drawing/2014/main" xmlns="" val="20000"/>
                    </a:ext>
                  </a:extLst>
                </a:gridCol>
                <a:gridCol w="1208819">
                  <a:extLst>
                    <a:ext uri="{9D8B030D-6E8A-4147-A177-3AD203B41FA5}">
                      <a16:colId xmlns:a16="http://schemas.microsoft.com/office/drawing/2014/main" xmlns="" val="20001"/>
                    </a:ext>
                  </a:extLst>
                </a:gridCol>
                <a:gridCol w="2158582">
                  <a:extLst>
                    <a:ext uri="{9D8B030D-6E8A-4147-A177-3AD203B41FA5}">
                      <a16:colId xmlns:a16="http://schemas.microsoft.com/office/drawing/2014/main" xmlns="" val="20002"/>
                    </a:ext>
                  </a:extLst>
                </a:gridCol>
                <a:gridCol w="1997195">
                  <a:extLst>
                    <a:ext uri="{9D8B030D-6E8A-4147-A177-3AD203B41FA5}">
                      <a16:colId xmlns:a16="http://schemas.microsoft.com/office/drawing/2014/main" xmlns="" val="20003"/>
                    </a:ext>
                  </a:extLst>
                </a:gridCol>
                <a:gridCol w="360041">
                  <a:extLst>
                    <a:ext uri="{9D8B030D-6E8A-4147-A177-3AD203B41FA5}">
                      <a16:colId xmlns:a16="http://schemas.microsoft.com/office/drawing/2014/main" xmlns="" val="20004"/>
                    </a:ext>
                  </a:extLst>
                </a:gridCol>
              </a:tblGrid>
              <a:tr h="213157">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gridSpan="3">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hMerge="1">
                  <a:txBody>
                    <a:bodyPr/>
                    <a:lstStyle/>
                    <a:p>
                      <a:endParaRPr lang="en-US"/>
                    </a:p>
                  </a:txBody>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25696">
                <a:tc rowSpan="2">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Grievance Management</a:t>
                      </a: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p>
                      <a:r>
                        <a:rPr lang="en-GB" sz="1800" kern="1200" dirty="0" smtClean="0">
                          <a:solidFill>
                            <a:schemeClr val="tx1"/>
                          </a:solidFill>
                          <a:effectLst/>
                          <a:latin typeface="+mn-lt"/>
                          <a:ea typeface="+mn-ea"/>
                          <a:cs typeface="+mn-cs"/>
                        </a:rPr>
                        <a:t>80% of grievances of employees on salary levels 2 – 12 finalised within 30 working days from date of receipt of all relevant documentation</a:t>
                      </a:r>
                      <a:endParaRPr lang="en-US"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80% of grievances of SMS members finalised within 45 working days from date of receipt of all relevant documentation</a:t>
                      </a: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rPr>
                        <a:t> 2017</a:t>
                      </a: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aseline="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aseline="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0" dirty="0" smtClean="0">
                          <a:solidFill>
                            <a:schemeClr val="tx1"/>
                          </a:solidFill>
                          <a:effectLst/>
                        </a:rPr>
                        <a:t>In total, </a:t>
                      </a:r>
                      <a:r>
                        <a:rPr lang="en-US" sz="1800" b="1" dirty="0" smtClean="0">
                          <a:solidFill>
                            <a:schemeClr val="tx1"/>
                          </a:solidFill>
                          <a:effectLst/>
                        </a:rPr>
                        <a:t>580</a:t>
                      </a:r>
                      <a:r>
                        <a:rPr lang="en-US" sz="1800" b="0" dirty="0" smtClean="0">
                          <a:solidFill>
                            <a:schemeClr val="tx1"/>
                          </a:solidFill>
                          <a:effectLst/>
                        </a:rPr>
                        <a:t> grievances</a:t>
                      </a:r>
                      <a:r>
                        <a:rPr lang="en-US" sz="1800" b="0" baseline="0" dirty="0" smtClean="0">
                          <a:solidFill>
                            <a:schemeClr val="tx1"/>
                          </a:solidFill>
                          <a:effectLst/>
                        </a:rPr>
                        <a:t> </a:t>
                      </a:r>
                      <a:r>
                        <a:rPr lang="en-US" sz="1800" b="0" dirty="0" smtClean="0">
                          <a:solidFill>
                            <a:schemeClr val="tx1"/>
                          </a:solidFill>
                          <a:effectLst/>
                        </a:rPr>
                        <a:t>as at 31 Dec 2016</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285750" marR="0" indent="-285750" algn="just">
                        <a:lnSpc>
                          <a:spcPct val="90000"/>
                        </a:lnSpc>
                        <a:spcBef>
                          <a:spcPts val="0"/>
                        </a:spcBef>
                        <a:spcAft>
                          <a:spcPts val="0"/>
                        </a:spcAft>
                        <a:buFont typeface="Arial" panose="020B0604020202020204" pitchFamily="34" charset="0"/>
                        <a:buChar char="•"/>
                      </a:pPr>
                      <a:endParaRPr lang="en-US" sz="1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400" dirty="0" smtClean="0">
                          <a:solidFill>
                            <a:schemeClr val="tx1"/>
                          </a:solidFill>
                          <a:effectLst/>
                          <a:latin typeface="+mn-lt"/>
                          <a:ea typeface="Times New Roman" panose="02020603050405020304" pitchFamily="18" charset="0"/>
                        </a:rPr>
                        <a:t>APP</a:t>
                      </a:r>
                      <a:r>
                        <a:rPr lang="en-US" sz="1400" baseline="0" dirty="0" smtClean="0">
                          <a:solidFill>
                            <a:schemeClr val="tx1"/>
                          </a:solidFill>
                          <a:effectLst/>
                          <a:latin typeface="+mn-lt"/>
                          <a:ea typeface="Times New Roman" panose="02020603050405020304" pitchFamily="18" charset="0"/>
                        </a:rPr>
                        <a:t> target of 60% exceeded</a:t>
                      </a:r>
                      <a:endParaRPr lang="en-US" sz="1400" dirty="0" smtClean="0">
                        <a:solidFill>
                          <a:schemeClr val="tx1"/>
                        </a:solidFill>
                        <a:effectLst/>
                        <a:latin typeface="+mn-lt"/>
                        <a:ea typeface="Times New Roman" panose="02020603050405020304" pitchFamily="18" charset="0"/>
                      </a:endParaRPr>
                    </a:p>
                  </a:txBody>
                  <a:tcPr marL="63951" marR="63951"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629643">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1" kern="1200" dirty="0" smtClean="0">
                          <a:solidFill>
                            <a:schemeClr val="tx1"/>
                          </a:solidFill>
                          <a:effectLst/>
                          <a:latin typeface="+mn-lt"/>
                          <a:ea typeface="+mn-ea"/>
                          <a:cs typeface="+mn-cs"/>
                        </a:rPr>
                        <a:t>341</a:t>
                      </a:r>
                      <a:r>
                        <a:rPr lang="en-GB" sz="1800" kern="1200" dirty="0" smtClean="0">
                          <a:solidFill>
                            <a:schemeClr val="tx1"/>
                          </a:solidFill>
                          <a:effectLst/>
                          <a:latin typeface="+mn-lt"/>
                          <a:ea typeface="+mn-ea"/>
                          <a:cs typeface="+mn-cs"/>
                        </a:rPr>
                        <a:t> were</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properly referred cases</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53 carried over from 2015/16 and 288 received during 2016/17)</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1" kern="1200" dirty="0" smtClean="0">
                          <a:solidFill>
                            <a:schemeClr val="tx1"/>
                          </a:solidFill>
                          <a:effectLst/>
                          <a:latin typeface="+mn-lt"/>
                          <a:ea typeface="+mn-ea"/>
                          <a:cs typeface="+mn-cs"/>
                        </a:rPr>
                        <a:t>224 </a:t>
                      </a:r>
                      <a:r>
                        <a:rPr lang="en-GB" sz="1800" kern="1200" dirty="0" smtClean="0">
                          <a:solidFill>
                            <a:schemeClr val="tx1"/>
                          </a:solidFill>
                          <a:effectLst/>
                          <a:latin typeface="+mn-lt"/>
                          <a:ea typeface="+mn-ea"/>
                          <a:cs typeface="+mn-cs"/>
                        </a:rPr>
                        <a:t> </a:t>
                      </a:r>
                      <a:r>
                        <a:rPr lang="en-GB" sz="1800" b="1" kern="1200" dirty="0" smtClean="0">
                          <a:solidFill>
                            <a:schemeClr val="tx1"/>
                          </a:solidFill>
                          <a:effectLst/>
                          <a:latin typeface="+mn-lt"/>
                          <a:ea typeface="+mn-ea"/>
                          <a:cs typeface="+mn-cs"/>
                        </a:rPr>
                        <a:t>(66%) </a:t>
                      </a:r>
                      <a:r>
                        <a:rPr lang="en-GB" sz="1800" kern="1200" dirty="0" smtClean="0">
                          <a:solidFill>
                            <a:schemeClr val="tx1"/>
                          </a:solidFill>
                          <a:effectLst/>
                          <a:latin typeface="+mn-lt"/>
                          <a:ea typeface="+mn-ea"/>
                          <a:cs typeface="+mn-cs"/>
                        </a:rPr>
                        <a:t>grievances were finalised/closed and </a:t>
                      </a:r>
                      <a:r>
                        <a:rPr lang="en-GB" sz="1800" b="1" kern="1200" dirty="0" smtClean="0">
                          <a:solidFill>
                            <a:schemeClr val="tx1"/>
                          </a:solidFill>
                          <a:effectLst/>
                          <a:latin typeface="+mn-lt"/>
                          <a:ea typeface="+mn-ea"/>
                          <a:cs typeface="+mn-cs"/>
                        </a:rPr>
                        <a:t>117</a:t>
                      </a:r>
                      <a:r>
                        <a:rPr lang="en-GB" sz="1800" kern="1200" dirty="0" smtClean="0">
                          <a:solidFill>
                            <a:schemeClr val="tx1"/>
                          </a:solidFill>
                          <a:effectLst/>
                          <a:latin typeface="+mn-lt"/>
                          <a:ea typeface="+mn-ea"/>
                          <a:cs typeface="+mn-cs"/>
                        </a:rPr>
                        <a:t> were pending</a:t>
                      </a:r>
                      <a:endParaRPr lang="en-US" sz="1800" kern="1200" dirty="0" smtClean="0">
                        <a:solidFill>
                          <a:schemeClr val="tx1"/>
                        </a:solidFill>
                        <a:effectLst/>
                        <a:latin typeface="+mn-lt"/>
                        <a:ea typeface="+mn-ea"/>
                        <a:cs typeface="+mn-cs"/>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chemeClr val="tx1"/>
                          </a:solidFill>
                          <a:effectLst/>
                          <a:latin typeface="+mn-lt"/>
                          <a:ea typeface="+mn-ea"/>
                          <a:cs typeface="+mn-cs"/>
                        </a:rPr>
                        <a:t>239</a:t>
                      </a:r>
                      <a:r>
                        <a:rPr lang="en-GB" sz="1800" kern="1200" dirty="0" smtClean="0">
                          <a:solidFill>
                            <a:schemeClr val="tx1"/>
                          </a:solidFill>
                          <a:effectLst/>
                          <a:latin typeface="+mn-lt"/>
                          <a:ea typeface="+mn-ea"/>
                          <a:cs typeface="+mn-cs"/>
                        </a:rPr>
                        <a:t> were no jurisdiction cases</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24 carried over from 2015/16</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and 215 received during 2016/17)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chemeClr val="tx1"/>
                          </a:solidFill>
                          <a:effectLst/>
                          <a:latin typeface="+mn-lt"/>
                          <a:ea typeface="+mn-ea"/>
                          <a:cs typeface="+mn-cs"/>
                        </a:rPr>
                        <a:t>231 (97%) </a:t>
                      </a:r>
                      <a:r>
                        <a:rPr lang="en-GB" sz="1800" kern="1200" dirty="0" smtClean="0">
                          <a:solidFill>
                            <a:schemeClr val="tx1"/>
                          </a:solidFill>
                          <a:effectLst/>
                          <a:latin typeface="+mn-lt"/>
                          <a:ea typeface="+mn-ea"/>
                          <a:cs typeface="+mn-cs"/>
                        </a:rPr>
                        <a:t>grievances were closed and 8 were pending</a:t>
                      </a:r>
                      <a:endParaRPr lang="en-US" sz="1800" kern="1200" dirty="0" smtClean="0">
                        <a:solidFill>
                          <a:schemeClr val="tx1"/>
                        </a:solidFill>
                        <a:effectLst/>
                        <a:latin typeface="+mn-lt"/>
                        <a:ea typeface="+mn-ea"/>
                        <a:cs typeface="+mn-cs"/>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572576">
                <a:tc gridSpan="5">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In total, of the 580 grievances, </a:t>
                      </a:r>
                      <a:r>
                        <a:rPr lang="en-GB" sz="1800" b="1" kern="1200" dirty="0" smtClean="0">
                          <a:solidFill>
                            <a:schemeClr val="tx1"/>
                          </a:solidFill>
                          <a:effectLst/>
                          <a:latin typeface="+mn-lt"/>
                          <a:ea typeface="+mn-ea"/>
                          <a:cs typeface="+mn-cs"/>
                        </a:rPr>
                        <a:t>455 (78%) </a:t>
                      </a:r>
                      <a:r>
                        <a:rPr lang="en-GB" sz="1800" kern="1200" dirty="0" smtClean="0">
                          <a:solidFill>
                            <a:schemeClr val="tx1"/>
                          </a:solidFill>
                          <a:effectLst/>
                          <a:latin typeface="+mn-lt"/>
                          <a:ea typeface="+mn-ea"/>
                          <a:cs typeface="+mn-cs"/>
                        </a:rPr>
                        <a:t>were finalised/closed and </a:t>
                      </a:r>
                      <a:r>
                        <a:rPr lang="en-GB" sz="1800" b="1" kern="1200" dirty="0" smtClean="0">
                          <a:solidFill>
                            <a:schemeClr val="tx1"/>
                          </a:solidFill>
                          <a:effectLst/>
                          <a:latin typeface="+mn-lt"/>
                          <a:ea typeface="+mn-ea"/>
                          <a:cs typeface="+mn-cs"/>
                        </a:rPr>
                        <a:t>125 (22%) </a:t>
                      </a:r>
                      <a:r>
                        <a:rPr lang="en-GB" sz="1800" kern="1200" dirty="0" smtClean="0">
                          <a:solidFill>
                            <a:schemeClr val="tx1"/>
                          </a:solidFill>
                          <a:effectLst/>
                          <a:latin typeface="+mn-lt"/>
                          <a:ea typeface="+mn-ea"/>
                          <a:cs typeface="+mn-cs"/>
                        </a:rPr>
                        <a:t>were pending</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just">
                        <a:lnSpc>
                          <a:spcPct val="90000"/>
                        </a:lnSpc>
                        <a:spcBef>
                          <a:spcPts val="0"/>
                        </a:spcBef>
                        <a:spcAft>
                          <a:spcPts val="0"/>
                        </a:spcAft>
                      </a:pP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just">
                        <a:lnSpc>
                          <a:spcPct val="100000"/>
                        </a:lnSpc>
                        <a:spcBef>
                          <a:spcPts val="0"/>
                        </a:spcBef>
                        <a:spcAft>
                          <a:spcPts val="0"/>
                        </a:spcAft>
                        <a:buNone/>
                      </a:pPr>
                      <a:endParaRPr lang="en-US" sz="1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400" dirty="0" smtClean="0">
                        <a:solidFill>
                          <a:schemeClr val="tx1"/>
                        </a:solidFill>
                        <a:effectLst/>
                        <a:latin typeface="+mn-lt"/>
                        <a:ea typeface="Times New Roman" panose="02020603050405020304" pitchFamily="18" charset="0"/>
                      </a:endParaRPr>
                    </a:p>
                  </a:txBody>
                  <a:tcPr marL="63951" marR="63951"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18</a:t>
            </a:fld>
            <a:endParaRPr lang="en-US" sz="1400" b="0" dirty="0"/>
          </a:p>
        </p:txBody>
      </p:sp>
    </p:spTree>
    <p:extLst>
      <p:ext uri="{BB962C8B-B14F-4D97-AF65-F5344CB8AC3E}">
        <p14:creationId xmlns:p14="http://schemas.microsoft.com/office/powerpoint/2010/main" xmlns="" val="204107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(2)</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39049086"/>
              </p:ext>
            </p:extLst>
          </p:nvPr>
        </p:nvGraphicFramePr>
        <p:xfrm>
          <a:off x="467544" y="1484784"/>
          <a:ext cx="8297875" cy="4406240"/>
        </p:xfrm>
        <a:graphic>
          <a:graphicData uri="http://schemas.openxmlformats.org/drawingml/2006/table">
            <a:tbl>
              <a:tblPr bandRow="1">
                <a:tableStyleId>{8FD4443E-F989-4FC4-A0C8-D5A2AF1F390B}</a:tableStyleId>
              </a:tblPr>
              <a:tblGrid>
                <a:gridCol w="2334319">
                  <a:extLst>
                    <a:ext uri="{9D8B030D-6E8A-4147-A177-3AD203B41FA5}">
                      <a16:colId xmlns:a16="http://schemas.microsoft.com/office/drawing/2014/main" xmlns="" val="20000"/>
                    </a:ext>
                  </a:extLst>
                </a:gridCol>
                <a:gridCol w="1240107">
                  <a:extLst>
                    <a:ext uri="{9D8B030D-6E8A-4147-A177-3AD203B41FA5}">
                      <a16:colId xmlns:a16="http://schemas.microsoft.com/office/drawing/2014/main" xmlns="" val="20001"/>
                    </a:ext>
                  </a:extLst>
                </a:gridCol>
                <a:gridCol w="4435417">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78663">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539596">
                <a:tc rowSpan="2">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2 X Technical briefs on departmental grievance resolution compiled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mn-lt"/>
                          <a:ea typeface="Times New Roman" panose="02020603050405020304" pitchFamily="18" charset="0"/>
                        </a:rPr>
                        <a:t>Aug 2016</a:t>
                      </a:r>
                    </a:p>
                    <a:p>
                      <a:pPr marL="0" marR="0" indent="0" algn="just">
                        <a:lnSpc>
                          <a:spcPct val="95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Technical brief on departmental grievance resolution for the period: 1 October 2015 - March 2016 was approved by the PSC in July 2016 and submitted to the MPSA in August 2016</a:t>
                      </a: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95000"/>
                        </a:lnSpc>
                        <a:spcBef>
                          <a:spcPts val="0"/>
                        </a:spcBef>
                        <a:spcAft>
                          <a:spcPts val="0"/>
                        </a:spcAft>
                        <a:buFont typeface="Arial" panose="020B0604020202020204" pitchFamily="34" charset="0"/>
                        <a:buNone/>
                      </a:pPr>
                      <a:r>
                        <a:rPr lang="en-GB" sz="1400" dirty="0" smtClean="0">
                          <a:solidFill>
                            <a:schemeClr val="tx1"/>
                          </a:solidFill>
                          <a:effectLst/>
                          <a:latin typeface="+mn-lt"/>
                          <a:ea typeface="Times New Roman" panose="02020603050405020304" pitchFamily="18" charset="0"/>
                          <a:cs typeface="Arial" panose="020B0604020202020204" pitchFamily="34"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72008">
                <a:tc vMerge="1">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lang="en-US" sz="18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5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Feb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5000"/>
                        </a:lnSpc>
                        <a:spcBef>
                          <a:spcPts val="0"/>
                        </a:spcBef>
                        <a:spcAft>
                          <a:spcPts val="0"/>
                        </a:spcAft>
                        <a:buClrTx/>
                        <a:buSzTx/>
                        <a:buFontTx/>
                        <a:buNone/>
                        <a:tabLst/>
                        <a:defRP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Drafting</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of second Technical brief in progress</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95000"/>
                        </a:lnSpc>
                        <a:spcBef>
                          <a:spcPts val="0"/>
                        </a:spcBef>
                        <a:spcAft>
                          <a:spcPts val="0"/>
                        </a:spcAft>
                      </a:pP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630575">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1 X Factsheet</a:t>
                      </a:r>
                      <a:r>
                        <a:rPr lang="en-US" sz="1800" baseline="0" dirty="0" smtClean="0">
                          <a:solidFill>
                            <a:schemeClr val="tx1"/>
                          </a:solidFill>
                          <a:effectLst/>
                          <a:latin typeface="+mn-lt"/>
                          <a:ea typeface="Times New Roman" panose="02020603050405020304" pitchFamily="18" charset="0"/>
                        </a:rPr>
                        <a:t> on t</a:t>
                      </a:r>
                      <a:r>
                        <a:rPr lang="en-US" sz="1800" dirty="0" smtClean="0">
                          <a:solidFill>
                            <a:schemeClr val="tx1"/>
                          </a:solidFill>
                          <a:effectLst/>
                          <a:latin typeface="+mn-lt"/>
                          <a:ea typeface="Times New Roman" panose="02020603050405020304" pitchFamily="18" charset="0"/>
                        </a:rPr>
                        <a:t>rends analysis on grievances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mn-lt"/>
                          <a:ea typeface="Times New Roman" panose="02020603050405020304" pitchFamily="18" charset="0"/>
                          <a:cs typeface="+mn-cs"/>
                        </a:rPr>
                        <a:t>Dec 2016</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rPr>
                        <a:t>Fact Sheet approved and uploaded on the Website in December 2016</a:t>
                      </a: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527660">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2 X News</a:t>
                      </a:r>
                      <a:r>
                        <a:rPr lang="en-US" sz="1800" baseline="0" dirty="0" smtClean="0">
                          <a:solidFill>
                            <a:schemeClr val="tx1"/>
                          </a:solidFill>
                          <a:effectLst/>
                          <a:latin typeface="+mn-lt"/>
                          <a:ea typeface="Times New Roman" panose="02020603050405020304" pitchFamily="18" charset="0"/>
                        </a:rPr>
                        <a:t>letters published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a:lnSpc>
                          <a:spcPct val="9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Dec 2016</a:t>
                      </a:r>
                    </a:p>
                    <a:p>
                      <a:pPr marL="0" marR="0" indent="0" algn="l">
                        <a:lnSpc>
                          <a:spcPct val="9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rPr>
                        <a:t>Grievance Management Communiqué approved by the PSC in September 2016</a:t>
                      </a:r>
                    </a:p>
                    <a:p>
                      <a:pPr marL="0" marR="0" algn="just">
                        <a:lnSpc>
                          <a:spcPct val="95000"/>
                        </a:lnSpc>
                        <a:spcBef>
                          <a:spcPts val="0"/>
                        </a:spcBef>
                        <a:spcAft>
                          <a:spcPts val="0"/>
                        </a:spcAft>
                      </a:pPr>
                      <a:r>
                        <a:rPr lang="en-US" sz="1800" dirty="0" smtClean="0">
                          <a:solidFill>
                            <a:schemeClr val="tx1"/>
                          </a:solidFill>
                          <a:effectLst/>
                        </a:rPr>
                        <a:t>Drafting</a:t>
                      </a:r>
                      <a:r>
                        <a:rPr lang="en-US" sz="1800" baseline="0" dirty="0" smtClean="0">
                          <a:solidFill>
                            <a:schemeClr val="tx1"/>
                          </a:solidFill>
                          <a:effectLst/>
                        </a:rPr>
                        <a:t> of 2</a:t>
                      </a:r>
                      <a:r>
                        <a:rPr lang="en-US" sz="1800" baseline="30000" dirty="0" smtClean="0">
                          <a:solidFill>
                            <a:schemeClr val="tx1"/>
                          </a:solidFill>
                          <a:effectLst/>
                        </a:rPr>
                        <a:t>nd</a:t>
                      </a:r>
                      <a:r>
                        <a:rPr lang="en-US" sz="1800" baseline="0" dirty="0" smtClean="0">
                          <a:solidFill>
                            <a:schemeClr val="tx1"/>
                          </a:solidFill>
                          <a:effectLst/>
                        </a:rPr>
                        <a:t> </a:t>
                      </a:r>
                      <a:r>
                        <a:rPr lang="en-US" sz="1800" dirty="0" smtClean="0">
                          <a:solidFill>
                            <a:schemeClr val="tx1"/>
                          </a:solidFill>
                          <a:effectLst/>
                        </a:rPr>
                        <a:t>Communiqué </a:t>
                      </a:r>
                      <a:r>
                        <a:rPr lang="en-US" sz="1800" baseline="0" dirty="0" smtClean="0">
                          <a:solidFill>
                            <a:schemeClr val="tx1"/>
                          </a:solidFill>
                          <a:effectLst/>
                        </a:rPr>
                        <a:t>in progress</a:t>
                      </a:r>
                      <a:endParaRPr lang="en-US" sz="1800" dirty="0" smtClean="0">
                        <a:solidFill>
                          <a:schemeClr val="tx1"/>
                        </a:solidFill>
                        <a:effectLs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19</a:t>
            </a:fld>
            <a:endParaRPr lang="en-US" sz="1400" b="0" dirty="0"/>
          </a:p>
        </p:txBody>
      </p:sp>
    </p:spTree>
    <p:extLst>
      <p:ext uri="{BB962C8B-B14F-4D97-AF65-F5344CB8AC3E}">
        <p14:creationId xmlns:p14="http://schemas.microsoft.com/office/powerpoint/2010/main" xmlns="" val="6921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accent5">
                <a:shade val="45000"/>
                <a:satMod val="135000"/>
              </a:schemeClr>
              <a:prstClr val="white"/>
            </a:duotone>
          </a:blip>
          <a:stretch>
            <a:fillRect/>
          </a:stretch>
        </p:blipFill>
        <p:spPr>
          <a:xfrm>
            <a:off x="469036" y="597162"/>
            <a:ext cx="8205927" cy="5663675"/>
          </a:xfrm>
          <a:prstGeom prst="rect">
            <a:avLst/>
          </a:prstGeom>
        </p:spPr>
      </p:pic>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
        <p:nvSpPr>
          <p:cNvPr id="8" name="Rectangle 2"/>
          <p:cNvSpPr txBox="1">
            <a:spLocks noChangeArrowheads="1"/>
          </p:cNvSpPr>
          <p:nvPr/>
        </p:nvSpPr>
        <p:spPr bwMode="auto">
          <a:xfrm>
            <a:off x="323528" y="620852"/>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a:solidFill>
                  <a:srgbClr val="993300"/>
                </a:solidFill>
                <a:latin typeface="Berlin Sans FB Demi" pitchFamily="34" charset="0"/>
              </a:rPr>
              <a:t>PRESENTATION OUTLINE</a:t>
            </a:r>
          </a:p>
        </p:txBody>
      </p:sp>
      <p:sp>
        <p:nvSpPr>
          <p:cNvPr id="2" name="Rectangle 1"/>
          <p:cNvSpPr/>
          <p:nvPr/>
        </p:nvSpPr>
        <p:spPr>
          <a:xfrm>
            <a:off x="755576" y="1556792"/>
            <a:ext cx="8136904" cy="3785652"/>
          </a:xfrm>
          <a:prstGeom prst="rect">
            <a:avLst/>
          </a:prstGeom>
        </p:spPr>
        <p:txBody>
          <a:bodyPr wrap="square">
            <a:spAutoFit/>
          </a:bodyPr>
          <a:lstStyle/>
          <a:p>
            <a:pPr marL="395288" lvl="0" indent="-395288" algn="l">
              <a:lnSpc>
                <a:spcPct val="150000"/>
              </a:lnSpc>
              <a:buFontTx/>
              <a:buChar char="•"/>
            </a:pPr>
            <a:r>
              <a:rPr lang="en-US" sz="2000" b="0" dirty="0" smtClean="0">
                <a:solidFill>
                  <a:srgbClr val="000000"/>
                </a:solidFill>
                <a:ea typeface="MS PGothic" pitchFamily="34" charset="-128"/>
              </a:rPr>
              <a:t>Introduction</a:t>
            </a:r>
          </a:p>
          <a:p>
            <a:pPr marL="395288" lvl="0" indent="-395288" algn="l">
              <a:lnSpc>
                <a:spcPct val="150000"/>
              </a:lnSpc>
              <a:buFontTx/>
              <a:buChar char="•"/>
            </a:pPr>
            <a:r>
              <a:rPr lang="en-US" sz="2000" b="0" dirty="0" smtClean="0">
                <a:solidFill>
                  <a:srgbClr val="000000"/>
                </a:solidFill>
                <a:ea typeface="MS PGothic" pitchFamily="34" charset="-128"/>
              </a:rPr>
              <a:t>Summary of performance</a:t>
            </a:r>
          </a:p>
          <a:p>
            <a:pPr marL="395288" lvl="0" indent="-395288" algn="l">
              <a:lnSpc>
                <a:spcPct val="150000"/>
              </a:lnSpc>
              <a:buFontTx/>
              <a:buChar char="•"/>
            </a:pPr>
            <a:r>
              <a:rPr lang="en-US" sz="2000" b="0" dirty="0" smtClean="0">
                <a:latin typeface="+mn-lt"/>
              </a:rPr>
              <a:t>Financial report</a:t>
            </a:r>
          </a:p>
          <a:p>
            <a:pPr marL="395288" lvl="0" indent="-395288" algn="l">
              <a:lnSpc>
                <a:spcPct val="150000"/>
              </a:lnSpc>
              <a:buFontTx/>
              <a:buChar char="•"/>
            </a:pPr>
            <a:r>
              <a:rPr lang="en-US" sz="2000" b="0" dirty="0" smtClean="0">
                <a:latin typeface="+mn-lt"/>
                <a:cs typeface="Aharoni" pitchFamily="2" charset="-79"/>
              </a:rPr>
              <a:t>2017 </a:t>
            </a:r>
            <a:r>
              <a:rPr lang="en-US" sz="2000" b="0" dirty="0">
                <a:latin typeface="+mn-lt"/>
                <a:cs typeface="Aharoni" pitchFamily="2" charset="-79"/>
              </a:rPr>
              <a:t>MTEF </a:t>
            </a:r>
            <a:r>
              <a:rPr lang="en-US" sz="2000" b="0" dirty="0" smtClean="0">
                <a:latin typeface="+mn-lt"/>
                <a:cs typeface="Aharoni" pitchFamily="2" charset="-79"/>
              </a:rPr>
              <a:t>information</a:t>
            </a:r>
            <a:endParaRPr lang="en-US" sz="2000" b="0" dirty="0" smtClean="0">
              <a:latin typeface="+mn-lt"/>
            </a:endParaRPr>
          </a:p>
          <a:p>
            <a:pPr marL="395288" lvl="0" indent="-395288" algn="l">
              <a:lnSpc>
                <a:spcPct val="150000"/>
              </a:lnSpc>
              <a:buFontTx/>
              <a:buChar char="•"/>
            </a:pPr>
            <a:r>
              <a:rPr lang="en-US" sz="2000" b="0" dirty="0" smtClean="0">
                <a:latin typeface="+mn-lt"/>
              </a:rPr>
              <a:t>Programme 1: Administration</a:t>
            </a:r>
          </a:p>
          <a:p>
            <a:pPr marL="395288" lvl="0" indent="-395288" algn="l">
              <a:lnSpc>
                <a:spcPct val="150000"/>
              </a:lnSpc>
              <a:buFontTx/>
              <a:buChar char="•"/>
            </a:pPr>
            <a:r>
              <a:rPr lang="en-US" sz="2000" b="0" dirty="0" smtClean="0">
                <a:latin typeface="+mn-lt"/>
              </a:rPr>
              <a:t>Programme 2: Leadership </a:t>
            </a:r>
            <a:r>
              <a:rPr lang="en-US" sz="2000" b="0" dirty="0">
                <a:solidFill>
                  <a:srgbClr val="000000"/>
                </a:solidFill>
                <a:ea typeface="MS PGothic" pitchFamily="34" charset="-128"/>
              </a:rPr>
              <a:t>and Management Practice (</a:t>
            </a:r>
            <a:r>
              <a:rPr lang="en-US" sz="2000" b="0" dirty="0" smtClean="0">
                <a:solidFill>
                  <a:srgbClr val="000000"/>
                </a:solidFill>
                <a:ea typeface="MS PGothic" pitchFamily="34" charset="-128"/>
              </a:rPr>
              <a:t>LMP)</a:t>
            </a:r>
          </a:p>
          <a:p>
            <a:pPr marL="395288" lvl="0" indent="-395288" algn="l">
              <a:lnSpc>
                <a:spcPct val="150000"/>
              </a:lnSpc>
              <a:buFontTx/>
              <a:buChar char="•"/>
            </a:pPr>
            <a:r>
              <a:rPr lang="en-US" sz="2000" b="0" dirty="0" smtClean="0">
                <a:solidFill>
                  <a:srgbClr val="000000"/>
                </a:solidFill>
              </a:rPr>
              <a:t>Programme 3: </a:t>
            </a:r>
            <a:r>
              <a:rPr lang="en-US" sz="2000" b="0" dirty="0" smtClean="0">
                <a:solidFill>
                  <a:srgbClr val="000000"/>
                </a:solidFill>
                <a:ea typeface="MS PGothic" pitchFamily="34" charset="-128"/>
              </a:rPr>
              <a:t>Monitoring </a:t>
            </a:r>
            <a:r>
              <a:rPr lang="en-US" sz="2000" b="0" dirty="0">
                <a:solidFill>
                  <a:srgbClr val="000000"/>
                </a:solidFill>
                <a:ea typeface="MS PGothic" pitchFamily="34" charset="-128"/>
              </a:rPr>
              <a:t>and Evaluation (M&amp;E</a:t>
            </a:r>
            <a:r>
              <a:rPr lang="en-US" sz="2000" b="0" dirty="0" smtClean="0">
                <a:solidFill>
                  <a:srgbClr val="000000"/>
                </a:solidFill>
                <a:ea typeface="MS PGothic" pitchFamily="34" charset="-128"/>
              </a:rPr>
              <a:t>)</a:t>
            </a:r>
            <a:endParaRPr lang="en-US" sz="2000" b="0" dirty="0">
              <a:solidFill>
                <a:srgbClr val="000000"/>
              </a:solidFill>
              <a:ea typeface="MS PGothic" pitchFamily="34" charset="-128"/>
            </a:endParaRPr>
          </a:p>
          <a:p>
            <a:pPr marL="395288" indent="-395288" algn="l">
              <a:lnSpc>
                <a:spcPct val="150000"/>
              </a:lnSpc>
              <a:buFontTx/>
              <a:buChar char="•"/>
            </a:pPr>
            <a:r>
              <a:rPr lang="en-US" sz="2000" b="0" dirty="0" smtClean="0">
                <a:solidFill>
                  <a:srgbClr val="000000"/>
                </a:solidFill>
                <a:ea typeface="MS PGothic" pitchFamily="34" charset="-128"/>
              </a:rPr>
              <a:t>Programme 4: Integrity </a:t>
            </a:r>
            <a:r>
              <a:rPr lang="en-US" sz="2000" b="0" dirty="0">
                <a:solidFill>
                  <a:srgbClr val="000000"/>
                </a:solidFill>
                <a:ea typeface="MS PGothic" pitchFamily="34" charset="-128"/>
              </a:rPr>
              <a:t>and </a:t>
            </a:r>
            <a:r>
              <a:rPr lang="en-US" sz="2000" b="0" dirty="0" smtClean="0">
                <a:solidFill>
                  <a:srgbClr val="000000"/>
                </a:solidFill>
                <a:ea typeface="MS PGothic" pitchFamily="34" charset="-128"/>
              </a:rPr>
              <a:t>Anti-Corruption (IAC)</a:t>
            </a:r>
          </a:p>
        </p:txBody>
      </p:sp>
    </p:spTree>
    <p:extLst>
      <p:ext uri="{BB962C8B-B14F-4D97-AF65-F5344CB8AC3E}">
        <p14:creationId xmlns:p14="http://schemas.microsoft.com/office/powerpoint/2010/main" xmlns="" val="33281214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(3)</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135037161"/>
              </p:ext>
            </p:extLst>
          </p:nvPr>
        </p:nvGraphicFramePr>
        <p:xfrm>
          <a:off x="304754" y="1268760"/>
          <a:ext cx="8555179" cy="4357459"/>
        </p:xfrm>
        <a:graphic>
          <a:graphicData uri="http://schemas.openxmlformats.org/drawingml/2006/table">
            <a:tbl>
              <a:tblPr bandRow="1">
                <a:tableStyleId>{8FD4443E-F989-4FC4-A0C8-D5A2AF1F390B}</a:tableStyleId>
              </a:tblPr>
              <a:tblGrid>
                <a:gridCol w="2836819">
                  <a:extLst>
                    <a:ext uri="{9D8B030D-6E8A-4147-A177-3AD203B41FA5}">
                      <a16:colId xmlns:a16="http://schemas.microsoft.com/office/drawing/2014/main" xmlns="" val="20000"/>
                    </a:ext>
                  </a:extLst>
                </a:gridCol>
                <a:gridCol w="1119797">
                  <a:extLst>
                    <a:ext uri="{9D8B030D-6E8A-4147-A177-3AD203B41FA5}">
                      <a16:colId xmlns:a16="http://schemas.microsoft.com/office/drawing/2014/main" xmlns="" val="20001"/>
                    </a:ext>
                  </a:extLst>
                </a:gridCol>
                <a:gridCol w="4252297">
                  <a:extLst>
                    <a:ext uri="{9D8B030D-6E8A-4147-A177-3AD203B41FA5}">
                      <a16:colId xmlns:a16="http://schemas.microsoft.com/office/drawing/2014/main" xmlns="" val="20002"/>
                    </a:ext>
                  </a:extLst>
                </a:gridCol>
                <a:gridCol w="346266">
                  <a:extLst>
                    <a:ext uri="{9D8B030D-6E8A-4147-A177-3AD203B41FA5}">
                      <a16:colId xmlns:a16="http://schemas.microsoft.com/office/drawing/2014/main" xmlns="" val="20003"/>
                    </a:ext>
                  </a:extLst>
                </a:gridCol>
              </a:tblGrid>
              <a:tr h="272030">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384154">
                <a:tc>
                  <a:txBody>
                    <a:bodyPr/>
                    <a:lstStyle/>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2 X Advocacy </a:t>
                      </a:r>
                      <a:r>
                        <a:rPr lang="en-GB" sz="1800" dirty="0">
                          <a:solidFill>
                            <a:schemeClr val="tx1"/>
                          </a:solidFill>
                          <a:effectLst/>
                          <a:latin typeface="+mn-lt"/>
                          <a:ea typeface="Times New Roman" panose="02020603050405020304" pitchFamily="18" charset="0"/>
                          <a:cs typeface="Arial" panose="020B0604020202020204" pitchFamily="34" charset="0"/>
                        </a:rPr>
                        <a:t>and training </a:t>
                      </a:r>
                      <a:r>
                        <a:rPr lang="en-GB" sz="1800" dirty="0" smtClean="0">
                          <a:solidFill>
                            <a:schemeClr val="tx1"/>
                          </a:solidFill>
                          <a:effectLst/>
                          <a:latin typeface="+mn-lt"/>
                          <a:ea typeface="Times New Roman" panose="02020603050405020304" pitchFamily="18" charset="0"/>
                          <a:cs typeface="Arial" panose="020B0604020202020204" pitchFamily="34" charset="0"/>
                        </a:rPr>
                        <a:t>workshops on </a:t>
                      </a:r>
                      <a:r>
                        <a:rPr lang="en-GB" sz="1800" dirty="0">
                          <a:solidFill>
                            <a:schemeClr val="tx1"/>
                          </a:solidFill>
                          <a:effectLst/>
                          <a:latin typeface="+mn-lt"/>
                          <a:ea typeface="Times New Roman" panose="02020603050405020304" pitchFamily="18" charset="0"/>
                          <a:cs typeface="Arial" panose="020B0604020202020204" pitchFamily="34" charset="0"/>
                        </a:rPr>
                        <a:t>the PSC rules for referral and investigation </a:t>
                      </a:r>
                      <a:r>
                        <a:rPr lang="en-GB" sz="1800" dirty="0" smtClean="0">
                          <a:solidFill>
                            <a:schemeClr val="tx1"/>
                          </a:solidFill>
                          <a:effectLst/>
                          <a:latin typeface="+mn-lt"/>
                          <a:ea typeface="Times New Roman" panose="02020603050405020304" pitchFamily="18" charset="0"/>
                          <a:cs typeface="Arial" panose="020B0604020202020204" pitchFamily="34" charset="0"/>
                        </a:rPr>
                        <a:t>of grievances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Mar 2017</a:t>
                      </a: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8000"/>
                        </a:lnSpc>
                        <a:spcBef>
                          <a:spcPts val="0"/>
                        </a:spcBef>
                        <a:spcAft>
                          <a:spcPts val="0"/>
                        </a:spcAft>
                      </a:pPr>
                      <a:r>
                        <a:rPr lang="en-US" sz="180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advocacy workshops conducted in November and December 2016</a:t>
                      </a:r>
                    </a:p>
                    <a:p>
                      <a:pPr marL="0" marR="0" algn="just">
                        <a:lnSpc>
                          <a:spcPct val="98000"/>
                        </a:lnSpc>
                        <a:spcBef>
                          <a:spcPts val="0"/>
                        </a:spcBef>
                        <a:spcAft>
                          <a:spcPts val="0"/>
                        </a:spcAft>
                      </a:pPr>
                      <a:endParaRPr lang="en-US" sz="180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98000"/>
                        </a:lnSpc>
                        <a:spcBef>
                          <a:spcPts val="0"/>
                        </a:spcBef>
                        <a:spcAft>
                          <a:spcPts val="0"/>
                        </a:spcAft>
                      </a:pPr>
                      <a:r>
                        <a:rPr lang="en-US" sz="180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Target exceeded due to requests</a:t>
                      </a:r>
                      <a:r>
                        <a:rPr lang="en-US" sz="1800" i="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from departments to conduct workshops</a:t>
                      </a:r>
                      <a:endParaRPr lang="en-US" sz="180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Exceeded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88121">
                <a:tc>
                  <a:txBody>
                    <a:bodyPr/>
                    <a:lstStyle/>
                    <a:p>
                      <a:pPr marL="0" marR="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6 X Grievance management</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workshops conducted in Gauteng and Free State</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Arial" panose="020B0604020202020204" pitchFamily="34" charset="0"/>
                        </a:rPr>
                        <a:t>2 X workshops held in Gauteng in July and September 2016</a:t>
                      </a:r>
                    </a:p>
                    <a:p>
                      <a:pPr marL="0" marR="0" indent="0" algn="just">
                        <a:lnSpc>
                          <a:spcPct val="98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No activities in the Free State in the 2</a:t>
                      </a:r>
                      <a:r>
                        <a:rPr lang="en-GB" sz="1800" baseline="30000" dirty="0" smtClean="0">
                          <a:solidFill>
                            <a:schemeClr val="tx1"/>
                          </a:solidFill>
                          <a:effectLst/>
                          <a:latin typeface="+mn-lt"/>
                          <a:ea typeface="Times New Roman" panose="02020603050405020304" pitchFamily="18" charset="0"/>
                          <a:cs typeface="Arial" panose="020B0604020202020204" pitchFamily="34" charset="0"/>
                        </a:rPr>
                        <a:t>nd</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and 3</a:t>
                      </a:r>
                      <a:r>
                        <a:rPr lang="en-GB" sz="1800" baseline="30000" dirty="0" smtClean="0">
                          <a:solidFill>
                            <a:schemeClr val="tx1"/>
                          </a:solidFill>
                          <a:effectLst/>
                          <a:latin typeface="+mn-lt"/>
                          <a:ea typeface="Times New Roman" panose="02020603050405020304" pitchFamily="18" charset="0"/>
                          <a:cs typeface="Arial" panose="020B0604020202020204" pitchFamily="34" charset="0"/>
                        </a:rPr>
                        <a:t>rd</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Quarter</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088121">
                <a:tc>
                  <a:txBody>
                    <a:bodyPr/>
                    <a:lstStyle/>
                    <a:p>
                      <a:pPr marL="0" marR="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20 X Labour Relations workshops conducted in Mpumalanga and North West</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Arial" panose="020B0604020202020204" pitchFamily="34" charset="0"/>
                        </a:rPr>
                        <a:t>Mar 2017</a:t>
                      </a:r>
                    </a:p>
                    <a:p>
                      <a:pPr marL="0" marR="0" lvl="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98000"/>
                        </a:lnSpc>
                        <a:spcBef>
                          <a:spcPts val="0"/>
                        </a:spcBef>
                        <a:spcAft>
                          <a:spcPts val="0"/>
                        </a:spcAft>
                        <a:buFont typeface="Symbol" panose="05050102010706020507" pitchFamily="18" charset="2"/>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 X</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workshops were conducted in Jul, Aug,</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Sept, </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Oct and Nov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Early</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20</a:t>
            </a:fld>
            <a:endParaRPr lang="en-US" sz="1400" b="0" dirty="0"/>
          </a:p>
        </p:txBody>
      </p:sp>
    </p:spTree>
    <p:extLst>
      <p:ext uri="{BB962C8B-B14F-4D97-AF65-F5344CB8AC3E}">
        <p14:creationId xmlns:p14="http://schemas.microsoft.com/office/powerpoint/2010/main" xmlns="" val="2295259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(4)</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30712939"/>
              </p:ext>
            </p:extLst>
          </p:nvPr>
        </p:nvGraphicFramePr>
        <p:xfrm>
          <a:off x="437917" y="1196752"/>
          <a:ext cx="8404250" cy="4690872"/>
        </p:xfrm>
        <a:graphic>
          <a:graphicData uri="http://schemas.openxmlformats.org/drawingml/2006/table">
            <a:tbl>
              <a:tblPr bandRow="1">
                <a:tableStyleId>{8FD4443E-F989-4FC4-A0C8-D5A2AF1F390B}</a:tableStyleId>
              </a:tblPr>
              <a:tblGrid>
                <a:gridCol w="244827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443809">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131422">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051373">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report on the i</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nvestigation into the implementation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court orders and arbitration awards by departments and implications for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relations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Feb</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GB" sz="1800" dirty="0" smtClean="0">
                          <a:solidFill>
                            <a:schemeClr val="tx1"/>
                          </a:solidFill>
                          <a:effectLst/>
                          <a:latin typeface="+mn-lt"/>
                        </a:rPr>
                        <a:t>Data analysis</a:t>
                      </a:r>
                      <a:r>
                        <a:rPr lang="en-GB" sz="1800" baseline="0" dirty="0" smtClean="0">
                          <a:solidFill>
                            <a:schemeClr val="tx1"/>
                          </a:solidFill>
                          <a:effectLst/>
                          <a:latin typeface="+mn-lt"/>
                        </a:rPr>
                        <a:t> and drafting of draft report in progress</a:t>
                      </a:r>
                      <a:endParaRPr lang="en-GB" sz="1800" dirty="0" smtClean="0">
                        <a:solidFill>
                          <a:schemeClr val="tx1"/>
                        </a:solidFill>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65710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Factsheet on compliance with the submission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Performance Agreements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In spite of the lack of clarity from the DPSA on how the evaluation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should be handled, the documentation for evaluations of 4 National DGs for the 2015/16 Financial Year were received during the reporting period</a:t>
                      </a:r>
                    </a:p>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The DPME indicated that 2 DGs/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were evaluated. However, the PSC has not received evidence to this effect from DPME or departments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21</a:t>
            </a:fld>
            <a:endParaRPr lang="en-US" sz="1400" b="0" dirty="0"/>
          </a:p>
        </p:txBody>
      </p:sp>
    </p:spTree>
    <p:extLst>
      <p:ext uri="{BB962C8B-B14F-4D97-AF65-F5344CB8AC3E}">
        <p14:creationId xmlns:p14="http://schemas.microsoft.com/office/powerpoint/2010/main" xmlns="" val="887934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(5)</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173939443"/>
              </p:ext>
            </p:extLst>
          </p:nvPr>
        </p:nvGraphicFramePr>
        <p:xfrm>
          <a:off x="467544" y="1196752"/>
          <a:ext cx="8404250" cy="4937760"/>
        </p:xfrm>
        <a:graphic>
          <a:graphicData uri="http://schemas.openxmlformats.org/drawingml/2006/table">
            <a:tbl>
              <a:tblPr bandRow="1">
                <a:tableStyleId>{8FD4443E-F989-4FC4-A0C8-D5A2AF1F390B}</a:tableStyleId>
              </a:tblPr>
              <a:tblGrid>
                <a:gridCol w="244827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443809">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131422">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657108">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on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compliance with the Minister for Public Service and Administration deviation on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evaluations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 factsheet produced and submitted for approval in December 2016</a:t>
                      </a:r>
                    </a:p>
                    <a:p>
                      <a:pPr marL="0" marR="0" indent="0" algn="just">
                        <a:lnSpc>
                          <a:spcPct val="100000"/>
                        </a:lnSpc>
                        <a:spcBef>
                          <a:spcPts val="0"/>
                        </a:spcBef>
                        <a:spcAft>
                          <a:spcPts val="0"/>
                        </a:spcAft>
                        <a:buFont typeface="Arial" panose="020B0604020202020204" pitchFamily="34" charset="0"/>
                        <a:buNone/>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657108">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Report on recruitment, retention, career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pathing</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and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utilisation</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of Senior Manage-</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ment</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Service expertise and skills in the Public Service and commencement with arrangements to host a roundtable discussion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1234440" algn="r"/>
                        </a:tabLst>
                      </a:pPr>
                      <a:r>
                        <a:rPr lang="en-US" sz="1800" dirty="0" smtClean="0">
                          <a:solidFill>
                            <a:schemeClr val="tx1"/>
                          </a:solidFill>
                          <a:effectLst/>
                          <a:latin typeface="+mn-lt"/>
                          <a:ea typeface="Times New Roman" panose="02020603050405020304" pitchFamily="18" charset="0"/>
                          <a:cs typeface="Arial" panose="020B0604020202020204" pitchFamily="34" charset="0"/>
                        </a:rPr>
                        <a:t>Data collected from various stakeholders, including SOEs, private sector companies, embassies, DGs/ </a:t>
                      </a:r>
                      <a:r>
                        <a:rPr lang="en-US" sz="1800" dirty="0" err="1" smtClean="0">
                          <a:solidFill>
                            <a:schemeClr val="tx1"/>
                          </a:solidFill>
                          <a:effectLst/>
                          <a:latin typeface="+mn-lt"/>
                          <a:ea typeface="Times New Roman" panose="02020603050405020304" pitchFamily="18" charset="0"/>
                          <a:cs typeface="Arial" panose="020B0604020202020204" pitchFamily="34" charset="0"/>
                        </a:rPr>
                        <a:t>HoDs</a:t>
                      </a:r>
                      <a:r>
                        <a:rPr lang="en-US" sz="1800" dirty="0" smtClean="0">
                          <a:solidFill>
                            <a:schemeClr val="tx1"/>
                          </a:solidFill>
                          <a:effectLst/>
                          <a:latin typeface="+mn-lt"/>
                          <a:ea typeface="Times New Roman" panose="02020603050405020304" pitchFamily="18" charset="0"/>
                          <a:cs typeface="Arial" panose="020B0604020202020204" pitchFamily="34" charset="0"/>
                        </a:rPr>
                        <a:t> and senior managers</a:t>
                      </a:r>
                    </a:p>
                    <a:p>
                      <a:pPr marL="0" marR="0" algn="just">
                        <a:lnSpc>
                          <a:spcPct val="100000"/>
                        </a:lnSpc>
                        <a:spcBef>
                          <a:spcPts val="0"/>
                        </a:spcBef>
                        <a:spcAft>
                          <a:spcPts val="0"/>
                        </a:spcAft>
                        <a:tabLst>
                          <a:tab pos="1234440" algn="r"/>
                        </a:tabLst>
                      </a:pPr>
                      <a:r>
                        <a:rPr lang="en-US" sz="1800" dirty="0" smtClean="0">
                          <a:solidFill>
                            <a:schemeClr val="tx1"/>
                          </a:solidFill>
                          <a:effectLst/>
                          <a:latin typeface="+mn-lt"/>
                          <a:ea typeface="Times New Roman" panose="02020603050405020304" pitchFamily="18" charset="0"/>
                          <a:cs typeface="Arial" panose="020B0604020202020204" pitchFamily="34" charset="0"/>
                        </a:rPr>
                        <a:t>During the period September to December 2016, 665 survey questionnaires were received, 64 current DGs/</a:t>
                      </a:r>
                      <a:r>
                        <a:rPr lang="en-US" sz="1800" dirty="0" err="1" smtClean="0">
                          <a:solidFill>
                            <a:schemeClr val="tx1"/>
                          </a:solidFill>
                          <a:effectLst/>
                          <a:latin typeface="+mn-lt"/>
                          <a:ea typeface="Times New Roman" panose="02020603050405020304" pitchFamily="18" charset="0"/>
                          <a:cs typeface="Arial" panose="020B0604020202020204" pitchFamily="34" charset="0"/>
                        </a:rPr>
                        <a:t>HoDs</a:t>
                      </a:r>
                      <a:r>
                        <a:rPr lang="en-US" sz="1800" dirty="0" smtClean="0">
                          <a:solidFill>
                            <a:schemeClr val="tx1"/>
                          </a:solidFill>
                          <a:effectLst/>
                          <a:latin typeface="+mn-lt"/>
                          <a:ea typeface="Times New Roman" panose="02020603050405020304" pitchFamily="18" charset="0"/>
                          <a:cs typeface="Arial" panose="020B0604020202020204" pitchFamily="34" charset="0"/>
                        </a:rPr>
                        <a:t> and 13 former </a:t>
                      </a:r>
                      <a:r>
                        <a:rPr lang="en-US" sz="1800" dirty="0" err="1" smtClean="0">
                          <a:solidFill>
                            <a:schemeClr val="tx1"/>
                          </a:solidFill>
                          <a:effectLst/>
                          <a:latin typeface="+mn-lt"/>
                          <a:ea typeface="Times New Roman" panose="02020603050405020304" pitchFamily="18" charset="0"/>
                          <a:cs typeface="Arial" panose="020B0604020202020204" pitchFamily="34" charset="0"/>
                        </a:rPr>
                        <a:t>HoDs</a:t>
                      </a:r>
                      <a:r>
                        <a:rPr lang="en-US" sz="1800" dirty="0" smtClean="0">
                          <a:solidFill>
                            <a:schemeClr val="tx1"/>
                          </a:solidFill>
                          <a:effectLst/>
                          <a:latin typeface="+mn-lt"/>
                          <a:ea typeface="Times New Roman" panose="02020603050405020304" pitchFamily="18" charset="0"/>
                          <a:cs typeface="Arial" panose="020B0604020202020204" pitchFamily="34" charset="0"/>
                        </a:rPr>
                        <a:t>/DG interviewed</a:t>
                      </a:r>
                    </a:p>
                    <a:p>
                      <a:pPr marL="0" marR="0" algn="just">
                        <a:lnSpc>
                          <a:spcPct val="100000"/>
                        </a:lnSpc>
                        <a:spcBef>
                          <a:spcPts val="0"/>
                        </a:spcBef>
                        <a:spcAft>
                          <a:spcPts val="0"/>
                        </a:spcAft>
                        <a:tabLst>
                          <a:tab pos="1234440" algn="r"/>
                        </a:tabLst>
                      </a:pPr>
                      <a:endParaRPr lang="en-US" sz="1800" dirty="0" smtClean="0">
                        <a:solidFill>
                          <a:schemeClr val="tx1"/>
                        </a:solidFill>
                        <a:effectLst/>
                        <a:latin typeface="+mn-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1234440" algn="r"/>
                        </a:tabLst>
                      </a:pPr>
                      <a:r>
                        <a:rPr lang="en-US" sz="1800" dirty="0" smtClean="0">
                          <a:solidFill>
                            <a:schemeClr val="tx1"/>
                          </a:solidFill>
                          <a:effectLst/>
                          <a:latin typeface="+mn-lt"/>
                          <a:ea typeface="Times New Roman" panose="02020603050405020304" pitchFamily="18" charset="0"/>
                          <a:cs typeface="Arial" panose="020B0604020202020204" pitchFamily="34" charset="0"/>
                        </a:rPr>
                        <a:t>Data analysis</a:t>
                      </a:r>
                      <a:r>
                        <a:rPr lang="en-US" sz="1800" baseline="0" dirty="0" smtClean="0">
                          <a:solidFill>
                            <a:schemeClr val="tx1"/>
                          </a:solidFill>
                          <a:effectLst/>
                          <a:latin typeface="+mn-lt"/>
                          <a:ea typeface="Times New Roman" panose="02020603050405020304" pitchFamily="18" charset="0"/>
                          <a:cs typeface="Arial" panose="020B0604020202020204" pitchFamily="34" charset="0"/>
                        </a:rPr>
                        <a:t> in progress </a:t>
                      </a:r>
                      <a:r>
                        <a:rPr lang="en-US" sz="1800" dirty="0" smtClean="0">
                          <a:solidFill>
                            <a:schemeClr val="tx1"/>
                          </a:solidFill>
                          <a:effectLst/>
                          <a:latin typeface="+mn-lt"/>
                          <a:ea typeface="Times New Roman" panose="02020603050405020304" pitchFamily="18" charset="0"/>
                          <a:cs typeface="Arial" panose="020B0604020202020204" pitchFamily="34" charset="0"/>
                        </a:rPr>
                        <a:t>in December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22</a:t>
            </a:fld>
            <a:endParaRPr lang="en-US" sz="1400" b="0" dirty="0"/>
          </a:p>
        </p:txBody>
      </p:sp>
    </p:spTree>
    <p:extLst>
      <p:ext uri="{BB962C8B-B14F-4D97-AF65-F5344CB8AC3E}">
        <p14:creationId xmlns:p14="http://schemas.microsoft.com/office/powerpoint/2010/main" xmlns="" val="347102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(6)</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81569576"/>
              </p:ext>
            </p:extLst>
          </p:nvPr>
        </p:nvGraphicFramePr>
        <p:xfrm>
          <a:off x="323528" y="1268760"/>
          <a:ext cx="8489496" cy="3720084"/>
        </p:xfrm>
        <a:graphic>
          <a:graphicData uri="http://schemas.openxmlformats.org/drawingml/2006/table">
            <a:tbl>
              <a:tblPr bandRow="1">
                <a:tableStyleId>{8FD4443E-F989-4FC4-A0C8-D5A2AF1F390B}</a:tableStyleId>
              </a:tblPr>
              <a:tblGrid>
                <a:gridCol w="2592190">
                  <a:extLst>
                    <a:ext uri="{9D8B030D-6E8A-4147-A177-3AD203B41FA5}">
                      <a16:colId xmlns:a16="http://schemas.microsoft.com/office/drawing/2014/main" xmlns="" val="20000"/>
                    </a:ext>
                  </a:extLst>
                </a:gridCol>
                <a:gridCol w="1188513">
                  <a:extLst>
                    <a:ext uri="{9D8B030D-6E8A-4147-A177-3AD203B41FA5}">
                      <a16:colId xmlns:a16="http://schemas.microsoft.com/office/drawing/2014/main" xmlns="" val="20001"/>
                    </a:ext>
                  </a:extLst>
                </a:gridCol>
                <a:gridCol w="4356201">
                  <a:extLst>
                    <a:ext uri="{9D8B030D-6E8A-4147-A177-3AD203B41FA5}">
                      <a16:colId xmlns:a16="http://schemas.microsoft.com/office/drawing/2014/main" xmlns="" val="20002"/>
                    </a:ext>
                  </a:extLst>
                </a:gridCol>
                <a:gridCol w="352592">
                  <a:extLst>
                    <a:ext uri="{9D8B030D-6E8A-4147-A177-3AD203B41FA5}">
                      <a16:colId xmlns:a16="http://schemas.microsoft.com/office/drawing/2014/main" xmlns="" val="20003"/>
                    </a:ext>
                  </a:extLst>
                </a:gridCol>
              </a:tblGrid>
              <a:tr h="200610">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8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00610">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Factsheet on the career incidents of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HoDs</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dirty="0" smtClean="0">
                          <a:solidFill>
                            <a:schemeClr val="tx1"/>
                          </a:solidFill>
                        </a:rPr>
                        <a:t>Draft factsheet (G&amp;A cluster only) </a:t>
                      </a:r>
                      <a:r>
                        <a:rPr lang="en-US" dirty="0" err="1" smtClean="0">
                          <a:solidFill>
                            <a:schemeClr val="tx1"/>
                          </a:solidFill>
                        </a:rPr>
                        <a:t>finalised</a:t>
                      </a:r>
                      <a:r>
                        <a:rPr lang="en-US" dirty="0" smtClean="0">
                          <a:solidFill>
                            <a:schemeClr val="tx1"/>
                          </a:solidFill>
                        </a:rPr>
                        <a:t> in November 2016. Data analysis for provincial report in progress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01219">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assessment of the verification of qualifications of SMS members in</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Eastern Cape Province</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dirty="0" smtClean="0">
                          <a:solidFill>
                            <a:schemeClr val="tx1"/>
                          </a:solidFill>
                        </a:rPr>
                        <a:t>Draft report produced and submitted for approval in December 2016</a:t>
                      </a:r>
                      <a:endParaRPr lang="en-US" dirty="0">
                        <a:solidFill>
                          <a:schemeClr val="tx1"/>
                        </a:solidFil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01219">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assessment of the effects of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organisational</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restructuring on service delivery in Gauteng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dirty="0" smtClean="0">
                          <a:solidFill>
                            <a:schemeClr val="tx1"/>
                          </a:solidFill>
                        </a:rPr>
                        <a:t>Report approved in July 2016</a:t>
                      </a:r>
                      <a:endParaRPr lang="en-US" dirty="0">
                        <a:solidFill>
                          <a:schemeClr val="tx1"/>
                        </a:solidFil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23</a:t>
            </a:fld>
            <a:endParaRPr lang="en-US" sz="1400" b="0" dirty="0"/>
          </a:p>
        </p:txBody>
      </p:sp>
    </p:spTree>
    <p:extLst>
      <p:ext uri="{BB962C8B-B14F-4D97-AF65-F5344CB8AC3E}">
        <p14:creationId xmlns:p14="http://schemas.microsoft.com/office/powerpoint/2010/main" xmlns="" val="4037923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(7)</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3115690"/>
              </p:ext>
            </p:extLst>
          </p:nvPr>
        </p:nvGraphicFramePr>
        <p:xfrm>
          <a:off x="333872" y="1268760"/>
          <a:ext cx="8496944" cy="4937760"/>
        </p:xfrm>
        <a:graphic>
          <a:graphicData uri="http://schemas.openxmlformats.org/drawingml/2006/table">
            <a:tbl>
              <a:tblPr bandRow="1">
                <a:tableStyleId>{8FD4443E-F989-4FC4-A0C8-D5A2AF1F390B}</a:tableStyleId>
              </a:tblPr>
              <a:tblGrid>
                <a:gridCol w="316835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785708">
                  <a:extLst>
                    <a:ext uri="{9D8B030D-6E8A-4147-A177-3AD203B41FA5}">
                      <a16:colId xmlns:a16="http://schemas.microsoft.com/office/drawing/2014/main" xmlns="" val="20002"/>
                    </a:ext>
                  </a:extLst>
                </a:gridCol>
                <a:gridCol w="318748">
                  <a:extLst>
                    <a:ext uri="{9D8B030D-6E8A-4147-A177-3AD203B41FA5}">
                      <a16:colId xmlns:a16="http://schemas.microsoft.com/office/drawing/2014/main" xmlns="" val="20003"/>
                    </a:ext>
                  </a:extLst>
                </a:gridCol>
              </a:tblGrid>
              <a:tr h="200610">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hMerge="1">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00304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investigation into the management of the Department of Health: Western Cape: Policy on Incapacity Leave and Ill-health Retirement application process and potential problems leading to an increase in the number of PILIR-related grievances received by the PSC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Data analysis</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drafting of </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 progress</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542984">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X Good practice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commu-niqué</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for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relations and human resource practitioners focusing on PSC recommendations in the Northern Cape emanating from grievances produced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X communiqué approved in Sept and Dec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Exceeded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24</a:t>
            </a:fld>
            <a:endParaRPr lang="en-US" sz="1400" b="0" dirty="0"/>
          </a:p>
        </p:txBody>
      </p:sp>
    </p:spTree>
    <p:extLst>
      <p:ext uri="{BB962C8B-B14F-4D97-AF65-F5344CB8AC3E}">
        <p14:creationId xmlns:p14="http://schemas.microsoft.com/office/powerpoint/2010/main" xmlns="" val="3639334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952" y="-3431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043608" y="2708920"/>
            <a:ext cx="7524836" cy="3789193"/>
          </a:xfrm>
          <a:prstGeom prst="rect">
            <a:avLst/>
          </a:prstGeom>
          <a:solidFill>
            <a:srgbClr val="D1FFFF"/>
          </a:solidFill>
        </p:spPr>
        <p:txBody>
          <a:bodyPr wrap="square" rtlCol="0">
            <a:noAutofit/>
          </a:bodyPr>
          <a:lstStyle/>
          <a:p>
            <a:r>
              <a:rPr lang="en-US" sz="4400" dirty="0" smtClean="0">
                <a:solidFill>
                  <a:schemeClr val="accent1">
                    <a:lumMod val="25000"/>
                  </a:schemeClr>
                </a:solidFill>
                <a:latin typeface="Berlin Sans FB Demi" pitchFamily="34" charset="0"/>
              </a:rPr>
              <a:t>Programme 3: Monitoring and Evaluation</a:t>
            </a:r>
          </a:p>
          <a:p>
            <a:endParaRPr lang="en-US" sz="4400" dirty="0">
              <a:solidFill>
                <a:schemeClr val="accent1">
                  <a:lumMod val="25000"/>
                </a:schemeClr>
              </a:solidFill>
              <a:latin typeface="Berlin Sans FB Demi" pitchFamily="34" charset="0"/>
            </a:endParaRPr>
          </a:p>
          <a:p>
            <a:endParaRPr lang="en-US" sz="4400" dirty="0" smtClean="0">
              <a:solidFill>
                <a:schemeClr val="accent1">
                  <a:lumMod val="25000"/>
                </a:schemeClr>
              </a:solidFill>
              <a:latin typeface="Berlin Sans FB Demi" pitchFamily="34" charset="0"/>
            </a:endParaRPr>
          </a:p>
          <a:p>
            <a:endParaRPr lang="en-US" sz="4400" dirty="0">
              <a:solidFill>
                <a:schemeClr val="accent1">
                  <a:lumMod val="25000"/>
                </a:schemeClr>
              </a:solidFill>
              <a:latin typeface="Berlin Sans FB Demi" pitchFamily="34" charset="0"/>
            </a:endParaRPr>
          </a:p>
          <a:p>
            <a:endParaRPr lang="en-US" sz="4400" dirty="0" smtClean="0">
              <a:solidFill>
                <a:schemeClr val="accent1">
                  <a:lumMod val="25000"/>
                </a:schemeClr>
              </a:solidFill>
              <a:latin typeface="Berlin Sans FB Demi" pitchFamily="34" charset="0"/>
            </a:endParaRPr>
          </a:p>
          <a:p>
            <a:endParaRPr lang="en-US" sz="4400" dirty="0">
              <a:solidFill>
                <a:schemeClr val="accent1">
                  <a:lumMod val="25000"/>
                </a:schemeClr>
              </a:solidFill>
              <a:latin typeface="Berlin Sans FB Demi" pitchFamily="34" charset="0"/>
            </a:endParaRPr>
          </a:p>
        </p:txBody>
      </p:sp>
      <p:pic>
        <p:nvPicPr>
          <p:cNvPr id="5" name="Picture 4"/>
          <p:cNvPicPr>
            <a:picLocks noChangeAspect="1"/>
          </p:cNvPicPr>
          <p:nvPr/>
        </p:nvPicPr>
        <p:blipFill>
          <a:blip r:embed="rId4" cstate="print">
            <a:duotone>
              <a:prstClr val="black"/>
              <a:schemeClr val="accent1">
                <a:tint val="45000"/>
                <a:satMod val="400000"/>
              </a:schemeClr>
            </a:duotone>
          </a:blip>
          <a:stretch>
            <a:fillRect/>
          </a:stretch>
        </p:blipFill>
        <p:spPr>
          <a:xfrm>
            <a:off x="3107591" y="4365104"/>
            <a:ext cx="2664296" cy="1772968"/>
          </a:xfrm>
          <a:prstGeom prst="rect">
            <a:avLst/>
          </a:prstGeom>
          <a:ln>
            <a:noFill/>
          </a:ln>
          <a:effectLst>
            <a:softEdge rad="112500"/>
          </a:effectLst>
        </p:spPr>
      </p:pic>
    </p:spTree>
    <p:extLst>
      <p:ext uri="{BB962C8B-B14F-4D97-AF65-F5344CB8AC3E}">
        <p14:creationId xmlns:p14="http://schemas.microsoft.com/office/powerpoint/2010/main" xmlns="" val="1853443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(1)</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17977771"/>
              </p:ext>
            </p:extLst>
          </p:nvPr>
        </p:nvGraphicFramePr>
        <p:xfrm>
          <a:off x="467544" y="1340768"/>
          <a:ext cx="8229601" cy="3840480"/>
        </p:xfrm>
        <a:graphic>
          <a:graphicData uri="http://schemas.openxmlformats.org/drawingml/2006/table">
            <a:tbl>
              <a:tblPr bandRow="1">
                <a:tableStyleId>{8FD4443E-F989-4FC4-A0C8-D5A2AF1F390B}</a:tableStyleId>
              </a:tblPr>
              <a:tblGrid>
                <a:gridCol w="3240361">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3384375">
                  <a:extLst>
                    <a:ext uri="{9D8B030D-6E8A-4147-A177-3AD203B41FA5}">
                      <a16:colId xmlns:a16="http://schemas.microsoft.com/office/drawing/2014/main" xmlns="" val="20002"/>
                    </a:ext>
                  </a:extLst>
                </a:gridCol>
                <a:gridCol w="308721">
                  <a:extLst>
                    <a:ext uri="{9D8B030D-6E8A-4147-A177-3AD203B41FA5}">
                      <a16:colId xmlns:a16="http://schemas.microsoft.com/office/drawing/2014/main" xmlns="" val="20003"/>
                    </a:ext>
                  </a:extLst>
                </a:gridCol>
              </a:tblGrid>
              <a:tr h="38960">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38960">
                <a:tc>
                  <a:txBody>
                    <a:bodyPr/>
                    <a:lstStyle/>
                    <a:p>
                      <a:pPr marL="0" marR="0" algn="just">
                        <a:lnSpc>
                          <a:spcPct val="100000"/>
                        </a:lnSpc>
                        <a:spcBef>
                          <a:spcPts val="0"/>
                        </a:spcBef>
                        <a:spcAft>
                          <a:spcPts val="0"/>
                        </a:spcAft>
                      </a:pPr>
                      <a:r>
                        <a:rPr lang="en-ZA" sz="1800" u="none" dirty="0" smtClean="0">
                          <a:solidFill>
                            <a:schemeClr val="tx1"/>
                          </a:solidFill>
                          <a:effectLst/>
                        </a:rPr>
                        <a:t>Warehouse</a:t>
                      </a:r>
                      <a:r>
                        <a:rPr lang="en-ZA" sz="1800" u="none" baseline="0" dirty="0" smtClean="0">
                          <a:solidFill>
                            <a:schemeClr val="tx1"/>
                          </a:solidFill>
                          <a:effectLst/>
                        </a:rPr>
                        <a:t> developed for the i</a:t>
                      </a:r>
                      <a:r>
                        <a:rPr lang="en-ZA" sz="1800" u="none" dirty="0" smtClean="0">
                          <a:solidFill>
                            <a:schemeClr val="tx1"/>
                          </a:solidFill>
                          <a:effectLst/>
                        </a:rPr>
                        <a:t>ntegrated </a:t>
                      </a:r>
                      <a:r>
                        <a:rPr lang="en-ZA" sz="1800" u="none" dirty="0">
                          <a:solidFill>
                            <a:schemeClr val="tx1"/>
                          </a:solidFill>
                          <a:effectLst/>
                        </a:rPr>
                        <a:t>data centre for the </a:t>
                      </a:r>
                      <a:r>
                        <a:rPr lang="en-ZA" sz="1800" u="none" dirty="0" smtClean="0">
                          <a:solidFill>
                            <a:schemeClr val="tx1"/>
                          </a:solidFill>
                          <a:effectLst/>
                        </a:rPr>
                        <a:t>PSC</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Software deployment, testing and training of data administrators and key users completed in October 2016 </a:t>
                      </a:r>
                    </a:p>
                    <a:p>
                      <a:pPr marL="0" marR="0" algn="just">
                        <a:lnSpc>
                          <a:spcPct val="10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warehouse fully established and in the OPSC IT environment by November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8960">
                <a:tc>
                  <a:txBody>
                    <a:bodyPr/>
                    <a:lstStyle/>
                    <a:p>
                      <a:pPr marL="0" marR="0" algn="just">
                        <a:lnSpc>
                          <a:spcPct val="100000"/>
                        </a:lnSpc>
                        <a:spcBef>
                          <a:spcPts val="0"/>
                        </a:spcBef>
                        <a:spcAft>
                          <a:spcPts val="0"/>
                        </a:spcAft>
                      </a:pPr>
                      <a:r>
                        <a:rPr lang="en-ZA" sz="1800" u="none" dirty="0">
                          <a:solidFill>
                            <a:schemeClr val="tx1"/>
                          </a:solidFill>
                          <a:effectLst/>
                        </a:rPr>
                        <a:t>Promotion of the Constitutional Values and Principles:</a:t>
                      </a:r>
                      <a:endParaRPr lang="en-US" sz="1800" u="none" dirty="0">
                        <a:solidFill>
                          <a:schemeClr val="tx1"/>
                        </a:solidFill>
                        <a:effectLst/>
                      </a:endParaRPr>
                    </a:p>
                    <a:p>
                      <a:pPr marL="285750" marR="0" indent="-285750" algn="just">
                        <a:lnSpc>
                          <a:spcPct val="100000"/>
                        </a:lnSpc>
                        <a:spcBef>
                          <a:spcPts val="0"/>
                        </a:spcBef>
                        <a:spcAft>
                          <a:spcPts val="0"/>
                        </a:spcAft>
                        <a:buFont typeface="Arial" panose="020B0604020202020204" pitchFamily="34" charset="0"/>
                        <a:buChar char="•"/>
                      </a:pPr>
                      <a:r>
                        <a:rPr lang="en-ZA" sz="1800" u="none" dirty="0" smtClean="0">
                          <a:solidFill>
                            <a:schemeClr val="tx1"/>
                          </a:solidFill>
                          <a:effectLst/>
                        </a:rPr>
                        <a:t>Framework </a:t>
                      </a:r>
                      <a:r>
                        <a:rPr lang="en-ZA" sz="1800" u="none" dirty="0">
                          <a:solidFill>
                            <a:schemeClr val="tx1"/>
                          </a:solidFill>
                          <a:effectLst/>
                        </a:rPr>
                        <a:t>and template on values and principles </a:t>
                      </a:r>
                      <a:r>
                        <a:rPr lang="en-ZA" sz="1800" u="none" dirty="0" smtClean="0">
                          <a:solidFill>
                            <a:schemeClr val="tx1"/>
                          </a:solidFill>
                          <a:effectLst/>
                        </a:rPr>
                        <a:t>produced</a:t>
                      </a:r>
                      <a:endParaRPr lang="en-ZA" sz="1200" u="none" dirty="0" smtClean="0">
                        <a:solidFill>
                          <a:schemeClr val="tx1"/>
                        </a:solidFill>
                        <a:effectLs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2016</a:t>
                      </a:r>
                      <a:endParaRPr lang="en-US" sz="11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0"/>
                        </a:spcBef>
                        <a:spcAft>
                          <a:spcPts val="0"/>
                        </a:spcAft>
                        <a:buFont typeface="Arial" panose="020B0604020202020204" pitchFamily="34" charset="0"/>
                        <a:buChar char="•"/>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Output</a:t>
                      </a:r>
                      <a:r>
                        <a:rPr lang="en-US" sz="1800" u="non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completed in 1</a:t>
                      </a:r>
                      <a:r>
                        <a:rPr lang="en-US" sz="1800" u="none" baseline="30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sz="1800" u="non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26</a:t>
            </a:fld>
            <a:endParaRPr lang="en-US" sz="1400" b="0" dirty="0"/>
          </a:p>
        </p:txBody>
      </p:sp>
    </p:spTree>
    <p:extLst>
      <p:ext uri="{BB962C8B-B14F-4D97-AF65-F5344CB8AC3E}">
        <p14:creationId xmlns:p14="http://schemas.microsoft.com/office/powerpoint/2010/main" xmlns="" val="2333117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(2)</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94263650"/>
              </p:ext>
            </p:extLst>
          </p:nvPr>
        </p:nvGraphicFramePr>
        <p:xfrm>
          <a:off x="467544" y="1340768"/>
          <a:ext cx="8229601" cy="4389120"/>
        </p:xfrm>
        <a:graphic>
          <a:graphicData uri="http://schemas.openxmlformats.org/drawingml/2006/table">
            <a:tbl>
              <a:tblPr bandRow="1">
                <a:tableStyleId>{8FD4443E-F989-4FC4-A0C8-D5A2AF1F390B}</a:tableStyleId>
              </a:tblPr>
              <a:tblGrid>
                <a:gridCol w="3312368">
                  <a:extLst>
                    <a:ext uri="{9D8B030D-6E8A-4147-A177-3AD203B41FA5}">
                      <a16:colId xmlns:a16="http://schemas.microsoft.com/office/drawing/2014/main" xmlns="" val="20000"/>
                    </a:ext>
                  </a:extLst>
                </a:gridCol>
                <a:gridCol w="1224137">
                  <a:extLst>
                    <a:ext uri="{9D8B030D-6E8A-4147-A177-3AD203B41FA5}">
                      <a16:colId xmlns:a16="http://schemas.microsoft.com/office/drawing/2014/main" xmlns="" val="20001"/>
                    </a:ext>
                  </a:extLst>
                </a:gridCol>
                <a:gridCol w="3384375">
                  <a:extLst>
                    <a:ext uri="{9D8B030D-6E8A-4147-A177-3AD203B41FA5}">
                      <a16:colId xmlns:a16="http://schemas.microsoft.com/office/drawing/2014/main" xmlns="" val="20002"/>
                    </a:ext>
                  </a:extLst>
                </a:gridCol>
                <a:gridCol w="308721">
                  <a:extLst>
                    <a:ext uri="{9D8B030D-6E8A-4147-A177-3AD203B41FA5}">
                      <a16:colId xmlns:a16="http://schemas.microsoft.com/office/drawing/2014/main" xmlns="" val="20003"/>
                    </a:ext>
                  </a:extLst>
                </a:gridCol>
              </a:tblGrid>
              <a:tr h="439628">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09906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u="none" dirty="0" smtClean="0">
                          <a:solidFill>
                            <a:schemeClr val="tx1"/>
                          </a:solidFill>
                          <a:effectLst/>
                        </a:rPr>
                        <a:t>Promotion of the Constitutional Values and Principles</a:t>
                      </a:r>
                      <a:r>
                        <a:rPr lang="en-ZA" sz="1800" u="none" baseline="0" dirty="0" smtClean="0">
                          <a:solidFill>
                            <a:schemeClr val="tx1"/>
                          </a:solidFill>
                          <a:effectLst/>
                        </a:rPr>
                        <a:t> (</a:t>
                      </a:r>
                      <a:r>
                        <a:rPr lang="en-ZA" sz="1800" u="none" baseline="0" dirty="0" err="1" smtClean="0">
                          <a:solidFill>
                            <a:schemeClr val="tx1"/>
                          </a:solidFill>
                          <a:effectLst/>
                        </a:rPr>
                        <a:t>cont</a:t>
                      </a:r>
                      <a:r>
                        <a:rPr lang="en-ZA" sz="1800" u="none" baseline="0" dirty="0" smtClean="0">
                          <a:solidFill>
                            <a:schemeClr val="tx1"/>
                          </a:solidFill>
                          <a:effectLst/>
                        </a:rPr>
                        <a:t>):</a:t>
                      </a:r>
                      <a:endParaRPr lang="en-US" sz="1800" u="none" dirty="0" smtClean="0">
                        <a:solidFill>
                          <a:schemeClr val="tx1"/>
                        </a:solidFill>
                        <a:effectLst/>
                      </a:endParaRPr>
                    </a:p>
                    <a:p>
                      <a:pPr marL="285750" marR="0" indent="-285750" algn="just">
                        <a:lnSpc>
                          <a:spcPct val="100000"/>
                        </a:lnSpc>
                        <a:spcBef>
                          <a:spcPts val="0"/>
                        </a:spcBef>
                        <a:spcAft>
                          <a:spcPts val="0"/>
                        </a:spcAft>
                        <a:buFont typeface="Arial" panose="020B0604020202020204" pitchFamily="34" charset="0"/>
                        <a:buChar char="•"/>
                      </a:pPr>
                      <a:endParaRPr lang="en-US" sz="1800" i="1"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0"/>
                        </a:spcBef>
                        <a:spcAft>
                          <a:spcPts val="0"/>
                        </a:spcAft>
                        <a:buFont typeface="Arial" panose="020B0604020202020204" pitchFamily="34" charset="0"/>
                        <a:buChar char="•"/>
                      </a:pPr>
                      <a:r>
                        <a:rPr lang="en-US" sz="1800" i="1"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X Engagements with stakeholders completed</a:t>
                      </a:r>
                    </a:p>
                    <a:p>
                      <a:pPr marL="285750" marR="0" indent="-285750" algn="just">
                        <a:lnSpc>
                          <a:spcPct val="100000"/>
                        </a:lnSpc>
                        <a:spcBef>
                          <a:spcPts val="0"/>
                        </a:spcBef>
                        <a:spcAft>
                          <a:spcPts val="0"/>
                        </a:spcAft>
                        <a:buFont typeface="Arial" panose="020B0604020202020204" pitchFamily="34" charset="0"/>
                        <a:buChar char="•"/>
                      </a:pPr>
                      <a:endParaRPr lang="en-US" sz="1800" i="1"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X Mar ‘17</a:t>
                      </a: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 additional engagements held by November 2016  Target exceeded due to vigorous follow-up for feedback from departments</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Exceeded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38697">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rPr>
                        <a:t>3 X Pilot assessments</a:t>
                      </a:r>
                      <a:r>
                        <a:rPr lang="en-ZA" sz="1800" u="none" baseline="0" dirty="0" smtClean="0">
                          <a:solidFill>
                            <a:schemeClr val="tx1"/>
                          </a:solidFill>
                          <a:effectLst/>
                        </a:rPr>
                        <a:t> </a:t>
                      </a:r>
                      <a:r>
                        <a:rPr lang="en-ZA" sz="1800" u="none" dirty="0" smtClean="0">
                          <a:solidFill>
                            <a:schemeClr val="tx1"/>
                          </a:solidFill>
                          <a:effectLst/>
                        </a:rPr>
                        <a:t>conducted </a:t>
                      </a:r>
                      <a:r>
                        <a:rPr lang="en-ZA" sz="1800" i="1" u="none" dirty="0" smtClean="0">
                          <a:solidFill>
                            <a:schemeClr val="tx1"/>
                          </a:solidFill>
                          <a:effectLst/>
                        </a:rPr>
                        <a:t>(due date for 1 pilot</a:t>
                      </a:r>
                      <a:r>
                        <a:rPr lang="en-ZA" sz="1800" i="1" u="none" baseline="0" dirty="0" smtClean="0">
                          <a:solidFill>
                            <a:schemeClr val="tx1"/>
                          </a:solidFill>
                          <a:effectLst/>
                        </a:rPr>
                        <a:t> assessment extended from March ‘17 to Jun ’17 due to need for further engagements on instrument)</a:t>
                      </a:r>
                      <a:endParaRPr lang="en-US" sz="1800" i="1"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X Jun ‘17</a:t>
                      </a:r>
                    </a:p>
                    <a:p>
                      <a:pPr marL="0" marR="0" indent="0" algn="just">
                        <a:lnSpc>
                          <a:spcPct val="100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pilot assessments commenced in November 2016 </a:t>
                      </a:r>
                    </a:p>
                    <a:p>
                      <a:pPr marL="285750" marR="0" indent="-285750" algn="just">
                        <a:lnSpc>
                          <a:spcPct val="100000"/>
                        </a:lnSpc>
                        <a:spcBef>
                          <a:spcPts val="0"/>
                        </a:spcBef>
                        <a:spcAft>
                          <a:spcPts val="0"/>
                        </a:spcAft>
                        <a:buFont typeface="Arial" panose="020B0604020202020204" pitchFamily="34" charset="0"/>
                        <a:buChar char="•"/>
                      </a:pP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a:t>
                      </a:r>
                      <a:r>
                        <a:rPr lang="en-US" sz="1400" baseline="0" dirty="0" smtClean="0">
                          <a:solidFill>
                            <a:schemeClr val="tx1"/>
                          </a:solidFill>
                          <a:effectLst/>
                          <a:latin typeface="+mn-lt"/>
                          <a:ea typeface="Times New Roman" panose="02020603050405020304" pitchFamily="18" charset="0"/>
                        </a:rPr>
                        <a:t> track</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27</a:t>
            </a:fld>
            <a:endParaRPr lang="en-US" sz="1400" b="0" dirty="0"/>
          </a:p>
        </p:txBody>
      </p:sp>
    </p:spTree>
    <p:extLst>
      <p:ext uri="{BB962C8B-B14F-4D97-AF65-F5344CB8AC3E}">
        <p14:creationId xmlns:p14="http://schemas.microsoft.com/office/powerpoint/2010/main" xmlns="" val="3508695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M&amp;E(3)</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634569580"/>
              </p:ext>
            </p:extLst>
          </p:nvPr>
        </p:nvGraphicFramePr>
        <p:xfrm>
          <a:off x="272208" y="1268760"/>
          <a:ext cx="8424936" cy="4837528"/>
        </p:xfrm>
        <a:graphic>
          <a:graphicData uri="http://schemas.openxmlformats.org/drawingml/2006/table">
            <a:tbl>
              <a:tblPr bandRow="1">
                <a:tableStyleId>{8FD4443E-F989-4FC4-A0C8-D5A2AF1F390B}</a:tableStyleId>
              </a:tblPr>
              <a:tblGrid>
                <a:gridCol w="3666229">
                  <a:extLst>
                    <a:ext uri="{9D8B030D-6E8A-4147-A177-3AD203B41FA5}">
                      <a16:colId xmlns:a16="http://schemas.microsoft.com/office/drawing/2014/main" xmlns="" val="20000"/>
                    </a:ext>
                  </a:extLst>
                </a:gridCol>
                <a:gridCol w="1105757">
                  <a:extLst>
                    <a:ext uri="{9D8B030D-6E8A-4147-A177-3AD203B41FA5}">
                      <a16:colId xmlns:a16="http://schemas.microsoft.com/office/drawing/2014/main" xmlns="" val="20001"/>
                    </a:ext>
                  </a:extLst>
                </a:gridCol>
                <a:gridCol w="3336901">
                  <a:extLst>
                    <a:ext uri="{9D8B030D-6E8A-4147-A177-3AD203B41FA5}">
                      <a16:colId xmlns:a16="http://schemas.microsoft.com/office/drawing/2014/main" xmlns="" val="20002"/>
                    </a:ext>
                  </a:extLst>
                </a:gridCol>
                <a:gridCol w="316049">
                  <a:extLst>
                    <a:ext uri="{9D8B030D-6E8A-4147-A177-3AD203B41FA5}">
                      <a16:colId xmlns:a16="http://schemas.microsoft.com/office/drawing/2014/main" xmlns="" val="20003"/>
                    </a:ext>
                  </a:extLst>
                </a:gridCol>
              </a:tblGrid>
              <a:tr h="460365">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150913">
                <a:tc>
                  <a:txBody>
                    <a:bodyPr/>
                    <a:lstStyle/>
                    <a:p>
                      <a:pPr marL="0" marR="0" algn="just">
                        <a:lnSpc>
                          <a:spcPct val="90000"/>
                        </a:lnSpc>
                        <a:spcBef>
                          <a:spcPts val="0"/>
                        </a:spcBef>
                        <a:spcAft>
                          <a:spcPts val="0"/>
                        </a:spcAft>
                      </a:pPr>
                      <a:r>
                        <a:rPr lang="en-ZA" sz="1800" u="none" dirty="0">
                          <a:solidFill>
                            <a:schemeClr val="tx1"/>
                          </a:solidFill>
                          <a:effectLst/>
                          <a:latin typeface="+mn-lt"/>
                        </a:rPr>
                        <a:t>Analysis of the performance of departments against the 9 principles in Section 195 for:</a:t>
                      </a:r>
                      <a:endParaRPr lang="en-US" sz="1800" u="none" dirty="0">
                        <a:solidFill>
                          <a:schemeClr val="tx1"/>
                        </a:solidFill>
                        <a:effectLst/>
                        <a:latin typeface="+mn-lt"/>
                      </a:endParaRPr>
                    </a:p>
                    <a:p>
                      <a:pPr marL="342900" marR="0" lvl="0" indent="-342900" algn="just">
                        <a:lnSpc>
                          <a:spcPct val="90000"/>
                        </a:lnSpc>
                        <a:spcBef>
                          <a:spcPts val="0"/>
                        </a:spcBef>
                        <a:spcAft>
                          <a:spcPts val="0"/>
                        </a:spcAft>
                        <a:buFont typeface="Arial" panose="020B0604020202020204" pitchFamily="34" charset="0"/>
                        <a:buChar char="•"/>
                      </a:pPr>
                      <a:r>
                        <a:rPr lang="en-ZA" sz="1800" u="none" dirty="0" smtClean="0">
                          <a:solidFill>
                            <a:schemeClr val="tx1"/>
                          </a:solidFill>
                          <a:effectLst/>
                          <a:latin typeface="+mn-lt"/>
                        </a:rPr>
                        <a:t>Presentations to Parliamentary Committees</a:t>
                      </a: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presentation made to a Parliamentary Committee in November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987552">
                <a:tc>
                  <a:txBody>
                    <a:bodyPr/>
                    <a:lstStyle/>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latin typeface="+mn-lt"/>
                        </a:rPr>
                        <a:t>3 presentations for the Mid-Term Budget Review and Budget Review and Recommendation Meetings</a:t>
                      </a: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Nov 2016</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2</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presentations made in the 1</a:t>
                      </a:r>
                      <a:r>
                        <a:rPr lang="en-US" sz="1800" u="none"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Quarter and 1 p</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resentation in Nov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90548">
                <a:tc>
                  <a:txBody>
                    <a:bodyPr/>
                    <a:lstStyle/>
                    <a:p>
                      <a:pPr marL="0" marR="0" algn="just">
                        <a:lnSpc>
                          <a:spcPct val="90000"/>
                        </a:lnSpc>
                        <a:spcBef>
                          <a:spcPts val="0"/>
                        </a:spcBef>
                        <a:spcAft>
                          <a:spcPts val="0"/>
                        </a:spcAft>
                      </a:pPr>
                      <a:r>
                        <a:rPr lang="en-ZA" sz="1800" u="none" dirty="0">
                          <a:solidFill>
                            <a:schemeClr val="tx1"/>
                          </a:solidFill>
                          <a:effectLst/>
                          <a:latin typeface="+mn-lt"/>
                        </a:rPr>
                        <a:t>Section </a:t>
                      </a:r>
                      <a:r>
                        <a:rPr lang="en-ZA" sz="1800" u="none" dirty="0" smtClean="0">
                          <a:solidFill>
                            <a:schemeClr val="tx1"/>
                          </a:solidFill>
                          <a:effectLst/>
                          <a:latin typeface="+mn-lt"/>
                        </a:rPr>
                        <a:t>196 (</a:t>
                      </a:r>
                      <a:r>
                        <a:rPr lang="en-ZA" sz="1800" u="none" dirty="0">
                          <a:solidFill>
                            <a:schemeClr val="tx1"/>
                          </a:solidFill>
                          <a:effectLst/>
                          <a:latin typeface="+mn-lt"/>
                        </a:rPr>
                        <a:t>4)(e) report produced:</a:t>
                      </a:r>
                      <a:endParaRPr lang="en-US" sz="1800" u="none" dirty="0">
                        <a:solidFill>
                          <a:schemeClr val="tx1"/>
                        </a:solidFill>
                        <a:effectLst/>
                        <a:latin typeface="+mn-lt"/>
                      </a:endParaRPr>
                    </a:p>
                    <a:p>
                      <a:pPr marL="285750" marR="0" indent="-285750" algn="just">
                        <a:lnSpc>
                          <a:spcPct val="90000"/>
                        </a:lnSpc>
                        <a:spcBef>
                          <a:spcPts val="0"/>
                        </a:spcBef>
                        <a:spcAft>
                          <a:spcPts val="0"/>
                        </a:spcAft>
                        <a:buFont typeface="Arial" panose="020B0604020202020204" pitchFamily="34" charset="0"/>
                        <a:buChar char="•"/>
                      </a:pPr>
                      <a:r>
                        <a:rPr lang="en-ZA" sz="1800" u="none" dirty="0" smtClean="0">
                          <a:solidFill>
                            <a:schemeClr val="tx1"/>
                          </a:solidFill>
                          <a:effectLst/>
                          <a:latin typeface="+mn-lt"/>
                        </a:rPr>
                        <a:t>Reporting </a:t>
                      </a:r>
                      <a:r>
                        <a:rPr lang="en-ZA" sz="1800" u="none" dirty="0">
                          <a:solidFill>
                            <a:schemeClr val="tx1"/>
                          </a:solidFill>
                          <a:effectLst/>
                          <a:latin typeface="+mn-lt"/>
                        </a:rPr>
                        <a:t>template </a:t>
                      </a:r>
                      <a:r>
                        <a:rPr lang="en-ZA" sz="1800" u="none" dirty="0" smtClean="0">
                          <a:solidFill>
                            <a:schemeClr val="tx1"/>
                          </a:solidFill>
                          <a:effectLst/>
                          <a:latin typeface="+mn-lt"/>
                        </a:rPr>
                        <a:t>produced</a:t>
                      </a: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May ‘16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Output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achieved in 1</a:t>
                      </a:r>
                      <a:r>
                        <a:rPr lang="en-US" sz="1800" u="none"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Quarter</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381096">
                <a:tc>
                  <a:txBody>
                    <a:bodyPr/>
                    <a:lstStyle/>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latin typeface="+mn-lt"/>
                        </a:rPr>
                        <a:t>Report on the PSC’s activities and recommendations from Apr 2014 – Dec 2015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p>
                    <a:p>
                      <a:pPr marL="0" marR="0" indent="0" algn="just">
                        <a:lnSpc>
                          <a:spcPct val="90000"/>
                        </a:lnSpc>
                        <a:spcBef>
                          <a:spcPts val="0"/>
                        </a:spcBef>
                        <a:spcAft>
                          <a:spcPts val="0"/>
                        </a:spcAft>
                        <a:buFont typeface="Arial" panose="020B0604020202020204" pitchFamily="34" charset="0"/>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approved by the PSC in August 2016. </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90000"/>
                        </a:lnSpc>
                        <a:spcBef>
                          <a:spcPts val="0"/>
                        </a:spcBef>
                        <a:spcAft>
                          <a:spcPts val="0"/>
                        </a:spcAft>
                        <a:buFont typeface="Arial" panose="020B0604020202020204" pitchFamily="34" charset="0"/>
                        <a:buNone/>
                      </a:pPr>
                      <a:r>
                        <a:rPr lang="en-US" sz="1400" u="none"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28</a:t>
            </a:fld>
            <a:endParaRPr lang="en-US" sz="1400" b="0" dirty="0"/>
          </a:p>
        </p:txBody>
      </p:sp>
    </p:spTree>
    <p:extLst>
      <p:ext uri="{BB962C8B-B14F-4D97-AF65-F5344CB8AC3E}">
        <p14:creationId xmlns:p14="http://schemas.microsoft.com/office/powerpoint/2010/main" xmlns="" val="788960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M&amp;E(4)</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163861682"/>
              </p:ext>
            </p:extLst>
          </p:nvPr>
        </p:nvGraphicFramePr>
        <p:xfrm>
          <a:off x="467544" y="1268760"/>
          <a:ext cx="8229601" cy="4896544"/>
        </p:xfrm>
        <a:graphic>
          <a:graphicData uri="http://schemas.openxmlformats.org/drawingml/2006/table">
            <a:tbl>
              <a:tblPr bandRow="1">
                <a:tableStyleId>{8FD4443E-F989-4FC4-A0C8-D5A2AF1F390B}</a:tableStyleId>
              </a:tblPr>
              <a:tblGrid>
                <a:gridCol w="2524003">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4172741">
                  <a:extLst>
                    <a:ext uri="{9D8B030D-6E8A-4147-A177-3AD203B41FA5}">
                      <a16:colId xmlns:a16="http://schemas.microsoft.com/office/drawing/2014/main" xmlns="" val="20002"/>
                    </a:ext>
                  </a:extLst>
                </a:gridCol>
                <a:gridCol w="308721">
                  <a:extLst>
                    <a:ext uri="{9D8B030D-6E8A-4147-A177-3AD203B41FA5}">
                      <a16:colId xmlns:a16="http://schemas.microsoft.com/office/drawing/2014/main" xmlns="" val="20003"/>
                    </a:ext>
                  </a:extLst>
                </a:gridCol>
              </a:tblGrid>
              <a:tr h="197426">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463910">
                <a:tc>
                  <a:txBody>
                    <a:bodyPr/>
                    <a:lstStyle/>
                    <a:p>
                      <a:pPr marL="0" marR="0" algn="just">
                        <a:lnSpc>
                          <a:spcPct val="90000"/>
                        </a:lnSpc>
                        <a:spcBef>
                          <a:spcPts val="0"/>
                        </a:spcBef>
                        <a:spcAft>
                          <a:spcPts val="0"/>
                        </a:spcAft>
                      </a:pPr>
                      <a:r>
                        <a:rPr lang="en-US" sz="1800" u="none" dirty="0">
                          <a:solidFill>
                            <a:schemeClr val="tx1"/>
                          </a:solidFill>
                          <a:effectLst/>
                          <a:latin typeface="+mn-lt"/>
                        </a:rPr>
                        <a:t>Proposal on the role of the PSC in monitoring and evaluating the </a:t>
                      </a:r>
                      <a:r>
                        <a:rPr lang="en-US" sz="1800" u="none" dirty="0" err="1">
                          <a:solidFill>
                            <a:schemeClr val="tx1"/>
                          </a:solidFill>
                          <a:effectLst/>
                          <a:latin typeface="+mn-lt"/>
                        </a:rPr>
                        <a:t>organisation</a:t>
                      </a:r>
                      <a:r>
                        <a:rPr lang="en-US" sz="1800" u="none" dirty="0">
                          <a:solidFill>
                            <a:schemeClr val="tx1"/>
                          </a:solidFill>
                          <a:effectLst/>
                          <a:latin typeface="+mn-lt"/>
                        </a:rPr>
                        <a:t> and administration of the Public Service produced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Aug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Proposal developed in Aug</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2016</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22612">
                <a:tc>
                  <a:txBody>
                    <a:bodyPr/>
                    <a:lstStyle/>
                    <a:p>
                      <a:pPr marL="0" marR="0" algn="just">
                        <a:lnSpc>
                          <a:spcPct val="9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Protocol on inspections </a:t>
                      </a:r>
                      <a:r>
                        <a:rPr lang="en-GB" sz="1800" u="none" dirty="0" smtClean="0">
                          <a:solidFill>
                            <a:schemeClr val="tx1"/>
                          </a:solidFill>
                          <a:effectLst/>
                          <a:latin typeface="+mn-lt"/>
                          <a:ea typeface="Times New Roman" panose="02020603050405020304" pitchFamily="18" charset="0"/>
                          <a:cs typeface="Arial" panose="020B0604020202020204" pitchFamily="34" charset="0"/>
                        </a:rPr>
                        <a:t>amended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Sept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tabLst>
                          <a:tab pos="3203575" algn="l"/>
                        </a:tabLs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 protocol on inspections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finalised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in Sept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740616">
                <a:tc>
                  <a:txBody>
                    <a:bodyPr/>
                    <a:lstStyle/>
                    <a:p>
                      <a:pPr marL="0" marR="0" algn="just">
                        <a:lnSpc>
                          <a:spcPct val="9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Citizens Forum Toolkit </a:t>
                      </a:r>
                      <a:r>
                        <a:rPr lang="en-GB" sz="1800" u="none" dirty="0" smtClean="0">
                          <a:solidFill>
                            <a:schemeClr val="tx1"/>
                          </a:solidFill>
                          <a:effectLst/>
                          <a:latin typeface="+mn-lt"/>
                          <a:ea typeface="Times New Roman" panose="02020603050405020304" pitchFamily="18" charset="0"/>
                          <a:cs typeface="Arial" panose="020B0604020202020204" pitchFamily="34" charset="0"/>
                        </a:rPr>
                        <a:t>amended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Sept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PSC</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decided that as t</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he toolkit has only been applied in two citizens’ forums there is no need to review it at this stage</a:t>
                      </a:r>
                      <a:r>
                        <a:rPr lang="en-US" sz="1400" dirty="0" smtClean="0">
                          <a:solidFill>
                            <a:schemeClr val="tx1"/>
                          </a:solidFill>
                          <a:effectLst/>
                          <a:latin typeface="+mn-lt"/>
                          <a:ea typeface="Times New Roman" panose="02020603050405020304" pitchFamily="18" charset="0"/>
                        </a:rPr>
                        <a:t>.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1348672">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Citizens Forum Toolkit applied in the North West Province and 2 X reports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2017</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Meeting at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Mahikeng</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Local Municipality held in November 2016. </a:t>
                      </a:r>
                      <a:r>
                        <a:rPr lang="en-GB" sz="1800" kern="1200" dirty="0" smtClean="0">
                          <a:solidFill>
                            <a:schemeClr val="tx1"/>
                          </a:solidFill>
                          <a:effectLst/>
                          <a:latin typeface="+mn-lt"/>
                          <a:ea typeface="+mn-ea"/>
                          <a:cs typeface="+mn-cs"/>
                        </a:rPr>
                        <a:t>Delays due difficulty in securing the availability of stakeholders, given the collaborative nature of the project</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Behind schedule</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29</a:t>
            </a:fld>
            <a:endParaRPr lang="en-US" sz="1400" b="0" dirty="0"/>
          </a:p>
        </p:txBody>
      </p:sp>
    </p:spTree>
    <p:extLst>
      <p:ext uri="{BB962C8B-B14F-4D97-AF65-F5344CB8AC3E}">
        <p14:creationId xmlns:p14="http://schemas.microsoft.com/office/powerpoint/2010/main" xmlns="" val="255600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INTRODUCTION</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a:t>
            </a:fld>
            <a:endParaRPr lang="en-US" sz="1400" b="0" dirty="0"/>
          </a:p>
        </p:txBody>
      </p:sp>
      <p:sp>
        <p:nvSpPr>
          <p:cNvPr id="4" name="Content Placeholder 2"/>
          <p:cNvSpPr txBox="1">
            <a:spLocks/>
          </p:cNvSpPr>
          <p:nvPr/>
        </p:nvSpPr>
        <p:spPr bwMode="auto">
          <a:xfrm>
            <a:off x="455028" y="1196752"/>
            <a:ext cx="8242116"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buFont typeface="Arial" panose="020B0604020202020204" pitchFamily="34" charset="0"/>
              <a:buChar char="•"/>
            </a:pPr>
            <a:r>
              <a:rPr lang="en-US" sz="1800" b="0" dirty="0" err="1" smtClean="0"/>
              <a:t>Adv</a:t>
            </a:r>
            <a:r>
              <a:rPr lang="en-US" sz="1800" b="0" dirty="0" smtClean="0"/>
              <a:t> </a:t>
            </a:r>
            <a:r>
              <a:rPr lang="en-US" sz="1800" b="0" dirty="0"/>
              <a:t>RK </a:t>
            </a:r>
            <a:r>
              <a:rPr lang="en-US" sz="1800" b="0" dirty="0" smtClean="0"/>
              <a:t>Sizani, </a:t>
            </a:r>
            <a:r>
              <a:rPr lang="en-US" sz="1800" b="0" dirty="0" err="1" smtClean="0"/>
              <a:t>Ms</a:t>
            </a:r>
            <a:r>
              <a:rPr lang="en-US" sz="1800" b="0" dirty="0" smtClean="0"/>
              <a:t> CP Nzimande and Dr B Luthuli have assumed duty as Commissioners following their appointment by the President on 1 February and 16 January 2017 respectively. </a:t>
            </a:r>
            <a:r>
              <a:rPr lang="en-US" sz="1800" b="0" dirty="0" err="1" smtClean="0"/>
              <a:t>Adv</a:t>
            </a:r>
            <a:r>
              <a:rPr lang="en-US" sz="1800" b="0" dirty="0" smtClean="0"/>
              <a:t> Sizani has also been designated by the President as </a:t>
            </a:r>
            <a:r>
              <a:rPr lang="en-US" sz="1800" b="0" dirty="0"/>
              <a:t>Chairperson of the </a:t>
            </a:r>
            <a:r>
              <a:rPr lang="en-US" sz="1800" b="0" dirty="0" smtClean="0"/>
              <a:t>PSC. </a:t>
            </a:r>
          </a:p>
          <a:p>
            <a:pPr marL="285750" indent="-285750" algn="l">
              <a:buFont typeface="Arial" panose="020B0604020202020204" pitchFamily="34" charset="0"/>
              <a:buChar char="•"/>
            </a:pPr>
            <a:r>
              <a:rPr lang="en-US" sz="1800" b="0" dirty="0" smtClean="0"/>
              <a:t>Only one remaining vacancy of Commissioner exists in the Gauteng Province.</a:t>
            </a:r>
            <a:endParaRPr lang="en-US" sz="1800" b="0" dirty="0"/>
          </a:p>
          <a:p>
            <a:pPr marL="285750" indent="-285750" algn="l">
              <a:buFont typeface="Arial" panose="020B0604020202020204" pitchFamily="34" charset="0"/>
              <a:buChar char="•"/>
            </a:pPr>
            <a:r>
              <a:rPr lang="en-US" sz="1800" b="0" dirty="0"/>
              <a:t>The PSC </a:t>
            </a:r>
            <a:r>
              <a:rPr lang="en-US" sz="1800" b="0" dirty="0" smtClean="0"/>
              <a:t>is finalizing its </a:t>
            </a:r>
            <a:r>
              <a:rPr lang="en-US" sz="1800" b="0" dirty="0"/>
              <a:t>planning process for the </a:t>
            </a:r>
            <a:r>
              <a:rPr lang="en-US" sz="1800" b="0" dirty="0" smtClean="0"/>
              <a:t>2017/18 </a:t>
            </a:r>
            <a:r>
              <a:rPr lang="en-US" sz="1800" b="0" dirty="0"/>
              <a:t>financial year, </a:t>
            </a:r>
            <a:r>
              <a:rPr lang="en-US" sz="1800" b="0" dirty="0" smtClean="0"/>
              <a:t>and the costed </a:t>
            </a:r>
            <a:r>
              <a:rPr lang="en-US" sz="1800" b="0" dirty="0" err="1"/>
              <a:t>Workplan</a:t>
            </a:r>
            <a:r>
              <a:rPr lang="en-US" sz="1800" b="0" dirty="0"/>
              <a:t> and </a:t>
            </a:r>
            <a:r>
              <a:rPr lang="en-US" sz="1800" b="0" dirty="0" smtClean="0"/>
              <a:t>project proposals are being revised to identify more cost savings and to ensure that the proposed outputs are realistic given the financial constraints.</a:t>
            </a:r>
          </a:p>
          <a:p>
            <a:pPr marL="285750" indent="-285750" algn="l">
              <a:buFont typeface="Arial" panose="020B0604020202020204" pitchFamily="34" charset="0"/>
              <a:buChar char="•"/>
            </a:pPr>
            <a:r>
              <a:rPr lang="en-US" sz="1800" b="0" dirty="0" smtClean="0"/>
              <a:t>The </a:t>
            </a:r>
            <a:r>
              <a:rPr lang="en-US" sz="1800" b="0" dirty="0"/>
              <a:t>PSC took a decision in May 2016 to manage the NACH on an in-house basis in order to reduce costs. Following the </a:t>
            </a:r>
            <a:r>
              <a:rPr lang="en-US" sz="1800" b="0" dirty="0" smtClean="0"/>
              <a:t>expiry of the contract with Deloitte to manage the NACH on 31 December 2016, the PSC now manages the </a:t>
            </a:r>
            <a:r>
              <a:rPr lang="en-US" sz="1800" b="0" dirty="0"/>
              <a:t>NACH in-house. </a:t>
            </a:r>
            <a:r>
              <a:rPr lang="en-US" sz="1800" b="0" dirty="0" smtClean="0"/>
              <a:t>The call </a:t>
            </a:r>
            <a:r>
              <a:rPr lang="en-US" sz="1800" b="0" dirty="0" err="1"/>
              <a:t>centre</a:t>
            </a:r>
            <a:r>
              <a:rPr lang="en-US" sz="1800" b="0" dirty="0"/>
              <a:t> </a:t>
            </a:r>
            <a:r>
              <a:rPr lang="en-US" sz="1800" b="0" dirty="0" smtClean="0"/>
              <a:t>is available </a:t>
            </a:r>
            <a:r>
              <a:rPr lang="en-US" sz="1800" b="0" dirty="0"/>
              <a:t>five (5) days per week </a:t>
            </a:r>
            <a:r>
              <a:rPr lang="en-US" sz="1800" b="0" dirty="0" smtClean="0"/>
              <a:t>and </a:t>
            </a:r>
            <a:r>
              <a:rPr lang="en-US" sz="1800" b="0" dirty="0"/>
              <a:t>eleven (11) hours per </a:t>
            </a:r>
            <a:r>
              <a:rPr lang="en-US" sz="1800" b="0" dirty="0" smtClean="0"/>
              <a:t>day. (After hours, the calls will be recorded)</a:t>
            </a:r>
            <a:endParaRPr lang="en-US" sz="1800" b="0" strike="sngStrike" dirty="0" smtClean="0">
              <a:solidFill>
                <a:srgbClr val="FF0000"/>
              </a:solidFill>
            </a:endParaRPr>
          </a:p>
          <a:p>
            <a:pPr marL="285750" indent="-285750" algn="l">
              <a:buFont typeface="Arial" panose="020B0604020202020204" pitchFamily="34" charset="0"/>
              <a:buChar char="•"/>
            </a:pPr>
            <a:r>
              <a:rPr lang="en-US" sz="1800" b="0" dirty="0" smtClean="0"/>
              <a:t>The PSC also implemented the Video Conferencing facility to reduce related travel costs for engagements.</a:t>
            </a:r>
            <a:endParaRPr lang="en-US" sz="1800" b="0" dirty="0"/>
          </a:p>
        </p:txBody>
      </p:sp>
    </p:spTree>
    <p:extLst>
      <p:ext uri="{BB962C8B-B14F-4D97-AF65-F5344CB8AC3E}">
        <p14:creationId xmlns:p14="http://schemas.microsoft.com/office/powerpoint/2010/main" xmlns="" val="4050682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M&amp;E(5)</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500907224"/>
              </p:ext>
            </p:extLst>
          </p:nvPr>
        </p:nvGraphicFramePr>
        <p:xfrm>
          <a:off x="451853" y="1268760"/>
          <a:ext cx="8368619" cy="4978697"/>
        </p:xfrm>
        <a:graphic>
          <a:graphicData uri="http://schemas.openxmlformats.org/drawingml/2006/table">
            <a:tbl>
              <a:tblPr bandRow="1">
                <a:tableStyleId>{8FD4443E-F989-4FC4-A0C8-D5A2AF1F390B}</a:tableStyleId>
              </a:tblPr>
              <a:tblGrid>
                <a:gridCol w="3225659">
                  <a:extLst>
                    <a:ext uri="{9D8B030D-6E8A-4147-A177-3AD203B41FA5}">
                      <a16:colId xmlns:a16="http://schemas.microsoft.com/office/drawing/2014/main" xmlns="" val="20000"/>
                    </a:ext>
                  </a:extLst>
                </a:gridCol>
                <a:gridCol w="1171590">
                  <a:extLst>
                    <a:ext uri="{9D8B030D-6E8A-4147-A177-3AD203B41FA5}">
                      <a16:colId xmlns:a16="http://schemas.microsoft.com/office/drawing/2014/main" xmlns="" val="20001"/>
                    </a:ext>
                  </a:extLst>
                </a:gridCol>
                <a:gridCol w="3657434">
                  <a:extLst>
                    <a:ext uri="{9D8B030D-6E8A-4147-A177-3AD203B41FA5}">
                      <a16:colId xmlns:a16="http://schemas.microsoft.com/office/drawing/2014/main" xmlns="" val="20002"/>
                    </a:ext>
                  </a:extLst>
                </a:gridCol>
                <a:gridCol w="313936">
                  <a:extLst>
                    <a:ext uri="{9D8B030D-6E8A-4147-A177-3AD203B41FA5}">
                      <a16:colId xmlns:a16="http://schemas.microsoft.com/office/drawing/2014/main" xmlns="" val="20003"/>
                    </a:ext>
                  </a:extLst>
                </a:gridCol>
              </a:tblGrid>
              <a:tr h="197426">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705208">
                <a:tc>
                  <a:txBody>
                    <a:bodyPr/>
                    <a:lstStyle/>
                    <a:p>
                      <a:pPr marL="0" marR="0" algn="just">
                        <a:lnSpc>
                          <a:spcPct val="10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Technical </a:t>
                      </a:r>
                      <a:r>
                        <a:rPr lang="en-GB" sz="1800" u="none" dirty="0" smtClean="0">
                          <a:solidFill>
                            <a:schemeClr val="tx1"/>
                          </a:solidFill>
                          <a:effectLst/>
                          <a:latin typeface="+mn-lt"/>
                          <a:ea typeface="Times New Roman" panose="02020603050405020304" pitchFamily="18" charset="0"/>
                          <a:cs typeface="Arial" panose="020B0604020202020204" pitchFamily="34" charset="0"/>
                        </a:rPr>
                        <a:t>briefs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t>
                      </a:r>
                      <a:r>
                        <a:rPr lang="en-GB" sz="1800" u="none" dirty="0" smtClean="0">
                          <a:solidFill>
                            <a:schemeClr val="tx1"/>
                          </a:solidFill>
                          <a:effectLst/>
                          <a:latin typeface="+mn-lt"/>
                          <a:ea typeface="Times New Roman" panose="02020603050405020304" pitchFamily="18" charset="0"/>
                          <a:cs typeface="Arial" panose="020B0604020202020204" pitchFamily="34" charset="0"/>
                        </a:rPr>
                        <a:t>on inspections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pPr>
                      <a:r>
                        <a:rPr lang="en-GB" sz="1800" u="none" dirty="0">
                          <a:solidFill>
                            <a:schemeClr val="tx1"/>
                          </a:solidFill>
                          <a:effectLst/>
                          <a:latin typeface="+mn-lt"/>
                          <a:ea typeface="Times New Roman" panose="02020603050405020304" pitchFamily="18" charset="0"/>
                          <a:cs typeface="Arial" panose="020B0604020202020204" pitchFamily="34" charset="0"/>
                        </a:rPr>
                        <a:t>Availability of Learner and Teacher Support </a:t>
                      </a:r>
                      <a:r>
                        <a:rPr lang="en-GB" sz="1800" u="none" dirty="0" smtClean="0">
                          <a:solidFill>
                            <a:schemeClr val="tx1"/>
                          </a:solidFill>
                          <a:effectLst/>
                          <a:latin typeface="+mn-lt"/>
                          <a:ea typeface="Times New Roman" panose="02020603050405020304" pitchFamily="18" charset="0"/>
                          <a:cs typeface="Arial" panose="020B0604020202020204" pitchFamily="34" charset="0"/>
                        </a:rPr>
                        <a:t>Material</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4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Arial" panose="020B0604020202020204" pitchFamily="34" charset="0"/>
                        </a:rPr>
                        <a:t>Output completed</a:t>
                      </a:r>
                      <a:r>
                        <a:rPr lang="en-US" sz="1800" baseline="0" dirty="0" smtClean="0">
                          <a:solidFill>
                            <a:schemeClr val="tx1"/>
                          </a:solidFill>
                          <a:effectLst/>
                          <a:latin typeface="+mn-lt"/>
                          <a:ea typeface="Times New Roman" panose="02020603050405020304" pitchFamily="18" charset="0"/>
                          <a:cs typeface="Arial" panose="020B0604020202020204" pitchFamily="34" charset="0"/>
                        </a:rPr>
                        <a:t> in 1</a:t>
                      </a:r>
                      <a:r>
                        <a:rPr lang="en-US" sz="1800" baseline="30000" dirty="0" smtClean="0">
                          <a:solidFill>
                            <a:schemeClr val="tx1"/>
                          </a:solidFill>
                          <a:effectLst/>
                          <a:latin typeface="+mn-lt"/>
                          <a:ea typeface="Times New Roman" panose="02020603050405020304" pitchFamily="18" charset="0"/>
                          <a:cs typeface="Arial" panose="020B0604020202020204" pitchFamily="34" charset="0"/>
                        </a:rPr>
                        <a:t>st</a:t>
                      </a:r>
                      <a:r>
                        <a:rPr lang="en-US" sz="1800" baseline="0" dirty="0" smtClean="0">
                          <a:solidFill>
                            <a:schemeClr val="tx1"/>
                          </a:solidFill>
                          <a:effectLst/>
                          <a:latin typeface="+mn-lt"/>
                          <a:ea typeface="Times New Roman" panose="02020603050405020304" pitchFamily="18" charset="0"/>
                          <a:cs typeface="Arial" panose="020B0604020202020204" pitchFamily="34" charset="0"/>
                        </a:rPr>
                        <a:t> Quarter</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endParaRPr lang="en-US" sz="4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1"/>
                  </a:ext>
                </a:extLst>
              </a:tr>
              <a:tr h="772457">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smtClean="0">
                          <a:solidFill>
                            <a:schemeClr val="tx1"/>
                          </a:solidFill>
                          <a:effectLst/>
                          <a:latin typeface="+mn-lt"/>
                          <a:ea typeface="Times New Roman" panose="02020603050405020304" pitchFamily="18" charset="0"/>
                          <a:cs typeface="Arial" panose="020B0604020202020204" pitchFamily="34" charset="0"/>
                        </a:rPr>
                        <a:t>Health Facilities</a:t>
                      </a:r>
                    </a:p>
                    <a:p>
                      <a:pPr marL="0" marR="0" lvl="0" indent="0" algn="just">
                        <a:lnSpc>
                          <a:spcPct val="100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100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Analysis of individual provincial inspection reports in progress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63910">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Focus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group sessions to assess th</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e impact of the Section 100 intervention in the provincial departments: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Limpopo Province and report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Jan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US" baseline="0" dirty="0" smtClean="0">
                          <a:solidFill>
                            <a:schemeClr val="tx1"/>
                          </a:solidFill>
                        </a:rPr>
                        <a:t>Removal of output from the 2016/17 </a:t>
                      </a:r>
                      <a:r>
                        <a:rPr lang="en-US" baseline="0" dirty="0" err="1" smtClean="0">
                          <a:solidFill>
                            <a:schemeClr val="tx1"/>
                          </a:solidFill>
                        </a:rPr>
                        <a:t>Workplan</a:t>
                      </a:r>
                      <a:r>
                        <a:rPr lang="en-US" baseline="0" dirty="0" smtClean="0">
                          <a:solidFill>
                            <a:schemeClr val="tx1"/>
                          </a:solidFill>
                        </a:rPr>
                        <a:t> due to challenges to obtain the required documentation to conduct the study. Placed on the 2017/18 </a:t>
                      </a:r>
                      <a:r>
                        <a:rPr lang="en-US" baseline="0" dirty="0" err="1" smtClean="0">
                          <a:solidFill>
                            <a:schemeClr val="tx1"/>
                          </a:solidFill>
                        </a:rPr>
                        <a:t>Workplan</a:t>
                      </a:r>
                      <a:endParaRPr lang="en-US" baseline="0" dirty="0" smtClean="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463910">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on the a</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ssessment of Emergency Medical Services in 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 report in progress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30</a:t>
            </a:fld>
            <a:endParaRPr lang="en-US" sz="1400" b="0" dirty="0"/>
          </a:p>
        </p:txBody>
      </p:sp>
    </p:spTree>
    <p:extLst>
      <p:ext uri="{BB962C8B-B14F-4D97-AF65-F5344CB8AC3E}">
        <p14:creationId xmlns:p14="http://schemas.microsoft.com/office/powerpoint/2010/main" xmlns="" val="1602363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05896"/>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M&amp;E(6)</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00057559"/>
              </p:ext>
            </p:extLst>
          </p:nvPr>
        </p:nvGraphicFramePr>
        <p:xfrm>
          <a:off x="395536" y="1133495"/>
          <a:ext cx="8568952" cy="4924027"/>
        </p:xfrm>
        <a:graphic>
          <a:graphicData uri="http://schemas.openxmlformats.org/drawingml/2006/table">
            <a:tbl>
              <a:tblPr bandRow="1">
                <a:tableStyleId>{8FD4443E-F989-4FC4-A0C8-D5A2AF1F390B}</a:tableStyleId>
              </a:tblPr>
              <a:tblGrid>
                <a:gridCol w="324036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98879">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193275">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Assessment of the Gauteng departments against the Constitutional Values and Principles as contained in section 195 of the Constitution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Oct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Report  approved by the PSC in September 2016</a:t>
                      </a:r>
                      <a:endParaRPr lang="en-US" sz="1800" kern="1200" dirty="0" smtClean="0">
                        <a:solidFill>
                          <a:schemeClr val="tx1"/>
                        </a:solidFill>
                        <a:effectLst/>
                        <a:latin typeface="+mn-lt"/>
                        <a:ea typeface="+mn-ea"/>
                        <a:cs typeface="+mn-cs"/>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Earlier</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91034">
                <a:tc>
                  <a:txBody>
                    <a:bodyPr/>
                    <a:lstStyle/>
                    <a:p>
                      <a:pPr marL="0" marR="0" algn="just">
                        <a:lnSpc>
                          <a:spcPct val="85000"/>
                        </a:lnSpc>
                        <a:spcBef>
                          <a:spcPts val="0"/>
                        </a:spcBef>
                        <a:spcAft>
                          <a:spcPts val="0"/>
                        </a:spcAft>
                      </a:pPr>
                      <a:r>
                        <a:rPr lang="en-GB" sz="1800" u="none" dirty="0" smtClean="0">
                          <a:solidFill>
                            <a:schemeClr val="tx1"/>
                          </a:solidFill>
                          <a:effectLst/>
                          <a:latin typeface="+mn-lt"/>
                          <a:ea typeface="Times New Roman" panose="02020603050405020304" pitchFamily="18" charset="0"/>
                          <a:cs typeface="Arial" panose="020B0604020202020204" pitchFamily="34" charset="0"/>
                        </a:rPr>
                        <a:t>Inspections in selected provinces on: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just">
                        <a:lnSpc>
                          <a:spcPct val="85000"/>
                        </a:lnSpc>
                        <a:spcBef>
                          <a:spcPts val="0"/>
                        </a:spcBef>
                        <a:spcAft>
                          <a:spcPts val="0"/>
                        </a:spcAft>
                        <a:buFont typeface="Symbol" panose="05050102010706020507" pitchFamily="18" charset="2"/>
                        <a:buChar char=""/>
                      </a:pPr>
                      <a:r>
                        <a:rPr lang="en-GB" sz="1800" u="none" dirty="0">
                          <a:solidFill>
                            <a:schemeClr val="tx1"/>
                          </a:solidFill>
                          <a:effectLst/>
                          <a:latin typeface="+mn-lt"/>
                          <a:ea typeface="Times New Roman" panose="02020603050405020304" pitchFamily="18" charset="0"/>
                          <a:cs typeface="Arial" panose="020B0604020202020204" pitchFamily="34" charset="0"/>
                        </a:rPr>
                        <a:t>Availability of Learner and Teacher Support </a:t>
                      </a:r>
                      <a:r>
                        <a:rPr lang="en-GB" sz="1800" u="none" dirty="0" smtClean="0">
                          <a:solidFill>
                            <a:schemeClr val="tx1"/>
                          </a:solidFill>
                          <a:effectLst/>
                          <a:latin typeface="+mn-lt"/>
                          <a:ea typeface="Times New Roman" panose="02020603050405020304" pitchFamily="18" charset="0"/>
                          <a:cs typeface="Arial" panose="020B0604020202020204" pitchFamily="34" charset="0"/>
                        </a:rPr>
                        <a:t>Material</a:t>
                      </a:r>
                    </a:p>
                    <a:p>
                      <a:pPr marL="800100" marR="0" lvl="1" indent="-342900" algn="just">
                        <a:lnSpc>
                          <a:spcPct val="85000"/>
                        </a:lnSpc>
                        <a:spcBef>
                          <a:spcPts val="0"/>
                        </a:spcBef>
                        <a:spcAft>
                          <a:spcPts val="0"/>
                        </a:spcAft>
                        <a:buFont typeface="Courier New" panose="02070309020205020404" pitchFamily="49" charset="0"/>
                        <a:buChar char="o"/>
                      </a:pPr>
                      <a:r>
                        <a:rPr lang="en-GB" sz="1800" u="none" dirty="0" smtClean="0">
                          <a:solidFill>
                            <a:schemeClr val="tx1"/>
                          </a:solidFill>
                          <a:effectLst/>
                          <a:latin typeface="+mn-lt"/>
                          <a:ea typeface="Times New Roman" panose="02020603050405020304" pitchFamily="18" charset="0"/>
                          <a:cs typeface="Arial" panose="020B0604020202020204" pitchFamily="34" charset="0"/>
                        </a:rPr>
                        <a:t>Eastern</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Cape</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Free State</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North West</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Limpopo</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Feb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p>
                    <a:p>
                      <a:pPr marL="0" marR="0" lvl="0" indent="0" algn="just">
                        <a:lnSpc>
                          <a:spcPct val="85000"/>
                        </a:lnSpc>
                        <a:spcBef>
                          <a:spcPts val="0"/>
                        </a:spcBef>
                        <a:spcAft>
                          <a:spcPts val="0"/>
                        </a:spcAft>
                        <a:buFont typeface="Symbol" panose="05050102010706020507" pitchFamily="18" charset="2"/>
                        <a:buNone/>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85000"/>
                        </a:lnSpc>
                        <a:spcBef>
                          <a:spcPts val="0"/>
                        </a:spcBef>
                        <a:spcAft>
                          <a:spcPts val="0"/>
                        </a:spcAft>
                        <a:buFont typeface="Symbol" panose="05050102010706020507" pitchFamily="18" charset="2"/>
                        <a:buNone/>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Inspections underway</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193275">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Health Facilities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Eastern Cape</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Free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State</a:t>
                      </a:r>
                    </a:p>
                    <a:p>
                      <a:pPr marL="800100" marR="0" lvl="1" indent="-342900" algn="just">
                        <a:lnSpc>
                          <a:spcPct val="85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KwaZulu-Natal</a:t>
                      </a:r>
                    </a:p>
                    <a:p>
                      <a:pPr marL="800100" marR="0" lvl="1" indent="-342900" algn="just">
                        <a:lnSpc>
                          <a:spcPct val="85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North West</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Dec 2016</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Dec 2016</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 Report approved in Oct 2016</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Free State: Report approved  in Sept 2016</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KZN: Inspections in progress</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North West: Report approved in Nov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31</a:t>
            </a:fld>
            <a:endParaRPr lang="en-US" sz="1400" b="0" dirty="0"/>
          </a:p>
        </p:txBody>
      </p:sp>
    </p:spTree>
    <p:extLst>
      <p:ext uri="{BB962C8B-B14F-4D97-AF65-F5344CB8AC3E}">
        <p14:creationId xmlns:p14="http://schemas.microsoft.com/office/powerpoint/2010/main" xmlns="" val="277673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(7)</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728555220"/>
              </p:ext>
            </p:extLst>
          </p:nvPr>
        </p:nvGraphicFramePr>
        <p:xfrm>
          <a:off x="486718" y="1589840"/>
          <a:ext cx="8229601" cy="3666824"/>
        </p:xfrm>
        <a:graphic>
          <a:graphicData uri="http://schemas.openxmlformats.org/drawingml/2006/table">
            <a:tbl>
              <a:tblPr bandRow="1">
                <a:tableStyleId>{8FD4443E-F989-4FC4-A0C8-D5A2AF1F390B}</a:tableStyleId>
              </a:tblPr>
              <a:tblGrid>
                <a:gridCol w="322118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55887">
                  <a:extLst>
                    <a:ext uri="{9D8B030D-6E8A-4147-A177-3AD203B41FA5}">
                      <a16:colId xmlns:a16="http://schemas.microsoft.com/office/drawing/2014/main" xmlns="" val="20003"/>
                    </a:ext>
                  </a:extLst>
                </a:gridCol>
              </a:tblGrid>
              <a:tr h="19637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868760">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Border Gates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Oct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approved in October 2016</a:t>
                      </a:r>
                    </a:p>
                    <a:p>
                      <a:pPr marL="0" marR="0" lvl="0" indent="0" algn="just">
                        <a:lnSpc>
                          <a:spcPct val="85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589109">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Police Stations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Free State</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Feb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FS: report approved in December 2016</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 Draft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report in progress</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89109">
                <a:tc>
                  <a:txBody>
                    <a:bodyPr/>
                    <a:lstStyle/>
                    <a:p>
                      <a:pPr marL="0" marR="0" lvl="1" indent="0" algn="just">
                        <a:lnSpc>
                          <a:spcPct val="85000"/>
                        </a:lnSpc>
                        <a:spcBef>
                          <a:spcPts val="0"/>
                        </a:spcBef>
                        <a:spcAft>
                          <a:spcPts val="0"/>
                        </a:spcAft>
                        <a:buFont typeface="Courier New" panose="02070309020205020404" pitchFamily="49"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on an evaluation of the level of adherence to the Constitutional values and principles in district hospitals in the Western Cape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Draft report in progress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32</a:t>
            </a:fld>
            <a:endParaRPr lang="en-US" sz="1400" b="0" dirty="0"/>
          </a:p>
        </p:txBody>
      </p:sp>
    </p:spTree>
    <p:extLst>
      <p:ext uri="{BB962C8B-B14F-4D97-AF65-F5344CB8AC3E}">
        <p14:creationId xmlns:p14="http://schemas.microsoft.com/office/powerpoint/2010/main" xmlns="" val="1829988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(8)</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95828306"/>
              </p:ext>
            </p:extLst>
          </p:nvPr>
        </p:nvGraphicFramePr>
        <p:xfrm>
          <a:off x="486718" y="1589840"/>
          <a:ext cx="8229601" cy="4342292"/>
        </p:xfrm>
        <a:graphic>
          <a:graphicData uri="http://schemas.openxmlformats.org/drawingml/2006/table">
            <a:tbl>
              <a:tblPr bandRow="1">
                <a:tableStyleId>{8FD4443E-F989-4FC4-A0C8-D5A2AF1F390B}</a:tableStyleId>
              </a:tblPr>
              <a:tblGrid>
                <a:gridCol w="322118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55887">
                  <a:extLst>
                    <a:ext uri="{9D8B030D-6E8A-4147-A177-3AD203B41FA5}">
                      <a16:colId xmlns:a16="http://schemas.microsoft.com/office/drawing/2014/main" xmlns="" val="20003"/>
                    </a:ext>
                  </a:extLst>
                </a:gridCol>
              </a:tblGrid>
              <a:tr h="19637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ADDITIONAL</a:t>
                      </a:r>
                      <a:r>
                        <a:rPr lang="en-US" sz="1800" b="1" baseline="0" dirty="0" smtClean="0">
                          <a:solidFill>
                            <a:schemeClr val="bg1"/>
                          </a:solidFill>
                          <a:effectLst/>
                          <a:latin typeface="+mn-lt"/>
                          <a:ea typeface="Times New Roman" panose="02020603050405020304" pitchFamily="18" charset="0"/>
                        </a:rPr>
                        <a:t> </a:t>
                      </a:r>
                      <a:r>
                        <a:rPr lang="en-US" sz="1800" b="1" dirty="0" smtClean="0">
                          <a:solidFill>
                            <a:schemeClr val="bg1"/>
                          </a:solidFill>
                          <a:effectLst/>
                          <a:latin typeface="+mn-lt"/>
                          <a:ea typeface="Times New Roman" panose="02020603050405020304" pitchFamily="18" charset="0"/>
                        </a:rPr>
                        <a:t>OUTPUTS NOT IN THE WORKPLAN</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364704">
                <a:tc>
                  <a:txBody>
                    <a:bodyPr/>
                    <a:lstStyle/>
                    <a:p>
                      <a:pPr marL="0" marR="0" lvl="1" indent="0" algn="just">
                        <a:lnSpc>
                          <a:spcPct val="85000"/>
                        </a:lnSpc>
                        <a:spcBef>
                          <a:spcPts val="0"/>
                        </a:spcBef>
                        <a:spcAft>
                          <a:spcPts val="0"/>
                        </a:spcAft>
                        <a:buFont typeface="Courier New" panose="02070309020205020404" pitchFamily="49" charset="0"/>
                        <a:buNone/>
                      </a:pP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Consolidated report on Inspections of Selected Border Posts in Free State and Mpumalanga</a:t>
                      </a:r>
                      <a:endParaRPr lang="en-US" sz="1800" i="1"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Dec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Consolidated report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approved by PSC in December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err="1" smtClean="0">
                          <a:solidFill>
                            <a:schemeClr val="tx1"/>
                          </a:solidFill>
                          <a:effectLst/>
                          <a:latin typeface="+mn-lt"/>
                          <a:ea typeface="Times New Roman" panose="02020603050405020304" pitchFamily="18" charset="0"/>
                        </a:rPr>
                        <a:t>Ahcieved</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589109">
                <a:tc>
                  <a:txBody>
                    <a:bodyPr/>
                    <a:lstStyle/>
                    <a:p>
                      <a:pPr marL="0" marR="0" lvl="0" indent="0" algn="just">
                        <a:lnSpc>
                          <a:spcPct val="85000"/>
                        </a:lnSpc>
                        <a:spcBef>
                          <a:spcPts val="0"/>
                        </a:spcBef>
                        <a:spcAft>
                          <a:spcPts val="0"/>
                        </a:spcAft>
                        <a:buFont typeface="Symbol" panose="05050102010706020507" pitchFamily="18" charset="2"/>
                        <a:buNone/>
                      </a:pP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Inspections conducted at </a:t>
                      </a:r>
                      <a:r>
                        <a:rPr lang="en-US" sz="1800" i="1" u="none" dirty="0" err="1" smtClean="0">
                          <a:solidFill>
                            <a:schemeClr val="tx1"/>
                          </a:solidFill>
                          <a:effectLst/>
                          <a:latin typeface="+mn-lt"/>
                          <a:ea typeface="Times New Roman" panose="02020603050405020304" pitchFamily="18" charset="0"/>
                          <a:cs typeface="Times New Roman" panose="02020603050405020304" pitchFamily="18" charset="0"/>
                        </a:rPr>
                        <a:t>Pollsmoor</a:t>
                      </a: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 Durban, </a:t>
                      </a:r>
                      <a:r>
                        <a:rPr lang="en-US" sz="1800" i="1" u="none" dirty="0" err="1" smtClean="0">
                          <a:solidFill>
                            <a:schemeClr val="tx1"/>
                          </a:solidFill>
                          <a:effectLst/>
                          <a:latin typeface="+mn-lt"/>
                          <a:ea typeface="Times New Roman" panose="02020603050405020304" pitchFamily="18" charset="0"/>
                          <a:cs typeface="Times New Roman" panose="02020603050405020304" pitchFamily="18" charset="0"/>
                        </a:rPr>
                        <a:t>Kokstad</a:t>
                      </a: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 and Kgosi </a:t>
                      </a:r>
                      <a:r>
                        <a:rPr lang="en-US" sz="1800" i="1" u="none" dirty="0" err="1" smtClean="0">
                          <a:solidFill>
                            <a:schemeClr val="tx1"/>
                          </a:solidFill>
                          <a:effectLst/>
                          <a:latin typeface="+mn-lt"/>
                          <a:ea typeface="Times New Roman" panose="02020603050405020304" pitchFamily="18" charset="0"/>
                          <a:cs typeface="Times New Roman" panose="02020603050405020304" pitchFamily="18" charset="0"/>
                        </a:rPr>
                        <a:t>Mampuru</a:t>
                      </a: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 II</a:t>
                      </a:r>
                      <a:endParaRPr lang="en-US" sz="1800" i="1"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err="1" smtClean="0">
                          <a:solidFill>
                            <a:schemeClr val="tx1"/>
                          </a:solidFill>
                          <a:effectLst/>
                          <a:latin typeface="+mn-lt"/>
                          <a:ea typeface="Times New Roman" panose="02020603050405020304" pitchFamily="18" charset="0"/>
                          <a:cs typeface="Times New Roman" panose="02020603050405020304" pitchFamily="18" charset="0"/>
                        </a:rPr>
                        <a:t>Pollsmoor</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a:t>
                      </a:r>
                      <a:r>
                        <a:rPr lang="en-US" sz="1800" u="none" dirty="0" err="1" smtClean="0">
                          <a:solidFill>
                            <a:schemeClr val="tx1"/>
                          </a:solidFill>
                          <a:effectLst/>
                          <a:latin typeface="+mn-lt"/>
                          <a:ea typeface="Times New Roman" panose="02020603050405020304" pitchFamily="18" charset="0"/>
                          <a:cs typeface="Times New Roman" panose="02020603050405020304" pitchFamily="18" charset="0"/>
                        </a:rPr>
                        <a:t>Kokstad</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and Durban reports </a:t>
                      </a:r>
                      <a:r>
                        <a:rPr lang="en-US" sz="1800" u="none" dirty="0" err="1" smtClean="0">
                          <a:solidFill>
                            <a:schemeClr val="tx1"/>
                          </a:solidFill>
                          <a:effectLst/>
                          <a:latin typeface="+mn-lt"/>
                          <a:ea typeface="Times New Roman" panose="02020603050405020304" pitchFamily="18" charset="0"/>
                          <a:cs typeface="Times New Roman" panose="02020603050405020304" pitchFamily="18" charset="0"/>
                        </a:rPr>
                        <a:t>finalised</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in June and August 2016, respectively.</a:t>
                      </a: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Kgosi </a:t>
                      </a:r>
                      <a:r>
                        <a:rPr lang="en-US" sz="1800" u="none" dirty="0" err="1" smtClean="0">
                          <a:solidFill>
                            <a:schemeClr val="tx1"/>
                          </a:solidFill>
                          <a:effectLst/>
                          <a:latin typeface="+mn-lt"/>
                          <a:ea typeface="Times New Roman" panose="02020603050405020304" pitchFamily="18" charset="0"/>
                          <a:cs typeface="Times New Roman" panose="02020603050405020304" pitchFamily="18" charset="0"/>
                        </a:rPr>
                        <a:t>Mampuru</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II report </a:t>
                      </a:r>
                      <a:r>
                        <a:rPr lang="en-US" sz="1800" u="none" dirty="0" err="1" smtClean="0">
                          <a:solidFill>
                            <a:schemeClr val="tx1"/>
                          </a:solidFill>
                          <a:effectLst/>
                          <a:latin typeface="+mn-lt"/>
                          <a:ea typeface="Times New Roman" panose="02020603050405020304" pitchFamily="18" charset="0"/>
                          <a:cs typeface="Times New Roman" panose="02020603050405020304" pitchFamily="18" charset="0"/>
                        </a:rPr>
                        <a:t>finalised</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by the OPSC in November 2016</a:t>
                      </a: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Consolidated report in progress</a:t>
                      </a:r>
                    </a:p>
                    <a:p>
                      <a:pPr marL="0" marR="0" lvl="0" indent="0" algn="just">
                        <a:lnSpc>
                          <a:spcPct val="85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844712">
                <a:tc>
                  <a:txBody>
                    <a:bodyPr/>
                    <a:lstStyle/>
                    <a:p>
                      <a:pPr marL="0" marR="0" lvl="1" indent="0" algn="just">
                        <a:lnSpc>
                          <a:spcPct val="85000"/>
                        </a:lnSpc>
                        <a:spcBef>
                          <a:spcPts val="0"/>
                        </a:spcBef>
                        <a:spcAft>
                          <a:spcPts val="0"/>
                        </a:spcAft>
                        <a:buFont typeface="Courier New" panose="02070309020205020404" pitchFamily="49" charset="0"/>
                        <a:buNone/>
                      </a:pP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Roundtable on the Developmental State hosted in collaboration with UNISA</a:t>
                      </a:r>
                      <a:endParaRPr lang="en-US" sz="1800" i="1"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Jul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Roundtable hosted in July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33</a:t>
            </a:fld>
            <a:endParaRPr lang="en-US" sz="1400" b="0" dirty="0"/>
          </a:p>
        </p:txBody>
      </p:sp>
    </p:spTree>
    <p:extLst>
      <p:ext uri="{BB962C8B-B14F-4D97-AF65-F5344CB8AC3E}">
        <p14:creationId xmlns:p14="http://schemas.microsoft.com/office/powerpoint/2010/main" xmlns="" val="224362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duotone>
              <a:prstClr val="black"/>
              <a:schemeClr val="accent1">
                <a:tint val="45000"/>
                <a:satMod val="400000"/>
              </a:schemeClr>
            </a:duotone>
          </a:blip>
          <a:stretch>
            <a:fillRect/>
          </a:stretch>
        </p:blipFill>
        <p:spPr>
          <a:xfrm>
            <a:off x="2771800" y="4243369"/>
            <a:ext cx="3787397" cy="2520341"/>
          </a:xfrm>
          <a:prstGeom prst="rect">
            <a:avLst/>
          </a:prstGeom>
          <a:ln>
            <a:noFill/>
          </a:ln>
          <a:effectLst>
            <a:softEdge rad="112500"/>
          </a:effectLst>
        </p:spPr>
      </p:pic>
      <p:sp>
        <p:nvSpPr>
          <p:cNvPr id="2" name="TextBox 1"/>
          <p:cNvSpPr txBox="1"/>
          <p:nvPr/>
        </p:nvSpPr>
        <p:spPr>
          <a:xfrm>
            <a:off x="736651" y="2708920"/>
            <a:ext cx="8424936" cy="1440160"/>
          </a:xfrm>
          <a:prstGeom prst="rect">
            <a:avLst/>
          </a:prstGeom>
          <a:noFill/>
        </p:spPr>
        <p:txBody>
          <a:bodyPr wrap="square" rtlCol="0">
            <a:spAutoFit/>
          </a:bodyPr>
          <a:lstStyle/>
          <a:p>
            <a:pPr algn="l"/>
            <a:r>
              <a:rPr lang="en-US" sz="4400" dirty="0" smtClean="0">
                <a:solidFill>
                  <a:srgbClr val="306A72"/>
                </a:solidFill>
                <a:latin typeface="Berlin Sans FB Demi" pitchFamily="34" charset="0"/>
              </a:rPr>
              <a:t>Programme 4: </a:t>
            </a:r>
          </a:p>
          <a:p>
            <a:pPr algn="l"/>
            <a:r>
              <a:rPr lang="en-US" sz="4400" dirty="0" smtClean="0">
                <a:solidFill>
                  <a:srgbClr val="306A72"/>
                </a:solidFill>
                <a:latin typeface="Berlin Sans FB Demi" pitchFamily="34" charset="0"/>
              </a:rPr>
              <a:t>Integrity and Anti-Corruption</a:t>
            </a:r>
            <a:endParaRPr lang="en-US" sz="4400" dirty="0">
              <a:solidFill>
                <a:srgbClr val="306A72"/>
              </a:solidFill>
              <a:latin typeface="Berlin Sans FB Demi" pitchFamily="34" charset="0"/>
            </a:endParaRPr>
          </a:p>
        </p:txBody>
      </p:sp>
    </p:spTree>
    <p:extLst>
      <p:ext uri="{BB962C8B-B14F-4D97-AF65-F5344CB8AC3E}">
        <p14:creationId xmlns:p14="http://schemas.microsoft.com/office/powerpoint/2010/main" xmlns="" val="452829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(1)</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393417"/>
              </p:ext>
            </p:extLst>
          </p:nvPr>
        </p:nvGraphicFramePr>
        <p:xfrm>
          <a:off x="395538" y="1340768"/>
          <a:ext cx="8301606" cy="4846320"/>
        </p:xfrm>
        <a:graphic>
          <a:graphicData uri="http://schemas.openxmlformats.org/drawingml/2006/table">
            <a:tbl>
              <a:tblPr bandRow="1">
                <a:tableStyleId>{8FD4443E-F989-4FC4-A0C8-D5A2AF1F390B}</a:tableStyleId>
              </a:tblPr>
              <a:tblGrid>
                <a:gridCol w="295232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gridCol w="308718">
                  <a:extLst>
                    <a:ext uri="{9D8B030D-6E8A-4147-A177-3AD203B41FA5}">
                      <a16:colId xmlns:a16="http://schemas.microsoft.com/office/drawing/2014/main" xmlns="" val="20003"/>
                    </a:ext>
                  </a:extLst>
                </a:gridCol>
              </a:tblGrid>
              <a:tr h="496055">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3968441">
                <a:tc>
                  <a:txBody>
                    <a:bodyPr/>
                    <a:lstStyle/>
                    <a:p>
                      <a:r>
                        <a:rPr lang="en-US" sz="1800" u="none" dirty="0">
                          <a:solidFill>
                            <a:schemeClr val="tx1"/>
                          </a:solidFill>
                          <a:effectLst/>
                          <a:latin typeface="+mn-lt"/>
                        </a:rPr>
                        <a:t>Investigations conducted either of its own accord or on receipt of any </a:t>
                      </a:r>
                      <a:r>
                        <a:rPr lang="en-US" sz="1800" u="none" dirty="0" smtClean="0">
                          <a:solidFill>
                            <a:schemeClr val="tx1"/>
                          </a:solidFill>
                          <a:effectLst/>
                          <a:latin typeface="+mn-lt"/>
                        </a:rPr>
                        <a:t>complaint </a:t>
                      </a:r>
                      <a:r>
                        <a:rPr lang="en-US" sz="1800" u="none" dirty="0">
                          <a:solidFill>
                            <a:schemeClr val="tx1"/>
                          </a:solidFill>
                          <a:effectLst/>
                          <a:latin typeface="+mn-lt"/>
                        </a:rPr>
                        <a:t>lodged and </a:t>
                      </a:r>
                      <a:r>
                        <a:rPr lang="en-US" sz="1800" u="none" dirty="0" smtClean="0">
                          <a:solidFill>
                            <a:schemeClr val="tx1"/>
                          </a:solidFill>
                          <a:effectLst/>
                          <a:latin typeface="+mn-lt"/>
                        </a:rPr>
                        <a:t>requests for</a:t>
                      </a:r>
                      <a:r>
                        <a:rPr lang="en-US" sz="1800" u="none" baseline="0" dirty="0" smtClean="0">
                          <a:solidFill>
                            <a:schemeClr val="tx1"/>
                          </a:solidFill>
                          <a:effectLst/>
                          <a:latin typeface="+mn-lt"/>
                        </a:rPr>
                        <a:t> investigations </a:t>
                      </a:r>
                    </a:p>
                    <a:p>
                      <a:r>
                        <a:rPr lang="en-US" sz="1800" u="none" dirty="0" smtClean="0">
                          <a:solidFill>
                            <a:schemeClr val="tx1"/>
                          </a:solidFill>
                          <a:effectLst/>
                          <a:latin typeface="+mn-lt"/>
                        </a:rPr>
                        <a:t>(</a:t>
                      </a:r>
                      <a:r>
                        <a:rPr lang="en-US" sz="1800" kern="1200" dirty="0" smtClean="0">
                          <a:solidFill>
                            <a:schemeClr val="tx1"/>
                          </a:solidFill>
                          <a:effectLst/>
                          <a:latin typeface="+mn-lt"/>
                          <a:ea typeface="+mn-ea"/>
                          <a:cs typeface="+mn-cs"/>
                        </a:rPr>
                        <a:t>80% of provisional reports on complaints approved within 3 months from date of receipt of all relevant documentation</a:t>
                      </a:r>
                    </a:p>
                    <a:p>
                      <a:endParaRPr lang="en-US" sz="105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80% of early resolution reports on complaints approved within 45 days from date of receipt of all relevant documentation</a:t>
                      </a:r>
                      <a:r>
                        <a:rPr lang="en-US" sz="1800" u="none" baseline="0" dirty="0" smtClean="0">
                          <a:solidFill>
                            <a:schemeClr val="tx1"/>
                          </a:solidFill>
                          <a:effectLst/>
                          <a:latin typeface="+mn-lt"/>
                        </a:rPr>
                        <a:t>)</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GB" sz="1800" kern="1200" dirty="0" smtClean="0">
                          <a:solidFill>
                            <a:schemeClr val="dk1"/>
                          </a:solidFill>
                          <a:effectLst/>
                          <a:latin typeface="+mn-lt"/>
                          <a:ea typeface="+mn-ea"/>
                          <a:cs typeface="+mn-cs"/>
                        </a:rPr>
                        <a:t>As at</a:t>
                      </a:r>
                      <a:r>
                        <a:rPr lang="en-GB" sz="1800" kern="1200" baseline="0" dirty="0" smtClean="0">
                          <a:solidFill>
                            <a:schemeClr val="dk1"/>
                          </a:solidFill>
                          <a:effectLst/>
                          <a:latin typeface="+mn-lt"/>
                          <a:ea typeface="+mn-ea"/>
                          <a:cs typeface="+mn-cs"/>
                        </a:rPr>
                        <a:t> 31 December </a:t>
                      </a:r>
                      <a:r>
                        <a:rPr lang="en-GB" sz="1800" kern="1200" dirty="0" smtClean="0">
                          <a:solidFill>
                            <a:schemeClr val="dk1"/>
                          </a:solidFill>
                          <a:effectLst/>
                          <a:latin typeface="+mn-lt"/>
                          <a:ea typeface="+mn-ea"/>
                          <a:cs typeface="+mn-cs"/>
                        </a:rPr>
                        <a:t>2016, a total of </a:t>
                      </a:r>
                      <a:r>
                        <a:rPr lang="en-GB" sz="1800" b="1" kern="1200" dirty="0" smtClean="0">
                          <a:solidFill>
                            <a:schemeClr val="dk1"/>
                          </a:solidFill>
                          <a:effectLst/>
                          <a:latin typeface="+mn-lt"/>
                          <a:ea typeface="+mn-ea"/>
                          <a:cs typeface="+mn-cs"/>
                        </a:rPr>
                        <a:t>283</a:t>
                      </a:r>
                      <a:r>
                        <a:rPr lang="en-GB" sz="1800" kern="1200" dirty="0" smtClean="0">
                          <a:solidFill>
                            <a:schemeClr val="dk1"/>
                          </a:solidFill>
                          <a:effectLst/>
                          <a:latin typeface="+mn-lt"/>
                          <a:ea typeface="+mn-ea"/>
                          <a:cs typeface="+mn-cs"/>
                        </a:rPr>
                        <a:t> cases of</a:t>
                      </a:r>
                      <a:r>
                        <a:rPr lang="en-GB" sz="1800" kern="1200" baseline="0" dirty="0" smtClean="0">
                          <a:solidFill>
                            <a:schemeClr val="dk1"/>
                          </a:solidFill>
                          <a:effectLst/>
                          <a:latin typeface="+mn-lt"/>
                          <a:ea typeface="+mn-ea"/>
                          <a:cs typeface="+mn-cs"/>
                        </a:rPr>
                        <a:t> which </a:t>
                      </a:r>
                      <a:r>
                        <a:rPr lang="en-GB" sz="1800" b="1" kern="1200" baseline="0" dirty="0" smtClean="0">
                          <a:solidFill>
                            <a:schemeClr val="dk1"/>
                          </a:solidFill>
                          <a:effectLst/>
                          <a:latin typeface="+mn-lt"/>
                          <a:ea typeface="+mn-ea"/>
                          <a:cs typeface="+mn-cs"/>
                        </a:rPr>
                        <a:t>165 </a:t>
                      </a:r>
                      <a:r>
                        <a:rPr lang="en-GB" sz="1800" kern="1200" baseline="0" dirty="0" smtClean="0">
                          <a:solidFill>
                            <a:schemeClr val="dk1"/>
                          </a:solidFill>
                          <a:effectLst/>
                          <a:latin typeface="+mn-lt"/>
                          <a:ea typeface="+mn-ea"/>
                          <a:cs typeface="+mn-cs"/>
                        </a:rPr>
                        <a:t>(56%) finalised/ closed:</a:t>
                      </a:r>
                      <a:endParaRPr lang="en-GB" sz="1800" kern="1200" dirty="0" smtClean="0">
                        <a:solidFill>
                          <a:schemeClr val="dk1"/>
                        </a:solidFill>
                        <a:effectLst/>
                        <a:latin typeface="+mn-lt"/>
                        <a:ea typeface="+mn-ea"/>
                        <a:cs typeface="+mn-cs"/>
                      </a:endParaRPr>
                    </a:p>
                    <a:p>
                      <a:pPr marL="285750" indent="-285750">
                        <a:lnSpc>
                          <a:spcPct val="100000"/>
                        </a:lnSpc>
                        <a:buFont typeface="Arial" panose="020B0604020202020204" pitchFamily="34" charset="0"/>
                        <a:buChar char="•"/>
                      </a:pPr>
                      <a:r>
                        <a:rPr lang="en-US" sz="1800" kern="1200" dirty="0" smtClean="0">
                          <a:solidFill>
                            <a:schemeClr val="tx1"/>
                          </a:solidFill>
                          <a:effectLst/>
                          <a:latin typeface="+mn-lt"/>
                          <a:ea typeface="+mn-ea"/>
                          <a:cs typeface="+mn-cs"/>
                        </a:rPr>
                        <a:t>72% of investigations were </a:t>
                      </a:r>
                      <a:r>
                        <a:rPr lang="en-US" sz="1800" kern="1200" dirty="0" err="1" smtClean="0">
                          <a:solidFill>
                            <a:schemeClr val="tx1"/>
                          </a:solidFill>
                          <a:effectLst/>
                          <a:latin typeface="+mn-lt"/>
                          <a:ea typeface="+mn-ea"/>
                          <a:cs typeface="+mn-cs"/>
                        </a:rPr>
                        <a:t>finalised</a:t>
                      </a:r>
                      <a:r>
                        <a:rPr lang="en-US" sz="1800" kern="1200" dirty="0" smtClean="0">
                          <a:solidFill>
                            <a:schemeClr val="tx1"/>
                          </a:solidFill>
                          <a:effectLst/>
                          <a:latin typeface="+mn-lt"/>
                          <a:ea typeface="+mn-ea"/>
                          <a:cs typeface="+mn-cs"/>
                        </a:rPr>
                        <a:t> within 3 months of receipt of all relevant documentation</a:t>
                      </a:r>
                    </a:p>
                    <a:p>
                      <a:pPr marL="285750" indent="-285750">
                        <a:lnSpc>
                          <a:spcPct val="100000"/>
                        </a:lnSpc>
                        <a:buFont typeface="Arial" panose="020B0604020202020204" pitchFamily="34" charset="0"/>
                        <a:buChar char="•"/>
                      </a:pPr>
                      <a:r>
                        <a:rPr lang="en-US" sz="1800" kern="1200" dirty="0" smtClean="0">
                          <a:solidFill>
                            <a:schemeClr val="tx1"/>
                          </a:solidFill>
                          <a:effectLst/>
                          <a:latin typeface="+mn-lt"/>
                          <a:ea typeface="+mn-ea"/>
                          <a:cs typeface="+mn-cs"/>
                        </a:rPr>
                        <a:t>65% of early resolution complaints were </a:t>
                      </a:r>
                      <a:r>
                        <a:rPr lang="en-US" sz="1800" kern="1200" dirty="0" err="1" smtClean="0">
                          <a:solidFill>
                            <a:schemeClr val="tx1"/>
                          </a:solidFill>
                          <a:effectLst/>
                          <a:latin typeface="+mn-lt"/>
                          <a:ea typeface="+mn-ea"/>
                          <a:cs typeface="+mn-cs"/>
                        </a:rPr>
                        <a:t>finalised</a:t>
                      </a:r>
                      <a:r>
                        <a:rPr lang="en-US" sz="1800" kern="1200" dirty="0" smtClean="0">
                          <a:solidFill>
                            <a:schemeClr val="tx1"/>
                          </a:solidFill>
                          <a:effectLst/>
                          <a:latin typeface="+mn-lt"/>
                          <a:ea typeface="+mn-ea"/>
                          <a:cs typeface="+mn-cs"/>
                        </a:rPr>
                        <a:t> within 45 days of receipt of all relevant documentation.</a:t>
                      </a:r>
                    </a:p>
                    <a:p>
                      <a:pPr marL="0" indent="0">
                        <a:lnSpc>
                          <a:spcPct val="100000"/>
                        </a:lnSpc>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lnSpc>
                          <a:spcPct val="100000"/>
                        </a:lnSpc>
                        <a:buFont typeface="Arial" panose="020B0604020202020204" pitchFamily="34" charset="0"/>
                        <a:buNone/>
                      </a:pPr>
                      <a:r>
                        <a:rPr lang="en-GB" sz="1800" kern="1200" dirty="0" smtClean="0">
                          <a:solidFill>
                            <a:schemeClr val="tx1"/>
                          </a:solidFill>
                          <a:effectLst/>
                          <a:latin typeface="+mn-lt"/>
                          <a:ea typeface="+mn-ea"/>
                          <a:cs typeface="+mn-cs"/>
                        </a:rPr>
                        <a:t>Delays by departments to provide relevant documentation and difficulty to secure appointments with complainants</a:t>
                      </a:r>
                      <a:endParaRPr lang="en-US" sz="1800" kern="1200" dirty="0" smtClean="0">
                        <a:solidFill>
                          <a:schemeClr val="tx1"/>
                        </a:solidFill>
                        <a:effectLst/>
                        <a:latin typeface="+mn-lt"/>
                        <a:ea typeface="+mn-ea"/>
                        <a:cs typeface="+mn-cs"/>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a:t>
                      </a:r>
                      <a:r>
                        <a:rPr lang="en-US" sz="1400" baseline="0" dirty="0" smtClean="0">
                          <a:solidFill>
                            <a:schemeClr val="tx1"/>
                          </a:solidFill>
                          <a:effectLst/>
                          <a:latin typeface="+mn-lt"/>
                          <a:ea typeface="Times New Roman" panose="02020603050405020304" pitchFamily="18" charset="0"/>
                        </a:rPr>
                        <a:t> achieved on time</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35</a:t>
            </a:fld>
            <a:endParaRPr lang="en-US" sz="1400" b="0" dirty="0"/>
          </a:p>
        </p:txBody>
      </p:sp>
    </p:spTree>
    <p:extLst>
      <p:ext uri="{BB962C8B-B14F-4D97-AF65-F5344CB8AC3E}">
        <p14:creationId xmlns:p14="http://schemas.microsoft.com/office/powerpoint/2010/main" xmlns="" val="2059442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(2)</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04142923"/>
              </p:ext>
            </p:extLst>
          </p:nvPr>
        </p:nvGraphicFramePr>
        <p:xfrm>
          <a:off x="539552" y="1196752"/>
          <a:ext cx="8301606" cy="4443984"/>
        </p:xfrm>
        <a:graphic>
          <a:graphicData uri="http://schemas.openxmlformats.org/drawingml/2006/table">
            <a:tbl>
              <a:tblPr bandRow="1">
                <a:tableStyleId>{8FD4443E-F989-4FC4-A0C8-D5A2AF1F390B}</a:tableStyleId>
              </a:tblPr>
              <a:tblGrid>
                <a:gridCol w="295232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gridCol w="308718">
                  <a:extLst>
                    <a:ext uri="{9D8B030D-6E8A-4147-A177-3AD203B41FA5}">
                      <a16:colId xmlns:a16="http://schemas.microsoft.com/office/drawing/2014/main" xmlns="" val="20003"/>
                    </a:ext>
                  </a:extLst>
                </a:gridCol>
              </a:tblGrid>
              <a:tr h="477871">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672549">
                <a:tc>
                  <a:txBody>
                    <a:bodyPr/>
                    <a:lstStyle/>
                    <a:p>
                      <a:pPr marL="0" marR="0" algn="just">
                        <a:lnSpc>
                          <a:spcPct val="100000"/>
                        </a:lnSpc>
                        <a:spcBef>
                          <a:spcPts val="0"/>
                        </a:spcBef>
                        <a:spcAft>
                          <a:spcPts val="0"/>
                        </a:spcAft>
                      </a:pPr>
                      <a:r>
                        <a:rPr lang="en-GB" sz="1800" u="none" dirty="0" smtClean="0">
                          <a:solidFill>
                            <a:schemeClr val="tx1"/>
                          </a:solidFill>
                          <a:effectLst/>
                          <a:latin typeface="+mn-lt"/>
                        </a:rPr>
                        <a:t>Reports on an investigation </a:t>
                      </a:r>
                      <a:r>
                        <a:rPr lang="en-GB" sz="1800" u="none" dirty="0">
                          <a:solidFill>
                            <a:schemeClr val="tx1"/>
                          </a:solidFill>
                          <a:effectLst/>
                          <a:latin typeface="+mn-lt"/>
                        </a:rPr>
                        <a:t>and evaluation of the awarding of higher salaries on appointment and counter offers in the national Departments of Transport and Labour</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algn="just">
                        <a:lnSpc>
                          <a:spcPct val="100000"/>
                        </a:lnSpc>
                        <a:spcBef>
                          <a:spcPts val="0"/>
                        </a:spcBef>
                        <a:spcAft>
                          <a:spcPts val="0"/>
                        </a:spcAft>
                      </a:pPr>
                      <a:r>
                        <a:rPr lang="en-US" sz="1800" i="0" u="none" dirty="0" smtClean="0">
                          <a:solidFill>
                            <a:schemeClr val="tx1"/>
                          </a:solidFill>
                          <a:effectLst/>
                          <a:latin typeface="+mn-lt"/>
                          <a:ea typeface="Times New Roman" panose="02020603050405020304" pitchFamily="18" charset="0"/>
                          <a:cs typeface="Times New Roman" panose="02020603050405020304" pitchFamily="18" charset="0"/>
                        </a:rPr>
                        <a:t>Output</a:t>
                      </a:r>
                      <a:r>
                        <a:rPr lang="en-US" sz="1800" i="0" u="none" baseline="0" dirty="0" smtClean="0">
                          <a:solidFill>
                            <a:schemeClr val="tx1"/>
                          </a:solidFill>
                          <a:effectLst/>
                          <a:latin typeface="+mn-lt"/>
                          <a:ea typeface="Times New Roman" panose="02020603050405020304" pitchFamily="18" charset="0"/>
                          <a:cs typeface="Times New Roman" panose="02020603050405020304" pitchFamily="18" charset="0"/>
                        </a:rPr>
                        <a:t> completed in 1</a:t>
                      </a:r>
                      <a:r>
                        <a:rPr lang="en-US" sz="1800" i="0" u="none"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i="0" u="none" baseline="0" dirty="0" smtClean="0">
                          <a:solidFill>
                            <a:schemeClr val="tx1"/>
                          </a:solidFill>
                          <a:effectLst/>
                          <a:latin typeface="+mn-lt"/>
                          <a:ea typeface="Times New Roman" panose="02020603050405020304" pitchFamily="18" charset="0"/>
                          <a:cs typeface="Times New Roman" panose="02020603050405020304" pitchFamily="18" charset="0"/>
                        </a:rPr>
                        <a:t> quarter</a:t>
                      </a:r>
                      <a:endParaRPr lang="en-US" sz="1800" i="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1672549">
                <a:tc>
                  <a:txBody>
                    <a:bodyPr/>
                    <a:lstStyle/>
                    <a:p>
                      <a:pPr marL="0" marR="0" algn="just">
                        <a:lnSpc>
                          <a:spcPct val="90000"/>
                        </a:lnSpc>
                        <a:spcBef>
                          <a:spcPts val="0"/>
                        </a:spcBef>
                        <a:spcAft>
                          <a:spcPts val="0"/>
                        </a:spcAft>
                      </a:pPr>
                      <a:r>
                        <a:rPr lang="en-US" sz="1800" u="none" dirty="0" smtClean="0">
                          <a:solidFill>
                            <a:schemeClr val="tx1"/>
                          </a:solidFill>
                          <a:effectLst/>
                          <a:latin typeface="+mn-lt"/>
                        </a:rPr>
                        <a:t>Reports</a:t>
                      </a:r>
                      <a:r>
                        <a:rPr lang="en-US" sz="1800" u="none" baseline="0" dirty="0" smtClean="0">
                          <a:solidFill>
                            <a:schemeClr val="tx1"/>
                          </a:solidFill>
                          <a:effectLst/>
                          <a:latin typeface="+mn-lt"/>
                        </a:rPr>
                        <a:t> on a</a:t>
                      </a:r>
                      <a:r>
                        <a:rPr lang="en-US" sz="1800" u="none" dirty="0" smtClean="0">
                          <a:solidFill>
                            <a:schemeClr val="tx1"/>
                          </a:solidFill>
                          <a:effectLst/>
                          <a:latin typeface="+mn-lt"/>
                        </a:rPr>
                        <a:t>n </a:t>
                      </a:r>
                      <a:r>
                        <a:rPr lang="en-US" sz="1800" u="none" dirty="0">
                          <a:solidFill>
                            <a:schemeClr val="tx1"/>
                          </a:solidFill>
                          <a:effectLst/>
                          <a:latin typeface="+mn-lt"/>
                        </a:rPr>
                        <a:t>investigation and evaluation of the awarding of higher salaries on appointment and counter offers in the national departments of Health and Human </a:t>
                      </a:r>
                      <a:r>
                        <a:rPr lang="en-US" sz="1800" u="none" dirty="0" smtClean="0">
                          <a:solidFill>
                            <a:schemeClr val="tx1"/>
                          </a:solidFill>
                          <a:effectLst/>
                          <a:latin typeface="+mn-lt"/>
                        </a:rPr>
                        <a:t>Settlements </a:t>
                      </a:r>
                      <a:r>
                        <a:rPr lang="en-GB" sz="1800" u="none" dirty="0">
                          <a:solidFill>
                            <a:schemeClr val="tx1"/>
                          </a:solidFill>
                          <a:effectLst/>
                          <a:latin typeface="+mn-lt"/>
                        </a:rPr>
                        <a:t>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b="0" i="0" dirty="0" smtClean="0">
                          <a:solidFill>
                            <a:schemeClr val="tx1"/>
                          </a:solidFill>
                          <a:effectLst/>
                          <a:latin typeface="+mn-lt"/>
                          <a:ea typeface="Times New Roman" panose="02020603050405020304" pitchFamily="18" charset="0"/>
                          <a:cs typeface="Arial" panose="020B0604020202020204" pitchFamily="34" charset="0"/>
                        </a:rPr>
                        <a:t>Drafting of reports in progress</a:t>
                      </a:r>
                      <a:endParaRPr lang="en-US" sz="1800" b="0" i="0"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36</a:t>
            </a:fld>
            <a:endParaRPr lang="en-US" sz="1400" b="0" dirty="0"/>
          </a:p>
        </p:txBody>
      </p:sp>
    </p:spTree>
    <p:extLst>
      <p:ext uri="{BB962C8B-B14F-4D97-AF65-F5344CB8AC3E}">
        <p14:creationId xmlns:p14="http://schemas.microsoft.com/office/powerpoint/2010/main" xmlns="" val="2208415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(3)</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12476728"/>
              </p:ext>
            </p:extLst>
          </p:nvPr>
        </p:nvGraphicFramePr>
        <p:xfrm>
          <a:off x="433085" y="1124744"/>
          <a:ext cx="8229598" cy="4937760"/>
        </p:xfrm>
        <a:graphic>
          <a:graphicData uri="http://schemas.openxmlformats.org/drawingml/2006/table">
            <a:tbl>
              <a:tblPr bandRow="1">
                <a:tableStyleId>{8FD4443E-F989-4FC4-A0C8-D5A2AF1F390B}</a:tableStyleId>
              </a:tblPr>
              <a:tblGrid>
                <a:gridCol w="280831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922891">
                  <a:extLst>
                    <a:ext uri="{9D8B030D-6E8A-4147-A177-3AD203B41FA5}">
                      <a16:colId xmlns:a16="http://schemas.microsoft.com/office/drawing/2014/main" xmlns="" val="20002"/>
                    </a:ext>
                  </a:extLst>
                </a:gridCol>
                <a:gridCol w="274259">
                  <a:extLst>
                    <a:ext uri="{9D8B030D-6E8A-4147-A177-3AD203B41FA5}">
                      <a16:colId xmlns:a16="http://schemas.microsoft.com/office/drawing/2014/main" xmlns="" val="20003"/>
                    </a:ext>
                  </a:extLst>
                </a:gridCol>
              </a:tblGrid>
              <a:tr h="232141">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928563">
                <a:tc>
                  <a:txBody>
                    <a:bodyPr/>
                    <a:lstStyle/>
                    <a:p>
                      <a:pPr marL="0" marR="0" algn="just">
                        <a:lnSpc>
                          <a:spcPct val="90000"/>
                        </a:lnSpc>
                        <a:spcBef>
                          <a:spcPts val="0"/>
                        </a:spcBef>
                        <a:spcAft>
                          <a:spcPts val="0"/>
                        </a:spcAft>
                      </a:pPr>
                      <a:r>
                        <a:rPr lang="en-US" sz="1800" u="none" dirty="0">
                          <a:solidFill>
                            <a:schemeClr val="tx1"/>
                          </a:solidFill>
                          <a:effectLst/>
                          <a:latin typeface="+mn-lt"/>
                        </a:rPr>
                        <a:t>Factsheet on completed disciplinary proceedings on financial misconduct for the 2015/16 financial year </a:t>
                      </a:r>
                      <a:r>
                        <a:rPr lang="en-US" sz="1800" u="none" dirty="0" smtClean="0">
                          <a:solidFill>
                            <a:schemeClr val="tx1"/>
                          </a:solidFill>
                          <a:effectLst/>
                          <a:latin typeface="+mn-lt"/>
                        </a:rPr>
                        <a:t>produced</a:t>
                      </a:r>
                    </a:p>
                    <a:p>
                      <a:pPr marL="0" marR="0" algn="just">
                        <a:lnSpc>
                          <a:spcPct val="90000"/>
                        </a:lnSpc>
                        <a:spcBef>
                          <a:spcPts val="0"/>
                        </a:spcBef>
                        <a:spcAft>
                          <a:spcPts val="0"/>
                        </a:spcAft>
                      </a:pPr>
                      <a:endParaRPr lang="en-US" sz="1800" u="none" dirty="0" smtClean="0">
                        <a:solidFill>
                          <a:schemeClr val="tx1"/>
                        </a:solidFill>
                        <a:effectLst/>
                        <a:latin typeface="+mn-lt"/>
                      </a:endParaRP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4</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Advocacy workshops conducted in Mpumalanga</a:t>
                      </a:r>
                    </a:p>
                    <a:p>
                      <a:pPr marL="168275" marR="0" indent="-168275" algn="just">
                        <a:lnSpc>
                          <a:spcPct val="90000"/>
                        </a:lnSpc>
                        <a:spcBef>
                          <a:spcPts val="0"/>
                        </a:spcBef>
                        <a:spcAft>
                          <a:spcPts val="0"/>
                        </a:spcAft>
                        <a:buFont typeface="Arial" panose="020B0604020202020204" pitchFamily="34" charset="0"/>
                        <a:buChar char="•"/>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1 Workshop conducted in Gauteng</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Nov 2016 </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Jun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Factsheet approved in Sept 2016. Target achieved 2 months earlier than planned as a different verification approach was followed</a:t>
                      </a: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Workshops combined with grievance workshops to save costs</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1X Workshop conducted in 1</a:t>
                      </a:r>
                      <a:r>
                        <a:rPr lang="en-US" sz="1800" u="none"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quarter</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 early</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28563">
                <a:tc>
                  <a:txBody>
                    <a:bodyPr/>
                    <a:lstStyle/>
                    <a:p>
                      <a:pPr marL="0" marR="0" algn="just">
                        <a:lnSpc>
                          <a:spcPct val="90000"/>
                        </a:lnSpc>
                        <a:spcBef>
                          <a:spcPts val="0"/>
                        </a:spcBef>
                        <a:spcAft>
                          <a:spcPts val="0"/>
                        </a:spcAft>
                      </a:pPr>
                      <a:r>
                        <a:rPr lang="en-US" sz="1800" u="none" dirty="0">
                          <a:solidFill>
                            <a:schemeClr val="tx1"/>
                          </a:solidFill>
                          <a:effectLst/>
                          <a:latin typeface="+mn-lt"/>
                          <a:ea typeface="Times New Roman" panose="02020603050405020304" pitchFamily="18" charset="0"/>
                          <a:cs typeface="Arial" panose="020B0604020202020204" pitchFamily="34" charset="0"/>
                        </a:rPr>
                        <a:t>Management of the Financial Disclosure </a:t>
                      </a:r>
                      <a:r>
                        <a:rPr lang="en-US" sz="1800" u="none" dirty="0" smtClean="0">
                          <a:solidFill>
                            <a:schemeClr val="tx1"/>
                          </a:solidFill>
                          <a:effectLst/>
                          <a:latin typeface="+mn-lt"/>
                          <a:ea typeface="Times New Roman" panose="02020603050405020304" pitchFamily="18" charset="0"/>
                          <a:cs typeface="Arial" panose="020B0604020202020204" pitchFamily="34" charset="0"/>
                        </a:rPr>
                        <a:t>Framework (FDF)</a:t>
                      </a: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Arial" panose="020B0604020202020204" pitchFamily="34" charset="0"/>
                        </a:rPr>
                        <a:t>Report on the assessment of the Implementation of the FDF for 2014/15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2016</a:t>
                      </a: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Output completed in 1</a:t>
                      </a:r>
                      <a:r>
                        <a:rPr lang="en-GB" sz="1800" baseline="30000" dirty="0" smtClean="0">
                          <a:solidFill>
                            <a:schemeClr val="tx1"/>
                          </a:solidFill>
                          <a:effectLst/>
                          <a:latin typeface="+mn-lt"/>
                          <a:ea typeface="Times New Roman" panose="02020603050405020304" pitchFamily="18" charset="0"/>
                          <a:cs typeface="Arial" panose="020B0604020202020204" pitchFamily="34" charset="0"/>
                        </a:rPr>
                        <a:t>st</a:t>
                      </a:r>
                      <a:r>
                        <a:rPr lang="en-GB" sz="1800" dirty="0" smtClean="0">
                          <a:solidFill>
                            <a:schemeClr val="tx1"/>
                          </a:solidFill>
                          <a:effectLst/>
                          <a:latin typeface="+mn-lt"/>
                          <a:ea typeface="Times New Roman" panose="02020603050405020304" pitchFamily="18" charset="0"/>
                          <a:cs typeface="Arial" panose="020B0604020202020204" pitchFamily="34" charset="0"/>
                        </a:rPr>
                        <a:t> quarter</a:t>
                      </a: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37</a:t>
            </a:fld>
            <a:endParaRPr lang="en-US" sz="1400" b="0" dirty="0"/>
          </a:p>
        </p:txBody>
      </p:sp>
    </p:spTree>
    <p:extLst>
      <p:ext uri="{BB962C8B-B14F-4D97-AF65-F5344CB8AC3E}">
        <p14:creationId xmlns:p14="http://schemas.microsoft.com/office/powerpoint/2010/main" xmlns="" val="251731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(4)</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66235361"/>
              </p:ext>
            </p:extLst>
          </p:nvPr>
        </p:nvGraphicFramePr>
        <p:xfrm>
          <a:off x="352645" y="1268760"/>
          <a:ext cx="8459397" cy="4608576"/>
        </p:xfrm>
        <a:graphic>
          <a:graphicData uri="http://schemas.openxmlformats.org/drawingml/2006/table">
            <a:tbl>
              <a:tblPr bandRow="1">
                <a:tableStyleId>{8FD4443E-F989-4FC4-A0C8-D5A2AF1F390B}</a:tableStyleId>
              </a:tblPr>
              <a:tblGrid>
                <a:gridCol w="2886730">
                  <a:extLst>
                    <a:ext uri="{9D8B030D-6E8A-4147-A177-3AD203B41FA5}">
                      <a16:colId xmlns:a16="http://schemas.microsoft.com/office/drawing/2014/main" xmlns="" val="20000"/>
                    </a:ext>
                  </a:extLst>
                </a:gridCol>
                <a:gridCol w="1108172">
                  <a:extLst>
                    <a:ext uri="{9D8B030D-6E8A-4147-A177-3AD203B41FA5}">
                      <a16:colId xmlns:a16="http://schemas.microsoft.com/office/drawing/2014/main" xmlns="" val="20001"/>
                    </a:ext>
                  </a:extLst>
                </a:gridCol>
                <a:gridCol w="4173991">
                  <a:extLst>
                    <a:ext uri="{9D8B030D-6E8A-4147-A177-3AD203B41FA5}">
                      <a16:colId xmlns:a16="http://schemas.microsoft.com/office/drawing/2014/main" xmlns="" val="20002"/>
                    </a:ext>
                  </a:extLst>
                </a:gridCol>
                <a:gridCol w="290504">
                  <a:extLst>
                    <a:ext uri="{9D8B030D-6E8A-4147-A177-3AD203B41FA5}">
                      <a16:colId xmlns:a16="http://schemas.microsoft.com/office/drawing/2014/main" xmlns="" val="20003"/>
                    </a:ext>
                  </a:extLst>
                </a:gridCol>
              </a:tblGrid>
              <a:tr h="232141">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160704">
                <a:tc>
                  <a:txBody>
                    <a:bodyPr/>
                    <a:lstStyle/>
                    <a:p>
                      <a:pPr marL="0" marR="0" algn="just">
                        <a:lnSpc>
                          <a:spcPct val="90000"/>
                        </a:lnSpc>
                        <a:spcBef>
                          <a:spcPts val="0"/>
                        </a:spcBef>
                        <a:spcAft>
                          <a:spcPts val="0"/>
                        </a:spcAft>
                      </a:pPr>
                      <a:r>
                        <a:rPr lang="en-US" sz="1800" u="none" dirty="0">
                          <a:solidFill>
                            <a:schemeClr val="tx1"/>
                          </a:solidFill>
                          <a:effectLst/>
                          <a:latin typeface="+mn-lt"/>
                          <a:ea typeface="Times New Roman" panose="02020603050405020304" pitchFamily="18" charset="0"/>
                          <a:cs typeface="Arial" panose="020B0604020202020204" pitchFamily="34" charset="0"/>
                        </a:rPr>
                        <a:t>Management of the </a:t>
                      </a:r>
                      <a:r>
                        <a:rPr lang="en-US" sz="1800" u="none" dirty="0" smtClean="0">
                          <a:solidFill>
                            <a:schemeClr val="tx1"/>
                          </a:solidFill>
                          <a:effectLst/>
                          <a:latin typeface="+mn-lt"/>
                          <a:ea typeface="Times New Roman" panose="02020603050405020304" pitchFamily="18" charset="0"/>
                          <a:cs typeface="Arial" panose="020B0604020202020204" pitchFamily="34" charset="0"/>
                        </a:rPr>
                        <a:t>FDF (cont.)</a:t>
                      </a: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Arial" panose="020B0604020202020204" pitchFamily="34" charset="0"/>
                        </a:rPr>
                        <a:t>Commence</a:t>
                      </a:r>
                      <a:r>
                        <a:rPr lang="en-US" sz="1800" u="none" baseline="0" dirty="0" smtClean="0">
                          <a:solidFill>
                            <a:schemeClr val="tx1"/>
                          </a:solidFill>
                          <a:effectLst/>
                          <a:latin typeface="+mn-lt"/>
                          <a:ea typeface="Times New Roman" panose="02020603050405020304" pitchFamily="18" charset="0"/>
                          <a:cs typeface="Arial" panose="020B0604020202020204" pitchFamily="34" charset="0"/>
                        </a:rPr>
                        <a:t> with d</a:t>
                      </a:r>
                      <a:r>
                        <a:rPr lang="en-US" sz="1800" u="none" dirty="0" smtClean="0">
                          <a:solidFill>
                            <a:schemeClr val="tx1"/>
                          </a:solidFill>
                          <a:effectLst/>
                          <a:latin typeface="+mn-lt"/>
                          <a:ea typeface="Times New Roman" panose="02020603050405020304" pitchFamily="18" charset="0"/>
                          <a:cs typeface="Arial" panose="020B0604020202020204" pitchFamily="34" charset="0"/>
                        </a:rPr>
                        <a:t>raft report on the Implementation of the FDF for 2015/16 and compile a report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r>
                        <a:rPr lang="en-ZA" sz="1800" kern="1200" dirty="0" smtClean="0">
                          <a:solidFill>
                            <a:schemeClr val="tx1"/>
                          </a:solidFill>
                          <a:effectLst/>
                          <a:latin typeface="+mn-lt"/>
                          <a:ea typeface="+mn-ea"/>
                          <a:cs typeface="+mn-cs"/>
                        </a:rPr>
                        <a:t>The submission rate of financial disclosure forms as at December 2016 is as follows:</a:t>
                      </a:r>
                      <a:endParaRPr lang="en-US" sz="1800" kern="1200" dirty="0" smtClean="0">
                        <a:solidFill>
                          <a:schemeClr val="tx1"/>
                        </a:solidFill>
                        <a:effectLst/>
                        <a:latin typeface="+mn-lt"/>
                        <a:ea typeface="+mn-ea"/>
                        <a:cs typeface="+mn-cs"/>
                      </a:endParaRPr>
                    </a:p>
                    <a:p>
                      <a:r>
                        <a:rPr lang="en-ZA" sz="1800" kern="1200" dirty="0" smtClean="0">
                          <a:solidFill>
                            <a:schemeClr val="tx1"/>
                          </a:solidFill>
                          <a:effectLst/>
                          <a:latin typeface="+mn-lt"/>
                          <a:ea typeface="+mn-ea"/>
                          <a:cs typeface="+mn-cs"/>
                        </a:rPr>
                        <a:t>National departments (6000 (99%))</a:t>
                      </a:r>
                      <a:endParaRPr lang="en-US" dirty="0" smtClean="0">
                        <a:solidFill>
                          <a:schemeClr val="tx1"/>
                        </a:solidFill>
                        <a:effectLst/>
                      </a:endParaRPr>
                    </a:p>
                    <a:p>
                      <a:pPr lvl="0"/>
                      <a:r>
                        <a:rPr lang="en-ZA" sz="1800" kern="1200" dirty="0" smtClean="0">
                          <a:solidFill>
                            <a:schemeClr val="tx1"/>
                          </a:solidFill>
                          <a:effectLst/>
                          <a:latin typeface="+mn-lt"/>
                          <a:ea typeface="+mn-ea"/>
                          <a:cs typeface="+mn-cs"/>
                        </a:rPr>
                        <a:t>Provincial Departments (4220 (99.5%)</a:t>
                      </a:r>
                      <a:endParaRPr lang="en-US" dirty="0" smtClean="0">
                        <a:solidFill>
                          <a:schemeClr val="tx1"/>
                        </a:solidFill>
                        <a:effectLst/>
                      </a:endParaRPr>
                    </a:p>
                    <a:p>
                      <a:r>
                        <a:rPr lang="en-ZA" sz="1800" kern="1200" dirty="0" smtClean="0">
                          <a:solidFill>
                            <a:schemeClr val="tx1"/>
                          </a:solidFill>
                          <a:effectLst/>
                          <a:latin typeface="+mn-lt"/>
                          <a:ea typeface="+mn-ea"/>
                          <a:cs typeface="+mn-cs"/>
                        </a:rPr>
                        <a:t> Overall (10220 (99%))</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160704">
                <a:tc>
                  <a:txBody>
                    <a:bodyPr/>
                    <a:lstStyle/>
                    <a:p>
                      <a:pPr marL="0" marR="0" indent="0" algn="just">
                        <a:lnSpc>
                          <a:spcPct val="85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Investigation</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of complaints through early resolution (</a:t>
                      </a:r>
                      <a:r>
                        <a:rPr lang="en-GB" sz="1800" kern="1200" dirty="0" smtClean="0">
                          <a:solidFill>
                            <a:schemeClr val="tx1"/>
                          </a:solidFill>
                          <a:effectLst/>
                          <a:latin typeface="+mn-lt"/>
                          <a:ea typeface="+mn-ea"/>
                          <a:cs typeface="+mn-cs"/>
                        </a:rPr>
                        <a:t>80% of early resolution reports on complaints approved within 45 days from receipt of the complaint </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2 cases were received during the quarter and closed within 45 days from receipt of the complaint. </a:t>
                      </a:r>
                      <a:r>
                        <a:rPr lang="en-GB" sz="1800" kern="1200" dirty="0" smtClean="0">
                          <a:solidFill>
                            <a:schemeClr val="tx1"/>
                          </a:solidFill>
                          <a:effectLst/>
                          <a:latin typeface="+mn-lt"/>
                          <a:ea typeface="+mn-ea"/>
                          <a:cs typeface="+mn-cs"/>
                        </a:rPr>
                        <a:t>APP target not achieved as it was based on an estimated number of complaints anticipated to be received. Target amended to percentage</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a:t>
                      </a:r>
                      <a:r>
                        <a:rPr lang="en-US" sz="1400" baseline="0" dirty="0" smtClean="0">
                          <a:solidFill>
                            <a:schemeClr val="tx1"/>
                          </a:solidFill>
                          <a:effectLst/>
                          <a:latin typeface="+mn-lt"/>
                          <a:ea typeface="Times New Roman" panose="02020603050405020304" pitchFamily="18" charset="0"/>
                        </a:rPr>
                        <a:t> achieved</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38</a:t>
            </a:fld>
            <a:endParaRPr lang="en-US" sz="1400" b="0" dirty="0"/>
          </a:p>
        </p:txBody>
      </p:sp>
    </p:spTree>
    <p:extLst>
      <p:ext uri="{BB962C8B-B14F-4D97-AF65-F5344CB8AC3E}">
        <p14:creationId xmlns:p14="http://schemas.microsoft.com/office/powerpoint/2010/main" xmlns="" val="1089635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92088"/>
          </a:xfrm>
        </p:spPr>
        <p:txBody>
          <a:bodyPr/>
          <a:lstStyle/>
          <a:p>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(5)</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99254433"/>
              </p:ext>
            </p:extLst>
          </p:nvPr>
        </p:nvGraphicFramePr>
        <p:xfrm>
          <a:off x="473488" y="1268760"/>
          <a:ext cx="8346984" cy="4659956"/>
        </p:xfrm>
        <a:graphic>
          <a:graphicData uri="http://schemas.openxmlformats.org/drawingml/2006/table">
            <a:tbl>
              <a:tblPr bandRow="1">
                <a:tableStyleId>{8FD4443E-F989-4FC4-A0C8-D5A2AF1F390B}</a:tableStyleId>
              </a:tblPr>
              <a:tblGrid>
                <a:gridCol w="287651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03031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60764">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2468880">
                <a:tc>
                  <a:txBody>
                    <a:bodyPr/>
                    <a:lstStyle/>
                    <a:p>
                      <a:pPr marL="0" marR="0" algn="just">
                        <a:lnSpc>
                          <a:spcPct val="85000"/>
                        </a:lnSpc>
                        <a:spcBef>
                          <a:spcPts val="0"/>
                        </a:spcBef>
                        <a:spcAft>
                          <a:spcPts val="0"/>
                        </a:spcAft>
                      </a:pPr>
                      <a:r>
                        <a:rPr lang="en-GB" sz="1800" u="none" dirty="0" smtClean="0">
                          <a:solidFill>
                            <a:schemeClr val="tx1"/>
                          </a:solidFill>
                          <a:effectLst/>
                          <a:latin typeface="+mn-lt"/>
                          <a:ea typeface="Times New Roman" panose="02020603050405020304" pitchFamily="18" charset="0"/>
                          <a:cs typeface="Arial" panose="020B0604020202020204" pitchFamily="34" charset="0"/>
                        </a:rPr>
                        <a:t>Management of the National Anti-Corruption Hotline (NACH)</a:t>
                      </a:r>
                    </a:p>
                    <a:p>
                      <a:pPr marL="285750" marR="0" indent="-285750" algn="just">
                        <a:lnSpc>
                          <a:spcPct val="85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90% of NACH cases assessed</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and </a:t>
                      </a:r>
                      <a:r>
                        <a:rPr lang="en-GB" sz="1800" u="none" dirty="0" smtClean="0">
                          <a:solidFill>
                            <a:schemeClr val="tx1"/>
                          </a:solidFill>
                          <a:effectLst/>
                          <a:latin typeface="+mn-lt"/>
                          <a:ea typeface="Times New Roman" panose="02020603050405020304" pitchFamily="18" charset="0"/>
                          <a:cs typeface="Arial" panose="020B0604020202020204" pitchFamily="34" charset="0"/>
                        </a:rPr>
                        <a:t>referred to respective departments</a:t>
                      </a:r>
                    </a:p>
                    <a:p>
                      <a:pPr marL="285750" marR="0" indent="-285750" algn="just">
                        <a:lnSpc>
                          <a:spcPct val="85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Feedback on cases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monitored and assessed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Of the 538 cases received during the quarter, 490 (91%) were referred to departments within 21 days of receipt of the case report </a:t>
                      </a:r>
                      <a:endParaRPr lang="en-GB" sz="18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8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800" b="0" i="0" kern="1200" baseline="0" dirty="0" smtClean="0">
                          <a:solidFill>
                            <a:schemeClr val="tx1"/>
                          </a:solidFill>
                          <a:effectLst/>
                          <a:latin typeface="+mn-lt"/>
                          <a:ea typeface="+mn-ea"/>
                          <a:cs typeface="+mn-cs"/>
                        </a:rPr>
                        <a:t>Status of </a:t>
                      </a:r>
                      <a:r>
                        <a:rPr lang="en-GB" sz="1800" b="1" i="0" kern="1200" baseline="0" dirty="0" smtClean="0">
                          <a:solidFill>
                            <a:schemeClr val="tx1"/>
                          </a:solidFill>
                          <a:effectLst/>
                          <a:latin typeface="+mn-lt"/>
                          <a:ea typeface="+mn-ea"/>
                          <a:cs typeface="+mn-cs"/>
                        </a:rPr>
                        <a:t>1384 </a:t>
                      </a:r>
                      <a:r>
                        <a:rPr lang="en-GB" sz="1800" b="0" i="0" kern="1200" baseline="0" dirty="0" smtClean="0">
                          <a:solidFill>
                            <a:schemeClr val="tx1"/>
                          </a:solidFill>
                          <a:effectLst/>
                          <a:latin typeface="+mn-lt"/>
                          <a:ea typeface="+mn-ea"/>
                          <a:cs typeface="+mn-cs"/>
                        </a:rPr>
                        <a:t>NACH cases on the database:</a:t>
                      </a:r>
                    </a:p>
                    <a:p>
                      <a:pPr marL="285750" marR="0" indent="-285750" algn="just">
                        <a:lnSpc>
                          <a:spcPct val="100000"/>
                        </a:lnSpc>
                        <a:spcBef>
                          <a:spcPts val="0"/>
                        </a:spcBef>
                        <a:spcAft>
                          <a:spcPts val="0"/>
                        </a:spcAft>
                        <a:buFont typeface="Arial" panose="020B0604020202020204" pitchFamily="34" charset="0"/>
                        <a:buChar char="•"/>
                      </a:pPr>
                      <a:r>
                        <a:rPr lang="en-GB" sz="1800" kern="1200" baseline="0" dirty="0" smtClean="0">
                          <a:solidFill>
                            <a:schemeClr val="tx1"/>
                          </a:solidFill>
                          <a:effectLst/>
                          <a:latin typeface="+mn-lt"/>
                          <a:ea typeface="+mn-ea"/>
                          <a:cs typeface="+mn-cs"/>
                        </a:rPr>
                        <a:t>Feedback </a:t>
                      </a:r>
                      <a:r>
                        <a:rPr lang="en-GB" sz="1800" b="0" kern="1200" baseline="0" dirty="0" smtClean="0">
                          <a:solidFill>
                            <a:schemeClr val="tx1"/>
                          </a:solidFill>
                          <a:effectLst/>
                          <a:latin typeface="+mn-lt"/>
                          <a:ea typeface="+mn-ea"/>
                          <a:cs typeface="+mn-cs"/>
                        </a:rPr>
                        <a:t>received: 57%</a:t>
                      </a:r>
                    </a:p>
                    <a:p>
                      <a:pPr marL="285750" marR="0" indent="-285750" algn="just">
                        <a:lnSpc>
                          <a:spcPct val="100000"/>
                        </a:lnSpc>
                        <a:spcBef>
                          <a:spcPts val="0"/>
                        </a:spcBef>
                        <a:spcAft>
                          <a:spcPts val="0"/>
                        </a:spcAft>
                        <a:buFont typeface="Arial" panose="020B0604020202020204" pitchFamily="34" charset="0"/>
                        <a:buChar char="•"/>
                      </a:pPr>
                      <a:r>
                        <a:rPr lang="en-GB" sz="1800" b="0" kern="1200" baseline="0" dirty="0" smtClean="0">
                          <a:solidFill>
                            <a:schemeClr val="tx1"/>
                          </a:solidFill>
                          <a:effectLst/>
                          <a:latin typeface="+mn-lt"/>
                          <a:ea typeface="+mn-ea"/>
                          <a:cs typeface="+mn-cs"/>
                        </a:rPr>
                        <a:t>Closed: 52%</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74320">
                <a:tc>
                  <a:txBody>
                    <a:bodyPr/>
                    <a:lstStyle/>
                    <a:p>
                      <a:pPr marL="285750" marR="0" lvl="0" indent="-285750" algn="just">
                        <a:lnSpc>
                          <a:spcPct val="10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targeted visits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1800" kern="1200" dirty="0" smtClean="0">
                          <a:solidFill>
                            <a:schemeClr val="tx1"/>
                          </a:solidFill>
                          <a:effectLst/>
                          <a:latin typeface="+mn-lt"/>
                          <a:ea typeface="+mn-ea"/>
                          <a:cs typeface="+mn-cs"/>
                        </a:rPr>
                        <a:t>5 targeted visits in Jul and Aug 2016</a:t>
                      </a:r>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02824">
                <a:tc>
                  <a:txBody>
                    <a:bodyPr/>
                    <a:lstStyle/>
                    <a:p>
                      <a:pPr marL="285750" marR="0" lvl="0" indent="-285750" algn="just">
                        <a:lnSpc>
                          <a:spcPct val="10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workshops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ea typeface="Times New Roman" panose="02020603050405020304" pitchFamily="18" charset="0"/>
                          <a:cs typeface="Times New Roman" panose="02020603050405020304" pitchFamily="18" charset="0"/>
                        </a:rPr>
                        <a:t>2 workshops held in Sept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476576">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roundtable held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in KZN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Nov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Output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completed in 1</a:t>
                      </a:r>
                      <a:r>
                        <a:rPr lang="en-US" sz="1800" u="none" baseline="30000" dirty="0" smtClean="0">
                          <a:solidFill>
                            <a:schemeClr val="tx1"/>
                          </a:solidFill>
                          <a:effectLst/>
                          <a:latin typeface="+mn-lt"/>
                          <a:ea typeface="Times New Roman" panose="02020603050405020304" pitchFamily="18" charset="0"/>
                          <a:cs typeface="Times New Roman" panose="02020603050405020304" pitchFamily="18" charset="0"/>
                        </a:rPr>
                        <a:t>st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quarter</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482292">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produced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on the promotion of the NACH in the Northern Cape</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Draft report produced in Dec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39</a:t>
            </a:fld>
            <a:endParaRPr lang="en-US" sz="1400" b="0" dirty="0"/>
          </a:p>
        </p:txBody>
      </p:sp>
    </p:spTree>
    <p:extLst>
      <p:ext uri="{BB962C8B-B14F-4D97-AF65-F5344CB8AC3E}">
        <p14:creationId xmlns:p14="http://schemas.microsoft.com/office/powerpoint/2010/main" xmlns="" val="238685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4</a:t>
            </a:fld>
            <a:endParaRPr lang="en-US" sz="1400" b="0" dirty="0"/>
          </a:p>
        </p:txBody>
      </p:sp>
      <p:sp>
        <p:nvSpPr>
          <p:cNvPr id="5" name="Content Placeholder 2"/>
          <p:cNvSpPr txBox="1">
            <a:spLocks/>
          </p:cNvSpPr>
          <p:nvPr/>
        </p:nvSpPr>
        <p:spPr bwMode="auto">
          <a:xfrm>
            <a:off x="395536" y="1346176"/>
            <a:ext cx="8157592" cy="2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lvl="0" indent="-285750" algn="just">
              <a:lnSpc>
                <a:spcPct val="105000"/>
              </a:lnSpc>
              <a:buFont typeface="Arial" panose="020B0604020202020204" pitchFamily="34" charset="0"/>
              <a:buChar char="•"/>
            </a:pPr>
            <a:r>
              <a:rPr lang="en-ZA" sz="1800" b="0" dirty="0" smtClean="0"/>
              <a:t>The overall performance of the PSC is on track to meet 80% of its annual targets. The targets of most of the outputs of the PSC is set for completion in the fourth quarter of the financial year.</a:t>
            </a:r>
          </a:p>
          <a:p>
            <a:pPr marL="285750" lvl="0" indent="-285750" algn="just">
              <a:lnSpc>
                <a:spcPct val="105000"/>
              </a:lnSpc>
              <a:buFont typeface="Arial" panose="020B0604020202020204" pitchFamily="34" charset="0"/>
              <a:buChar char="•"/>
            </a:pPr>
            <a:r>
              <a:rPr lang="en-US" sz="1800" b="0" dirty="0" smtClean="0"/>
              <a:t>The major challenges were due </a:t>
            </a:r>
            <a:r>
              <a:rPr lang="en-US" sz="1800" b="0" dirty="0"/>
              <a:t>to </a:t>
            </a:r>
            <a:r>
              <a:rPr lang="en-US" sz="1800" b="0" dirty="0" smtClean="0"/>
              <a:t>a lack of financial resource capacity, the need for further research, and third party performance (slow/ inadequate responses from departments/ procurement </a:t>
            </a:r>
            <a:r>
              <a:rPr lang="en-US" sz="1800" b="0" dirty="0"/>
              <a:t>of office </a:t>
            </a:r>
            <a:r>
              <a:rPr lang="en-US" sz="1800" b="0" dirty="0" smtClean="0"/>
              <a:t>accommodation by the DPW).</a:t>
            </a:r>
            <a:endParaRPr lang="en-US" sz="1800" b="0" dirty="0"/>
          </a:p>
        </p:txBody>
      </p:sp>
      <p:graphicFrame>
        <p:nvGraphicFramePr>
          <p:cNvPr id="7" name="Chart 6"/>
          <p:cNvGraphicFramePr>
            <a:graphicFrameLocks/>
          </p:cNvGraphicFramePr>
          <p:nvPr>
            <p:extLst>
              <p:ext uri="{D42A27DB-BD31-4B8C-83A1-F6EECF244321}">
                <p14:modId xmlns:p14="http://schemas.microsoft.com/office/powerpoint/2010/main" xmlns="" val="1509833246"/>
              </p:ext>
            </p:extLst>
          </p:nvPr>
        </p:nvGraphicFramePr>
        <p:xfrm>
          <a:off x="477530" y="3356992"/>
          <a:ext cx="8219614"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76099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54968"/>
          </a:xfrm>
        </p:spPr>
        <p:txBody>
          <a:bodyPr/>
          <a:lstStyle/>
          <a:p>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(6)</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170354213"/>
              </p:ext>
            </p:extLst>
          </p:nvPr>
        </p:nvGraphicFramePr>
        <p:xfrm>
          <a:off x="467546" y="1412776"/>
          <a:ext cx="8229598" cy="4759452"/>
        </p:xfrm>
        <a:graphic>
          <a:graphicData uri="http://schemas.openxmlformats.org/drawingml/2006/table">
            <a:tbl>
              <a:tblPr bandRow="1">
                <a:tableStyleId>{8FD4443E-F989-4FC4-A0C8-D5A2AF1F390B}</a:tableStyleId>
              </a:tblPr>
              <a:tblGrid>
                <a:gridCol w="302052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2"/>
                    </a:ext>
                  </a:extLst>
                </a:gridCol>
                <a:gridCol w="312526">
                  <a:extLst>
                    <a:ext uri="{9D8B030D-6E8A-4147-A177-3AD203B41FA5}">
                      <a16:colId xmlns:a16="http://schemas.microsoft.com/office/drawing/2014/main" xmlns="" val="20003"/>
                    </a:ext>
                  </a:extLst>
                </a:gridCol>
              </a:tblGrid>
              <a:tr h="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2nd &amp; 3rd QUARTER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35619">
                <a:tc>
                  <a:txBody>
                    <a:bodyPr/>
                    <a:lstStyle/>
                    <a:p>
                      <a:pPr marL="0" marR="0" algn="just">
                        <a:lnSpc>
                          <a:spcPct val="85000"/>
                        </a:lnSpc>
                        <a:spcBef>
                          <a:spcPts val="0"/>
                        </a:spcBef>
                        <a:spcAft>
                          <a:spcPts val="0"/>
                        </a:spcAft>
                      </a:pPr>
                      <a:r>
                        <a:rPr lang="en-US" sz="1800" u="none" kern="1200" dirty="0">
                          <a:solidFill>
                            <a:schemeClr val="tx1"/>
                          </a:solidFill>
                          <a:effectLst/>
                          <a:latin typeface="+mn-lt"/>
                          <a:ea typeface="Times New Roman" panose="02020603050405020304" pitchFamily="18" charset="0"/>
                        </a:rPr>
                        <a:t>Promotion of professional ethics (3 year strategy) </a:t>
                      </a:r>
                      <a:endParaRPr lang="en-US" sz="1800" u="none" kern="1200" dirty="0" smtClean="0">
                        <a:solidFill>
                          <a:schemeClr val="tx1"/>
                        </a:solidFill>
                        <a:effectLst/>
                        <a:latin typeface="+mn-lt"/>
                        <a:ea typeface="Times New Roman" panose="02020603050405020304" pitchFamily="18" charset="0"/>
                      </a:endParaRPr>
                    </a:p>
                    <a:p>
                      <a:pPr marL="285750" marR="0" indent="-285750" algn="just">
                        <a:lnSpc>
                          <a:spcPct val="85000"/>
                        </a:lnSpc>
                        <a:spcBef>
                          <a:spcPts val="0"/>
                        </a:spcBef>
                        <a:spcAft>
                          <a:spcPts val="0"/>
                        </a:spcAft>
                        <a:buFont typeface="Arial" panose="020B0604020202020204" pitchFamily="34" charset="0"/>
                        <a:buChar char="•"/>
                      </a:pPr>
                      <a:r>
                        <a:rPr lang="en-US" sz="1800" u="none" kern="1200" dirty="0" smtClean="0">
                          <a:solidFill>
                            <a:schemeClr val="tx1"/>
                          </a:solidFill>
                          <a:effectLst/>
                          <a:latin typeface="+mn-lt"/>
                          <a:ea typeface="Times New Roman" panose="02020603050405020304" pitchFamily="18" charset="0"/>
                        </a:rPr>
                        <a:t>30 X advocacy</a:t>
                      </a:r>
                      <a:r>
                        <a:rPr lang="en-US" sz="1800" u="none" kern="1200" baseline="0" dirty="0" smtClean="0">
                          <a:solidFill>
                            <a:schemeClr val="tx1"/>
                          </a:solidFill>
                          <a:effectLst/>
                          <a:latin typeface="+mn-lt"/>
                          <a:ea typeface="Times New Roman" panose="02020603050405020304" pitchFamily="18" charset="0"/>
                        </a:rPr>
                        <a:t> </a:t>
                      </a:r>
                      <a:r>
                        <a:rPr lang="en-US" sz="1800" u="none" kern="1200" dirty="0" smtClean="0">
                          <a:solidFill>
                            <a:schemeClr val="tx1"/>
                          </a:solidFill>
                          <a:effectLst/>
                          <a:latin typeface="+mn-lt"/>
                          <a:ea typeface="Times New Roman" panose="02020603050405020304" pitchFamily="18" charset="0"/>
                        </a:rPr>
                        <a:t>workshops conducted</a:t>
                      </a:r>
                      <a:r>
                        <a:rPr lang="en-US" sz="1800" u="none" kern="1200" baseline="0" dirty="0" smtClean="0">
                          <a:solidFill>
                            <a:schemeClr val="tx1"/>
                          </a:solidFill>
                          <a:effectLst/>
                          <a:latin typeface="+mn-lt"/>
                          <a:ea typeface="Times New Roman" panose="02020603050405020304" pitchFamily="18" charset="0"/>
                        </a:rPr>
                        <a:t> at national level, Free State, KwaZulu-Natal, Western Cape</a:t>
                      </a:r>
                    </a:p>
                    <a:p>
                      <a:pPr marL="285750" marR="0" indent="-285750" algn="just">
                        <a:lnSpc>
                          <a:spcPct val="85000"/>
                        </a:lnSpc>
                        <a:spcBef>
                          <a:spcPts val="0"/>
                        </a:spcBef>
                        <a:spcAft>
                          <a:spcPts val="0"/>
                        </a:spcAft>
                        <a:buFont typeface="Arial" panose="020B0604020202020204" pitchFamily="34" charset="0"/>
                        <a:buChar char="•"/>
                      </a:pPr>
                      <a:endParaRPr lang="en-US" sz="1800" u="none" kern="12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National: 5 X workshops</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conducted from Jul to Sept 2016</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FS: 1 X workshop conducted in Sept 2016</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KZN: 3 X workshop conducted from Aug to Dec 2016</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WC: 31 X workshops conducted from Jul to Dec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Exceeded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95480">
                <a:tc>
                  <a:txBody>
                    <a:bodyPr/>
                    <a:lstStyle/>
                    <a:p>
                      <a:pPr marL="285750" marR="0" indent="-285750" algn="just"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u="none" kern="1200" dirty="0" smtClean="0">
                          <a:solidFill>
                            <a:schemeClr val="tx1"/>
                          </a:solidFill>
                          <a:effectLst/>
                          <a:latin typeface="+mn-lt"/>
                          <a:ea typeface="Times New Roman" panose="02020603050405020304" pitchFamily="18" charset="0"/>
                        </a:rPr>
                        <a:t>International Anti-Corruption Day (9</a:t>
                      </a:r>
                      <a:r>
                        <a:rPr lang="en-US" sz="1800" u="none" kern="1200" baseline="0" dirty="0" smtClean="0">
                          <a:solidFill>
                            <a:schemeClr val="tx1"/>
                          </a:solidFill>
                          <a:effectLst/>
                          <a:latin typeface="+mn-lt"/>
                          <a:ea typeface="Times New Roman" panose="02020603050405020304" pitchFamily="18" charset="0"/>
                        </a:rPr>
                        <a:t> December)</a:t>
                      </a:r>
                      <a:r>
                        <a:rPr lang="en-US" sz="1800" u="none" kern="1200" dirty="0" smtClean="0">
                          <a:solidFill>
                            <a:schemeClr val="tx1"/>
                          </a:solidFill>
                          <a:effectLst/>
                          <a:latin typeface="+mn-lt"/>
                          <a:ea typeface="Times New Roman" panose="02020603050405020304" pitchFamily="18" charset="0"/>
                        </a:rPr>
                        <a:t> commemorated</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International Anti-Corruption day commemorated in December 2016</a:t>
                      </a:r>
                      <a:endParaRPr lang="en-US" sz="1800" baseline="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35619">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Report on an analysis of the anti-corruption capacity and capabilities of the Northern Cape provincial departments </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Draft report produced in December 2016</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40</a:t>
            </a:fld>
            <a:endParaRPr lang="en-US" sz="1400" b="0" dirty="0"/>
          </a:p>
        </p:txBody>
      </p:sp>
    </p:spTree>
    <p:extLst>
      <p:ext uri="{BB962C8B-B14F-4D97-AF65-F5344CB8AC3E}">
        <p14:creationId xmlns:p14="http://schemas.microsoft.com/office/powerpoint/2010/main" xmlns="" val="1142502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endParaRPr lang="en-US" smtClean="0"/>
          </a:p>
        </p:txBody>
      </p:sp>
      <p:pic>
        <p:nvPicPr>
          <p:cNvPr id="75782" name="Picture 5"/>
          <p:cNvPicPr>
            <a:picLocks noChangeAspect="1"/>
          </p:cNvPicPr>
          <p:nvPr/>
        </p:nvPicPr>
        <p:blipFill>
          <a:blip r:embed="rId3" cstate="print">
            <a:extLst>
              <a:ext uri="{28A0092B-C50C-407E-A947-70E740481C1C}">
                <a14:useLocalDpi xmlns:a14="http://schemas.microsoft.com/office/drawing/2010/main" xmlns="" val="0"/>
              </a:ext>
            </a:extLst>
          </a:blip>
          <a:srcRect t="34808" r="186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Rectangle 6"/>
          <p:cNvSpPr>
            <a:spLocks noChangeArrowheads="1"/>
          </p:cNvSpPr>
          <p:nvPr/>
        </p:nvSpPr>
        <p:spPr bwMode="auto">
          <a:xfrm>
            <a:off x="2882900" y="1612900"/>
            <a:ext cx="3898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6666"/>
              </a:buClr>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sz="7200">
                <a:solidFill>
                  <a:srgbClr val="FFFF99"/>
                </a:solidFill>
                <a:latin typeface="Monotype Corsiva" panose="03010101010201010101" pitchFamily="66" charset="0"/>
              </a:rPr>
              <a:t>Thank you</a:t>
            </a:r>
          </a:p>
          <a:p>
            <a:pPr>
              <a:spcBef>
                <a:spcPct val="0"/>
              </a:spcBef>
              <a:buClrTx/>
              <a:buSzTx/>
              <a:buFontTx/>
              <a:buNone/>
            </a:pPr>
            <a:r>
              <a:rPr lang="en-US" sz="7200">
                <a:solidFill>
                  <a:srgbClr val="FFFF99"/>
                </a:solidFill>
                <a:latin typeface="Monotype Corsiva" panose="03010101010201010101" pitchFamily="66" charset="0"/>
              </a:rPr>
              <a:t>Siyabonga</a:t>
            </a:r>
          </a:p>
        </p:txBody>
      </p:sp>
      <p:sp>
        <p:nvSpPr>
          <p:cNvPr id="8" name="Rectangle 7"/>
          <p:cNvSpPr>
            <a:spLocks noChangeArrowheads="1"/>
          </p:cNvSpPr>
          <p:nvPr/>
        </p:nvSpPr>
        <p:spPr bwMode="auto">
          <a:xfrm>
            <a:off x="936625" y="4781550"/>
            <a:ext cx="6864350" cy="1628775"/>
          </a:xfrm>
          <a:prstGeom prst="rect">
            <a:avLst/>
          </a:prstGeom>
          <a:noFill/>
          <a:ln>
            <a:noFill/>
          </a:ln>
          <a:extLst/>
        </p:spPr>
        <p:txBody>
          <a:bodyPr wrap="none" anchor="ctr"/>
          <a:lstStyle/>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PSC Website: </a:t>
            </a:r>
            <a:r>
              <a:rPr lang="en-US" sz="2800" b="1" dirty="0">
                <a:solidFill>
                  <a:schemeClr val="bg1"/>
                </a:solidFill>
                <a:effectLst>
                  <a:outerShdw blurRad="38100" dist="38100" dir="2700000" algn="tl">
                    <a:srgbClr val="000000">
                      <a:alpha val="43137"/>
                    </a:srgbClr>
                  </a:outerShdw>
                </a:effectLst>
                <a:latin typeface="Monotype Corsiva" panose="03010101010201010101" pitchFamily="66" charset="0"/>
              </a:rPr>
              <a:t>www.psc.gov.za</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National Anti-Corruption Hotline for the Public Service:  </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xmlns="" val="88131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(2)</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5</a:t>
            </a:fld>
            <a:endParaRPr lang="en-US" sz="1400" b="0" dirty="0"/>
          </a:p>
        </p:txBody>
      </p:sp>
      <p:sp>
        <p:nvSpPr>
          <p:cNvPr id="5" name="Content Placeholder 2"/>
          <p:cNvSpPr txBox="1">
            <a:spLocks/>
          </p:cNvSpPr>
          <p:nvPr/>
        </p:nvSpPr>
        <p:spPr bwMode="auto">
          <a:xfrm>
            <a:off x="459144" y="1299484"/>
            <a:ext cx="8157592"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lvl="0" indent="-285750" algn="just">
              <a:buFont typeface="Arial" panose="020B0604020202020204" pitchFamily="34" charset="0"/>
              <a:buChar char="•"/>
            </a:pPr>
            <a:r>
              <a:rPr lang="en-US" sz="1800" b="0" dirty="0" smtClean="0"/>
              <a:t>During the period under review, the PSC continued with the investigation of grievances and of the 580 grievances lodged 78% were finalized.</a:t>
            </a:r>
          </a:p>
          <a:p>
            <a:pPr marL="285750" lvl="0" indent="-285750" algn="just">
              <a:buFont typeface="Arial" panose="020B0604020202020204" pitchFamily="34" charset="0"/>
              <a:buChar char="•"/>
            </a:pPr>
            <a:r>
              <a:rPr lang="en-US" sz="1800" b="0" dirty="0" smtClean="0"/>
              <a:t>A trends analysis of grievances was also conducted and a Factsheet was accordingly published.</a:t>
            </a:r>
          </a:p>
          <a:p>
            <a:pPr marL="285750" lvl="0" indent="-285750" algn="just">
              <a:buFont typeface="Arial" panose="020B0604020202020204" pitchFamily="34" charset="0"/>
              <a:buChar char="•"/>
            </a:pPr>
            <a:r>
              <a:rPr lang="en-US" sz="1800" b="0" dirty="0" smtClean="0"/>
              <a:t>Rules on the referral and investigation of grievances by the PSC was </a:t>
            </a:r>
            <a:r>
              <a:rPr lang="en-US" sz="1800" b="0" dirty="0" err="1" smtClean="0"/>
              <a:t>gazetted</a:t>
            </a:r>
            <a:r>
              <a:rPr lang="en-US" sz="1800" b="0" dirty="0" smtClean="0"/>
              <a:t> in October 2016 and various advocacy workshops were accordingly conducted.</a:t>
            </a:r>
          </a:p>
          <a:p>
            <a:pPr marL="285750" lvl="0" indent="-285750" algn="just">
              <a:buFont typeface="Arial" panose="020B0604020202020204" pitchFamily="34" charset="0"/>
              <a:buChar char="•"/>
            </a:pPr>
            <a:r>
              <a:rPr lang="en-US" sz="1800" b="0" dirty="0" smtClean="0"/>
              <a:t>The PSC also had engagements with various stakeholders on the Promotion of the Constitutional Values and Principles and commenced with pilot assessments in three departments.</a:t>
            </a:r>
          </a:p>
          <a:p>
            <a:pPr marL="285750" lvl="0" indent="-285750" algn="just">
              <a:buFont typeface="Arial" panose="020B0604020202020204" pitchFamily="34" charset="0"/>
              <a:buChar char="•"/>
            </a:pPr>
            <a:r>
              <a:rPr lang="en-US" sz="1800" b="0" dirty="0" smtClean="0"/>
              <a:t>Inspections were concluded in health facilities in the Eastern Cape, Free State, KwaZulu-Natal and North West, as well as border gates in the Free State and Mpumalanga. Inspections in respect of the value chain on the availability of learning material at selected schools were conducted in January 2017.</a:t>
            </a:r>
          </a:p>
          <a:p>
            <a:pPr marL="285750" lvl="0" indent="-285750" algn="just">
              <a:buFont typeface="Arial" panose="020B0604020202020204" pitchFamily="34" charset="0"/>
              <a:buChar char="•"/>
            </a:pPr>
            <a:r>
              <a:rPr lang="en-US" sz="1800" b="0" dirty="0" smtClean="0"/>
              <a:t>56% of the 283 complaints lodged with the PSC were investigated and concluded.</a:t>
            </a:r>
          </a:p>
          <a:p>
            <a:pPr marL="285750" lvl="0" indent="-285750" algn="just">
              <a:buFont typeface="Arial" panose="020B0604020202020204" pitchFamily="34" charset="0"/>
              <a:buChar char="•"/>
            </a:pPr>
            <a:endParaRPr lang="en-US" sz="1800" b="0" dirty="0"/>
          </a:p>
        </p:txBody>
      </p:sp>
    </p:spTree>
    <p:extLst>
      <p:ext uri="{BB962C8B-B14F-4D97-AF65-F5344CB8AC3E}">
        <p14:creationId xmlns:p14="http://schemas.microsoft.com/office/powerpoint/2010/main" xmlns="" val="420675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a:t>
            </a:fld>
            <a:endParaRPr lang="en-US" sz="1400" b="0" dirty="0">
              <a:solidFill>
                <a:srgbClr val="000000"/>
              </a:solidFill>
            </a:endParaRPr>
          </a:p>
        </p:txBody>
      </p:sp>
      <p:sp>
        <p:nvSpPr>
          <p:cNvPr id="2" name="Content Placeholder 1"/>
          <p:cNvSpPr>
            <a:spLocks noGrp="1"/>
          </p:cNvSpPr>
          <p:nvPr>
            <p:ph idx="1"/>
          </p:nvPr>
        </p:nvSpPr>
        <p:spPr>
          <a:xfrm>
            <a:off x="514996" y="1412936"/>
            <a:ext cx="8229600" cy="503510"/>
          </a:xfrm>
        </p:spPr>
        <p:txBody>
          <a:bodyPr/>
          <a:lstStyle/>
          <a:p>
            <a:pPr eaLnBrk="1" hangingPunct="1">
              <a:lnSpc>
                <a:spcPct val="80000"/>
              </a:lnSpc>
              <a:defRPr/>
            </a:pPr>
            <a:r>
              <a:rPr lang="en-ZA" sz="1800" dirty="0" smtClean="0"/>
              <a:t>Expenditure Against Budget as at 31 December 2016 </a:t>
            </a:r>
            <a:endParaRPr lang="en-US" sz="1400" dirty="0">
              <a:cs typeface="Aharoni" pitchFamily="2" charset="-79"/>
            </a:endParaRPr>
          </a:p>
        </p:txBody>
      </p:sp>
      <p:sp>
        <p:nvSpPr>
          <p:cNvPr id="11" name="Rectangle 2"/>
          <p:cNvSpPr txBox="1">
            <a:spLocks noChangeArrowheads="1"/>
          </p:cNvSpPr>
          <p:nvPr/>
        </p:nvSpPr>
        <p:spPr bwMode="auto">
          <a:xfrm>
            <a:off x="428625" y="763189"/>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lnSpc>
                <a:spcPct val="80000"/>
              </a:lnSpc>
              <a:defRPr/>
            </a:pPr>
            <a:r>
              <a:rPr lang="en-ZA" dirty="0" smtClean="0">
                <a:solidFill>
                  <a:srgbClr val="993300"/>
                </a:solidFill>
                <a:latin typeface="Berlin Sans FB Demi" panose="020E0802020502020306" pitchFamily="34" charset="0"/>
              </a:rPr>
              <a:t>FINANCIAL REPORT</a:t>
            </a:r>
            <a:endParaRPr lang="en-US" sz="2400" dirty="0" smtClean="0">
              <a:solidFill>
                <a:srgbClr val="DAEDEF">
                  <a:lumMod val="25000"/>
                </a:srgbClr>
              </a:solidFill>
              <a:latin typeface="Berlin Sans FB Demi" pitchFamily="34" charset="0"/>
              <a:cs typeface="Aharoni" pitchFamily="2" charset="-79"/>
            </a:endParaRPr>
          </a:p>
        </p:txBody>
      </p:sp>
      <p:graphicFrame>
        <p:nvGraphicFramePr>
          <p:cNvPr id="9" name="Content Placeholder 3"/>
          <p:cNvGraphicFramePr>
            <a:graphicFrameLocks/>
          </p:cNvGraphicFramePr>
          <p:nvPr>
            <p:extLst>
              <p:ext uri="{D42A27DB-BD31-4B8C-83A1-F6EECF244321}">
                <p14:modId xmlns:p14="http://schemas.microsoft.com/office/powerpoint/2010/main" xmlns="" val="2892092634"/>
              </p:ext>
            </p:extLst>
          </p:nvPr>
        </p:nvGraphicFramePr>
        <p:xfrm>
          <a:off x="463561" y="1916446"/>
          <a:ext cx="8229600" cy="3888431"/>
        </p:xfrm>
        <a:graphic>
          <a:graphicData uri="http://schemas.openxmlformats.org/drawingml/2006/table">
            <a:tbl>
              <a:tblPr firstRow="1" bandRow="1">
                <a:tableStyleId>{8FD4443E-F989-4FC4-A0C8-D5A2AF1F390B}</a:tableStyleId>
              </a:tblPr>
              <a:tblGrid>
                <a:gridCol w="5302730">
                  <a:extLst>
                    <a:ext uri="{9D8B030D-6E8A-4147-A177-3AD203B41FA5}">
                      <a16:colId xmlns:a16="http://schemas.microsoft.com/office/drawing/2014/main" xmlns="" val="20000"/>
                    </a:ext>
                  </a:extLst>
                </a:gridCol>
                <a:gridCol w="2926870">
                  <a:extLst>
                    <a:ext uri="{9D8B030D-6E8A-4147-A177-3AD203B41FA5}">
                      <a16:colId xmlns:a16="http://schemas.microsoft.com/office/drawing/2014/main" xmlns="" val="20001"/>
                    </a:ext>
                  </a:extLst>
                </a:gridCol>
              </a:tblGrid>
              <a:tr h="448321">
                <a:tc>
                  <a:txBody>
                    <a:bodyPr/>
                    <a:lstStyle/>
                    <a:p>
                      <a:pPr algn="ctr"/>
                      <a:endParaRPr lang="en-ZA" sz="1800" dirty="0">
                        <a:solidFill>
                          <a:schemeClr val="tx1"/>
                        </a:solidFill>
                        <a:latin typeface="+mn-lt"/>
                      </a:endParaRPr>
                    </a:p>
                  </a:txBody>
                  <a:tcPr marL="91431" marR="91431" marT="45713" marB="45713"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r"/>
                      <a:r>
                        <a:rPr lang="en-ZA" sz="1800" b="0" dirty="0" smtClean="0"/>
                        <a:t>R’000</a:t>
                      </a:r>
                      <a:endParaRPr lang="en-ZA" sz="1800" b="0" dirty="0">
                        <a:solidFill>
                          <a:srgbClr val="FFFF00"/>
                        </a:solidFill>
                        <a:latin typeface="+mn-lt"/>
                      </a:endParaRPr>
                    </a:p>
                  </a:txBody>
                  <a:tcPr marL="91431" marR="91431" marT="45713" marB="45713"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xmlns="" val="10000"/>
                  </a:ext>
                </a:extLst>
              </a:tr>
              <a:tr h="552658">
                <a:tc>
                  <a:txBody>
                    <a:bodyPr/>
                    <a:lstStyle/>
                    <a:p>
                      <a:r>
                        <a:rPr lang="en-ZA" sz="1800" dirty="0" smtClean="0">
                          <a:solidFill>
                            <a:schemeClr val="tx1"/>
                          </a:solidFill>
                        </a:rPr>
                        <a:t>Adjusted</a:t>
                      </a:r>
                      <a:r>
                        <a:rPr lang="en-ZA" sz="1800" baseline="0" dirty="0" smtClean="0">
                          <a:solidFill>
                            <a:schemeClr val="tx1"/>
                          </a:solidFill>
                        </a:rPr>
                        <a:t> </a:t>
                      </a:r>
                      <a:r>
                        <a:rPr lang="en-ZA" sz="1800" dirty="0" smtClean="0">
                          <a:solidFill>
                            <a:schemeClr val="tx1"/>
                          </a:solidFill>
                        </a:rPr>
                        <a:t>Budget for 2016/17</a:t>
                      </a:r>
                      <a:endParaRPr lang="en-ZA" sz="1800" b="0"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800" u="none" strike="noStrike" dirty="0" smtClean="0">
                          <a:solidFill>
                            <a:schemeClr val="tx1"/>
                          </a:solidFill>
                        </a:rPr>
                        <a:t>229 233</a:t>
                      </a:r>
                      <a:endParaRPr lang="en-ZA" sz="1800" b="1" i="0" u="none" strike="noStrike" dirty="0" smtClean="0">
                        <a:solidFill>
                          <a:schemeClr val="tx1"/>
                        </a:solidFill>
                        <a:latin typeface="Arial" pitchFamily="34" charset="0"/>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1"/>
                  </a:ext>
                </a:extLst>
              </a:tr>
              <a:tr h="448321">
                <a:tc>
                  <a:txBody>
                    <a:bodyPr/>
                    <a:lstStyle/>
                    <a:p>
                      <a:r>
                        <a:rPr lang="en-ZA" sz="1800" dirty="0" smtClean="0">
                          <a:solidFill>
                            <a:schemeClr val="tx1"/>
                          </a:solidFill>
                        </a:rPr>
                        <a:t>Expenditure</a:t>
                      </a:r>
                      <a:r>
                        <a:rPr lang="en-ZA" sz="1800" baseline="0" dirty="0" smtClean="0">
                          <a:solidFill>
                            <a:schemeClr val="tx1"/>
                          </a:solidFill>
                        </a:rPr>
                        <a:t> for December month</a:t>
                      </a:r>
                      <a:endParaRPr lang="en-ZA" sz="1800" b="0"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spcAft>
                          <a:spcPts val="0"/>
                        </a:spcAft>
                      </a:pPr>
                      <a:r>
                        <a:rPr lang="en-ZA" sz="1800" dirty="0" smtClean="0">
                          <a:solidFill>
                            <a:schemeClr val="tx1"/>
                          </a:solidFill>
                        </a:rPr>
                        <a:t>17 950</a:t>
                      </a:r>
                      <a:endParaRPr lang="en-ZA" sz="18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2"/>
                  </a:ext>
                </a:extLst>
              </a:tr>
              <a:tr h="514163">
                <a:tc>
                  <a:txBody>
                    <a:bodyPr/>
                    <a:lstStyle/>
                    <a:p>
                      <a:r>
                        <a:rPr lang="en-ZA" sz="1800" dirty="0" smtClean="0">
                          <a:solidFill>
                            <a:schemeClr val="tx1"/>
                          </a:solidFill>
                        </a:rPr>
                        <a:t>Expenditure</a:t>
                      </a:r>
                      <a:r>
                        <a:rPr lang="en-ZA" sz="1800" baseline="0" dirty="0" smtClean="0">
                          <a:solidFill>
                            <a:schemeClr val="tx1"/>
                          </a:solidFill>
                        </a:rPr>
                        <a:t> as at 31 December 2016</a:t>
                      </a:r>
                      <a:endParaRPr lang="en-ZA" sz="1800" b="0"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r>
                        <a:rPr lang="en-GB" sz="1800" dirty="0" smtClean="0">
                          <a:solidFill>
                            <a:schemeClr val="tx1"/>
                          </a:solidFill>
                        </a:rPr>
                        <a:t>170 219</a:t>
                      </a:r>
                      <a:endParaRPr lang="en-GB" sz="1800" b="1" dirty="0">
                        <a:solidFill>
                          <a:schemeClr val="tx1"/>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3"/>
                  </a:ext>
                </a:extLst>
              </a:tr>
              <a:tr h="514163">
                <a:tc>
                  <a:txBody>
                    <a:bodyPr/>
                    <a:lstStyle/>
                    <a:p>
                      <a:r>
                        <a:rPr lang="en-ZA" sz="1800" dirty="0" smtClean="0">
                          <a:solidFill>
                            <a:schemeClr val="tx1"/>
                          </a:solidFill>
                        </a:rPr>
                        <a:t>Available budget</a:t>
                      </a:r>
                      <a:endParaRPr lang="en-ZA" sz="1800" b="0"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r>
                        <a:rPr lang="en-GB" sz="1800" dirty="0" smtClean="0">
                          <a:solidFill>
                            <a:schemeClr val="tx1"/>
                          </a:solidFill>
                        </a:rPr>
                        <a:t>58</a:t>
                      </a:r>
                      <a:r>
                        <a:rPr lang="en-GB" sz="1800" baseline="0" dirty="0" smtClean="0">
                          <a:solidFill>
                            <a:schemeClr val="tx1"/>
                          </a:solidFill>
                        </a:rPr>
                        <a:t> 891</a:t>
                      </a:r>
                      <a:endParaRPr lang="en-GB" sz="1800" b="1" dirty="0">
                        <a:solidFill>
                          <a:schemeClr val="tx1"/>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4"/>
                  </a:ext>
                </a:extLst>
              </a:tr>
              <a:tr h="448321">
                <a:tc>
                  <a:txBody>
                    <a:bodyPr/>
                    <a:lstStyle/>
                    <a:p>
                      <a:r>
                        <a:rPr lang="en-ZA" sz="1800" dirty="0" smtClean="0">
                          <a:solidFill>
                            <a:schemeClr val="tx1"/>
                          </a:solidFill>
                        </a:rPr>
                        <a:t>Norm</a:t>
                      </a:r>
                      <a:endParaRPr lang="en-ZA" sz="1800" b="1"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spcAft>
                          <a:spcPts val="0"/>
                        </a:spcAft>
                      </a:pPr>
                      <a:r>
                        <a:rPr lang="en-ZA" sz="1800" dirty="0" smtClean="0">
                          <a:solidFill>
                            <a:schemeClr val="tx1"/>
                          </a:solidFill>
                        </a:rPr>
                        <a:t>75.00%</a:t>
                      </a:r>
                      <a:endParaRPr lang="en-ZA" sz="1800" b="1"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5"/>
                  </a:ext>
                </a:extLst>
              </a:tr>
              <a:tr h="448321">
                <a:tc>
                  <a:txBody>
                    <a:bodyPr/>
                    <a:lstStyle/>
                    <a:p>
                      <a:r>
                        <a:rPr lang="en-ZA" sz="1800" dirty="0" smtClean="0">
                          <a:solidFill>
                            <a:schemeClr val="tx1"/>
                          </a:solidFill>
                        </a:rPr>
                        <a:t>% Spending</a:t>
                      </a:r>
                      <a:endParaRPr lang="en-ZA" sz="1800" b="1"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spcAft>
                          <a:spcPts val="0"/>
                        </a:spcAft>
                      </a:pPr>
                      <a:r>
                        <a:rPr lang="en-ZA" sz="1800" dirty="0" smtClean="0">
                          <a:solidFill>
                            <a:schemeClr val="tx1"/>
                          </a:solidFill>
                        </a:rPr>
                        <a:t>74.26%</a:t>
                      </a:r>
                      <a:endParaRPr lang="en-ZA" sz="1800" b="1"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6"/>
                  </a:ext>
                </a:extLst>
              </a:tr>
              <a:tr h="514163">
                <a:tc>
                  <a:txBody>
                    <a:bodyPr/>
                    <a:lstStyle/>
                    <a:p>
                      <a:r>
                        <a:rPr lang="en-ZA" sz="1800" dirty="0" smtClean="0">
                          <a:solidFill>
                            <a:schemeClr val="tx1"/>
                          </a:solidFill>
                        </a:rPr>
                        <a:t>% Variance</a:t>
                      </a:r>
                      <a:endParaRPr lang="en-ZA" sz="1800" b="1" dirty="0">
                        <a:solidFill>
                          <a:schemeClr val="tx1"/>
                        </a:solidFill>
                        <a:latin typeface="+mn-lt"/>
                      </a:endParaRPr>
                    </a:p>
                  </a:txBody>
                  <a:tcPr marL="91431" marR="91431" marT="45713" marB="45713" anchor="ctr">
                    <a:lnR w="12700" cap="flat" cmpd="sng" algn="ctr">
                      <a:solidFill>
                        <a:schemeClr val="accent5">
                          <a:lumMod val="50000"/>
                        </a:schemeClr>
                      </a:solidFill>
                      <a:prstDash val="solid"/>
                      <a:round/>
                      <a:headEnd type="none" w="med" len="med"/>
                      <a:tailEnd type="none" w="med" len="med"/>
                    </a:lnR>
                  </a:tcPr>
                </a:tc>
                <a:tc>
                  <a:txBody>
                    <a:bodyPr/>
                    <a:lstStyle/>
                    <a:p>
                      <a:pPr algn="r">
                        <a:spcAft>
                          <a:spcPts val="0"/>
                        </a:spcAft>
                      </a:pPr>
                      <a:r>
                        <a:rPr lang="en-ZA" sz="1800" dirty="0" smtClean="0">
                          <a:solidFill>
                            <a:schemeClr val="tx1"/>
                          </a:solidFill>
                        </a:rPr>
                        <a:t>0.74%</a:t>
                      </a:r>
                      <a:endParaRPr lang="en-ZA" sz="18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681870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683" y="1292707"/>
            <a:ext cx="8180542" cy="720080"/>
          </a:xfrm>
        </p:spPr>
        <p:txBody>
          <a:bodyPr>
            <a:noAutofit/>
          </a:bodyPr>
          <a:lstStyle/>
          <a:p>
            <a:pPr marL="285750" indent="-285750" algn="l">
              <a:buFont typeface="Arial" panose="020B0604020202020204" pitchFamily="34" charset="0"/>
              <a:buChar char="•"/>
            </a:pPr>
            <a:r>
              <a:rPr lang="en-ZA" sz="1800" dirty="0" smtClean="0">
                <a:solidFill>
                  <a:schemeClr val="tx1"/>
                </a:solidFill>
                <a:latin typeface="+mn-lt"/>
              </a:rPr>
              <a:t>Spending per Economic Classification</a:t>
            </a:r>
            <a:endParaRPr lang="en-ZA" sz="1800"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1854601401"/>
              </p:ext>
            </p:extLst>
          </p:nvPr>
        </p:nvGraphicFramePr>
        <p:xfrm>
          <a:off x="477683" y="1988840"/>
          <a:ext cx="8270781" cy="4057470"/>
        </p:xfrm>
        <a:graphic>
          <a:graphicData uri="http://schemas.openxmlformats.org/drawingml/2006/table">
            <a:tbl>
              <a:tblPr firstRow="1" bandRow="1">
                <a:tableStyleId>{8FD4443E-F989-4FC4-A0C8-D5A2AF1F390B}</a:tableStyleId>
              </a:tblPr>
              <a:tblGrid>
                <a:gridCol w="1970769">
                  <a:extLst>
                    <a:ext uri="{9D8B030D-6E8A-4147-A177-3AD203B41FA5}">
                      <a16:colId xmlns:a16="http://schemas.microsoft.com/office/drawing/2014/main" xmlns="" val="20000"/>
                    </a:ext>
                  </a:extLst>
                </a:gridCol>
                <a:gridCol w="1558563">
                  <a:extLst>
                    <a:ext uri="{9D8B030D-6E8A-4147-A177-3AD203B41FA5}">
                      <a16:colId xmlns:a16="http://schemas.microsoft.com/office/drawing/2014/main" xmlns="" val="20001"/>
                    </a:ext>
                  </a:extLst>
                </a:gridCol>
                <a:gridCol w="1850988">
                  <a:extLst>
                    <a:ext uri="{9D8B030D-6E8A-4147-A177-3AD203B41FA5}">
                      <a16:colId xmlns:a16="http://schemas.microsoft.com/office/drawing/2014/main" xmlns="" val="20002"/>
                    </a:ext>
                  </a:extLst>
                </a:gridCol>
                <a:gridCol w="1510908">
                  <a:extLst>
                    <a:ext uri="{9D8B030D-6E8A-4147-A177-3AD203B41FA5}">
                      <a16:colId xmlns:a16="http://schemas.microsoft.com/office/drawing/2014/main" xmlns="" val="20003"/>
                    </a:ext>
                  </a:extLst>
                </a:gridCol>
                <a:gridCol w="1379553">
                  <a:extLst>
                    <a:ext uri="{9D8B030D-6E8A-4147-A177-3AD203B41FA5}">
                      <a16:colId xmlns:a16="http://schemas.microsoft.com/office/drawing/2014/main" xmlns="" val="20004"/>
                    </a:ext>
                  </a:extLst>
                </a:gridCol>
              </a:tblGrid>
              <a:tr h="792088">
                <a:tc>
                  <a:txBody>
                    <a:bodyPr/>
                    <a:lstStyle/>
                    <a:p>
                      <a:pPr algn="l"/>
                      <a:r>
                        <a:rPr lang="en-ZA" sz="1800" b="0" kern="1200" dirty="0" smtClean="0">
                          <a:effectLst/>
                          <a:latin typeface="+mn-lt"/>
                        </a:rPr>
                        <a:t>Item</a:t>
                      </a:r>
                      <a:endParaRPr lang="en-ZA" sz="1800" b="0" i="0" dirty="0">
                        <a:solidFill>
                          <a:srgbClr val="FFFF00"/>
                        </a:solidFill>
                        <a:latin typeface="+mn-lt"/>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latin typeface="+mn-lt"/>
                        </a:rPr>
                        <a:t>Adjusted</a:t>
                      </a:r>
                    </a:p>
                    <a:p>
                      <a:pPr algn="r"/>
                      <a:r>
                        <a:rPr lang="en-ZA" sz="1800" b="0" kern="1200" dirty="0" smtClean="0">
                          <a:effectLst/>
                          <a:latin typeface="+mn-lt"/>
                        </a:rPr>
                        <a:t>Budget</a:t>
                      </a:r>
                    </a:p>
                    <a:p>
                      <a:pPr algn="r"/>
                      <a:r>
                        <a:rPr lang="en-ZA" sz="1800" b="0" kern="1200" dirty="0" smtClean="0">
                          <a:effectLst/>
                          <a:latin typeface="+mn-lt"/>
                        </a:rPr>
                        <a:t>(R’000)</a:t>
                      </a:r>
                      <a:endParaRPr lang="en-ZA" sz="1800" b="0" i="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latin typeface="+mn-lt"/>
                        </a:rPr>
                        <a:t>Expenditure to</a:t>
                      </a:r>
                      <a:r>
                        <a:rPr lang="en-ZA" sz="1800" b="0" kern="1200" baseline="0" dirty="0" smtClean="0">
                          <a:effectLst/>
                          <a:latin typeface="+mn-lt"/>
                        </a:rPr>
                        <a:t> date</a:t>
                      </a:r>
                    </a:p>
                    <a:p>
                      <a:pPr algn="r"/>
                      <a:r>
                        <a:rPr lang="en-ZA" sz="1800" b="0" kern="1200" baseline="0" dirty="0" smtClean="0">
                          <a:effectLst/>
                          <a:latin typeface="+mn-lt"/>
                        </a:rPr>
                        <a:t>(R’000)</a:t>
                      </a:r>
                      <a:endParaRPr lang="en-ZA" sz="1800" b="0" i="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dirty="0" smtClean="0">
                          <a:latin typeface="+mn-lt"/>
                        </a:rPr>
                        <a:t>Percentage Spending (%)</a:t>
                      </a:r>
                      <a:endParaRPr lang="en-ZA" sz="1800" b="0" i="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latin typeface="+mn-lt"/>
                        </a:rPr>
                        <a:t>Percentage Variance (%) </a:t>
                      </a:r>
                      <a:endParaRPr lang="en-ZA" sz="1800" b="0" i="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628614">
                <a:tc>
                  <a:txBody>
                    <a:bodyPr/>
                    <a:lstStyle/>
                    <a:p>
                      <a:pPr algn="l" fontAlgn="ctr"/>
                      <a:r>
                        <a:rPr lang="en-ZA" sz="1800" b="0" i="0" u="none" strike="noStrike" dirty="0" smtClean="0">
                          <a:solidFill>
                            <a:srgbClr val="000000"/>
                          </a:solidFill>
                          <a:effectLst/>
                          <a:latin typeface="+mn-lt"/>
                        </a:rPr>
                        <a:t>Compensation of Employees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177 451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131 600</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74.16%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0.84%</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628614">
                <a:tc>
                  <a:txBody>
                    <a:bodyPr/>
                    <a:lstStyle/>
                    <a:p>
                      <a:pPr algn="l" fontAlgn="ctr"/>
                      <a:r>
                        <a:rPr lang="en-ZA" sz="1800" b="0" i="0" u="none" strike="noStrike" dirty="0" smtClean="0">
                          <a:solidFill>
                            <a:srgbClr val="000000"/>
                          </a:solidFill>
                          <a:effectLst/>
                          <a:latin typeface="+mn-lt"/>
                        </a:rPr>
                        <a:t>Goods &amp; Services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50 601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37 438</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73.99%</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1.01%</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628614">
                <a:tc>
                  <a:txBody>
                    <a:bodyPr/>
                    <a:lstStyle/>
                    <a:p>
                      <a:pPr algn="l" fontAlgn="ctr"/>
                      <a:r>
                        <a:rPr lang="en-ZA" sz="1800" b="0" i="0" u="none" strike="noStrike" dirty="0" smtClean="0">
                          <a:solidFill>
                            <a:srgbClr val="000000"/>
                          </a:solidFill>
                          <a:effectLst/>
                          <a:latin typeface="+mn-lt"/>
                        </a:rPr>
                        <a:t>Transfers and subsidies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548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548</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1</a:t>
                      </a:r>
                      <a:r>
                        <a:rPr lang="en-ZA" sz="1800" b="0" i="0" u="none" strike="noStrike" dirty="0" smtClean="0">
                          <a:solidFill>
                            <a:srgbClr val="000000"/>
                          </a:solidFill>
                          <a:effectLst/>
                          <a:latin typeface="+mn-lt"/>
                        </a:rPr>
                        <a:t>00.00</a:t>
                      </a:r>
                      <a:r>
                        <a:rPr lang="en-ZA" sz="1800" b="0" i="0" u="none" strike="noStrike" dirty="0">
                          <a:solidFill>
                            <a:srgbClr val="000000"/>
                          </a:solidFill>
                          <a:effectLst/>
                          <a:latin typeface="+mn-lt"/>
                        </a:rPr>
                        <a:t>%</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-25.0%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628614">
                <a:tc>
                  <a:txBody>
                    <a:bodyPr/>
                    <a:lstStyle/>
                    <a:p>
                      <a:pPr algn="l" fontAlgn="ctr"/>
                      <a:r>
                        <a:rPr lang="en-ZA" sz="1800" b="0" i="0" u="none" strike="noStrike" dirty="0" smtClean="0">
                          <a:solidFill>
                            <a:srgbClr val="000000"/>
                          </a:solidFill>
                          <a:effectLst/>
                          <a:latin typeface="+mn-lt"/>
                        </a:rPr>
                        <a:t>Payments for capital assets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633</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633</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100.00%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a:solidFill>
                            <a:srgbClr val="000000"/>
                          </a:solidFill>
                          <a:effectLst/>
                          <a:latin typeface="+mn-lt"/>
                        </a:rPr>
                        <a:t>-</a:t>
                      </a:r>
                      <a:r>
                        <a:rPr lang="en-ZA" sz="1800" b="0" i="0" u="none" strike="noStrike" smtClean="0">
                          <a:solidFill>
                            <a:srgbClr val="000000"/>
                          </a:solidFill>
                          <a:effectLst/>
                          <a:latin typeface="+mn-lt"/>
                        </a:rPr>
                        <a:t>25.0%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628614">
                <a:tc>
                  <a:txBody>
                    <a:bodyPr/>
                    <a:lstStyle/>
                    <a:p>
                      <a:pPr algn="l" fontAlgn="ctr"/>
                      <a:r>
                        <a:rPr lang="en-ZA" sz="1800" b="0" i="0" u="none" strike="noStrike" dirty="0">
                          <a:solidFill>
                            <a:srgbClr val="000000"/>
                          </a:solidFill>
                          <a:effectLst/>
                          <a:latin typeface="+mn-lt"/>
                        </a:rPr>
                        <a:t>Total </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229 233</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a:solidFill>
                            <a:srgbClr val="000000"/>
                          </a:solidFill>
                          <a:effectLst/>
                          <a:latin typeface="+mn-lt"/>
                        </a:rPr>
                        <a:t>170 219</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a:solidFill>
                            <a:srgbClr val="000000"/>
                          </a:solidFill>
                          <a:effectLst/>
                          <a:latin typeface="+mn-lt"/>
                        </a:rPr>
                        <a:t>74.26%</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b="0" i="0" u="none" strike="noStrike" dirty="0">
                          <a:solidFill>
                            <a:srgbClr val="000000"/>
                          </a:solidFill>
                          <a:effectLst/>
                          <a:latin typeface="+mn-lt"/>
                        </a:rPr>
                        <a:t>0.74%</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Rectangle 2"/>
          <p:cNvSpPr txBox="1">
            <a:spLocks noChangeArrowheads="1"/>
          </p:cNvSpPr>
          <p:nvPr/>
        </p:nvSpPr>
        <p:spPr bwMode="auto">
          <a:xfrm>
            <a:off x="428625" y="763189"/>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lnSpc>
                <a:spcPct val="80000"/>
              </a:lnSpc>
              <a:defRPr/>
            </a:pPr>
            <a:r>
              <a:rPr lang="en-ZA" dirty="0" smtClean="0">
                <a:solidFill>
                  <a:srgbClr val="993300"/>
                </a:solidFill>
                <a:latin typeface="Berlin Sans FB Demi" panose="020E0802020502020306" pitchFamily="34" charset="0"/>
              </a:rPr>
              <a:t>FINANCIAL REPORT (2)</a:t>
            </a:r>
            <a:endParaRPr lang="en-US" sz="2400" dirty="0" smtClean="0">
              <a:solidFill>
                <a:srgbClr val="DAEDEF">
                  <a:lumMod val="25000"/>
                </a:srgbClr>
              </a:solidFill>
              <a:latin typeface="Berlin Sans FB Demi" pitchFamily="34" charset="0"/>
              <a:cs typeface="Aharoni" pitchFamily="2" charset="-79"/>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a:t>
            </a:fld>
            <a:endParaRPr lang="en-US" sz="1400" b="0" dirty="0"/>
          </a:p>
        </p:txBody>
      </p:sp>
    </p:spTree>
    <p:extLst>
      <p:ext uri="{BB962C8B-B14F-4D97-AF65-F5344CB8AC3E}">
        <p14:creationId xmlns:p14="http://schemas.microsoft.com/office/powerpoint/2010/main" xmlns="" val="87807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623" y="1073038"/>
            <a:ext cx="6480721" cy="751485"/>
          </a:xfrm>
        </p:spPr>
        <p:txBody>
          <a:bodyPr>
            <a:noAutofit/>
          </a:bodyPr>
          <a:lstStyle/>
          <a:p>
            <a:pPr marL="285750" indent="-285750" algn="l">
              <a:buFont typeface="Arial" panose="020B0604020202020204" pitchFamily="34" charset="0"/>
              <a:buChar char="•"/>
            </a:pPr>
            <a:r>
              <a:rPr lang="en-ZA" sz="1800" dirty="0" smtClean="0">
                <a:solidFill>
                  <a:schemeClr val="tx1"/>
                </a:solidFill>
                <a:latin typeface="+mn-lt"/>
              </a:rPr>
              <a:t>Spending per Programme</a:t>
            </a:r>
            <a:endParaRPr lang="en-ZA" sz="1800"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49634844"/>
              </p:ext>
            </p:extLst>
          </p:nvPr>
        </p:nvGraphicFramePr>
        <p:xfrm>
          <a:off x="503547" y="1700808"/>
          <a:ext cx="8136905" cy="4536503"/>
        </p:xfrm>
        <a:graphic>
          <a:graphicData uri="http://schemas.openxmlformats.org/drawingml/2006/table">
            <a:tbl>
              <a:tblPr firstRow="1" bandRow="1">
                <a:tableStyleId>{8FD4443E-F989-4FC4-A0C8-D5A2AF1F390B}</a:tableStyleId>
              </a:tblPr>
              <a:tblGrid>
                <a:gridCol w="2232248">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569775">
                  <a:extLst>
                    <a:ext uri="{9D8B030D-6E8A-4147-A177-3AD203B41FA5}">
                      <a16:colId xmlns:a16="http://schemas.microsoft.com/office/drawing/2014/main" xmlns="" val="20002"/>
                    </a:ext>
                  </a:extLst>
                </a:gridCol>
                <a:gridCol w="1627381">
                  <a:extLst>
                    <a:ext uri="{9D8B030D-6E8A-4147-A177-3AD203B41FA5}">
                      <a16:colId xmlns:a16="http://schemas.microsoft.com/office/drawing/2014/main" xmlns="" val="20003"/>
                    </a:ext>
                  </a:extLst>
                </a:gridCol>
                <a:gridCol w="1627381">
                  <a:extLst>
                    <a:ext uri="{9D8B030D-6E8A-4147-A177-3AD203B41FA5}">
                      <a16:colId xmlns:a16="http://schemas.microsoft.com/office/drawing/2014/main" xmlns="" val="20004"/>
                    </a:ext>
                  </a:extLst>
                </a:gridCol>
              </a:tblGrid>
              <a:tr h="1110379">
                <a:tc>
                  <a:txBody>
                    <a:bodyPr/>
                    <a:lstStyle/>
                    <a:p>
                      <a:pPr algn="r"/>
                      <a:r>
                        <a:rPr lang="en-ZA" sz="1800" b="0" kern="1200" dirty="0" smtClean="0">
                          <a:effectLst/>
                        </a:rPr>
                        <a:t>Programme</a:t>
                      </a:r>
                      <a:endParaRPr lang="en-ZA" sz="1800" b="0" dirty="0">
                        <a:solidFill>
                          <a:srgbClr val="FFFF00"/>
                        </a:solidFill>
                        <a:latin typeface="+mn-lt"/>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Adjusted Budget</a:t>
                      </a:r>
                    </a:p>
                    <a:p>
                      <a:pPr algn="r"/>
                      <a:r>
                        <a:rPr lang="en-ZA" sz="1800" b="0" kern="1200" dirty="0" smtClean="0">
                          <a:effectLst/>
                        </a:rPr>
                        <a:t>(R’000)</a:t>
                      </a:r>
                      <a:endParaRPr lang="en-ZA" sz="1800" b="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December Expenditure (R’000)</a:t>
                      </a:r>
                      <a:endParaRPr lang="en-ZA" sz="1800" b="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Expenditure to date (R’000) </a:t>
                      </a:r>
                      <a:endParaRPr lang="en-ZA" sz="1800" b="0" dirty="0">
                        <a:solidFill>
                          <a:srgbClr val="FFFF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0"/>
                        </a:spcAft>
                      </a:pPr>
                      <a:r>
                        <a:rPr lang="en-ZA" sz="1800" b="0" dirty="0" smtClean="0">
                          <a:effectLst/>
                        </a:rPr>
                        <a:t>Percentage on Spending (%)</a:t>
                      </a:r>
                      <a:endParaRPr lang="en-ZA" sz="1800" b="0" dirty="0">
                        <a:solidFill>
                          <a:srgbClr val="FFFF00"/>
                        </a:solidFill>
                        <a:effectLst/>
                        <a:latin typeface="+mn-lt"/>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57608">
                <a:tc>
                  <a:txBody>
                    <a:bodyPr/>
                    <a:lstStyle/>
                    <a:p>
                      <a:pPr algn="l" fontAlgn="ctr"/>
                      <a:r>
                        <a:rPr lang="en-ZA" sz="1800" u="none" strike="noStrike" dirty="0" smtClean="0">
                          <a:solidFill>
                            <a:schemeClr val="tx1"/>
                          </a:solidFill>
                          <a:effectLst/>
                        </a:rPr>
                        <a:t>Commission</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18 898</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1 356</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14 718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77.88%</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470660">
                <a:tc>
                  <a:txBody>
                    <a:bodyPr/>
                    <a:lstStyle/>
                    <a:p>
                      <a:pPr algn="l" fontAlgn="ctr"/>
                      <a:r>
                        <a:rPr lang="en-ZA" sz="1800" u="none" strike="noStrike" dirty="0" smtClean="0">
                          <a:solidFill>
                            <a:schemeClr val="tx1"/>
                          </a:solidFill>
                          <a:effectLst/>
                        </a:rPr>
                        <a:t>Office </a:t>
                      </a:r>
                      <a:r>
                        <a:rPr lang="en-ZA" sz="1800" u="none" strike="noStrike" dirty="0">
                          <a:solidFill>
                            <a:schemeClr val="tx1"/>
                          </a:solidFill>
                          <a:effectLst/>
                        </a:rPr>
                        <a:t>of the DG</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11 407</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806</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8 637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75.72%</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470660">
                <a:tc>
                  <a:txBody>
                    <a:bodyPr/>
                    <a:lstStyle/>
                    <a:p>
                      <a:pPr algn="l" fontAlgn="ctr"/>
                      <a:r>
                        <a:rPr lang="en-ZA" sz="1800" u="none" strike="noStrike" dirty="0" smtClean="0">
                          <a:solidFill>
                            <a:schemeClr val="tx1"/>
                          </a:solidFill>
                          <a:effectLst/>
                        </a:rPr>
                        <a:t>Corporate Services</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72 050</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5 543</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52 780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73.25%</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470660">
                <a:tc>
                  <a:txBody>
                    <a:bodyPr/>
                    <a:lstStyle/>
                    <a:p>
                      <a:pPr algn="l" fontAlgn="ctr"/>
                      <a:r>
                        <a:rPr lang="en-ZA" sz="1800" u="none" strike="noStrike" dirty="0">
                          <a:solidFill>
                            <a:schemeClr val="tx1"/>
                          </a:solidFill>
                          <a:effectLst/>
                        </a:rPr>
                        <a:t>PROG 1 : Total</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102 355</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7 705</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        76 135 </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74.38%</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470660">
                <a:tc>
                  <a:txBody>
                    <a:bodyPr/>
                    <a:lstStyle/>
                    <a:p>
                      <a:pPr algn="l" fontAlgn="ctr"/>
                      <a:r>
                        <a:rPr lang="en-ZA" sz="1800" u="none" strike="noStrike" dirty="0">
                          <a:solidFill>
                            <a:schemeClr val="tx1"/>
                          </a:solidFill>
                          <a:effectLst/>
                        </a:rPr>
                        <a:t>PROG 2:  LMP</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38 320</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3 268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28 782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75.11%</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470660">
                <a:tc>
                  <a:txBody>
                    <a:bodyPr/>
                    <a:lstStyle/>
                    <a:p>
                      <a:pPr algn="l" fontAlgn="ctr"/>
                      <a:r>
                        <a:rPr lang="en-ZA" sz="1800" u="none" strike="noStrike" dirty="0">
                          <a:solidFill>
                            <a:schemeClr val="tx1"/>
                          </a:solidFill>
                          <a:effectLst/>
                        </a:rPr>
                        <a:t>PROG 3:  M&amp;E </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32 905</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3 000</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26 585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80.79%</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357608">
                <a:tc>
                  <a:txBody>
                    <a:bodyPr/>
                    <a:lstStyle/>
                    <a:p>
                      <a:pPr algn="l" fontAlgn="ctr"/>
                      <a:r>
                        <a:rPr lang="en-ZA" sz="1800" u="none" strike="noStrike" dirty="0">
                          <a:solidFill>
                            <a:schemeClr val="tx1"/>
                          </a:solidFill>
                          <a:effectLst/>
                        </a:rPr>
                        <a:t>PROG 4:  IAC</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55 653</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3 977</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a:solidFill>
                            <a:schemeClr val="tx1"/>
                          </a:solidFill>
                          <a:effectLst/>
                        </a:rPr>
                        <a:t>      38 717 </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69.57%</a:t>
                      </a:r>
                      <a:endParaRPr lang="en-ZA"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57608">
                <a:tc>
                  <a:txBody>
                    <a:bodyPr/>
                    <a:lstStyle/>
                    <a:p>
                      <a:pPr algn="l" fontAlgn="ctr"/>
                      <a:r>
                        <a:rPr lang="en-ZA" sz="1800" u="none" strike="noStrike" dirty="0">
                          <a:solidFill>
                            <a:schemeClr val="tx1"/>
                          </a:solidFill>
                          <a:effectLst/>
                        </a:rPr>
                        <a:t>Total </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229 233</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a:solidFill>
                            <a:schemeClr val="tx1"/>
                          </a:solidFill>
                          <a:effectLst/>
                        </a:rPr>
                        <a:t>17 950</a:t>
                      </a:r>
                      <a:endParaRPr lang="en-ZA" sz="1800" b="1"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170 219</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a:solidFill>
                            <a:schemeClr val="tx1"/>
                          </a:solidFill>
                          <a:effectLst/>
                        </a:rPr>
                        <a:t>74.26%</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4" name="Rectangle 2"/>
          <p:cNvSpPr txBox="1">
            <a:spLocks noChangeArrowheads="1"/>
          </p:cNvSpPr>
          <p:nvPr/>
        </p:nvSpPr>
        <p:spPr bwMode="auto">
          <a:xfrm>
            <a:off x="428625" y="763189"/>
            <a:ext cx="8229600" cy="4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lnSpc>
                <a:spcPct val="80000"/>
              </a:lnSpc>
              <a:defRPr/>
            </a:pPr>
            <a:r>
              <a:rPr lang="en-ZA" dirty="0" smtClean="0">
                <a:solidFill>
                  <a:srgbClr val="993300"/>
                </a:solidFill>
                <a:latin typeface="Berlin Sans FB Demi" panose="020E0802020502020306" pitchFamily="34" charset="0"/>
              </a:rPr>
              <a:t>FINANCIAL REPORT (3)</a:t>
            </a:r>
            <a:endParaRPr lang="en-US" sz="2400" dirty="0" smtClean="0">
              <a:solidFill>
                <a:srgbClr val="DAEDEF">
                  <a:lumMod val="25000"/>
                </a:srgbClr>
              </a:solidFill>
              <a:latin typeface="Berlin Sans FB Demi" pitchFamily="34" charset="0"/>
              <a:cs typeface="Aharoni" pitchFamily="2" charset="-79"/>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8</a:t>
            </a:fld>
            <a:endParaRPr lang="en-US" sz="1400" b="0" dirty="0"/>
          </a:p>
        </p:txBody>
      </p:sp>
    </p:spTree>
    <p:extLst>
      <p:ext uri="{BB962C8B-B14F-4D97-AF65-F5344CB8AC3E}">
        <p14:creationId xmlns:p14="http://schemas.microsoft.com/office/powerpoint/2010/main" xmlns="" val="96572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702"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91680" y="2852936"/>
            <a:ext cx="6192688" cy="646331"/>
          </a:xfrm>
          <a:prstGeom prst="rect">
            <a:avLst/>
          </a:prstGeom>
          <a:noFill/>
        </p:spPr>
        <p:txBody>
          <a:bodyPr wrap="square" rtlCol="0">
            <a:spAutoFit/>
          </a:bodyPr>
          <a:lstStyle/>
          <a:p>
            <a:r>
              <a:rPr lang="en-US" sz="3600" dirty="0" smtClean="0">
                <a:solidFill>
                  <a:schemeClr val="accent1">
                    <a:lumMod val="25000"/>
                  </a:schemeClr>
                </a:solidFill>
                <a:latin typeface="Berlin Sans FB Demi" pitchFamily="34" charset="0"/>
              </a:rPr>
              <a:t>Programme 1: Administration</a:t>
            </a:r>
            <a:endParaRPr lang="en-US" sz="3600" dirty="0">
              <a:solidFill>
                <a:schemeClr val="accent1">
                  <a:lumMod val="25000"/>
                </a:schemeClr>
              </a:solidFill>
              <a:latin typeface="Berlin Sans FB Demi" pitchFamily="34" charset="0"/>
            </a:endParaRPr>
          </a:p>
        </p:txBody>
      </p:sp>
      <p:pic>
        <p:nvPicPr>
          <p:cNvPr id="5" name="Picture 4"/>
          <p:cNvPicPr>
            <a:picLocks noChangeAspect="1"/>
          </p:cNvPicPr>
          <p:nvPr/>
        </p:nvPicPr>
        <p:blipFill>
          <a:blip r:embed="rId4" cstate="print">
            <a:duotone>
              <a:prstClr val="black"/>
              <a:schemeClr val="accent1">
                <a:tint val="45000"/>
                <a:satMod val="400000"/>
              </a:schemeClr>
            </a:duotone>
          </a:blip>
          <a:stretch>
            <a:fillRect/>
          </a:stretch>
        </p:blipFill>
        <p:spPr>
          <a:xfrm>
            <a:off x="2915816" y="3469736"/>
            <a:ext cx="3744416" cy="3205097"/>
          </a:xfrm>
          <a:prstGeom prst="rect">
            <a:avLst/>
          </a:prstGeom>
          <a:ln>
            <a:noFill/>
          </a:ln>
          <a:effectLst>
            <a:softEdge rad="112500"/>
          </a:effectLst>
        </p:spPr>
      </p:pic>
    </p:spTree>
    <p:extLst>
      <p:ext uri="{BB962C8B-B14F-4D97-AF65-F5344CB8AC3E}">
        <p14:creationId xmlns:p14="http://schemas.microsoft.com/office/powerpoint/2010/main" xmlns="" val="677801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38463</TotalTime>
  <Words>3961</Words>
  <Application>Microsoft Office PowerPoint</Application>
  <PresentationFormat>On-screen Show (4:3)</PresentationFormat>
  <Paragraphs>759</Paragraphs>
  <Slides>41</Slides>
  <Notes>13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Custom Design</vt:lpstr>
      <vt:lpstr>1_Custom Design</vt:lpstr>
      <vt:lpstr>Slide 1</vt:lpstr>
      <vt:lpstr>Slide 2</vt:lpstr>
      <vt:lpstr>Slide 3</vt:lpstr>
      <vt:lpstr>Slide 4</vt:lpstr>
      <vt:lpstr>Slide 5</vt:lpstr>
      <vt:lpstr>Slide 6</vt:lpstr>
      <vt:lpstr>Spending per Economic Classification</vt:lpstr>
      <vt:lpstr>Spending per Programme</vt:lpstr>
      <vt:lpstr>Slide 9</vt:lpstr>
      <vt:lpstr>PROGRAMME 1: ADMINISTRATION (1)</vt:lpstr>
      <vt:lpstr>PROGRAMME 1: ADMINISTRATION (2)</vt:lpstr>
      <vt:lpstr>PROGRAMME 1: ADMINISTRATION (3)</vt:lpstr>
      <vt:lpstr>PROGRAMME 1: ADMINISTRATION (4)</vt:lpstr>
      <vt:lpstr>PROGRAMME 1: ADMINISTRATION (5)</vt:lpstr>
      <vt:lpstr>PROGRAMME 1: ADMINISTRATION (6)</vt:lpstr>
      <vt:lpstr>PROGRAMME 1: ADMINISTRATION (7)</vt:lpstr>
      <vt:lpstr>Slide 17</vt:lpstr>
      <vt:lpstr>PROGRAMME 2: LMP (1)</vt:lpstr>
      <vt:lpstr>PROGRAMME 2: LMP (2)</vt:lpstr>
      <vt:lpstr>PROGRAMME 2: LMP (3)</vt:lpstr>
      <vt:lpstr>PROGRAMME 2: LMP (4)</vt:lpstr>
      <vt:lpstr>PROGRAMME 2: LMP (5)</vt:lpstr>
      <vt:lpstr>PROGRAMME 2: LMP (6)</vt:lpstr>
      <vt:lpstr>PROGRAMME 2: LMP (7)</vt:lpstr>
      <vt:lpstr>Slide 25</vt:lpstr>
      <vt:lpstr>PROGRAMME 3: M&amp;E (1)</vt:lpstr>
      <vt:lpstr>PROGRAMME 3: M&amp;E (2)</vt:lpstr>
      <vt:lpstr>PROGRAMME 3: M&amp;E(3)</vt:lpstr>
      <vt:lpstr>PROGRAMME 3: M&amp;E(4)</vt:lpstr>
      <vt:lpstr>PROGRAMME 3: M&amp;E(5)</vt:lpstr>
      <vt:lpstr>PROGRAMME 3: M&amp;E(6)</vt:lpstr>
      <vt:lpstr>PROGRAMME 3: M&amp;E (7)</vt:lpstr>
      <vt:lpstr>PROGRAMME 3: M&amp;E (8)</vt:lpstr>
      <vt:lpstr>Slide 34</vt:lpstr>
      <vt:lpstr>PROGRAMME 4: IAC (1)</vt:lpstr>
      <vt:lpstr>PROGRAMME 4: IAC (2)</vt:lpstr>
      <vt:lpstr>PROGRAMME 4: IAC (3)</vt:lpstr>
      <vt:lpstr>PROGRAMME 4: IAC (4)</vt:lpstr>
      <vt:lpstr>PROGRAMME 4: IAC (5)</vt:lpstr>
      <vt:lpstr>PROGRAMME 4: IAC (6)</vt:lpstr>
      <vt:lpstr>Slide 41</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3601</cp:revision>
  <cp:lastPrinted>2017-01-26T10:46:44Z</cp:lastPrinted>
  <dcterms:created xsi:type="dcterms:W3CDTF">2007-09-12T07:11:06Z</dcterms:created>
  <dcterms:modified xsi:type="dcterms:W3CDTF">2017-02-02T11:34:04Z</dcterms:modified>
</cp:coreProperties>
</file>